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3"/>
  </p:notesMasterIdLst>
  <p:sldIdLst>
    <p:sldId id="256" r:id="rId5"/>
    <p:sldId id="272" r:id="rId6"/>
    <p:sldId id="2076137877" r:id="rId7"/>
    <p:sldId id="3375" r:id="rId8"/>
    <p:sldId id="3376" r:id="rId9"/>
    <p:sldId id="3355" r:id="rId10"/>
    <p:sldId id="2076137878" r:id="rId11"/>
    <p:sldId id="3444" r:id="rId12"/>
    <p:sldId id="3379" r:id="rId13"/>
    <p:sldId id="3419" r:id="rId14"/>
    <p:sldId id="2076137879" r:id="rId15"/>
    <p:sldId id="3422" r:id="rId16"/>
    <p:sldId id="3243" r:id="rId17"/>
    <p:sldId id="3439" r:id="rId18"/>
    <p:sldId id="409" r:id="rId19"/>
    <p:sldId id="3372" r:id="rId20"/>
    <p:sldId id="3406" r:id="rId21"/>
    <p:sldId id="3411" r:id="rId22"/>
    <p:sldId id="3478" r:id="rId23"/>
    <p:sldId id="3476" r:id="rId24"/>
    <p:sldId id="3407" r:id="rId25"/>
    <p:sldId id="3473" r:id="rId26"/>
    <p:sldId id="3409" r:id="rId27"/>
    <p:sldId id="3490" r:id="rId28"/>
    <p:sldId id="3477" r:id="rId29"/>
    <p:sldId id="3491" r:id="rId30"/>
    <p:sldId id="3412" r:id="rId31"/>
    <p:sldId id="3417" r:id="rId32"/>
    <p:sldId id="3458" r:id="rId33"/>
    <p:sldId id="3481" r:id="rId34"/>
    <p:sldId id="2076137883" r:id="rId35"/>
    <p:sldId id="3475" r:id="rId36"/>
    <p:sldId id="3479" r:id="rId37"/>
    <p:sldId id="3482" r:id="rId38"/>
    <p:sldId id="3429" r:id="rId39"/>
    <p:sldId id="3430" r:id="rId40"/>
    <p:sldId id="2076137880" r:id="rId41"/>
    <p:sldId id="3472" r:id="rId42"/>
    <p:sldId id="3424" r:id="rId43"/>
    <p:sldId id="3496" r:id="rId44"/>
    <p:sldId id="3423" r:id="rId45"/>
    <p:sldId id="3390" r:id="rId46"/>
    <p:sldId id="3393" r:id="rId47"/>
    <p:sldId id="3394" r:id="rId48"/>
    <p:sldId id="3495" r:id="rId49"/>
    <p:sldId id="3493" r:id="rId50"/>
    <p:sldId id="3494" r:id="rId51"/>
    <p:sldId id="3404" r:id="rId52"/>
    <p:sldId id="3435" r:id="rId53"/>
    <p:sldId id="3436" r:id="rId54"/>
    <p:sldId id="3380" r:id="rId55"/>
    <p:sldId id="2076137887" r:id="rId56"/>
    <p:sldId id="257" r:id="rId57"/>
    <p:sldId id="3486" r:id="rId58"/>
    <p:sldId id="3497" r:id="rId59"/>
    <p:sldId id="3456" r:id="rId60"/>
    <p:sldId id="2076137881" r:id="rId61"/>
    <p:sldId id="3487" r:id="rId62"/>
    <p:sldId id="3484" r:id="rId63"/>
    <p:sldId id="3431" r:id="rId64"/>
    <p:sldId id="3432" r:id="rId65"/>
    <p:sldId id="3492" r:id="rId66"/>
    <p:sldId id="2076137886" r:id="rId67"/>
    <p:sldId id="3489" r:id="rId68"/>
    <p:sldId id="3488" r:id="rId69"/>
    <p:sldId id="2076137884" r:id="rId70"/>
    <p:sldId id="3305" r:id="rId71"/>
    <p:sldId id="2076137876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EEFE28-35A2-49B8-A1FF-95702DDE5AD0}" v="1" dt="2024-10-30T10:29:08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2893" autoAdjust="0"/>
  </p:normalViewPr>
  <p:slideViewPr>
    <p:cSldViewPr snapToGrid="0">
      <p:cViewPr>
        <p:scale>
          <a:sx n="60" d="100"/>
          <a:sy n="60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thy Un" userId="ebee4fec-bbfc-45e9-9afe-71cf26152a4a" providerId="ADAL" clId="{86EEFE28-35A2-49B8-A1FF-95702DDE5AD0}"/>
    <pc:docChg chg="addSld delSld modSld">
      <pc:chgData name="Vuthy Un" userId="ebee4fec-bbfc-45e9-9afe-71cf26152a4a" providerId="ADAL" clId="{86EEFE28-35A2-49B8-A1FF-95702DDE5AD0}" dt="2024-10-30T10:30:15.886" v="18" actId="47"/>
      <pc:docMkLst>
        <pc:docMk/>
      </pc:docMkLst>
      <pc:sldChg chg="modSp mod">
        <pc:chgData name="Vuthy Un" userId="ebee4fec-bbfc-45e9-9afe-71cf26152a4a" providerId="ADAL" clId="{86EEFE28-35A2-49B8-A1FF-95702DDE5AD0}" dt="2024-10-30T10:04:53.886" v="2" actId="14100"/>
        <pc:sldMkLst>
          <pc:docMk/>
          <pc:sldMk cId="0" sldId="256"/>
        </pc:sldMkLst>
        <pc:spChg chg="mod">
          <ac:chgData name="Vuthy Un" userId="ebee4fec-bbfc-45e9-9afe-71cf26152a4a" providerId="ADAL" clId="{86EEFE28-35A2-49B8-A1FF-95702DDE5AD0}" dt="2024-10-30T10:04:26.278" v="0" actId="255"/>
          <ac:spMkLst>
            <pc:docMk/>
            <pc:sldMk cId="0" sldId="256"/>
            <ac:spMk id="11" creationId="{00000000-0000-0000-0000-000000000000}"/>
          </ac:spMkLst>
        </pc:spChg>
        <pc:spChg chg="mod">
          <ac:chgData name="Vuthy Un" userId="ebee4fec-bbfc-45e9-9afe-71cf26152a4a" providerId="ADAL" clId="{86EEFE28-35A2-49B8-A1FF-95702DDE5AD0}" dt="2024-10-30T10:04:53.886" v="2" actId="14100"/>
          <ac:spMkLst>
            <pc:docMk/>
            <pc:sldMk cId="0" sldId="256"/>
            <ac:spMk id="12" creationId="{3D391D23-E753-9850-3D87-442CF03F55CF}"/>
          </ac:spMkLst>
        </pc:spChg>
      </pc:sldChg>
      <pc:sldChg chg="modSp mod">
        <pc:chgData name="Vuthy Un" userId="ebee4fec-bbfc-45e9-9afe-71cf26152a4a" providerId="ADAL" clId="{86EEFE28-35A2-49B8-A1FF-95702DDE5AD0}" dt="2024-10-30T10:26:10.417" v="16" actId="20577"/>
        <pc:sldMkLst>
          <pc:docMk/>
          <pc:sldMk cId="3624670968" sldId="3439"/>
        </pc:sldMkLst>
        <pc:spChg chg="mod">
          <ac:chgData name="Vuthy Un" userId="ebee4fec-bbfc-45e9-9afe-71cf26152a4a" providerId="ADAL" clId="{86EEFE28-35A2-49B8-A1FF-95702DDE5AD0}" dt="2024-10-30T10:26:10.417" v="16" actId="20577"/>
          <ac:spMkLst>
            <pc:docMk/>
            <pc:sldMk cId="3624670968" sldId="3439"/>
            <ac:spMk id="8" creationId="{F5584194-30A5-644E-B87D-E2A9200C29F0}"/>
          </ac:spMkLst>
        </pc:spChg>
      </pc:sldChg>
      <pc:sldChg chg="add del">
        <pc:chgData name="Vuthy Un" userId="ebee4fec-bbfc-45e9-9afe-71cf26152a4a" providerId="ADAL" clId="{86EEFE28-35A2-49B8-A1FF-95702DDE5AD0}" dt="2024-10-30T10:30:15.886" v="18" actId="47"/>
        <pc:sldMkLst>
          <pc:docMk/>
          <pc:sldMk cId="1413891452" sldId="207613788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63C70-10C1-8445-80A8-863732B52A4F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B07FCF-3F12-AC41-95D0-909EEB09A091}">
      <dgm:prSet phldrT="[Text]" custT="1"/>
      <dgm:spPr/>
      <dgm:t>
        <a:bodyPr/>
        <a:lstStyle/>
        <a:p>
          <a:r>
            <a:rPr lang="km-KH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សម្រេចចិត្តលើអ្វីដែលត្រូវអនុវត្តខុសពីមុន</a:t>
          </a:r>
          <a:endParaRPr lang="en-US" sz="1800" dirty="0">
            <a:latin typeface="Khmer OS Battambang" panose="02000500000000020004" pitchFamily="2" charset="0"/>
            <a:cs typeface="Khmer OS Battambang" panose="02000500000000020004" pitchFamily="2" charset="0"/>
          </a:endParaRPr>
        </a:p>
      </dgm:t>
    </dgm:pt>
    <dgm:pt modelId="{04082469-C4A3-D747-989A-EAA1881BE81B}" type="parTrans" cxnId="{DC428FCA-7661-F045-8774-151965D668BD}">
      <dgm:prSet/>
      <dgm:spPr/>
      <dgm:t>
        <a:bodyPr/>
        <a:lstStyle/>
        <a:p>
          <a:endParaRPr lang="en-US" sz="1200"/>
        </a:p>
      </dgm:t>
    </dgm:pt>
    <dgm:pt modelId="{A65C666C-EE54-154C-9014-8483B50BF689}" type="sibTrans" cxnId="{DC428FCA-7661-F045-8774-151965D668BD}">
      <dgm:prSet custT="1"/>
      <dgm:spPr/>
      <dgm:t>
        <a:bodyPr/>
        <a:lstStyle/>
        <a:p>
          <a:endParaRPr lang="en-US" sz="1200"/>
        </a:p>
      </dgm:t>
    </dgm:pt>
    <dgm:pt modelId="{1B15EF8E-7433-5142-9D16-63F280BC546B}">
      <dgm:prSet phldrT="[Text]" custT="1"/>
      <dgm:spPr/>
      <dgm:t>
        <a:bodyPr/>
        <a:lstStyle/>
        <a:p>
          <a:r>
            <a:rPr lang="km-KH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រៀបចំផែនការការងារ និង</a:t>
          </a:r>
          <a:r>
            <a:rPr lang="en-US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 M&amp;E</a:t>
          </a:r>
        </a:p>
      </dgm:t>
    </dgm:pt>
    <dgm:pt modelId="{84932D60-BF0E-DC4F-8FE2-9AF68DFC8585}" type="parTrans" cxnId="{EE8471D6-25C1-2248-A315-E8755997FD66}">
      <dgm:prSet/>
      <dgm:spPr/>
      <dgm:t>
        <a:bodyPr/>
        <a:lstStyle/>
        <a:p>
          <a:endParaRPr lang="en-US" sz="1200"/>
        </a:p>
      </dgm:t>
    </dgm:pt>
    <dgm:pt modelId="{4E2D6A73-E4FD-9E43-AC81-5959C8FC682E}" type="sibTrans" cxnId="{EE8471D6-25C1-2248-A315-E8755997FD66}">
      <dgm:prSet custT="1"/>
      <dgm:spPr/>
      <dgm:t>
        <a:bodyPr/>
        <a:lstStyle/>
        <a:p>
          <a:endParaRPr lang="en-US" sz="1200"/>
        </a:p>
      </dgm:t>
    </dgm:pt>
    <dgm:pt modelId="{4DF75521-17CF-6648-9AD6-CEC236EB17D9}">
      <dgm:prSet phldrT="[Text]" custT="1"/>
      <dgm:spPr/>
      <dgm:t>
        <a:bodyPr/>
        <a:lstStyle/>
        <a:p>
          <a:r>
            <a:rPr lang="km-KH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អនុវត្តការងារ និង</a:t>
          </a:r>
          <a:r>
            <a:rPr lang="en-US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 M&amp;E</a:t>
          </a:r>
          <a:endParaRPr lang="en-US" sz="1800" dirty="0"/>
        </a:p>
      </dgm:t>
    </dgm:pt>
    <dgm:pt modelId="{C5A201B9-1338-A44F-AE58-4A84E1B6594B}" type="parTrans" cxnId="{7541D5D8-F448-B941-9A29-BDD5C247383A}">
      <dgm:prSet/>
      <dgm:spPr/>
      <dgm:t>
        <a:bodyPr/>
        <a:lstStyle/>
        <a:p>
          <a:endParaRPr lang="en-US" sz="1200"/>
        </a:p>
      </dgm:t>
    </dgm:pt>
    <dgm:pt modelId="{B6A11BE5-1B12-1C45-A10C-AF260ADE48F8}" type="sibTrans" cxnId="{7541D5D8-F448-B941-9A29-BDD5C247383A}">
      <dgm:prSet custT="1"/>
      <dgm:spPr/>
      <dgm:t>
        <a:bodyPr/>
        <a:lstStyle/>
        <a:p>
          <a:endParaRPr lang="en-US" sz="1200"/>
        </a:p>
      </dgm:t>
    </dgm:pt>
    <dgm:pt modelId="{4367FD7D-EEAD-4548-A9E1-56C89F970C69}">
      <dgm:prSet phldrT="[Text]" custT="1"/>
      <dgm:spPr/>
      <dgm:t>
        <a:bodyPr/>
        <a:lstStyle/>
        <a:p>
          <a:r>
            <a:rPr lang="km-KH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ប្រមូលផ្តុំលទ្ធផល</a:t>
          </a:r>
          <a:r>
            <a:rPr lang="en-US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 M&amp;E</a:t>
          </a:r>
        </a:p>
      </dgm:t>
    </dgm:pt>
    <dgm:pt modelId="{2BC1DF59-ED8F-A145-A5E3-C6852F3843F5}" type="parTrans" cxnId="{68BF35FC-9EAE-D346-8BC4-AC11A47B81A0}">
      <dgm:prSet/>
      <dgm:spPr/>
      <dgm:t>
        <a:bodyPr/>
        <a:lstStyle/>
        <a:p>
          <a:endParaRPr lang="en-US" sz="1200"/>
        </a:p>
      </dgm:t>
    </dgm:pt>
    <dgm:pt modelId="{EE29BC00-C114-CF44-8AE2-ED67F5820A27}" type="sibTrans" cxnId="{68BF35FC-9EAE-D346-8BC4-AC11A47B81A0}">
      <dgm:prSet custT="1"/>
      <dgm:spPr/>
      <dgm:t>
        <a:bodyPr/>
        <a:lstStyle/>
        <a:p>
          <a:endParaRPr lang="en-US" sz="1200"/>
        </a:p>
      </dgm:t>
    </dgm:pt>
    <dgm:pt modelId="{DD94EEC9-59AC-AA46-9FED-751417EC167D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km-KH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ឆ្លុះបញ្ចាំង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km-KH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លទ្ធផល </a:t>
          </a:r>
          <a:r>
            <a:rPr lang="en-US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(result) </a:t>
          </a:r>
          <a:r>
            <a:rPr lang="km-KH" sz="18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ការងាររបស់យើង</a:t>
          </a:r>
          <a:endParaRPr lang="en-US" sz="1800" dirty="0">
            <a:latin typeface="Khmer OS Battambang" panose="02000500000000020004" pitchFamily="2" charset="0"/>
            <a:cs typeface="Khmer OS Battambang" panose="02000500000000020004" pitchFamily="2" charset="0"/>
          </a:endParaRPr>
        </a:p>
      </dgm:t>
    </dgm:pt>
    <dgm:pt modelId="{854C046A-6587-4647-A983-05D676C1BC58}" type="parTrans" cxnId="{3D04CCE0-1545-D64C-A061-C5B6FA3E7153}">
      <dgm:prSet/>
      <dgm:spPr/>
      <dgm:t>
        <a:bodyPr/>
        <a:lstStyle/>
        <a:p>
          <a:endParaRPr lang="en-US" sz="1200"/>
        </a:p>
      </dgm:t>
    </dgm:pt>
    <dgm:pt modelId="{543A3873-9FC3-BD46-A343-6ACAAC6C65ED}" type="sibTrans" cxnId="{3D04CCE0-1545-D64C-A061-C5B6FA3E7153}">
      <dgm:prSet custT="1"/>
      <dgm:spPr/>
      <dgm:t>
        <a:bodyPr/>
        <a:lstStyle/>
        <a:p>
          <a:endParaRPr lang="en-US" sz="1200"/>
        </a:p>
      </dgm:t>
    </dgm:pt>
    <dgm:pt modelId="{787468A2-0087-DA46-BEB2-D7172F4820D9}" type="pres">
      <dgm:prSet presAssocID="{3C463C70-10C1-8445-80A8-863732B52A4F}" presName="cycle" presStyleCnt="0">
        <dgm:presLayoutVars>
          <dgm:dir/>
          <dgm:resizeHandles val="exact"/>
        </dgm:presLayoutVars>
      </dgm:prSet>
      <dgm:spPr/>
    </dgm:pt>
    <dgm:pt modelId="{1019037C-6C7C-2B47-9166-C976296046DC}" type="pres">
      <dgm:prSet presAssocID="{26B07FCF-3F12-AC41-95D0-909EEB09A091}" presName="node" presStyleLbl="node1" presStyleIdx="0" presStyleCnt="5" custScaleX="108450" custScaleY="99413">
        <dgm:presLayoutVars>
          <dgm:bulletEnabled val="1"/>
        </dgm:presLayoutVars>
      </dgm:prSet>
      <dgm:spPr/>
    </dgm:pt>
    <dgm:pt modelId="{733AD85D-6EA1-5843-A862-56C6FFA36788}" type="pres">
      <dgm:prSet presAssocID="{A65C666C-EE54-154C-9014-8483B50BF689}" presName="sibTrans" presStyleLbl="sibTrans2D1" presStyleIdx="0" presStyleCnt="5"/>
      <dgm:spPr/>
    </dgm:pt>
    <dgm:pt modelId="{88BB7125-D9CE-AF4C-A1D6-19736B0CD058}" type="pres">
      <dgm:prSet presAssocID="{A65C666C-EE54-154C-9014-8483B50BF689}" presName="connectorText" presStyleLbl="sibTrans2D1" presStyleIdx="0" presStyleCnt="5"/>
      <dgm:spPr/>
    </dgm:pt>
    <dgm:pt modelId="{680379A9-4865-7C4F-9FD1-07E98256BCAF}" type="pres">
      <dgm:prSet presAssocID="{1B15EF8E-7433-5142-9D16-63F280BC546B}" presName="node" presStyleLbl="node1" presStyleIdx="1" presStyleCnt="5">
        <dgm:presLayoutVars>
          <dgm:bulletEnabled val="1"/>
        </dgm:presLayoutVars>
      </dgm:prSet>
      <dgm:spPr/>
    </dgm:pt>
    <dgm:pt modelId="{81A4DADE-1FBB-5E45-918D-6A0C8651BFCB}" type="pres">
      <dgm:prSet presAssocID="{4E2D6A73-E4FD-9E43-AC81-5959C8FC682E}" presName="sibTrans" presStyleLbl="sibTrans2D1" presStyleIdx="1" presStyleCnt="5"/>
      <dgm:spPr/>
    </dgm:pt>
    <dgm:pt modelId="{FF516060-74B2-6244-A24D-9D7C114A8757}" type="pres">
      <dgm:prSet presAssocID="{4E2D6A73-E4FD-9E43-AC81-5959C8FC682E}" presName="connectorText" presStyleLbl="sibTrans2D1" presStyleIdx="1" presStyleCnt="5"/>
      <dgm:spPr/>
    </dgm:pt>
    <dgm:pt modelId="{667B93E9-E301-7644-B24E-BA4AC1E5EB6C}" type="pres">
      <dgm:prSet presAssocID="{4DF75521-17CF-6648-9AD6-CEC236EB17D9}" presName="node" presStyleLbl="node1" presStyleIdx="2" presStyleCnt="5" custScaleX="101164">
        <dgm:presLayoutVars>
          <dgm:bulletEnabled val="1"/>
        </dgm:presLayoutVars>
      </dgm:prSet>
      <dgm:spPr/>
    </dgm:pt>
    <dgm:pt modelId="{B5CD3983-1A45-6C44-9CCA-62089C5584ED}" type="pres">
      <dgm:prSet presAssocID="{B6A11BE5-1B12-1C45-A10C-AF260ADE48F8}" presName="sibTrans" presStyleLbl="sibTrans2D1" presStyleIdx="2" presStyleCnt="5"/>
      <dgm:spPr/>
    </dgm:pt>
    <dgm:pt modelId="{D1A76921-1FEC-0548-8F37-57FA3A549666}" type="pres">
      <dgm:prSet presAssocID="{B6A11BE5-1B12-1C45-A10C-AF260ADE48F8}" presName="connectorText" presStyleLbl="sibTrans2D1" presStyleIdx="2" presStyleCnt="5"/>
      <dgm:spPr/>
    </dgm:pt>
    <dgm:pt modelId="{82184F93-1CB5-F345-B3EF-5D657B9410C1}" type="pres">
      <dgm:prSet presAssocID="{4367FD7D-EEAD-4548-A9E1-56C89F970C69}" presName="node" presStyleLbl="node1" presStyleIdx="3" presStyleCnt="5">
        <dgm:presLayoutVars>
          <dgm:bulletEnabled val="1"/>
        </dgm:presLayoutVars>
      </dgm:prSet>
      <dgm:spPr/>
    </dgm:pt>
    <dgm:pt modelId="{C68D5505-971B-CD41-914A-4B9DB7A8898F}" type="pres">
      <dgm:prSet presAssocID="{EE29BC00-C114-CF44-8AE2-ED67F5820A27}" presName="sibTrans" presStyleLbl="sibTrans2D1" presStyleIdx="3" presStyleCnt="5"/>
      <dgm:spPr/>
    </dgm:pt>
    <dgm:pt modelId="{A250CCE4-7A87-7845-8AF9-A58104C180DA}" type="pres">
      <dgm:prSet presAssocID="{EE29BC00-C114-CF44-8AE2-ED67F5820A27}" presName="connectorText" presStyleLbl="sibTrans2D1" presStyleIdx="3" presStyleCnt="5"/>
      <dgm:spPr/>
    </dgm:pt>
    <dgm:pt modelId="{BECE26E7-15D6-8B47-B672-D5FD3DC3E299}" type="pres">
      <dgm:prSet presAssocID="{DD94EEC9-59AC-AA46-9FED-751417EC167D}" presName="node" presStyleLbl="node1" presStyleIdx="4" presStyleCnt="5" custScaleX="112969" custScaleY="103931">
        <dgm:presLayoutVars>
          <dgm:bulletEnabled val="1"/>
        </dgm:presLayoutVars>
      </dgm:prSet>
      <dgm:spPr/>
    </dgm:pt>
    <dgm:pt modelId="{F5B7B5AB-4006-E041-9D2B-2371B2DEFD6A}" type="pres">
      <dgm:prSet presAssocID="{543A3873-9FC3-BD46-A343-6ACAAC6C65ED}" presName="sibTrans" presStyleLbl="sibTrans2D1" presStyleIdx="4" presStyleCnt="5"/>
      <dgm:spPr/>
    </dgm:pt>
    <dgm:pt modelId="{641F6C6D-247E-9740-B86C-074276CEECBC}" type="pres">
      <dgm:prSet presAssocID="{543A3873-9FC3-BD46-A343-6ACAAC6C65ED}" presName="connectorText" presStyleLbl="sibTrans2D1" presStyleIdx="4" presStyleCnt="5"/>
      <dgm:spPr/>
    </dgm:pt>
  </dgm:ptLst>
  <dgm:cxnLst>
    <dgm:cxn modelId="{EAD4650F-983B-154F-8BAB-13C6DFAA6930}" type="presOf" srcId="{1B15EF8E-7433-5142-9D16-63F280BC546B}" destId="{680379A9-4865-7C4F-9FD1-07E98256BCAF}" srcOrd="0" destOrd="0" presId="urn:microsoft.com/office/officeart/2005/8/layout/cycle2"/>
    <dgm:cxn modelId="{36B88318-2602-884E-9A99-3E7B86B79209}" type="presOf" srcId="{A65C666C-EE54-154C-9014-8483B50BF689}" destId="{88BB7125-D9CE-AF4C-A1D6-19736B0CD058}" srcOrd="1" destOrd="0" presId="urn:microsoft.com/office/officeart/2005/8/layout/cycle2"/>
    <dgm:cxn modelId="{F85A2629-2376-2F4F-9456-66EE2AB0ABA6}" type="presOf" srcId="{4367FD7D-EEAD-4548-A9E1-56C89F970C69}" destId="{82184F93-1CB5-F345-B3EF-5D657B9410C1}" srcOrd="0" destOrd="0" presId="urn:microsoft.com/office/officeart/2005/8/layout/cycle2"/>
    <dgm:cxn modelId="{113DCC2C-E7B0-1846-BFE0-9F99D9A55767}" type="presOf" srcId="{DD94EEC9-59AC-AA46-9FED-751417EC167D}" destId="{BECE26E7-15D6-8B47-B672-D5FD3DC3E299}" srcOrd="0" destOrd="0" presId="urn:microsoft.com/office/officeart/2005/8/layout/cycle2"/>
    <dgm:cxn modelId="{C2991E3C-39CD-0B40-A88C-2CEF5E631474}" type="presOf" srcId="{543A3873-9FC3-BD46-A343-6ACAAC6C65ED}" destId="{641F6C6D-247E-9740-B86C-074276CEECBC}" srcOrd="1" destOrd="0" presId="urn:microsoft.com/office/officeart/2005/8/layout/cycle2"/>
    <dgm:cxn modelId="{A6F19162-2732-4545-B783-5A3F347B7518}" type="presOf" srcId="{4E2D6A73-E4FD-9E43-AC81-5959C8FC682E}" destId="{81A4DADE-1FBB-5E45-918D-6A0C8651BFCB}" srcOrd="0" destOrd="0" presId="urn:microsoft.com/office/officeart/2005/8/layout/cycle2"/>
    <dgm:cxn modelId="{01F2DA45-DF1C-5B45-96D0-B9C9929F1CE4}" type="presOf" srcId="{543A3873-9FC3-BD46-A343-6ACAAC6C65ED}" destId="{F5B7B5AB-4006-E041-9D2B-2371B2DEFD6A}" srcOrd="0" destOrd="0" presId="urn:microsoft.com/office/officeart/2005/8/layout/cycle2"/>
    <dgm:cxn modelId="{A165E146-6411-014E-A466-C1F823B57B5B}" type="presOf" srcId="{3C463C70-10C1-8445-80A8-863732B52A4F}" destId="{787468A2-0087-DA46-BEB2-D7172F4820D9}" srcOrd="0" destOrd="0" presId="urn:microsoft.com/office/officeart/2005/8/layout/cycle2"/>
    <dgm:cxn modelId="{26E6CC4D-E67F-DE45-92D9-2DBB981EE8C4}" type="presOf" srcId="{A65C666C-EE54-154C-9014-8483B50BF689}" destId="{733AD85D-6EA1-5843-A862-56C6FFA36788}" srcOrd="0" destOrd="0" presId="urn:microsoft.com/office/officeart/2005/8/layout/cycle2"/>
    <dgm:cxn modelId="{E305236F-2F2D-2745-AC65-6289F448AA00}" type="presOf" srcId="{EE29BC00-C114-CF44-8AE2-ED67F5820A27}" destId="{A250CCE4-7A87-7845-8AF9-A58104C180DA}" srcOrd="1" destOrd="0" presId="urn:microsoft.com/office/officeart/2005/8/layout/cycle2"/>
    <dgm:cxn modelId="{DBE7E29E-164C-724F-A4DA-4CA389AC9071}" type="presOf" srcId="{26B07FCF-3F12-AC41-95D0-909EEB09A091}" destId="{1019037C-6C7C-2B47-9166-C976296046DC}" srcOrd="0" destOrd="0" presId="urn:microsoft.com/office/officeart/2005/8/layout/cycle2"/>
    <dgm:cxn modelId="{DC428FCA-7661-F045-8774-151965D668BD}" srcId="{3C463C70-10C1-8445-80A8-863732B52A4F}" destId="{26B07FCF-3F12-AC41-95D0-909EEB09A091}" srcOrd="0" destOrd="0" parTransId="{04082469-C4A3-D747-989A-EAA1881BE81B}" sibTransId="{A65C666C-EE54-154C-9014-8483B50BF689}"/>
    <dgm:cxn modelId="{FBF67AD4-DE7F-5C45-9CA8-C89E28CB79A8}" type="presOf" srcId="{B6A11BE5-1B12-1C45-A10C-AF260ADE48F8}" destId="{B5CD3983-1A45-6C44-9CCA-62089C5584ED}" srcOrd="0" destOrd="0" presId="urn:microsoft.com/office/officeart/2005/8/layout/cycle2"/>
    <dgm:cxn modelId="{EE8471D6-25C1-2248-A315-E8755997FD66}" srcId="{3C463C70-10C1-8445-80A8-863732B52A4F}" destId="{1B15EF8E-7433-5142-9D16-63F280BC546B}" srcOrd="1" destOrd="0" parTransId="{84932D60-BF0E-DC4F-8FE2-9AF68DFC8585}" sibTransId="{4E2D6A73-E4FD-9E43-AC81-5959C8FC682E}"/>
    <dgm:cxn modelId="{8A848DD7-A10E-DD4B-B41F-01B852CD939D}" type="presOf" srcId="{EE29BC00-C114-CF44-8AE2-ED67F5820A27}" destId="{C68D5505-971B-CD41-914A-4B9DB7A8898F}" srcOrd="0" destOrd="0" presId="urn:microsoft.com/office/officeart/2005/8/layout/cycle2"/>
    <dgm:cxn modelId="{7541D5D8-F448-B941-9A29-BDD5C247383A}" srcId="{3C463C70-10C1-8445-80A8-863732B52A4F}" destId="{4DF75521-17CF-6648-9AD6-CEC236EB17D9}" srcOrd="2" destOrd="0" parTransId="{C5A201B9-1338-A44F-AE58-4A84E1B6594B}" sibTransId="{B6A11BE5-1B12-1C45-A10C-AF260ADE48F8}"/>
    <dgm:cxn modelId="{3D04CCE0-1545-D64C-A061-C5B6FA3E7153}" srcId="{3C463C70-10C1-8445-80A8-863732B52A4F}" destId="{DD94EEC9-59AC-AA46-9FED-751417EC167D}" srcOrd="4" destOrd="0" parTransId="{854C046A-6587-4647-A983-05D676C1BC58}" sibTransId="{543A3873-9FC3-BD46-A343-6ACAAC6C65ED}"/>
    <dgm:cxn modelId="{F48BCEE0-93C4-8B48-A3A1-19E0BC168945}" type="presOf" srcId="{B6A11BE5-1B12-1C45-A10C-AF260ADE48F8}" destId="{D1A76921-1FEC-0548-8F37-57FA3A549666}" srcOrd="1" destOrd="0" presId="urn:microsoft.com/office/officeart/2005/8/layout/cycle2"/>
    <dgm:cxn modelId="{02C3A6E9-9C2D-954C-A575-9238F5B946EE}" type="presOf" srcId="{4E2D6A73-E4FD-9E43-AC81-5959C8FC682E}" destId="{FF516060-74B2-6244-A24D-9D7C114A8757}" srcOrd="1" destOrd="0" presId="urn:microsoft.com/office/officeart/2005/8/layout/cycle2"/>
    <dgm:cxn modelId="{4B2B86FA-BCF2-FA4C-A10B-91605E1220DA}" type="presOf" srcId="{4DF75521-17CF-6648-9AD6-CEC236EB17D9}" destId="{667B93E9-E301-7644-B24E-BA4AC1E5EB6C}" srcOrd="0" destOrd="0" presId="urn:microsoft.com/office/officeart/2005/8/layout/cycle2"/>
    <dgm:cxn modelId="{68BF35FC-9EAE-D346-8BC4-AC11A47B81A0}" srcId="{3C463C70-10C1-8445-80A8-863732B52A4F}" destId="{4367FD7D-EEAD-4548-A9E1-56C89F970C69}" srcOrd="3" destOrd="0" parTransId="{2BC1DF59-ED8F-A145-A5E3-C6852F3843F5}" sibTransId="{EE29BC00-C114-CF44-8AE2-ED67F5820A27}"/>
    <dgm:cxn modelId="{AE528ACB-5D68-EF4C-82CD-F1872BE7D717}" type="presParOf" srcId="{787468A2-0087-DA46-BEB2-D7172F4820D9}" destId="{1019037C-6C7C-2B47-9166-C976296046DC}" srcOrd="0" destOrd="0" presId="urn:microsoft.com/office/officeart/2005/8/layout/cycle2"/>
    <dgm:cxn modelId="{339BBFFD-0DA2-8243-A22C-9C14C063BDAC}" type="presParOf" srcId="{787468A2-0087-DA46-BEB2-D7172F4820D9}" destId="{733AD85D-6EA1-5843-A862-56C6FFA36788}" srcOrd="1" destOrd="0" presId="urn:microsoft.com/office/officeart/2005/8/layout/cycle2"/>
    <dgm:cxn modelId="{31BAA794-3B8D-FB44-87C4-4649016293BF}" type="presParOf" srcId="{733AD85D-6EA1-5843-A862-56C6FFA36788}" destId="{88BB7125-D9CE-AF4C-A1D6-19736B0CD058}" srcOrd="0" destOrd="0" presId="urn:microsoft.com/office/officeart/2005/8/layout/cycle2"/>
    <dgm:cxn modelId="{E230D4F3-4626-1849-A969-FCB47C5A7793}" type="presParOf" srcId="{787468A2-0087-DA46-BEB2-D7172F4820D9}" destId="{680379A9-4865-7C4F-9FD1-07E98256BCAF}" srcOrd="2" destOrd="0" presId="urn:microsoft.com/office/officeart/2005/8/layout/cycle2"/>
    <dgm:cxn modelId="{399D13DE-0BD1-2644-B483-AC4D816ADB1E}" type="presParOf" srcId="{787468A2-0087-DA46-BEB2-D7172F4820D9}" destId="{81A4DADE-1FBB-5E45-918D-6A0C8651BFCB}" srcOrd="3" destOrd="0" presId="urn:microsoft.com/office/officeart/2005/8/layout/cycle2"/>
    <dgm:cxn modelId="{639D0439-D159-B841-89B1-F19497BA719B}" type="presParOf" srcId="{81A4DADE-1FBB-5E45-918D-6A0C8651BFCB}" destId="{FF516060-74B2-6244-A24D-9D7C114A8757}" srcOrd="0" destOrd="0" presId="urn:microsoft.com/office/officeart/2005/8/layout/cycle2"/>
    <dgm:cxn modelId="{26468B4B-54F2-F048-A875-F8189A9F3F4E}" type="presParOf" srcId="{787468A2-0087-DA46-BEB2-D7172F4820D9}" destId="{667B93E9-E301-7644-B24E-BA4AC1E5EB6C}" srcOrd="4" destOrd="0" presId="urn:microsoft.com/office/officeart/2005/8/layout/cycle2"/>
    <dgm:cxn modelId="{E49F5EA5-891C-114D-A64E-49E1159C7634}" type="presParOf" srcId="{787468A2-0087-DA46-BEB2-D7172F4820D9}" destId="{B5CD3983-1A45-6C44-9CCA-62089C5584ED}" srcOrd="5" destOrd="0" presId="urn:microsoft.com/office/officeart/2005/8/layout/cycle2"/>
    <dgm:cxn modelId="{403DCB0F-37EE-5847-A112-02A2355933C2}" type="presParOf" srcId="{B5CD3983-1A45-6C44-9CCA-62089C5584ED}" destId="{D1A76921-1FEC-0548-8F37-57FA3A549666}" srcOrd="0" destOrd="0" presId="urn:microsoft.com/office/officeart/2005/8/layout/cycle2"/>
    <dgm:cxn modelId="{D1D2AB5C-08F9-8447-A0C4-2209498F5929}" type="presParOf" srcId="{787468A2-0087-DA46-BEB2-D7172F4820D9}" destId="{82184F93-1CB5-F345-B3EF-5D657B9410C1}" srcOrd="6" destOrd="0" presId="urn:microsoft.com/office/officeart/2005/8/layout/cycle2"/>
    <dgm:cxn modelId="{82A53AC8-9171-5149-9405-0FB5302D399B}" type="presParOf" srcId="{787468A2-0087-DA46-BEB2-D7172F4820D9}" destId="{C68D5505-971B-CD41-914A-4B9DB7A8898F}" srcOrd="7" destOrd="0" presId="urn:microsoft.com/office/officeart/2005/8/layout/cycle2"/>
    <dgm:cxn modelId="{E4742081-2391-824C-9AB5-B6B7D41A7E55}" type="presParOf" srcId="{C68D5505-971B-CD41-914A-4B9DB7A8898F}" destId="{A250CCE4-7A87-7845-8AF9-A58104C180DA}" srcOrd="0" destOrd="0" presId="urn:microsoft.com/office/officeart/2005/8/layout/cycle2"/>
    <dgm:cxn modelId="{15B7B174-5840-EC40-A78A-906F2AE53B4F}" type="presParOf" srcId="{787468A2-0087-DA46-BEB2-D7172F4820D9}" destId="{BECE26E7-15D6-8B47-B672-D5FD3DC3E299}" srcOrd="8" destOrd="0" presId="urn:microsoft.com/office/officeart/2005/8/layout/cycle2"/>
    <dgm:cxn modelId="{EFE2DC1C-FE26-3243-83FA-AAF21721D556}" type="presParOf" srcId="{787468A2-0087-DA46-BEB2-D7172F4820D9}" destId="{F5B7B5AB-4006-E041-9D2B-2371B2DEFD6A}" srcOrd="9" destOrd="0" presId="urn:microsoft.com/office/officeart/2005/8/layout/cycle2"/>
    <dgm:cxn modelId="{BD6ABABA-872A-5D4F-96EA-76CA28124F88}" type="presParOf" srcId="{F5B7B5AB-4006-E041-9D2B-2371B2DEFD6A}" destId="{641F6C6D-247E-9740-B86C-074276CEECB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9037C-6C7C-2B47-9166-C976296046DC}">
      <dsp:nvSpPr>
        <dsp:cNvPr id="0" name=""/>
        <dsp:cNvSpPr/>
      </dsp:nvSpPr>
      <dsp:spPr>
        <a:xfrm>
          <a:off x="4983224" y="6936"/>
          <a:ext cx="2194556" cy="2011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សម្រេចចិត្តលើអ្វីដែលត្រូវអនុវត្តខុសពីមុន</a:t>
          </a:r>
          <a:endParaRPr lang="en-US" sz="1800" kern="1200" dirty="0">
            <a:latin typeface="Khmer OS Battambang" panose="02000500000000020004" pitchFamily="2" charset="0"/>
            <a:cs typeface="Khmer OS Battambang" panose="02000500000000020004" pitchFamily="2" charset="0"/>
          </a:endParaRPr>
        </a:p>
      </dsp:txBody>
      <dsp:txXfrm>
        <a:off x="5304609" y="301541"/>
        <a:ext cx="1551786" cy="1422477"/>
      </dsp:txXfrm>
    </dsp:sp>
    <dsp:sp modelId="{733AD85D-6EA1-5843-A862-56C6FFA36788}">
      <dsp:nvSpPr>
        <dsp:cNvPr id="0" name=""/>
        <dsp:cNvSpPr/>
      </dsp:nvSpPr>
      <dsp:spPr>
        <a:xfrm rot="2160000">
          <a:off x="7063448" y="1571400"/>
          <a:ext cx="511863" cy="682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078112" y="1662861"/>
        <a:ext cx="358304" cy="409771"/>
      </dsp:txXfrm>
    </dsp:sp>
    <dsp:sp modelId="{680379A9-4865-7C4F-9FD1-07E98256BCAF}">
      <dsp:nvSpPr>
        <dsp:cNvPr id="0" name=""/>
        <dsp:cNvSpPr/>
      </dsp:nvSpPr>
      <dsp:spPr>
        <a:xfrm>
          <a:off x="7528533" y="1788156"/>
          <a:ext cx="2023565" cy="2023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រៀបចំផែនការការងារ និង</a:t>
          </a:r>
          <a:r>
            <a:rPr lang="en-US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 M&amp;E</a:t>
          </a:r>
        </a:p>
      </dsp:txBody>
      <dsp:txXfrm>
        <a:off x="7824877" y="2084500"/>
        <a:ext cx="1430877" cy="1430877"/>
      </dsp:txXfrm>
    </dsp:sp>
    <dsp:sp modelId="{81A4DADE-1FBB-5E45-918D-6A0C8651BFCB}">
      <dsp:nvSpPr>
        <dsp:cNvPr id="0" name=""/>
        <dsp:cNvSpPr/>
      </dsp:nvSpPr>
      <dsp:spPr>
        <a:xfrm rot="6480000">
          <a:off x="7806219" y="3889286"/>
          <a:ext cx="538386" cy="682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7911933" y="3949072"/>
        <a:ext cx="376870" cy="409771"/>
      </dsp:txXfrm>
    </dsp:sp>
    <dsp:sp modelId="{667B93E9-E301-7644-B24E-BA4AC1E5EB6C}">
      <dsp:nvSpPr>
        <dsp:cNvPr id="0" name=""/>
        <dsp:cNvSpPr/>
      </dsp:nvSpPr>
      <dsp:spPr>
        <a:xfrm>
          <a:off x="6577191" y="4679839"/>
          <a:ext cx="2047119" cy="2023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អនុវត្តការងារ និង</a:t>
          </a:r>
          <a:r>
            <a:rPr lang="en-US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 M&amp;E</a:t>
          </a:r>
          <a:endParaRPr lang="en-US" sz="1800" kern="1200" dirty="0"/>
        </a:p>
      </dsp:txBody>
      <dsp:txXfrm>
        <a:off x="6876985" y="4976183"/>
        <a:ext cx="1447531" cy="1430877"/>
      </dsp:txXfrm>
    </dsp:sp>
    <dsp:sp modelId="{B5CD3983-1A45-6C44-9CCA-62089C5584ED}">
      <dsp:nvSpPr>
        <dsp:cNvPr id="0" name=""/>
        <dsp:cNvSpPr/>
      </dsp:nvSpPr>
      <dsp:spPr>
        <a:xfrm rot="10800000">
          <a:off x="5823326" y="5350145"/>
          <a:ext cx="532731" cy="682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5983145" y="5486736"/>
        <a:ext cx="372912" cy="409771"/>
      </dsp:txXfrm>
    </dsp:sp>
    <dsp:sp modelId="{82184F93-1CB5-F345-B3EF-5D657B9410C1}">
      <dsp:nvSpPr>
        <dsp:cNvPr id="0" name=""/>
        <dsp:cNvSpPr/>
      </dsp:nvSpPr>
      <dsp:spPr>
        <a:xfrm>
          <a:off x="3548472" y="4679839"/>
          <a:ext cx="2023565" cy="2023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ប្រមូលផ្តុំលទ្ធផល</a:t>
          </a:r>
          <a:r>
            <a:rPr lang="en-US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 M&amp;E</a:t>
          </a:r>
        </a:p>
      </dsp:txBody>
      <dsp:txXfrm>
        <a:off x="3844816" y="4976183"/>
        <a:ext cx="1430877" cy="1430877"/>
      </dsp:txXfrm>
    </dsp:sp>
    <dsp:sp modelId="{C68D5505-971B-CD41-914A-4B9DB7A8898F}">
      <dsp:nvSpPr>
        <dsp:cNvPr id="0" name=""/>
        <dsp:cNvSpPr/>
      </dsp:nvSpPr>
      <dsp:spPr>
        <a:xfrm rot="15120000">
          <a:off x="3845435" y="3940754"/>
          <a:ext cx="513760" cy="682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946313" y="4150637"/>
        <a:ext cx="359632" cy="409771"/>
      </dsp:txXfrm>
    </dsp:sp>
    <dsp:sp modelId="{BECE26E7-15D6-8B47-B672-D5FD3DC3E299}">
      <dsp:nvSpPr>
        <dsp:cNvPr id="0" name=""/>
        <dsp:cNvSpPr/>
      </dsp:nvSpPr>
      <dsp:spPr>
        <a:xfrm>
          <a:off x="2477689" y="1748383"/>
          <a:ext cx="2286001" cy="21031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km-KH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ឆ្លុះបញ្ចាំង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km-KH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លទ្ធផល </a:t>
          </a:r>
          <a:r>
            <a:rPr lang="en-US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(result) </a:t>
          </a:r>
          <a:r>
            <a:rPr lang="km-KH" sz="1800" kern="1200" dirty="0">
              <a:latin typeface="Khmer OS Battambang" panose="02000500000000020004" pitchFamily="2" charset="0"/>
              <a:cs typeface="Khmer OS Battambang" panose="02000500000000020004" pitchFamily="2" charset="0"/>
            </a:rPr>
            <a:t>ការងាររបស់យើង</a:t>
          </a:r>
          <a:endParaRPr lang="en-US" sz="1800" kern="1200" dirty="0">
            <a:latin typeface="Khmer OS Battambang" panose="02000500000000020004" pitchFamily="2" charset="0"/>
            <a:cs typeface="Khmer OS Battambang" panose="02000500000000020004" pitchFamily="2" charset="0"/>
          </a:endParaRPr>
        </a:p>
      </dsp:txBody>
      <dsp:txXfrm>
        <a:off x="2812466" y="2056376"/>
        <a:ext cx="1616447" cy="1487125"/>
      </dsp:txXfrm>
    </dsp:sp>
    <dsp:sp modelId="{F5B7B5AB-4006-E041-9D2B-2371B2DEFD6A}">
      <dsp:nvSpPr>
        <dsp:cNvPr id="0" name=""/>
        <dsp:cNvSpPr/>
      </dsp:nvSpPr>
      <dsp:spPr>
        <a:xfrm rot="19440000">
          <a:off x="4628363" y="1559072"/>
          <a:ext cx="460461" cy="682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41554" y="1736261"/>
        <a:ext cx="322323" cy="409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6BEC5-ABF9-4A72-BCF0-801AFA3A14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F05FB-29EA-4ED7-954E-541E80376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4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2610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150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2731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9872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33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3937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34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7872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600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579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3678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46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5922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47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5288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2593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48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0162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9478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8A107-8B56-F2C2-5E9C-B04817BB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2128E-A97B-7467-24C5-D645B86A7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385BD-626D-44F2-F880-5BE261853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87127-5B14-3920-328E-8240E94F8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F05FB-29EA-4ED7-954E-541E8037641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42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56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946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66058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59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5608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66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8303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67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056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603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342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264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0515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415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436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47D5-3B30-4940-B13B-603157F3E301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956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2844-0B9B-467C-83B5-AF9DFBEC5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B0D8D-E1C9-4386-AC7C-647EF17CA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4717-3392-4169-A9E4-E3013A9D6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30CE-C63E-461A-BA1E-E574B7A1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48C0A-E233-44FF-91B9-30344942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8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1A6D8-0B8F-466C-8E0B-334F96C0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A7F3A-DBB7-43A2-B48F-B548D592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82E15-B632-433C-B17A-D0ADACFF2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DFE88-0564-4C0D-ABC9-CC6A5CFEF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25F77-27BD-48A2-808A-3F9AB5C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5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5EFBD-667B-456F-AA7A-DF200A67C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74161-1E66-4C72-ACC0-F44E991D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B8B16-FF6D-42D3-8D0C-8C9A64BC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4C1A4-55CE-4AD5-A1B7-F618E4C6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B3AF0-F57A-4377-80C6-6A919DB37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21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4AC8-9939-493C-9BC4-1714704D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D400F-118A-410F-90B9-1DAD4005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031" y="2312987"/>
            <a:ext cx="3168650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DE893-2DD6-4623-B699-0135CDB9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3724" y="2312988"/>
            <a:ext cx="3168650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CA7D1-6D2B-47F3-A49F-1576AB6D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9E94-1838-4CE2-BA3C-F12A23B97117}" type="datetime1">
              <a:rPr lang="en-US" smtClean="0"/>
              <a:t>10/30/2024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0B4A5-C40B-448E-BDDC-BA43294A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CE4EB-EB7E-4BE0-9BE2-07AD8DAD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C08A-6463-41C2-A7E7-2445066B59E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E4070B-CD95-40E5-8A9F-C4DC45B99BE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75613" y="2312988"/>
            <a:ext cx="3168650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1397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Inse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482C27-4967-4F6C-AB31-2E1AB9C52D64}"/>
              </a:ext>
            </a:extLst>
          </p:cNvPr>
          <p:cNvSpPr/>
          <p:nvPr userDrawn="1"/>
        </p:nvSpPr>
        <p:spPr>
          <a:xfrm>
            <a:off x="731838" y="2312988"/>
            <a:ext cx="10512425" cy="4176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624AC8-9939-493C-9BC4-1714704D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D400F-118A-410F-90B9-1DAD4005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637" y="3105149"/>
            <a:ext cx="2636242" cy="3132140"/>
          </a:xfrm>
          <a:solidFill>
            <a:schemeClr val="bg1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DE893-2DD6-4623-B699-0135CDB9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5329" y="3105150"/>
            <a:ext cx="2636241" cy="3132140"/>
          </a:xfrm>
          <a:solidFill>
            <a:schemeClr val="bg1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CA7D1-6D2B-47F3-A49F-1576AB6D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CCF8-46FF-4F42-9AF1-A8BD2CD1A35E}" type="datetimeFigureOut">
              <a:rPr lang="en-AU" smtClean="0"/>
              <a:t>30/10/2024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0B4A5-C40B-448E-BDDC-BA43294A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CE4EB-EB7E-4BE0-9BE2-07AD8DAD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C08A-6463-41C2-A7E7-2445066B59E8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E4070B-CD95-40E5-8A9F-C4DC45B99BE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37219" y="3105150"/>
            <a:ext cx="2636240" cy="3132140"/>
          </a:xfrm>
          <a:solidFill>
            <a:schemeClr val="bg1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3D5936-BFEF-4FB5-BFED-F973E9828E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637" y="2565400"/>
            <a:ext cx="2636242" cy="5397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394EE7B-538B-4486-AF20-22BDB3ECCD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5330" y="2565400"/>
            <a:ext cx="2636242" cy="5397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380C56-B0E4-4C9B-BFB8-3994496E50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37219" y="2565400"/>
            <a:ext cx="2636242" cy="5397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4528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F87A-4BAA-3B4B-8B48-3B5C6B3D2AE7}" type="datetime1">
              <a:rPr lang="en-AU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282" y="195123"/>
            <a:ext cx="4121074" cy="274777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8565-862C-BB4B-8EC5-58F8D1AE7D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78057" y="549275"/>
            <a:ext cx="9180000" cy="0"/>
          </a:xfrm>
          <a:prstGeom prst="line">
            <a:avLst/>
          </a:prstGeom>
          <a:ln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71141" y="1176355"/>
            <a:ext cx="10643438" cy="1222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771152" y="2715839"/>
            <a:ext cx="10647362" cy="358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445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2C56B6-DA8D-40A0-8547-E4BC1D5150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51425" cy="6858000"/>
          </a:xfrm>
          <a:solidFill>
            <a:schemeClr val="bg2"/>
          </a:solidFill>
        </p:spPr>
        <p:txBody>
          <a:bodyPr/>
          <a:lstStyle/>
          <a:p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97CC1-48B7-4D94-85BE-BDCE32409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688" y="873125"/>
            <a:ext cx="5616575" cy="817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2DCC3-FCB1-4E38-8AE5-BA0D713F8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688" y="1952624"/>
            <a:ext cx="5616575" cy="453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CDA34-69EB-4D04-8C1A-736DDB88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CCF8-46FF-4F42-9AF1-A8BD2CD1A35E}" type="datetimeFigureOut">
              <a:rPr lang="en-AU" smtClean="0"/>
              <a:t>30/10/2024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2F7D4-3A8F-4440-810F-B4400DD4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059B1-3D94-415A-944F-5AFD9490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C08A-6463-41C2-A7E7-2445066B59E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209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E18C-BFD9-4978-AAA4-FE97ECC8D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B7403-B4FC-47CB-A782-AE763FF09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41CAA-D18F-45E7-9090-7DE8B643D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57480-5D35-4796-BA92-87D42693E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BC81-410A-44D3-B248-6D1752AC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620DB-966C-4960-B50F-1D5C6BA70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A6DA2-D5FC-4FD8-A7FE-249E6B7E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71975-685C-4A66-AB75-7CC84AC6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A07A6-A65B-4F3C-B032-A3B6C2E4F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2D2AC-EE37-4C35-9284-A8223A1D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6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2BB8-6CC5-45B0-96B9-E457B6A8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9B06E-54FB-4B84-8CEE-0697E1AB0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2EBFA-45BF-4407-A6A4-EE788E0F0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19317-FEC0-493F-93C9-C00AB50D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A41EE-AE93-4A3D-B32B-6574EA32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67CE8-71D0-458B-B4C3-4E708446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4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6A65-F1F2-4751-AE47-B915A7D1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0B6A0-3BAA-4FC2-82F8-237E11054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11486-BEAD-4E34-8038-93BD7E4A7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7D72-045B-49B1-8278-F91E638A1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74F48-D457-4100-B095-44D2FF8CC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219831-8789-4BA8-A6EF-040E1F4C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FECF5B-2BCF-421D-80AF-18FA8543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89CEFB-0571-462C-ABD4-E1F3F207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7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1712-D4A3-4C31-96D6-4FEE80C0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52AB9-9B83-439C-A865-38BE3EF6F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CEB2FD-4BDC-4FD2-8321-9A6E509C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4C568-7EA5-46F1-8912-61C08F9C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4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F072C-F457-4469-BE11-DDA4C763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4F254-3CCD-47C1-AAEC-D2A8274C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742A-4BAB-49B7-9E11-C28137A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8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9E17A-0EA9-49F1-BC4D-3B9E56EE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E58C1-F031-47FA-95BF-C44C338F0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3CFC9-688D-42C0-848B-04F0621E1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2EFE2-2DAF-48DF-BABE-AB88C1FA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A7DC1-0B21-4ED7-8097-7D3ED0C7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E7346-21A8-4894-8990-F72A2F89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7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3D20-6182-4B80-83E5-A5C45F4D0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AC97AE-8200-4B20-A946-B71DD18B8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84A2E-DC7E-4ACF-8DFA-6F0C69252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6355C-534C-498B-9C7F-7DB7A15D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9B1A4-046A-45AF-807F-FB25D1E3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6553B-27AC-4C7D-99EF-15D31FB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3044C-0154-41BE-BD38-1661D8ED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1F1B4-86D4-47F8-A5AB-75CE25EA8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F5E3F-C1ED-4309-8A29-2C226309E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AE9B5-4E23-477D-B6E7-7EEF1BF04F2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A0BA9-8A3A-4E72-8245-5BD293F0B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104EB-E126-4333-83C8-46A5C6AC4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A841C-3DA1-4D6D-B188-77A95789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3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eanact.org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4796" y="140267"/>
            <a:ext cx="2655556" cy="674205"/>
          </a:xfrm>
          <a:custGeom>
            <a:avLst/>
            <a:gdLst/>
            <a:ahLst/>
            <a:cxnLst/>
            <a:rect l="l" t="t" r="r" b="b"/>
            <a:pathLst>
              <a:path w="3983334" h="1011308">
                <a:moveTo>
                  <a:pt x="0" y="0"/>
                </a:moveTo>
                <a:lnTo>
                  <a:pt x="3983334" y="0"/>
                </a:lnTo>
                <a:lnTo>
                  <a:pt x="3983334" y="1011308"/>
                </a:lnTo>
                <a:lnTo>
                  <a:pt x="0" y="1011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907889"/>
            <a:chOff x="0" y="0"/>
            <a:chExt cx="4816593" cy="27290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29043"/>
            </a:xfrm>
            <a:custGeom>
              <a:avLst/>
              <a:gdLst/>
              <a:ahLst/>
              <a:cxnLst/>
              <a:rect l="l" t="t" r="r" b="b"/>
              <a:pathLst>
                <a:path w="4816592" h="2729043">
                  <a:moveTo>
                    <a:pt x="0" y="0"/>
                  </a:moveTo>
                  <a:lnTo>
                    <a:pt x="4816592" y="0"/>
                  </a:lnTo>
                  <a:lnTo>
                    <a:pt x="4816592" y="2729043"/>
                  </a:lnTo>
                  <a:lnTo>
                    <a:pt x="0" y="2729043"/>
                  </a:lnTo>
                  <a:close/>
                </a:path>
              </a:pathLst>
            </a:custGeom>
            <a:solidFill>
              <a:srgbClr val="232F5D"/>
            </a:solid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671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038498" cy="1135274"/>
          </a:xfrm>
          <a:custGeom>
            <a:avLst/>
            <a:gdLst/>
            <a:ahLst/>
            <a:cxnLst/>
            <a:rect l="l" t="t" r="r" b="b"/>
            <a:pathLst>
              <a:path w="1557747" h="1702911">
                <a:moveTo>
                  <a:pt x="0" y="0"/>
                </a:moveTo>
                <a:lnTo>
                  <a:pt x="1557747" y="0"/>
                </a:lnTo>
                <a:lnTo>
                  <a:pt x="1557747" y="1702911"/>
                </a:lnTo>
                <a:lnTo>
                  <a:pt x="0" y="170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200"/>
          </a:p>
        </p:txBody>
      </p:sp>
      <p:sp>
        <p:nvSpPr>
          <p:cNvPr id="7" name="Freeform 7"/>
          <p:cNvSpPr/>
          <p:nvPr/>
        </p:nvSpPr>
        <p:spPr>
          <a:xfrm>
            <a:off x="-3" y="4989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200"/>
          </a:p>
        </p:txBody>
      </p:sp>
      <p:sp>
        <p:nvSpPr>
          <p:cNvPr id="8" name="Freeform 8"/>
          <p:cNvSpPr/>
          <p:nvPr/>
        </p:nvSpPr>
        <p:spPr>
          <a:xfrm>
            <a:off x="8660960" y="5366605"/>
            <a:ext cx="3531041" cy="1541285"/>
          </a:xfrm>
          <a:custGeom>
            <a:avLst/>
            <a:gdLst/>
            <a:ahLst/>
            <a:cxnLst/>
            <a:rect l="l" t="t" r="r" b="b"/>
            <a:pathLst>
              <a:path w="5296561" h="2311927">
                <a:moveTo>
                  <a:pt x="0" y="0"/>
                </a:moveTo>
                <a:lnTo>
                  <a:pt x="5296561" y="0"/>
                </a:lnTo>
                <a:lnTo>
                  <a:pt x="5296561" y="2311927"/>
                </a:lnTo>
                <a:lnTo>
                  <a:pt x="0" y="23119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200"/>
          </a:p>
        </p:txBody>
      </p:sp>
      <p:sp>
        <p:nvSpPr>
          <p:cNvPr id="10" name="TextBox 10"/>
          <p:cNvSpPr txBox="1"/>
          <p:nvPr/>
        </p:nvSpPr>
        <p:spPr>
          <a:xfrm>
            <a:off x="1221048" y="1937514"/>
            <a:ext cx="8630523" cy="2659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m-KH" sz="3600" dirty="0">
                <a:solidFill>
                  <a:schemeClr val="bg1"/>
                </a:solidFill>
                <a:latin typeface="Khmer OS Muol Light" panose="02000500000000020004" pitchFamily="2" charset="0"/>
                <a:ea typeface="+mj-ea"/>
                <a:cs typeface="Khmer OS Muol Light" panose="02000500000000020004" pitchFamily="2" charset="0"/>
              </a:rPr>
              <a:t>សិក្ខាសាលាស្តីពីការបង្កើតក្របខណ្ឌ</a:t>
            </a:r>
            <a:r>
              <a:rPr lang="en-US" sz="3600" dirty="0">
                <a:solidFill>
                  <a:schemeClr val="bg1"/>
                </a:solidFill>
                <a:latin typeface="Khmer OS Muol Light" panose="02000500000000020004" pitchFamily="2" charset="0"/>
                <a:ea typeface="+mj-ea"/>
                <a:cs typeface="Khmer OS Muol Light" panose="02000500000000020004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Khmer OS Muol Light" panose="02000500000000020004" pitchFamily="2" charset="0"/>
                <a:ea typeface="+mj-ea"/>
                <a:cs typeface="Khmer OS Muol Light" panose="02000500000000020004" pitchFamily="2" charset="0"/>
              </a:rPr>
              <a:t>MEL</a:t>
            </a:r>
            <a:r>
              <a:rPr lang="km-KH" sz="3600" dirty="0">
                <a:solidFill>
                  <a:schemeClr val="bg1"/>
                </a:solidFill>
                <a:latin typeface="Khmer OS Muol Light" panose="02000500000000020004" pitchFamily="2" charset="0"/>
                <a:ea typeface="+mj-ea"/>
                <a:cs typeface="Khmer OS Muol Light" panose="02000500000000020004" pitchFamily="2" charset="0"/>
              </a:rPr>
              <a:t> នៃផែនការយុទ្ធសាស្រ្តជាតិស្តីពីការប្រយុទ្ធប្រឆាំងអំពើជួញដូរមនុស្ស </a:t>
            </a:r>
            <a:r>
              <a:rPr lang="en-GB" sz="3600" dirty="0">
                <a:solidFill>
                  <a:schemeClr val="bg1"/>
                </a:solidFill>
                <a:latin typeface="Khmer OS Muol Light" panose="02000500000000020004" pitchFamily="2" charset="0"/>
                <a:ea typeface="+mj-ea"/>
                <a:cs typeface="Khmer OS Muol Light" panose="02000500000000020004" pitchFamily="2" charset="0"/>
              </a:rPr>
              <a:t>     </a:t>
            </a:r>
            <a:r>
              <a:rPr lang="km-KH" sz="3600" dirty="0">
                <a:solidFill>
                  <a:schemeClr val="bg1"/>
                </a:solidFill>
                <a:latin typeface="Khmer OS Muol Light" panose="02000500000000020004" pitchFamily="2" charset="0"/>
                <a:ea typeface="+mj-ea"/>
                <a:cs typeface="Khmer OS Muol Light" panose="02000500000000020004" pitchFamily="2" charset="0"/>
              </a:rPr>
              <a:t>ឆ្នាំ២០២៤-២០២៨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mer OS Muol Light" panose="02000500000000020004" pitchFamily="2" charset="0"/>
              <a:ea typeface="+mj-ea"/>
              <a:cs typeface="Khmer OS Muol Light" panose="02000500000000020004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57249" y="4968839"/>
            <a:ext cx="4838749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</a:pPr>
            <a:r>
              <a:rPr lang="km-KH" sz="2400" dirty="0">
                <a:solidFill>
                  <a:schemeClr val="accent4"/>
                </a:solidFill>
                <a:latin typeface="Khmer OS Battambang" panose="02000500000000020004" pitchFamily="2" charset="0"/>
                <a:ea typeface="Inter Thin"/>
                <a:cs typeface="Khmer OS Battambang" panose="02000500000000020004" pitchFamily="2" charset="0"/>
                <a:sym typeface="Inter Thin"/>
              </a:rPr>
              <a:t>ថ្ងៃទី ៥ ដល់ ៧ ខែវិច្ឆិកា ឆ្នាំ២០២៤</a:t>
            </a:r>
            <a:endParaRPr lang="en-US" sz="2400" dirty="0">
              <a:solidFill>
                <a:schemeClr val="accent4"/>
              </a:solidFill>
              <a:latin typeface="Khmer OS Battambang" panose="02000500000000020004" pitchFamily="2" charset="0"/>
              <a:ea typeface="Inter Thin"/>
              <a:cs typeface="Khmer OS Battambang" panose="02000500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91D23-E753-9850-3D87-442CF03F55CF}"/>
              </a:ext>
            </a:extLst>
          </p:cNvPr>
          <p:cNvSpPr txBox="1"/>
          <p:nvPr/>
        </p:nvSpPr>
        <p:spPr>
          <a:xfrm>
            <a:off x="1248387" y="5892654"/>
            <a:ext cx="7412569" cy="271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53"/>
              </a:lnSpc>
            </a:pPr>
            <a:r>
              <a:rPr lang="en-US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  <a:sym typeface="Inter Thin"/>
              </a:rPr>
              <a:t>ASEAN-ACT</a:t>
            </a:r>
            <a:r>
              <a:rPr lang="km-KH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  <a:sym typeface="Inter Thin"/>
              </a:rPr>
              <a:t> បានទទួលមូលនិធិពីរដ្ឋាភិបាលអូស្រ្តាលី អនុវត្តដោយ</a:t>
            </a:r>
            <a:r>
              <a:rPr lang="en-US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  <a:sym typeface="Inter Thin"/>
              </a:rPr>
              <a:t> DT Global</a:t>
            </a:r>
            <a:endParaRPr lang="en-US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8F87CB2-B211-15DC-5E83-3EE325911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38" y="216669"/>
            <a:ext cx="3982560" cy="10095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ffee and croissant on the table">
            <a:extLst>
              <a:ext uri="{FF2B5EF4-FFF2-40B4-BE49-F238E27FC236}">
                <a16:creationId xmlns:a16="http://schemas.microsoft.com/office/drawing/2014/main" id="{EFB5BA58-8674-57BE-B1C8-E109E0C15A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2578" r="-1" b="313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E0A8E-A034-CB41-94C1-7E35AFDA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sz="32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សម្រាកនៅម៉ោង ១០</a:t>
            </a:r>
            <a:r>
              <a:rPr lang="en-US" sz="32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:</a:t>
            </a:r>
            <a:r>
              <a:rPr lang="km-KH" sz="32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១៥</a:t>
            </a:r>
            <a:br>
              <a:rPr lang="en-US" sz="32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r>
              <a:rPr lang="en-US" sz="3200" b="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(</a:t>
            </a:r>
            <a:r>
              <a:rPr lang="km-KH" sz="3200" b="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រយៈពេល ១៥ នាទី</a:t>
            </a:r>
            <a:r>
              <a:rPr lang="en-US" sz="3200" b="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FB80-629D-AB4D-B59A-3C58B4A0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69665"/>
          </a:xfrm>
        </p:spPr>
        <p:txBody>
          <a:bodyPr>
            <a:normAutofit/>
          </a:bodyPr>
          <a:lstStyle/>
          <a:p>
            <a:r>
              <a:rPr lang="km-KH" sz="44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វគ្គទី៣</a:t>
            </a:r>
            <a:endParaRPr lang="en-AU" sz="44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6A270-8DFC-8B4C-A7AE-788AA6F66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847006" cy="15001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គោលបំណង និង វិសាលភាពនៃការពិនិត្យតាមដាន ការវាយតម្លៃ និងការរៀនសូត្រ</a:t>
            </a:r>
            <a:r>
              <a:rPr lang="en-AU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(MEL)</a:t>
            </a:r>
          </a:p>
        </p:txBody>
      </p:sp>
    </p:spTree>
    <p:extLst>
      <p:ext uri="{BB962C8B-B14F-4D97-AF65-F5344CB8AC3E}">
        <p14:creationId xmlns:p14="http://schemas.microsoft.com/office/powerpoint/2010/main" val="262459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39F8DD5-51CA-AF44-AF8B-9538ABBA1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765109"/>
              </p:ext>
            </p:extLst>
          </p:nvPr>
        </p:nvGraphicFramePr>
        <p:xfrm>
          <a:off x="817418" y="76798"/>
          <a:ext cx="12029788" cy="6704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7">
            <a:extLst>
              <a:ext uri="{FF2B5EF4-FFF2-40B4-BE49-F238E27FC236}">
                <a16:creationId xmlns:a16="http://schemas.microsoft.com/office/drawing/2014/main" id="{714AF3F2-608B-9B45-B708-D0DCF374626C}"/>
              </a:ext>
            </a:extLst>
          </p:cNvPr>
          <p:cNvSpPr txBox="1">
            <a:spLocks/>
          </p:cNvSpPr>
          <p:nvPr/>
        </p:nvSpPr>
        <p:spPr>
          <a:xfrm>
            <a:off x="173786" y="466682"/>
            <a:ext cx="3260291" cy="210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AU" sz="3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 </a:t>
            </a:r>
            <a:r>
              <a:rPr lang="km-KH" sz="3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គឺជាផ្នែកដ៏សំខាន់នៃវដ្ត   កម្មវិធី ​(ប្រចាំឆ្នាំ)</a:t>
            </a:r>
            <a:endParaRPr lang="en-AU" sz="36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CCDC0-C46D-0648-BC59-3077966426CF}"/>
              </a:ext>
            </a:extLst>
          </p:cNvPr>
          <p:cNvSpPr txBox="1"/>
          <p:nvPr/>
        </p:nvSpPr>
        <p:spPr>
          <a:xfrm>
            <a:off x="5841712" y="3128940"/>
            <a:ext cx="1981200" cy="52322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m-KH" sz="28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វ​ដ្តកម្មវិធី</a:t>
            </a:r>
            <a:endParaRPr lang="en-AU" sz="2800" b="1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533F4-A5F7-BE45-9C87-016EF3F54B87}"/>
              </a:ext>
            </a:extLst>
          </p:cNvPr>
          <p:cNvSpPr txBox="1"/>
          <p:nvPr/>
        </p:nvSpPr>
        <p:spPr>
          <a:xfrm>
            <a:off x="8434399" y="227656"/>
            <a:ext cx="1099416" cy="646331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ចាប់ផ្តើមត្រង់នេះ</a:t>
            </a:r>
            <a:endParaRPr lang="en-AU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DB2584-D9FB-4041-90B8-44F9288F2C12}"/>
              </a:ext>
            </a:extLst>
          </p:cNvPr>
          <p:cNvCxnSpPr/>
          <p:nvPr/>
        </p:nvCxnSpPr>
        <p:spPr>
          <a:xfrm flipH="1">
            <a:off x="7822912" y="550246"/>
            <a:ext cx="611487" cy="2117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F33435-C46F-5D46-AE47-9498EF7780B7}"/>
              </a:ext>
            </a:extLst>
          </p:cNvPr>
          <p:cNvSpPr txBox="1"/>
          <p:nvPr/>
        </p:nvSpPr>
        <p:spPr>
          <a:xfrm>
            <a:off x="1867049" y="4137855"/>
            <a:ext cx="1737360" cy="1039708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ផ្តល់ព័ត៌មានអំពីលទ្ធផលទៅកាន់ភាគីពាក់ព័ន្ធ</a:t>
            </a:r>
            <a:endParaRPr lang="en-AU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F4EBE36-B403-B14D-AC8C-CA72CE8EF94F}"/>
              </a:ext>
            </a:extLst>
          </p:cNvPr>
          <p:cNvSpPr/>
          <p:nvPr/>
        </p:nvSpPr>
        <p:spPr>
          <a:xfrm rot="9649052">
            <a:off x="3527559" y="4332301"/>
            <a:ext cx="783543" cy="701411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1296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80636-AB78-7645-8317-DA4545FAC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636" y="3105149"/>
            <a:ext cx="4087524" cy="313213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km-KH" sz="20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ការប្រមូលព័ត៌មានដែលកំពុងដំណើរការ</a:t>
            </a:r>
          </a:p>
          <a:p>
            <a:pPr>
              <a:lnSpc>
                <a:spcPct val="114000"/>
              </a:lnSpc>
            </a:pPr>
            <a:r>
              <a:rPr lang="km-KH" sz="20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សម្រាប់ការគ្រប់គ្រងកម្មវិធី ឬគម្រោងជាចម្បង</a:t>
            </a:r>
          </a:p>
          <a:p>
            <a:pPr>
              <a:lnSpc>
                <a:spcPct val="114000"/>
              </a:lnSpc>
            </a:pPr>
            <a:r>
              <a:rPr lang="km-KH" sz="20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អាចអនុវត្តនៅកម្រិតខុសៗគ្នា</a:t>
            </a:r>
            <a:endParaRPr lang="en-AU" sz="2000" dirty="0">
              <a:solidFill>
                <a:srgbClr val="002060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9F3C2-0D86-5543-8047-DB26A5980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971" y="3105149"/>
            <a:ext cx="4503337" cy="324875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km-KH" sz="17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អនុវត្តមិនសូវញឹកញាប់ដូចការពិនិត្យតាមដាននោះទេ</a:t>
            </a:r>
          </a:p>
          <a:p>
            <a:pPr>
              <a:lnSpc>
                <a:spcPct val="114000"/>
              </a:lnSpc>
            </a:pPr>
            <a:r>
              <a:rPr lang="km-KH" sz="17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ផ្តោតលើផលប៉ះពាល់ និងផលសម្រេច </a:t>
            </a:r>
            <a:r>
              <a:rPr lang="en-US" sz="17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(outcome) </a:t>
            </a:r>
            <a:r>
              <a:rPr lang="km-KH" sz="17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កម្រិតខ្ពស់ច្រើនជាង</a:t>
            </a:r>
          </a:p>
          <a:p>
            <a:pPr>
              <a:lnSpc>
                <a:spcPct val="114000"/>
              </a:lnSpc>
            </a:pPr>
            <a:r>
              <a:rPr lang="km-KH" sz="17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មានការវិភាគច្រើនទៀត - រួមបញ្ចូលការវិនិច្ឆ័យ ឬគុណសម្បត្តិ ឬតម្លៃ</a:t>
            </a:r>
          </a:p>
          <a:p>
            <a:pPr>
              <a:lnSpc>
                <a:spcPct val="114000"/>
              </a:lnSpc>
            </a:pPr>
            <a:r>
              <a:rPr lang="km-KH" sz="17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ប្រើប្រាស់ទិន្នន័យនៃការពិនិត្យតាមដាន</a:t>
            </a:r>
            <a:endParaRPr lang="en-AU" sz="1700" dirty="0">
              <a:solidFill>
                <a:srgbClr val="002060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CC68C-C94B-2141-A3D8-8E137DA58D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635" y="2549434"/>
            <a:ext cx="3036930" cy="457200"/>
          </a:xfrm>
        </p:spPr>
        <p:txBody>
          <a:bodyPr>
            <a:normAutofit/>
          </a:bodyPr>
          <a:lstStyle/>
          <a:p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ការពិនិត្យតាមដាន</a:t>
            </a:r>
            <a:endParaRPr lang="en-AU" sz="24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32A501-AF86-A847-A262-7F5209227E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1844" y="2549434"/>
            <a:ext cx="2636242" cy="457200"/>
          </a:xfrm>
        </p:spPr>
        <p:txBody>
          <a:bodyPr>
            <a:normAutofit/>
          </a:bodyPr>
          <a:lstStyle/>
          <a:p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ការវាយតម្លៃ</a:t>
            </a:r>
            <a:endParaRPr lang="en-AU" sz="240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584194-30A5-644E-B87D-E2A9200C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m-KH" sz="3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និយមន័យ</a:t>
            </a:r>
            <a:endParaRPr lang="en-AU" sz="32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5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80636-AB78-7645-8317-DA4545FAC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637" y="3105149"/>
            <a:ext cx="4026563" cy="33358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4000"/>
              </a:lnSpc>
            </a:pPr>
            <a:r>
              <a:rPr lang="km-KH" sz="18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ប្រមូលភស្តុតាងដើម្បីមើលថាតើយើងកំពុងស្ថិតនៅលើគន្លងឆ្ពោះទៅកាន់ការសម្រេចលទ្ធផលដែលយើងចង់បានដែរឬទេ</a:t>
            </a:r>
          </a:p>
          <a:p>
            <a:pPr>
              <a:lnSpc>
                <a:spcPct val="124000"/>
              </a:lnSpc>
            </a:pPr>
            <a:r>
              <a:rPr lang="km-KH" sz="18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សម្រាប់ការកែលម្អ ដូច្នេះយើងអាចកែតម្រូវការអនុវត្តកម្មវិធី ឬគម្រោងបាន</a:t>
            </a:r>
          </a:p>
          <a:p>
            <a:pPr>
              <a:lnSpc>
                <a:spcPct val="124000"/>
              </a:lnSpc>
            </a:pPr>
            <a:r>
              <a:rPr lang="km-KH" sz="18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សម្រាប់គណនេយ្យភាព ដូច្នេះអ្នកផ្តល់មូលនិធិអាចកំណត់ថាតើព្រឹត្តិការណ៍    សំខាន់ៗត្រូវបានផ្តល់ជូនដែរឬទេ</a:t>
            </a:r>
            <a:endParaRPr lang="en-AU" sz="1800" dirty="0">
              <a:solidFill>
                <a:srgbClr val="002060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9F3C2-0D86-5543-8047-DB26A5980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00" y="3018065"/>
            <a:ext cx="4521200" cy="342292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4000"/>
              </a:lnSpc>
            </a:pPr>
            <a:r>
              <a:rPr lang="km-KH" sz="20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ពាក់កណ្តាលអាណត្តិ - វាយតម្លៃភាពគ្រប់គ្រាន់នៃវឌ្ឍនភាពឆ្ពោះទៅកាន់ផលសម្រេច ដើម្បីវាយតម្លៃថាតើកម្មវិធី ឬគម្រោងកំពុងដំណើរការនៅពាក់កណ្តាលអាណត្តិបានល្អដល់កម្រិតណា</a:t>
            </a:r>
          </a:p>
          <a:p>
            <a:pPr>
              <a:lnSpc>
                <a:spcPct val="124000"/>
              </a:lnSpc>
            </a:pPr>
            <a:r>
              <a:rPr lang="km-KH" sz="2000" dirty="0">
                <a:solidFill>
                  <a:srgbClr val="00206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ការវាយតម្លៃលើកចុងក្រោយ - ប្រសិនបើកម្មវិធី ឬគម្រោងនោះស័ក្តិសមនឹងតម្លៃ ដើម្បីបង្ហាញអំពីអ្វីដែលសម្រេចបាន ឬមិនសម្រេចបាន ដើម្បីស្វែងយល់អំពីរបៀបរៀបចំ និងអនុវត្ត  កម្មវិធីឲ្យកាន់តែល្អប្រសើរ នាពេលអនាគត។</a:t>
            </a:r>
            <a:endParaRPr lang="en-AU" sz="2000" dirty="0">
              <a:solidFill>
                <a:srgbClr val="002060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584194-30A5-644E-B87D-E2A9200C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m-KH" sz="3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ចំណុចផ្តោត</a:t>
            </a:r>
            <a:endParaRPr lang="en-AU" sz="32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6DCD04-DEF6-4156-9EDF-09E5A369FE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49434"/>
            <a:ext cx="2942285" cy="457200"/>
          </a:xfrm>
        </p:spPr>
        <p:txBody>
          <a:bodyPr>
            <a:normAutofit/>
          </a:bodyPr>
          <a:lstStyle/>
          <a:p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ការពិនិត្យតាមដាន</a:t>
            </a:r>
            <a:endParaRPr lang="en-AU" sz="24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38A457B-4046-4D55-BF38-C0145C21C8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6887" y="2549434"/>
            <a:ext cx="2554084" cy="457200"/>
          </a:xfrm>
        </p:spPr>
        <p:txBody>
          <a:bodyPr>
            <a:normAutofit/>
          </a:bodyPr>
          <a:lstStyle/>
          <a:p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ការវាយតម្លៃ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624670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sk with productivity items">
            <a:extLst>
              <a:ext uri="{FF2B5EF4-FFF2-40B4-BE49-F238E27FC236}">
                <a16:creationId xmlns:a16="http://schemas.microsoft.com/office/drawing/2014/main" id="{EC8FA02B-CF3A-CBE7-5BCA-DFEC0AAB6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0" r="12797" b="-1"/>
          <a:stretch/>
        </p:blipFill>
        <p:spPr>
          <a:xfrm>
            <a:off x="0" y="1430814"/>
            <a:ext cx="5051425" cy="3996372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F65C98-C843-4333-97B8-48D85DA5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688" y="873125"/>
            <a:ext cx="5812472" cy="817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m-KH" sz="26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គោលបំណងនៃការពិនិត្យតាមដាន</a:t>
            </a:r>
            <a:endParaRPr lang="en-US" sz="26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7E65A5-322F-4330-86C7-622E651AF48B}"/>
              </a:ext>
            </a:extLst>
          </p:cNvPr>
          <p:cNvSpPr txBox="1">
            <a:spLocks/>
          </p:cNvSpPr>
          <p:nvPr/>
        </p:nvSpPr>
        <p:spPr>
          <a:xfrm>
            <a:off x="5627689" y="1952624"/>
            <a:ext cx="5436552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buClr>
                <a:srgbClr val="E26E00"/>
              </a:buClr>
              <a:buFont typeface="Arial" panose="020B0604020202020204" pitchFamily="34" charset="0"/>
              <a:buChar char="•"/>
            </a:pP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ជួយគ្រប់គ្រងកម្មវិធី</a:t>
            </a:r>
          </a:p>
          <a:p>
            <a:pPr>
              <a:lnSpc>
                <a:spcPct val="114000"/>
              </a:lnSpc>
              <a:buClr>
                <a:srgbClr val="E26E00"/>
              </a:buClr>
              <a:buFont typeface="Arial" panose="020B0604020202020204" pitchFamily="34" charset="0"/>
              <a:buChar char="•"/>
            </a:pP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ស្វែងយល់ថាតើកម្មវិធីកំពុងដំណើរការតាមការរំពឹងទុកដែរឬទេ ពាក់ព័ន្ធនឹងការផ្សព្វផ្សាយ ដឹងអំពីវឌ្ឍនភាព និងផ្តល់ព័ត៌មានអំពីការកែលម្អជាបន្តបន្ទាប់</a:t>
            </a:r>
          </a:p>
          <a:p>
            <a:pPr>
              <a:lnSpc>
                <a:spcPct val="114000"/>
              </a:lnSpc>
              <a:buClr>
                <a:srgbClr val="E26E00"/>
              </a:buClr>
              <a:buFont typeface="Arial" panose="020B0604020202020204" pitchFamily="34" charset="0"/>
              <a:buChar char="•"/>
            </a:pP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ប្រមូលទិន្នន័យដើម្បីជួយសម្រួលដល់ការរាយការណ៍ជាទៀងទាត់ទៅកាន់អ្នកដទៃ គាំទ្រតម្លាភាព និងគណនេយ្យភាព</a:t>
            </a:r>
            <a:endParaRPr lang="en-US" sz="24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60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25" y="365496"/>
            <a:ext cx="11551863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32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សម្រាប់នរណា?</a:t>
            </a:r>
            <a:endParaRPr lang="en-US" sz="3200" kern="1200" dirty="0">
              <a:solidFill>
                <a:schemeClr val="tx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405" y="1893005"/>
            <a:ext cx="10975806" cy="1330841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lnSpc>
                <a:spcPct val="114000"/>
              </a:lnSpc>
            </a:pPr>
            <a: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ការពិនិត្យតាមដាន និងការវាយតម្លៃ (</a:t>
            </a:r>
            <a:r>
              <a:rPr lang="en-US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M&amp;E) </a:t>
            </a:r>
            <a: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គឺសម្រាប់ក្រុមការងារគម្រោង កម្មវិធី ឬអង្គការ – វាជួយគ្រប់គ្រងសមិទ្ធកម្ម។</a:t>
            </a:r>
            <a:endParaRPr lang="en-US" sz="32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9" name="Picture 8" descr="Eval 2">
            <a:extLst>
              <a:ext uri="{FF2B5EF4-FFF2-40B4-BE49-F238E27FC236}">
                <a16:creationId xmlns:a16="http://schemas.microsoft.com/office/drawing/2014/main" id="{4BE25406-705B-C04C-AF4C-46318B7B46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62" y="3405583"/>
            <a:ext cx="5718165" cy="304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75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01478"/>
            <a:ext cx="4977976" cy="1454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14000"/>
              </a:lnSpc>
            </a:pPr>
            <a:r>
              <a:rPr lang="km-KH" sz="3600" kern="1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តើក្របខណ្ឌ ឬផែនការពិនិត្យតាមដាន និងវាយតម្លៃគឺជាអ្វី?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953" y="1855529"/>
            <a:ext cx="6099401" cy="4240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lvl="1" indent="-457200">
              <a:lnSpc>
                <a:spcPct val="114000"/>
              </a:lnSpc>
              <a:spcAft>
                <a:spcPts val="600"/>
              </a:spcAft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ក្របខណ្ឌ ឬផែនការពិនិត្យតាមដាន និងវាយតម្លៃ ពិពណ៌នាអំពីក្របខណ្ឌពិនិត្យតាមដាន និងដំណើរការ ឬផែនការស្តីពីរបៀបអនុវត្តក្របខណ្ឌនេះ</a:t>
            </a:r>
          </a:p>
          <a:p>
            <a:pPr marL="571500" lvl="1" indent="-457200">
              <a:lnSpc>
                <a:spcPct val="114000"/>
              </a:lnSpc>
              <a:spcAft>
                <a:spcPts val="600"/>
              </a:spcAft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ការរៀនសូត្រត្រូវបានរួមបញ្ចូលនៅក្នុងផែនការ នៅពេលដែលវារួមបញ្ចូលដំណើរការនៃការឆ្លុះបញ្ចាំង និងការប្រើប្រាស់ទិន្នន័យ   ពិនិត្យតាមដានក្នុងការកែលម្អកម្មវិធី និងការរៀបចំឡើងវិញ។</a:t>
            </a:r>
            <a:endParaRPr lang="en-US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0" name="Graphic 11" descr="Check List">
            <a:extLst>
              <a:ext uri="{FF2B5EF4-FFF2-40B4-BE49-F238E27FC236}">
                <a16:creationId xmlns:a16="http://schemas.microsoft.com/office/drawing/2014/main" id="{C0BAC8A2-2553-F6E3-4E11-3DC959A5E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2" y="563835"/>
            <a:ext cx="4912712" cy="79405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</a:pP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តើ</a:t>
            </a:r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M&amp;E</a:t>
            </a: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ស័ក្តិសមនឹងការរៀនសូត្រយ៉ាងដូចម្តេច?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32" y="1932318"/>
            <a:ext cx="5768388" cy="464628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ការរៀនសូត្ររបស់អង្គភាពអាចជា៖</a:t>
            </a:r>
          </a:p>
          <a:p>
            <a:pPr>
              <a:lnSpc>
                <a:spcPct val="114000"/>
              </a:lnSpc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ការផលិតឡើងវិញ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- យើងនឹងមានការ វិវត្តកាន់តែប្រសើរឡើង តាមពេលវេលា តាមរយៈការអនុវត្ត</a:t>
            </a:r>
          </a:p>
          <a:p>
            <a:pPr>
              <a:lnSpc>
                <a:spcPct val="114000"/>
              </a:lnSpc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ការអភិវឌ្ឍ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- ផ្អែកលើបទពិសោធន៍ថ្មីៗ និងខុសៗគ្នា យើងចាប់ផ្តើមមានការយល់ដឹងអំពីបញ្ហា និងភារកិច្ចរបស់យើងខុសៗគ្នា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9" name="Picture 8" descr="A person standing next to a clipboard&#10;&#10;Description automatically generated">
            <a:extLst>
              <a:ext uri="{FF2B5EF4-FFF2-40B4-BE49-F238E27FC236}">
                <a16:creationId xmlns:a16="http://schemas.microsoft.com/office/drawing/2014/main" id="{9B5CAE60-13FF-6A40-8C2B-9301353A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1764079"/>
            <a:ext cx="4234804" cy="39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39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1" y="529110"/>
            <a:ext cx="4997643" cy="79405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</a:t>
            </a: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រួមចំណែកដល់ការរៀនសូត្រ នៅពេលដែល</a:t>
            </a:r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32" y="1666240"/>
            <a:ext cx="5460630" cy="491236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គឺលើសពីការរាយការណ៍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ព័ត៌មាន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ពាក់ព័ន្ធនឹងអ្វីដែល កម្មវិធីកំពុងព្យាយាមសម្រេចឲ្យបាន និងមានទំនាក់ទំនងនឹងឱកាសធ្វើសកម្មភាព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បុគ្គលិក និងភាគីពាក់ព័ន្ធចូលរួមយ៉ាងសកម្មនៅក្នុងព័ត៌មានអំពីសមិទ្ធកម្ម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ក្រុមការងារ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ជម្រុញ និងជួយសម្រួលដំណើរការការរៀនសូត្រ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9" name="Picture 8" descr="A person standing next to a clipboard&#10;&#10;Description automatically generated">
            <a:extLst>
              <a:ext uri="{FF2B5EF4-FFF2-40B4-BE49-F238E27FC236}">
                <a16:creationId xmlns:a16="http://schemas.microsoft.com/office/drawing/2014/main" id="{9B5CAE60-13FF-6A40-8C2B-9301353A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1764079"/>
            <a:ext cx="4234804" cy="39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33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459" y="2437229"/>
            <a:ext cx="8291846" cy="1991080"/>
          </a:xfrm>
        </p:spPr>
        <p:txBody>
          <a:bodyPr>
            <a:normAutofit/>
          </a:bodyPr>
          <a:lstStyle/>
          <a:p>
            <a:r>
              <a:rPr lang="km-KH" sz="48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ថ្ងៃទី១</a:t>
            </a:r>
            <a:br>
              <a:rPr lang="km-KH" sz="4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</a:br>
            <a:b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</a:br>
            <a: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ថ្ងៃទី០៥ ខែវិច្ឆិកា ឆ្នាំ២០២៤</a:t>
            </a:r>
            <a:endParaRPr lang="en-AU" sz="32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C08A-6463-41C2-A7E7-2445066B59E8}" type="slidenum">
              <a:rPr lang="en-AU" smtClean="0"/>
              <a:t>2</a:t>
            </a:fld>
            <a:endParaRPr lang="en-AU" dirty="0"/>
          </a:p>
        </p:txBody>
      </p:sp>
      <p:pic>
        <p:nvPicPr>
          <p:cNvPr id="2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3B1F749F-7631-4C96-953A-42AB071C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421" y="5625830"/>
            <a:ext cx="2743200" cy="123217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DD19138-A08B-4083-B7C8-D7AF18CBB936}"/>
              </a:ext>
            </a:extLst>
          </p:cNvPr>
          <p:cNvSpPr txBox="1">
            <a:spLocks/>
          </p:cNvSpPr>
          <p:nvPr/>
        </p:nvSpPr>
        <p:spPr>
          <a:xfrm>
            <a:off x="1349458" y="5354757"/>
            <a:ext cx="4351565" cy="360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2925" indent="-2778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2925" indent="-2778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2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119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25" y="365496"/>
            <a:ext cx="11551863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30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អាថ៌កំបាំងក្នុងការបង្កើតក្របខណ្ឌ</a:t>
            </a:r>
            <a:r>
              <a:rPr lang="en-US" sz="30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3000" b="1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MEL</a:t>
            </a:r>
            <a:r>
              <a:rPr lang="en-US" sz="30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km-KH" sz="30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ប្រកបដោយអត្ថន័យ</a:t>
            </a:r>
            <a:endParaRPr lang="en-US" sz="3000" kern="1200" dirty="0">
              <a:solidFill>
                <a:schemeClr val="tx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3" y="2061836"/>
            <a:ext cx="7815262" cy="451041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បង្កើតតក្កវិជ្ជានៃកម្មវិធី ឬទ្រឹស្តីនៃការផ្លាស់ប្តូរ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ពិនិត្យតាមដានអ្វីដែលមានអត្ថន័យ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ប្រើតក្កវិជ្ជា កំណត់លទ្ធផលរយៈពេលមធ្យមមួយចំនួន ដែលនឹងផ្តល់ភស្តុតាង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ប្រើទិន្នន័យដែលមានស្រាប់ ប្រសិនបើអាចធ្វើបាន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រួមបញ្ចូលលក្ខខណ្ឌតម្រូវក្នុងការរាយការណ៍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ត្រូវប្រាកដថាភាគីពាក់ព័ន្ធសំខាន់ៗបានចូលរួមឆ្លុះបញ្ចាំងអំពីសមិទ្ធផលរបស់ពួកគេ និងការប្រើប្រាស់ទិន្នន័យ</a:t>
            </a:r>
            <a:endParaRPr lang="en-US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2" name="Graphic 11" descr="Questions">
            <a:extLst>
              <a:ext uri="{FF2B5EF4-FFF2-40B4-BE49-F238E27FC236}">
                <a16:creationId xmlns:a16="http://schemas.microsoft.com/office/drawing/2014/main" id="{701D1BFD-7D6C-F0A3-FDDD-642F7CFE7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8514" y="2171662"/>
            <a:ext cx="3755915" cy="37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86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25" y="365496"/>
            <a:ext cx="11551863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km-KH" sz="30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ដំណើរការក្នុងការបង្កើតក្របខណ្ឌ</a:t>
            </a:r>
            <a:r>
              <a:rPr lang="en-US" sz="30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3000" b="1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MEL</a:t>
            </a:r>
            <a:r>
              <a:rPr lang="en-US" sz="30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km-KH" sz="30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ប្រកបដោយអត្ថន័យ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3" y="1696337"/>
            <a:ext cx="7815262" cy="487591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lvl="1" indent="-457200">
              <a:lnSpc>
                <a:spcPct val="114000"/>
              </a:lnSpc>
              <a:buFont typeface="+mj-lt"/>
              <a:buAutoNum type="arabicPeriod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បញ្ជាក់អំពីវិសាលភាពនៃក្របខណ្ឌ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</a:t>
            </a:r>
            <a:endParaRPr lang="km-KH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457200" lvl="1" indent="-457200">
              <a:lnSpc>
                <a:spcPct val="114000"/>
              </a:lnSpc>
              <a:buFont typeface="+mj-lt"/>
              <a:buAutoNum type="arabicPeriod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បង្កើតសំណួរពិនិត្យតាមដាន និង/ឬសូចនាករតាមតក្កវិជ្ជា ឬទ្រឹស្តីនៃការផ្លាស់ប្តូរ</a:t>
            </a:r>
          </a:p>
          <a:p>
            <a:pPr marL="457200" lvl="1" indent="-457200">
              <a:lnSpc>
                <a:spcPct val="114000"/>
              </a:lnSpc>
              <a:buFont typeface="+mj-lt"/>
              <a:buAutoNum type="arabicPeriod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កំណត់ និងរាយវិធីសាស្រ្តដែលមានស្រាប់ទាំងអស់ ឬទិន្នន័យដែលមាន</a:t>
            </a:r>
          </a:p>
          <a:p>
            <a:pPr marL="457200" lvl="1" indent="-457200">
              <a:lnSpc>
                <a:spcPct val="114000"/>
              </a:lnSpc>
              <a:buFont typeface="+mj-lt"/>
              <a:buAutoNum type="arabicPeriod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កំណត់ការរំពឹងទុកផ្នែកសមិទ្ធកម្ម</a:t>
            </a:r>
          </a:p>
          <a:p>
            <a:pPr marL="457200" lvl="1" indent="-457200">
              <a:lnSpc>
                <a:spcPct val="114000"/>
              </a:lnSpc>
              <a:buFont typeface="+mj-lt"/>
              <a:buAutoNum type="arabicPeriod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កំណត់សំណួរដែលមិនទាន់អាចដោះស្រាយបានគ្រប់គ្រាន់ ដោយប្រព័ន្ធប្រមូលទិន្នន័យដែលមានស្រាប់</a:t>
            </a:r>
          </a:p>
          <a:p>
            <a:pPr marL="457200" lvl="1" indent="-457200">
              <a:lnSpc>
                <a:spcPct val="114000"/>
              </a:lnSpc>
              <a:buFont typeface="+mj-lt"/>
              <a:buAutoNum type="arabicPeriod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ជ្រើសរើសវិធីសាស្រ្តថ្មីៗ ឬប្រព័ន្ធប្រមូលទិន្នន័យ</a:t>
            </a:r>
          </a:p>
          <a:p>
            <a:pPr marL="457200" lvl="1" indent="-457200">
              <a:lnSpc>
                <a:spcPct val="114000"/>
              </a:lnSpc>
              <a:buFont typeface="+mj-lt"/>
              <a:buAutoNum type="arabicPeriod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ពិចារណាអំពីរបៀបប្រមូលផ្តុំ វិភាគ និងរាយការណ៍ទិន្នន័យ</a:t>
            </a:r>
            <a:endParaRPr lang="en-US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2" name="Graphic 11" descr="Questions">
            <a:extLst>
              <a:ext uri="{FF2B5EF4-FFF2-40B4-BE49-F238E27FC236}">
                <a16:creationId xmlns:a16="http://schemas.microsoft.com/office/drawing/2014/main" id="{701D1BFD-7D6C-F0A3-FDDD-642F7CFE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4775" y="2061836"/>
            <a:ext cx="3755915" cy="37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6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12" y="323172"/>
            <a:ext cx="11002256" cy="1187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km-KH" sz="28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គំនូសបង្ហាញទូទៅ ឬ មាតិកានៃក្របខណ្ឌ</a:t>
            </a:r>
            <a:r>
              <a:rPr lang="en-US" sz="28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2800" b="1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MEL</a:t>
            </a:r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ឬ ផែនការ</a:t>
            </a:r>
            <a:r>
              <a:rPr lang="en-US" sz="28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2800" b="1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MEL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114" y="1807664"/>
            <a:ext cx="7623760" cy="451041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សាវតា និងគោលបំណងនៃ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</a:t>
            </a:r>
            <a:endParaRPr lang="km-KH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សេចក្តីពណ៌នាអំពីទ្រឹស្តីនៃការផ្លាស់ប្តូរ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វិសាលភាពនៃ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</a:t>
            </a:r>
            <a:endParaRPr lang="km-KH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លក្ខណៈវិនិច្ឆ័យនៃការវាយតម្លៃ និងសំណួរវាយតម្លៃ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សូចនាករ និងវិធានការនៃភាពជោគជ័យ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វិធីសាស្រ្ត និងឧបករណ៍ពិនិត្យតាមដាន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អភិក្រមនៃការរាយការណ៍ និងការរៀនសូត្រ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ធនធាន និងទំនួលខុសត្រូវ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2" name="Graphic 11" descr="Questions">
            <a:extLst>
              <a:ext uri="{FF2B5EF4-FFF2-40B4-BE49-F238E27FC236}">
                <a16:creationId xmlns:a16="http://schemas.microsoft.com/office/drawing/2014/main" id="{701D1BFD-7D6C-F0A3-FDDD-642F7CFE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5662" y="2184914"/>
            <a:ext cx="3755915" cy="37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40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964646"/>
            <a:ext cx="4651204" cy="644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28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ព្រំដែន និង វិសាលភាព</a:t>
            </a:r>
            <a:endParaRPr lang="en-US" sz="2800" dirty="0">
              <a:solidFill>
                <a:schemeClr val="tx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1" y="1782501"/>
            <a:ext cx="5868197" cy="494239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វាមានសារសំខាន់ណាស់ក្នុងការកំណត់ថាតើអ្នកកំពុងបង្កើតក្របខណ្ឌ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ដើម្បីអ្វី សួរសំណួរដូចជា៖</a:t>
            </a:r>
          </a:p>
          <a:p>
            <a:pPr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តើមានគោលបំណងអ្វី?</a:t>
            </a:r>
          </a:p>
          <a:p>
            <a:pPr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តើគ្របដណ្តប់លើអ្វីខ្លះ?</a:t>
            </a:r>
          </a:p>
          <a:p>
            <a:pPr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តើត្រូវរួមបញ្ចូល និងមិនរួមបញ្ចូលអ្វីខ្លះ?</a:t>
            </a:r>
          </a:p>
          <a:p>
            <a:pPr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តើខ្សែបន្ទាត់ពេលវេលាមានលក្ខណៈដូចម្តេច?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8" name="Picture 7" descr="A person with many hands and many hands&#10;&#10;Description automatically generated">
            <a:extLst>
              <a:ext uri="{FF2B5EF4-FFF2-40B4-BE49-F238E27FC236}">
                <a16:creationId xmlns:a16="http://schemas.microsoft.com/office/drawing/2014/main" id="{43D88EE5-B176-474B-8CFA-C3508C213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6096000" y="2444750"/>
            <a:ext cx="5638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78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97" y="347434"/>
            <a:ext cx="5478322" cy="95002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km-KH" sz="28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ផែនការយុទ្ធសាស្រ្តជាតិ</a:t>
            </a:r>
            <a:br>
              <a:rPr lang="en-US" sz="28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r>
              <a:rPr lang="km-KH" sz="28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វិសាលភាព </a:t>
            </a:r>
            <a:r>
              <a:rPr lang="en-US" sz="2800" b="1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M&amp;E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86" y="1878227"/>
            <a:ext cx="6408152" cy="42754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2400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ខ្សែបន្ទាត់ពេលវេលា៖</a:t>
            </a:r>
            <a:r>
              <a:rPr lang="en-US" sz="2400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24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ឆ្នាំ២០២៤ ដល់ ឆ្នាំ២០២៨</a:t>
            </a:r>
          </a:p>
          <a:p>
            <a:pPr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ការគ្របដណ្តប់៖</a:t>
            </a:r>
            <a:r>
              <a:rPr lang="en-US" sz="2400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សកម្មភាពប្រឆាំងអំពើជួញដូរមនុស្ស ដែលមានគូសបញ្ជាក់នៅក្នុងផែនការអនុវត្តរបស់ក្រសួង ស្ថាប័ន និងអង្គភាពពាក់ព័ន្ធនៅថ្នាក់ជាតិ និងថ្នាក់ក្រោមជាតិ។</a:t>
            </a:r>
          </a:p>
          <a:p>
            <a:pPr>
              <a:lnSpc>
                <a:spcPct val="114000"/>
              </a:lnSpc>
            </a:pP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រួមបញ្ចូល៖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ការប្រមូលទិន្នន័យដែលមានស្រាប់ទាក់ទងនឹងការជួញដូរមនុស្ស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86662-4C77-0EE3-71E4-DB3B7A5A7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536" y="234068"/>
            <a:ext cx="4444563" cy="62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16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1" y="878774"/>
            <a:ext cx="5472205" cy="74168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km-KH" sz="28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គោលបំណង និង ប្រភេទ</a:t>
            </a:r>
            <a:r>
              <a:rPr lang="en-US" sz="28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M&amp;E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31" y="1620455"/>
            <a:ext cx="6687547" cy="506971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គោលបំណងចម្បងទូទៅក្នុងការអនុវត្ត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>
              <a:lnSpc>
                <a:spcPct val="120000"/>
              </a:lnSpc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ការកែលម្អ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ដើម្បីកែលម្អកម្មវិធី ឬសកម្មភាព ដែលកំពុងអនុវត្ត</a:t>
            </a:r>
          </a:p>
          <a:p>
            <a:pPr>
              <a:lnSpc>
                <a:spcPct val="120000"/>
              </a:lnSpc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ការបញ្ជាក់អះអាង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- មានគណនេយ្យភាពចំពោះទឹកប្រាក់ដែលបានវិនិយោគ</a:t>
            </a:r>
          </a:p>
          <a:p>
            <a:pPr>
              <a:lnSpc>
                <a:spcPct val="120000"/>
              </a:lnSpc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ចំណេះដឹង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ការធ្វើតេស្ត និងបង្កើតមូលដ្ឋានចំណេះដឹងសម្រាប់យុទ្ធសាស្ត្រ/ផែនការនាពេលអនាគត ឬសម្រាប់ការចូលប្រើប្រាស់ដោយភាគីពាក់ព័ន្ធដទៃទៀត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9" name="Picture 8" descr="A person standing next to a clipboard&#10;&#10;Description automatically generated">
            <a:extLst>
              <a:ext uri="{FF2B5EF4-FFF2-40B4-BE49-F238E27FC236}">
                <a16:creationId xmlns:a16="http://schemas.microsoft.com/office/drawing/2014/main" id="{9B5CAE60-13FF-6A40-8C2B-9301353A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1764079"/>
            <a:ext cx="4234804" cy="39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04" y="439838"/>
            <a:ext cx="7228732" cy="6250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24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‘</a:t>
            </a:r>
            <a:r>
              <a:rPr lang="km-KH" sz="24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គុណតម្លៃស្នូល</a:t>
            </a:r>
            <a:r>
              <a:rPr lang="en-US" sz="24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’ </a:t>
            </a:r>
            <a:r>
              <a:rPr lang="km-KH" sz="24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មួយនៃផែនការយុទ្ធសាស្រ្តជាតិ</a:t>
            </a:r>
            <a:endParaRPr lang="en-US" sz="2400" dirty="0">
              <a:solidFill>
                <a:srgbClr val="0070C0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09816"/>
            <a:ext cx="6713673" cy="5202195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>
              <a:lnSpc>
                <a:spcPct val="134000"/>
              </a:lnSpc>
              <a:buNone/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ការពិនិត្យតាមដាន និងការវាយតម្លៃជាប្រព័ន្ធ និងប្រកបដោយនិរន្តរភាព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(ទំព័រ ២១)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>
              <a:lnSpc>
                <a:spcPct val="13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ប្រព័ន្ធ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កំណត់បរិមាណ និងគុណភាពនៃការអនុវត្តសកម្មភាព</a:t>
            </a:r>
          </a:p>
          <a:p>
            <a:pPr>
              <a:lnSpc>
                <a:spcPct val="13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រួមជាមួយសូចនាករ ធ្វើការវាស់ស្ទង់ផលប៉ះពាល់ សមិទ្ធផល បទពិសោធន៍ផ្នែកឯកសារ និងមេរៀនល្អៗសម្រាប់ការផ្តួចផ្តើមគំនិតថ្មីៗ</a:t>
            </a:r>
          </a:p>
          <a:p>
            <a:pPr>
              <a:lnSpc>
                <a:spcPct val="13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ពិនិត្យតាមដានវឌ្ឍនភាព បញ្ហាប្រឈម ឱកាស តម្រូវការក្នុងការផ្លាស់ប្តូរ កែប្រែសកម្មភាព ឬរបៀបអនុវត្តសកម្មភាព</a:t>
            </a:r>
          </a:p>
          <a:p>
            <a:pPr>
              <a:lnSpc>
                <a:spcPct val="13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ចងក្រង និងផ្សព្វផ្សាយបទពិសោធន៍ និងមេរៀនល្អៗ ក្នុងអំឡុងពេលអនុវត្តសកម្មភាពដែលបានគ្រោងទុក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668366-79D8-2667-7F30-9C195D2CF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536" y="234068"/>
            <a:ext cx="4444563" cy="62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63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07" y="874837"/>
            <a:ext cx="4818888" cy="76042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28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អ្នកទស្សនា ឬអ្នកប្រើប្រាស់</a:t>
            </a:r>
            <a:endParaRPr lang="en-US" sz="2800" kern="1200" dirty="0">
              <a:solidFill>
                <a:schemeClr val="tx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1828795"/>
            <a:ext cx="5604764" cy="45657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អ្នកត្រូវការព័ត៌មានវាយតម្លៃ ឬអ្នកប្រើប្រាស់ក្របខណ្ឌ </a:t>
            </a:r>
            <a:r>
              <a:rPr lang="en-US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តាមគោលបំណង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>
              <a:lnSpc>
                <a:spcPct val="114000"/>
              </a:lnSpc>
            </a:pPr>
            <a:r>
              <a:rPr lang="km-KH" sz="2400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ជាចម្បង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- អ្នកទាំងនោះនឹងវិភាគ ឆ្លុះបញ្ចាំង និងផ្តល់ព័ត៌មានដល់ការសម្រេចចិត្តរបស់ពួកគេ ដែលជាលទ្ធផលនៃការចូលរួមរបស់ពួកគេនៅក្នុងដំណើរការ </a:t>
            </a:r>
            <a:r>
              <a:rPr lang="en-US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</a:t>
            </a:r>
            <a:endParaRPr lang="km-KH" sz="24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>
              <a:lnSpc>
                <a:spcPct val="114000"/>
              </a:lnSpc>
            </a:pP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ជាបន្ទាប់បន្សំ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- ពួកគេប្រហែលជាបានអានរបាយការណ៍ ប៉ុន្តែយើងនឹងមិនចាំបាច់កែសម្រួលក្របខណ្ឌ </a:t>
            </a:r>
            <a:r>
              <a:rPr lang="en-US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 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តាមតម្រូវការរបស់ពួកគេជាពិសេសនោះទេ។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8" name="Picture 7" descr="A person and person looking at a magnifying glass&#10;&#10;Description automatically generated">
            <a:extLst>
              <a:ext uri="{FF2B5EF4-FFF2-40B4-BE49-F238E27FC236}">
                <a16:creationId xmlns:a16="http://schemas.microsoft.com/office/drawing/2014/main" id="{656181C1-4C8B-0F45-A24B-4022CB898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360979"/>
            <a:ext cx="5458968" cy="41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4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755" y="693242"/>
            <a:ext cx="5126618" cy="9775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28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កិច្ចការ៖ កំណត់គោលបំណង</a:t>
            </a:r>
            <a:endParaRPr lang="en-US" sz="2800" dirty="0">
              <a:solidFill>
                <a:srgbClr val="C00000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pic>
        <p:nvPicPr>
          <p:cNvPr id="10" name="Picture 9" descr="Multi-coloured paper-craft art">
            <a:extLst>
              <a:ext uri="{FF2B5EF4-FFF2-40B4-BE49-F238E27FC236}">
                <a16:creationId xmlns:a16="http://schemas.microsoft.com/office/drawing/2014/main" id="{B1C38D93-F86E-062F-2465-421ACAF3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2" r="19114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9587" y="1705505"/>
            <a:ext cx="5636454" cy="4183920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1" indent="0">
              <a:lnSpc>
                <a:spcPct val="114000"/>
              </a:lnSpc>
              <a:buNone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ប្រមូលគំនិតនៅលើតុរបស់អ្នក  ដោយពិចារណាអំពី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NSP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ប្រើសន្លឹកកិច្ចការ៖</a:t>
            </a:r>
          </a:p>
          <a:p>
            <a:pPr lvl="1" indent="-4572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តើអ្នកយល់ស្របនឹងសេចក្តីព្រាងវត្ថុបំណង ឬគោលបំណងរបស់ក្របខណ្ឌ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ដែរឬទេ?</a:t>
            </a:r>
          </a:p>
          <a:p>
            <a:pPr lvl="1" indent="-4572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តើយើងបានខកខានវត្ថុបំណងសំខាន់ៗអ្វីខ្លះ?</a:t>
            </a:r>
            <a:endParaRPr lang="en-US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14000"/>
              </a:lnSpc>
              <a:buNone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ប្រើសន្លឹកកិច្ចការដើម្បីកត់ត្រាការពិភាក្សា ឬចម្លើយរបស់អ្នក</a:t>
            </a:r>
            <a:endParaRPr lang="en-US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969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81" y="457490"/>
            <a:ext cx="10512426" cy="817563"/>
          </a:xfrm>
        </p:spPr>
        <p:txBody>
          <a:bodyPr>
            <a:normAutofit/>
          </a:bodyPr>
          <a:lstStyle/>
          <a:p>
            <a:pPr algn="ctr"/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សេចក្តីព្រាងវត្ថុបំណងសំខាន់ៗរបស់ក្របខណ្ឌ</a:t>
            </a:r>
            <a:r>
              <a:rPr lang="en-AU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AU" sz="2800" b="1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MEL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199" y="1752600"/>
            <a:ext cx="10673081" cy="4449100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ផ្តល់ព័ត៌មានអំពីទិសដៅយុទ្ធសាស្ត្ររបស់ </a:t>
            </a:r>
            <a:r>
              <a:rPr lang="en-AU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NCCT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និង ទីភ្នាក់ងារសមាជិករបស់ខ្លួន ដោយផ្អែកលើភស្តុតាង និងព័ត៌មានដែលបានបង្កើតឡើងតាមរយៈក្របខណ្ឌ </a:t>
            </a:r>
            <a:r>
              <a:rPr lang="en-AU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នេះ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ទទួលបានព័ត៌មាន និងស្វែងយល់អំពីវឌ្ឍនភាពនៃផលសម្រេចដែលបានគ្រោងទុក តាមរយៈការរាយការណ៍ជូន </a:t>
            </a:r>
            <a:r>
              <a:rPr lang="en-AU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NCCT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ប្រកបដោយសង្គតិភាព និងគុណភាព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ទទួលបាន ចែករំលែក និងលើកកម្ពស់ការអនុវត្តល្អ និងមេរៀនដែលទទួលបាន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កំណត់បរិមាណ និងគុណភាពនៃការអនុវត្តសកម្មភាព ដែលបានកំណត់នៅក្នុងផែនការយុទ្ធសាស្រ្តជាតិ។</a:t>
            </a:r>
            <a:endParaRPr lang="en-AU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lvl="1">
              <a:lnSpc>
                <a:spcPct val="114000"/>
              </a:lnSpc>
            </a:pPr>
            <a:endParaRPr lang="en-AU" sz="22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14000"/>
              </a:lnSpc>
              <a:buNone/>
            </a:pP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សូមមើល </a:t>
            </a:r>
            <a:r>
              <a:rPr lang="en-AU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NSP </a:t>
            </a: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និង សេចក្តីព្រាងក្របខណ្ឌ</a:t>
            </a:r>
            <a:r>
              <a:rPr lang="en-AU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MEL</a:t>
            </a: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(ផ្នែក ៣.១)</a:t>
            </a:r>
            <a:endParaRPr lang="en-AU" sz="22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2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FB80-629D-AB4D-B59A-3C58B4A0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734246"/>
          </a:xfrm>
        </p:spPr>
        <p:txBody>
          <a:bodyPr>
            <a:normAutofit/>
          </a:bodyPr>
          <a:lstStyle/>
          <a:p>
            <a:r>
              <a:rPr lang="km-KH" sz="4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វគ្គទី១</a:t>
            </a:r>
            <a:endParaRPr lang="en-AU" sz="48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6A270-8DFC-8B4C-A7AE-788AA6F66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សុន្ទរកថាស្វាគមន៍ និង សុន្ទរកថាបើកកម្មវិធី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800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974" y="577492"/>
            <a:ext cx="4791075" cy="12608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14000"/>
              </a:lnSpc>
            </a:pPr>
            <a:r>
              <a:rPr lang="km-KH" sz="28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កិច្ចការ៖ បញ្ជាក់អំពីអ្នកប្រើប្រាស់</a:t>
            </a:r>
            <a:r>
              <a:rPr lang="en-US" sz="28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MEL</a:t>
            </a:r>
          </a:p>
        </p:txBody>
      </p:sp>
      <p:pic>
        <p:nvPicPr>
          <p:cNvPr id="10" name="Picture 9" descr="Multi-coloured paper-craft art">
            <a:extLst>
              <a:ext uri="{FF2B5EF4-FFF2-40B4-BE49-F238E27FC236}">
                <a16:creationId xmlns:a16="http://schemas.microsoft.com/office/drawing/2014/main" id="{B1C38D93-F86E-062F-2465-421ACAF3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2" r="19114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9745" y="1989873"/>
            <a:ext cx="6116549" cy="3971553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lvl="1" indent="0">
              <a:lnSpc>
                <a:spcPct val="134000"/>
              </a:lnSpc>
              <a:buNone/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ប្រមូលគំនិតនៅលើតុរបស់អ្នក ដោយពិចារណាអំពី</a:t>
            </a:r>
            <a:r>
              <a:rPr lang="en-US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NSP</a:t>
            </a: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៖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685800" lvl="1" indent="-4572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សូមមើលសេចក្តីព្រាងបញ្ជីឈ្មោះអ្នកប្រើប្រាស់ (តារាងទី១ នៃសេចក្តីព្រាងក្របខណ្ឌ</a:t>
            </a:r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MEL</a:t>
            </a:r>
          </a:p>
          <a:p>
            <a:pPr marL="685800" lvl="1" indent="-4572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តើយើងខកខានមិនបានរួមបញ្ចូលអ្នកប្រើប្រាស់ដ៏សំខាន់ណាម្នាក់ដែរឬទេ? តើពួកគេជានរណា និងតើតម្រូវការព័ត៌មានរបស់ពួកគេគឺជាអ្វី?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34000"/>
              </a:lnSpc>
              <a:buNone/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ប្រើសន្លឹកកិច្ចការដើម្បីកត់ត្រាការពិភាក្សា ឬចម្លើយរបស់អ្នក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431C08A-6463-41C2-A7E7-2445066B59E8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30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1246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2" y="247518"/>
            <a:ext cx="10512426" cy="817563"/>
          </a:xfrm>
        </p:spPr>
        <p:txBody>
          <a:bodyPr>
            <a:normAutofit/>
          </a:bodyPr>
          <a:lstStyle/>
          <a:p>
            <a:pPr algn="ctr"/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សេចក្តីព្រាងអ្នកប្រើប្រាស់</a:t>
            </a:r>
            <a:r>
              <a:rPr lang="en-AU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AU" sz="2800" b="1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MEL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0" y="1275053"/>
            <a:ext cx="11053618" cy="5222729"/>
          </a:xfrm>
        </p:spPr>
        <p:txBody>
          <a:bodyPr>
            <a:normAutofit fontScale="70000" lnSpcReduction="20000"/>
          </a:bodyPr>
          <a:lstStyle/>
          <a:p>
            <a:pPr marL="0" lvl="1" indent="0">
              <a:lnSpc>
                <a:spcPct val="134000"/>
              </a:lnSpc>
              <a:buNone/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អ្នកប្រើប្រាស់ចម្បង</a:t>
            </a:r>
            <a:endParaRPr lang="en-AU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lvl="1" indent="-3429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អគ្គលេខាធិការដ្ឋាន </a:t>
            </a:r>
            <a:r>
              <a:rPr lang="en-AU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NCCT</a:t>
            </a:r>
          </a:p>
          <a:p>
            <a:pPr marL="342900" lvl="1" indent="-34290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ទីភ្នាក់ងារ និង ស្ថាប័ន ដែលជាសមាជិក </a:t>
            </a:r>
            <a:r>
              <a:rPr lang="en-AU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NCCT</a:t>
            </a:r>
            <a:endParaRPr lang="km-KH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lvl="1" indent="-342900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គណៈកម្មាធិការខេត្ត/ក្រុងប្រយុទ្ធប្រឆាំងអំពើជួញដូរមនុស្ស</a:t>
            </a:r>
            <a:endParaRPr lang="en-AU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34000"/>
              </a:lnSpc>
              <a:buNone/>
            </a:pPr>
            <a:endParaRPr lang="en-AU" sz="17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34000"/>
              </a:lnSpc>
              <a:buNone/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អ្នកប្រើប្រាស់បន្ទាប់បន្សំ</a:t>
            </a:r>
            <a:endParaRPr lang="en-AU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457200" lvl="1" indent="-457200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ដៃគូអភិវឌ្ឍន៍ថ្នាក់ជាតិ តំបន់ និងអន្តរជាតិដទៃទៀត</a:t>
            </a:r>
          </a:p>
          <a:p>
            <a:pPr marL="457200" lvl="1" indent="-457200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ភាគីពាក់ព័ន្ធដទៃទៀត រួមទាំងវិស័យឯកជន និងសហគមន៍ប្រយុទ្ធប្រឆាំងអំពើជួញដូរមនុស្សផងដែរ</a:t>
            </a:r>
          </a:p>
          <a:p>
            <a:pPr marL="457200" lvl="1" indent="-457200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មន្ត្រីរដ្ឋាភិបាលដទៃទៀត ដែលនៅក្រៅប្រព័ន្ធយុត្តិធម៌</a:t>
            </a:r>
          </a:p>
          <a:p>
            <a:pPr marL="457200" lvl="1" indent="-457200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ជនរងគ្រោះ - ជនដែលបានសង្រ្គោះពីការជួញដូរ</a:t>
            </a:r>
            <a:endParaRPr lang="en-AU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457200" lvl="1" indent="0">
              <a:lnSpc>
                <a:spcPct val="134000"/>
              </a:lnSpc>
              <a:buNone/>
            </a:pPr>
            <a:endParaRPr lang="en-AU" sz="22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34000"/>
              </a:lnSpc>
              <a:buNone/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សូមមើល</a:t>
            </a:r>
            <a:r>
              <a:rPr lang="en-AU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NSP</a:t>
            </a: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និងសេចក្តីព្រាង</a:t>
            </a:r>
            <a:r>
              <a:rPr lang="en-AU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MEL</a:t>
            </a: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(តារាងទី១)</a:t>
            </a:r>
            <a:endParaRPr lang="en-AU" sz="26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42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32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គោលការណ៍</a:t>
            </a:r>
            <a:endParaRPr lang="en-US" sz="3200" kern="1200" dirty="0">
              <a:solidFill>
                <a:schemeClr val="tx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03424"/>
            <a:ext cx="5604764" cy="40994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14000"/>
              </a:lnSpc>
            </a:pP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វិធាន​សកម្មភាព ឬ​ការ​ប្រព្រឹត្ត​ដែល​ត្រូវបាន​ទទួល​យក</a:t>
            </a:r>
          </a:p>
          <a:p>
            <a:pPr marL="342900" indent="-342900">
              <a:lnSpc>
                <a:spcPct val="114000"/>
              </a:lnSpc>
            </a:pP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វិធាន គំនិត ឬគុណតម្លៃ ដែលផ្តល់មគ្គុទ្ទេសក៍ណែនាំដល់ក្របខណ្ឌ </a:t>
            </a:r>
            <a:r>
              <a:rPr lang="en-US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</a:t>
            </a:r>
            <a:endParaRPr lang="km-KH" sz="24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indent="-342900">
              <a:lnSpc>
                <a:spcPct val="114000"/>
              </a:lnSpc>
            </a:pP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មូលដ្ឋានគ្រឹះនៃក្របខណ្ឌ </a:t>
            </a:r>
            <a:r>
              <a:rPr lang="en-US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 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និងជួយកំណត់អភិក្រមនៃ </a:t>
            </a:r>
            <a:r>
              <a:rPr lang="en-US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8" name="Picture 7" descr="A person and person looking at a magnifying glass&#10;&#10;Description automatically generated">
            <a:extLst>
              <a:ext uri="{FF2B5EF4-FFF2-40B4-BE49-F238E27FC236}">
                <a16:creationId xmlns:a16="http://schemas.microsoft.com/office/drawing/2014/main" id="{656181C1-4C8B-0F45-A24B-4022CB898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360979"/>
            <a:ext cx="5458968" cy="41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73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50" y="247518"/>
            <a:ext cx="10512426" cy="817563"/>
          </a:xfrm>
        </p:spPr>
        <p:txBody>
          <a:bodyPr>
            <a:normAutofit/>
          </a:bodyPr>
          <a:lstStyle/>
          <a:p>
            <a:pPr algn="ctr"/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ឧទាហរណ៍អំពីគោលការណ៍</a:t>
            </a:r>
            <a:r>
              <a:rPr lang="en-AU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AU" sz="2800" b="1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MEL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050" y="1298075"/>
            <a:ext cx="10824442" cy="5058276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ច្បាស់លាស់ និងផ្តល់ទិសដៅ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មានជ្រើសរើស តាមដំណាក់កាល ហើយចាប់ផ្តើមពីខ្នាតតូច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ការចូលរួមរបស់ភាគីពាក់ព័ន្ធ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ធានាថាមានការប្រើប្រាស់របកគំហើញ និងភស្តុតាង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ការកែលម្អជាបន្តបន្ទាប់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ប្រើប្រព័ន្ធប្រមូលទិន្នន័យដែលមានស្រាប់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កសាងសមត្ថភាព</a:t>
            </a:r>
          </a:p>
          <a:p>
            <a:pPr marL="342900" lvl="1" indent="-342900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ស្របតាមគោលការណ៍ </a:t>
            </a:r>
            <a:r>
              <a:rPr lang="en-AU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NSP</a:t>
            </a:r>
          </a:p>
        </p:txBody>
      </p:sp>
    </p:spTree>
    <p:extLst>
      <p:ext uri="{BB962C8B-B14F-4D97-AF65-F5344CB8AC3E}">
        <p14:creationId xmlns:p14="http://schemas.microsoft.com/office/powerpoint/2010/main" val="606328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477" y="267840"/>
            <a:ext cx="5144814" cy="117701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4000"/>
              </a:lnSpc>
            </a:pPr>
            <a:r>
              <a:rPr lang="km-KH" sz="28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កិច្ចការ៖ បោះឆ្នោតជ្រើសរើសគោលការណ៍</a:t>
            </a:r>
            <a:endParaRPr lang="en-US" sz="2800" dirty="0">
              <a:solidFill>
                <a:srgbClr val="C00000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pic>
        <p:nvPicPr>
          <p:cNvPr id="10" name="Picture 9" descr="Multi-coloured paper-craft art">
            <a:extLst>
              <a:ext uri="{FF2B5EF4-FFF2-40B4-BE49-F238E27FC236}">
                <a16:creationId xmlns:a16="http://schemas.microsoft.com/office/drawing/2014/main" id="{B1C38D93-F86E-062F-2465-421ACAF37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 r="19114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712685"/>
            <a:ext cx="5791200" cy="4746171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228600" lvl="1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ប្រមូលផ្តុំគំនិតនៅលើតុរបស់អ្នក ពិភាក្សាអំពីការយល់ឃើញចំពោះគោលការណ៍ </a:t>
            </a:r>
            <a:r>
              <a:rPr lang="en-US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 </a:t>
            </a: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សម្រាប់ </a:t>
            </a:r>
            <a:r>
              <a:rPr lang="en-US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NSP</a:t>
            </a:r>
            <a:endParaRPr lang="km-KH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lvl="1" indent="-457200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អានឧទាហរណ៍អំពីបញ្ជីគោលការណ៍ </a:t>
            </a:r>
            <a:r>
              <a:rPr lang="en-US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</a:t>
            </a:r>
            <a:endParaRPr lang="km-KH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lvl="1" indent="-457200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នៅលើក្រដាសទទេដែលបានកំណត់ សូមសរសេរគោលការណ៍ដទៃទៀត ដែលយើងខកខានមិនរួមបញ្ចូលទៅក្នុងបញ្ជីឧទាហរណ៍ ដែលអ្នកជឿថាមានសារសំខាន់ក្នុងការរួមបញ្ចូល</a:t>
            </a:r>
          </a:p>
          <a:p>
            <a:pPr lvl="1" indent="-457200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ដោយប្រើ</a:t>
            </a:r>
            <a:r>
              <a:rPr lang="km-KH" sz="28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ចំណុចចំនួន ៦</a:t>
            </a: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ដែលអ្នកមាន ធ្វើការបោះឆ្នោតជ្រើសរើសគោលការណ៍ </a:t>
            </a:r>
            <a:r>
              <a:rPr lang="en-US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 </a:t>
            </a: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សំខាន់ៗ។ អ្នកអាចប្រើចំណុចលើសពី ១ សម្រាប់គោលការណ៍មួយ។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228600" lvl="1" indent="0">
              <a:lnSpc>
                <a:spcPct val="134000"/>
              </a:lnSpc>
              <a:buNone/>
            </a:pPr>
            <a:endParaRPr lang="en-US" sz="16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228600" lvl="1" indent="0">
              <a:lnSpc>
                <a:spcPct val="134000"/>
              </a:lnSpc>
              <a:buNone/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តើគោលការណ៍អ្វីខ្លះដែលគាំទ្រក្របខ័ណ្ឌ </a:t>
            </a:r>
            <a:r>
              <a:rPr lang="en-US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MEL?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99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ariety of fresh salads">
            <a:extLst>
              <a:ext uri="{FF2B5EF4-FFF2-40B4-BE49-F238E27FC236}">
                <a16:creationId xmlns:a16="http://schemas.microsoft.com/office/drawing/2014/main" id="{E0B14D64-AEBE-E503-0661-E7FD171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3026" r="-1" b="268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55BA0-8264-4B41-94EB-8A77BDA2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km-KH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អាហារថ្ងៃត្រង់</a:t>
            </a:r>
            <a:endParaRPr lang="en-US" sz="6600" dirty="0">
              <a:solidFill>
                <a:schemeClr val="bg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67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73444-1FA6-C34F-855E-014D16FEB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4000"/>
              </a:lnSpc>
            </a:pPr>
            <a:r>
              <a:rPr lang="km-KH" sz="30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លំហាត់</a:t>
            </a:r>
            <a:r>
              <a:rPr lang="ca-ES" sz="30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ថាមពល</a:t>
            </a:r>
            <a:endParaRPr lang="en-US" sz="30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rm's eye view of the feet of a person running on the road">
            <a:extLst>
              <a:ext uri="{FF2B5EF4-FFF2-40B4-BE49-F238E27FC236}">
                <a16:creationId xmlns:a16="http://schemas.microsoft.com/office/drawing/2014/main" id="{699B3DFB-C08F-3994-1E8F-DB1339AF3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28" r="1802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822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4E8E-679C-E44F-A48B-524B2D9F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679382"/>
          </a:xfrm>
        </p:spPr>
        <p:txBody>
          <a:bodyPr>
            <a:normAutofit/>
          </a:bodyPr>
          <a:lstStyle/>
          <a:p>
            <a:r>
              <a:rPr lang="km-KH" sz="44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វគ្គទី៤</a:t>
            </a:r>
            <a:endParaRPr lang="en-AU" sz="44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B1795-BAC9-F64E-9614-AB035A43F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ផលសម្រេច និង សំណួរវាយតម្លៃគន្លឹះ</a:t>
            </a:r>
            <a:endParaRPr lang="en-AU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4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km-KH" sz="3300" kern="1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តើទ្រឹស្តីនៃការផ្លាស់ប្តូរគឺជាអ្វី?</a:t>
            </a:r>
            <a:r>
              <a:rPr lang="en-US" sz="3300" kern="1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</a:p>
        </p:txBody>
      </p:sp>
      <p:pic>
        <p:nvPicPr>
          <p:cNvPr id="12" name="Graphic 11" descr="Head with Gears">
            <a:extLst>
              <a:ext uri="{FF2B5EF4-FFF2-40B4-BE49-F238E27FC236}">
                <a16:creationId xmlns:a16="http://schemas.microsoft.com/office/drawing/2014/main" id="{514198F2-435C-0705-C56D-DD69D1E46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437" y="1700784"/>
            <a:ext cx="3785616" cy="378561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427341"/>
            <a:ext cx="5291021" cy="36277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lvl="1" indent="0">
              <a:lnSpc>
                <a:spcPct val="114000"/>
              </a:lnSpc>
              <a:buNone/>
            </a:pPr>
            <a:r>
              <a:rPr lang="km-KH" sz="24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ឧបករណ៍នៃការគិតដ៏មានឥទ្ធិពល ដែលជួយយើងពិចារណា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457200" lvl="1" indent="0">
              <a:lnSpc>
                <a:spcPct val="114000"/>
              </a:lnSpc>
              <a:buNone/>
            </a:pPr>
            <a:endParaRPr lang="en-US" sz="11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lvl="1"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24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តើផលសម្រេចអាចសម្រេចបានដោយរបៀបណា</a:t>
            </a:r>
          </a:p>
          <a:p>
            <a:pPr marL="342900" lvl="1"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ធ្វើការបកស្រាយយ៉ាងច្បាស់លាស់សម្រាប់ជម្រើសនៃអន្តរាគមន៍</a:t>
            </a:r>
          </a:p>
          <a:p>
            <a:pPr marL="342900" lvl="1"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24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វាជួយយើងពិនិត្យតាមដាន វាយតម្លៃ និងរាយការណ៍អំពីវឌ្ឍនភាព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lvl="1"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613" y="615446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431C08A-6463-41C2-A7E7-2445066B59E8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38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45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0" y="57044"/>
            <a:ext cx="11551863" cy="9048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km-KH" sz="28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និយមន័យគន្លឹះនៅក្នុងទ្រឹស្តីនៃការផ្លាស់ប្តូរ</a:t>
            </a:r>
            <a:endParaRPr lang="en-US" sz="2800" kern="1200" dirty="0">
              <a:solidFill>
                <a:schemeClr val="tx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17F3B3-0691-394F-AF6E-C7A81EB2B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08576"/>
              </p:ext>
            </p:extLst>
          </p:nvPr>
        </p:nvGraphicFramePr>
        <p:xfrm>
          <a:off x="224787" y="866349"/>
          <a:ext cx="11377405" cy="526765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36574">
                  <a:extLst>
                    <a:ext uri="{9D8B030D-6E8A-4147-A177-3AD203B41FA5}">
                      <a16:colId xmlns:a16="http://schemas.microsoft.com/office/drawing/2014/main" val="3610014815"/>
                    </a:ext>
                  </a:extLst>
                </a:gridCol>
                <a:gridCol w="7540831">
                  <a:extLst>
                    <a:ext uri="{9D8B030D-6E8A-4147-A177-3AD203B41FA5}">
                      <a16:colId xmlns:a16="http://schemas.microsoft.com/office/drawing/2014/main" val="1156973645"/>
                    </a:ext>
                  </a:extLst>
                </a:gridCol>
              </a:tblGrid>
              <a:tr h="581771">
                <a:tc>
                  <a:txBody>
                    <a:bodyPr/>
                    <a:lstStyle/>
                    <a:p>
                      <a:pPr algn="ctr"/>
                      <a:r>
                        <a:rPr lang="km-KH" b="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ឋានានុក្រមនៃផលសម្រេច</a:t>
                      </a:r>
                      <a:endParaRPr lang="en-AU" b="0" dirty="0">
                        <a:latin typeface="Khmer OS Battambang" panose="02000500000000020004" pitchFamily="2" charset="0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m-KH" b="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និយមន័យ</a:t>
                      </a:r>
                      <a:endParaRPr lang="en-AU" b="0" dirty="0">
                        <a:latin typeface="Khmer OS Battambang" panose="02000500000000020004" pitchFamily="2" charset="0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445447"/>
                  </a:ext>
                </a:extLst>
              </a:tr>
              <a:tr h="543833">
                <a:tc>
                  <a:txBody>
                    <a:bodyPr/>
                    <a:lstStyle/>
                    <a:p>
                      <a:r>
                        <a:rPr lang="km-KH" sz="2000" b="1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គោលដៅ</a:t>
                      </a:r>
                      <a:endParaRPr lang="en-AU" sz="2000" b="1" dirty="0">
                        <a:latin typeface="Khmer OS Battambang" panose="02000500000000020004" pitchFamily="2" charset="0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គោលដៅកាន់តែទូលំទូលាយ ដែលផលសម្រេចនៃ</a:t>
                      </a:r>
                      <a:r>
                        <a:rPr lang="en-AU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 NSP</a:t>
                      </a:r>
                      <a:r>
                        <a:rPr lang="km-KH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 ត្រូវបានរំពឹងថានឹងរួមចំណែកដល់</a:t>
                      </a:r>
                      <a:endParaRPr lang="en-AU" sz="2000" dirty="0">
                        <a:latin typeface="Khmer OS Battambang" panose="02000500000000020004" pitchFamily="2" charset="0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960231"/>
                  </a:ext>
                </a:extLst>
              </a:tr>
              <a:tr h="875881">
                <a:tc>
                  <a:txBody>
                    <a:bodyPr/>
                    <a:lstStyle/>
                    <a:p>
                      <a:r>
                        <a:rPr lang="km-KH" sz="2000" b="1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ផលសម្រេចនៅពេលបញ្ចប់កម្មវិធី</a:t>
                      </a:r>
                    </a:p>
                    <a:p>
                      <a:r>
                        <a:rPr lang="km-KH" sz="2000" b="1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ផលសម្រេចពេលបញ្ចប់យុទ្ធសាស្រ្ត</a:t>
                      </a:r>
                      <a:endParaRPr lang="en-AU" sz="2000" b="1" dirty="0">
                        <a:latin typeface="Khmer OS Battambang" panose="02000500000000020004" pitchFamily="2" charset="0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លទ្ធផលចុងក្រោយនៃយុទ្ធសាស្រ្ត ឬ </a:t>
                      </a:r>
                      <a:r>
                        <a:rPr lang="en-AU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NSP</a:t>
                      </a:r>
                      <a:r>
                        <a:rPr lang="km-KH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 ដែលចង់បាន</a:t>
                      </a:r>
                      <a:r>
                        <a:rPr lang="en-AU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 – </a:t>
                      </a:r>
                      <a:r>
                        <a:rPr lang="km-KH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ដែលគួរតែអាចសម្រេចបាន ប្រសិនបើមានការសន្មតត្រឹមត្រូវ​</a:t>
                      </a:r>
                      <a:endParaRPr lang="en-AU" sz="2000" dirty="0">
                        <a:latin typeface="Khmer OS Battambang" panose="02000500000000020004" pitchFamily="2" charset="0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353581"/>
                  </a:ext>
                </a:extLst>
              </a:tr>
              <a:tr h="682184">
                <a:tc>
                  <a:txBody>
                    <a:bodyPr/>
                    <a:lstStyle/>
                    <a:p>
                      <a:r>
                        <a:rPr lang="km-KH" sz="2000" b="1" kern="1200" dirty="0">
                          <a:solidFill>
                            <a:schemeClr val="tx1"/>
                          </a:solidFill>
                          <a:latin typeface="Khmer OS Battambang" panose="02000500000000020004" pitchFamily="2" charset="0"/>
                          <a:ea typeface="+mn-ea"/>
                          <a:cs typeface="Khmer OS Battambang" panose="02000500000000020004" pitchFamily="2" charset="0"/>
                        </a:rPr>
                        <a:t>ផលសម្រេចកម្រិតមធ្យម</a:t>
                      </a:r>
                      <a:endParaRPr lang="en-AU" sz="2000" b="1" kern="1200" dirty="0">
                        <a:solidFill>
                          <a:schemeClr val="tx1"/>
                        </a:solidFill>
                        <a:latin typeface="Khmer OS Battambang" panose="02000500000000020004" pitchFamily="2" charset="0"/>
                        <a:ea typeface="+mn-ea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ផលសម្រេចរយៈពេលមធ្យម ដែលរួមចំណែកដល់សមិទ្ធផលនៃ</a:t>
                      </a:r>
                      <a:r>
                        <a:rPr lang="km-KH" sz="2000" b="0" kern="1200" dirty="0">
                          <a:solidFill>
                            <a:schemeClr val="tx1"/>
                          </a:solidFill>
                          <a:latin typeface="Khmer OS Battambang" panose="02000500000000020004" pitchFamily="2" charset="0"/>
                          <a:ea typeface="+mn-ea"/>
                          <a:cs typeface="Khmer OS Battambang" panose="02000500000000020004" pitchFamily="2" charset="0"/>
                        </a:rPr>
                        <a:t>ផលសម្រេច</a:t>
                      </a:r>
                      <a:r>
                        <a:rPr lang="km-KH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រយៈពេលវែង ឬផលសម្រេចនៅពេលបញ្ចប់យុទ្ធសាស្រ្ត (រួមបញ្ចូលទាំងការអនុវត្ត និងការកែប្រែគោលនយោបាយផងដែរ)</a:t>
                      </a:r>
                      <a:endParaRPr lang="en-AU" sz="2000" dirty="0">
                        <a:latin typeface="Khmer OS Battambang" panose="02000500000000020004" pitchFamily="2" charset="0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324177"/>
                  </a:ext>
                </a:extLst>
              </a:tr>
              <a:tr h="682185">
                <a:tc>
                  <a:txBody>
                    <a:bodyPr/>
                    <a:lstStyle/>
                    <a:p>
                      <a:r>
                        <a:rPr lang="km-KH" sz="2000" b="1" kern="1200" dirty="0">
                          <a:solidFill>
                            <a:schemeClr val="tx1"/>
                          </a:solidFill>
                          <a:latin typeface="Khmer OS Battambang" panose="02000500000000020004" pitchFamily="2" charset="0"/>
                          <a:ea typeface="+mn-ea"/>
                          <a:cs typeface="Khmer OS Battambang" panose="02000500000000020004" pitchFamily="2" charset="0"/>
                        </a:rPr>
                        <a:t>ផលសម្រេចភ្លាមៗ</a:t>
                      </a:r>
                      <a:endParaRPr lang="en-AU" sz="2000" b="1" kern="1200" dirty="0">
                        <a:solidFill>
                          <a:schemeClr val="tx1"/>
                        </a:solidFill>
                        <a:latin typeface="Khmer OS Battambang" panose="02000500000000020004" pitchFamily="2" charset="0"/>
                        <a:ea typeface="+mn-ea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sz="2000" dirty="0">
                          <a:latin typeface="Khmer OS Battambang" panose="02000500000000020004" pitchFamily="2" charset="0"/>
                          <a:cs typeface="Khmer OS Battambang" panose="02000500000000020004" pitchFamily="2" charset="0"/>
                        </a:rPr>
                        <a:t>លទ្ធផលរយៈពេលខ្លី ដែលកើតឡើងជាលទ្ធផលនៃធាតុចេញណាមួយ ក្នុង  រយៈពេលពីរឆ្នាំ (ការកែប្រែឥរិយាបថ ជំនាញ)</a:t>
                      </a:r>
                      <a:endParaRPr lang="en-AU" sz="2000" dirty="0">
                        <a:latin typeface="Khmer OS Battambang" panose="02000500000000020004" pitchFamily="2" charset="0"/>
                        <a:cs typeface="Khmer OS Battambang" panose="02000500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769469"/>
                  </a:ext>
                </a:extLst>
              </a:tr>
              <a:tr h="633265">
                <a:tc>
                  <a:txBody>
                    <a:bodyPr/>
                    <a:lstStyle/>
                    <a:p>
                      <a:r>
                        <a:rPr lang="km-KH" sz="2000" b="1" kern="1200" dirty="0">
                          <a:solidFill>
                            <a:schemeClr val="tx1"/>
                          </a:solidFill>
                          <a:latin typeface="Khmer OS Battambang" panose="02000500000000020004" pitchFamily="2" charset="0"/>
                          <a:ea typeface="+mn-ea"/>
                          <a:cs typeface="Khmer OS Battambang" panose="02000500000000020004" pitchFamily="2" charset="0"/>
                        </a:rPr>
                        <a:t>ធាតុចេញ</a:t>
                      </a:r>
                      <a:endParaRPr lang="en-AU" sz="2000" b="1" kern="1200" dirty="0">
                        <a:solidFill>
                          <a:schemeClr val="tx1"/>
                        </a:solidFill>
                        <a:latin typeface="Khmer OS Battambang" panose="02000500000000020004" pitchFamily="2" charset="0"/>
                        <a:ea typeface="+mn-ea"/>
                        <a:cs typeface="Khmer OS Battambang" panose="02000500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sz="2000" kern="1200" dirty="0">
                          <a:solidFill>
                            <a:schemeClr val="tx1"/>
                          </a:solidFill>
                          <a:latin typeface="Khmer OS Battambang" panose="02000500000000020004" pitchFamily="2" charset="0"/>
                          <a:ea typeface="+mn-ea"/>
                          <a:cs typeface="Khmer OS Battambang" panose="02000500000000020004" pitchFamily="2" charset="0"/>
                        </a:rPr>
                        <a:t>វត្ថុដែលជាលទ្ធផលផ្ទាល់នៃសកម្មភាព ឆ្លើយតបនឹងសំណួរ “តើយើងបានធ្វើអ្វីខ្លះ?”</a:t>
                      </a:r>
                      <a:endParaRPr lang="en-AU" sz="2000" kern="1200" dirty="0">
                        <a:solidFill>
                          <a:schemeClr val="tx1"/>
                        </a:solidFill>
                        <a:latin typeface="Khmer OS Battambang" panose="02000500000000020004" pitchFamily="2" charset="0"/>
                        <a:ea typeface="+mn-ea"/>
                        <a:cs typeface="Khmer OS Battambang" panose="02000500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618892"/>
                  </a:ext>
                </a:extLst>
              </a:tr>
              <a:tr h="677443">
                <a:tc>
                  <a:txBody>
                    <a:bodyPr/>
                    <a:lstStyle/>
                    <a:p>
                      <a:r>
                        <a:rPr lang="km-KH" sz="2000" b="1" kern="1200" dirty="0">
                          <a:solidFill>
                            <a:schemeClr val="tx1"/>
                          </a:solidFill>
                          <a:latin typeface="Khmer OS Battambang" panose="02000500000000020004" pitchFamily="2" charset="0"/>
                          <a:ea typeface="+mn-ea"/>
                          <a:cs typeface="Khmer OS Battambang" panose="02000500000000020004" pitchFamily="2" charset="0"/>
                        </a:rPr>
                        <a:t>សកម្មភាព</a:t>
                      </a:r>
                      <a:endParaRPr lang="en-AU" sz="2000" b="1" kern="1200" dirty="0">
                        <a:solidFill>
                          <a:schemeClr val="tx1"/>
                        </a:solidFill>
                        <a:latin typeface="Khmer OS Battambang" panose="02000500000000020004" pitchFamily="2" charset="0"/>
                        <a:ea typeface="+mn-ea"/>
                        <a:cs typeface="Khmer OS Battambang" panose="02000500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sz="2000" kern="1200" dirty="0">
                          <a:solidFill>
                            <a:schemeClr val="tx1"/>
                          </a:solidFill>
                          <a:latin typeface="Khmer OS Battambang" panose="02000500000000020004" pitchFamily="2" charset="0"/>
                          <a:ea typeface="+mn-ea"/>
                          <a:cs typeface="Khmer OS Battambang" panose="02000500000000020004" pitchFamily="2" charset="0"/>
                        </a:rPr>
                        <a:t>សកម្មភាព ឬការងារដែលត្រូវអនុវត្ត ដែលតាមរយៈសកម្មភាពនេះ ធាតុចេញត្រូវបានប្រមូលផ្តុំ សកម្មភាពនានាត្រូវបានបញ្ជាក់នៅក្នុង</a:t>
                      </a: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Khmer OS Battambang" panose="02000500000000020004" pitchFamily="2" charset="0"/>
                          <a:ea typeface="+mn-ea"/>
                          <a:cs typeface="Khmer OS Battambang" panose="02000500000000020004" pitchFamily="2" charset="0"/>
                        </a:rPr>
                        <a:t> NSP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984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63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2" y="3837904"/>
            <a:ext cx="5021616" cy="172704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km-KH" sz="4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សុន្ទរកថាស្វាគមន៍</a:t>
            </a:r>
            <a:br>
              <a:rPr lang="km-KH" sz="4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</a:br>
            <a:br>
              <a:rPr lang="km-KH" sz="4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</a:br>
            <a:r>
              <a:rPr lang="km-KH" sz="4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សុន្ទរកថាបើកកម្មវិធី</a:t>
            </a:r>
            <a:br>
              <a:rPr lang="en-US" sz="4000" kern="1200" dirty="0">
                <a:latin typeface="+mj-lt"/>
                <a:ea typeface="+mj-ea"/>
                <a:cs typeface="+mj-cs"/>
              </a:rPr>
            </a:b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9" name="Graphic 18" descr="Lecturer">
            <a:extLst>
              <a:ext uri="{FF2B5EF4-FFF2-40B4-BE49-F238E27FC236}">
                <a16:creationId xmlns:a16="http://schemas.microsoft.com/office/drawing/2014/main" id="{9C9DBFCF-47AC-2358-F3D4-4226335A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3737" y="616634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431C08A-6463-41C2-A7E7-2445066B59E8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4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96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m-KH" sz="40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តើទ្រឹស្តីនៃការផ្លាស់ប្តូរគឺជាអ្វី?</a:t>
            </a:r>
            <a:r>
              <a:rPr lang="en-US" sz="40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endParaRPr lang="en-US" sz="4000" dirty="0"/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296" y="2071316"/>
            <a:ext cx="6790943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មូលហេតុពីរចម្បង៖</a:t>
            </a:r>
            <a:endParaRPr lang="en-US" b="1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lvl="1">
              <a:lnSpc>
                <a:spcPct val="120000"/>
              </a:lnSpc>
              <a:spcAft>
                <a:spcPts val="600"/>
              </a:spcAft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ការរចនា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- ជាផ្នែកមួយនៃដំណើរការរៀបចំផែនការដើម្បីបញ្ជាក់អំពីតក្កវិជ្ជានៃកម្មវិធី (ឬគម្រោង) ជា     ញឹកញាប់ នៅពេលដែលកម្មវិធីស្ថិតក្នុងដំណាក់កាលអភិវឌ្ឍន៍ ឬអភិវឌ្ឍន៍ឡើងវិញ</a:t>
            </a:r>
          </a:p>
          <a:p>
            <a:pPr marL="342900" lvl="1">
              <a:lnSpc>
                <a:spcPct val="120000"/>
              </a:lnSpc>
              <a:spcAft>
                <a:spcPts val="600"/>
              </a:spcAft>
            </a:pPr>
            <a:r>
              <a:rPr lang="km-KH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ការវាយតម្លៃ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- ដើម្បីផ្តល់ក្របខណ្ឌមួយដល់ការពិនិត្យតាមដាន និងវាយតម្លៃ និងរាយការណ៍អំពីសមិទ្ធកម្មរបស់កម្មវិធី</a:t>
            </a:r>
            <a:endParaRPr lang="en-US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0" name="Picture 9" descr="White puzzle with one red piece">
            <a:extLst>
              <a:ext uri="{FF2B5EF4-FFF2-40B4-BE49-F238E27FC236}">
                <a16:creationId xmlns:a16="http://schemas.microsoft.com/office/drawing/2014/main" id="{D61103CA-D1F6-BA8E-8F7C-FBA70B39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2" r="22134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31C08A-6463-41C2-A7E7-2445066B59E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9011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sk with productivity items">
            <a:extLst>
              <a:ext uri="{FF2B5EF4-FFF2-40B4-BE49-F238E27FC236}">
                <a16:creationId xmlns:a16="http://schemas.microsoft.com/office/drawing/2014/main" id="{EC8FA02B-CF3A-CBE7-5BCA-DFEC0AAB6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7" r="23298" b="1394"/>
          <a:stretch/>
        </p:blipFill>
        <p:spPr>
          <a:xfrm>
            <a:off x="0" y="1430816"/>
            <a:ext cx="5051425" cy="3996367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F65C98-C843-4333-97B8-48D85DA5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688" y="721361"/>
            <a:ext cx="5616575" cy="969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km-KH" sz="3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ការពិនិត្យតាមដានដើម្បី</a:t>
            </a:r>
            <a:endParaRPr lang="en-US" sz="32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7E65A5-322F-4330-86C7-622E651AF48B}"/>
              </a:ext>
            </a:extLst>
          </p:cNvPr>
          <p:cNvSpPr txBox="1">
            <a:spLocks/>
          </p:cNvSpPr>
          <p:nvPr/>
        </p:nvSpPr>
        <p:spPr>
          <a:xfrm>
            <a:off x="5627688" y="1952624"/>
            <a:ext cx="5616575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26E00"/>
              </a:buClr>
              <a:buFont typeface="Arial" panose="020B0604020202020204" pitchFamily="34" charset="0"/>
              <a:buChar char="•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អ្វីដែលបានកើតឡើង ឬធាតុចេញដែលបានបញ្ចប់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26E00"/>
              </a:buClr>
              <a:buFont typeface="Arial" panose="020B0604020202020204" pitchFamily="34" charset="0"/>
              <a:buChar char="•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អ្វីដែលសម្រេចបាន ឬលទ្ធផល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26E00"/>
              </a:buClr>
              <a:buFont typeface="Arial" panose="020B0604020202020204" pitchFamily="34" charset="0"/>
              <a:buChar char="•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អ្វីដែលបានរៀនសូត្រ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26E00"/>
              </a:buClr>
              <a:buFont typeface="Arial" panose="020B0604020202020204" pitchFamily="34" charset="0"/>
              <a:buChar char="•"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អ្វីជាផលប៉ះពាល់</a:t>
            </a:r>
            <a:endParaRPr lang="en-US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10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785" y="268941"/>
            <a:ext cx="4307655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4000"/>
              </a:lnSpc>
            </a:pPr>
            <a:r>
              <a:rPr lang="km-KH" sz="26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ទ្រឹស្តីនៃការផ្លាស់ប្តូរដែលផ្តោតលើមនុស្ស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0" name="Picture 9" descr="Colourful carved figures of humans">
            <a:extLst>
              <a:ext uri="{FF2B5EF4-FFF2-40B4-BE49-F238E27FC236}">
                <a16:creationId xmlns:a16="http://schemas.microsoft.com/office/drawing/2014/main" id="{9586A59E-4E19-7316-367A-33ADE54F6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9" r="13857" b="-1"/>
          <a:stretch/>
        </p:blipFill>
        <p:spPr>
          <a:xfrm>
            <a:off x="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8720" y="2001520"/>
            <a:ext cx="5979459" cy="46180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1">
              <a:lnSpc>
                <a:spcPct val="114000"/>
              </a:lnSpc>
              <a:spcAft>
                <a:spcPts val="600"/>
              </a:spcAft>
            </a:pP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ពិពណ៌នាអំពីរបៀបដែលយើងសង្ឃឹមថានឹងនាំមកនូវការផ្លាស់ប្តូរសំខាន់ៗ និងយូរអង្វែង តាមរយៈគម្រោង ឬកម្មវិធី ឬបណ្តុំសកម្មភាពរបស់យើង</a:t>
            </a:r>
          </a:p>
          <a:p>
            <a:pPr marL="342900" lvl="1">
              <a:lnSpc>
                <a:spcPct val="114000"/>
              </a:lnSpc>
              <a:spcAft>
                <a:spcPts val="600"/>
              </a:spcAft>
            </a:pP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រួមបញ្ចូលការផ្តោតលើ</a:t>
            </a:r>
            <a:r>
              <a:rPr lang="km-KH" sz="22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ជន</a:t>
            </a: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ដែលយើងមានបំណង រួមបញ្ចូល - ភាគីពាក់ព័ន្ធរបស់យើង</a:t>
            </a:r>
          </a:p>
          <a:p>
            <a:pPr marL="342900" lvl="1">
              <a:lnSpc>
                <a:spcPct val="114000"/>
              </a:lnSpc>
              <a:spcAft>
                <a:spcPts val="600"/>
              </a:spcAft>
            </a:pP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ពិពណ៌នាអំពីការកែប្រែការអនុវត្តដែលចង់បាន សម្រាប់ភាគីពាក់ព័ន្ធគោលដៅ</a:t>
            </a:r>
          </a:p>
          <a:p>
            <a:pPr marL="342900" lvl="1">
              <a:lnSpc>
                <a:spcPct val="114000"/>
              </a:lnSpc>
              <a:spcAft>
                <a:spcPts val="600"/>
              </a:spcAft>
            </a:pP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មានភាពបត់បែន - ក្របខណ្ឌ ដែលផ្តល់មគ្គុទ្ទេសក៍ណែនាំដល់ការគិតរបស់យើង។</a:t>
            </a:r>
            <a:endParaRPr lang="en-US" sz="22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431C08A-6463-41C2-A7E7-2445066B59E8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42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3825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40"/>
            <a:ext cx="11018520" cy="13064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m-KH" sz="36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ហេតុអ្វីផ្តោតលើមនុស្ស?</a:t>
            </a:r>
            <a:endParaRPr lang="en-US" sz="3600" dirty="0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961" y="2053336"/>
            <a:ext cx="6697028" cy="426237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lvl="1" indent="0">
              <a:lnSpc>
                <a:spcPct val="134000"/>
              </a:lnSpc>
              <a:spcAft>
                <a:spcPts val="600"/>
              </a:spcAft>
              <a:buNone/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ផ្តោតលើ</a:t>
            </a:r>
            <a:r>
              <a:rPr lang="km-KH" sz="2800" u="sng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ជន</a:t>
            </a: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ដែលយើងកំពុងកំណត់គោលដៅ</a:t>
            </a:r>
            <a:endParaRPr lang="en-US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lvl="1">
              <a:lnSpc>
                <a:spcPct val="134000"/>
              </a:lnSpc>
              <a:spcAft>
                <a:spcPts val="600"/>
              </a:spcAft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ការផ្លាស់ប្តូរសង្គមនិយាយអំពីមនុស្ស</a:t>
            </a:r>
          </a:p>
          <a:p>
            <a:pPr marL="342900" lvl="1">
              <a:lnSpc>
                <a:spcPct val="134000"/>
              </a:lnSpc>
              <a:spcAft>
                <a:spcPts val="600"/>
              </a:spcAft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ការផ្តោតលើមនុស្សមិនសូវមានភាពអរូបីនោះទេ</a:t>
            </a:r>
          </a:p>
          <a:p>
            <a:pPr marL="342900" lvl="1">
              <a:lnSpc>
                <a:spcPct val="134000"/>
              </a:lnSpc>
              <a:spcAft>
                <a:spcPts val="600"/>
              </a:spcAft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វាជួយបែងចែកកម្រិតខុសៗគ្នានៃផលប៉ះពាល់ដែលបានជួបប្រទះ</a:t>
            </a:r>
          </a:p>
          <a:p>
            <a:pPr marL="342900" lvl="1">
              <a:lnSpc>
                <a:spcPct val="134000"/>
              </a:lnSpc>
              <a:spcAft>
                <a:spcPts val="600"/>
              </a:spcAft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អាចរកឃើញក្រុម ឬតួអង្គ ដែលមានសារសំខាន់ចំពោះភាពជោគជ័យនៃគម្រោងរបស់អ្នក</a:t>
            </a:r>
          </a:p>
          <a:p>
            <a:pPr marL="342900" lvl="1">
              <a:lnSpc>
                <a:spcPct val="134000"/>
              </a:lnSpc>
              <a:spcAft>
                <a:spcPts val="600"/>
              </a:spcAft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នាំយើងទៅរកការអភិវឌ្ឍតក្កវិជ្ជា ឬទ្រឹស្តីនៃការផ្លាស់ប្តូររបស់កម្មវិធីដែលមានតក្កវិជ្ជា</a:t>
            </a:r>
            <a:endParaRPr lang="en-US" sz="22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9" name="Picture 8" descr="Colourful carved figures of humans">
            <a:extLst>
              <a:ext uri="{FF2B5EF4-FFF2-40B4-BE49-F238E27FC236}">
                <a16:creationId xmlns:a16="http://schemas.microsoft.com/office/drawing/2014/main" id="{844292F5-5C39-114B-9CCA-ACB9CB3A8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9" r="15516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31C08A-6463-41C2-A7E7-2445066B59E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558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44728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ភាគីពាក់ព័ន្ធរបស់យើង</a:t>
            </a:r>
            <a:endParaRPr lang="en-US" sz="28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239" y="2859265"/>
            <a:ext cx="5384801" cy="362256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វាមានសារសំខាន់ក្នុងការបែងចែករវាង៖</a:t>
            </a:r>
            <a:endParaRPr lang="en-US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42900" lvl="1">
              <a:lnSpc>
                <a:spcPct val="120000"/>
              </a:lnSpc>
              <a:spcAft>
                <a:spcPts val="600"/>
              </a:spcAft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ជនចូលរួមក្នុងការអនុវត្ត</a:t>
            </a:r>
          </a:p>
          <a:p>
            <a:pPr marL="342900" lvl="1">
              <a:lnSpc>
                <a:spcPct val="120000"/>
              </a:lnSpc>
              <a:spcAft>
                <a:spcPts val="600"/>
              </a:spcAft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ជនដែលនឹងជួយអ្នកឱ្យសម្រេចបានការផ្លាស់ប្តូរ</a:t>
            </a:r>
          </a:p>
          <a:p>
            <a:pPr marL="342900" lvl="1">
              <a:lnSpc>
                <a:spcPct val="120000"/>
              </a:lnSpc>
              <a:spcAft>
                <a:spcPts val="600"/>
              </a:spcAft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ជនដែលគម្រោង ឬផែនការយុទ្ធសាស្រ្តរបស់អ្នកកំពុងកំណត់គោលដៅសម្រាប់ការផ្លាស់ប្តូរ</a:t>
            </a:r>
            <a:endParaRPr lang="en-US" sz="20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9" name="Picture 8" descr="Colourful carved figures of humans">
            <a:extLst>
              <a:ext uri="{FF2B5EF4-FFF2-40B4-BE49-F238E27FC236}">
                <a16:creationId xmlns:a16="http://schemas.microsoft.com/office/drawing/2014/main" id="{844292F5-5C39-114B-9CCA-ACB9CB3A8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7" r="1517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431C08A-6463-41C2-A7E7-2445066B59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4287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8" y="400272"/>
            <a:ext cx="6843664" cy="110195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14000"/>
              </a:lnSpc>
            </a:pPr>
            <a:r>
              <a:rPr lang="km-KH" sz="36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តើលទ្ធផលនៅពេលបញ្ចប់យុទ្ធសាស្រ្តគឺជាអ្វី?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474" y="1934908"/>
            <a:ext cx="7063437" cy="4421442"/>
          </a:xfrm>
        </p:spPr>
        <p:txBody>
          <a:bodyPr vert="horz" lIns="91440" tIns="45720" rIns="91440" bIns="45720" rtlCol="0">
            <a:noAutofit/>
          </a:bodyPr>
          <a:lstStyle/>
          <a:p>
            <a:pPr marL="0" lvl="1" indent="0">
              <a:lnSpc>
                <a:spcPct val="114000"/>
              </a:lnSpc>
              <a:buNone/>
            </a:pPr>
            <a: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លទ្ធផលនៅពេលបញ្ចប់កម្មវិធី ឬ</a:t>
            </a:r>
            <a:r>
              <a:rPr lang="km-KH" sz="32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លទ្ធផលនៅពេលបញ្ចប់យុទ្ធសាស្ត្រ</a:t>
            </a:r>
            <a: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(</a:t>
            </a:r>
            <a:r>
              <a:rPr lang="en-US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EOSO) </a:t>
            </a:r>
            <a: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គឺជា</a:t>
            </a:r>
            <a:r>
              <a:rPr lang="km-KH" sz="3200" u="sng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លទ្ធផលចុងក្រោយ</a:t>
            </a:r>
            <a: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រចនាឡើងដោយផែនការយុទ្ធសាស្រ្តជាតិ ដែលគួរតែអាចសម្រេចបានត្រឹមឆ្នាំ២០២៨ ប្រសិនបើមានការសន្មតត្រឹមត្រូវ។</a:t>
            </a:r>
            <a:endParaRPr lang="en-US" sz="32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2" name="Graphic 11" descr="Bullseye">
            <a:extLst>
              <a:ext uri="{FF2B5EF4-FFF2-40B4-BE49-F238E27FC236}">
                <a16:creationId xmlns:a16="http://schemas.microsoft.com/office/drawing/2014/main" id="{3DF68D2C-6AB2-3732-397F-25AC98122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4066" y="1272395"/>
            <a:ext cx="4237686" cy="423768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6424" y="6356350"/>
            <a:ext cx="28529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431C08A-6463-41C2-A7E7-2445066B59E8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45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74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67549"/>
            <a:ext cx="7254637" cy="80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km-KH" sz="32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យុទ្ធសាស្រ្តចំនួនបួន</a:t>
            </a:r>
            <a:endParaRPr lang="en-US" sz="3200" dirty="0">
              <a:solidFill>
                <a:srgbClr val="0070C0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42857"/>
            <a:ext cx="7254637" cy="53057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km-KH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យុទ្ធសាស្ត្រទី១. ការទប់ស្កាត់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លើកកម្ពស់ការទប់ស្កាត់គ្រប់ទម្រង់នៃអំពើជួញដូរមនុស្ស ការកេងប្រវ័ញ្ច និងការរំលោភបំពានផ្លូវភេទកុមារ</a:t>
            </a:r>
          </a:p>
          <a:p>
            <a:pPr>
              <a:lnSpc>
                <a:spcPct val="120000"/>
              </a:lnSpc>
            </a:pPr>
            <a:r>
              <a:rPr lang="km-KH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យុទ្ធសាស្ត្រទី២. ការអនុវត្តច្បាប់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លើកកម្ពស់គុណភាព និងប្រសិទ្ធភាពនៃប្រព័ន្ធយុត្តិធម៌ព្រហ្មទណ្ឌ ដើម្បីឆ្លើយតបនឹងគ្រប់ទម្រង់នៃអំពើជួញដូរមនុស្ស</a:t>
            </a:r>
          </a:p>
          <a:p>
            <a:pPr>
              <a:lnSpc>
                <a:spcPct val="120000"/>
              </a:lnSpc>
            </a:pPr>
            <a:r>
              <a:rPr lang="km-KH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យុទ្ធសាស្រ្តទី៣. កិច្ចការពារជនរងគ្រោះ និងការផ្តល់សេវា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ពង្រឹងគុណភាព និងប្រសិទ្ធភាពនៃកិច្ចការពារជនរងគ្រោះ</a:t>
            </a:r>
          </a:p>
          <a:p>
            <a:pPr>
              <a:lnSpc>
                <a:spcPct val="120000"/>
              </a:lnSpc>
            </a:pPr>
            <a:r>
              <a:rPr lang="km-KH" sz="20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យុទ្ធសាស្ត្រទី៤. កិច្ចសហប្រតិបត្តិការ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ពង្រឹងកិច្ចសហប្រតិបត្តិការ ការបង្កើត និងការអនុវត្តច្បាប់ គោលនយោបាយ និងបទដ្ឋានគតិយុត្តិ</a:t>
            </a:r>
            <a:endParaRPr lang="en-US" sz="20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9ACAE-9EA6-0F65-8BE7-33C5E3F39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518" y="229322"/>
            <a:ext cx="4444563" cy="62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94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56918"/>
            <a:ext cx="7254637" cy="8092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km-KH" sz="24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សេចក្តីព្រាងលទ្ធផលនៅពេលបញ្ចប់យុទ្ធសាស្រ្ត </a:t>
            </a:r>
            <a:r>
              <a:rPr lang="en-US" sz="2400" b="1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(EOSO)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64127"/>
            <a:ext cx="7254637" cy="530577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24000"/>
              </a:lnSpc>
            </a:pPr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EOSO </a:t>
            </a: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ទី១</a:t>
            </a:r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. </a:t>
            </a: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ការទប់ស្កាត់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ប្រជាជនគោលដៅ ជាពិសេសក្រុមងាយរងគ្រោះ បានកាត់បន្ថយភាពងាយរងគ្រោះចំពោះគ្រប់ទម្រង់នៃអំពើជួញដូរមនុស្ស</a:t>
            </a:r>
          </a:p>
          <a:p>
            <a:pPr>
              <a:lnSpc>
                <a:spcPct val="124000"/>
              </a:lnSpc>
            </a:pPr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EOSO </a:t>
            </a: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ទី២</a:t>
            </a:r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. </a:t>
            </a: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ការអនុវត្តច្បាប់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ប្រព័ន្ធយុត្តិធម៌មានការឆ្លើយតបប្រកបដោយគុណភាព និងប្រសិទ្ធភាពចំពោះគ្រប់ទម្រង់នៃអំពើជួញដូរមនុស្ស</a:t>
            </a:r>
          </a:p>
          <a:p>
            <a:pPr>
              <a:lnSpc>
                <a:spcPct val="124000"/>
              </a:lnSpc>
            </a:pPr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EOSO </a:t>
            </a: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ទី៣</a:t>
            </a:r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. </a:t>
            </a: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កិច្ចការពារជនរងគ្រោះ និងការផ្តល់សេវា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ជនរងគ្រោះ-ជនរួចជីវិតពីគ្រោះថ្នាក់ បានទទួលសេវាគាំទ្រប្រកបដោយគុណភាព និងយ៉ាងសមស្រប</a:t>
            </a:r>
          </a:p>
          <a:p>
            <a:pPr>
              <a:lnSpc>
                <a:spcPct val="124000"/>
              </a:lnSpc>
            </a:pPr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EOSO </a:t>
            </a: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ទី៤</a:t>
            </a:r>
            <a:r>
              <a:rPr lang="en-US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. </a:t>
            </a:r>
            <a:r>
              <a:rPr lang="km-KH" sz="24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កិច្ចសហប្រតិបត្តិការ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– ភាគីពាក់ព័ន្ធនឹងការប្រយុទ្ធប្រឆាំងអំពើជួញដូរ បានបង្កើនកិច្ចសហប្រតិបត្តិការក្នុងការទប់ស្កាត់ ការបង្រ្កាបបទល្មើស និងការគាំទ្រជនរងគ្រោះ-</a:t>
            </a:r>
            <a:r>
              <a:rPr lang="ca-ES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ជនរួចជីវិតពីគ្រោះថ្នាក់</a:t>
            </a:r>
            <a:r>
              <a:rPr lang="km-KH" sz="24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។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737D0-206B-AA7B-51A8-AF002184F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56" y="350735"/>
            <a:ext cx="4444563" cy="62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30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56" y="640080"/>
            <a:ext cx="7560344" cy="156464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30000"/>
              </a:lnSpc>
            </a:pPr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តើផលសម្រេចភ្លាមៗ ឬផលសម្រេចកម្រិតមធ្យមនៅក្នុងទ្រឹស្តីនៃការផ្លាស់ប្តូរគឺជាអ្វី?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275" y="2571750"/>
            <a:ext cx="7412182" cy="3593126"/>
          </a:xfrm>
        </p:spPr>
        <p:txBody>
          <a:bodyPr vert="horz" lIns="91440" tIns="45720" rIns="91440" bIns="45720" rtlCol="0">
            <a:noAutofit/>
          </a:bodyPr>
          <a:lstStyle/>
          <a:p>
            <a:pPr marL="342900" lvl="1">
              <a:lnSpc>
                <a:spcPct val="120000"/>
              </a:lnSpc>
              <a:spcAft>
                <a:spcPts val="600"/>
              </a:spcAft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លទ្ធផលកម្រិតមធ្យម គឺជាបុរេលក្ខខណ្ឌ ដែលចាំបាច់ដើម្បីសម្រេចគោលដៅកាន់តែទូលំទូលាយ</a:t>
            </a:r>
          </a:p>
          <a:p>
            <a:pPr marL="342900" lvl="1">
              <a:lnSpc>
                <a:spcPct val="120000"/>
              </a:lnSpc>
              <a:spcAft>
                <a:spcPts val="600"/>
              </a:spcAft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កំពុងបោះជំហានឆ្ពោះទៅរកការសម្រេចបាននូវលទ្ធផល</a:t>
            </a:r>
            <a:r>
              <a:rPr lang="en-GB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 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រយៈពេលវែង</a:t>
            </a:r>
          </a:p>
          <a:p>
            <a:pPr marL="342900" lvl="1">
              <a:lnSpc>
                <a:spcPct val="120000"/>
              </a:lnSpc>
              <a:spcAft>
                <a:spcPts val="600"/>
              </a:spcAft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ជាធម្មតា យើងមានឱកាសក្នុងការជះឥទ្ធិពលលើលទ្ធផលកម្រិតមធ្យមទាំងនេះ ច្រើនជាងលទ្ធផលរយៈពេលវែង ដែលអាចរងផលប៉ះពាល់ពីកត្តាមួយចំនួន។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2" name="Graphic 11" descr="Bullseye">
            <a:extLst>
              <a:ext uri="{FF2B5EF4-FFF2-40B4-BE49-F238E27FC236}">
                <a16:creationId xmlns:a16="http://schemas.microsoft.com/office/drawing/2014/main" id="{3DF68D2C-6AB2-3732-397F-25AC98122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0039" y="1310157"/>
            <a:ext cx="4237686" cy="423768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3931" y="6164876"/>
            <a:ext cx="28529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431C08A-6463-41C2-A7E7-2445066B59E8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48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05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7" y="400272"/>
            <a:ext cx="7426451" cy="8721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m-KH" sz="3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ឧទាហរណ៍អំពីផលសម្រេច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474" y="1462219"/>
            <a:ext cx="7646225" cy="5008431"/>
          </a:xfrm>
        </p:spPr>
        <p:txBody>
          <a:bodyPr vert="horz" lIns="91440" tIns="45720" rIns="91440" bIns="45720" rtlCol="0">
            <a:noAutofit/>
          </a:bodyPr>
          <a:lstStyle/>
          <a:p>
            <a:pPr marL="342900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រដ្ឋាភិបាលមានច្បាប់ និងគោលនយោបាយដើម្បី​ប្រយុទ្ធប្រឆាំងអំពើជួញដូរមនុស្ស</a:t>
            </a:r>
          </a:p>
          <a:p>
            <a:pPr marL="342900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កុមាររងគ្រោះដោយ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TIP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ត្រូវបានដាក់ឲ្យស្នាក់នៅក្នុងទីជម្រកសុវត្ថិភាព និងសមរម្យ</a:t>
            </a:r>
          </a:p>
          <a:p>
            <a:pPr marL="342900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ផែនការមាតុភូមិនិវត្តន៍ និងសមាហរណកម្មជាលក្ខណៈបុគ្គលត្រូវបានបង្កើតឡើង</a:t>
            </a:r>
          </a:p>
          <a:p>
            <a:pPr marL="342900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ជនរងគ្រោះដោយ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TIP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ទទួលបានការថែទាំ និងការព្យាបាលនៅសេវាថែទាំសុខភាពផ្លូវចិត្ត</a:t>
            </a:r>
          </a:p>
          <a:p>
            <a:pPr marL="342900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នកចូលរួមវគ្គបណ្តុះបណ្តាលកំពុងអនុវត្តអ្វីដែលពួកគេបានរៀនសូត្រពីការបណ្តុះបណ្តាលស្តីពីការកំណត់អត្តសញ្ញាណជនរងគ្រោះ</a:t>
            </a:r>
            <a:endParaRPr lang="en-US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2" name="Graphic 11" descr="Bullseye">
            <a:extLst>
              <a:ext uri="{FF2B5EF4-FFF2-40B4-BE49-F238E27FC236}">
                <a16:creationId xmlns:a16="http://schemas.microsoft.com/office/drawing/2014/main" id="{3DF68D2C-6AB2-3732-397F-25AC98122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4066" y="1272395"/>
            <a:ext cx="4237686" cy="423768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6424" y="6356350"/>
            <a:ext cx="28529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431C08A-6463-41C2-A7E7-2445066B59E8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49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0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873125"/>
            <a:ext cx="10512426" cy="817563"/>
          </a:xfrm>
        </p:spPr>
        <p:txBody>
          <a:bodyPr/>
          <a:lstStyle/>
          <a:p>
            <a:r>
              <a:rPr lang="km-KH" sz="3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ការណែនាំខ្លួនអ្នកចូលរួម</a:t>
            </a:r>
            <a:endParaRPr lang="en-AU" sz="32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030" y="1952625"/>
            <a:ext cx="10379253" cy="4537075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សូមប្រាប់យើងអំពីខ្លួនអ្នក (ការណែនាំខ្លួនដោយសង្ខេប)</a:t>
            </a:r>
            <a:endParaRPr lang="en-AU" sz="22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4572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km-KH" sz="22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ឈ្មោះ មុខតំណែង និងទីភ្នាក់ងារ/អង្គភាព</a:t>
            </a:r>
            <a:endParaRPr lang="en-AU" sz="22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C08A-6463-41C2-A7E7-2445066B59E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98068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15AC-FDA1-A84D-A47E-90ACBCAD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873125"/>
            <a:ext cx="8158162" cy="736219"/>
          </a:xfrm>
        </p:spPr>
        <p:txBody>
          <a:bodyPr>
            <a:noAutofit/>
          </a:bodyPr>
          <a:lstStyle/>
          <a:p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រយៈពេលនៃផលសម្រេចដែលត្រូវបានណែនាំ</a:t>
            </a:r>
            <a:endParaRPr lang="en-AU" sz="28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33260E-F716-C742-FDC6-0570121D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5" y="2420052"/>
            <a:ext cx="11439144" cy="26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06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66760"/>
            <a:ext cx="10515600" cy="13064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m-KH" sz="3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គន្លឹះក្នុងការសសេរសេចក្តីថ្លែងការណ៍អំពីផលសម្រេច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651" y="1270746"/>
            <a:ext cx="7696645" cy="4505739"/>
          </a:xfrm>
        </p:spPr>
        <p:txBody>
          <a:bodyPr vert="horz" lIns="91440" tIns="45720" rIns="91440" bIns="45720" rtlCol="0">
            <a:noAutofit/>
          </a:bodyPr>
          <a:lstStyle/>
          <a:p>
            <a:pPr marL="287655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ហៅថាដំណាក់កាលចុងបញ្ចប់ - តើការផ្លាស់ប្តូរនឹងមើលទៅ</a:t>
            </a:r>
            <a:r>
              <a:rPr lang="km-KH" u="sng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ដូចម្តេច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u="sng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មិនមែនរបៀប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សម្រេចបានការផ្លាស់ប្តូរនោះទេ</a:t>
            </a:r>
          </a:p>
          <a:p>
            <a:pPr marL="287655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ការបញ្ចេញយោបល់យ៉ាងសកម្ម និងការប្រើប្រាស់ឈ្មោះតួអង្គអនុវត្ត ឬភាគីពាក់ព័ន្ធ (ទាក់ទងនឹងអភិក្រមដែលផ្តោតលើមនុស្ស)</a:t>
            </a:r>
          </a:p>
          <a:p>
            <a:pPr marL="287655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សង្ខេប - មិនលើសពី ១០ ពាក្យ</a:t>
            </a:r>
          </a:p>
          <a:p>
            <a:pPr marL="287655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ជៀសវាងសេចក្តីថ្លែងការណ៍ដែលមានទិដ្ឋភាពពីរ (ពីរផ្នែក)</a:t>
            </a:r>
          </a:p>
          <a:p>
            <a:pPr marL="287655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មិនប្រើពាក្យបច្ចេកទេស ឬពាក្យដែលមានន័យ​មិនច្បាស់​លាស់ពិបាកយល់</a:t>
            </a:r>
          </a:p>
          <a:p>
            <a:pPr marL="287655"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ភាសាធម្មតា ឬសាមញ្ញ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287655" lvl="1"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5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59055" lvl="1" indent="0">
              <a:lnSpc>
                <a:spcPct val="114000"/>
              </a:lnSpc>
              <a:buNone/>
            </a:pPr>
            <a:r>
              <a:rPr lang="km-KH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សូមមើលឧទាហរណ៍អំពីទ្រឹស្តីនៃការផ្លាស់ប្តូរ </a:t>
            </a:r>
            <a:r>
              <a:rPr lang="en-US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– BWP</a:t>
            </a:r>
            <a:r>
              <a:rPr lang="km-KH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អាស៊ាន</a:t>
            </a:r>
            <a:r>
              <a:rPr lang="en-US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២</a:t>
            </a:r>
            <a:r>
              <a:rPr lang="en-US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០</a:t>
            </a:r>
            <a:r>
              <a:rPr lang="en-US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1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និង       ផែនការយុទ្ធសាស្រ្តនៃប្រទេសហ្វីលីពីន</a:t>
            </a:r>
            <a:endParaRPr lang="en-US" sz="1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59055" lvl="1">
              <a:lnSpc>
                <a:spcPct val="114000"/>
              </a:lnSpc>
            </a:pPr>
            <a:endParaRPr lang="en-US" sz="1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10" name="Picture 9" descr="Sticky notes on a wall">
            <a:extLst>
              <a:ext uri="{FF2B5EF4-FFF2-40B4-BE49-F238E27FC236}">
                <a16:creationId xmlns:a16="http://schemas.microsoft.com/office/drawing/2014/main" id="{DE6CFA45-D25E-2B86-E2B3-744038219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5" r="18535" b="-1"/>
          <a:stretch/>
        </p:blipFill>
        <p:spPr>
          <a:xfrm>
            <a:off x="7989296" y="1843285"/>
            <a:ext cx="3364502" cy="372861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431C08A-6463-41C2-A7E7-2445066B59E8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51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6278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A76C0-5489-D57E-3AFB-E0EBD545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8C79B-1336-2257-3DD3-30FAAC17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1" y="0"/>
            <a:ext cx="1077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65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3ABF16-7A6E-2C20-BCE3-1521367B4430}"/>
              </a:ext>
            </a:extLst>
          </p:cNvPr>
          <p:cNvSpPr/>
          <p:nvPr/>
        </p:nvSpPr>
        <p:spPr>
          <a:xfrm>
            <a:off x="1337844" y="81838"/>
            <a:ext cx="1157247" cy="6397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962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គោលដៅផែនការយុទ្ធសាស្រ្ត វិស័យដែលគួរឲ្យចាប់អារម្មណ៍</a:t>
            </a:r>
            <a:endParaRPr lang="en-US" sz="962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73BDFD-8D66-0EAD-CDBB-264F13CB8497}"/>
              </a:ext>
            </a:extLst>
          </p:cNvPr>
          <p:cNvSpPr/>
          <p:nvPr/>
        </p:nvSpPr>
        <p:spPr>
          <a:xfrm>
            <a:off x="2580290" y="88658"/>
            <a:ext cx="1847305" cy="6465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962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សហគមន៍នៅក្នុងប្រទេសហ្វីលីពីនមានចំណេះដឹង មានអំណាចផ្នែកសេដ្ឋកិច្ច និងដឹងអំពីហានិភ័យ និងផលវិបាកនៃ </a:t>
            </a:r>
            <a:r>
              <a:rPr lang="en-US" sz="962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TIP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815FDB-C71A-71CC-7F93-F4736AEEC8E2}"/>
              </a:ext>
            </a:extLst>
          </p:cNvPr>
          <p:cNvSpPr/>
          <p:nvPr/>
        </p:nvSpPr>
        <p:spPr>
          <a:xfrm>
            <a:off x="4567354" y="88658"/>
            <a:ext cx="2096746" cy="6465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98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ទំនាក់ទំនងយេនឌ័រ និងសេវាផ្តោតលើជនរួចជីវិតពីគ្រោះថ្នាក់កាន់តែមានសមធម៌/បរិវត្តកម្ម ដែលបង្ការ និងការពារមនុស្សពេញវ័យ និងកុមារ ដែលងាយរងគ្រោះដោយ </a:t>
            </a:r>
            <a:r>
              <a:rPr lang="en-US" sz="898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TIP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2BD90D-56F0-2C97-B70B-D2F0C12CF1F7}"/>
              </a:ext>
            </a:extLst>
          </p:cNvPr>
          <p:cNvSpPr/>
          <p:nvPr/>
        </p:nvSpPr>
        <p:spPr>
          <a:xfrm>
            <a:off x="6803858" y="75016"/>
            <a:ext cx="2020186" cy="6465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898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អ្នកកេងប្រវ័ញ្ច និងមន្ត្រីពាក់ព័ន្ធត្រូវបានរារាំង ឬកំណត់អត្តសញ្ញាណ និងកាត់ទោសប្រកបដោយប្រសិទ្ធភាព</a:t>
            </a:r>
            <a:endParaRPr lang="en-US" sz="898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F2868F-2523-D42A-FE10-8BD48C45B75D}"/>
              </a:ext>
            </a:extLst>
          </p:cNvPr>
          <p:cNvSpPr/>
          <p:nvPr/>
        </p:nvSpPr>
        <p:spPr>
          <a:xfrm>
            <a:off x="9006851" y="75016"/>
            <a:ext cx="1847305" cy="6465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km-KH" sz="898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បច្ចេកវិទ្យាជាផ្នែកមួយនៃដំណោះស្រាយច្រើនជាងបញ្ហា</a:t>
            </a:r>
            <a:endParaRPr lang="en-US" sz="898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CE749-DC95-CB4A-66A9-A35FBACF808F}"/>
              </a:ext>
            </a:extLst>
          </p:cNvPr>
          <p:cNvSpPr/>
          <p:nvPr/>
        </p:nvSpPr>
        <p:spPr>
          <a:xfrm>
            <a:off x="1281500" y="1514189"/>
            <a:ext cx="1192304" cy="32832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1155" b="1" kern="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ផលសម្រេចកម្រិតមធ្យម</a:t>
            </a:r>
          </a:p>
          <a:p>
            <a:pPr algn="ctr"/>
            <a:r>
              <a:rPr lang="km-KH" sz="1155" b="1" kern="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វិស័យដែលមានឥទ្ធិពល</a:t>
            </a:r>
            <a:endParaRPr lang="en-US" sz="1155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CF0CA-F5E3-3D3A-CACD-B6C0EA9F4C2C}"/>
              </a:ext>
            </a:extLst>
          </p:cNvPr>
          <p:cNvSpPr/>
          <p:nvPr/>
        </p:nvSpPr>
        <p:spPr>
          <a:xfrm>
            <a:off x="1302787" y="797938"/>
            <a:ext cx="1192304" cy="646557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898" b="1" kern="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ផលសម្រេចនៅពេលបញ្ចប់យុទ្ទសាស្រ្ត</a:t>
            </a:r>
          </a:p>
          <a:p>
            <a:pPr algn="ctr"/>
            <a:r>
              <a:rPr lang="km-KH" sz="898" b="1" kern="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វិស័យដែលមានឥទ្ធិពល</a:t>
            </a:r>
            <a:r>
              <a:rPr lang="en-US" sz="898" b="1" kern="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(</a:t>
            </a:r>
            <a:r>
              <a:rPr lang="km-KH" sz="898" b="1" kern="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៥ឆ្នាំ</a:t>
            </a:r>
            <a:r>
              <a:rPr lang="en-US" sz="898" b="1" kern="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A1D4E3-942F-0831-10F7-713EA95A627E}"/>
              </a:ext>
            </a:extLst>
          </p:cNvPr>
          <p:cNvSpPr/>
          <p:nvPr/>
        </p:nvSpPr>
        <p:spPr>
          <a:xfrm>
            <a:off x="2568923" y="797938"/>
            <a:ext cx="1858672" cy="646557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2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KRA </a:t>
            </a:r>
            <a:r>
              <a:rPr lang="km-KH" sz="962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ទី១៖ សកម្មភាពក្នុងការបង្ការ និងផ្តល់មតិគាំទ្រ មានប្រសិទ្ធភាព   បរិយាប័ន្ន និងភាពសមស្រប</a:t>
            </a:r>
            <a:endParaRPr lang="en-US" sz="962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18CC02-3D98-72CD-ABC1-8C3AC3B735C9}"/>
              </a:ext>
            </a:extLst>
          </p:cNvPr>
          <p:cNvSpPr/>
          <p:nvPr/>
        </p:nvSpPr>
        <p:spPr>
          <a:xfrm>
            <a:off x="4567354" y="797938"/>
            <a:ext cx="2096746" cy="646557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KRA 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ទី២៖ ជនរងគ្រោះ និងជនរួចជីវិតពីគ្រោះថ្នាក់ពី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TIP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ទទួលបានអត្ថប្រយោជន៍ពីកិច្ចការពារដែលមានគុណភាពខ្ពស់ សមាហរណកម្ម និងការគាំទ្រ ដែលសមស្របតាមតម្រូវការរបស់ពួកគេ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4712B8-4A9D-C41D-0A7E-760FAFB5E89D}"/>
              </a:ext>
            </a:extLst>
          </p:cNvPr>
          <p:cNvSpPr/>
          <p:nvPr/>
        </p:nvSpPr>
        <p:spPr>
          <a:xfrm>
            <a:off x="6727298" y="782890"/>
            <a:ext cx="2228774" cy="661605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KRA 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ទី៣៖ ជនរងគ្រោះដោយ 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TIP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កាន់តែច្រើន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ត្រូវបានកំណត់អត្តសញ្ញាណ ជួយសង្គ្រោះ និងផ្តល់ភាពអង់អាច រួមទាំងនៅថ្នាក់មូលដ្ឋានផងដែរ និងការពង្រឹងការកាត់ទោស។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9FA41-1139-3360-FB83-C069D691B3FC}"/>
              </a:ext>
            </a:extLst>
          </p:cNvPr>
          <p:cNvSpPr/>
          <p:nvPr/>
        </p:nvSpPr>
        <p:spPr>
          <a:xfrm>
            <a:off x="9030541" y="797938"/>
            <a:ext cx="1858672" cy="646557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KRA 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ទី៤៖ បណ្តាញ និងភាពជាដៃគូ រួមទាំងនៅថ្នាក់មូលដ្ឋានផងដែរ កែលម្អការឆ្លើយតបចំពោះ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TIP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B8B845-8A14-862B-4930-C78127D31650}"/>
              </a:ext>
            </a:extLst>
          </p:cNvPr>
          <p:cNvSpPr/>
          <p:nvPr/>
        </p:nvSpPr>
        <p:spPr>
          <a:xfrm>
            <a:off x="2495092" y="1494595"/>
            <a:ext cx="1994166" cy="721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១.១ មានការយល់ដឹង និងផែនការផ្តល់មតិគាំទ្រ ដែលមានការឆ្លើយតប សម្របតាមទម្រង់នៃអំពើជួញដូរនាពេលបច្ចុប្បន្ន និងកំពុងកើតឡើង និងជនរងគ្រោះគ្រប់ប្រភេទ និងរួមបញ្ចូលយន្តការរាយការណ៍ផងដែរ។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739928-98D0-3BF8-6D9B-E5D985E0BBE1}"/>
              </a:ext>
            </a:extLst>
          </p:cNvPr>
          <p:cNvSpPr/>
          <p:nvPr/>
        </p:nvSpPr>
        <p:spPr>
          <a:xfrm>
            <a:off x="2495091" y="2230139"/>
            <a:ext cx="1994166" cy="57019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១.២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បង្កើនគោលនយោបាយ និងការអនុវត្តការធ្វើចំណាកស្រុក/ការងារប្រកបដោយ  សុវត្ថិភាព ជាទៀងទាត់ និងមានបរិយាប័ន្ន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E404A5-1D62-9E06-6BBB-B8EB26484045}"/>
              </a:ext>
            </a:extLst>
          </p:cNvPr>
          <p:cNvSpPr/>
          <p:nvPr/>
        </p:nvSpPr>
        <p:spPr>
          <a:xfrm>
            <a:off x="2495090" y="2782443"/>
            <a:ext cx="1994166" cy="646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១.៣ ការផ្ញើសារ 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ATIP 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គឺផ្នែកលើសិទ្ធិ គិតគូរអំពីងាយរងគ្រោះ ឆ្លើយតបនឹងយេនឌ័រ និងមានបរិយាប័ន្ន មានភាពពាក់ព័ន្ធ និងអាចប្រើប្រាស់បាន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CE4895-F269-8345-E3ED-EDC8ED1B1254}"/>
              </a:ext>
            </a:extLst>
          </p:cNvPr>
          <p:cNvSpPr/>
          <p:nvPr/>
        </p:nvSpPr>
        <p:spPr>
          <a:xfrm>
            <a:off x="2495090" y="3429000"/>
            <a:ext cx="1994166" cy="72190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១.៤. កម្មវិធីបង្កើនការយល់ដឹងផ្អែកលើភស្តុតាង និងបានកំណត់គោលដៅ និងត្រូវបាន អនុម័តនៅក្នុងសាលារៀន និងនៅកម្រិត 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LGU 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និងសហគមន៍ការងារចំណាកស្រុក។ 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830908-E0D8-502F-8A03-092E78EE85AF}"/>
              </a:ext>
            </a:extLst>
          </p:cNvPr>
          <p:cNvSpPr/>
          <p:nvPr/>
        </p:nvSpPr>
        <p:spPr>
          <a:xfrm>
            <a:off x="1281500" y="4867153"/>
            <a:ext cx="1192304" cy="502205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km-KH" sz="1026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ប្រភេទសកម្មភាព</a:t>
            </a:r>
          </a:p>
          <a:p>
            <a:pPr algn="ctr">
              <a:lnSpc>
                <a:spcPct val="114000"/>
              </a:lnSpc>
            </a:pPr>
            <a:r>
              <a:rPr lang="km-KH" sz="1026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វិស័យគ្រប់គ្រង</a:t>
            </a:r>
            <a:endParaRPr lang="en-US" sz="1026" b="1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E41D57-02AF-31BE-D30F-2950993B9729}"/>
              </a:ext>
            </a:extLst>
          </p:cNvPr>
          <p:cNvSpPr/>
          <p:nvPr/>
        </p:nvSpPr>
        <p:spPr>
          <a:xfrm>
            <a:off x="2522372" y="4861201"/>
            <a:ext cx="1967562" cy="502205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ការបង្កើតគោលនយោបាយ កិច្ចសហការ សិក្ខាសាលា ការបណ្តុះបណ្តាល កម្មវិធីសិក្សា ការបង្កើនការយល់ដឹង</a:t>
            </a:r>
            <a:endParaRPr lang="en-US" sz="898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A5B8C4-D239-5424-70E4-004DEAA96306}"/>
              </a:ext>
            </a:extLst>
          </p:cNvPr>
          <p:cNvSpPr/>
          <p:nvPr/>
        </p:nvSpPr>
        <p:spPr>
          <a:xfrm>
            <a:off x="4559399" y="4861201"/>
            <a:ext cx="2111470" cy="502205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ការបង្កើតប្រព័ន្ធ/សេវា/គោលនយោបាយ ការជួលបុគ្គលិក ការកសាងសមត្ថភាព ការពិនិត្យតាមដាន</a:t>
            </a:r>
            <a:endParaRPr lang="en-US" sz="898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B5FB2B-43E6-34CF-241A-71E77F5470E5}"/>
              </a:ext>
            </a:extLst>
          </p:cNvPr>
          <p:cNvSpPr/>
          <p:nvPr/>
        </p:nvSpPr>
        <p:spPr>
          <a:xfrm>
            <a:off x="6762356" y="4861201"/>
            <a:ext cx="2170629" cy="502205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ការបង្កើតច្បាប់/គោលនយោបាយ/និតិវិធី ការ កសាងសមត្ថភាព ការពង្រីកកម្មវិធី</a:t>
            </a:r>
            <a:r>
              <a:rPr lang="en-US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VWC</a:t>
            </a:r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ការរៀបចំកិច្ចសហប្រតិបត្តិការ</a:t>
            </a:r>
            <a:endParaRPr lang="en-US" sz="898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08CB3C-86A0-1078-FAAC-56CF516D034A}"/>
              </a:ext>
            </a:extLst>
          </p:cNvPr>
          <p:cNvSpPr/>
          <p:nvPr/>
        </p:nvSpPr>
        <p:spPr>
          <a:xfrm>
            <a:off x="9006851" y="4861201"/>
            <a:ext cx="1878489" cy="502205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ប្រព័ន្ធ </a:t>
            </a:r>
            <a:r>
              <a:rPr lang="en-US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MEL </a:t>
            </a:r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ពិធីការ និងប្រព័ន្ធនៃកិច្ចសហប្រតិបត្តិការ ប្រព័ន្ធរាយការណ៍</a:t>
            </a:r>
            <a:endParaRPr lang="en-US" sz="898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74E8F7-867F-24DD-D67A-286EF26F3C02}"/>
              </a:ext>
            </a:extLst>
          </p:cNvPr>
          <p:cNvSpPr/>
          <p:nvPr/>
        </p:nvSpPr>
        <p:spPr>
          <a:xfrm>
            <a:off x="1281500" y="5430674"/>
            <a:ext cx="1192304" cy="1382192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km-KH" sz="1026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វិធីធ្វើការ</a:t>
            </a:r>
          </a:p>
          <a:p>
            <a:pPr algn="ctr">
              <a:lnSpc>
                <a:spcPct val="114000"/>
              </a:lnSpc>
            </a:pPr>
            <a:r>
              <a:rPr lang="km-KH" sz="1026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វិស័យគ្រប់គ្រង</a:t>
            </a:r>
            <a:endParaRPr lang="en-US" sz="1026" b="1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EE0261-B87E-DAA0-173E-6218708D4667}"/>
              </a:ext>
            </a:extLst>
          </p:cNvPr>
          <p:cNvSpPr/>
          <p:nvPr/>
        </p:nvSpPr>
        <p:spPr>
          <a:xfrm>
            <a:off x="2522372" y="5424722"/>
            <a:ext cx="4141726" cy="1382192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3280" indent="-1832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ការទទួលស្គាល់មូលហេតុឫសគល់ ដូចជា ភាពក្រីក្រ កង្វះខាតការយល់ដឹង និងកត្តាវប្បធម៌សង្គម ដូចជា វិសមភាពយេនឌ័រ ជាដើម</a:t>
            </a:r>
          </a:p>
          <a:p>
            <a:pPr marL="183280" indent="-1832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ធានាថាគ្រប់ទម្រង់នៃអំពើជួញដូរមនុស្សត្រូវបានដោះស្រាយ រួមទាំង ការជួញដូរសរីរាង្គ ការជួញដូរកម្លាំងពលកម្ម ការប្រើប្រាស់កុមារនៅក្នុងជម្លោះប្រដាប់អាវុធ ការជួញដូរនៅក្នុងឧស្សាហកម្មនេសាទ និងការជួញដូរដទៃទៀត</a:t>
            </a:r>
          </a:p>
          <a:p>
            <a:pPr marL="183280" indent="-1832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សកម្មភាព និងផលសម្រេច </a:t>
            </a:r>
            <a:r>
              <a:rPr lang="en-US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KRA </a:t>
            </a:r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ទាំងអស់ ពាក់ព័ន្ធនឹងជនរងគ្រោះ-ជនរួចជីវិតពីគ្រោះថ្នាក់ នៅក្នុងការធ្វើផែនការ ការរចនា ការពិនិត្យតាមដាន និងការវាយតម្លៃ</a:t>
            </a:r>
            <a:endParaRPr lang="en-US" sz="1026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2BD836-9371-2C44-6347-B3E65DC7608B}"/>
              </a:ext>
            </a:extLst>
          </p:cNvPr>
          <p:cNvSpPr/>
          <p:nvPr/>
        </p:nvSpPr>
        <p:spPr>
          <a:xfrm>
            <a:off x="6743087" y="5434300"/>
            <a:ext cx="4142253" cy="1372614"/>
          </a:xfrm>
          <a:prstGeom prst="rect">
            <a:avLst/>
          </a:prstGeom>
          <a:solidFill>
            <a:srgbClr val="F7FE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3280" indent="-1832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962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រាល់សកម្មភាព និងផលសម្រេច ត្រូវប្រកាន់ខ្ជាប់នូវសិទ្ធិមនុស្ស សិទ្ធិការងារ បទដ្ឋាន និងអភិក្រម ដែលយកជនរងគ្រោះជាមជ្ឈមណ្ឌល និងស្របតាមឧត្តមប្រយោជន៍របស់កុមារ</a:t>
            </a:r>
          </a:p>
          <a:p>
            <a:pPr marL="183280" indent="-1832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m-KH" sz="962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បន្តពង្រឹង ពង្រីក និងអនុវត្តអន្តរាគមន៍ប្រឆាំងអំពើជួញដូរមនុស្សប្រកបដោយប្រសិទ្ធភាព ដែលមានស្រាប់ និងការអនុវត្តល្អ និងសាច់រឿងអំពីភាពជោគជ័យនៃកិច្ចសហការ</a:t>
            </a:r>
            <a:endParaRPr lang="en-US" sz="962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37C9E6-AE85-BD81-C8BC-46951E77C7B9}"/>
              </a:ext>
            </a:extLst>
          </p:cNvPr>
          <p:cNvSpPr/>
          <p:nvPr/>
        </p:nvSpPr>
        <p:spPr>
          <a:xfrm>
            <a:off x="4567352" y="1506776"/>
            <a:ext cx="2096746" cy="646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២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 ទីភ្នាក់ងារដែលពាក់ព័ន្ធ (រដ្ឋាភិបាល និងមិនមែនរដ្ឋាភិបាល) នៅថ្នាក់មូលដ្ឋាន និងថ្នាក់ជាតិ បញ្ជូន គាំទ្រ រួមបញ្ចូល និងផ្តល់ភាពអង់អាចដល់ជនរងគ្រោះ និងជនរួចជីវិតពីគ្រោះថ្នាក់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EDDC15-0065-3E61-522E-20B96DA16636}"/>
              </a:ext>
            </a:extLst>
          </p:cNvPr>
          <p:cNvSpPr/>
          <p:nvPr/>
        </p:nvSpPr>
        <p:spPr>
          <a:xfrm>
            <a:off x="4567353" y="2152367"/>
            <a:ext cx="2096746" cy="6479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២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២ ដំណើរការយុត្តិធម៌ ប្រើប្រាស់យន្តការដែលលើកកម្ពស់សិទ្ធជនរងគ្រោះ និងកាត់បន្ថយការប៉ះទង្គិចឡើងវិញជាអប្បបរមា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D5E3CC-45F2-49F8-28E3-FA31517DEC44}"/>
              </a:ext>
            </a:extLst>
          </p:cNvPr>
          <p:cNvSpPr/>
          <p:nvPr/>
        </p:nvSpPr>
        <p:spPr>
          <a:xfrm>
            <a:off x="4567353" y="2782443"/>
            <a:ext cx="2096746" cy="646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២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៣ ជម្រកសមស្រប ការថែទាំង និងការព្យាបាលផ្លូវចិត្តដោយយល់អំពីការប៉ះទង្គិច និងដំបូន្មានតាមផ្លូវច្បាប់ មានសម្រាប់ជនរងគ្រោះ/ជនរួចជីវិតពីគ្រោះថ្នាក់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8B039B-562E-545E-D961-4F40794B00AB}"/>
              </a:ext>
            </a:extLst>
          </p:cNvPr>
          <p:cNvSpPr/>
          <p:nvPr/>
        </p:nvSpPr>
        <p:spPr>
          <a:xfrm>
            <a:off x="4567352" y="3429000"/>
            <a:ext cx="2096746" cy="71155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២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៤ មានបុគ្គលគ្រប់គ្រាន់ ដែលមានសមត្ថភាព មានមុខតំណែងត្រឹមត្រូវ និងត្រូវបានដាក់ឲ្យផ្តល់សេវាគ្រប់ប្រភេទ ដែលមានគុណភាពខ្ពស់ ដល់ជនរងគ្រោះ/ជនរួចជីវិតពីគ្រោះថ្នាក់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8646D9-C35A-22B2-95DF-DE70EF293819}"/>
              </a:ext>
            </a:extLst>
          </p:cNvPr>
          <p:cNvSpPr/>
          <p:nvPr/>
        </p:nvSpPr>
        <p:spPr>
          <a:xfrm>
            <a:off x="6728348" y="1489074"/>
            <a:ext cx="2228774" cy="646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៣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 ជនរងគ្រោះ/ជនរួចជីវិតពីគ្រោះថ្នាក់ មិនត្រុវបានចាប់ខ្លួន   ផ្តន្ទាទោស ឬឃុំខ្លួន ផ្ទុយពីឆន្ទៈរបស់ពួកគេនោះទេ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4E6C3C-2961-5C48-F095-85AC7D29DFAD}"/>
              </a:ext>
            </a:extLst>
          </p:cNvPr>
          <p:cNvSpPr/>
          <p:nvPr/>
        </p:nvSpPr>
        <p:spPr>
          <a:xfrm>
            <a:off x="6698865" y="2150960"/>
            <a:ext cx="2249018" cy="64796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៣.២ ជនរងគ្រោះ/ជនរួចជីវិតពីគ្រោះថ្នាក់ បានទទួលដំណោះស្រាយតាមផ្លូវច្បាប់ និងសំណង ទោះបីជាពួកគេបានចូលរួម ឬមិនបានចូលរួមក្នុងដំណើរការរឿងក្តីតាមផ្លូវច្បាប់ក៏ដោយ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335294-D45C-F959-2730-23E400668907}"/>
              </a:ext>
            </a:extLst>
          </p:cNvPr>
          <p:cNvSpPr/>
          <p:nvPr/>
        </p:nvSpPr>
        <p:spPr>
          <a:xfrm>
            <a:off x="6699157" y="2781036"/>
            <a:ext cx="2233828" cy="646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៣.៣ ជនរងគ្រោះ-សាក្សី បានទទួលការគាំទ្រ ពាក់ព័ន្ធនឹងជំនួយផ្លូវច្បាប់ និងជំនួយដទៃទៀត នៅក្នុងដំណើរការយុត្តិធម៌ទាំងមូល ចាប់តាំងពីការជួយសង្រ្គោះរហូតដល់សមាហរណកម្ម 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5BC450-6FBA-FCC4-510F-B4E0D11C0374}"/>
              </a:ext>
            </a:extLst>
          </p:cNvPr>
          <p:cNvSpPr/>
          <p:nvPr/>
        </p:nvSpPr>
        <p:spPr>
          <a:xfrm>
            <a:off x="6699157" y="3427592"/>
            <a:ext cx="2233828" cy="75639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៣.៤ ទីភ្នាក់ងារយុត្តិធម៌ព្រហ្មទណ្ឌមានចំណេះដឹង ជំនាញ ធនធាន និងឧបករណ៍សម្រាប់កាត់ក្តីគ្រប់ទម្រង់នៃអំពើជួញដូរមនុស្សប្រកបដោយប្រសិទ្ធភាព និងមានចំណេះដឹងអំពីកិច្ចសហប្រតិបត្តិការឆ្លងព្រំដែនជាផ្លូវការ និងក្រៅផ្លូវការ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85B395-AAFC-E0F7-4FA0-9090ABF5B253}"/>
              </a:ext>
            </a:extLst>
          </p:cNvPr>
          <p:cNvSpPr/>
          <p:nvPr/>
        </p:nvSpPr>
        <p:spPr>
          <a:xfrm>
            <a:off x="9006851" y="1467224"/>
            <a:ext cx="1878491" cy="703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៤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 បណ្តាញ និងភាពជាដៃគូនៅថ្នាក់មូលដ្ឋាន និងថ្នាក់ជាតិ ដែលពង្រឹងការទប់ស្កាត់ កិច្ចការពារ និងការកាត់ទោស ត្រូវបានបង្កើតឡើង និងមានប្រសិទ្ធភាព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91806B-5459-8E43-3097-4E225A382058}"/>
              </a:ext>
            </a:extLst>
          </p:cNvPr>
          <p:cNvSpPr/>
          <p:nvPr/>
        </p:nvSpPr>
        <p:spPr>
          <a:xfrm>
            <a:off x="8991953" y="2215090"/>
            <a:ext cx="1893389" cy="5547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៤.២ បណ្តាញ និងកិច្ចសហការអន្តរជាតិស្តីពីការប្រយុទ្ធប្រឆាំង 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TIP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បង្ហាញលទ្ធផល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20C80A-CDF6-377C-5BC9-74AFC148A16A}"/>
              </a:ext>
            </a:extLst>
          </p:cNvPr>
          <p:cNvSpPr/>
          <p:nvPr/>
        </p:nvSpPr>
        <p:spPr>
          <a:xfrm>
            <a:off x="8991953" y="2769820"/>
            <a:ext cx="1893388" cy="646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៤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៣ អាទិភាព យុទ្ធសាស្រ្ត និងថវិកា ត្រូវបានយកមកពិភាក្សា និងព្រមព្រៀងគ្នា  តាមរយៈអភិក្រមផ្នែកសង្គមទាំងមូល និងត្រូវបានរៀបចំសម្រាប់កម្រិតមូលដ្ឋាន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4ED0E6-6F42-44FA-BF07-D3A758088CC7}"/>
              </a:ext>
            </a:extLst>
          </p:cNvPr>
          <p:cNvSpPr/>
          <p:nvPr/>
        </p:nvSpPr>
        <p:spPr>
          <a:xfrm>
            <a:off x="8991952" y="3407433"/>
            <a:ext cx="1913208" cy="77059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៤.៤ វិស័យឯកជនបានចូលរួមប្រកបដោយប្រតិសកម្ម នៅក្នុងកិច្ចប្រឹងប្រែងប្រឆាំងអំពើជួញដូរមនុស្ស និងប្រកាន់ខ្ជាប់នូវអនុលោមភាព</a:t>
            </a:r>
            <a:endParaRPr lang="en-US" sz="898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5B4778-4018-2D22-6842-E2FFEF3C0E79}"/>
              </a:ext>
            </a:extLst>
          </p:cNvPr>
          <p:cNvSpPr/>
          <p:nvPr/>
        </p:nvSpPr>
        <p:spPr>
          <a:xfrm>
            <a:off x="2495090" y="4141959"/>
            <a:ext cx="1994166" cy="655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77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</a:t>
            </a:r>
            <a:r>
              <a:rPr lang="en-US" sz="77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77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៥</a:t>
            </a:r>
            <a:r>
              <a:rPr lang="en-US" sz="77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77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ការអនុវត្តល្អ មេរៀនដែលទទួលបាន និងសាច់រឿងអំពីភាពជោគជ័យក្នុងការទប់ស្កាត់    ត្រូវបានរួមបញ្ចូលនៅក្នុងយុទ្ធសាស្ត្រ ការបណ្តុះ  បណ្តាល និងកម្មវិធីសិក្សា ហើយត្រូវបានចែករំលែកយ៉ាងទូលំទូលាយ។</a:t>
            </a:r>
            <a:endParaRPr lang="en-US" sz="77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90D401-60EC-394C-865A-7B26503F6F24}"/>
              </a:ext>
            </a:extLst>
          </p:cNvPr>
          <p:cNvSpPr/>
          <p:nvPr/>
        </p:nvSpPr>
        <p:spPr>
          <a:xfrm>
            <a:off x="4567352" y="4141959"/>
            <a:ext cx="2096746" cy="646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២</a:t>
            </a:r>
            <a:r>
              <a:rPr lang="en-US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.</a:t>
            </a:r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៥ ការគាំទ្រជនរងគ្រោះ រួមបញ្ចូលឱកាសក្នុងការបង្កើតប្រាក់ចំណូលប្រកបដោយអត្ថន័យ រួមទាំងគ្រួសាររបស់ពួកគេផងដែរ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1F8D4B1-820C-9AB7-FC80-33CC751135B5}"/>
              </a:ext>
            </a:extLst>
          </p:cNvPr>
          <p:cNvSpPr/>
          <p:nvPr/>
        </p:nvSpPr>
        <p:spPr>
          <a:xfrm>
            <a:off x="6699157" y="4183986"/>
            <a:ext cx="2233828" cy="646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98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៣.៥ ប្រព័ន្ធ និងនីតិវិធី ដែលពង្រឹងកិច្ចសហការអន្តរទីភ្នាក់ងារលើការកាត់ទោស ត្រូវបានបង្កើតឡើង និងមានប្រសិទ្ធភាព</a:t>
            </a:r>
            <a:endParaRPr lang="en-US" sz="898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B976DF-6B0F-04E4-AA35-188EA665D46A}"/>
              </a:ext>
            </a:extLst>
          </p:cNvPr>
          <p:cNvSpPr/>
          <p:nvPr/>
        </p:nvSpPr>
        <p:spPr>
          <a:xfrm>
            <a:off x="8991952" y="4178028"/>
            <a:ext cx="1893389" cy="6525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m-KH" sz="834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៤.៥ ការពិនិត្យតាមដាន ការវាយតម្លៃ និងការរៀនសូត្រ ផ្តល់ជូនភាគីពាក់ព័ន្ធទាំងអស់នូវព័ត៌មានដែលពួកគេត្រូវការដើម្បីធ្វើការសម្រេចចិត្តដោយផ្អែកលើភស្តុតាង</a:t>
            </a:r>
            <a:endParaRPr lang="en-US" sz="834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20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1046480"/>
            <a:ext cx="4840010" cy="10853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32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សកម្មភាពជាក្រុម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9" descr="Multi-coloured paper-craft art">
            <a:extLst>
              <a:ext uri="{FF2B5EF4-FFF2-40B4-BE49-F238E27FC236}">
                <a16:creationId xmlns:a16="http://schemas.microsoft.com/office/drawing/2014/main" id="{B1C38D93-F86E-062F-2465-421ACAF3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2" r="19114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2640" y="2131790"/>
            <a:ext cx="5974080" cy="4183920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lvl="1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បែងចែកជា ៦ ក្រុម</a:t>
            </a:r>
          </a:p>
          <a:p>
            <a:pPr marL="685800" lvl="1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ក្រុមនីមួយៗនឹងពិភាក្សាអំពីយុទ្ធសាស្រ្តមួយ (មួយក្នុងចំណោមបួន) តាមការកំណត់</a:t>
            </a:r>
          </a:p>
          <a:p>
            <a:pPr marL="685800" lvl="1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ប្រើ</a:t>
            </a:r>
            <a:r>
              <a:rPr lang="en-US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NSP</a:t>
            </a:r>
            <a:r>
              <a:rPr lang="km-KH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ដើម្បីសំដៅលើយុទ្ធសាស្រ្តជាក់លាក់ និងសកម្មភាពពាក់ព័ន្ធ ដែលត្រូវបានគូសបញ្ជាក់នៅក្នុង </a:t>
            </a:r>
            <a:r>
              <a:rPr lang="en-US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NSP (</a:t>
            </a:r>
            <a:r>
              <a:rPr lang="km-KH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ឧបសម្ព័ន្ធទី៣)</a:t>
            </a:r>
            <a:endParaRPr lang="en-US" sz="22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685800" lvl="1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ត្រួតពិនិត្យសេចក្តីព្រាង</a:t>
            </a:r>
            <a:r>
              <a:rPr lang="en-US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EOSO</a:t>
            </a:r>
            <a:r>
              <a:rPr lang="km-KH" sz="22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និងសេចក្តីព្រាងផលសម្រេចកម្រិតមធ្យម</a:t>
            </a:r>
            <a:endParaRPr lang="en-US" sz="22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2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914399"/>
            <a:ext cx="5383572" cy="13940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14000"/>
              </a:lnSpc>
            </a:pPr>
            <a:r>
              <a:rPr lang="km-KH" sz="28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កិច្ចការ៖ ពិចារណាអំពីផលសម្រេចកម្រិតមធ្យម និង</a:t>
            </a:r>
            <a:r>
              <a:rPr lang="en-US" sz="28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EOSOs</a:t>
            </a:r>
          </a:p>
        </p:txBody>
      </p:sp>
      <p:pic>
        <p:nvPicPr>
          <p:cNvPr id="10" name="Picture 9" descr="Multi-coloured paper-craft art">
            <a:extLst>
              <a:ext uri="{FF2B5EF4-FFF2-40B4-BE49-F238E27FC236}">
                <a16:creationId xmlns:a16="http://schemas.microsoft.com/office/drawing/2014/main" id="{B1C38D93-F86E-062F-2465-421ACAF3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2" r="19114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1075" y="2308485"/>
            <a:ext cx="5751379" cy="4427595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នៅក្នុងយុទ្ធសាស្ត្រដែលត្រូវបានកំណត់តាមក្រុម៖</a:t>
            </a:r>
            <a:endParaRPr lang="en-US" sz="20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lvl="1" indent="-457200">
              <a:lnSpc>
                <a:spcPct val="120000"/>
              </a:lnSpc>
              <a:spcAft>
                <a:spcPts val="600"/>
              </a:spcAft>
            </a:pP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តើអ្នកយល់ស្របនឹងសេចក្តីថ្លែងការណ៍អំពី 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EOSO 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ដែរឬទេ? ធ្វើបច្ចុប្បន្នភាព តាមតម្រូវការ។</a:t>
            </a:r>
          </a:p>
          <a:p>
            <a:pPr lvl="1" indent="-457200">
              <a:lnSpc>
                <a:spcPct val="120000"/>
              </a:lnSpc>
              <a:spcAft>
                <a:spcPts val="600"/>
              </a:spcAft>
            </a:pP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ដោយគិតអំពីយុទ្ធសាស្រ្តពាក់ព័ន្ធ និងសកម្មភាពដែលបានគ្រោងទុកនៅក្នុង </a:t>
            </a:r>
            <a:r>
              <a:rPr lang="en-US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NSP </a:t>
            </a:r>
            <a:r>
              <a:rPr lang="km-KH" sz="20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តើធាតុចេញ ឬលទ្ធផលជាអាទិភាពដែលចង់បាន នៅចុងឆ្នាំ២០២៨ គឺជាអ្វី? អ្នកអាចកែសម្រួលសេចក្តីព្រាងលទ្ធផល និង/ឬបន្ថែមលទ្ធផលថ្មីៗ។ សរសេរលទ្ធផលថ្មីៗដែលអ្នកបានស្នើឡើង នៅលើក្រដាស ស មួយសន្លឹក។</a:t>
            </a:r>
            <a:endParaRPr lang="en-US" sz="20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00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03796-91AF-E84A-B382-200CB81B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3"/>
            <a:ext cx="4805996" cy="82994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km-KH" sz="4000" kern="1200" dirty="0">
                <a:solidFill>
                  <a:schemeClr val="tx2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កិច្ចពិភាក្សាពេញអង្គ</a:t>
            </a:r>
            <a:endParaRPr lang="en-US" sz="4000" kern="1200" dirty="0">
              <a:solidFill>
                <a:schemeClr val="tx2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pic>
        <p:nvPicPr>
          <p:cNvPr id="16" name="Graphic 15" descr="Chat">
            <a:extLst>
              <a:ext uri="{FF2B5EF4-FFF2-40B4-BE49-F238E27FC236}">
                <a16:creationId xmlns:a16="http://schemas.microsoft.com/office/drawing/2014/main" id="{5EDB884A-33AC-D058-3414-4CBCEFF37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202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ffee and croissant on the table">
            <a:extLst>
              <a:ext uri="{FF2B5EF4-FFF2-40B4-BE49-F238E27FC236}">
                <a16:creationId xmlns:a16="http://schemas.microsoft.com/office/drawing/2014/main" id="{EFB5BA58-8674-57BE-B1C8-E109E0C15A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2578" r="-1" b="313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E0A8E-A034-CB41-94C1-7E35AFDA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sz="36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សម្រាកនៅម៉ោង ១៥</a:t>
            </a:r>
            <a:r>
              <a:rPr lang="en-US" sz="36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:</a:t>
            </a:r>
            <a:r>
              <a:rPr lang="km-KH" sz="36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០០</a:t>
            </a:r>
            <a:br>
              <a:rPr lang="km-KH" sz="36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r>
              <a:rPr lang="km-KH" sz="36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(រយៈពេល ១៥ នាទី)</a:t>
            </a:r>
            <a:endParaRPr lang="en-US" sz="6600" b="0" dirty="0">
              <a:solidFill>
                <a:schemeClr val="bg1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303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sk with productivity items">
            <a:extLst>
              <a:ext uri="{FF2B5EF4-FFF2-40B4-BE49-F238E27FC236}">
                <a16:creationId xmlns:a16="http://schemas.microsoft.com/office/drawing/2014/main" id="{EC8FA02B-CF3A-CBE7-5BCA-DFEC0AAB6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7" r="23298" b="1394"/>
          <a:stretch/>
        </p:blipFill>
        <p:spPr>
          <a:xfrm>
            <a:off x="0" y="1430816"/>
            <a:ext cx="5051425" cy="3996367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F65C98-C843-4333-97B8-48D85DA5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688" y="873125"/>
            <a:ext cx="5912379" cy="817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4000"/>
              </a:lnSpc>
            </a:pPr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លក្ខណៈវិនិច្ឆ័យនៃការវាយតម្លៃ</a:t>
            </a:r>
            <a:endParaRPr lang="en-US" sz="28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2E745D6-26E8-FE4E-B854-953B7A048719}"/>
              </a:ext>
            </a:extLst>
          </p:cNvPr>
          <p:cNvSpPr txBox="1">
            <a:spLocks/>
          </p:cNvSpPr>
          <p:nvPr/>
        </p:nvSpPr>
        <p:spPr>
          <a:xfrm>
            <a:off x="5443869" y="1952624"/>
            <a:ext cx="6432697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2925" indent="-2778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2925" indent="-2778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រចនាបថចុងក្រោយបង្អស់នៃ </a:t>
            </a:r>
            <a:r>
              <a:rPr lang="en-US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 </a:t>
            </a: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ទំនងជាកំណត់ក្របខណ្ឌជុំវិញបណ្តុំសំណួរវាយតម្លៃគន្លឹះកម្រិតខ្ពស់ ដែលសំដៅលើលក្ខណៈវិនិច្ឆ័យជាក់លាក់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វាមានសារសំខាន់ក្នុងការជ្រើសរើសតែសំណួរដែលមានប្រយោជន៍ចំពោះការវាយតម្លៃ    ប៉ុណ្ណោះ។</a:t>
            </a:r>
            <a:endParaRPr lang="en-US" sz="26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794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99" y="331695"/>
            <a:ext cx="5799868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លក្ខណៈវិនិច្ឆ័យនៃការវាយតម្លៃ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794" y="2039938"/>
            <a:ext cx="5334204" cy="42001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ប្រសិទ្ធភាព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ភាពពាក់ព័ន្ធ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ប្រសិទ្ធផល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និរន្តរភាព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ភាពសមស្រប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ភាពជាដៃគូ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ការរួមចំណែក</a:t>
            </a:r>
            <a:endParaRPr lang="en-US" sz="26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39" name="Picture 38" descr="Hands-on top of each other">
            <a:extLst>
              <a:ext uri="{FF2B5EF4-FFF2-40B4-BE49-F238E27FC236}">
                <a16:creationId xmlns:a16="http://schemas.microsoft.com/office/drawing/2014/main" id="{082708BC-195E-264A-DCA5-8B1D08960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62" r="11663" b="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431C08A-6463-41C2-A7E7-2445066B59E8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59</a:t>
            </a:fld>
            <a:endParaRPr lang="en-US" sz="12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862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0201-42D5-8C41-B1C5-CF4E92B0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14817"/>
            <a:ext cx="8021869" cy="842808"/>
          </a:xfrm>
        </p:spPr>
        <p:txBody>
          <a:bodyPr>
            <a:noAutofit/>
          </a:bodyPr>
          <a:lstStyle/>
          <a:p>
            <a:r>
              <a:rPr lang="km-KH" sz="3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គោលបំណងរបស់សិក្ខាសាលា</a:t>
            </a:r>
            <a:endParaRPr lang="en-AU" sz="32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86038-3723-F441-8224-66190E81A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711234"/>
            <a:ext cx="10692375" cy="4921060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30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ដើម្បីផ្តល់ការយល់ដឹងកាន់តែច្បាស់អំពីការពិនិត្យតាមដាន ការវាយតម្លៃ និងការរៀនសូត្រ (</a:t>
            </a:r>
            <a:r>
              <a:rPr lang="en-AU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MEL) </a:t>
            </a: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និងហេតុអ្វីបានជាវាមានសារៈសំខាន់</a:t>
            </a:r>
          </a:p>
          <a:p>
            <a:pPr marL="342900" lvl="1" indent="-342900">
              <a:lnSpc>
                <a:spcPct val="130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ដើម្បីពិភាក្សា និងបង្កើតព័ត៌មានលម្អិតនៃក្របខណ្ឌ </a:t>
            </a:r>
            <a:r>
              <a:rPr lang="en-AU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MEL </a:t>
            </a: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នៃផែនការយុទ្ធសាស្រ្តជាតិស្តីពីការប្រយុទ្ធប្រឆាំងអំពើជួញដូរមនុស្ស ឆ្នាំ២០២៤-២០២៨ (</a:t>
            </a:r>
            <a:r>
              <a:rPr lang="en-AU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NSP) </a:t>
            </a: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ដោយប្រើសេចក្តីព្រាងសូន្យជាមគ្គុទ្ទេសក៍ណែនាំ</a:t>
            </a:r>
          </a:p>
          <a:p>
            <a:pPr marL="342900" lvl="1" indent="-342900">
              <a:lnSpc>
                <a:spcPct val="130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ដើម្បីពិភាក្សា និងបញ្ជាក់អំពីដំណើរការប្រមូលទិន្នន័យ និងរាយការណ៍ រួមទាំងផែនការសកម្មភាព/សកម្មភាពដែលបានគូសបញ្ជាក់នៅផ្នែក </a:t>
            </a:r>
            <a:r>
              <a:rPr lang="en-AU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D </a:t>
            </a: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នៃ </a:t>
            </a:r>
            <a:r>
              <a:rPr lang="en-AU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NSP (</a:t>
            </a: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ea typeface="+mj-ea"/>
                <a:cs typeface="Khmer OS Battambang" panose="02000500000000020004" pitchFamily="2" charset="0"/>
              </a:rPr>
              <a:t>ការពិនិត្យតាមដាន និងវាយតម្លៃ)</a:t>
            </a:r>
            <a:endParaRPr lang="en-AU" sz="2600" dirty="0">
              <a:solidFill>
                <a:schemeClr val="tx1"/>
              </a:solidFill>
              <a:latin typeface="Khmer OS Battambang" panose="02000500000000020004" pitchFamily="2" charset="0"/>
              <a:ea typeface="+mj-ea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761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3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សំណួរវាយតម្លៃគន្លឹះ</a:t>
            </a:r>
            <a:endParaRPr lang="en-US" sz="3200" dirty="0">
              <a:solidFill>
                <a:schemeClr val="tx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pic>
        <p:nvPicPr>
          <p:cNvPr id="26" name="Picture 25" descr="Many question marks on black background">
            <a:extLst>
              <a:ext uri="{FF2B5EF4-FFF2-40B4-BE49-F238E27FC236}">
                <a16:creationId xmlns:a16="http://schemas.microsoft.com/office/drawing/2014/main" id="{C7AB4FB5-6F0A-698C-5979-4C7D11825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3" r="2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5067" y="2379133"/>
            <a:ext cx="7450666" cy="3811355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តើសំណួរវាយតម្លៃគន្លឹះ ឬ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KEQ 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គឺជាអ្វី?</a:t>
            </a:r>
          </a:p>
          <a:p>
            <a:pPr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ទាក់ទងនឹងវត្ថុបំណង ឬលក្ខណៈវិនិច្ឆ័យនៃការវាយតម្លៃ</a:t>
            </a:r>
          </a:p>
          <a:p>
            <a:pPr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សំណួរត្រូវបានបង្កើតឡើងយ៉ាងប្រុងប្រយ័ត្ន</a:t>
            </a:r>
          </a:p>
          <a:p>
            <a:pPr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ត្រូវបានប្រើដើម្បីផ្តល់មគ្គុទ្ទេសក៍ណែនាំអំពីក្របខណ្ឌ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M&amp;E</a:t>
            </a:r>
            <a:endParaRPr lang="km-KH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បង្កើតមូលដ្ឋាននៃការប្រមូលទិន្នន័យ</a:t>
            </a:r>
          </a:p>
          <a:p>
            <a:pPr lvl="1">
              <a:lnSpc>
                <a:spcPct val="114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មិនដូចគ្នានឹងសំណួរស្ទង់មតិនោះទេ។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892" y="6163691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431C08A-6463-41C2-A7E7-2445066B59E8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60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80589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km-KH" sz="3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សំណួរបន្ទាប់បន្សំ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6" name="Picture 25" descr="Many question marks on black background">
            <a:extLst>
              <a:ext uri="{FF2B5EF4-FFF2-40B4-BE49-F238E27FC236}">
                <a16:creationId xmlns:a16="http://schemas.microsoft.com/office/drawing/2014/main" id="{C7AB4FB5-6F0A-698C-5979-4C7D11825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3" r="2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7345" y="2518129"/>
            <a:ext cx="7203081" cy="382812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457200" lvl="1">
              <a:lnSpc>
                <a:spcPct val="120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តើសំណួរបន្ទាប់បន្សំគឺជាអ្វី?</a:t>
            </a:r>
          </a:p>
          <a:p>
            <a:pPr marL="457200" lvl="1">
              <a:lnSpc>
                <a:spcPct val="120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ក៏ទាក់ទងនឹងលក្ខណៈវិនិច្ឆ័យនៃការវាយតម្លៃជាក់លាក់ដែរ</a:t>
            </a:r>
          </a:p>
          <a:p>
            <a:pPr marL="457200" lvl="1">
              <a:lnSpc>
                <a:spcPct val="120000"/>
              </a:lnSpc>
            </a:pPr>
            <a:r>
              <a:rPr lang="km-KH" u="sng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សំណួរពិនិត្យតាមដាន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ត្រូវបានបង្កើតឡើងយ៉ាងប្រុងប្រយ័ត្ន</a:t>
            </a:r>
          </a:p>
          <a:p>
            <a:pPr marL="457200" lvl="1">
              <a:lnSpc>
                <a:spcPct val="120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ឆ្លុះបញ្ចាំងការកែលម្អ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KEQ</a:t>
            </a: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បន្ថែមទៀត</a:t>
            </a:r>
          </a:p>
          <a:p>
            <a:pPr marL="457200" lvl="1">
              <a:lnSpc>
                <a:spcPct val="120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ជួយផ្តល់ព័ត៌មានគ្រប់គ្រាន់ ដើម្បីធ្វើការវិនិច្ឆ័យនៅកម្រិត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KEQ</a:t>
            </a:r>
            <a:endParaRPr lang="km-KH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457200" lvl="1">
              <a:lnSpc>
                <a:spcPct val="120000"/>
              </a:lnSpc>
            </a:pPr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អ្វីដែលយើងត្រូវដឹង ដើម្បីឆ្លើយតបនឹង </a:t>
            </a:r>
            <a:r>
              <a:rPr lang="en-US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KEQ</a:t>
            </a:r>
            <a:endParaRPr lang="en-US" sz="2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9605" y="6163691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431C08A-6463-41C2-A7E7-2445066B59E8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61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52106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454821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ឧទាហរណ៍៖ សំណួរវាយតម្លៃគន្លឹះនៃ </a:t>
            </a:r>
            <a:r>
              <a:rPr lang="en-US" sz="2800" b="1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BWP</a:t>
            </a:r>
            <a:r>
              <a:rPr lang="en-US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២</a:t>
            </a:r>
            <a:r>
              <a:rPr lang="en-US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.</a:t>
            </a:r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០</a:t>
            </a:r>
            <a:endParaRPr lang="en-US" sz="28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80" y="2117201"/>
            <a:ext cx="6691880" cy="3729034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តើយើងផ្តល់ផែនការការងារបានល្អប៉ុណ្ណា? (ប្រសិទ្ធភាព ភាពពាក់ព័ន្ធ ភាពស៊ីសង្វាក់គ្នា)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តើយើងមើលឃើញផលសម្រេច និងលទ្ធផលអ្វីខ្លះពីការផ្ដល់ផែនការការងារនេះ? (ប្រសិទ្ធភាព ផលប៉ះពាល់ និរន្តរភាព)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តើយើងកំពុងរៀនសូត្រអំពីទម្លាប់អនុវត្តល្អៗ ការអនុវត្ត </a:t>
            </a:r>
            <a:r>
              <a:rPr lang="en-US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ACTIP </a:t>
            </a: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និងមេរៀនអ្វីខ្លះ?</a:t>
            </a:r>
            <a:endParaRPr lang="en-US" sz="26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6" name="Picture 5" descr="A screen shot of a phone&#10;&#10;Description automatically generated">
            <a:extLst>
              <a:ext uri="{FF2B5EF4-FFF2-40B4-BE49-F238E27FC236}">
                <a16:creationId xmlns:a16="http://schemas.microsoft.com/office/drawing/2014/main" id="{B744A8BA-5ADF-D647-A07F-57EBBD54C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0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97427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313C0-6270-4749-97D1-9D8576B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00" y="229322"/>
            <a:ext cx="5478322" cy="95002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</a:pPr>
            <a:r>
              <a:rPr lang="km-KH" sz="28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ចំណុចគន្លឹះស្តីពី</a:t>
            </a:r>
            <a:r>
              <a:rPr lang="en-US" sz="28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M&amp;E</a:t>
            </a:r>
            <a:r>
              <a:rPr lang="en-US" sz="28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km-KH" sz="2800" dirty="0">
                <a:solidFill>
                  <a:srgbClr val="0070C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ពីផែនការយុទ្ធសាស្រ្តជាតិ</a:t>
            </a:r>
            <a:endParaRPr lang="en-US" sz="2800" dirty="0">
              <a:solidFill>
                <a:srgbClr val="0070C0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12277-C837-0142-9BB3-7C873E6E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54" y="1426483"/>
            <a:ext cx="6111054" cy="52021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កំណត់</a:t>
            </a:r>
            <a:r>
              <a:rPr lang="km-KH" sz="2600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បរិមាណ និងគុណភាព</a:t>
            </a: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ក្នុងការអនុវត្តសកម្មភាព</a:t>
            </a:r>
            <a:endParaRPr lang="en-US" sz="26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ពិនិត្យតាមដាន</a:t>
            </a:r>
            <a:r>
              <a:rPr lang="km-KH" sz="2600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វឌ្ឍនភាព បញ្ហាប្រឈម និង ឱកាស</a:t>
            </a:r>
            <a:endParaRPr lang="en-US" sz="26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ចងក្រង និងផ្សព្វផ្សាយ</a:t>
            </a:r>
            <a:r>
              <a:rPr lang="km-KH" sz="2600" b="1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បទពិសោធន៍ល្អ និងមេរៀនដែលទទួលបាន</a:t>
            </a:r>
            <a:r>
              <a:rPr lang="km-KH" sz="26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ក្នុងអំឡុងពេលអនុវត្តសកម្មភាពគ្រោងទុក</a:t>
            </a:r>
            <a:endParaRPr lang="en-US" sz="26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កិច្ចសហប្រតិបត្តិការ គឺជាគោលការណ៍</a:t>
            </a:r>
            <a:r>
              <a:rPr lang="en-US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 </a:t>
            </a:r>
            <a:r>
              <a:rPr lang="km-KH" sz="26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មូលដ្ឋានគ្រឹះ និងគោលការណស្នូលនៃគ្រប់យុទ្ធសាស្រ្តទាំងអស់</a:t>
            </a:r>
            <a:endParaRPr lang="en-US" sz="26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5" name="Picture 4" descr="A poster of a diagram&#10;&#10;Description automatically generated with medium confidence">
            <a:extLst>
              <a:ext uri="{FF2B5EF4-FFF2-40B4-BE49-F238E27FC236}">
                <a16:creationId xmlns:a16="http://schemas.microsoft.com/office/drawing/2014/main" id="{8AD26696-F5B9-AF4E-8D74-D16B329B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58" y="178830"/>
            <a:ext cx="4564545" cy="647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047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789" y="345398"/>
            <a:ext cx="7624119" cy="69257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km-KH" sz="30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សេចក្តីព្រាងលក្ខណៈវិនិច្ឆ័យ និង</a:t>
            </a:r>
            <a:r>
              <a:rPr lang="en-US" sz="30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KEQs</a:t>
            </a:r>
          </a:p>
        </p:txBody>
      </p:sp>
      <p:pic>
        <p:nvPicPr>
          <p:cNvPr id="26" name="Picture 25" descr="Many question marks on black background">
            <a:extLst>
              <a:ext uri="{FF2B5EF4-FFF2-40B4-BE49-F238E27FC236}">
                <a16:creationId xmlns:a16="http://schemas.microsoft.com/office/drawing/2014/main" id="{C7AB4FB5-6F0A-698C-5979-4C7D11825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3" r="2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4995" y="1396904"/>
            <a:ext cx="6822165" cy="5286699"/>
          </a:xfrm>
        </p:spPr>
        <p:txBody>
          <a:bodyPr vert="horz" lIns="91440" tIns="45720" rIns="91440" bIns="45720" rtlCol="0">
            <a:normAutofit/>
          </a:bodyPr>
          <a:lstStyle/>
          <a:p>
            <a:pPr marL="5715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ទាញចេញពី </a:t>
            </a:r>
            <a:r>
              <a:rPr lang="en-US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NSP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៖</a:t>
            </a:r>
            <a:endParaRPr lang="en-US" sz="1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39725" lvl="1">
              <a:lnSpc>
                <a:spcPct val="120000"/>
              </a:lnSpc>
              <a:spcAft>
                <a:spcPts val="600"/>
              </a:spcAft>
            </a:pPr>
            <a:r>
              <a:rPr lang="km-KH" sz="18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ប្រសិទ្ធភាព៖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តើយុទ្ធសាស្ត្ររបស់យើងមានប្រសិទ្ធភាពដល់កម្រិតណា ស្របតាមការណែនាំរបស់ផែនការយុទ្ធសាស្រ្តជាតិ ក្នុងការសម្រេចបាននូវធាតុចេញ និងផលសម្រេចដែលបានគ្រោងទុក?</a:t>
            </a:r>
          </a:p>
          <a:p>
            <a:pPr marL="339725" lvl="1">
              <a:lnSpc>
                <a:spcPct val="120000"/>
              </a:lnSpc>
              <a:spcAft>
                <a:spcPts val="600"/>
              </a:spcAft>
            </a:pPr>
            <a:r>
              <a:rPr lang="km-KH" sz="18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ការចូលរួមចំណែក៖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តើយើងបានចូលរួមចំណែកក្នុងការទប់ស្កាត់ </a:t>
            </a:r>
            <a:r>
              <a:rPr lang="en-US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TIP 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ការកាត់ទោសអ្នកជួញដូរ និងការការពារជនរងគ្រោះពី </a:t>
            </a:r>
            <a:r>
              <a:rPr lang="en-US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TIP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ប្រកបដោយប្រសិទ្ធភាពដល់កម្រិតណា និងដោយរបៀបណា</a:t>
            </a:r>
            <a:r>
              <a:rPr lang="en-US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?</a:t>
            </a:r>
            <a:endParaRPr lang="km-KH" sz="1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339725" lvl="1">
              <a:lnSpc>
                <a:spcPct val="120000"/>
              </a:lnSpc>
              <a:spcAft>
                <a:spcPts val="600"/>
              </a:spcAft>
            </a:pPr>
            <a:r>
              <a:rPr lang="km-KH" sz="1800" b="1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ភាពជាដៃគូ៖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 តើផ្តល់កិច្ចសហប្រតិបត្តិការ និងភាពជាដៃគូក្នុងការកែលម្អការឆ្លើយតបរបស់យើងចំពោះការទប់ស្កាត់ </a:t>
            </a:r>
            <a:r>
              <a:rPr lang="en-US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TIP </a:t>
            </a:r>
            <a:r>
              <a:rPr lang="km-KH" sz="1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ការអនុវត្តច្បាប់ និងកិច្ចការពារជនរងគ្រោះបានដល់កម្រិតណា?</a:t>
            </a:r>
            <a:endParaRPr lang="en-US" sz="1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532" y="6147477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431C08A-6463-41C2-A7E7-2445066B59E8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64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6681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80" y="579120"/>
            <a:ext cx="5760720" cy="13377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4000"/>
              </a:lnSpc>
            </a:pPr>
            <a:r>
              <a:rPr lang="km-KH" sz="28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កិច្ចការ៖ កំណត់លក្ខណៈវិនិច្ឆ័យ និង</a:t>
            </a:r>
            <a:r>
              <a:rPr lang="en-US" sz="2800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KEQs</a:t>
            </a:r>
          </a:p>
        </p:txBody>
      </p:sp>
      <p:pic>
        <p:nvPicPr>
          <p:cNvPr id="10" name="Picture 9" descr="Multi-coloured paper-craft art">
            <a:extLst>
              <a:ext uri="{FF2B5EF4-FFF2-40B4-BE49-F238E27FC236}">
                <a16:creationId xmlns:a16="http://schemas.microsoft.com/office/drawing/2014/main" id="{B1C38D93-F86E-062F-2465-421ACAF3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2" r="19114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42FB6-4A72-4941-8A35-B474C64FE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877" y="2026507"/>
            <a:ext cx="6309360" cy="4466367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lvl="1" indent="0">
              <a:lnSpc>
                <a:spcPct val="134000"/>
              </a:lnSpc>
              <a:buNone/>
            </a:pP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ប្រមូលផ្តុំគំនិតនៅលើតុ៖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517525" lvl="1" indent="-288925">
              <a:lnSpc>
                <a:spcPct val="134000"/>
              </a:lnSpc>
            </a:pP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តើអ្នកយល់ស្របនឹងលក្ខណៈវិនិច្ឆ័យទាំងបី ដែលបានស្នើឡើង</a:t>
            </a:r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រួមមាន</a:t>
            </a:r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</a:t>
            </a: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ប្រសិទ្ធភាព ការរួមចំណែក និងភាពជាដៃគូ ដែរឬទេ</a:t>
            </a:r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?</a:t>
            </a:r>
          </a:p>
          <a:p>
            <a:pPr marL="517525" lvl="1" indent="-288925">
              <a:lnSpc>
                <a:spcPct val="134000"/>
              </a:lnSpc>
            </a:pP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ប្រសិនបើត្រូវបានស្នើសុំឱ្យកំណត់អាទិភាពលក្ខណៈវិនិច្ឆ័យដើម្បីវាស់ស្ទង់ការសមិទ្ធកម្ម ធៀបនឹង </a:t>
            </a:r>
            <a:r>
              <a:rPr lang="en-US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NSP </a:t>
            </a: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តើលក្ខណៈវិនិច្ឆ័យចម្បងៗចំនួនបីរបស់អ្នក គឺជាអ្វី?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34000"/>
              </a:lnSpc>
              <a:buNone/>
            </a:pPr>
            <a:endParaRPr lang="en-US" sz="13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34000"/>
              </a:lnSpc>
              <a:buNone/>
            </a:pP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ប្រើប្រាស់បញ្ជីនិយមន័យលក្ខណៈវិនិច្ឆ័យ និងកំណត់ត្រាការឆ្លើយតបរបស់អ្នកនៅក្នុងសន្លឹកកិច្ចការ។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34000"/>
              </a:lnSpc>
              <a:buNone/>
            </a:pPr>
            <a:endParaRPr lang="en-US" sz="14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lvl="1" indent="0">
              <a:lnSpc>
                <a:spcPct val="134000"/>
              </a:lnSpc>
              <a:buNone/>
            </a:pP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សូមកត់សម្គាល់ថា យើងនឹងរៀបចំក្របខណ្ឌ (ការប្រមូលទិន្នន័យ និងការរាយការណ៍) ជុំវិញលក្ខណៈវិនិច្ឆ័យជាអាទិភាព។</a:t>
            </a:r>
            <a:endParaRPr lang="en-US" sz="2800" dirty="0">
              <a:solidFill>
                <a:schemeClr val="tx1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227" y="613272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431C08A-6463-41C2-A7E7-2445066B59E8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65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03872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03796-91AF-E84A-B382-200CB81B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m-KH" sz="3600" kern="1200" dirty="0">
                <a:solidFill>
                  <a:schemeClr val="tx2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កិច្ចពិភាក្សាពេញអង្គ</a:t>
            </a:r>
            <a:endParaRPr lang="en-US" sz="3600" kern="1200" dirty="0">
              <a:solidFill>
                <a:schemeClr val="tx2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pic>
        <p:nvPicPr>
          <p:cNvPr id="16" name="Graphic 15" descr="Chat">
            <a:extLst>
              <a:ext uri="{FF2B5EF4-FFF2-40B4-BE49-F238E27FC236}">
                <a16:creationId xmlns:a16="http://schemas.microsoft.com/office/drawing/2014/main" id="{5EDB884A-33AC-D058-3414-4CBCEFF37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29265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03796-91AF-E84A-B382-200CB81B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4262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50000"/>
              </a:lnSpc>
            </a:pPr>
            <a:r>
              <a:rPr lang="km-KH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ចប់ថ្ងៃទី១</a:t>
            </a:r>
            <a:br>
              <a:rPr lang="km-KH" dirty="0"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r>
              <a:rPr lang="km-KH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សូមអរគុណ!</a:t>
            </a:r>
            <a:endParaRPr lang="en-US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Orange sky with coconut trees">
            <a:extLst>
              <a:ext uri="{FF2B5EF4-FFF2-40B4-BE49-F238E27FC236}">
                <a16:creationId xmlns:a16="http://schemas.microsoft.com/office/drawing/2014/main" id="{7BAA1923-C8ED-1658-7754-C5015825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49" r="166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290958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B8E38F3-03DA-CBC6-C4E0-B7F74FAF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1" y="968817"/>
            <a:ext cx="5229726" cy="1391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79A23A-84CF-1F8B-4596-C2A51CC7061B}"/>
              </a:ext>
            </a:extLst>
          </p:cNvPr>
          <p:cNvSpPr txBox="1"/>
          <p:nvPr/>
        </p:nvSpPr>
        <p:spPr>
          <a:xfrm>
            <a:off x="793179" y="4650665"/>
            <a:ext cx="609399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solidFill>
                  <a:srgbClr val="002060"/>
                </a:solidFill>
                <a:latin typeface="Arial"/>
                <a:cs typeface="Arial"/>
                <a:hlinkClick r:id="rId3"/>
              </a:rPr>
              <a:t>aseanact.org</a:t>
            </a:r>
            <a:endParaRPr lang="en-AU" b="1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6D38CEF-230D-5CC2-8F16-D0554B68CA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4" t="5904" r="9616" b="7011"/>
          <a:stretch/>
        </p:blipFill>
        <p:spPr>
          <a:xfrm>
            <a:off x="6797842" y="3681663"/>
            <a:ext cx="4896853" cy="28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9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FB80-629D-AB4D-B59A-3C58B4A0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77067"/>
          </a:xfrm>
        </p:spPr>
        <p:txBody>
          <a:bodyPr>
            <a:normAutofit/>
          </a:bodyPr>
          <a:lstStyle/>
          <a:p>
            <a:r>
              <a:rPr lang="km-KH" sz="44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វគ្គទី២</a:t>
            </a:r>
            <a:endParaRPr lang="en-AU" sz="44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6A270-8DFC-8B4C-A7AE-788AA6F66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m-KH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ផែនការយុទ្ធសាស្រ្តជាតិស្តីពីការប្រយុទ្ធប្រឆាំងអំពើជួញដូរមនុស្ស ឆ្នាំ២០២៤-២០២៨</a:t>
            </a:r>
            <a:endParaRPr lang="en-AU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1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90AC0B-861B-4D23-8609-4A9DB421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81" y="1972782"/>
            <a:ext cx="10512426" cy="817563"/>
          </a:xfrm>
        </p:spPr>
        <p:txBody>
          <a:bodyPr>
            <a:normAutofit/>
          </a:bodyPr>
          <a:lstStyle/>
          <a:p>
            <a:pPr algn="ctr"/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បញ្ចូល ឬប្តូរទៅជាបទបង្ហាញរបស់ គ.ជ.ប.ជ (</a:t>
            </a:r>
            <a:r>
              <a:rPr lang="en-AU" sz="2800" dirty="0" err="1">
                <a:latin typeface="Khmer OS Battambang" panose="02000500000000020004" pitchFamily="2" charset="0"/>
                <a:cs typeface="Khmer OS Battambang" panose="02000500000000020004" pitchFamily="2" charset="0"/>
              </a:rPr>
              <a:t>NCCT</a:t>
            </a:r>
            <a:r>
              <a:rPr lang="km-KH" sz="2800" dirty="0">
                <a:latin typeface="Khmer OS Battambang" panose="02000500000000020004" pitchFamily="2" charset="0"/>
                <a:cs typeface="Khmer OS Battambang" panose="02000500000000020004" pitchFamily="2" charset="0"/>
              </a:rPr>
              <a:t>)</a:t>
            </a:r>
            <a:endParaRPr lang="en-AU" sz="2800" dirty="0"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CCE93B-0959-417A-9AD1-D23C53F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C08A-6463-41C2-A7E7-2445066B59E8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892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03796-91AF-E84A-B382-200CB81B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48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សំណួរ</a:t>
            </a:r>
            <a:r>
              <a:rPr lang="en-US" sz="48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?</a:t>
            </a:r>
            <a:br>
              <a:rPr lang="en-US" sz="48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r>
              <a:rPr lang="km-KH" sz="4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មតិយោបល់</a:t>
            </a:r>
            <a:r>
              <a:rPr lang="en-US" sz="4800" kern="1200" dirty="0">
                <a:solidFill>
                  <a:schemeClr val="tx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?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0A3ADF-216A-2244-9F59-B7BD76A10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44" y="603895"/>
            <a:ext cx="4087368" cy="54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25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e84b0a7f-d844-4c12-a645-34813be1dc92" xsi:nil="true"/>
    <TaxCatchAll xmlns="cd860697-a152-4171-8c5f-b391db4c5e94" xsi:nil="true"/>
    <lcf76f155ced4ddcb4097134ff3c332f xmlns="e84b0a7f-d844-4c12-a645-34813be1dc92">
      <Terms xmlns="http://schemas.microsoft.com/office/infopath/2007/PartnerControls"/>
    </lcf76f155ced4ddcb4097134ff3c332f>
    <Area xmlns="e84b0a7f-d844-4c12-a645-34813be1dc9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993ED0D7B3A34C93F594F4F5B9E5B0" ma:contentTypeVersion="20" ma:contentTypeDescription="Create a new document." ma:contentTypeScope="" ma:versionID="d145141c6cf781065b782b49f11ff0bb">
  <xsd:schema xmlns:xsd="http://www.w3.org/2001/XMLSchema" xmlns:xs="http://www.w3.org/2001/XMLSchema" xmlns:p="http://schemas.microsoft.com/office/2006/metadata/properties" xmlns:ns2="e84b0a7f-d844-4c12-a645-34813be1dc92" xmlns:ns3="cd860697-a152-4171-8c5f-b391db4c5e94" targetNamespace="http://schemas.microsoft.com/office/2006/metadata/properties" ma:root="true" ma:fieldsID="63190e7851111cbcc6572e6361506f0d" ns2:_="" ns3:_="">
    <xsd:import namespace="e84b0a7f-d844-4c12-a645-34813be1dc92"/>
    <xsd:import namespace="cd860697-a152-4171-8c5f-b391db4c5e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ink" minOccurs="0"/>
                <xsd:element ref="ns2:MediaServiceAutoKeyPoints" minOccurs="0"/>
                <xsd:element ref="ns2:MediaServiceKeyPoints" minOccurs="0"/>
                <xsd:element ref="ns2:Are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b0a7f-d844-4c12-a645-34813be1dc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ink" ma:index="18" nillable="true" ma:displayName="Link" ma:format="Dropdown" ma:internalName="Link">
      <xsd:simpleType>
        <xsd:restriction base="dms:Text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rea" ma:index="21" nillable="true" ma:displayName="Area" ma:format="Dropdown" ma:internalName="Area">
      <xsd:simpleType>
        <xsd:restriction base="dms:Choice">
          <xsd:enumeration value="Administration"/>
          <xsd:enumeration value="Human Resources"/>
          <xsd:enumeration value="Finance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2546245-536e-4006-8fa4-7d2fc89809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60697-a152-4171-8c5f-b391db4c5e9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0614f2aa-9463-4efd-8999-170856f5904f}" ma:internalName="TaxCatchAll" ma:showField="CatchAllData" ma:web="cd860697-a152-4171-8c5f-b391db4c5e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C4EFF6-0CE9-4E26-BC75-97EF80CDFD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389159-E87B-410F-ACE5-3C5BFDE16B84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cd860697-a152-4171-8c5f-b391db4c5e94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e84b0a7f-d844-4c12-a645-34813be1dc92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1578F91-FC02-4699-8F1C-E6BACE87D2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4b0a7f-d844-4c12-a645-34813be1dc92"/>
    <ds:schemaRef ds:uri="cd860697-a152-4171-8c5f-b391db4c5e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6174</Words>
  <Application>Microsoft Office PowerPoint</Application>
  <PresentationFormat>Widescreen</PresentationFormat>
  <Paragraphs>407</Paragraphs>
  <Slides>68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Khmer OS Battambang</vt:lpstr>
      <vt:lpstr>Khmer OS Muol Light</vt:lpstr>
      <vt:lpstr>Wingdings</vt:lpstr>
      <vt:lpstr>Office Theme</vt:lpstr>
      <vt:lpstr>PowerPoint Presentation</vt:lpstr>
      <vt:lpstr>ថ្ងៃទី១  ថ្ងៃទី០៥ ខែវិច្ឆិកា ឆ្នាំ២០២៤</vt:lpstr>
      <vt:lpstr>វគ្គទី១</vt:lpstr>
      <vt:lpstr>សុន្ទរកថាស្វាគមន៍  សុន្ទរកថាបើកកម្មវិធី </vt:lpstr>
      <vt:lpstr>ការណែនាំខ្លួនអ្នកចូលរួម</vt:lpstr>
      <vt:lpstr>គោលបំណងរបស់សិក្ខាសាលា</vt:lpstr>
      <vt:lpstr>វគ្គទី២</vt:lpstr>
      <vt:lpstr>បញ្ចូល ឬប្តូរទៅជាបទបង្ហាញរបស់ គ.ជ.ប.ជ (NCCT)</vt:lpstr>
      <vt:lpstr>សំណួរ? មតិយោបល់?</vt:lpstr>
      <vt:lpstr>សម្រាកនៅម៉ោង ១០:១៥ (រយៈពេល ១៥ នាទី)</vt:lpstr>
      <vt:lpstr>វគ្គទី៣</vt:lpstr>
      <vt:lpstr>PowerPoint Presentation</vt:lpstr>
      <vt:lpstr>និយមន័យ</vt:lpstr>
      <vt:lpstr>ចំណុចផ្តោត</vt:lpstr>
      <vt:lpstr>គោលបំណងនៃការពិនិត្យតាមដាន</vt:lpstr>
      <vt:lpstr>សម្រាប់នរណា?</vt:lpstr>
      <vt:lpstr>តើក្របខណ្ឌ ឬផែនការពិនិត្យតាមដាន និងវាយតម្លៃគឺជាអ្វី?</vt:lpstr>
      <vt:lpstr>តើ M&amp;E ស័ក្តិសមនឹងការរៀនសូត្រយ៉ាងដូចម្តេច?</vt:lpstr>
      <vt:lpstr>M&amp;E រួមចំណែកដល់ការរៀនសូត្រ នៅពេលដែល …</vt:lpstr>
      <vt:lpstr>អាថ៌កំបាំងក្នុងការបង្កើតក្របខណ្ឌ MEL ប្រកបដោយអត្ថន័យ</vt:lpstr>
      <vt:lpstr>ដំណើរការក្នុងការបង្កើតក្របខណ្ឌ MEL ប្រកបដោយអត្ថន័យ</vt:lpstr>
      <vt:lpstr>គំនូសបង្ហាញទូទៅ ឬ មាតិកានៃក្របខណ្ឌ MEL ឬ ផែនការ MEL</vt:lpstr>
      <vt:lpstr>ព្រំដែន និង វិសាលភាព</vt:lpstr>
      <vt:lpstr>ផែនការយុទ្ធសាស្រ្តជាតិ វិសាលភាព M&amp;E</vt:lpstr>
      <vt:lpstr>គោលបំណង និង ប្រភេទ M&amp;E</vt:lpstr>
      <vt:lpstr>‘គុណតម្លៃស្នូល’ មួយនៃផែនការយុទ្ធសាស្រ្តជាតិ</vt:lpstr>
      <vt:lpstr>អ្នកទស្សនា ឬអ្នកប្រើប្រាស់</vt:lpstr>
      <vt:lpstr>កិច្ចការ៖ កំណត់គោលបំណង</vt:lpstr>
      <vt:lpstr>សេចក្តីព្រាងវត្ថុបំណងសំខាន់ៗរបស់ក្របខណ្ឌ MEL</vt:lpstr>
      <vt:lpstr>កិច្ចការ៖ បញ្ជាក់អំពីអ្នកប្រើប្រាស់ MEL</vt:lpstr>
      <vt:lpstr>សេចក្តីព្រាងអ្នកប្រើប្រាស់ MEL</vt:lpstr>
      <vt:lpstr>គោលការណ៍</vt:lpstr>
      <vt:lpstr>ឧទាហរណ៍អំពីគោលការណ៍ MEL</vt:lpstr>
      <vt:lpstr>កិច្ចការ៖ បោះឆ្នោតជ្រើសរើសគោលការណ៍</vt:lpstr>
      <vt:lpstr>អាហារថ្ងៃត្រង់</vt:lpstr>
      <vt:lpstr>លំហាត់ថាមពល</vt:lpstr>
      <vt:lpstr>វគ្គទី៤</vt:lpstr>
      <vt:lpstr>តើទ្រឹស្តីនៃការផ្លាស់ប្តូរគឺជាអ្វី? </vt:lpstr>
      <vt:lpstr>និយមន័យគន្លឹះនៅក្នុងទ្រឹស្តីនៃការផ្លាស់ប្តូរ</vt:lpstr>
      <vt:lpstr>តើទ្រឹស្តីនៃការផ្លាស់ប្តូរគឺជាអ្វី? </vt:lpstr>
      <vt:lpstr>ការពិនិត្យតាមដានដើម្បី</vt:lpstr>
      <vt:lpstr>ទ្រឹស្តីនៃការផ្លាស់ប្តូរដែលផ្តោតលើមនុស្ស</vt:lpstr>
      <vt:lpstr>ហេតុអ្វីផ្តោតលើមនុស្ស?</vt:lpstr>
      <vt:lpstr>ភាគីពាក់ព័ន្ធរបស់យើង</vt:lpstr>
      <vt:lpstr>តើលទ្ធផលនៅពេលបញ្ចប់យុទ្ធសាស្រ្តគឺជាអ្វី?</vt:lpstr>
      <vt:lpstr>យុទ្ធសាស្រ្តចំនួនបួន</vt:lpstr>
      <vt:lpstr>សេចក្តីព្រាងលទ្ធផលនៅពេលបញ្ចប់យុទ្ធសាស្រ្ត (EOSO)</vt:lpstr>
      <vt:lpstr>តើផលសម្រេចភ្លាមៗ ឬផលសម្រេចកម្រិតមធ្យមនៅក្នុងទ្រឹស្តីនៃការផ្លាស់ប្តូរគឺជាអ្វី?</vt:lpstr>
      <vt:lpstr>ឧទាហរណ៍អំពីផលសម្រេច</vt:lpstr>
      <vt:lpstr>រយៈពេលនៃផលសម្រេចដែលត្រូវបានណែនាំ</vt:lpstr>
      <vt:lpstr>គន្លឹះក្នុងការសសេរសេចក្តីថ្លែងការណ៍អំពីផលសម្រេច</vt:lpstr>
      <vt:lpstr>PowerPoint Presentation</vt:lpstr>
      <vt:lpstr>PowerPoint Presentation</vt:lpstr>
      <vt:lpstr>សកម្មភាពជាក្រុម</vt:lpstr>
      <vt:lpstr>កិច្ចការ៖ ពិចារណាអំពីផលសម្រេចកម្រិតមធ្យម និង EOSOs</vt:lpstr>
      <vt:lpstr>កិច្ចពិភាក្សាពេញអង្គ</vt:lpstr>
      <vt:lpstr>សម្រាកនៅម៉ោង ១៥:០០ (រយៈពេល ១៥ នាទី)</vt:lpstr>
      <vt:lpstr>លក្ខណៈវិនិច្ឆ័យនៃការវាយតម្លៃ</vt:lpstr>
      <vt:lpstr>លក្ខណៈវិនិច្ឆ័យនៃការវាយតម្លៃ</vt:lpstr>
      <vt:lpstr>សំណួរវាយតម្លៃគន្លឹះ</vt:lpstr>
      <vt:lpstr>សំណួរបន្ទាប់បន្សំ</vt:lpstr>
      <vt:lpstr>ឧទាហរណ៍៖ សំណួរវាយតម្លៃគន្លឹះនៃ BWP ២.០</vt:lpstr>
      <vt:lpstr>ចំណុចគន្លឹះស្តីពី M&amp;E ពីផែនការយុទ្ធសាស្រ្តជាតិ</vt:lpstr>
      <vt:lpstr>សេចក្តីព្រាងលក្ខណៈវិនិច្ឆ័យ និង KEQs</vt:lpstr>
      <vt:lpstr>កិច្ចការ៖ កំណត់លក្ខណៈវិនិច្ឆ័យ និង KEQs</vt:lpstr>
      <vt:lpstr>កិច្ចពិភាក្សាពេញអង្គ</vt:lpstr>
      <vt:lpstr>ចប់ថ្ងៃទី១ សូមអរគុណ!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Myra Navarro-Mukii</dc:creator>
  <cp:lastModifiedBy>Vuthy Un</cp:lastModifiedBy>
  <cp:revision>64</cp:revision>
  <dcterms:created xsi:type="dcterms:W3CDTF">2024-10-15T06:48:49Z</dcterms:created>
  <dcterms:modified xsi:type="dcterms:W3CDTF">2024-10-30T10:30:19Z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0x010100FE993ED0D7B3A34C93F594F4F5B9E5B0</vt:lpwstr>
  </property>
</Properties>
</file>