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56" r:id="rId5"/>
    <p:sldId id="272" r:id="rId6"/>
    <p:sldId id="2076137877" r:id="rId7"/>
    <p:sldId id="3375" r:id="rId8"/>
    <p:sldId id="3376" r:id="rId9"/>
    <p:sldId id="3355" r:id="rId10"/>
    <p:sldId id="2076137878" r:id="rId11"/>
    <p:sldId id="3444" r:id="rId12"/>
    <p:sldId id="3379" r:id="rId13"/>
    <p:sldId id="3419" r:id="rId14"/>
    <p:sldId id="2076137879" r:id="rId15"/>
    <p:sldId id="3422" r:id="rId16"/>
    <p:sldId id="3243" r:id="rId17"/>
    <p:sldId id="3439" r:id="rId18"/>
    <p:sldId id="409" r:id="rId19"/>
    <p:sldId id="3372" r:id="rId20"/>
    <p:sldId id="3406" r:id="rId21"/>
    <p:sldId id="3411" r:id="rId22"/>
    <p:sldId id="3478" r:id="rId23"/>
    <p:sldId id="3476" r:id="rId24"/>
    <p:sldId id="3407" r:id="rId25"/>
    <p:sldId id="3473" r:id="rId26"/>
    <p:sldId id="3409" r:id="rId27"/>
    <p:sldId id="3490" r:id="rId28"/>
    <p:sldId id="3477" r:id="rId29"/>
    <p:sldId id="3491" r:id="rId30"/>
    <p:sldId id="3412" r:id="rId31"/>
    <p:sldId id="3417" r:id="rId32"/>
    <p:sldId id="3458" r:id="rId33"/>
    <p:sldId id="3481" r:id="rId34"/>
    <p:sldId id="2076137883" r:id="rId35"/>
    <p:sldId id="3475" r:id="rId36"/>
    <p:sldId id="3479" r:id="rId37"/>
    <p:sldId id="3482" r:id="rId38"/>
    <p:sldId id="3429" r:id="rId39"/>
    <p:sldId id="3430" r:id="rId40"/>
    <p:sldId id="2076137880" r:id="rId41"/>
    <p:sldId id="3472" r:id="rId42"/>
    <p:sldId id="3424" r:id="rId43"/>
    <p:sldId id="3496" r:id="rId44"/>
    <p:sldId id="3423" r:id="rId45"/>
    <p:sldId id="3390" r:id="rId46"/>
    <p:sldId id="3393" r:id="rId47"/>
    <p:sldId id="3394" r:id="rId48"/>
    <p:sldId id="3495" r:id="rId49"/>
    <p:sldId id="3493" r:id="rId50"/>
    <p:sldId id="3494" r:id="rId51"/>
    <p:sldId id="3404" r:id="rId52"/>
    <p:sldId id="3435" r:id="rId53"/>
    <p:sldId id="3436" r:id="rId54"/>
    <p:sldId id="3380" r:id="rId55"/>
    <p:sldId id="2076137885" r:id="rId56"/>
    <p:sldId id="259" r:id="rId57"/>
    <p:sldId id="3486" r:id="rId58"/>
    <p:sldId id="3497" r:id="rId59"/>
    <p:sldId id="3456" r:id="rId60"/>
    <p:sldId id="2076137881" r:id="rId61"/>
    <p:sldId id="3487" r:id="rId62"/>
    <p:sldId id="3484" r:id="rId63"/>
    <p:sldId id="3431" r:id="rId64"/>
    <p:sldId id="3432" r:id="rId65"/>
    <p:sldId id="3492" r:id="rId66"/>
    <p:sldId id="2076137886" r:id="rId67"/>
    <p:sldId id="3489" r:id="rId68"/>
    <p:sldId id="3488" r:id="rId69"/>
    <p:sldId id="2076137884" r:id="rId70"/>
    <p:sldId id="3305" r:id="rId71"/>
    <p:sldId id="207613787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81"/>
    <p:restoredTop sz="93040"/>
  </p:normalViewPr>
  <p:slideViewPr>
    <p:cSldViewPr snapToGrid="0">
      <p:cViewPr varScale="1">
        <p:scale>
          <a:sx n="55" d="100"/>
          <a:sy n="55" d="100"/>
        </p:scale>
        <p:origin x="4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thy Un" userId="ebee4fec-bbfc-45e9-9afe-71cf26152a4a" providerId="ADAL" clId="{439D0E30-344A-491A-99BA-542DC7A885D5}"/>
    <pc:docChg chg="delSld">
      <pc:chgData name="Vuthy Un" userId="ebee4fec-bbfc-45e9-9afe-71cf26152a4a" providerId="ADAL" clId="{439D0E30-344A-491A-99BA-542DC7A885D5}" dt="2024-10-30T10:30:06.646" v="0" actId="47"/>
      <pc:docMkLst>
        <pc:docMk/>
      </pc:docMkLst>
      <pc:sldChg chg="del">
        <pc:chgData name="Vuthy Un" userId="ebee4fec-bbfc-45e9-9afe-71cf26152a4a" providerId="ADAL" clId="{439D0E30-344A-491A-99BA-542DC7A885D5}" dt="2024-10-30T10:30:06.646" v="0" actId="47"/>
        <pc:sldMkLst>
          <pc:docMk/>
          <pc:sldMk cId="1413891452" sldId="2076137882"/>
        </pc:sldMkLst>
      </pc:sldChg>
    </pc:docChg>
  </pc:docChgLst>
  <pc:docChgLst>
    <pc:chgData name="Chhuon Nay" userId="453b5476-2462-4641-8889-b8b66cf88e4e" providerId="ADAL" clId="{BF133A61-6DF9-438E-8D2B-30236F51622E}"/>
    <pc:docChg chg="modSld">
      <pc:chgData name="Chhuon Nay" userId="453b5476-2462-4641-8889-b8b66cf88e4e" providerId="ADAL" clId="{BF133A61-6DF9-438E-8D2B-30236F51622E}" dt="2024-10-18T08:28:46.215" v="26" actId="14100"/>
      <pc:docMkLst>
        <pc:docMk/>
      </pc:docMkLst>
      <pc:sldChg chg="modSp mod">
        <pc:chgData name="Chhuon Nay" userId="453b5476-2462-4641-8889-b8b66cf88e4e" providerId="ADAL" clId="{BF133A61-6DF9-438E-8D2B-30236F51622E}" dt="2024-10-18T08:28:46.215" v="26" actId="14100"/>
        <pc:sldMkLst>
          <pc:docMk/>
          <pc:sldMk cId="0" sldId="256"/>
        </pc:sldMkLst>
        <pc:spChg chg="mod">
          <ac:chgData name="Chhuon Nay" userId="453b5476-2462-4641-8889-b8b66cf88e4e" providerId="ADAL" clId="{BF133A61-6DF9-438E-8D2B-30236F51622E}" dt="2024-10-18T08:28:46.215" v="26" actId="14100"/>
          <ac:spMkLst>
            <pc:docMk/>
            <pc:sldMk cId="0" sldId="256"/>
            <ac:spMk id="10" creationId="{00000000-0000-0000-0000-000000000000}"/>
          </ac:spMkLst>
        </pc:spChg>
        <pc:spChg chg="mod">
          <ac:chgData name="Chhuon Nay" userId="453b5476-2462-4641-8889-b8b66cf88e4e" providerId="ADAL" clId="{BF133A61-6DF9-438E-8D2B-30236F51622E}" dt="2024-10-18T08:28:41.278" v="25" actId="1035"/>
          <ac:spMkLst>
            <pc:docMk/>
            <pc:sldMk cId="0" sldId="256"/>
            <ac:spMk id="11" creationId="{00000000-0000-0000-0000-000000000000}"/>
          </ac:spMkLst>
        </pc:spChg>
      </pc:sldChg>
    </pc:docChg>
  </pc:docChgLst>
  <pc:docChgLst>
    <pc:chgData name="Rawena Russell" userId="S::rawena.russell@aseanact.org::72dbc9d8-3fca-4448-9ad0-b3b746233d96" providerId="AD" clId="Web-{6584F09F-7948-4DDE-B4B0-106A132DAD81}"/>
    <pc:docChg chg="modSld">
      <pc:chgData name="Rawena Russell" userId="S::rawena.russell@aseanact.org::72dbc9d8-3fca-4448-9ad0-b3b746233d96" providerId="AD" clId="Web-{6584F09F-7948-4DDE-B4B0-106A132DAD81}" dt="2024-10-09T09:40:53.653" v="1" actId="20577"/>
      <pc:docMkLst>
        <pc:docMk/>
      </pc:docMkLst>
      <pc:sldChg chg="modSp">
        <pc:chgData name="Rawena Russell" userId="S::rawena.russell@aseanact.org::72dbc9d8-3fca-4448-9ad0-b3b746233d96" providerId="AD" clId="Web-{6584F09F-7948-4DDE-B4B0-106A132DAD81}" dt="2024-10-09T09:40:53.653" v="1" actId="20577"/>
        <pc:sldMkLst>
          <pc:docMk/>
          <pc:sldMk cId="0" sldId="256"/>
        </pc:sldMkLst>
        <pc:spChg chg="mod">
          <ac:chgData name="Rawena Russell" userId="S::rawena.russell@aseanact.org::72dbc9d8-3fca-4448-9ad0-b3b746233d96" providerId="AD" clId="Web-{6584F09F-7948-4DDE-B4B0-106A132DAD81}" dt="2024-10-09T09:40:42.715" v="0" actId="20577"/>
          <ac:spMkLst>
            <pc:docMk/>
            <pc:sldMk cId="0" sldId="256"/>
            <ac:spMk id="11" creationId="{00000000-0000-0000-0000-000000000000}"/>
          </ac:spMkLst>
        </pc:spChg>
        <pc:spChg chg="mod">
          <ac:chgData name="Rawena Russell" userId="S::rawena.russell@aseanact.org::72dbc9d8-3fca-4448-9ad0-b3b746233d96" providerId="AD" clId="Web-{6584F09F-7948-4DDE-B4B0-106A132DAD81}" dt="2024-10-09T09:40:53.653" v="1" actId="20577"/>
          <ac:spMkLst>
            <pc:docMk/>
            <pc:sldMk cId="0" sldId="256"/>
            <ac:spMk id="12" creationId="{3D391D23-E753-9850-3D87-442CF03F55CF}"/>
          </ac:spMkLst>
        </pc:spChg>
      </pc:sldChg>
    </pc:docChg>
  </pc:docChgLst>
  <pc:docChgLst>
    <pc:chgData name="Agus Hekso Proklamanto" userId="65f40961-1dab-4d4a-9162-968222bf01d2" providerId="ADAL" clId="{EBDAE8ED-171D-4780-A672-FEDBB2BDB9F4}"/>
    <pc:docChg chg="undo custSel modSld">
      <pc:chgData name="Agus Hekso Proklamanto" userId="65f40961-1dab-4d4a-9162-968222bf01d2" providerId="ADAL" clId="{EBDAE8ED-171D-4780-A672-FEDBB2BDB9F4}" dt="2024-10-09T03:57:32.447" v="12" actId="1076"/>
      <pc:docMkLst>
        <pc:docMk/>
      </pc:docMkLst>
      <pc:sldChg chg="addSp delSp modSp mod">
        <pc:chgData name="Agus Hekso Proklamanto" userId="65f40961-1dab-4d4a-9162-968222bf01d2" providerId="ADAL" clId="{EBDAE8ED-171D-4780-A672-FEDBB2BDB9F4}" dt="2024-10-09T03:57:32.447" v="12" actId="1076"/>
        <pc:sldMkLst>
          <pc:docMk/>
          <pc:sldMk cId="0" sldId="256"/>
        </pc:sldMkLst>
        <pc:spChg chg="del mod">
          <ac:chgData name="Agus Hekso Proklamanto" userId="65f40961-1dab-4d4a-9162-968222bf01d2" providerId="ADAL" clId="{EBDAE8ED-171D-4780-A672-FEDBB2BDB9F4}" dt="2024-10-09T03:57:14.250" v="6" actId="478"/>
          <ac:spMkLst>
            <pc:docMk/>
            <pc:sldMk cId="0" sldId="256"/>
            <ac:spMk id="9" creationId="{00000000-0000-0000-0000-000000000000}"/>
          </ac:spMkLst>
        </pc:spChg>
        <pc:picChg chg="add del mod">
          <ac:chgData name="Agus Hekso Proklamanto" userId="65f40961-1dab-4d4a-9162-968222bf01d2" providerId="ADAL" clId="{EBDAE8ED-171D-4780-A672-FEDBB2BDB9F4}" dt="2024-10-09T03:57:32.447" v="12" actId="1076"/>
          <ac:picMkLst>
            <pc:docMk/>
            <pc:sldMk cId="0" sldId="256"/>
            <ac:picMk id="14" creationId="{E8F87CB2-B211-15DC-5E83-3EE325911AD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63C70-10C1-8445-80A8-863732B52A4F}"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26B07FCF-3F12-AC41-95D0-909EEB09A091}">
      <dgm:prSet phldrT="[Text]" custT="1"/>
      <dgm:spPr/>
      <dgm:t>
        <a:bodyPr/>
        <a:lstStyle/>
        <a:p>
          <a:r>
            <a:rPr lang="en-US" sz="1800" dirty="0"/>
            <a:t>Decide what needs to be done differently</a:t>
          </a:r>
        </a:p>
      </dgm:t>
    </dgm:pt>
    <dgm:pt modelId="{04082469-C4A3-D747-989A-EAA1881BE81B}" type="parTrans" cxnId="{DC428FCA-7661-F045-8774-151965D668BD}">
      <dgm:prSet/>
      <dgm:spPr/>
      <dgm:t>
        <a:bodyPr/>
        <a:lstStyle/>
        <a:p>
          <a:endParaRPr lang="en-US" sz="1200"/>
        </a:p>
      </dgm:t>
    </dgm:pt>
    <dgm:pt modelId="{A65C666C-EE54-154C-9014-8483B50BF689}" type="sibTrans" cxnId="{DC428FCA-7661-F045-8774-151965D668BD}">
      <dgm:prSet custT="1"/>
      <dgm:spPr/>
      <dgm:t>
        <a:bodyPr/>
        <a:lstStyle/>
        <a:p>
          <a:endParaRPr lang="en-US" sz="1200"/>
        </a:p>
      </dgm:t>
    </dgm:pt>
    <dgm:pt modelId="{1B15EF8E-7433-5142-9D16-63F280BC546B}">
      <dgm:prSet phldrT="[Text]" custT="1"/>
      <dgm:spPr/>
      <dgm:t>
        <a:bodyPr/>
        <a:lstStyle/>
        <a:p>
          <a:r>
            <a:rPr lang="en-US" sz="1800" dirty="0"/>
            <a:t>Plan work and M&amp;E</a:t>
          </a:r>
        </a:p>
      </dgm:t>
    </dgm:pt>
    <dgm:pt modelId="{84932D60-BF0E-DC4F-8FE2-9AF68DFC8585}" type="parTrans" cxnId="{EE8471D6-25C1-2248-A315-E8755997FD66}">
      <dgm:prSet/>
      <dgm:spPr/>
      <dgm:t>
        <a:bodyPr/>
        <a:lstStyle/>
        <a:p>
          <a:endParaRPr lang="en-US" sz="1200"/>
        </a:p>
      </dgm:t>
    </dgm:pt>
    <dgm:pt modelId="{4E2D6A73-E4FD-9E43-AC81-5959C8FC682E}" type="sibTrans" cxnId="{EE8471D6-25C1-2248-A315-E8755997FD66}">
      <dgm:prSet custT="1"/>
      <dgm:spPr/>
      <dgm:t>
        <a:bodyPr/>
        <a:lstStyle/>
        <a:p>
          <a:endParaRPr lang="en-US" sz="1200"/>
        </a:p>
      </dgm:t>
    </dgm:pt>
    <dgm:pt modelId="{4DF75521-17CF-6648-9AD6-CEC236EB17D9}">
      <dgm:prSet phldrT="[Text]" custT="1"/>
      <dgm:spPr/>
      <dgm:t>
        <a:bodyPr/>
        <a:lstStyle/>
        <a:p>
          <a:r>
            <a:rPr lang="en-US" sz="1800" dirty="0"/>
            <a:t>Do work and do M&amp;E</a:t>
          </a:r>
        </a:p>
      </dgm:t>
    </dgm:pt>
    <dgm:pt modelId="{C5A201B9-1338-A44F-AE58-4A84E1B6594B}" type="parTrans" cxnId="{7541D5D8-F448-B941-9A29-BDD5C247383A}">
      <dgm:prSet/>
      <dgm:spPr/>
      <dgm:t>
        <a:bodyPr/>
        <a:lstStyle/>
        <a:p>
          <a:endParaRPr lang="en-US" sz="1200"/>
        </a:p>
      </dgm:t>
    </dgm:pt>
    <dgm:pt modelId="{B6A11BE5-1B12-1C45-A10C-AF260ADE48F8}" type="sibTrans" cxnId="{7541D5D8-F448-B941-9A29-BDD5C247383A}">
      <dgm:prSet custT="1"/>
      <dgm:spPr/>
      <dgm:t>
        <a:bodyPr/>
        <a:lstStyle/>
        <a:p>
          <a:endParaRPr lang="en-US" sz="1200"/>
        </a:p>
      </dgm:t>
    </dgm:pt>
    <dgm:pt modelId="{4367FD7D-EEAD-4548-A9E1-56C89F970C69}">
      <dgm:prSet phldrT="[Text]" custT="1"/>
      <dgm:spPr/>
      <dgm:t>
        <a:bodyPr/>
        <a:lstStyle/>
        <a:p>
          <a:r>
            <a:rPr lang="en-US" sz="1800" dirty="0"/>
            <a:t>Gather results of M&amp;E</a:t>
          </a:r>
        </a:p>
      </dgm:t>
    </dgm:pt>
    <dgm:pt modelId="{2BC1DF59-ED8F-A145-A5E3-C6852F3843F5}" type="parTrans" cxnId="{68BF35FC-9EAE-D346-8BC4-AC11A47B81A0}">
      <dgm:prSet/>
      <dgm:spPr/>
      <dgm:t>
        <a:bodyPr/>
        <a:lstStyle/>
        <a:p>
          <a:endParaRPr lang="en-US" sz="1200"/>
        </a:p>
      </dgm:t>
    </dgm:pt>
    <dgm:pt modelId="{EE29BC00-C114-CF44-8AE2-ED67F5820A27}" type="sibTrans" cxnId="{68BF35FC-9EAE-D346-8BC4-AC11A47B81A0}">
      <dgm:prSet custT="1"/>
      <dgm:spPr/>
      <dgm:t>
        <a:bodyPr/>
        <a:lstStyle/>
        <a:p>
          <a:endParaRPr lang="en-US" sz="1200"/>
        </a:p>
      </dgm:t>
    </dgm:pt>
    <dgm:pt modelId="{DD94EEC9-59AC-AA46-9FED-751417EC167D}">
      <dgm:prSet phldrT="[Text]" custT="1"/>
      <dgm:spPr/>
      <dgm:t>
        <a:bodyPr/>
        <a:lstStyle/>
        <a:p>
          <a:r>
            <a:rPr lang="en-US" sz="1800" dirty="0"/>
            <a:t>Reflect on the results of our work</a:t>
          </a:r>
        </a:p>
      </dgm:t>
    </dgm:pt>
    <dgm:pt modelId="{854C046A-6587-4647-A983-05D676C1BC58}" type="parTrans" cxnId="{3D04CCE0-1545-D64C-A061-C5B6FA3E7153}">
      <dgm:prSet/>
      <dgm:spPr/>
      <dgm:t>
        <a:bodyPr/>
        <a:lstStyle/>
        <a:p>
          <a:endParaRPr lang="en-US" sz="1200"/>
        </a:p>
      </dgm:t>
    </dgm:pt>
    <dgm:pt modelId="{543A3873-9FC3-BD46-A343-6ACAAC6C65ED}" type="sibTrans" cxnId="{3D04CCE0-1545-D64C-A061-C5B6FA3E7153}">
      <dgm:prSet custT="1"/>
      <dgm:spPr/>
      <dgm:t>
        <a:bodyPr/>
        <a:lstStyle/>
        <a:p>
          <a:endParaRPr lang="en-US" sz="1200"/>
        </a:p>
      </dgm:t>
    </dgm:pt>
    <dgm:pt modelId="{787468A2-0087-DA46-BEB2-D7172F4820D9}" type="pres">
      <dgm:prSet presAssocID="{3C463C70-10C1-8445-80A8-863732B52A4F}" presName="cycle" presStyleCnt="0">
        <dgm:presLayoutVars>
          <dgm:dir/>
          <dgm:resizeHandles val="exact"/>
        </dgm:presLayoutVars>
      </dgm:prSet>
      <dgm:spPr/>
    </dgm:pt>
    <dgm:pt modelId="{1019037C-6C7C-2B47-9166-C976296046DC}" type="pres">
      <dgm:prSet presAssocID="{26B07FCF-3F12-AC41-95D0-909EEB09A091}" presName="node" presStyleLbl="node1" presStyleIdx="0" presStyleCnt="5">
        <dgm:presLayoutVars>
          <dgm:bulletEnabled val="1"/>
        </dgm:presLayoutVars>
      </dgm:prSet>
      <dgm:spPr/>
    </dgm:pt>
    <dgm:pt modelId="{733AD85D-6EA1-5843-A862-56C6FFA36788}" type="pres">
      <dgm:prSet presAssocID="{A65C666C-EE54-154C-9014-8483B50BF689}" presName="sibTrans" presStyleLbl="sibTrans2D1" presStyleIdx="0" presStyleCnt="5"/>
      <dgm:spPr/>
    </dgm:pt>
    <dgm:pt modelId="{88BB7125-D9CE-AF4C-A1D6-19736B0CD058}" type="pres">
      <dgm:prSet presAssocID="{A65C666C-EE54-154C-9014-8483B50BF689}" presName="connectorText" presStyleLbl="sibTrans2D1" presStyleIdx="0" presStyleCnt="5"/>
      <dgm:spPr/>
    </dgm:pt>
    <dgm:pt modelId="{680379A9-4865-7C4F-9FD1-07E98256BCAF}" type="pres">
      <dgm:prSet presAssocID="{1B15EF8E-7433-5142-9D16-63F280BC546B}" presName="node" presStyleLbl="node1" presStyleIdx="1" presStyleCnt="5">
        <dgm:presLayoutVars>
          <dgm:bulletEnabled val="1"/>
        </dgm:presLayoutVars>
      </dgm:prSet>
      <dgm:spPr/>
    </dgm:pt>
    <dgm:pt modelId="{81A4DADE-1FBB-5E45-918D-6A0C8651BFCB}" type="pres">
      <dgm:prSet presAssocID="{4E2D6A73-E4FD-9E43-AC81-5959C8FC682E}" presName="sibTrans" presStyleLbl="sibTrans2D1" presStyleIdx="1" presStyleCnt="5"/>
      <dgm:spPr/>
    </dgm:pt>
    <dgm:pt modelId="{FF516060-74B2-6244-A24D-9D7C114A8757}" type="pres">
      <dgm:prSet presAssocID="{4E2D6A73-E4FD-9E43-AC81-5959C8FC682E}" presName="connectorText" presStyleLbl="sibTrans2D1" presStyleIdx="1" presStyleCnt="5"/>
      <dgm:spPr/>
    </dgm:pt>
    <dgm:pt modelId="{667B93E9-E301-7644-B24E-BA4AC1E5EB6C}" type="pres">
      <dgm:prSet presAssocID="{4DF75521-17CF-6648-9AD6-CEC236EB17D9}" presName="node" presStyleLbl="node1" presStyleIdx="2" presStyleCnt="5" custScaleX="101164">
        <dgm:presLayoutVars>
          <dgm:bulletEnabled val="1"/>
        </dgm:presLayoutVars>
      </dgm:prSet>
      <dgm:spPr/>
    </dgm:pt>
    <dgm:pt modelId="{B5CD3983-1A45-6C44-9CCA-62089C5584ED}" type="pres">
      <dgm:prSet presAssocID="{B6A11BE5-1B12-1C45-A10C-AF260ADE48F8}" presName="sibTrans" presStyleLbl="sibTrans2D1" presStyleIdx="2" presStyleCnt="5"/>
      <dgm:spPr/>
    </dgm:pt>
    <dgm:pt modelId="{D1A76921-1FEC-0548-8F37-57FA3A549666}" type="pres">
      <dgm:prSet presAssocID="{B6A11BE5-1B12-1C45-A10C-AF260ADE48F8}" presName="connectorText" presStyleLbl="sibTrans2D1" presStyleIdx="2" presStyleCnt="5"/>
      <dgm:spPr/>
    </dgm:pt>
    <dgm:pt modelId="{82184F93-1CB5-F345-B3EF-5D657B9410C1}" type="pres">
      <dgm:prSet presAssocID="{4367FD7D-EEAD-4548-A9E1-56C89F970C69}" presName="node" presStyleLbl="node1" presStyleIdx="3" presStyleCnt="5">
        <dgm:presLayoutVars>
          <dgm:bulletEnabled val="1"/>
        </dgm:presLayoutVars>
      </dgm:prSet>
      <dgm:spPr/>
    </dgm:pt>
    <dgm:pt modelId="{C68D5505-971B-CD41-914A-4B9DB7A8898F}" type="pres">
      <dgm:prSet presAssocID="{EE29BC00-C114-CF44-8AE2-ED67F5820A27}" presName="sibTrans" presStyleLbl="sibTrans2D1" presStyleIdx="3" presStyleCnt="5"/>
      <dgm:spPr/>
    </dgm:pt>
    <dgm:pt modelId="{A250CCE4-7A87-7845-8AF9-A58104C180DA}" type="pres">
      <dgm:prSet presAssocID="{EE29BC00-C114-CF44-8AE2-ED67F5820A27}" presName="connectorText" presStyleLbl="sibTrans2D1" presStyleIdx="3" presStyleCnt="5"/>
      <dgm:spPr/>
    </dgm:pt>
    <dgm:pt modelId="{BECE26E7-15D6-8B47-B672-D5FD3DC3E299}" type="pres">
      <dgm:prSet presAssocID="{DD94EEC9-59AC-AA46-9FED-751417EC167D}" presName="node" presStyleLbl="node1" presStyleIdx="4" presStyleCnt="5">
        <dgm:presLayoutVars>
          <dgm:bulletEnabled val="1"/>
        </dgm:presLayoutVars>
      </dgm:prSet>
      <dgm:spPr/>
    </dgm:pt>
    <dgm:pt modelId="{F5B7B5AB-4006-E041-9D2B-2371B2DEFD6A}" type="pres">
      <dgm:prSet presAssocID="{543A3873-9FC3-BD46-A343-6ACAAC6C65ED}" presName="sibTrans" presStyleLbl="sibTrans2D1" presStyleIdx="4" presStyleCnt="5"/>
      <dgm:spPr/>
    </dgm:pt>
    <dgm:pt modelId="{641F6C6D-247E-9740-B86C-074276CEECBC}" type="pres">
      <dgm:prSet presAssocID="{543A3873-9FC3-BD46-A343-6ACAAC6C65ED}" presName="connectorText" presStyleLbl="sibTrans2D1" presStyleIdx="4" presStyleCnt="5"/>
      <dgm:spPr/>
    </dgm:pt>
  </dgm:ptLst>
  <dgm:cxnLst>
    <dgm:cxn modelId="{EAD4650F-983B-154F-8BAB-13C6DFAA6930}" type="presOf" srcId="{1B15EF8E-7433-5142-9D16-63F280BC546B}" destId="{680379A9-4865-7C4F-9FD1-07E98256BCAF}" srcOrd="0" destOrd="0" presId="urn:microsoft.com/office/officeart/2005/8/layout/cycle2"/>
    <dgm:cxn modelId="{36B88318-2602-884E-9A99-3E7B86B79209}" type="presOf" srcId="{A65C666C-EE54-154C-9014-8483B50BF689}" destId="{88BB7125-D9CE-AF4C-A1D6-19736B0CD058}" srcOrd="1" destOrd="0" presId="urn:microsoft.com/office/officeart/2005/8/layout/cycle2"/>
    <dgm:cxn modelId="{F85A2629-2376-2F4F-9456-66EE2AB0ABA6}" type="presOf" srcId="{4367FD7D-EEAD-4548-A9E1-56C89F970C69}" destId="{82184F93-1CB5-F345-B3EF-5D657B9410C1}" srcOrd="0" destOrd="0" presId="urn:microsoft.com/office/officeart/2005/8/layout/cycle2"/>
    <dgm:cxn modelId="{113DCC2C-E7B0-1846-BFE0-9F99D9A55767}" type="presOf" srcId="{DD94EEC9-59AC-AA46-9FED-751417EC167D}" destId="{BECE26E7-15D6-8B47-B672-D5FD3DC3E299}" srcOrd="0" destOrd="0" presId="urn:microsoft.com/office/officeart/2005/8/layout/cycle2"/>
    <dgm:cxn modelId="{C2991E3C-39CD-0B40-A88C-2CEF5E631474}" type="presOf" srcId="{543A3873-9FC3-BD46-A343-6ACAAC6C65ED}" destId="{641F6C6D-247E-9740-B86C-074276CEECBC}" srcOrd="1" destOrd="0" presId="urn:microsoft.com/office/officeart/2005/8/layout/cycle2"/>
    <dgm:cxn modelId="{A6F19162-2732-4545-B783-5A3F347B7518}" type="presOf" srcId="{4E2D6A73-E4FD-9E43-AC81-5959C8FC682E}" destId="{81A4DADE-1FBB-5E45-918D-6A0C8651BFCB}" srcOrd="0" destOrd="0" presId="urn:microsoft.com/office/officeart/2005/8/layout/cycle2"/>
    <dgm:cxn modelId="{01F2DA45-DF1C-5B45-96D0-B9C9929F1CE4}" type="presOf" srcId="{543A3873-9FC3-BD46-A343-6ACAAC6C65ED}" destId="{F5B7B5AB-4006-E041-9D2B-2371B2DEFD6A}" srcOrd="0" destOrd="0" presId="urn:microsoft.com/office/officeart/2005/8/layout/cycle2"/>
    <dgm:cxn modelId="{A165E146-6411-014E-A466-C1F823B57B5B}" type="presOf" srcId="{3C463C70-10C1-8445-80A8-863732B52A4F}" destId="{787468A2-0087-DA46-BEB2-D7172F4820D9}" srcOrd="0" destOrd="0" presId="urn:microsoft.com/office/officeart/2005/8/layout/cycle2"/>
    <dgm:cxn modelId="{26E6CC4D-E67F-DE45-92D9-2DBB981EE8C4}" type="presOf" srcId="{A65C666C-EE54-154C-9014-8483B50BF689}" destId="{733AD85D-6EA1-5843-A862-56C6FFA36788}" srcOrd="0" destOrd="0" presId="urn:microsoft.com/office/officeart/2005/8/layout/cycle2"/>
    <dgm:cxn modelId="{E305236F-2F2D-2745-AC65-6289F448AA00}" type="presOf" srcId="{EE29BC00-C114-CF44-8AE2-ED67F5820A27}" destId="{A250CCE4-7A87-7845-8AF9-A58104C180DA}" srcOrd="1" destOrd="0" presId="urn:microsoft.com/office/officeart/2005/8/layout/cycle2"/>
    <dgm:cxn modelId="{DBE7E29E-164C-724F-A4DA-4CA389AC9071}" type="presOf" srcId="{26B07FCF-3F12-AC41-95D0-909EEB09A091}" destId="{1019037C-6C7C-2B47-9166-C976296046DC}" srcOrd="0" destOrd="0" presId="urn:microsoft.com/office/officeart/2005/8/layout/cycle2"/>
    <dgm:cxn modelId="{DC428FCA-7661-F045-8774-151965D668BD}" srcId="{3C463C70-10C1-8445-80A8-863732B52A4F}" destId="{26B07FCF-3F12-AC41-95D0-909EEB09A091}" srcOrd="0" destOrd="0" parTransId="{04082469-C4A3-D747-989A-EAA1881BE81B}" sibTransId="{A65C666C-EE54-154C-9014-8483B50BF689}"/>
    <dgm:cxn modelId="{FBF67AD4-DE7F-5C45-9CA8-C89E28CB79A8}" type="presOf" srcId="{B6A11BE5-1B12-1C45-A10C-AF260ADE48F8}" destId="{B5CD3983-1A45-6C44-9CCA-62089C5584ED}" srcOrd="0" destOrd="0" presId="urn:microsoft.com/office/officeart/2005/8/layout/cycle2"/>
    <dgm:cxn modelId="{EE8471D6-25C1-2248-A315-E8755997FD66}" srcId="{3C463C70-10C1-8445-80A8-863732B52A4F}" destId="{1B15EF8E-7433-5142-9D16-63F280BC546B}" srcOrd="1" destOrd="0" parTransId="{84932D60-BF0E-DC4F-8FE2-9AF68DFC8585}" sibTransId="{4E2D6A73-E4FD-9E43-AC81-5959C8FC682E}"/>
    <dgm:cxn modelId="{8A848DD7-A10E-DD4B-B41F-01B852CD939D}" type="presOf" srcId="{EE29BC00-C114-CF44-8AE2-ED67F5820A27}" destId="{C68D5505-971B-CD41-914A-4B9DB7A8898F}" srcOrd="0" destOrd="0" presId="urn:microsoft.com/office/officeart/2005/8/layout/cycle2"/>
    <dgm:cxn modelId="{7541D5D8-F448-B941-9A29-BDD5C247383A}" srcId="{3C463C70-10C1-8445-80A8-863732B52A4F}" destId="{4DF75521-17CF-6648-9AD6-CEC236EB17D9}" srcOrd="2" destOrd="0" parTransId="{C5A201B9-1338-A44F-AE58-4A84E1B6594B}" sibTransId="{B6A11BE5-1B12-1C45-A10C-AF260ADE48F8}"/>
    <dgm:cxn modelId="{3D04CCE0-1545-D64C-A061-C5B6FA3E7153}" srcId="{3C463C70-10C1-8445-80A8-863732B52A4F}" destId="{DD94EEC9-59AC-AA46-9FED-751417EC167D}" srcOrd="4" destOrd="0" parTransId="{854C046A-6587-4647-A983-05D676C1BC58}" sibTransId="{543A3873-9FC3-BD46-A343-6ACAAC6C65ED}"/>
    <dgm:cxn modelId="{F48BCEE0-93C4-8B48-A3A1-19E0BC168945}" type="presOf" srcId="{B6A11BE5-1B12-1C45-A10C-AF260ADE48F8}" destId="{D1A76921-1FEC-0548-8F37-57FA3A549666}" srcOrd="1" destOrd="0" presId="urn:microsoft.com/office/officeart/2005/8/layout/cycle2"/>
    <dgm:cxn modelId="{02C3A6E9-9C2D-954C-A575-9238F5B946EE}" type="presOf" srcId="{4E2D6A73-E4FD-9E43-AC81-5959C8FC682E}" destId="{FF516060-74B2-6244-A24D-9D7C114A8757}" srcOrd="1" destOrd="0" presId="urn:microsoft.com/office/officeart/2005/8/layout/cycle2"/>
    <dgm:cxn modelId="{4B2B86FA-BCF2-FA4C-A10B-91605E1220DA}" type="presOf" srcId="{4DF75521-17CF-6648-9AD6-CEC236EB17D9}" destId="{667B93E9-E301-7644-B24E-BA4AC1E5EB6C}" srcOrd="0" destOrd="0" presId="urn:microsoft.com/office/officeart/2005/8/layout/cycle2"/>
    <dgm:cxn modelId="{68BF35FC-9EAE-D346-8BC4-AC11A47B81A0}" srcId="{3C463C70-10C1-8445-80A8-863732B52A4F}" destId="{4367FD7D-EEAD-4548-A9E1-56C89F970C69}" srcOrd="3" destOrd="0" parTransId="{2BC1DF59-ED8F-A145-A5E3-C6852F3843F5}" sibTransId="{EE29BC00-C114-CF44-8AE2-ED67F5820A27}"/>
    <dgm:cxn modelId="{AE528ACB-5D68-EF4C-82CD-F1872BE7D717}" type="presParOf" srcId="{787468A2-0087-DA46-BEB2-D7172F4820D9}" destId="{1019037C-6C7C-2B47-9166-C976296046DC}" srcOrd="0" destOrd="0" presId="urn:microsoft.com/office/officeart/2005/8/layout/cycle2"/>
    <dgm:cxn modelId="{339BBFFD-0DA2-8243-A22C-9C14C063BDAC}" type="presParOf" srcId="{787468A2-0087-DA46-BEB2-D7172F4820D9}" destId="{733AD85D-6EA1-5843-A862-56C6FFA36788}" srcOrd="1" destOrd="0" presId="urn:microsoft.com/office/officeart/2005/8/layout/cycle2"/>
    <dgm:cxn modelId="{31BAA794-3B8D-FB44-87C4-4649016293BF}" type="presParOf" srcId="{733AD85D-6EA1-5843-A862-56C6FFA36788}" destId="{88BB7125-D9CE-AF4C-A1D6-19736B0CD058}" srcOrd="0" destOrd="0" presId="urn:microsoft.com/office/officeart/2005/8/layout/cycle2"/>
    <dgm:cxn modelId="{E230D4F3-4626-1849-A969-FCB47C5A7793}" type="presParOf" srcId="{787468A2-0087-DA46-BEB2-D7172F4820D9}" destId="{680379A9-4865-7C4F-9FD1-07E98256BCAF}" srcOrd="2" destOrd="0" presId="urn:microsoft.com/office/officeart/2005/8/layout/cycle2"/>
    <dgm:cxn modelId="{399D13DE-0BD1-2644-B483-AC4D816ADB1E}" type="presParOf" srcId="{787468A2-0087-DA46-BEB2-D7172F4820D9}" destId="{81A4DADE-1FBB-5E45-918D-6A0C8651BFCB}" srcOrd="3" destOrd="0" presId="urn:microsoft.com/office/officeart/2005/8/layout/cycle2"/>
    <dgm:cxn modelId="{639D0439-D159-B841-89B1-F19497BA719B}" type="presParOf" srcId="{81A4DADE-1FBB-5E45-918D-6A0C8651BFCB}" destId="{FF516060-74B2-6244-A24D-9D7C114A8757}" srcOrd="0" destOrd="0" presId="urn:microsoft.com/office/officeart/2005/8/layout/cycle2"/>
    <dgm:cxn modelId="{26468B4B-54F2-F048-A875-F8189A9F3F4E}" type="presParOf" srcId="{787468A2-0087-DA46-BEB2-D7172F4820D9}" destId="{667B93E9-E301-7644-B24E-BA4AC1E5EB6C}" srcOrd="4" destOrd="0" presId="urn:microsoft.com/office/officeart/2005/8/layout/cycle2"/>
    <dgm:cxn modelId="{E49F5EA5-891C-114D-A64E-49E1159C7634}" type="presParOf" srcId="{787468A2-0087-DA46-BEB2-D7172F4820D9}" destId="{B5CD3983-1A45-6C44-9CCA-62089C5584ED}" srcOrd="5" destOrd="0" presId="urn:microsoft.com/office/officeart/2005/8/layout/cycle2"/>
    <dgm:cxn modelId="{403DCB0F-37EE-5847-A112-02A2355933C2}" type="presParOf" srcId="{B5CD3983-1A45-6C44-9CCA-62089C5584ED}" destId="{D1A76921-1FEC-0548-8F37-57FA3A549666}" srcOrd="0" destOrd="0" presId="urn:microsoft.com/office/officeart/2005/8/layout/cycle2"/>
    <dgm:cxn modelId="{D1D2AB5C-08F9-8447-A0C4-2209498F5929}" type="presParOf" srcId="{787468A2-0087-DA46-BEB2-D7172F4820D9}" destId="{82184F93-1CB5-F345-B3EF-5D657B9410C1}" srcOrd="6" destOrd="0" presId="urn:microsoft.com/office/officeart/2005/8/layout/cycle2"/>
    <dgm:cxn modelId="{82A53AC8-9171-5149-9405-0FB5302D399B}" type="presParOf" srcId="{787468A2-0087-DA46-BEB2-D7172F4820D9}" destId="{C68D5505-971B-CD41-914A-4B9DB7A8898F}" srcOrd="7" destOrd="0" presId="urn:microsoft.com/office/officeart/2005/8/layout/cycle2"/>
    <dgm:cxn modelId="{E4742081-2391-824C-9AB5-B6B7D41A7E55}" type="presParOf" srcId="{C68D5505-971B-CD41-914A-4B9DB7A8898F}" destId="{A250CCE4-7A87-7845-8AF9-A58104C180DA}" srcOrd="0" destOrd="0" presId="urn:microsoft.com/office/officeart/2005/8/layout/cycle2"/>
    <dgm:cxn modelId="{15B7B174-5840-EC40-A78A-906F2AE53B4F}" type="presParOf" srcId="{787468A2-0087-DA46-BEB2-D7172F4820D9}" destId="{BECE26E7-15D6-8B47-B672-D5FD3DC3E299}" srcOrd="8" destOrd="0" presId="urn:microsoft.com/office/officeart/2005/8/layout/cycle2"/>
    <dgm:cxn modelId="{EFE2DC1C-FE26-3243-83FA-AAF21721D556}" type="presParOf" srcId="{787468A2-0087-DA46-BEB2-D7172F4820D9}" destId="{F5B7B5AB-4006-E041-9D2B-2371B2DEFD6A}" srcOrd="9" destOrd="0" presId="urn:microsoft.com/office/officeart/2005/8/layout/cycle2"/>
    <dgm:cxn modelId="{BD6ABABA-872A-5D4F-96EA-76CA28124F88}" type="presParOf" srcId="{F5B7B5AB-4006-E041-9D2B-2371B2DEFD6A}" destId="{641F6C6D-247E-9740-B86C-074276CEECB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9037C-6C7C-2B47-9166-C976296046DC}">
      <dsp:nvSpPr>
        <dsp:cNvPr id="0" name=""/>
        <dsp:cNvSpPr/>
      </dsp:nvSpPr>
      <dsp:spPr>
        <a:xfrm>
          <a:off x="5003111" y="997"/>
          <a:ext cx="2023565" cy="2023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Decide what needs to be done differently</a:t>
          </a:r>
        </a:p>
      </dsp:txBody>
      <dsp:txXfrm>
        <a:off x="5299455" y="297341"/>
        <a:ext cx="1430877" cy="1430877"/>
      </dsp:txXfrm>
    </dsp:sp>
    <dsp:sp modelId="{733AD85D-6EA1-5843-A862-56C6FFA36788}">
      <dsp:nvSpPr>
        <dsp:cNvPr id="0" name=""/>
        <dsp:cNvSpPr/>
      </dsp:nvSpPr>
      <dsp:spPr>
        <a:xfrm rot="2160000">
          <a:off x="6962973" y="1555917"/>
          <a:ext cx="538973" cy="682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978413" y="1644988"/>
        <a:ext cx="377281" cy="409771"/>
      </dsp:txXfrm>
    </dsp:sp>
    <dsp:sp modelId="{680379A9-4865-7C4F-9FD1-07E98256BCAF}">
      <dsp:nvSpPr>
        <dsp:cNvPr id="0" name=""/>
        <dsp:cNvSpPr/>
      </dsp:nvSpPr>
      <dsp:spPr>
        <a:xfrm>
          <a:off x="7462924" y="1788156"/>
          <a:ext cx="2023565" cy="2023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Plan work and M&amp;E</a:t>
          </a:r>
        </a:p>
      </dsp:txBody>
      <dsp:txXfrm>
        <a:off x="7759268" y="2084500"/>
        <a:ext cx="1430877" cy="1430877"/>
      </dsp:txXfrm>
    </dsp:sp>
    <dsp:sp modelId="{81A4DADE-1FBB-5E45-918D-6A0C8651BFCB}">
      <dsp:nvSpPr>
        <dsp:cNvPr id="0" name=""/>
        <dsp:cNvSpPr/>
      </dsp:nvSpPr>
      <dsp:spPr>
        <a:xfrm rot="6480000">
          <a:off x="7740610" y="3889286"/>
          <a:ext cx="538386" cy="682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7846324" y="3949072"/>
        <a:ext cx="376870" cy="409771"/>
      </dsp:txXfrm>
    </dsp:sp>
    <dsp:sp modelId="{667B93E9-E301-7644-B24E-BA4AC1E5EB6C}">
      <dsp:nvSpPr>
        <dsp:cNvPr id="0" name=""/>
        <dsp:cNvSpPr/>
      </dsp:nvSpPr>
      <dsp:spPr>
        <a:xfrm>
          <a:off x="6511582" y="4679839"/>
          <a:ext cx="2047119" cy="2023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Do work and do M&amp;E</a:t>
          </a:r>
        </a:p>
      </dsp:txBody>
      <dsp:txXfrm>
        <a:off x="6811376" y="4976183"/>
        <a:ext cx="1447531" cy="1430877"/>
      </dsp:txXfrm>
    </dsp:sp>
    <dsp:sp modelId="{B5CD3983-1A45-6C44-9CCA-62089C5584ED}">
      <dsp:nvSpPr>
        <dsp:cNvPr id="0" name=""/>
        <dsp:cNvSpPr/>
      </dsp:nvSpPr>
      <dsp:spPr>
        <a:xfrm rot="10800000">
          <a:off x="5757717" y="5350145"/>
          <a:ext cx="532731" cy="682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917536" y="5486736"/>
        <a:ext cx="372912" cy="409771"/>
      </dsp:txXfrm>
    </dsp:sp>
    <dsp:sp modelId="{82184F93-1CB5-F345-B3EF-5D657B9410C1}">
      <dsp:nvSpPr>
        <dsp:cNvPr id="0" name=""/>
        <dsp:cNvSpPr/>
      </dsp:nvSpPr>
      <dsp:spPr>
        <a:xfrm>
          <a:off x="3482863" y="4679839"/>
          <a:ext cx="2023565" cy="2023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Gather results of M&amp;E</a:t>
          </a:r>
        </a:p>
      </dsp:txBody>
      <dsp:txXfrm>
        <a:off x="3779207" y="4976183"/>
        <a:ext cx="1430877" cy="1430877"/>
      </dsp:txXfrm>
    </dsp:sp>
    <dsp:sp modelId="{C68D5505-971B-CD41-914A-4B9DB7A8898F}">
      <dsp:nvSpPr>
        <dsp:cNvPr id="0" name=""/>
        <dsp:cNvSpPr/>
      </dsp:nvSpPr>
      <dsp:spPr>
        <a:xfrm rot="15120000">
          <a:off x="3760090" y="3918811"/>
          <a:ext cx="538973" cy="682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865919" y="4132291"/>
        <a:ext cx="377281" cy="409771"/>
      </dsp:txXfrm>
    </dsp:sp>
    <dsp:sp modelId="{BECE26E7-15D6-8B47-B672-D5FD3DC3E299}">
      <dsp:nvSpPr>
        <dsp:cNvPr id="0" name=""/>
        <dsp:cNvSpPr/>
      </dsp:nvSpPr>
      <dsp:spPr>
        <a:xfrm>
          <a:off x="2543298" y="1788156"/>
          <a:ext cx="2023565" cy="20235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Reflect on the results of our work</a:t>
          </a:r>
        </a:p>
      </dsp:txBody>
      <dsp:txXfrm>
        <a:off x="2839642" y="2084500"/>
        <a:ext cx="1430877" cy="1430877"/>
      </dsp:txXfrm>
    </dsp:sp>
    <dsp:sp modelId="{F5B7B5AB-4006-E041-9D2B-2371B2DEFD6A}">
      <dsp:nvSpPr>
        <dsp:cNvPr id="0" name=""/>
        <dsp:cNvSpPr/>
      </dsp:nvSpPr>
      <dsp:spPr>
        <a:xfrm rot="19440000">
          <a:off x="4503160" y="1573849"/>
          <a:ext cx="538973" cy="682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18600" y="1757960"/>
        <a:ext cx="377281" cy="40977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6BEC5-ABF9-4A72-BCF0-801AFA3A1421}"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F05FB-29EA-4ED7-954E-541E80376413}" type="slidenum">
              <a:rPr lang="en-US" smtClean="0"/>
              <a:t>‹#›</a:t>
            </a:fld>
            <a:endParaRPr lang="en-US"/>
          </a:p>
        </p:txBody>
      </p:sp>
    </p:spTree>
    <p:extLst>
      <p:ext uri="{BB962C8B-B14F-4D97-AF65-F5344CB8AC3E}">
        <p14:creationId xmlns:p14="http://schemas.microsoft.com/office/powerpoint/2010/main" val="298874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7A47D5-3B30-4940-B13B-603157F3E301}" type="slidenum">
              <a:rPr lang="en-AU" smtClean="0"/>
              <a:t>1</a:t>
            </a:fld>
            <a:endParaRPr lang="en-AU"/>
          </a:p>
        </p:txBody>
      </p:sp>
    </p:spTree>
    <p:extLst>
      <p:ext uri="{BB962C8B-B14F-4D97-AF65-F5344CB8AC3E}">
        <p14:creationId xmlns:p14="http://schemas.microsoft.com/office/powerpoint/2010/main" val="359261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developing a MEL framework – the framework is documented and includes the following sections. The list on this slide is a common topics included in a MEL framework.</a:t>
            </a:r>
          </a:p>
          <a:p>
            <a:endParaRPr lang="en-AU" dirty="0"/>
          </a:p>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22</a:t>
            </a:fld>
            <a:endParaRPr lang="en-AU"/>
          </a:p>
        </p:txBody>
      </p:sp>
    </p:spTree>
    <p:extLst>
      <p:ext uri="{BB962C8B-B14F-4D97-AF65-F5344CB8AC3E}">
        <p14:creationId xmlns:p14="http://schemas.microsoft.com/office/powerpoint/2010/main" val="372150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29</a:t>
            </a:fld>
            <a:endParaRPr lang="en-AU" dirty="0"/>
          </a:p>
        </p:txBody>
      </p:sp>
    </p:spTree>
    <p:extLst>
      <p:ext uri="{BB962C8B-B14F-4D97-AF65-F5344CB8AC3E}">
        <p14:creationId xmlns:p14="http://schemas.microsoft.com/office/powerpoint/2010/main" val="360273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31</a:t>
            </a:fld>
            <a:endParaRPr lang="en-AU" dirty="0"/>
          </a:p>
        </p:txBody>
      </p:sp>
    </p:spTree>
    <p:extLst>
      <p:ext uri="{BB962C8B-B14F-4D97-AF65-F5344CB8AC3E}">
        <p14:creationId xmlns:p14="http://schemas.microsoft.com/office/powerpoint/2010/main" val="364987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33</a:t>
            </a:fld>
            <a:endParaRPr lang="en-AU" dirty="0"/>
          </a:p>
        </p:txBody>
      </p:sp>
    </p:spTree>
    <p:extLst>
      <p:ext uri="{BB962C8B-B14F-4D97-AF65-F5344CB8AC3E}">
        <p14:creationId xmlns:p14="http://schemas.microsoft.com/office/powerpoint/2010/main" val="75393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34</a:t>
            </a:fld>
            <a:endParaRPr lang="en-AU" dirty="0"/>
          </a:p>
        </p:txBody>
      </p:sp>
    </p:spTree>
    <p:extLst>
      <p:ext uri="{BB962C8B-B14F-4D97-AF65-F5344CB8AC3E}">
        <p14:creationId xmlns:p14="http://schemas.microsoft.com/office/powerpoint/2010/main" val="2147872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theory of change is a thinking tool that helps us to understand and communicate the outcomes that we can expect from our activities delivered under the National Strategic Plan.</a:t>
            </a:r>
          </a:p>
          <a:p>
            <a:r>
              <a:rPr lang="en-AU" dirty="0"/>
              <a:t>It shows </a:t>
            </a:r>
            <a:r>
              <a:rPr lang="en-AU" dirty="0" err="1"/>
              <a:t>‘cause</a:t>
            </a:r>
            <a:r>
              <a:rPr lang="en-AU" dirty="0"/>
              <a:t> and effect’ relationships between activities and outcomes.</a:t>
            </a:r>
          </a:p>
          <a:p>
            <a:r>
              <a:rPr lang="en-AU" dirty="0"/>
              <a:t>It also helps us monitor and evaluate the National Strategic Plan because we can focus on measuring and evaluating the extent to which the outcomes have been achieved.</a:t>
            </a:r>
          </a:p>
        </p:txBody>
      </p:sp>
      <p:sp>
        <p:nvSpPr>
          <p:cNvPr id="4" name="Slide Number Placeholder 3"/>
          <p:cNvSpPr>
            <a:spLocks noGrp="1"/>
          </p:cNvSpPr>
          <p:nvPr>
            <p:ph type="sldNum" sz="quarter" idx="5"/>
          </p:nvPr>
        </p:nvSpPr>
        <p:spPr/>
        <p:txBody>
          <a:bodyPr/>
          <a:lstStyle/>
          <a:p>
            <a:fld id="{707A47D5-3B30-4940-B13B-603157F3E301}" type="slidenum">
              <a:rPr lang="en-AU" smtClean="0"/>
              <a:t>38</a:t>
            </a:fld>
            <a:endParaRPr lang="en-AU"/>
          </a:p>
        </p:txBody>
      </p:sp>
    </p:spTree>
    <p:extLst>
      <p:ext uri="{BB962C8B-B14F-4D97-AF65-F5344CB8AC3E}">
        <p14:creationId xmlns:p14="http://schemas.microsoft.com/office/powerpoint/2010/main" val="278600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39</a:t>
            </a:fld>
            <a:endParaRPr lang="en-AU"/>
          </a:p>
        </p:txBody>
      </p:sp>
    </p:spTree>
    <p:extLst>
      <p:ext uri="{BB962C8B-B14F-4D97-AF65-F5344CB8AC3E}">
        <p14:creationId xmlns:p14="http://schemas.microsoft.com/office/powerpoint/2010/main" val="67557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further explain, we monitor for ---</a:t>
            </a:r>
          </a:p>
          <a:p>
            <a:endParaRPr lang="en-AU" dirty="0"/>
          </a:p>
          <a:p>
            <a:r>
              <a:rPr lang="en-AU" dirty="0"/>
              <a:t>These are what we look for or what we collect on an ongoing basis, or we collect regularly.</a:t>
            </a:r>
          </a:p>
          <a:p>
            <a:endParaRPr lang="en-AU" dirty="0"/>
          </a:p>
          <a:p>
            <a:r>
              <a:rPr lang="en-AU" dirty="0"/>
              <a:t>To monitor achievements of the NSP </a:t>
            </a:r>
          </a:p>
        </p:txBody>
      </p:sp>
      <p:sp>
        <p:nvSpPr>
          <p:cNvPr id="4" name="Slide Number Placeholder 3"/>
          <p:cNvSpPr>
            <a:spLocks noGrp="1"/>
          </p:cNvSpPr>
          <p:nvPr>
            <p:ph type="sldNum" sz="quarter" idx="5"/>
          </p:nvPr>
        </p:nvSpPr>
        <p:spPr/>
        <p:txBody>
          <a:bodyPr/>
          <a:lstStyle/>
          <a:p>
            <a:fld id="{707A47D5-3B30-4940-B13B-603157F3E301}" type="slidenum">
              <a:rPr lang="en-AU" smtClean="0"/>
              <a:t>41</a:t>
            </a:fld>
            <a:endParaRPr lang="en-AU"/>
          </a:p>
        </p:txBody>
      </p:sp>
    </p:spTree>
    <p:extLst>
      <p:ext uri="{BB962C8B-B14F-4D97-AF65-F5344CB8AC3E}">
        <p14:creationId xmlns:p14="http://schemas.microsoft.com/office/powerpoint/2010/main" val="362367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the four strategies statements, we derived or converted into outcome statements – to reflect 4 end-of-strategy outcomes.</a:t>
            </a:r>
          </a:p>
        </p:txBody>
      </p:sp>
      <p:sp>
        <p:nvSpPr>
          <p:cNvPr id="4" name="Slide Number Placeholder 3"/>
          <p:cNvSpPr>
            <a:spLocks noGrp="1"/>
          </p:cNvSpPr>
          <p:nvPr>
            <p:ph type="sldNum" sz="quarter" idx="5"/>
          </p:nvPr>
        </p:nvSpPr>
        <p:spPr/>
        <p:txBody>
          <a:bodyPr/>
          <a:lstStyle/>
          <a:p>
            <a:fld id="{707A47D5-3B30-4940-B13B-603157F3E301}" type="slidenum">
              <a:rPr lang="en-AU" smtClean="0"/>
              <a:t>46</a:t>
            </a:fld>
            <a:endParaRPr lang="en-AU" dirty="0"/>
          </a:p>
        </p:txBody>
      </p:sp>
    </p:spTree>
    <p:extLst>
      <p:ext uri="{BB962C8B-B14F-4D97-AF65-F5344CB8AC3E}">
        <p14:creationId xmlns:p14="http://schemas.microsoft.com/office/powerpoint/2010/main" val="399592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 ‘people-centred approach’ to monitoring – we restated the strategies into end-of-strategy outcomes statements (EOSO).</a:t>
            </a:r>
          </a:p>
          <a:p>
            <a:r>
              <a:rPr lang="en-AU" dirty="0"/>
              <a:t>The stakeholder or target stakeholders are identified or mentioned in the EOSO – the outcome starts with those you want to influence in your strategy.</a:t>
            </a:r>
          </a:p>
          <a:p>
            <a:endParaRPr lang="en-AU" dirty="0"/>
          </a:p>
          <a:p>
            <a:r>
              <a:rPr lang="en-AU" dirty="0"/>
              <a:t>For EOSO prevention – it is ‘targeted people’</a:t>
            </a:r>
          </a:p>
          <a:p>
            <a:r>
              <a:rPr lang="en-AU" dirty="0"/>
              <a:t>For law enforcement – it is the justice system</a:t>
            </a:r>
          </a:p>
          <a:p>
            <a:r>
              <a:rPr lang="en-AU" dirty="0"/>
              <a:t>For EOSO 3 – it is victim survivors</a:t>
            </a:r>
          </a:p>
          <a:p>
            <a:r>
              <a:rPr lang="en-AU" dirty="0"/>
              <a:t>On cooperation – you would like to influence counter-trafficking stakeholders</a:t>
            </a:r>
          </a:p>
        </p:txBody>
      </p:sp>
      <p:sp>
        <p:nvSpPr>
          <p:cNvPr id="4" name="Slide Number Placeholder 3"/>
          <p:cNvSpPr>
            <a:spLocks noGrp="1"/>
          </p:cNvSpPr>
          <p:nvPr>
            <p:ph type="sldNum" sz="quarter" idx="5"/>
          </p:nvPr>
        </p:nvSpPr>
        <p:spPr/>
        <p:txBody>
          <a:bodyPr/>
          <a:lstStyle/>
          <a:p>
            <a:fld id="{707A47D5-3B30-4940-B13B-603157F3E301}" type="slidenum">
              <a:rPr lang="en-AU" smtClean="0"/>
              <a:t>47</a:t>
            </a:fld>
            <a:endParaRPr lang="en-AU" dirty="0"/>
          </a:p>
        </p:txBody>
      </p:sp>
    </p:spTree>
    <p:extLst>
      <p:ext uri="{BB962C8B-B14F-4D97-AF65-F5344CB8AC3E}">
        <p14:creationId xmlns:p14="http://schemas.microsoft.com/office/powerpoint/2010/main" val="291528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2</a:t>
            </a:fld>
            <a:endParaRPr lang="en-AU" dirty="0"/>
          </a:p>
        </p:txBody>
      </p:sp>
    </p:spTree>
    <p:extLst>
      <p:ext uri="{BB962C8B-B14F-4D97-AF65-F5344CB8AC3E}">
        <p14:creationId xmlns:p14="http://schemas.microsoft.com/office/powerpoint/2010/main" val="1322593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hand-out diagram of theory of change – you will find under EOSOs are the intermediate outcomes, and below the intermediate outcomes are immediate outcomes.</a:t>
            </a:r>
          </a:p>
          <a:p>
            <a:endParaRPr lang="en-AU" dirty="0"/>
          </a:p>
          <a:p>
            <a:r>
              <a:rPr lang="en-AU" dirty="0"/>
              <a:t>Refer to hand out definition of outcomes hierarchy – copy of slide #38 “key definitions in the theory of change”</a:t>
            </a:r>
          </a:p>
        </p:txBody>
      </p:sp>
      <p:sp>
        <p:nvSpPr>
          <p:cNvPr id="4" name="Slide Number Placeholder 3"/>
          <p:cNvSpPr>
            <a:spLocks noGrp="1"/>
          </p:cNvSpPr>
          <p:nvPr>
            <p:ph type="sldNum" sz="quarter" idx="5"/>
          </p:nvPr>
        </p:nvSpPr>
        <p:spPr/>
        <p:txBody>
          <a:bodyPr/>
          <a:lstStyle/>
          <a:p>
            <a:fld id="{707A47D5-3B30-4940-B13B-603157F3E301}" type="slidenum">
              <a:rPr lang="en-AU" smtClean="0"/>
              <a:t>48</a:t>
            </a:fld>
            <a:endParaRPr lang="en-AU" dirty="0"/>
          </a:p>
        </p:txBody>
      </p:sp>
    </p:spTree>
    <p:extLst>
      <p:ext uri="{BB962C8B-B14F-4D97-AF65-F5344CB8AC3E}">
        <p14:creationId xmlns:p14="http://schemas.microsoft.com/office/powerpoint/2010/main" val="201016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timeframes have been tested through consultation and reflect broad estimates of how long it may take to achieve each outcome. It recognised that, depending on the context, timeframes for achievement of outcomes may vary with some immediate outcomes having been achieved already and others taking more than two years to deliver.</a:t>
            </a:r>
          </a:p>
        </p:txBody>
      </p:sp>
      <p:sp>
        <p:nvSpPr>
          <p:cNvPr id="4" name="Slide Number Placeholder 3"/>
          <p:cNvSpPr>
            <a:spLocks noGrp="1"/>
          </p:cNvSpPr>
          <p:nvPr>
            <p:ph type="sldNum" sz="quarter" idx="5"/>
          </p:nvPr>
        </p:nvSpPr>
        <p:spPr/>
        <p:txBody>
          <a:bodyPr/>
          <a:lstStyle/>
          <a:p>
            <a:fld id="{707A47D5-3B30-4940-B13B-603157F3E301}" type="slidenum">
              <a:rPr lang="en-AU" smtClean="0"/>
              <a:t>50</a:t>
            </a:fld>
            <a:endParaRPr lang="en-AU"/>
          </a:p>
        </p:txBody>
      </p:sp>
    </p:spTree>
    <p:extLst>
      <p:ext uri="{BB962C8B-B14F-4D97-AF65-F5344CB8AC3E}">
        <p14:creationId xmlns:p14="http://schemas.microsoft.com/office/powerpoint/2010/main" val="2009478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Copy of ASEAN Bohol Work Plan 2.0 Theory of Change – refer to hand out for translated version</a:t>
            </a:r>
          </a:p>
        </p:txBody>
      </p:sp>
      <p:sp>
        <p:nvSpPr>
          <p:cNvPr id="4" name="Slide Number Placeholder 3"/>
          <p:cNvSpPr>
            <a:spLocks noGrp="1"/>
          </p:cNvSpPr>
          <p:nvPr>
            <p:ph type="sldNum" sz="quarter" idx="5"/>
          </p:nvPr>
        </p:nvSpPr>
        <p:spPr/>
        <p:txBody>
          <a:bodyPr/>
          <a:lstStyle/>
          <a:p>
            <a:fld id="{FA5F05FB-29EA-4ED7-954E-541E80376413}" type="slidenum">
              <a:rPr lang="en-US" smtClean="0"/>
              <a:t>52</a:t>
            </a:fld>
            <a:endParaRPr lang="en-US"/>
          </a:p>
        </p:txBody>
      </p:sp>
    </p:spTree>
    <p:extLst>
      <p:ext uri="{BB962C8B-B14F-4D97-AF65-F5344CB8AC3E}">
        <p14:creationId xmlns:p14="http://schemas.microsoft.com/office/powerpoint/2010/main" val="294588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Copy of Philippines theory of change – see translated version on your hand out</a:t>
            </a:r>
          </a:p>
          <a:p>
            <a:endParaRPr lang="en-AU" dirty="0"/>
          </a:p>
        </p:txBody>
      </p:sp>
      <p:sp>
        <p:nvSpPr>
          <p:cNvPr id="4" name="Slide Number Placeholder 3"/>
          <p:cNvSpPr>
            <a:spLocks noGrp="1"/>
          </p:cNvSpPr>
          <p:nvPr>
            <p:ph type="sldNum" sz="quarter" idx="5"/>
          </p:nvPr>
        </p:nvSpPr>
        <p:spPr/>
        <p:txBody>
          <a:bodyPr/>
          <a:lstStyle/>
          <a:p>
            <a:fld id="{FA5F05FB-29EA-4ED7-954E-541E80376413}" type="slidenum">
              <a:rPr lang="en-US" smtClean="0"/>
              <a:t>53</a:t>
            </a:fld>
            <a:endParaRPr lang="en-US"/>
          </a:p>
        </p:txBody>
      </p:sp>
    </p:spTree>
    <p:extLst>
      <p:ext uri="{BB962C8B-B14F-4D97-AF65-F5344CB8AC3E}">
        <p14:creationId xmlns:p14="http://schemas.microsoft.com/office/powerpoint/2010/main" val="621873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56</a:t>
            </a:fld>
            <a:endParaRPr lang="en-AU" dirty="0"/>
          </a:p>
        </p:txBody>
      </p:sp>
    </p:spTree>
    <p:extLst>
      <p:ext uri="{BB962C8B-B14F-4D97-AF65-F5344CB8AC3E}">
        <p14:creationId xmlns:p14="http://schemas.microsoft.com/office/powerpoint/2010/main" val="30894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58</a:t>
            </a:fld>
            <a:endParaRPr lang="en-AU"/>
          </a:p>
        </p:txBody>
      </p:sp>
    </p:spTree>
    <p:extLst>
      <p:ext uri="{BB962C8B-B14F-4D97-AF65-F5344CB8AC3E}">
        <p14:creationId xmlns:p14="http://schemas.microsoft.com/office/powerpoint/2010/main" val="1186605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to handout with list of evaluation criteria and definition. The handout also includes corresponding question.</a:t>
            </a:r>
          </a:p>
        </p:txBody>
      </p:sp>
      <p:sp>
        <p:nvSpPr>
          <p:cNvPr id="4" name="Slide Number Placeholder 3"/>
          <p:cNvSpPr>
            <a:spLocks noGrp="1"/>
          </p:cNvSpPr>
          <p:nvPr>
            <p:ph type="sldNum" sz="quarter" idx="5"/>
          </p:nvPr>
        </p:nvSpPr>
        <p:spPr/>
        <p:txBody>
          <a:bodyPr/>
          <a:lstStyle/>
          <a:p>
            <a:fld id="{707A47D5-3B30-4940-B13B-603157F3E301}" type="slidenum">
              <a:rPr lang="en-AU" smtClean="0"/>
              <a:t>59</a:t>
            </a:fld>
            <a:endParaRPr lang="en-AU" dirty="0"/>
          </a:p>
        </p:txBody>
      </p:sp>
    </p:spTree>
    <p:extLst>
      <p:ext uri="{BB962C8B-B14F-4D97-AF65-F5344CB8AC3E}">
        <p14:creationId xmlns:p14="http://schemas.microsoft.com/office/powerpoint/2010/main" val="4105608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66</a:t>
            </a:fld>
            <a:endParaRPr lang="en-AU" dirty="0"/>
          </a:p>
        </p:txBody>
      </p:sp>
    </p:spTree>
    <p:extLst>
      <p:ext uri="{BB962C8B-B14F-4D97-AF65-F5344CB8AC3E}">
        <p14:creationId xmlns:p14="http://schemas.microsoft.com/office/powerpoint/2010/main" val="1658303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67</a:t>
            </a:fld>
            <a:endParaRPr lang="en-AU" dirty="0"/>
          </a:p>
        </p:txBody>
      </p:sp>
    </p:spTree>
    <p:extLst>
      <p:ext uri="{BB962C8B-B14F-4D97-AF65-F5344CB8AC3E}">
        <p14:creationId xmlns:p14="http://schemas.microsoft.com/office/powerpoint/2010/main" val="162005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07A47D5-3B30-4940-B13B-603157F3E301}" type="slidenum">
              <a:rPr lang="en-AU" smtClean="0"/>
              <a:t>5</a:t>
            </a:fld>
            <a:endParaRPr lang="en-AU"/>
          </a:p>
        </p:txBody>
      </p:sp>
    </p:spTree>
    <p:extLst>
      <p:ext uri="{BB962C8B-B14F-4D97-AF65-F5344CB8AC3E}">
        <p14:creationId xmlns:p14="http://schemas.microsoft.com/office/powerpoint/2010/main" val="121603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8</a:t>
            </a:fld>
            <a:endParaRPr lang="en-AU" dirty="0"/>
          </a:p>
        </p:txBody>
      </p:sp>
    </p:spTree>
    <p:extLst>
      <p:ext uri="{BB962C8B-B14F-4D97-AF65-F5344CB8AC3E}">
        <p14:creationId xmlns:p14="http://schemas.microsoft.com/office/powerpoint/2010/main" val="106342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9</a:t>
            </a:fld>
            <a:endParaRPr lang="en-AU" dirty="0"/>
          </a:p>
        </p:txBody>
      </p:sp>
    </p:spTree>
    <p:extLst>
      <p:ext uri="{BB962C8B-B14F-4D97-AF65-F5344CB8AC3E}">
        <p14:creationId xmlns:p14="http://schemas.microsoft.com/office/powerpoint/2010/main" val="249264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Monitoring and evaluation (or M&amp;E) is an important part of the program cycle.</a:t>
            </a:r>
          </a:p>
          <a:p>
            <a:endParaRPr lang="en-AU" dirty="0"/>
          </a:p>
          <a:p>
            <a:r>
              <a:rPr lang="en-AU" dirty="0"/>
              <a:t>We start at the top circle – that is ‘decide what needs to be done differently’. How do we do this? Anybody who would like to share how we can decide what needs to be done?</a:t>
            </a:r>
          </a:p>
          <a:p>
            <a:endParaRPr lang="en-AU" dirty="0"/>
          </a:p>
          <a:p>
            <a:r>
              <a:rPr lang="en-AU" dirty="0"/>
              <a:t>The next step is to ‘plan the work and M&amp;E’ – involves planning and developing the M&amp;E framework</a:t>
            </a:r>
          </a:p>
          <a:p>
            <a:endParaRPr lang="en-AU" dirty="0"/>
          </a:p>
          <a:p>
            <a:r>
              <a:rPr lang="en-AU" dirty="0"/>
              <a:t>After planning – then we do the work and also do monitoring</a:t>
            </a:r>
          </a:p>
          <a:p>
            <a:r>
              <a:rPr lang="en-AU" dirty="0"/>
              <a:t>While doing the work, or implementing activities and projects, we gather results of the M&amp;E</a:t>
            </a:r>
          </a:p>
          <a:p>
            <a:endParaRPr lang="en-AU" dirty="0"/>
          </a:p>
          <a:p>
            <a:r>
              <a:rPr lang="en-AU" dirty="0"/>
              <a:t>In between gathering results and reflecting on the results of our work – we communicate the results to stakeholders and donors. Can you give us example on how we communicate?</a:t>
            </a:r>
          </a:p>
          <a:p>
            <a:endParaRPr lang="en-AU" dirty="0"/>
          </a:p>
          <a:p>
            <a:r>
              <a:rPr lang="en-AU" dirty="0"/>
              <a:t>Then we do reflection – in form of workshops, meetings or dialogues – within or among staff and also with our partners</a:t>
            </a:r>
          </a:p>
          <a:p>
            <a:endParaRPr lang="en-AU" dirty="0"/>
          </a:p>
          <a:p>
            <a:r>
              <a:rPr lang="en-AU" dirty="0"/>
              <a:t>WE use the reflection and what we learned in revising our approach and multi-year projects – to plan for the next year, or in redesigning the program.</a:t>
            </a:r>
          </a:p>
        </p:txBody>
      </p:sp>
      <p:sp>
        <p:nvSpPr>
          <p:cNvPr id="4" name="Slide Number Placeholder 3"/>
          <p:cNvSpPr>
            <a:spLocks noGrp="1"/>
          </p:cNvSpPr>
          <p:nvPr>
            <p:ph type="sldNum" sz="quarter" idx="5"/>
          </p:nvPr>
        </p:nvSpPr>
        <p:spPr/>
        <p:txBody>
          <a:bodyPr/>
          <a:lstStyle/>
          <a:p>
            <a:fld id="{707A47D5-3B30-4940-B13B-603157F3E301}" type="slidenum">
              <a:rPr lang="en-AU" smtClean="0"/>
              <a:t>12</a:t>
            </a:fld>
            <a:endParaRPr lang="en-AU"/>
          </a:p>
        </p:txBody>
      </p:sp>
    </p:spTree>
    <p:extLst>
      <p:ext uri="{BB962C8B-B14F-4D97-AF65-F5344CB8AC3E}">
        <p14:creationId xmlns:p14="http://schemas.microsoft.com/office/powerpoint/2010/main" val="418051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Monitoring and evaluation is known worldwide as a means to get information on the progress of our programs and projects. There are differences between monitoring and evaluation, though the distinction is blurred and the terms have been defined in various ways. We use monitoring to describe an ongoing process of collecting routine data that is usually conducted, or at least managed by staff and project partners/implementers. Monitoring occurs at different levels can include monitoring high level indicators as well as monitoring activities. Project or program monitoring is usually conducted internally by program staff.</a:t>
            </a:r>
          </a:p>
        </p:txBody>
      </p:sp>
      <p:sp>
        <p:nvSpPr>
          <p:cNvPr id="4" name="Slide Number Placeholder 3"/>
          <p:cNvSpPr>
            <a:spLocks noGrp="1"/>
          </p:cNvSpPr>
          <p:nvPr>
            <p:ph type="sldNum" sz="quarter" idx="5"/>
          </p:nvPr>
        </p:nvSpPr>
        <p:spPr/>
        <p:txBody>
          <a:bodyPr/>
          <a:lstStyle/>
          <a:p>
            <a:fld id="{707A47D5-3B30-4940-B13B-603157F3E301}" type="slidenum">
              <a:rPr lang="en-AU" smtClean="0"/>
              <a:t>13</a:t>
            </a:fld>
            <a:endParaRPr lang="en-AU"/>
          </a:p>
        </p:txBody>
      </p:sp>
    </p:spTree>
    <p:extLst>
      <p:ext uri="{BB962C8B-B14F-4D97-AF65-F5344CB8AC3E}">
        <p14:creationId xmlns:p14="http://schemas.microsoft.com/office/powerpoint/2010/main" val="113415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07A47D5-3B30-4940-B13B-603157F3E301}" type="slidenum">
              <a:rPr lang="en-AU" smtClean="0"/>
              <a:t>14</a:t>
            </a:fld>
            <a:endParaRPr lang="en-AU"/>
          </a:p>
        </p:txBody>
      </p:sp>
    </p:spTree>
    <p:extLst>
      <p:ext uri="{BB962C8B-B14F-4D97-AF65-F5344CB8AC3E}">
        <p14:creationId xmlns:p14="http://schemas.microsoft.com/office/powerpoint/2010/main" val="157436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generic process that is commonly used in developing a meaningful MEL framework.</a:t>
            </a:r>
          </a:p>
          <a:p>
            <a:endParaRPr lang="en-AU" dirty="0"/>
          </a:p>
          <a:p>
            <a:r>
              <a:rPr lang="en-AU" dirty="0"/>
              <a:t>On the zero draft of the MEL framework, we use the National Strategic Plan to clarify the scope of the framework and to build the theory of change.</a:t>
            </a:r>
          </a:p>
          <a:p>
            <a:endParaRPr lang="en-AU" dirty="0"/>
          </a:p>
          <a:p>
            <a:r>
              <a:rPr lang="en-AU" dirty="0"/>
              <a:t>We will use this generic steps to discuss the zero draft, fill-up the gaps in draft framework and gather inputs from this workshop.</a:t>
            </a:r>
          </a:p>
        </p:txBody>
      </p:sp>
      <p:sp>
        <p:nvSpPr>
          <p:cNvPr id="4" name="Slide Number Placeholder 3"/>
          <p:cNvSpPr>
            <a:spLocks noGrp="1"/>
          </p:cNvSpPr>
          <p:nvPr>
            <p:ph type="sldNum" sz="quarter" idx="5"/>
          </p:nvPr>
        </p:nvSpPr>
        <p:spPr/>
        <p:txBody>
          <a:bodyPr/>
          <a:lstStyle/>
          <a:p>
            <a:fld id="{707A47D5-3B30-4940-B13B-603157F3E301}" type="slidenum">
              <a:rPr lang="en-AU" smtClean="0"/>
              <a:t>21</a:t>
            </a:fld>
            <a:endParaRPr lang="en-AU"/>
          </a:p>
        </p:txBody>
      </p:sp>
    </p:spTree>
    <p:extLst>
      <p:ext uri="{BB962C8B-B14F-4D97-AF65-F5344CB8AC3E}">
        <p14:creationId xmlns:p14="http://schemas.microsoft.com/office/powerpoint/2010/main" val="2729569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2844-0B9B-467C-83B5-AF9DFBEC55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DB0D8D-E1C9-4386-AC7C-647EF17CA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554717-3392-4169-A9E4-E3013A9D6B12}"/>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41AC30CE-C63E-461A-BA1E-E574B7A17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48C0A-E233-44FF-91B9-30344942C61C}"/>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74658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A6D8-0B8F-466C-8E0B-334F96C09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A7F3A-DBB7-43A2-B48F-B548D592BF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82E15-B632-433C-B17A-D0ADACFF2C30}"/>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F1ADFE88-0564-4C0D-ABC9-CC6A5CFEF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25F77-27BD-48A2-808A-3F9AB5C22D9D}"/>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95125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5EFBD-667B-456F-AA7A-DF200A67CB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274161-1E66-4C72-ACC0-F44E991D2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B8B16-FF6D-42D3-8D0C-8C9A64BC2CC1}"/>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44F4C1A4-55CE-4AD5-A1B7-F618E4C6A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B3AF0-F57A-4377-80C6-6A919DB37F77}"/>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3355021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4AC8-9939-493C-9BC4-1714704D7C3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DED400F-118A-410F-90B9-1DAD4005346D}"/>
              </a:ext>
            </a:extLst>
          </p:cNvPr>
          <p:cNvSpPr>
            <a:spLocks noGrp="1"/>
          </p:cNvSpPr>
          <p:nvPr>
            <p:ph sz="half" idx="1"/>
          </p:nvPr>
        </p:nvSpPr>
        <p:spPr>
          <a:xfrm>
            <a:off x="741031" y="2312987"/>
            <a:ext cx="3168650"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ADE893-2DD6-4623-B699-0135CDB9D151}"/>
              </a:ext>
            </a:extLst>
          </p:cNvPr>
          <p:cNvSpPr>
            <a:spLocks noGrp="1"/>
          </p:cNvSpPr>
          <p:nvPr>
            <p:ph sz="half" idx="2"/>
          </p:nvPr>
        </p:nvSpPr>
        <p:spPr>
          <a:xfrm>
            <a:off x="4403724" y="2312988"/>
            <a:ext cx="3168650"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19CA7D1-6D2B-47F3-A49F-1576AB6D5349}"/>
              </a:ext>
            </a:extLst>
          </p:cNvPr>
          <p:cNvSpPr>
            <a:spLocks noGrp="1"/>
          </p:cNvSpPr>
          <p:nvPr>
            <p:ph type="dt" sz="half" idx="10"/>
          </p:nvPr>
        </p:nvSpPr>
        <p:spPr/>
        <p:txBody>
          <a:bodyPr/>
          <a:lstStyle/>
          <a:p>
            <a:fld id="{5F5D9E94-1838-4CE2-BA3C-F12A23B97117}" type="datetime1">
              <a:rPr lang="en-US" smtClean="0"/>
              <a:t>10/30/2024</a:t>
            </a:fld>
            <a:endParaRPr lang="en-AU"/>
          </a:p>
        </p:txBody>
      </p:sp>
      <p:sp>
        <p:nvSpPr>
          <p:cNvPr id="6" name="Footer Placeholder 5">
            <a:extLst>
              <a:ext uri="{FF2B5EF4-FFF2-40B4-BE49-F238E27FC236}">
                <a16:creationId xmlns:a16="http://schemas.microsoft.com/office/drawing/2014/main" id="{71F0B4A5-C40B-448E-BDDC-BA43294A07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BCE4EB-EB7E-4BE0-9BE2-07AD8DAD857F}"/>
              </a:ext>
            </a:extLst>
          </p:cNvPr>
          <p:cNvSpPr>
            <a:spLocks noGrp="1"/>
          </p:cNvSpPr>
          <p:nvPr>
            <p:ph type="sldNum" sz="quarter" idx="12"/>
          </p:nvPr>
        </p:nvSpPr>
        <p:spPr/>
        <p:txBody>
          <a:bodyPr/>
          <a:lstStyle/>
          <a:p>
            <a:fld id="{1431C08A-6463-41C2-A7E7-2445066B59E8}" type="slidenum">
              <a:rPr lang="en-AU" smtClean="0"/>
              <a:t>‹#›</a:t>
            </a:fld>
            <a:endParaRPr lang="en-AU"/>
          </a:p>
        </p:txBody>
      </p:sp>
      <p:sp>
        <p:nvSpPr>
          <p:cNvPr id="8" name="Content Placeholder 3">
            <a:extLst>
              <a:ext uri="{FF2B5EF4-FFF2-40B4-BE49-F238E27FC236}">
                <a16:creationId xmlns:a16="http://schemas.microsoft.com/office/drawing/2014/main" id="{A8E4070B-CD95-40E5-8A9F-C4DC45B99BEA}"/>
              </a:ext>
            </a:extLst>
          </p:cNvPr>
          <p:cNvSpPr>
            <a:spLocks noGrp="1"/>
          </p:cNvSpPr>
          <p:nvPr>
            <p:ph sz="half" idx="13"/>
          </p:nvPr>
        </p:nvSpPr>
        <p:spPr>
          <a:xfrm>
            <a:off x="8075613" y="2312988"/>
            <a:ext cx="3168650"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91397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ree Content Inset 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482C27-4967-4F6C-AB31-2E1AB9C52D64}"/>
              </a:ext>
            </a:extLst>
          </p:cNvPr>
          <p:cNvSpPr/>
          <p:nvPr userDrawn="1"/>
        </p:nvSpPr>
        <p:spPr>
          <a:xfrm>
            <a:off x="731838" y="2312988"/>
            <a:ext cx="10512425" cy="4176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50624AC8-9939-493C-9BC4-1714704D7C3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DED400F-118A-410F-90B9-1DAD4005346D}"/>
              </a:ext>
            </a:extLst>
          </p:cNvPr>
          <p:cNvSpPr>
            <a:spLocks noGrp="1"/>
          </p:cNvSpPr>
          <p:nvPr>
            <p:ph sz="half" idx="1"/>
          </p:nvPr>
        </p:nvSpPr>
        <p:spPr>
          <a:xfrm>
            <a:off x="1002637" y="3105149"/>
            <a:ext cx="2636242" cy="3132140"/>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ADE893-2DD6-4623-B699-0135CDB9D151}"/>
              </a:ext>
            </a:extLst>
          </p:cNvPr>
          <p:cNvSpPr>
            <a:spLocks noGrp="1"/>
          </p:cNvSpPr>
          <p:nvPr>
            <p:ph sz="half" idx="2"/>
          </p:nvPr>
        </p:nvSpPr>
        <p:spPr>
          <a:xfrm>
            <a:off x="4665329" y="3105150"/>
            <a:ext cx="2636241" cy="3132140"/>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19CA7D1-6D2B-47F3-A49F-1576AB6D5349}"/>
              </a:ext>
            </a:extLst>
          </p:cNvPr>
          <p:cNvSpPr>
            <a:spLocks noGrp="1"/>
          </p:cNvSpPr>
          <p:nvPr>
            <p:ph type="dt" sz="half" idx="10"/>
          </p:nvPr>
        </p:nvSpPr>
        <p:spPr/>
        <p:txBody>
          <a:bodyPr/>
          <a:lstStyle/>
          <a:p>
            <a:fld id="{843DCCF8-46FF-4F42-9AF1-A8BD2CD1A35E}" type="datetimeFigureOut">
              <a:rPr lang="en-AU" smtClean="0"/>
              <a:t>30/10/2024</a:t>
            </a:fld>
            <a:endParaRPr lang="en-AU" dirty="0"/>
          </a:p>
        </p:txBody>
      </p:sp>
      <p:sp>
        <p:nvSpPr>
          <p:cNvPr id="6" name="Footer Placeholder 5">
            <a:extLst>
              <a:ext uri="{FF2B5EF4-FFF2-40B4-BE49-F238E27FC236}">
                <a16:creationId xmlns:a16="http://schemas.microsoft.com/office/drawing/2014/main" id="{71F0B4A5-C40B-448E-BDDC-BA43294A07C8}"/>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7BCE4EB-EB7E-4BE0-9BE2-07AD8DAD857F}"/>
              </a:ext>
            </a:extLst>
          </p:cNvPr>
          <p:cNvSpPr>
            <a:spLocks noGrp="1"/>
          </p:cNvSpPr>
          <p:nvPr>
            <p:ph type="sldNum" sz="quarter" idx="12"/>
          </p:nvPr>
        </p:nvSpPr>
        <p:spPr/>
        <p:txBody>
          <a:bodyPr/>
          <a:lstStyle/>
          <a:p>
            <a:fld id="{1431C08A-6463-41C2-A7E7-2445066B59E8}" type="slidenum">
              <a:rPr lang="en-AU" smtClean="0"/>
              <a:t>‹#›</a:t>
            </a:fld>
            <a:endParaRPr lang="en-AU" dirty="0"/>
          </a:p>
        </p:txBody>
      </p:sp>
      <p:sp>
        <p:nvSpPr>
          <p:cNvPr id="8" name="Content Placeholder 3">
            <a:extLst>
              <a:ext uri="{FF2B5EF4-FFF2-40B4-BE49-F238E27FC236}">
                <a16:creationId xmlns:a16="http://schemas.microsoft.com/office/drawing/2014/main" id="{A8E4070B-CD95-40E5-8A9F-C4DC45B99BEA}"/>
              </a:ext>
            </a:extLst>
          </p:cNvPr>
          <p:cNvSpPr>
            <a:spLocks noGrp="1"/>
          </p:cNvSpPr>
          <p:nvPr>
            <p:ph sz="half" idx="13"/>
          </p:nvPr>
        </p:nvSpPr>
        <p:spPr>
          <a:xfrm>
            <a:off x="8337219" y="3105150"/>
            <a:ext cx="2636240" cy="3132140"/>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a:extLst>
              <a:ext uri="{FF2B5EF4-FFF2-40B4-BE49-F238E27FC236}">
                <a16:creationId xmlns:a16="http://schemas.microsoft.com/office/drawing/2014/main" id="{EF3D5936-BFEF-4FB5-BFED-F973E9828E74}"/>
              </a:ext>
            </a:extLst>
          </p:cNvPr>
          <p:cNvSpPr>
            <a:spLocks noGrp="1"/>
          </p:cNvSpPr>
          <p:nvPr>
            <p:ph type="body" sz="quarter" idx="14"/>
          </p:nvPr>
        </p:nvSpPr>
        <p:spPr>
          <a:xfrm>
            <a:off x="1002637" y="2565400"/>
            <a:ext cx="2636242" cy="539750"/>
          </a:xfrm>
        </p:spPr>
        <p:txBody>
          <a:bodyPr/>
          <a:lstStyle>
            <a:lvl1pPr>
              <a:defRPr>
                <a:solidFill>
                  <a:schemeClr val="tx1">
                    <a:lumMod val="75000"/>
                    <a:lumOff val="25000"/>
                  </a:schemeClr>
                </a:solidFill>
              </a:defRPr>
            </a:lvl1pPr>
          </a:lstStyle>
          <a:p>
            <a:pPr lvl="0"/>
            <a:r>
              <a:rPr lang="en-US"/>
              <a:t>Click to edit Master text styles</a:t>
            </a:r>
            <a:endParaRPr lang="en-AU"/>
          </a:p>
        </p:txBody>
      </p:sp>
      <p:sp>
        <p:nvSpPr>
          <p:cNvPr id="12" name="Text Placeholder 9">
            <a:extLst>
              <a:ext uri="{FF2B5EF4-FFF2-40B4-BE49-F238E27FC236}">
                <a16:creationId xmlns:a16="http://schemas.microsoft.com/office/drawing/2014/main" id="{3394EE7B-538B-4486-AF20-22BDB3ECCDAD}"/>
              </a:ext>
            </a:extLst>
          </p:cNvPr>
          <p:cNvSpPr>
            <a:spLocks noGrp="1"/>
          </p:cNvSpPr>
          <p:nvPr>
            <p:ph type="body" sz="quarter" idx="15"/>
          </p:nvPr>
        </p:nvSpPr>
        <p:spPr>
          <a:xfrm>
            <a:off x="4665330" y="2565400"/>
            <a:ext cx="2636242" cy="539750"/>
          </a:xfrm>
        </p:spPr>
        <p:txBody>
          <a:bodyPr/>
          <a:lstStyle>
            <a:lvl1pPr>
              <a:defRPr>
                <a:solidFill>
                  <a:schemeClr val="tx1">
                    <a:lumMod val="75000"/>
                    <a:lumOff val="25000"/>
                  </a:schemeClr>
                </a:solidFill>
              </a:defRPr>
            </a:lvl1pPr>
          </a:lstStyle>
          <a:p>
            <a:pPr lvl="0"/>
            <a:r>
              <a:rPr lang="en-US"/>
              <a:t>Click to edit Master text styles</a:t>
            </a:r>
            <a:endParaRPr lang="en-AU"/>
          </a:p>
        </p:txBody>
      </p:sp>
      <p:sp>
        <p:nvSpPr>
          <p:cNvPr id="13" name="Text Placeholder 9">
            <a:extLst>
              <a:ext uri="{FF2B5EF4-FFF2-40B4-BE49-F238E27FC236}">
                <a16:creationId xmlns:a16="http://schemas.microsoft.com/office/drawing/2014/main" id="{B8380C56-B0E4-4C9B-BFB8-3994496E5073}"/>
              </a:ext>
            </a:extLst>
          </p:cNvPr>
          <p:cNvSpPr>
            <a:spLocks noGrp="1"/>
          </p:cNvSpPr>
          <p:nvPr>
            <p:ph type="body" sz="quarter" idx="16"/>
          </p:nvPr>
        </p:nvSpPr>
        <p:spPr>
          <a:xfrm>
            <a:off x="8337219" y="2565400"/>
            <a:ext cx="2636242" cy="539750"/>
          </a:xfrm>
        </p:spPr>
        <p:txBody>
          <a:bodyPr/>
          <a:lstStyle>
            <a:lvl1pPr>
              <a:defRPr>
                <a:solidFill>
                  <a:schemeClr val="tx1">
                    <a:lumMod val="75000"/>
                    <a:lumOff val="25000"/>
                  </a:schemeClr>
                </a:solidFill>
              </a:defRPr>
            </a:lvl1pPr>
          </a:lstStyle>
          <a:p>
            <a:pPr lvl="0"/>
            <a:r>
              <a:rPr lang="en-US"/>
              <a:t>Click to edit Master text styles</a:t>
            </a:r>
            <a:endParaRPr lang="en-AU"/>
          </a:p>
        </p:txBody>
      </p:sp>
    </p:spTree>
    <p:extLst>
      <p:ext uri="{BB962C8B-B14F-4D97-AF65-F5344CB8AC3E}">
        <p14:creationId xmlns:p14="http://schemas.microsoft.com/office/powerpoint/2010/main" val="215452878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A0F87A-4BAA-3B4B-8B48-3B5C6B3D2AE7}" type="datetime1">
              <a:rPr lang="en-AU" smtClean="0"/>
              <a:t>30/10/2024</a:t>
            </a:fld>
            <a:endParaRPr lang="en-US"/>
          </a:p>
        </p:txBody>
      </p:sp>
      <p:sp>
        <p:nvSpPr>
          <p:cNvPr id="5" name="Footer Placeholder 4"/>
          <p:cNvSpPr>
            <a:spLocks noGrp="1"/>
          </p:cNvSpPr>
          <p:nvPr>
            <p:ph type="ftr" sz="quarter" idx="11"/>
          </p:nvPr>
        </p:nvSpPr>
        <p:spPr>
          <a:xfrm>
            <a:off x="773282" y="195123"/>
            <a:ext cx="4121074" cy="274777"/>
          </a:xfrm>
        </p:spPr>
        <p:txBody>
          <a:bodyPr/>
          <a:lstStyle/>
          <a:p>
            <a:r>
              <a:rPr lang="en-US"/>
              <a:t>PRESENTATION TITLE</a:t>
            </a:r>
          </a:p>
        </p:txBody>
      </p:sp>
      <p:sp>
        <p:nvSpPr>
          <p:cNvPr id="6" name="Slide Number Placeholder 5"/>
          <p:cNvSpPr>
            <a:spLocks noGrp="1"/>
          </p:cNvSpPr>
          <p:nvPr>
            <p:ph type="sldNum" sz="quarter" idx="12"/>
          </p:nvPr>
        </p:nvSpPr>
        <p:spPr/>
        <p:txBody>
          <a:bodyPr/>
          <a:lstStyle/>
          <a:p>
            <a:fld id="{0C668565-862C-BB4B-8EC5-58F8D1AE7DF2}" type="slidenum">
              <a:rPr lang="en-US" smtClean="0"/>
              <a:t>‹#›</a:t>
            </a:fld>
            <a:endParaRPr lang="en-US"/>
          </a:p>
        </p:txBody>
      </p:sp>
      <p:cxnSp>
        <p:nvCxnSpPr>
          <p:cNvPr id="7" name="Straight Connector 6"/>
          <p:cNvCxnSpPr/>
          <p:nvPr userDrawn="1"/>
        </p:nvCxnSpPr>
        <p:spPr>
          <a:xfrm>
            <a:off x="878057" y="549275"/>
            <a:ext cx="9180000" cy="0"/>
          </a:xfrm>
          <a:prstGeom prst="line">
            <a:avLst/>
          </a:prstGeom>
          <a:ln>
            <a:solidFill>
              <a:srgbClr val="999999"/>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71141" y="1176355"/>
            <a:ext cx="10643438" cy="1222599"/>
          </a:xfrm>
          <a:prstGeom prst="rect">
            <a:avLst/>
          </a:prstGeom>
        </p:spPr>
        <p:txBody>
          <a:bodyPr vert="horz" lIns="91440" tIns="45720" rIns="91440" bIns="45720" rtlCol="0" anchor="t">
            <a:normAutofit/>
          </a:bodyPr>
          <a:lstStyle/>
          <a:p>
            <a:r>
              <a:rPr lang="en-US"/>
              <a:t>Click to edit Master title style</a:t>
            </a:r>
          </a:p>
        </p:txBody>
      </p:sp>
      <p:sp>
        <p:nvSpPr>
          <p:cNvPr id="13" name="Content Placeholder 12"/>
          <p:cNvSpPr>
            <a:spLocks noGrp="1"/>
          </p:cNvSpPr>
          <p:nvPr>
            <p:ph sz="quarter" idx="13"/>
          </p:nvPr>
        </p:nvSpPr>
        <p:spPr>
          <a:xfrm>
            <a:off x="771152" y="2715839"/>
            <a:ext cx="10647362" cy="3586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445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and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C2C56B6-DA8D-40A0-8547-E4BC1D515019}"/>
              </a:ext>
            </a:extLst>
          </p:cNvPr>
          <p:cNvSpPr>
            <a:spLocks noGrp="1"/>
          </p:cNvSpPr>
          <p:nvPr>
            <p:ph type="pic" sz="quarter" idx="13"/>
          </p:nvPr>
        </p:nvSpPr>
        <p:spPr>
          <a:xfrm>
            <a:off x="0" y="0"/>
            <a:ext cx="5051425" cy="6858000"/>
          </a:xfrm>
          <a:solidFill>
            <a:schemeClr val="bg2"/>
          </a:solidFill>
        </p:spPr>
        <p:txBody>
          <a:bodyPr/>
          <a:lstStyle/>
          <a:p>
            <a:endParaRPr lang="en-AU" dirty="0"/>
          </a:p>
        </p:txBody>
      </p:sp>
      <p:sp>
        <p:nvSpPr>
          <p:cNvPr id="2" name="Title 1">
            <a:extLst>
              <a:ext uri="{FF2B5EF4-FFF2-40B4-BE49-F238E27FC236}">
                <a16:creationId xmlns:a16="http://schemas.microsoft.com/office/drawing/2014/main" id="{96897CC1-48B7-4D94-85BE-BDCE32409A0C}"/>
              </a:ext>
            </a:extLst>
          </p:cNvPr>
          <p:cNvSpPr>
            <a:spLocks noGrp="1"/>
          </p:cNvSpPr>
          <p:nvPr>
            <p:ph type="title"/>
          </p:nvPr>
        </p:nvSpPr>
        <p:spPr>
          <a:xfrm>
            <a:off x="5627688" y="873125"/>
            <a:ext cx="5616575" cy="817563"/>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022DCC3-FCB1-4E38-8AE5-BA0D713F886C}"/>
              </a:ext>
            </a:extLst>
          </p:cNvPr>
          <p:cNvSpPr>
            <a:spLocks noGrp="1"/>
          </p:cNvSpPr>
          <p:nvPr>
            <p:ph idx="1"/>
          </p:nvPr>
        </p:nvSpPr>
        <p:spPr>
          <a:xfrm>
            <a:off x="5627688" y="1952624"/>
            <a:ext cx="5616575" cy="453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BCDA34-69EB-4D04-8C1A-736DDB88E969}"/>
              </a:ext>
            </a:extLst>
          </p:cNvPr>
          <p:cNvSpPr>
            <a:spLocks noGrp="1"/>
          </p:cNvSpPr>
          <p:nvPr>
            <p:ph type="dt" sz="half" idx="10"/>
          </p:nvPr>
        </p:nvSpPr>
        <p:spPr/>
        <p:txBody>
          <a:bodyPr/>
          <a:lstStyle/>
          <a:p>
            <a:fld id="{843DCCF8-46FF-4F42-9AF1-A8BD2CD1A35E}" type="datetimeFigureOut">
              <a:rPr lang="en-AU" smtClean="0"/>
              <a:t>30/10/2024</a:t>
            </a:fld>
            <a:endParaRPr lang="en-AU" dirty="0"/>
          </a:p>
        </p:txBody>
      </p:sp>
      <p:sp>
        <p:nvSpPr>
          <p:cNvPr id="5" name="Footer Placeholder 4">
            <a:extLst>
              <a:ext uri="{FF2B5EF4-FFF2-40B4-BE49-F238E27FC236}">
                <a16:creationId xmlns:a16="http://schemas.microsoft.com/office/drawing/2014/main" id="{A112F7D4-3A8F-4440-810F-B4400DD4099E}"/>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692059B1-3D94-415A-944F-5AFD949087EE}"/>
              </a:ext>
            </a:extLst>
          </p:cNvPr>
          <p:cNvSpPr>
            <a:spLocks noGrp="1"/>
          </p:cNvSpPr>
          <p:nvPr>
            <p:ph type="sldNum" sz="quarter" idx="12"/>
          </p:nvPr>
        </p:nvSpPr>
        <p:spPr/>
        <p:txBody>
          <a:bodyPr/>
          <a:lstStyle/>
          <a:p>
            <a:fld id="{1431C08A-6463-41C2-A7E7-2445066B59E8}" type="slidenum">
              <a:rPr lang="en-AU" smtClean="0"/>
              <a:t>‹#›</a:t>
            </a:fld>
            <a:endParaRPr lang="en-AU" dirty="0"/>
          </a:p>
        </p:txBody>
      </p:sp>
    </p:spTree>
    <p:extLst>
      <p:ext uri="{BB962C8B-B14F-4D97-AF65-F5344CB8AC3E}">
        <p14:creationId xmlns:p14="http://schemas.microsoft.com/office/powerpoint/2010/main" val="432092575"/>
      </p:ext>
    </p:extLst>
  </p:cSld>
  <p:clrMapOvr>
    <a:masterClrMapping/>
  </p:clrMapOvr>
  <p:extLst>
    <p:ext uri="{DCECCB84-F9BA-43D5-87BE-67443E8EF086}">
      <p15:sldGuideLst xmlns:p15="http://schemas.microsoft.com/office/powerpoint/2012/main">
        <p15:guide id="1" pos="35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E18C-BFD9-4978-AAA4-FE97ECC8D4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B7403-B4FC-47CB-A782-AE763FF09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41CAA-D18F-45E7-9090-7DE8B643D2FD}"/>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9C657480-5D35-4796-BA92-87D42693E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5BC81-410A-44D3-B248-6D1752AC12AF}"/>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5098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20DB-966C-4960-B50F-1D5C6BA70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A6DA2-D5FC-4FD8-A7FE-249E6B7E6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E71975-685C-4A66-AB75-7CC84AC63406}"/>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41AA07A6-A65B-4F3C-B032-A3B6C2E4F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2D2AC-EE37-4C35-9284-A8223A1D01B4}"/>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113266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2BB8-6CC5-45B0-96B9-E457B6A82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9B06E-54FB-4B84-8CEE-0697E1AB0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2EBFA-45BF-4407-A6A4-EE788E0F0D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D19317-FEC0-493F-93C9-C00AB50D7CDD}"/>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6" name="Footer Placeholder 5">
            <a:extLst>
              <a:ext uri="{FF2B5EF4-FFF2-40B4-BE49-F238E27FC236}">
                <a16:creationId xmlns:a16="http://schemas.microsoft.com/office/drawing/2014/main" id="{588A41EE-AE93-4A3D-B32B-6574EA321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67CE8-71D0-458B-B4C3-4E708446C830}"/>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296414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6A65-F1F2-4751-AE47-B915A7D1D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0B6A0-3BAA-4FC2-82F8-237E11054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A11486-BEAD-4E34-8038-93BD7E4A7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77D72-045B-49B1-8278-F91E638A1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74F48-D457-4100-B095-44D2FF8CC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19831-8789-4BA8-A6EF-040E1F4C2439}"/>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8" name="Footer Placeholder 7">
            <a:extLst>
              <a:ext uri="{FF2B5EF4-FFF2-40B4-BE49-F238E27FC236}">
                <a16:creationId xmlns:a16="http://schemas.microsoft.com/office/drawing/2014/main" id="{3EFECF5B-2BCF-421D-80AF-18FA85439C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89CEFB-0571-462C-ABD4-E1F3F2073A48}"/>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193947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1712-D4A3-4C31-96D6-4FEE80C0C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52AB9-9B83-439C-A865-38BE3EF6F82C}"/>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4" name="Footer Placeholder 3">
            <a:extLst>
              <a:ext uri="{FF2B5EF4-FFF2-40B4-BE49-F238E27FC236}">
                <a16:creationId xmlns:a16="http://schemas.microsoft.com/office/drawing/2014/main" id="{90CEB2FD-4BDC-4FD2-8321-9A6E509C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A4C568-7EA5-46F1-8912-61C08F9C621F}"/>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118044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F072C-F457-4469-BE11-DDA4C763891B}"/>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3" name="Footer Placeholder 2">
            <a:extLst>
              <a:ext uri="{FF2B5EF4-FFF2-40B4-BE49-F238E27FC236}">
                <a16:creationId xmlns:a16="http://schemas.microsoft.com/office/drawing/2014/main" id="{C3B4F254-3CCD-47C1-AAEC-D2A8274CA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1B742A-4BAB-49B7-9E11-C28137AC4CA9}"/>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263028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E17A-0EA9-49F1-BC4D-3B9E56EEB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1E58C1-F031-47FA-95BF-C44C338F08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3CFC9-688D-42C0-848B-04F0621E1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2EFE2-2DAF-48DF-BABE-AB88C1FAD107}"/>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6" name="Footer Placeholder 5">
            <a:extLst>
              <a:ext uri="{FF2B5EF4-FFF2-40B4-BE49-F238E27FC236}">
                <a16:creationId xmlns:a16="http://schemas.microsoft.com/office/drawing/2014/main" id="{B1AA7DC1-0B21-4ED7-8097-7D3ED0C70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E7346-21A8-4894-8990-F72A2F896C19}"/>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163577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3D20-6182-4B80-83E5-A5C45F4D06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C97AE-8200-4B20-A946-B71DD18B8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84A2E-DC7E-4ACF-8DFA-6F0C69252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6355C-534C-498B-9C7F-7DB7A15D2404}"/>
              </a:ext>
            </a:extLst>
          </p:cNvPr>
          <p:cNvSpPr>
            <a:spLocks noGrp="1"/>
          </p:cNvSpPr>
          <p:nvPr>
            <p:ph type="dt" sz="half" idx="10"/>
          </p:nvPr>
        </p:nvSpPr>
        <p:spPr/>
        <p:txBody>
          <a:bodyPr/>
          <a:lstStyle/>
          <a:p>
            <a:fld id="{912AE9B5-4E23-477D-B6E7-7EEF1BF04F2F}" type="datetimeFigureOut">
              <a:rPr lang="en-US" smtClean="0"/>
              <a:t>10/30/2024</a:t>
            </a:fld>
            <a:endParaRPr lang="en-US"/>
          </a:p>
        </p:txBody>
      </p:sp>
      <p:sp>
        <p:nvSpPr>
          <p:cNvPr id="6" name="Footer Placeholder 5">
            <a:extLst>
              <a:ext uri="{FF2B5EF4-FFF2-40B4-BE49-F238E27FC236}">
                <a16:creationId xmlns:a16="http://schemas.microsoft.com/office/drawing/2014/main" id="{5959B1A4-046A-45AF-807F-FB25D1E36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6553B-27AC-4C7D-99EF-15D31FB426A4}"/>
              </a:ext>
            </a:extLst>
          </p:cNvPr>
          <p:cNvSpPr>
            <a:spLocks noGrp="1"/>
          </p:cNvSpPr>
          <p:nvPr>
            <p:ph type="sldNum" sz="quarter" idx="12"/>
          </p:nvPr>
        </p:nvSpPr>
        <p:spPr/>
        <p:txBody>
          <a:bodyPr/>
          <a:lstStyle/>
          <a:p>
            <a:fld id="{F39A841C-3DA1-4D6D-B188-77A95789E9EF}" type="slidenum">
              <a:rPr lang="en-US" smtClean="0"/>
              <a:t>‹#›</a:t>
            </a:fld>
            <a:endParaRPr lang="en-US"/>
          </a:p>
        </p:txBody>
      </p:sp>
    </p:spTree>
    <p:extLst>
      <p:ext uri="{BB962C8B-B14F-4D97-AF65-F5344CB8AC3E}">
        <p14:creationId xmlns:p14="http://schemas.microsoft.com/office/powerpoint/2010/main" val="1700346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43044C-0154-41BE-BD38-1661D8ED3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E1F1B4-86D4-47F8-A5AB-75CE25EA8F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F5E3F-C1ED-4309-8A29-2C226309E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AE9B5-4E23-477D-B6E7-7EEF1BF04F2F}" type="datetimeFigureOut">
              <a:rPr lang="en-US" smtClean="0"/>
              <a:t>10/30/2024</a:t>
            </a:fld>
            <a:endParaRPr lang="en-US"/>
          </a:p>
        </p:txBody>
      </p:sp>
      <p:sp>
        <p:nvSpPr>
          <p:cNvPr id="5" name="Footer Placeholder 4">
            <a:extLst>
              <a:ext uri="{FF2B5EF4-FFF2-40B4-BE49-F238E27FC236}">
                <a16:creationId xmlns:a16="http://schemas.microsoft.com/office/drawing/2014/main" id="{7BAA0BA9-8A3A-4E72-8245-5BD293F0B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C104EB-E126-4333-83C8-46A5C6AC44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A841C-3DA1-4D6D-B188-77A95789E9EF}" type="slidenum">
              <a:rPr lang="en-US" smtClean="0"/>
              <a:t>‹#›</a:t>
            </a:fld>
            <a:endParaRPr lang="en-US"/>
          </a:p>
        </p:txBody>
      </p:sp>
    </p:spTree>
    <p:extLst>
      <p:ext uri="{BB962C8B-B14F-4D97-AF65-F5344CB8AC3E}">
        <p14:creationId xmlns:p14="http://schemas.microsoft.com/office/powerpoint/2010/main" val="2080933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svg"/></Relationships>
</file>

<file path=ppt/slides/_rels/slide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aseanact.org/"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4796" y="140267"/>
            <a:ext cx="2655556" cy="674205"/>
          </a:xfrm>
          <a:custGeom>
            <a:avLst/>
            <a:gdLst/>
            <a:ahLst/>
            <a:cxnLst/>
            <a:rect l="l" t="t" r="r" b="b"/>
            <a:pathLst>
              <a:path w="3983334" h="1011308">
                <a:moveTo>
                  <a:pt x="0" y="0"/>
                </a:moveTo>
                <a:lnTo>
                  <a:pt x="3983334" y="0"/>
                </a:lnTo>
                <a:lnTo>
                  <a:pt x="3983334" y="1011308"/>
                </a:lnTo>
                <a:lnTo>
                  <a:pt x="0" y="101130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AU" sz="1200"/>
          </a:p>
        </p:txBody>
      </p:sp>
      <p:grpSp>
        <p:nvGrpSpPr>
          <p:cNvPr id="3" name="Group 3"/>
          <p:cNvGrpSpPr/>
          <p:nvPr/>
        </p:nvGrpSpPr>
        <p:grpSpPr>
          <a:xfrm>
            <a:off x="0" y="0"/>
            <a:ext cx="12192000" cy="6907889"/>
            <a:chOff x="0" y="0"/>
            <a:chExt cx="4816593" cy="2729043"/>
          </a:xfrm>
        </p:grpSpPr>
        <p:sp>
          <p:nvSpPr>
            <p:cNvPr id="4" name="Freeform 4"/>
            <p:cNvSpPr/>
            <p:nvPr/>
          </p:nvSpPr>
          <p:spPr>
            <a:xfrm>
              <a:off x="0" y="0"/>
              <a:ext cx="4816592" cy="2729043"/>
            </a:xfrm>
            <a:custGeom>
              <a:avLst/>
              <a:gdLst/>
              <a:ahLst/>
              <a:cxnLst/>
              <a:rect l="l" t="t" r="r" b="b"/>
              <a:pathLst>
                <a:path w="4816592" h="2729043">
                  <a:moveTo>
                    <a:pt x="0" y="0"/>
                  </a:moveTo>
                  <a:lnTo>
                    <a:pt x="4816592" y="0"/>
                  </a:lnTo>
                  <a:lnTo>
                    <a:pt x="4816592" y="2729043"/>
                  </a:lnTo>
                  <a:lnTo>
                    <a:pt x="0" y="2729043"/>
                  </a:lnTo>
                  <a:close/>
                </a:path>
              </a:pathLst>
            </a:custGeom>
            <a:solidFill>
              <a:srgbClr val="232F5D"/>
            </a:solidFill>
          </p:spPr>
          <p:txBody>
            <a:bodyPr/>
            <a:lstStyle/>
            <a:p>
              <a:endParaRPr lang="en-AU" sz="1200"/>
            </a:p>
          </p:txBody>
        </p:sp>
        <p:sp>
          <p:nvSpPr>
            <p:cNvPr id="5" name="TextBox 5"/>
            <p:cNvSpPr txBox="1"/>
            <p:nvPr/>
          </p:nvSpPr>
          <p:spPr>
            <a:xfrm>
              <a:off x="0" y="-38100"/>
              <a:ext cx="4816593" cy="2767143"/>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0" y="0"/>
            <a:ext cx="1038498" cy="1135274"/>
          </a:xfrm>
          <a:custGeom>
            <a:avLst/>
            <a:gdLst/>
            <a:ahLst/>
            <a:cxnLst/>
            <a:rect l="l" t="t" r="r" b="b"/>
            <a:pathLst>
              <a:path w="1557747" h="1702911">
                <a:moveTo>
                  <a:pt x="0" y="0"/>
                </a:moveTo>
                <a:lnTo>
                  <a:pt x="1557747" y="0"/>
                </a:lnTo>
                <a:lnTo>
                  <a:pt x="1557747" y="1702911"/>
                </a:lnTo>
                <a:lnTo>
                  <a:pt x="0" y="17029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AU" sz="1200"/>
          </a:p>
        </p:txBody>
      </p:sp>
      <p:sp>
        <p:nvSpPr>
          <p:cNvPr id="7" name="Freeform 7"/>
          <p:cNvSpPr/>
          <p:nvPr/>
        </p:nvSpPr>
        <p:spPr>
          <a:xfrm>
            <a:off x="-3" y="4989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AU" sz="1200"/>
          </a:p>
        </p:txBody>
      </p:sp>
      <p:sp>
        <p:nvSpPr>
          <p:cNvPr id="8" name="Freeform 8"/>
          <p:cNvSpPr/>
          <p:nvPr/>
        </p:nvSpPr>
        <p:spPr>
          <a:xfrm>
            <a:off x="8660960" y="5366605"/>
            <a:ext cx="3531041" cy="1541285"/>
          </a:xfrm>
          <a:custGeom>
            <a:avLst/>
            <a:gdLst/>
            <a:ahLst/>
            <a:cxnLst/>
            <a:rect l="l" t="t" r="r" b="b"/>
            <a:pathLst>
              <a:path w="5296561" h="2311927">
                <a:moveTo>
                  <a:pt x="0" y="0"/>
                </a:moveTo>
                <a:lnTo>
                  <a:pt x="5296561" y="0"/>
                </a:lnTo>
                <a:lnTo>
                  <a:pt x="5296561" y="2311927"/>
                </a:lnTo>
                <a:lnTo>
                  <a:pt x="0" y="231192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AU" sz="1200"/>
          </a:p>
        </p:txBody>
      </p:sp>
      <p:sp>
        <p:nvSpPr>
          <p:cNvPr id="10" name="TextBox 10"/>
          <p:cNvSpPr txBox="1"/>
          <p:nvPr/>
        </p:nvSpPr>
        <p:spPr>
          <a:xfrm>
            <a:off x="1251532" y="2411441"/>
            <a:ext cx="8902118" cy="2360583"/>
          </a:xfrm>
          <a:prstGeom prst="rect">
            <a:avLst/>
          </a:prstGeom>
        </p:spPr>
        <p:txBody>
          <a:bodyPr wrap="square" lIns="0" tIns="0" rIns="0" bIns="0" rtlCol="0" anchor="t">
            <a:spAutoFit/>
          </a:bodyPr>
          <a:lstStyle/>
          <a:p>
            <a:pPr>
              <a:defRPr/>
            </a:pPr>
            <a:r>
              <a:rPr lang="en-US" sz="3800" dirty="0">
                <a:solidFill>
                  <a:schemeClr val="bg1"/>
                </a:solidFill>
                <a:latin typeface="Inter Light"/>
                <a:ea typeface="+mj-ea"/>
                <a:cs typeface="Times New Roman"/>
              </a:rPr>
              <a:t>Workshop on the development of MEL framework of the National Strategic Plan on Combatting Trafficking in Persons 2024-2028</a:t>
            </a:r>
            <a:endParaRPr kumimoji="0" lang="en-US" sz="3200" b="0" i="0" u="none" strike="noStrike" kern="1200" cap="none" spc="0" normalizeH="0" baseline="0" noProof="0" dirty="0">
              <a:ln>
                <a:noFill/>
              </a:ln>
              <a:solidFill>
                <a:prstClr val="white"/>
              </a:solidFill>
              <a:effectLst/>
              <a:uLnTx/>
              <a:uFillTx/>
              <a:latin typeface="Arial" panose="020B0604020202020204"/>
              <a:ea typeface="+mj-ea"/>
              <a:cs typeface="+mj-cs"/>
            </a:endParaRPr>
          </a:p>
        </p:txBody>
      </p:sp>
      <p:sp>
        <p:nvSpPr>
          <p:cNvPr id="11" name="TextBox 11"/>
          <p:cNvSpPr txBox="1"/>
          <p:nvPr/>
        </p:nvSpPr>
        <p:spPr>
          <a:xfrm>
            <a:off x="1257249" y="4968839"/>
            <a:ext cx="4838749" cy="251094"/>
          </a:xfrm>
          <a:prstGeom prst="rect">
            <a:avLst/>
          </a:prstGeom>
        </p:spPr>
        <p:txBody>
          <a:bodyPr lIns="0" tIns="0" rIns="0" bIns="0" rtlCol="0" anchor="t">
            <a:spAutoFit/>
          </a:bodyPr>
          <a:lstStyle/>
          <a:p>
            <a:pPr>
              <a:lnSpc>
                <a:spcPts val="2053"/>
              </a:lnSpc>
            </a:pPr>
            <a:r>
              <a:rPr lang="en-US" sz="1450" dirty="0">
                <a:solidFill>
                  <a:schemeClr val="accent4"/>
                </a:solidFill>
                <a:latin typeface="Inter"/>
                <a:ea typeface="Inter Thin"/>
                <a:cs typeface="Inter Thin"/>
                <a:sym typeface="Inter Thin"/>
              </a:rPr>
              <a:t>5 to 7 November 2028</a:t>
            </a:r>
            <a:endParaRPr lang="en-US" sz="1450" dirty="0">
              <a:solidFill>
                <a:schemeClr val="accent4"/>
              </a:solidFill>
              <a:latin typeface="Inter"/>
              <a:ea typeface="Inter Thin"/>
              <a:cs typeface="Inter Thin"/>
            </a:endParaRPr>
          </a:p>
        </p:txBody>
      </p:sp>
      <p:sp>
        <p:nvSpPr>
          <p:cNvPr id="12" name="TextBox 11">
            <a:extLst>
              <a:ext uri="{FF2B5EF4-FFF2-40B4-BE49-F238E27FC236}">
                <a16:creationId xmlns:a16="http://schemas.microsoft.com/office/drawing/2014/main" id="{3D391D23-E753-9850-3D87-442CF03F55CF}"/>
              </a:ext>
            </a:extLst>
          </p:cNvPr>
          <p:cNvSpPr txBox="1"/>
          <p:nvPr/>
        </p:nvSpPr>
        <p:spPr>
          <a:xfrm>
            <a:off x="1248388" y="5892654"/>
            <a:ext cx="5990608" cy="242631"/>
          </a:xfrm>
          <a:prstGeom prst="rect">
            <a:avLst/>
          </a:prstGeom>
        </p:spPr>
        <p:txBody>
          <a:bodyPr wrap="square" lIns="0" tIns="0" rIns="0" bIns="0" rtlCol="0" anchor="t">
            <a:spAutoFit/>
          </a:bodyPr>
          <a:lstStyle/>
          <a:p>
            <a:pPr>
              <a:lnSpc>
                <a:spcPts val="2053"/>
              </a:lnSpc>
            </a:pPr>
            <a:r>
              <a:rPr lang="en-US" sz="1200" dirty="0">
                <a:solidFill>
                  <a:srgbClr val="FFFFFF"/>
                </a:solidFill>
                <a:latin typeface="Inter"/>
                <a:sym typeface="Inter Thin"/>
              </a:rPr>
              <a:t>ASEAN-ACT is funded by the Australian Government, implemented by DT Global</a:t>
            </a:r>
            <a:endParaRPr lang="en-US" sz="1200">
              <a:latin typeface="Inter"/>
              <a:cs typeface="Calibri"/>
            </a:endParaRPr>
          </a:p>
        </p:txBody>
      </p:sp>
      <p:pic>
        <p:nvPicPr>
          <p:cNvPr id="14" name="Picture 13" descr="A black background with white text&#10;&#10;Description automatically generated">
            <a:extLst>
              <a:ext uri="{FF2B5EF4-FFF2-40B4-BE49-F238E27FC236}">
                <a16:creationId xmlns:a16="http://schemas.microsoft.com/office/drawing/2014/main" id="{E8F87CB2-B211-15DC-5E83-3EE325911A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938" y="216669"/>
            <a:ext cx="3982560" cy="10095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ffee and croissant on the table">
            <a:extLst>
              <a:ext uri="{FF2B5EF4-FFF2-40B4-BE49-F238E27FC236}">
                <a16:creationId xmlns:a16="http://schemas.microsoft.com/office/drawing/2014/main" id="{EFB5BA58-8674-57BE-B1C8-E109E0C15A75}"/>
              </a:ext>
            </a:extLst>
          </p:cNvPr>
          <p:cNvPicPr>
            <a:picLocks noChangeAspect="1"/>
          </p:cNvPicPr>
          <p:nvPr/>
        </p:nvPicPr>
        <p:blipFill>
          <a:blip r:embed="rId2">
            <a:alphaModFix amt="50000"/>
          </a:blip>
          <a:srcRect t="12578" r="-1" b="3130"/>
          <a:stretch/>
        </p:blipFill>
        <p:spPr>
          <a:xfrm>
            <a:off x="20" y="10"/>
            <a:ext cx="12188930" cy="6857990"/>
          </a:xfrm>
          <a:prstGeom prst="rect">
            <a:avLst/>
          </a:prstGeom>
        </p:spPr>
      </p:pic>
      <p:sp>
        <p:nvSpPr>
          <p:cNvPr id="2" name="Title 1">
            <a:extLst>
              <a:ext uri="{FF2B5EF4-FFF2-40B4-BE49-F238E27FC236}">
                <a16:creationId xmlns:a16="http://schemas.microsoft.com/office/drawing/2014/main" id="{042E0A8E-A034-CB41-94C1-7E35AFDA719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Break at 10:15</a:t>
            </a:r>
            <a:br>
              <a:rPr lang="en-US" sz="6600">
                <a:solidFill>
                  <a:schemeClr val="bg1"/>
                </a:solidFill>
              </a:rPr>
            </a:br>
            <a:r>
              <a:rPr lang="en-US" sz="6600" b="0">
                <a:solidFill>
                  <a:schemeClr val="bg1"/>
                </a:solidFill>
              </a:rPr>
              <a:t>(for 15 minutes)</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0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FB80-629D-AB4D-B59A-3C58B4A0E0CC}"/>
              </a:ext>
            </a:extLst>
          </p:cNvPr>
          <p:cNvSpPr>
            <a:spLocks noGrp="1"/>
          </p:cNvSpPr>
          <p:nvPr>
            <p:ph type="title"/>
          </p:nvPr>
        </p:nvSpPr>
        <p:spPr/>
        <p:txBody>
          <a:bodyPr/>
          <a:lstStyle/>
          <a:p>
            <a:r>
              <a:rPr lang="en-AU" dirty="0"/>
              <a:t>Session 3</a:t>
            </a:r>
          </a:p>
        </p:txBody>
      </p:sp>
      <p:sp>
        <p:nvSpPr>
          <p:cNvPr id="3" name="Text Placeholder 2">
            <a:extLst>
              <a:ext uri="{FF2B5EF4-FFF2-40B4-BE49-F238E27FC236}">
                <a16:creationId xmlns:a16="http://schemas.microsoft.com/office/drawing/2014/main" id="{54E6A270-8DFC-8B4C-A7AE-788AA6F6684A}"/>
              </a:ext>
            </a:extLst>
          </p:cNvPr>
          <p:cNvSpPr>
            <a:spLocks noGrp="1"/>
          </p:cNvSpPr>
          <p:nvPr>
            <p:ph type="body" idx="1"/>
          </p:nvPr>
        </p:nvSpPr>
        <p:spPr/>
        <p:txBody>
          <a:bodyPr/>
          <a:lstStyle/>
          <a:p>
            <a:r>
              <a:rPr lang="en-AU" dirty="0"/>
              <a:t>Purpose and scope of Monitoring, Evaluation and Learning (MEL)</a:t>
            </a:r>
          </a:p>
        </p:txBody>
      </p:sp>
    </p:spTree>
    <p:extLst>
      <p:ext uri="{BB962C8B-B14F-4D97-AF65-F5344CB8AC3E}">
        <p14:creationId xmlns:p14="http://schemas.microsoft.com/office/powerpoint/2010/main" val="262459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39F8DD5-51CA-AF44-AF8B-9538ABBA1487}"/>
              </a:ext>
            </a:extLst>
          </p:cNvPr>
          <p:cNvGraphicFramePr/>
          <p:nvPr/>
        </p:nvGraphicFramePr>
        <p:xfrm>
          <a:off x="817418" y="76798"/>
          <a:ext cx="12029788" cy="6704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7">
            <a:extLst>
              <a:ext uri="{FF2B5EF4-FFF2-40B4-BE49-F238E27FC236}">
                <a16:creationId xmlns:a16="http://schemas.microsoft.com/office/drawing/2014/main" id="{714AF3F2-608B-9B45-B708-D0DCF374626C}"/>
              </a:ext>
            </a:extLst>
          </p:cNvPr>
          <p:cNvSpPr txBox="1">
            <a:spLocks/>
          </p:cNvSpPr>
          <p:nvPr/>
        </p:nvSpPr>
        <p:spPr>
          <a:xfrm>
            <a:off x="162212" y="3695"/>
            <a:ext cx="3045683" cy="2109917"/>
          </a:xfrm>
          <a:prstGeom prst="rect">
            <a:avLst/>
          </a:prstGeom>
        </p:spPr>
        <p:txBody>
          <a:bodyPr/>
          <a:lstStyle>
            <a:lvl1pPr algn="l" defTabSz="914400" rtl="0" eaLnBrk="1" latinLnBrk="0" hangingPunct="1">
              <a:lnSpc>
                <a:spcPct val="100000"/>
              </a:lnSpc>
              <a:spcBef>
                <a:spcPct val="0"/>
              </a:spcBef>
              <a:buNone/>
              <a:defRPr sz="2600" b="1" kern="1200">
                <a:solidFill>
                  <a:schemeClr val="tx2"/>
                </a:solidFill>
                <a:latin typeface="+mj-lt"/>
                <a:ea typeface="+mj-ea"/>
                <a:cs typeface="+mj-cs"/>
              </a:defRPr>
            </a:lvl1pPr>
          </a:lstStyle>
          <a:p>
            <a:r>
              <a:rPr lang="en-AU" sz="4200" dirty="0"/>
              <a:t>M&amp;E is an intrinsic part of the program cycle (annual)</a:t>
            </a:r>
          </a:p>
        </p:txBody>
      </p:sp>
      <p:sp>
        <p:nvSpPr>
          <p:cNvPr id="4" name="TextBox 3">
            <a:extLst>
              <a:ext uri="{FF2B5EF4-FFF2-40B4-BE49-F238E27FC236}">
                <a16:creationId xmlns:a16="http://schemas.microsoft.com/office/drawing/2014/main" id="{E7ACCDC0-C46D-0648-BC59-3077966426CF}"/>
              </a:ext>
            </a:extLst>
          </p:cNvPr>
          <p:cNvSpPr txBox="1"/>
          <p:nvPr/>
        </p:nvSpPr>
        <p:spPr>
          <a:xfrm>
            <a:off x="5841712" y="3128940"/>
            <a:ext cx="1981200" cy="954107"/>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AU" sz="2800" b="1" dirty="0"/>
              <a:t>Program cycle</a:t>
            </a:r>
          </a:p>
        </p:txBody>
      </p:sp>
      <p:sp>
        <p:nvSpPr>
          <p:cNvPr id="6" name="TextBox 5">
            <a:extLst>
              <a:ext uri="{FF2B5EF4-FFF2-40B4-BE49-F238E27FC236}">
                <a16:creationId xmlns:a16="http://schemas.microsoft.com/office/drawing/2014/main" id="{C65533F4-A5F7-BE45-9C87-016EF3F54B87}"/>
              </a:ext>
            </a:extLst>
          </p:cNvPr>
          <p:cNvSpPr txBox="1"/>
          <p:nvPr/>
        </p:nvSpPr>
        <p:spPr>
          <a:xfrm>
            <a:off x="8434399" y="227656"/>
            <a:ext cx="1099416" cy="645180"/>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AU" dirty="0"/>
              <a:t>Start here</a:t>
            </a:r>
          </a:p>
        </p:txBody>
      </p:sp>
      <p:cxnSp>
        <p:nvCxnSpPr>
          <p:cNvPr id="8" name="Straight Arrow Connector 7">
            <a:extLst>
              <a:ext uri="{FF2B5EF4-FFF2-40B4-BE49-F238E27FC236}">
                <a16:creationId xmlns:a16="http://schemas.microsoft.com/office/drawing/2014/main" id="{D3DB2584-D9FB-4041-90B8-44F9288F2C12}"/>
              </a:ext>
            </a:extLst>
          </p:cNvPr>
          <p:cNvCxnSpPr/>
          <p:nvPr/>
        </p:nvCxnSpPr>
        <p:spPr>
          <a:xfrm flipH="1">
            <a:off x="7822912" y="550246"/>
            <a:ext cx="611487" cy="211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F33435-C46F-5D46-AE47-9498EF7780B7}"/>
              </a:ext>
            </a:extLst>
          </p:cNvPr>
          <p:cNvSpPr txBox="1"/>
          <p:nvPr/>
        </p:nvSpPr>
        <p:spPr>
          <a:xfrm>
            <a:off x="1867049" y="4137855"/>
            <a:ext cx="1610442" cy="923330"/>
          </a:xfrm>
          <a:prstGeom prst="rect">
            <a:avLst/>
          </a:prstGeom>
          <a:ln w="190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AU" dirty="0"/>
              <a:t>Communicate results to stakeholders</a:t>
            </a:r>
          </a:p>
        </p:txBody>
      </p:sp>
      <p:sp>
        <p:nvSpPr>
          <p:cNvPr id="10" name="Right Arrow 9">
            <a:extLst>
              <a:ext uri="{FF2B5EF4-FFF2-40B4-BE49-F238E27FC236}">
                <a16:creationId xmlns:a16="http://schemas.microsoft.com/office/drawing/2014/main" id="{8F4EBE36-B403-B14D-AC8C-CA72CE8EF94F}"/>
              </a:ext>
            </a:extLst>
          </p:cNvPr>
          <p:cNvSpPr/>
          <p:nvPr/>
        </p:nvSpPr>
        <p:spPr>
          <a:xfrm rot="9649052">
            <a:off x="3527559" y="4332301"/>
            <a:ext cx="783543" cy="70141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2129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80636-AB78-7645-8317-DA4545FAC57E}"/>
              </a:ext>
            </a:extLst>
          </p:cNvPr>
          <p:cNvSpPr>
            <a:spLocks noGrp="1"/>
          </p:cNvSpPr>
          <p:nvPr>
            <p:ph sz="half" idx="1"/>
          </p:nvPr>
        </p:nvSpPr>
        <p:spPr>
          <a:xfrm>
            <a:off x="1002636" y="3105149"/>
            <a:ext cx="4026563" cy="3132139"/>
          </a:xfrm>
        </p:spPr>
        <p:txBody>
          <a:bodyPr/>
          <a:lstStyle/>
          <a:p>
            <a:r>
              <a:rPr lang="en-AU" sz="2000" dirty="0">
                <a:solidFill>
                  <a:srgbClr val="002060"/>
                </a:solidFill>
              </a:rPr>
              <a:t>On-going collection of information</a:t>
            </a:r>
          </a:p>
          <a:p>
            <a:r>
              <a:rPr lang="en-AU" sz="2000" dirty="0">
                <a:solidFill>
                  <a:srgbClr val="002060"/>
                </a:solidFill>
              </a:rPr>
              <a:t>Primarily for program or project management</a:t>
            </a:r>
          </a:p>
          <a:p>
            <a:r>
              <a:rPr lang="en-AU" sz="2000" dirty="0">
                <a:solidFill>
                  <a:srgbClr val="002060"/>
                </a:solidFill>
              </a:rPr>
              <a:t>Can be done at different levels</a:t>
            </a:r>
          </a:p>
        </p:txBody>
      </p:sp>
      <p:sp>
        <p:nvSpPr>
          <p:cNvPr id="4" name="Content Placeholder 3">
            <a:extLst>
              <a:ext uri="{FF2B5EF4-FFF2-40B4-BE49-F238E27FC236}">
                <a16:creationId xmlns:a16="http://schemas.microsoft.com/office/drawing/2014/main" id="{5169F3C2-0D86-5543-8047-DB26A59805C6}"/>
              </a:ext>
            </a:extLst>
          </p:cNvPr>
          <p:cNvSpPr>
            <a:spLocks noGrp="1"/>
          </p:cNvSpPr>
          <p:nvPr>
            <p:ph sz="half" idx="2"/>
          </p:nvPr>
        </p:nvSpPr>
        <p:spPr>
          <a:xfrm>
            <a:off x="6574971" y="3105149"/>
            <a:ext cx="4503337" cy="3248759"/>
          </a:xfrm>
        </p:spPr>
        <p:txBody>
          <a:bodyPr/>
          <a:lstStyle/>
          <a:p>
            <a:r>
              <a:rPr lang="en-AU" sz="2000" dirty="0">
                <a:solidFill>
                  <a:srgbClr val="002060"/>
                </a:solidFill>
              </a:rPr>
              <a:t>Done less frequently than monitoring</a:t>
            </a:r>
          </a:p>
          <a:p>
            <a:r>
              <a:rPr lang="en-AU" sz="2000" dirty="0">
                <a:solidFill>
                  <a:srgbClr val="002060"/>
                </a:solidFill>
              </a:rPr>
              <a:t>Focused more on impact and high-level outcomes</a:t>
            </a:r>
          </a:p>
          <a:p>
            <a:r>
              <a:rPr lang="en-AU" sz="2000" dirty="0">
                <a:solidFill>
                  <a:srgbClr val="002060"/>
                </a:solidFill>
              </a:rPr>
              <a:t>More analytical – involves judgements or merit or worth</a:t>
            </a:r>
          </a:p>
          <a:p>
            <a:r>
              <a:rPr lang="en-AU" sz="2000" dirty="0">
                <a:solidFill>
                  <a:srgbClr val="002060"/>
                </a:solidFill>
              </a:rPr>
              <a:t>Draws on monitoring data</a:t>
            </a:r>
          </a:p>
        </p:txBody>
      </p:sp>
      <p:sp>
        <p:nvSpPr>
          <p:cNvPr id="6" name="Text Placeholder 5">
            <a:extLst>
              <a:ext uri="{FF2B5EF4-FFF2-40B4-BE49-F238E27FC236}">
                <a16:creationId xmlns:a16="http://schemas.microsoft.com/office/drawing/2014/main" id="{A9ECC68C-C94B-2141-A3D8-8E137DA58D57}"/>
              </a:ext>
            </a:extLst>
          </p:cNvPr>
          <p:cNvSpPr>
            <a:spLocks noGrp="1"/>
          </p:cNvSpPr>
          <p:nvPr>
            <p:ph type="body" sz="quarter" idx="14"/>
          </p:nvPr>
        </p:nvSpPr>
        <p:spPr>
          <a:xfrm>
            <a:off x="1002636" y="2478314"/>
            <a:ext cx="2636242" cy="539750"/>
          </a:xfrm>
        </p:spPr>
        <p:txBody>
          <a:bodyPr>
            <a:normAutofit fontScale="70000" lnSpcReduction="20000"/>
          </a:bodyPr>
          <a:lstStyle/>
          <a:p>
            <a:r>
              <a:rPr lang="en-AU" sz="2800" b="1" dirty="0"/>
              <a:t>MONITORING</a:t>
            </a:r>
            <a:r>
              <a:rPr lang="en-AU" dirty="0"/>
              <a:t>	</a:t>
            </a:r>
          </a:p>
        </p:txBody>
      </p:sp>
      <p:sp>
        <p:nvSpPr>
          <p:cNvPr id="7" name="Text Placeholder 6">
            <a:extLst>
              <a:ext uri="{FF2B5EF4-FFF2-40B4-BE49-F238E27FC236}">
                <a16:creationId xmlns:a16="http://schemas.microsoft.com/office/drawing/2014/main" id="{F832A501-AF86-A847-A262-7F5209227E1C}"/>
              </a:ext>
            </a:extLst>
          </p:cNvPr>
          <p:cNvSpPr>
            <a:spLocks noGrp="1"/>
          </p:cNvSpPr>
          <p:nvPr>
            <p:ph type="body" sz="quarter" idx="15"/>
          </p:nvPr>
        </p:nvSpPr>
        <p:spPr>
          <a:xfrm>
            <a:off x="6711844" y="2478314"/>
            <a:ext cx="2636242" cy="539750"/>
          </a:xfrm>
        </p:spPr>
        <p:txBody>
          <a:bodyPr/>
          <a:lstStyle/>
          <a:p>
            <a:r>
              <a:rPr lang="en-AU" sz="2800" b="1" dirty="0"/>
              <a:t>EVALUATION</a:t>
            </a:r>
          </a:p>
        </p:txBody>
      </p:sp>
      <p:sp>
        <p:nvSpPr>
          <p:cNvPr id="8" name="Title 7">
            <a:extLst>
              <a:ext uri="{FF2B5EF4-FFF2-40B4-BE49-F238E27FC236}">
                <a16:creationId xmlns:a16="http://schemas.microsoft.com/office/drawing/2014/main" id="{F5584194-30A5-644E-B87D-E2A9200C29F0}"/>
              </a:ext>
            </a:extLst>
          </p:cNvPr>
          <p:cNvSpPr>
            <a:spLocks noGrp="1"/>
          </p:cNvSpPr>
          <p:nvPr>
            <p:ph type="title"/>
          </p:nvPr>
        </p:nvSpPr>
        <p:spPr/>
        <p:txBody>
          <a:bodyPr/>
          <a:lstStyle/>
          <a:p>
            <a:r>
              <a:rPr lang="en-AU" sz="4200" dirty="0"/>
              <a:t>Definition</a:t>
            </a:r>
          </a:p>
        </p:txBody>
      </p:sp>
    </p:spTree>
    <p:extLst>
      <p:ext uri="{BB962C8B-B14F-4D97-AF65-F5344CB8AC3E}">
        <p14:creationId xmlns:p14="http://schemas.microsoft.com/office/powerpoint/2010/main" val="53465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80636-AB78-7645-8317-DA4545FAC57E}"/>
              </a:ext>
            </a:extLst>
          </p:cNvPr>
          <p:cNvSpPr>
            <a:spLocks noGrp="1"/>
          </p:cNvSpPr>
          <p:nvPr>
            <p:ph sz="half" idx="1"/>
          </p:nvPr>
        </p:nvSpPr>
        <p:spPr>
          <a:xfrm>
            <a:off x="1002636" y="3105149"/>
            <a:ext cx="4113061" cy="3335844"/>
          </a:xfrm>
        </p:spPr>
        <p:txBody>
          <a:bodyPr/>
          <a:lstStyle/>
          <a:p>
            <a:r>
              <a:rPr lang="en-AU" sz="1800" dirty="0">
                <a:solidFill>
                  <a:srgbClr val="002060"/>
                </a:solidFill>
              </a:rPr>
              <a:t>Collecting evidence to see if we are on track to achieve our intended results</a:t>
            </a:r>
          </a:p>
          <a:p>
            <a:r>
              <a:rPr lang="en-AU" sz="1800" dirty="0">
                <a:solidFill>
                  <a:srgbClr val="002060"/>
                </a:solidFill>
              </a:rPr>
              <a:t>For improvement so we can correct the program or project implementation</a:t>
            </a:r>
          </a:p>
          <a:p>
            <a:r>
              <a:rPr lang="en-AU" sz="1800" dirty="0">
                <a:solidFill>
                  <a:srgbClr val="002060"/>
                </a:solidFill>
              </a:rPr>
              <a:t>For accountability so funders can determine whether milestones were delivered </a:t>
            </a:r>
          </a:p>
        </p:txBody>
      </p:sp>
      <p:sp>
        <p:nvSpPr>
          <p:cNvPr id="4" name="Content Placeholder 3">
            <a:extLst>
              <a:ext uri="{FF2B5EF4-FFF2-40B4-BE49-F238E27FC236}">
                <a16:creationId xmlns:a16="http://schemas.microsoft.com/office/drawing/2014/main" id="{5169F3C2-0D86-5543-8047-DB26A59805C6}"/>
              </a:ext>
            </a:extLst>
          </p:cNvPr>
          <p:cNvSpPr>
            <a:spLocks noGrp="1"/>
          </p:cNvSpPr>
          <p:nvPr>
            <p:ph sz="half" idx="2"/>
          </p:nvPr>
        </p:nvSpPr>
        <p:spPr>
          <a:xfrm>
            <a:off x="6376087" y="3018065"/>
            <a:ext cx="4702222" cy="3422928"/>
          </a:xfrm>
        </p:spPr>
        <p:txBody>
          <a:bodyPr/>
          <a:lstStyle/>
          <a:p>
            <a:r>
              <a:rPr lang="en-AU" sz="2000" dirty="0">
                <a:solidFill>
                  <a:srgbClr val="002060"/>
                </a:solidFill>
              </a:rPr>
              <a:t>Mid-term – assess adequacy of progress towards outcome, to assess how well the program or project is going mid term</a:t>
            </a:r>
          </a:p>
          <a:p>
            <a:r>
              <a:rPr lang="en-AU" sz="2000" dirty="0">
                <a:solidFill>
                  <a:srgbClr val="002060"/>
                </a:solidFill>
              </a:rPr>
              <a:t>Final evaluation – if the program or project is worthwhile, to demonstrate what has or has not been achieved, to understand how to design and implement better programs in future</a:t>
            </a:r>
          </a:p>
        </p:txBody>
      </p:sp>
      <p:sp>
        <p:nvSpPr>
          <p:cNvPr id="6" name="Text Placeholder 5">
            <a:extLst>
              <a:ext uri="{FF2B5EF4-FFF2-40B4-BE49-F238E27FC236}">
                <a16:creationId xmlns:a16="http://schemas.microsoft.com/office/drawing/2014/main" id="{A9ECC68C-C94B-2141-A3D8-8E137DA58D57}"/>
              </a:ext>
            </a:extLst>
          </p:cNvPr>
          <p:cNvSpPr>
            <a:spLocks noGrp="1"/>
          </p:cNvSpPr>
          <p:nvPr>
            <p:ph type="body" sz="quarter" idx="14"/>
          </p:nvPr>
        </p:nvSpPr>
        <p:spPr>
          <a:xfrm>
            <a:off x="1002636" y="2478314"/>
            <a:ext cx="2636242" cy="539750"/>
          </a:xfrm>
        </p:spPr>
        <p:txBody>
          <a:bodyPr>
            <a:normAutofit fontScale="70000" lnSpcReduction="20000"/>
          </a:bodyPr>
          <a:lstStyle/>
          <a:p>
            <a:r>
              <a:rPr lang="en-AU" sz="2800" b="1" dirty="0"/>
              <a:t>MONITORING</a:t>
            </a:r>
            <a:r>
              <a:rPr lang="en-AU" dirty="0"/>
              <a:t>	</a:t>
            </a:r>
          </a:p>
        </p:txBody>
      </p:sp>
      <p:sp>
        <p:nvSpPr>
          <p:cNvPr id="7" name="Text Placeholder 6">
            <a:extLst>
              <a:ext uri="{FF2B5EF4-FFF2-40B4-BE49-F238E27FC236}">
                <a16:creationId xmlns:a16="http://schemas.microsoft.com/office/drawing/2014/main" id="{F832A501-AF86-A847-A262-7F5209227E1C}"/>
              </a:ext>
            </a:extLst>
          </p:cNvPr>
          <p:cNvSpPr>
            <a:spLocks noGrp="1"/>
          </p:cNvSpPr>
          <p:nvPr>
            <p:ph type="body" sz="quarter" idx="15"/>
          </p:nvPr>
        </p:nvSpPr>
        <p:spPr>
          <a:xfrm>
            <a:off x="6711844" y="2478314"/>
            <a:ext cx="2636242" cy="539750"/>
          </a:xfrm>
        </p:spPr>
        <p:txBody>
          <a:bodyPr/>
          <a:lstStyle/>
          <a:p>
            <a:r>
              <a:rPr lang="en-AU" sz="2800" b="1" dirty="0"/>
              <a:t>EVALUATION</a:t>
            </a:r>
          </a:p>
        </p:txBody>
      </p:sp>
      <p:sp>
        <p:nvSpPr>
          <p:cNvPr id="8" name="Title 7">
            <a:extLst>
              <a:ext uri="{FF2B5EF4-FFF2-40B4-BE49-F238E27FC236}">
                <a16:creationId xmlns:a16="http://schemas.microsoft.com/office/drawing/2014/main" id="{F5584194-30A5-644E-B87D-E2A9200C29F0}"/>
              </a:ext>
            </a:extLst>
          </p:cNvPr>
          <p:cNvSpPr>
            <a:spLocks noGrp="1"/>
          </p:cNvSpPr>
          <p:nvPr>
            <p:ph type="title"/>
          </p:nvPr>
        </p:nvSpPr>
        <p:spPr/>
        <p:txBody>
          <a:bodyPr/>
          <a:lstStyle/>
          <a:p>
            <a:r>
              <a:rPr lang="en-AU" sz="4200" dirty="0"/>
              <a:t>Focus</a:t>
            </a:r>
          </a:p>
        </p:txBody>
      </p:sp>
    </p:spTree>
    <p:extLst>
      <p:ext uri="{BB962C8B-B14F-4D97-AF65-F5344CB8AC3E}">
        <p14:creationId xmlns:p14="http://schemas.microsoft.com/office/powerpoint/2010/main" val="3624670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k with productivity items">
            <a:extLst>
              <a:ext uri="{FF2B5EF4-FFF2-40B4-BE49-F238E27FC236}">
                <a16:creationId xmlns:a16="http://schemas.microsoft.com/office/drawing/2014/main" id="{EC8FA02B-CF3A-CBE7-5BCA-DFEC0AAB62E8}"/>
              </a:ext>
            </a:extLst>
          </p:cNvPr>
          <p:cNvPicPr>
            <a:picLocks noChangeAspect="1"/>
          </p:cNvPicPr>
          <p:nvPr/>
        </p:nvPicPr>
        <p:blipFill rotWithShape="1">
          <a:blip r:embed="rId2"/>
          <a:srcRect l="2830" r="12797" b="-1"/>
          <a:stretch/>
        </p:blipFill>
        <p:spPr>
          <a:xfrm>
            <a:off x="0" y="1430814"/>
            <a:ext cx="5051425" cy="3996372"/>
          </a:xfrm>
          <a:prstGeom prst="rect">
            <a:avLst/>
          </a:prstGeom>
          <a:noFill/>
        </p:spPr>
      </p:pic>
      <p:sp>
        <p:nvSpPr>
          <p:cNvPr id="10" name="Title 1">
            <a:extLst>
              <a:ext uri="{FF2B5EF4-FFF2-40B4-BE49-F238E27FC236}">
                <a16:creationId xmlns:a16="http://schemas.microsoft.com/office/drawing/2014/main" id="{07F65C98-C843-4333-97B8-48D85DA5DCB0}"/>
              </a:ext>
            </a:extLst>
          </p:cNvPr>
          <p:cNvSpPr>
            <a:spLocks noGrp="1"/>
          </p:cNvSpPr>
          <p:nvPr>
            <p:ph type="title"/>
          </p:nvPr>
        </p:nvSpPr>
        <p:spPr>
          <a:xfrm>
            <a:off x="5627688" y="873125"/>
            <a:ext cx="5616575" cy="817563"/>
          </a:xfrm>
        </p:spPr>
        <p:txBody>
          <a:bodyPr vert="horz" lIns="91440" tIns="45720" rIns="91440" bIns="45720" rtlCol="0" anchor="ctr">
            <a:normAutofit/>
          </a:bodyPr>
          <a:lstStyle/>
          <a:p>
            <a:r>
              <a:rPr lang="en-US"/>
              <a:t>Purpose of monitoring</a:t>
            </a:r>
          </a:p>
        </p:txBody>
      </p:sp>
      <p:sp>
        <p:nvSpPr>
          <p:cNvPr id="11" name="Content Placeholder 2">
            <a:extLst>
              <a:ext uri="{FF2B5EF4-FFF2-40B4-BE49-F238E27FC236}">
                <a16:creationId xmlns:a16="http://schemas.microsoft.com/office/drawing/2014/main" id="{657E65A5-322F-4330-86C7-622E651AF48B}"/>
              </a:ext>
            </a:extLst>
          </p:cNvPr>
          <p:cNvSpPr txBox="1">
            <a:spLocks/>
          </p:cNvSpPr>
          <p:nvPr/>
        </p:nvSpPr>
        <p:spPr>
          <a:xfrm>
            <a:off x="5627688" y="1952624"/>
            <a:ext cx="5616575" cy="453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E26E00"/>
              </a:buClr>
              <a:buFont typeface="Arial" panose="020B0604020202020204" pitchFamily="34" charset="0"/>
              <a:buChar char="•"/>
            </a:pPr>
            <a:r>
              <a:rPr lang="en-US"/>
              <a:t>To help manage programs</a:t>
            </a:r>
          </a:p>
          <a:p>
            <a:pPr>
              <a:buClr>
                <a:srgbClr val="E26E00"/>
              </a:buClr>
              <a:buFont typeface="Arial" panose="020B0604020202020204" pitchFamily="34" charset="0"/>
              <a:buChar char="•"/>
            </a:pPr>
            <a:r>
              <a:rPr lang="en-US"/>
              <a:t>To discover if program is on track in terms of delivery, know progress and inform continuous improvement</a:t>
            </a:r>
          </a:p>
          <a:p>
            <a:pPr>
              <a:buClr>
                <a:srgbClr val="E26E00"/>
              </a:buClr>
              <a:buFont typeface="Arial" panose="020B0604020202020204" pitchFamily="34" charset="0"/>
              <a:buChar char="•"/>
            </a:pPr>
            <a:r>
              <a:rPr lang="en-US"/>
              <a:t>To collect data to facilitate routine reporting to others, support transparency and accountability  </a:t>
            </a:r>
          </a:p>
        </p:txBody>
      </p:sp>
    </p:spTree>
    <p:extLst>
      <p:ext uri="{BB962C8B-B14F-4D97-AF65-F5344CB8AC3E}">
        <p14:creationId xmlns:p14="http://schemas.microsoft.com/office/powerpoint/2010/main" val="2146360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27225" y="365496"/>
            <a:ext cx="11551863" cy="1330841"/>
          </a:xfrm>
        </p:spPr>
        <p:txBody>
          <a:bodyPr vert="horz" lIns="91440" tIns="45720" rIns="91440" bIns="45720" rtlCol="0" anchor="ctr">
            <a:normAutofit/>
          </a:bodyPr>
          <a:lstStyle/>
          <a:p>
            <a:pPr>
              <a:lnSpc>
                <a:spcPct val="90000"/>
              </a:lnSpc>
            </a:pPr>
            <a:r>
              <a:rPr lang="en-US" sz="4400" kern="1200" dirty="0">
                <a:solidFill>
                  <a:schemeClr val="tx1"/>
                </a:solidFill>
                <a:latin typeface="+mj-lt"/>
                <a:ea typeface="+mj-ea"/>
                <a:cs typeface="+mj-cs"/>
              </a:rPr>
              <a:t>Who is it for?</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65405" y="1893005"/>
            <a:ext cx="10975806" cy="1171471"/>
          </a:xfrm>
        </p:spPr>
        <p:txBody>
          <a:bodyPr vert="horz" lIns="91440" tIns="45720" rIns="91440" bIns="45720" rtlCol="0">
            <a:normAutofit/>
          </a:bodyPr>
          <a:lstStyle/>
          <a:p>
            <a:pPr lvl="1">
              <a:lnSpc>
                <a:spcPct val="90000"/>
              </a:lnSpc>
            </a:pPr>
            <a:r>
              <a:rPr lang="en-US" sz="3200" dirty="0">
                <a:solidFill>
                  <a:schemeClr val="tx1"/>
                </a:solidFill>
              </a:rPr>
              <a:t>Monitoring and Evaluation (M&amp;E) is for project, program or </a:t>
            </a:r>
            <a:r>
              <a:rPr lang="en-US" sz="3200" dirty="0" err="1">
                <a:solidFill>
                  <a:schemeClr val="tx1"/>
                </a:solidFill>
              </a:rPr>
              <a:t>organisational</a:t>
            </a:r>
            <a:r>
              <a:rPr lang="en-US" sz="3200" dirty="0">
                <a:solidFill>
                  <a:schemeClr val="tx1"/>
                </a:solidFill>
              </a:rPr>
              <a:t> teams – it helps in managing performance.</a:t>
            </a:r>
          </a:p>
        </p:txBody>
      </p:sp>
      <p:pic>
        <p:nvPicPr>
          <p:cNvPr id="9" name="Picture 8" descr="Eval 2">
            <a:extLst>
              <a:ext uri="{FF2B5EF4-FFF2-40B4-BE49-F238E27FC236}">
                <a16:creationId xmlns:a16="http://schemas.microsoft.com/office/drawing/2014/main" id="{4BE25406-705B-C04C-AF4C-46318B7B464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262" y="3405583"/>
            <a:ext cx="5718165" cy="3048605"/>
          </a:xfrm>
          <a:prstGeom prst="rect">
            <a:avLst/>
          </a:prstGeom>
          <a:noFill/>
          <a:ln>
            <a:noFill/>
          </a:ln>
        </p:spPr>
      </p:pic>
    </p:spTree>
    <p:extLst>
      <p:ext uri="{BB962C8B-B14F-4D97-AF65-F5344CB8AC3E}">
        <p14:creationId xmlns:p14="http://schemas.microsoft.com/office/powerpoint/2010/main" val="325975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804672" y="401478"/>
            <a:ext cx="4977976" cy="1454051"/>
          </a:xfrm>
        </p:spPr>
        <p:txBody>
          <a:bodyPr vert="horz" lIns="91440" tIns="45720" rIns="91440" bIns="45720" rtlCol="0" anchor="ctr">
            <a:normAutofit fontScale="90000"/>
          </a:bodyPr>
          <a:lstStyle/>
          <a:p>
            <a:pPr>
              <a:lnSpc>
                <a:spcPct val="90000"/>
              </a:lnSpc>
            </a:pPr>
            <a:r>
              <a:rPr lang="en-US" sz="3600" kern="1200" dirty="0">
                <a:latin typeface="+mj-lt"/>
                <a:ea typeface="+mj-ea"/>
                <a:cs typeface="+mj-cs"/>
              </a:rPr>
              <a:t>What is a monitoring and evaluation framework or plan?</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450252" y="1855530"/>
            <a:ext cx="5967413" cy="4240470"/>
          </a:xfrm>
        </p:spPr>
        <p:txBody>
          <a:bodyPr vert="horz" lIns="91440" tIns="45720" rIns="91440" bIns="45720" rtlCol="0" anchor="ctr">
            <a:normAutofit/>
          </a:bodyPr>
          <a:lstStyle/>
          <a:p>
            <a:pPr marL="571500" lvl="1" indent="-457200">
              <a:lnSpc>
                <a:spcPct val="90000"/>
              </a:lnSpc>
              <a:buFont typeface="Arial" panose="020B0604020202020204" pitchFamily="34" charset="0"/>
              <a:buChar char="•"/>
            </a:pPr>
            <a:r>
              <a:rPr lang="en-US" sz="2800" dirty="0">
                <a:solidFill>
                  <a:schemeClr val="tx1"/>
                </a:solidFill>
              </a:rPr>
              <a:t>A monitoring and evaluation framework or plan describes the monitoring framework and the process or plan on how to implement the framework. </a:t>
            </a:r>
          </a:p>
          <a:p>
            <a:pPr marL="571500" lvl="1" indent="-457200">
              <a:lnSpc>
                <a:spcPct val="90000"/>
              </a:lnSpc>
              <a:buFont typeface="Arial" panose="020B0604020202020204" pitchFamily="34" charset="0"/>
              <a:buChar char="•"/>
            </a:pPr>
            <a:r>
              <a:rPr lang="en-US" sz="2800" dirty="0">
                <a:solidFill>
                  <a:schemeClr val="tx1"/>
                </a:solidFill>
              </a:rPr>
              <a:t>Learning is included in the plan when it includes a process of reflecting and using monitoring data in program improvement and redesign. </a:t>
            </a:r>
          </a:p>
        </p:txBody>
      </p:sp>
      <p:pic>
        <p:nvPicPr>
          <p:cNvPr id="10" name="Graphic 11" descr="Check List">
            <a:extLst>
              <a:ext uri="{FF2B5EF4-FFF2-40B4-BE49-F238E27FC236}">
                <a16:creationId xmlns:a16="http://schemas.microsoft.com/office/drawing/2014/main" id="{C0BAC8A2-2553-F6E3-4E11-3DC959A5E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732517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500332" y="563835"/>
            <a:ext cx="4912712" cy="794052"/>
          </a:xfrm>
        </p:spPr>
        <p:txBody>
          <a:bodyPr vert="horz" lIns="91440" tIns="45720" rIns="91440" bIns="45720" rtlCol="0" anchor="t">
            <a:normAutofit fontScale="90000"/>
          </a:bodyPr>
          <a:lstStyle/>
          <a:p>
            <a:pPr>
              <a:lnSpc>
                <a:spcPct val="90000"/>
              </a:lnSpc>
            </a:pPr>
            <a:r>
              <a:rPr lang="en-US" sz="3200" dirty="0">
                <a:solidFill>
                  <a:schemeClr val="tx1"/>
                </a:solidFill>
              </a:rPr>
              <a:t>How does M&amp;E fits with learning?</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500332" y="1932318"/>
            <a:ext cx="5595668" cy="4646282"/>
          </a:xfrm>
        </p:spPr>
        <p:txBody>
          <a:bodyPr vert="horz" lIns="91440" tIns="45720" rIns="91440" bIns="45720" rtlCol="0">
            <a:normAutofit/>
          </a:bodyPr>
          <a:lstStyle/>
          <a:p>
            <a:pPr marL="0" indent="0">
              <a:lnSpc>
                <a:spcPct val="90000"/>
              </a:lnSpc>
              <a:buNone/>
            </a:pPr>
            <a:r>
              <a:rPr lang="en-US" sz="2800" dirty="0" err="1">
                <a:solidFill>
                  <a:schemeClr val="tx1"/>
                </a:solidFill>
              </a:rPr>
              <a:t>Organisational</a:t>
            </a:r>
            <a:r>
              <a:rPr lang="en-US" sz="2800" dirty="0">
                <a:solidFill>
                  <a:schemeClr val="tx1"/>
                </a:solidFill>
              </a:rPr>
              <a:t> learning can be:</a:t>
            </a:r>
          </a:p>
          <a:p>
            <a:pPr indent="-228600">
              <a:lnSpc>
                <a:spcPct val="90000"/>
              </a:lnSpc>
              <a:buFont typeface="Arial" panose="020B0604020202020204" pitchFamily="34" charset="0"/>
              <a:buChar char="•"/>
            </a:pPr>
            <a:r>
              <a:rPr lang="en-US" sz="2800" b="1" dirty="0">
                <a:solidFill>
                  <a:schemeClr val="tx1"/>
                </a:solidFill>
              </a:rPr>
              <a:t>Reproductive</a:t>
            </a:r>
            <a:r>
              <a:rPr lang="en-US" sz="2800" dirty="0">
                <a:solidFill>
                  <a:schemeClr val="tx1"/>
                </a:solidFill>
              </a:rPr>
              <a:t> – we get better over time through practice</a:t>
            </a:r>
          </a:p>
          <a:p>
            <a:pPr indent="-228600">
              <a:lnSpc>
                <a:spcPct val="90000"/>
              </a:lnSpc>
              <a:buFont typeface="Arial" panose="020B0604020202020204" pitchFamily="34" charset="0"/>
              <a:buChar char="•"/>
            </a:pPr>
            <a:r>
              <a:rPr lang="en-US" sz="2800" b="1" dirty="0">
                <a:solidFill>
                  <a:schemeClr val="tx1"/>
                </a:solidFill>
              </a:rPr>
              <a:t>Developmental</a:t>
            </a:r>
            <a:r>
              <a:rPr lang="en-US" sz="2800" dirty="0">
                <a:solidFill>
                  <a:schemeClr val="tx1"/>
                </a:solidFill>
              </a:rPr>
              <a:t> – based on new and different experiences, we start to understand our problems and tasks differently</a:t>
            </a:r>
          </a:p>
        </p:txBody>
      </p:sp>
      <p:pic>
        <p:nvPicPr>
          <p:cNvPr id="9" name="Picture 8" descr="A person standing next to a clipboard&#10;&#10;Description automatically generated">
            <a:extLst>
              <a:ext uri="{FF2B5EF4-FFF2-40B4-BE49-F238E27FC236}">
                <a16:creationId xmlns:a16="http://schemas.microsoft.com/office/drawing/2014/main" id="{9B5CAE60-13FF-6A40-8C2B-9301353A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300" y="1764079"/>
            <a:ext cx="4234804" cy="3925521"/>
          </a:xfrm>
          <a:prstGeom prst="rect">
            <a:avLst/>
          </a:prstGeom>
        </p:spPr>
      </p:pic>
    </p:spTree>
    <p:extLst>
      <p:ext uri="{BB962C8B-B14F-4D97-AF65-F5344CB8AC3E}">
        <p14:creationId xmlns:p14="http://schemas.microsoft.com/office/powerpoint/2010/main" val="131593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500332" y="563835"/>
            <a:ext cx="4912712" cy="794052"/>
          </a:xfrm>
        </p:spPr>
        <p:txBody>
          <a:bodyPr vert="horz" lIns="91440" tIns="45720" rIns="91440" bIns="45720" rtlCol="0" anchor="t">
            <a:normAutofit fontScale="90000"/>
          </a:bodyPr>
          <a:lstStyle/>
          <a:p>
            <a:pPr>
              <a:lnSpc>
                <a:spcPct val="90000"/>
              </a:lnSpc>
            </a:pPr>
            <a:r>
              <a:rPr lang="en-US" sz="3200" dirty="0">
                <a:solidFill>
                  <a:schemeClr val="tx1"/>
                </a:solidFill>
              </a:rPr>
              <a:t>M&amp;E contributes to learning when …</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500332" y="1932318"/>
            <a:ext cx="5595668" cy="4646282"/>
          </a:xfrm>
        </p:spPr>
        <p:txBody>
          <a:bodyPr vert="horz" lIns="91440" tIns="45720" rIns="91440" bIns="45720" rtlCol="0">
            <a:normAutofit lnSpcReduction="10000"/>
          </a:bodyPr>
          <a:lstStyle/>
          <a:p>
            <a:pPr marL="457200" indent="-457200">
              <a:lnSpc>
                <a:spcPct val="90000"/>
              </a:lnSpc>
              <a:buFont typeface="Arial" panose="020B0604020202020204" pitchFamily="34" charset="0"/>
              <a:buChar char="•"/>
            </a:pPr>
            <a:r>
              <a:rPr lang="en-US" sz="2800" dirty="0">
                <a:solidFill>
                  <a:schemeClr val="tx1"/>
                </a:solidFill>
              </a:rPr>
              <a:t>M&amp;E is about more than just reporting</a:t>
            </a:r>
          </a:p>
          <a:p>
            <a:pPr marL="457200" indent="-457200">
              <a:lnSpc>
                <a:spcPct val="90000"/>
              </a:lnSpc>
              <a:buFont typeface="Arial" panose="020B0604020202020204" pitchFamily="34" charset="0"/>
              <a:buChar char="•"/>
            </a:pPr>
            <a:r>
              <a:rPr lang="en-US" sz="2800" dirty="0">
                <a:solidFill>
                  <a:schemeClr val="tx1"/>
                </a:solidFill>
              </a:rPr>
              <a:t>M&amp;E information is relevant to what the program is trying to achieve, and linked to opportunities for action</a:t>
            </a:r>
          </a:p>
          <a:p>
            <a:pPr marL="457200" indent="-457200">
              <a:lnSpc>
                <a:spcPct val="90000"/>
              </a:lnSpc>
              <a:buFont typeface="Arial" panose="020B0604020202020204" pitchFamily="34" charset="0"/>
              <a:buChar char="•"/>
            </a:pPr>
            <a:r>
              <a:rPr lang="en-US" sz="2800" dirty="0">
                <a:solidFill>
                  <a:schemeClr val="tx1"/>
                </a:solidFill>
              </a:rPr>
              <a:t>Staff and stakeholders actively engage with performance information</a:t>
            </a:r>
          </a:p>
          <a:p>
            <a:pPr marL="457200" indent="-457200">
              <a:lnSpc>
                <a:spcPct val="90000"/>
              </a:lnSpc>
              <a:buFont typeface="Arial" panose="020B0604020202020204" pitchFamily="34" charset="0"/>
              <a:buChar char="•"/>
            </a:pPr>
            <a:r>
              <a:rPr lang="en-US" sz="2800" dirty="0">
                <a:solidFill>
                  <a:schemeClr val="tx1"/>
                </a:solidFill>
              </a:rPr>
              <a:t>The M&amp;E team stimulates and facilitates learning processes</a:t>
            </a:r>
          </a:p>
        </p:txBody>
      </p:sp>
      <p:pic>
        <p:nvPicPr>
          <p:cNvPr id="9" name="Picture 8" descr="A person standing next to a clipboard&#10;&#10;Description automatically generated">
            <a:extLst>
              <a:ext uri="{FF2B5EF4-FFF2-40B4-BE49-F238E27FC236}">
                <a16:creationId xmlns:a16="http://schemas.microsoft.com/office/drawing/2014/main" id="{9B5CAE60-13FF-6A40-8C2B-9301353A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300" y="1764079"/>
            <a:ext cx="4234804" cy="3925521"/>
          </a:xfrm>
          <a:prstGeom prst="rect">
            <a:avLst/>
          </a:prstGeom>
        </p:spPr>
      </p:pic>
    </p:spTree>
    <p:extLst>
      <p:ext uri="{BB962C8B-B14F-4D97-AF65-F5344CB8AC3E}">
        <p14:creationId xmlns:p14="http://schemas.microsoft.com/office/powerpoint/2010/main" val="81773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1349459" y="2437229"/>
            <a:ext cx="8291846" cy="1991080"/>
          </a:xfrm>
        </p:spPr>
        <p:txBody>
          <a:bodyPr/>
          <a:lstStyle/>
          <a:p>
            <a:r>
              <a:rPr lang="en-AU" sz="3200" dirty="0"/>
              <a:t>Day 1</a:t>
            </a:r>
            <a:br>
              <a:rPr lang="en-AU" sz="3200" dirty="0"/>
            </a:br>
            <a:br>
              <a:rPr lang="en-AU" sz="3200" dirty="0"/>
            </a:br>
            <a:r>
              <a:rPr lang="en-AU" sz="3200" dirty="0"/>
              <a:t>5 November 2024</a:t>
            </a:r>
            <a:endParaRPr lang="en-AU" sz="3200" dirty="0">
              <a:cs typeface="Arial"/>
            </a:endParaRP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p:txBody>
          <a:bodyPr/>
          <a:lstStyle/>
          <a:p>
            <a:fld id="{1431C08A-6463-41C2-A7E7-2445066B59E8}" type="slidenum">
              <a:rPr lang="en-AU" smtClean="0"/>
              <a:t>2</a:t>
            </a:fld>
            <a:endParaRPr lang="en-AU" dirty="0"/>
          </a:p>
        </p:txBody>
      </p:sp>
      <p:pic>
        <p:nvPicPr>
          <p:cNvPr id="2" name="Picture 3" descr="A picture containing logo&#10;&#10;Description automatically generated">
            <a:extLst>
              <a:ext uri="{FF2B5EF4-FFF2-40B4-BE49-F238E27FC236}">
                <a16:creationId xmlns:a16="http://schemas.microsoft.com/office/drawing/2014/main" id="{3B1F749F-7631-4C96-953A-42AB071C8A19}"/>
              </a:ext>
            </a:extLst>
          </p:cNvPr>
          <p:cNvPicPr>
            <a:picLocks noChangeAspect="1"/>
          </p:cNvPicPr>
          <p:nvPr/>
        </p:nvPicPr>
        <p:blipFill>
          <a:blip r:embed="rId3"/>
          <a:stretch>
            <a:fillRect/>
          </a:stretch>
        </p:blipFill>
        <p:spPr>
          <a:xfrm>
            <a:off x="9450421" y="5625830"/>
            <a:ext cx="2743200" cy="1232170"/>
          </a:xfrm>
          <a:prstGeom prst="rect">
            <a:avLst/>
          </a:prstGeom>
        </p:spPr>
      </p:pic>
      <p:sp>
        <p:nvSpPr>
          <p:cNvPr id="5" name="Subtitle 2">
            <a:extLst>
              <a:ext uri="{FF2B5EF4-FFF2-40B4-BE49-F238E27FC236}">
                <a16:creationId xmlns:a16="http://schemas.microsoft.com/office/drawing/2014/main" id="{7DD19138-A08B-4083-B7C8-D7AF18CBB936}"/>
              </a:ext>
            </a:extLst>
          </p:cNvPr>
          <p:cNvSpPr txBox="1">
            <a:spLocks/>
          </p:cNvSpPr>
          <p:nvPr/>
        </p:nvSpPr>
        <p:spPr>
          <a:xfrm>
            <a:off x="1349458" y="5354757"/>
            <a:ext cx="4351565" cy="36043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900"/>
              </a:spcAft>
              <a:buFont typeface="Arial" panose="020B0604020202020204" pitchFamily="34" charset="0"/>
              <a:buNone/>
              <a:defRPr sz="1600" kern="1200">
                <a:solidFill>
                  <a:schemeClr val="accent2"/>
                </a:solidFill>
                <a:latin typeface="+mn-lt"/>
                <a:ea typeface="+mn-ea"/>
                <a:cs typeface="+mn-cs"/>
              </a:defRPr>
            </a:lvl1pPr>
            <a:lvl2pPr marL="0" indent="0" algn="l" defTabSz="914400" rtl="0" eaLnBrk="1" latinLnBrk="0" hangingPunct="1">
              <a:lnSpc>
                <a:spcPct val="100000"/>
              </a:lnSpc>
              <a:spcBef>
                <a:spcPts val="18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265113" indent="-26511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542925" indent="-27781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0" indent="0" algn="l" defTabSz="914400" rtl="0" eaLnBrk="1" latinLnBrk="0" hangingPunct="1">
              <a:lnSpc>
                <a:spcPct val="100000"/>
              </a:lnSpc>
              <a:spcBef>
                <a:spcPts val="18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65113" indent="-265113"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1">
                    <a:lumMod val="75000"/>
                    <a:lumOff val="25000"/>
                  </a:schemeClr>
                </a:solidFill>
                <a:latin typeface="+mn-lt"/>
                <a:ea typeface="+mn-ea"/>
                <a:cs typeface="+mn-cs"/>
              </a:defRPr>
            </a:lvl6pPr>
            <a:lvl7pPr marL="542925" indent="-277813"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200" dirty="0">
              <a:solidFill>
                <a:schemeClr val="tx1"/>
              </a:solidFill>
              <a:cs typeface="Arial"/>
            </a:endParaRPr>
          </a:p>
        </p:txBody>
      </p:sp>
    </p:spTree>
    <p:extLst>
      <p:ext uri="{BB962C8B-B14F-4D97-AF65-F5344CB8AC3E}">
        <p14:creationId xmlns:p14="http://schemas.microsoft.com/office/powerpoint/2010/main" val="406311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27225" y="365496"/>
            <a:ext cx="11551863" cy="1330841"/>
          </a:xfrm>
        </p:spPr>
        <p:txBody>
          <a:bodyPr vert="horz" lIns="91440" tIns="45720" rIns="91440" bIns="45720" rtlCol="0" anchor="ctr">
            <a:normAutofit/>
          </a:bodyPr>
          <a:lstStyle/>
          <a:p>
            <a:pPr>
              <a:lnSpc>
                <a:spcPct val="90000"/>
              </a:lnSpc>
            </a:pPr>
            <a:r>
              <a:rPr lang="en-US" sz="4400" kern="1200" dirty="0">
                <a:solidFill>
                  <a:schemeClr val="tx1"/>
                </a:solidFill>
                <a:latin typeface="+mj-lt"/>
                <a:ea typeface="+mj-ea"/>
                <a:cs typeface="+mj-cs"/>
              </a:rPr>
              <a:t>The secrets to creating a meaningful MEL framework</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14313" y="2061836"/>
            <a:ext cx="7815262" cy="4510414"/>
          </a:xfrm>
        </p:spPr>
        <p:txBody>
          <a:bodyPr vert="horz" lIns="91440" tIns="45720" rIns="91440" bIns="45720" rtlCol="0">
            <a:normAutofit/>
          </a:bodyPr>
          <a:lstStyle/>
          <a:p>
            <a:pPr marL="342900" lvl="1" indent="-342900">
              <a:lnSpc>
                <a:spcPct val="90000"/>
              </a:lnSpc>
              <a:buFont typeface="Arial" panose="020B0604020202020204" pitchFamily="34" charset="0"/>
              <a:buChar char="•"/>
            </a:pPr>
            <a:r>
              <a:rPr lang="en-US" sz="2400" dirty="0">
                <a:solidFill>
                  <a:schemeClr val="tx1"/>
                </a:solidFill>
              </a:rPr>
              <a:t>Develop a program logic or theory of change</a:t>
            </a:r>
          </a:p>
          <a:p>
            <a:pPr marL="342900" lvl="1" indent="-342900">
              <a:lnSpc>
                <a:spcPct val="90000"/>
              </a:lnSpc>
              <a:buFont typeface="Arial" panose="020B0604020202020204" pitchFamily="34" charset="0"/>
              <a:buChar char="•"/>
            </a:pPr>
            <a:r>
              <a:rPr lang="en-US" sz="2400" dirty="0">
                <a:solidFill>
                  <a:schemeClr val="tx1"/>
                </a:solidFill>
              </a:rPr>
              <a:t>Monitor meaningful things</a:t>
            </a:r>
          </a:p>
          <a:p>
            <a:pPr marL="342900" lvl="1" indent="-342900">
              <a:lnSpc>
                <a:spcPct val="90000"/>
              </a:lnSpc>
              <a:buFont typeface="Arial" panose="020B0604020202020204" pitchFamily="34" charset="0"/>
              <a:buChar char="•"/>
            </a:pPr>
            <a:r>
              <a:rPr lang="en-US" sz="2400" dirty="0">
                <a:solidFill>
                  <a:schemeClr val="tx1"/>
                </a:solidFill>
              </a:rPr>
              <a:t>Using the logic, identify some medium-term results that will provide evidence</a:t>
            </a:r>
          </a:p>
          <a:p>
            <a:pPr marL="342900" lvl="1" indent="-342900">
              <a:lnSpc>
                <a:spcPct val="90000"/>
              </a:lnSpc>
              <a:buFont typeface="Arial" panose="020B0604020202020204" pitchFamily="34" charset="0"/>
              <a:buChar char="•"/>
            </a:pPr>
            <a:r>
              <a:rPr lang="en-US" sz="2400" dirty="0">
                <a:solidFill>
                  <a:schemeClr val="tx1"/>
                </a:solidFill>
              </a:rPr>
              <a:t>Use existing data wherever possible</a:t>
            </a:r>
          </a:p>
          <a:p>
            <a:pPr marL="342900" lvl="1" indent="-342900">
              <a:lnSpc>
                <a:spcPct val="90000"/>
              </a:lnSpc>
              <a:buFont typeface="Arial" panose="020B0604020202020204" pitchFamily="34" charset="0"/>
              <a:buChar char="•"/>
            </a:pPr>
            <a:r>
              <a:rPr lang="en-US" sz="2400" dirty="0">
                <a:solidFill>
                  <a:schemeClr val="tx1"/>
                </a:solidFill>
              </a:rPr>
              <a:t>Include reporting requirements</a:t>
            </a:r>
          </a:p>
          <a:p>
            <a:pPr marL="342900" lvl="1" indent="-342900">
              <a:lnSpc>
                <a:spcPct val="90000"/>
              </a:lnSpc>
              <a:buFont typeface="Arial" panose="020B0604020202020204" pitchFamily="34" charset="0"/>
              <a:buChar char="•"/>
            </a:pPr>
            <a:r>
              <a:rPr lang="en-US" sz="2400" dirty="0">
                <a:solidFill>
                  <a:schemeClr val="tx1"/>
                </a:solidFill>
              </a:rPr>
              <a:t>Make sure that key stakeholders are involved in reflecting on their achievements and using the data</a:t>
            </a:r>
            <a:endParaRPr lang="en-US" dirty="0">
              <a:solidFill>
                <a:schemeClr val="tx1"/>
              </a:solidFill>
            </a:endParaRPr>
          </a:p>
        </p:txBody>
      </p:sp>
      <p:pic>
        <p:nvPicPr>
          <p:cNvPr id="12" name="Graphic 11" descr="Questions">
            <a:extLst>
              <a:ext uri="{FF2B5EF4-FFF2-40B4-BE49-F238E27FC236}">
                <a16:creationId xmlns:a16="http://schemas.microsoft.com/office/drawing/2014/main" id="{701D1BFD-7D6C-F0A3-FDDD-642F7CFE73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8514" y="2171662"/>
            <a:ext cx="3755915" cy="3755915"/>
          </a:xfrm>
          <a:prstGeom prst="rect">
            <a:avLst/>
          </a:prstGeom>
        </p:spPr>
      </p:pic>
    </p:spTree>
    <p:extLst>
      <p:ext uri="{BB962C8B-B14F-4D97-AF65-F5344CB8AC3E}">
        <p14:creationId xmlns:p14="http://schemas.microsoft.com/office/powerpoint/2010/main" val="2458186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27225" y="365496"/>
            <a:ext cx="11551863" cy="1330841"/>
          </a:xfrm>
        </p:spPr>
        <p:txBody>
          <a:bodyPr vert="horz" lIns="91440" tIns="45720" rIns="91440" bIns="45720" rtlCol="0" anchor="ctr">
            <a:normAutofit/>
          </a:bodyPr>
          <a:lstStyle/>
          <a:p>
            <a:pPr>
              <a:lnSpc>
                <a:spcPct val="90000"/>
              </a:lnSpc>
            </a:pPr>
            <a:r>
              <a:rPr lang="en-US" sz="4400" kern="1200" dirty="0">
                <a:solidFill>
                  <a:schemeClr val="tx1"/>
                </a:solidFill>
                <a:latin typeface="+mj-lt"/>
                <a:ea typeface="+mj-ea"/>
                <a:cs typeface="+mj-cs"/>
              </a:rPr>
              <a:t>Process to developing a meaningful monitoring plan</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14313" y="2061836"/>
            <a:ext cx="7815262" cy="4510414"/>
          </a:xfrm>
        </p:spPr>
        <p:txBody>
          <a:bodyPr vert="horz" lIns="91440" tIns="45720" rIns="91440" bIns="45720" rtlCol="0">
            <a:normAutofit/>
          </a:bodyPr>
          <a:lstStyle/>
          <a:p>
            <a:pPr marL="457200" lvl="1" indent="-457200">
              <a:lnSpc>
                <a:spcPct val="90000"/>
              </a:lnSpc>
              <a:buFont typeface="+mj-lt"/>
              <a:buAutoNum type="arabicPeriod"/>
            </a:pPr>
            <a:r>
              <a:rPr lang="en-US" sz="2400" dirty="0">
                <a:solidFill>
                  <a:schemeClr val="tx1"/>
                </a:solidFill>
              </a:rPr>
              <a:t>Clarify the scope of the M&amp;E framework</a:t>
            </a:r>
          </a:p>
          <a:p>
            <a:pPr marL="457200" lvl="1" indent="-457200">
              <a:lnSpc>
                <a:spcPct val="90000"/>
              </a:lnSpc>
              <a:buFont typeface="+mj-lt"/>
              <a:buAutoNum type="arabicPeriod"/>
            </a:pPr>
            <a:r>
              <a:rPr lang="en-US" sz="2400" dirty="0">
                <a:solidFill>
                  <a:schemeClr val="tx1"/>
                </a:solidFill>
              </a:rPr>
              <a:t>Develop monitoring questions and/or indicators from the logic or theory of change</a:t>
            </a:r>
          </a:p>
          <a:p>
            <a:pPr marL="457200" lvl="1" indent="-457200">
              <a:lnSpc>
                <a:spcPct val="90000"/>
              </a:lnSpc>
              <a:buFont typeface="+mj-lt"/>
              <a:buAutoNum type="arabicPeriod"/>
            </a:pPr>
            <a:r>
              <a:rPr lang="en-US" sz="2400" dirty="0">
                <a:solidFill>
                  <a:schemeClr val="tx1"/>
                </a:solidFill>
              </a:rPr>
              <a:t>Identify and list all existing methods or available data</a:t>
            </a:r>
          </a:p>
          <a:p>
            <a:pPr marL="457200" lvl="1" indent="-457200">
              <a:lnSpc>
                <a:spcPct val="90000"/>
              </a:lnSpc>
              <a:buFont typeface="+mj-lt"/>
              <a:buAutoNum type="arabicPeriod"/>
            </a:pPr>
            <a:r>
              <a:rPr lang="en-US" sz="2400" dirty="0">
                <a:solidFill>
                  <a:schemeClr val="tx1"/>
                </a:solidFill>
              </a:rPr>
              <a:t>Identify performance expectations</a:t>
            </a:r>
          </a:p>
          <a:p>
            <a:pPr marL="457200" lvl="1" indent="-457200">
              <a:lnSpc>
                <a:spcPct val="90000"/>
              </a:lnSpc>
              <a:buFont typeface="+mj-lt"/>
              <a:buAutoNum type="arabicPeriod"/>
            </a:pPr>
            <a:r>
              <a:rPr lang="en-US" sz="2400" dirty="0">
                <a:solidFill>
                  <a:schemeClr val="tx1"/>
                </a:solidFill>
              </a:rPr>
              <a:t>Identify questions that cannot be adequately addressed with existing data collection system</a:t>
            </a:r>
          </a:p>
          <a:p>
            <a:pPr marL="457200" lvl="1" indent="-457200">
              <a:lnSpc>
                <a:spcPct val="90000"/>
              </a:lnSpc>
              <a:buFont typeface="+mj-lt"/>
              <a:buAutoNum type="arabicPeriod"/>
            </a:pPr>
            <a:r>
              <a:rPr lang="en-US" sz="2400" dirty="0">
                <a:solidFill>
                  <a:schemeClr val="tx1"/>
                </a:solidFill>
              </a:rPr>
              <a:t>Choose new methods or data collection systems</a:t>
            </a:r>
          </a:p>
          <a:p>
            <a:pPr marL="457200" lvl="1" indent="-457200">
              <a:lnSpc>
                <a:spcPct val="90000"/>
              </a:lnSpc>
              <a:buFont typeface="+mj-lt"/>
              <a:buAutoNum type="arabicPeriod"/>
            </a:pPr>
            <a:r>
              <a:rPr lang="en-US" sz="2400" dirty="0">
                <a:solidFill>
                  <a:schemeClr val="tx1"/>
                </a:solidFill>
              </a:rPr>
              <a:t>Consider how data will be collated, </a:t>
            </a:r>
            <a:r>
              <a:rPr lang="en-US" sz="2400" dirty="0" err="1">
                <a:solidFill>
                  <a:schemeClr val="tx1"/>
                </a:solidFill>
              </a:rPr>
              <a:t>analysed</a:t>
            </a:r>
            <a:r>
              <a:rPr lang="en-US" sz="2400" dirty="0">
                <a:solidFill>
                  <a:schemeClr val="tx1"/>
                </a:solidFill>
              </a:rPr>
              <a:t> and reported</a:t>
            </a:r>
            <a:endParaRPr lang="en-US" dirty="0">
              <a:solidFill>
                <a:schemeClr val="tx1"/>
              </a:solidFill>
            </a:endParaRPr>
          </a:p>
        </p:txBody>
      </p:sp>
      <p:pic>
        <p:nvPicPr>
          <p:cNvPr id="12" name="Graphic 11" descr="Questions">
            <a:extLst>
              <a:ext uri="{FF2B5EF4-FFF2-40B4-BE49-F238E27FC236}">
                <a16:creationId xmlns:a16="http://schemas.microsoft.com/office/drawing/2014/main" id="{701D1BFD-7D6C-F0A3-FDDD-642F7CFE73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775" y="2061836"/>
            <a:ext cx="3755915" cy="3755915"/>
          </a:xfrm>
          <a:prstGeom prst="rect">
            <a:avLst/>
          </a:prstGeom>
        </p:spPr>
      </p:pic>
    </p:spTree>
    <p:extLst>
      <p:ext uri="{BB962C8B-B14F-4D97-AF65-F5344CB8AC3E}">
        <p14:creationId xmlns:p14="http://schemas.microsoft.com/office/powerpoint/2010/main" val="106168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2201333" y="323172"/>
            <a:ext cx="8790244" cy="1187997"/>
          </a:xfrm>
        </p:spPr>
        <p:txBody>
          <a:bodyPr vert="horz" lIns="91440" tIns="45720" rIns="91440" bIns="45720" rtlCol="0" anchor="ctr">
            <a:normAutofit/>
          </a:bodyPr>
          <a:lstStyle/>
          <a:p>
            <a:pPr algn="ctr">
              <a:lnSpc>
                <a:spcPct val="90000"/>
              </a:lnSpc>
            </a:pPr>
            <a:r>
              <a:rPr lang="en-US" sz="3600" kern="1200" dirty="0">
                <a:solidFill>
                  <a:schemeClr val="tx1"/>
                </a:solidFill>
                <a:latin typeface="+mj-lt"/>
                <a:ea typeface="+mj-ea"/>
                <a:cs typeface="+mj-cs"/>
              </a:rPr>
              <a:t>Generic </a:t>
            </a:r>
            <a:r>
              <a:rPr lang="en-US" sz="3600" dirty="0">
                <a:solidFill>
                  <a:schemeClr val="tx1"/>
                </a:solidFill>
              </a:rPr>
              <a:t>outline or contents of a </a:t>
            </a:r>
            <a:r>
              <a:rPr lang="en-US" sz="3600" kern="1200" dirty="0">
                <a:solidFill>
                  <a:schemeClr val="tx1"/>
                </a:solidFill>
                <a:latin typeface="+mj-lt"/>
                <a:ea typeface="+mj-ea"/>
                <a:cs typeface="+mj-cs"/>
              </a:rPr>
              <a:t>MEL framework or MEL plan</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13612" y="1807664"/>
            <a:ext cx="7815262" cy="4510414"/>
          </a:xfrm>
        </p:spPr>
        <p:txBody>
          <a:bodyPr vert="horz" lIns="91440" tIns="45720" rIns="91440" bIns="45720" rtlCol="0">
            <a:normAutofit/>
          </a:bodyPr>
          <a:lstStyle/>
          <a:p>
            <a:pPr marL="342900" lvl="1" indent="-342900">
              <a:lnSpc>
                <a:spcPct val="90000"/>
              </a:lnSpc>
              <a:buFont typeface="Arial" panose="020B0604020202020204" pitchFamily="34" charset="0"/>
              <a:buChar char="•"/>
            </a:pPr>
            <a:r>
              <a:rPr lang="en-US" sz="2400" dirty="0">
                <a:solidFill>
                  <a:schemeClr val="tx1"/>
                </a:solidFill>
              </a:rPr>
              <a:t>Background and purpose of M&amp;E</a:t>
            </a:r>
          </a:p>
          <a:p>
            <a:pPr marL="342900" lvl="1" indent="-342900">
              <a:lnSpc>
                <a:spcPct val="90000"/>
              </a:lnSpc>
              <a:buFont typeface="Arial" panose="020B0604020202020204" pitchFamily="34" charset="0"/>
              <a:buChar char="•"/>
            </a:pPr>
            <a:r>
              <a:rPr lang="en-US" sz="2400" dirty="0">
                <a:solidFill>
                  <a:schemeClr val="tx1"/>
                </a:solidFill>
              </a:rPr>
              <a:t>Description of theory of change</a:t>
            </a:r>
          </a:p>
          <a:p>
            <a:pPr marL="342900" lvl="1" indent="-342900">
              <a:lnSpc>
                <a:spcPct val="90000"/>
              </a:lnSpc>
              <a:buFont typeface="Arial" panose="020B0604020202020204" pitchFamily="34" charset="0"/>
              <a:buChar char="•"/>
            </a:pPr>
            <a:r>
              <a:rPr lang="en-US" sz="2400" dirty="0">
                <a:solidFill>
                  <a:schemeClr val="tx1"/>
                </a:solidFill>
              </a:rPr>
              <a:t>Scope of M&amp;E</a:t>
            </a:r>
          </a:p>
          <a:p>
            <a:pPr marL="342900" lvl="1" indent="-342900">
              <a:lnSpc>
                <a:spcPct val="90000"/>
              </a:lnSpc>
              <a:buFont typeface="Arial" panose="020B0604020202020204" pitchFamily="34" charset="0"/>
              <a:buChar char="•"/>
            </a:pPr>
            <a:r>
              <a:rPr lang="en-US" sz="2400" dirty="0">
                <a:solidFill>
                  <a:schemeClr val="tx1"/>
                </a:solidFill>
              </a:rPr>
              <a:t>Evaluation criteria and evaluation questions</a:t>
            </a:r>
          </a:p>
          <a:p>
            <a:pPr marL="342900" lvl="1" indent="-342900">
              <a:lnSpc>
                <a:spcPct val="90000"/>
              </a:lnSpc>
              <a:buFont typeface="Arial" panose="020B0604020202020204" pitchFamily="34" charset="0"/>
              <a:buChar char="•"/>
            </a:pPr>
            <a:r>
              <a:rPr lang="en-US" sz="2400" dirty="0">
                <a:solidFill>
                  <a:schemeClr val="tx1"/>
                </a:solidFill>
              </a:rPr>
              <a:t>Indicators and measures of success</a:t>
            </a:r>
          </a:p>
          <a:p>
            <a:pPr marL="342900" lvl="1" indent="-342900">
              <a:lnSpc>
                <a:spcPct val="90000"/>
              </a:lnSpc>
              <a:buFont typeface="Arial" panose="020B0604020202020204" pitchFamily="34" charset="0"/>
              <a:buChar char="•"/>
            </a:pPr>
            <a:r>
              <a:rPr lang="en-US" sz="2400" dirty="0">
                <a:solidFill>
                  <a:schemeClr val="tx1"/>
                </a:solidFill>
              </a:rPr>
              <a:t>Monitoring methods and tools</a:t>
            </a:r>
          </a:p>
          <a:p>
            <a:pPr marL="342900" lvl="1" indent="-342900">
              <a:lnSpc>
                <a:spcPct val="90000"/>
              </a:lnSpc>
              <a:buFont typeface="Arial" panose="020B0604020202020204" pitchFamily="34" charset="0"/>
              <a:buChar char="•"/>
            </a:pPr>
            <a:r>
              <a:rPr lang="en-US" sz="2400" dirty="0">
                <a:solidFill>
                  <a:schemeClr val="tx1"/>
                </a:solidFill>
              </a:rPr>
              <a:t>Reporting and learning approaches</a:t>
            </a:r>
          </a:p>
          <a:p>
            <a:pPr marL="342900" lvl="1" indent="-342900">
              <a:lnSpc>
                <a:spcPct val="90000"/>
              </a:lnSpc>
              <a:buFont typeface="Arial" panose="020B0604020202020204" pitchFamily="34" charset="0"/>
              <a:buChar char="•"/>
            </a:pPr>
            <a:r>
              <a:rPr lang="en-US" sz="2400" dirty="0">
                <a:solidFill>
                  <a:schemeClr val="tx1"/>
                </a:solidFill>
              </a:rPr>
              <a:t>Resources and responsibilities</a:t>
            </a:r>
            <a:endParaRPr lang="en-US" dirty="0">
              <a:solidFill>
                <a:schemeClr val="tx1"/>
              </a:solidFill>
            </a:endParaRPr>
          </a:p>
        </p:txBody>
      </p:sp>
      <p:pic>
        <p:nvPicPr>
          <p:cNvPr id="12" name="Graphic 11" descr="Questions">
            <a:extLst>
              <a:ext uri="{FF2B5EF4-FFF2-40B4-BE49-F238E27FC236}">
                <a16:creationId xmlns:a16="http://schemas.microsoft.com/office/drawing/2014/main" id="{701D1BFD-7D6C-F0A3-FDDD-642F7CFE73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5662" y="2184914"/>
            <a:ext cx="3755915" cy="3755915"/>
          </a:xfrm>
          <a:prstGeom prst="rect">
            <a:avLst/>
          </a:prstGeom>
        </p:spPr>
      </p:pic>
    </p:spTree>
    <p:extLst>
      <p:ext uri="{BB962C8B-B14F-4D97-AF65-F5344CB8AC3E}">
        <p14:creationId xmlns:p14="http://schemas.microsoft.com/office/powerpoint/2010/main" val="298394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761840" y="1138265"/>
            <a:ext cx="4651204" cy="1401183"/>
          </a:xfrm>
        </p:spPr>
        <p:txBody>
          <a:bodyPr vert="horz" lIns="91440" tIns="45720" rIns="91440" bIns="45720" rtlCol="0" anchor="t">
            <a:normAutofit/>
          </a:bodyPr>
          <a:lstStyle/>
          <a:p>
            <a:pPr>
              <a:lnSpc>
                <a:spcPct val="90000"/>
              </a:lnSpc>
            </a:pPr>
            <a:r>
              <a:rPr lang="en-US" sz="3200" dirty="0">
                <a:solidFill>
                  <a:schemeClr val="tx1"/>
                </a:solidFill>
              </a:rPr>
              <a:t>Boundaries and scope</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761840" y="2184400"/>
            <a:ext cx="4813460" cy="3873500"/>
          </a:xfrm>
        </p:spPr>
        <p:txBody>
          <a:bodyPr vert="horz" lIns="91440" tIns="45720" rIns="91440" bIns="45720" rtlCol="0">
            <a:normAutofit/>
          </a:bodyPr>
          <a:lstStyle/>
          <a:p>
            <a:pPr>
              <a:lnSpc>
                <a:spcPct val="90000"/>
              </a:lnSpc>
            </a:pPr>
            <a:r>
              <a:rPr lang="en-US" sz="2800" dirty="0">
                <a:solidFill>
                  <a:schemeClr val="tx1"/>
                </a:solidFill>
              </a:rPr>
              <a:t>It is important to define what you are developing the MEL framework for, ask questions such as:</a:t>
            </a:r>
          </a:p>
          <a:p>
            <a:pPr indent="-228600">
              <a:lnSpc>
                <a:spcPct val="90000"/>
              </a:lnSpc>
              <a:buFont typeface="Arial" panose="020B0604020202020204" pitchFamily="34" charset="0"/>
              <a:buChar char="•"/>
            </a:pPr>
            <a:r>
              <a:rPr lang="en-US" sz="2800" dirty="0">
                <a:solidFill>
                  <a:schemeClr val="tx1"/>
                </a:solidFill>
              </a:rPr>
              <a:t>What is the purpose?</a:t>
            </a:r>
          </a:p>
          <a:p>
            <a:pPr indent="-228600">
              <a:lnSpc>
                <a:spcPct val="90000"/>
              </a:lnSpc>
              <a:buFont typeface="Arial" panose="020B0604020202020204" pitchFamily="34" charset="0"/>
              <a:buChar char="•"/>
            </a:pPr>
            <a:r>
              <a:rPr lang="en-US" sz="2800" dirty="0">
                <a:solidFill>
                  <a:schemeClr val="tx1"/>
                </a:solidFill>
              </a:rPr>
              <a:t>What is the coverage?</a:t>
            </a:r>
          </a:p>
          <a:p>
            <a:pPr indent="-228600">
              <a:lnSpc>
                <a:spcPct val="90000"/>
              </a:lnSpc>
              <a:buFont typeface="Arial" panose="020B0604020202020204" pitchFamily="34" charset="0"/>
              <a:buChar char="•"/>
            </a:pPr>
            <a:r>
              <a:rPr lang="en-US" sz="2800" dirty="0">
                <a:solidFill>
                  <a:schemeClr val="tx1"/>
                </a:solidFill>
              </a:rPr>
              <a:t>What to include and exclude?</a:t>
            </a:r>
          </a:p>
          <a:p>
            <a:pPr indent="-228600">
              <a:lnSpc>
                <a:spcPct val="90000"/>
              </a:lnSpc>
              <a:buFont typeface="Arial" panose="020B0604020202020204" pitchFamily="34" charset="0"/>
              <a:buChar char="•"/>
            </a:pPr>
            <a:r>
              <a:rPr lang="en-US" sz="2800" dirty="0">
                <a:solidFill>
                  <a:schemeClr val="tx1"/>
                </a:solidFill>
              </a:rPr>
              <a:t>What are the timelines?</a:t>
            </a:r>
          </a:p>
        </p:txBody>
      </p:sp>
      <p:pic>
        <p:nvPicPr>
          <p:cNvPr id="8" name="Picture 7" descr="A person with many hands and many hands&#10;&#10;Description automatically generated">
            <a:extLst>
              <a:ext uri="{FF2B5EF4-FFF2-40B4-BE49-F238E27FC236}">
                <a16:creationId xmlns:a16="http://schemas.microsoft.com/office/drawing/2014/main" id="{43D88EE5-B176-474B-8CFA-C3508C213CB3}"/>
              </a:ext>
            </a:extLst>
          </p:cNvPr>
          <p:cNvPicPr>
            <a:picLocks noChangeAspect="1"/>
          </p:cNvPicPr>
          <p:nvPr/>
        </p:nvPicPr>
        <p:blipFill rotWithShape="1">
          <a:blip r:embed="rId2">
            <a:extLst>
              <a:ext uri="{28A0092B-C50C-407E-A947-70E740481C1C}">
                <a14:useLocalDpi xmlns:a14="http://schemas.microsoft.com/office/drawing/2010/main" val="0"/>
              </a:ext>
            </a:extLst>
          </a:blip>
          <a:srcRect b="5714"/>
          <a:stretch/>
        </p:blipFill>
        <p:spPr>
          <a:xfrm>
            <a:off x="6096000" y="2444750"/>
            <a:ext cx="5638800" cy="3352800"/>
          </a:xfrm>
          <a:prstGeom prst="rect">
            <a:avLst/>
          </a:prstGeom>
        </p:spPr>
      </p:pic>
    </p:spTree>
    <p:extLst>
      <p:ext uri="{BB962C8B-B14F-4D97-AF65-F5344CB8AC3E}">
        <p14:creationId xmlns:p14="http://schemas.microsoft.com/office/powerpoint/2010/main" val="156187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848497" y="347434"/>
            <a:ext cx="5478322" cy="950026"/>
          </a:xfrm>
        </p:spPr>
        <p:txBody>
          <a:bodyPr vert="horz" lIns="91440" tIns="45720" rIns="91440" bIns="45720" rtlCol="0" anchor="t">
            <a:normAutofit fontScale="90000"/>
          </a:bodyPr>
          <a:lstStyle/>
          <a:p>
            <a:pPr algn="ctr">
              <a:lnSpc>
                <a:spcPct val="90000"/>
              </a:lnSpc>
            </a:pPr>
            <a:r>
              <a:rPr lang="en-US" sz="3200" dirty="0">
                <a:solidFill>
                  <a:srgbClr val="0070C0"/>
                </a:solidFill>
              </a:rPr>
              <a:t>The National Strategic Plan</a:t>
            </a:r>
            <a:br>
              <a:rPr lang="en-US" sz="3200" dirty="0">
                <a:solidFill>
                  <a:srgbClr val="0070C0"/>
                </a:solidFill>
              </a:rPr>
            </a:br>
            <a:r>
              <a:rPr lang="en-US" sz="3200" dirty="0">
                <a:solidFill>
                  <a:srgbClr val="0070C0"/>
                </a:solidFill>
              </a:rPr>
              <a:t>M&amp;E scope</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432486" y="1878227"/>
            <a:ext cx="6166021" cy="4275438"/>
          </a:xfrm>
        </p:spPr>
        <p:txBody>
          <a:bodyPr vert="horz" lIns="91440" tIns="45720" rIns="91440" bIns="45720" rtlCol="0">
            <a:normAutofit/>
          </a:bodyPr>
          <a:lstStyle/>
          <a:p>
            <a:pPr indent="-228600">
              <a:lnSpc>
                <a:spcPct val="90000"/>
              </a:lnSpc>
              <a:buFont typeface="Arial" panose="020B0604020202020204" pitchFamily="34" charset="0"/>
              <a:buChar char="•"/>
            </a:pPr>
            <a:r>
              <a:rPr lang="en-US" sz="2800" b="1" dirty="0">
                <a:solidFill>
                  <a:schemeClr val="tx1"/>
                </a:solidFill>
              </a:rPr>
              <a:t>Timelines: </a:t>
            </a:r>
            <a:r>
              <a:rPr lang="en-US" sz="2800" dirty="0">
                <a:solidFill>
                  <a:schemeClr val="tx1"/>
                </a:solidFill>
              </a:rPr>
              <a:t>2024 to 2028 </a:t>
            </a:r>
          </a:p>
          <a:p>
            <a:pPr indent="-228600">
              <a:lnSpc>
                <a:spcPct val="90000"/>
              </a:lnSpc>
              <a:buFont typeface="Arial" panose="020B0604020202020204" pitchFamily="34" charset="0"/>
              <a:buChar char="•"/>
            </a:pPr>
            <a:r>
              <a:rPr lang="en-US" sz="2800" b="1" dirty="0">
                <a:solidFill>
                  <a:schemeClr val="tx1"/>
                </a:solidFill>
              </a:rPr>
              <a:t>Coverage: </a:t>
            </a:r>
            <a:r>
              <a:rPr lang="en-US" sz="2800" dirty="0">
                <a:solidFill>
                  <a:schemeClr val="tx1"/>
                </a:solidFill>
              </a:rPr>
              <a:t>counter-trafficking activities outlined in the Plan for implementation by relevant ministries, institutions and units at national and sub-national levels</a:t>
            </a:r>
          </a:p>
          <a:p>
            <a:pPr indent="-228600">
              <a:lnSpc>
                <a:spcPct val="90000"/>
              </a:lnSpc>
              <a:buFont typeface="Arial" panose="020B0604020202020204" pitchFamily="34" charset="0"/>
              <a:buChar char="•"/>
            </a:pPr>
            <a:r>
              <a:rPr lang="en-US" sz="2800" b="1" dirty="0">
                <a:solidFill>
                  <a:schemeClr val="tx1"/>
                </a:solidFill>
              </a:rPr>
              <a:t>Includes: </a:t>
            </a:r>
            <a:r>
              <a:rPr lang="en-US" sz="2800" dirty="0">
                <a:solidFill>
                  <a:schemeClr val="tx1"/>
                </a:solidFill>
              </a:rPr>
              <a:t>existing data collections related to trafficking in persons</a:t>
            </a:r>
          </a:p>
        </p:txBody>
      </p:sp>
      <p:pic>
        <p:nvPicPr>
          <p:cNvPr id="5" name="Picture 4" descr="A poster of a diagram&#10;&#10;Description automatically generated with medium confidence">
            <a:extLst>
              <a:ext uri="{FF2B5EF4-FFF2-40B4-BE49-F238E27FC236}">
                <a16:creationId xmlns:a16="http://schemas.microsoft.com/office/drawing/2014/main" id="{8AD26696-F5B9-AF4E-8D74-D16B329B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969" y="191992"/>
            <a:ext cx="4564545" cy="6474016"/>
          </a:xfrm>
          <a:prstGeom prst="rect">
            <a:avLst/>
          </a:prstGeom>
        </p:spPr>
      </p:pic>
    </p:spTree>
    <p:extLst>
      <p:ext uri="{BB962C8B-B14F-4D97-AF65-F5344CB8AC3E}">
        <p14:creationId xmlns:p14="http://schemas.microsoft.com/office/powerpoint/2010/main" val="240311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500332" y="878774"/>
            <a:ext cx="4912712" cy="794052"/>
          </a:xfrm>
        </p:spPr>
        <p:txBody>
          <a:bodyPr vert="horz" lIns="91440" tIns="45720" rIns="91440" bIns="45720" rtlCol="0" anchor="t">
            <a:normAutofit/>
          </a:bodyPr>
          <a:lstStyle/>
          <a:p>
            <a:pPr>
              <a:lnSpc>
                <a:spcPct val="90000"/>
              </a:lnSpc>
            </a:pPr>
            <a:r>
              <a:rPr lang="en-US" sz="3200" dirty="0">
                <a:solidFill>
                  <a:schemeClr val="tx1"/>
                </a:solidFill>
              </a:rPr>
              <a:t>Purpose and type of M&amp;E</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500332" y="1932318"/>
            <a:ext cx="5962252" cy="4530266"/>
          </a:xfrm>
        </p:spPr>
        <p:txBody>
          <a:bodyPr vert="horz" lIns="91440" tIns="45720" rIns="91440" bIns="45720" rtlCol="0">
            <a:normAutofit/>
          </a:bodyPr>
          <a:lstStyle/>
          <a:p>
            <a:pPr marL="0" indent="0">
              <a:lnSpc>
                <a:spcPct val="90000"/>
              </a:lnSpc>
              <a:buNone/>
            </a:pPr>
            <a:r>
              <a:rPr lang="en-US" sz="2800" dirty="0">
                <a:solidFill>
                  <a:schemeClr val="tx1"/>
                </a:solidFill>
              </a:rPr>
              <a:t>Generic main purposes for doing M&amp;E</a:t>
            </a:r>
          </a:p>
          <a:p>
            <a:pPr indent="-228600">
              <a:lnSpc>
                <a:spcPct val="90000"/>
              </a:lnSpc>
              <a:buFont typeface="Arial" panose="020B0604020202020204" pitchFamily="34" charset="0"/>
              <a:buChar char="•"/>
            </a:pPr>
            <a:r>
              <a:rPr lang="en-US" sz="2800" b="1" dirty="0">
                <a:solidFill>
                  <a:schemeClr val="tx1"/>
                </a:solidFill>
              </a:rPr>
              <a:t>Improving</a:t>
            </a:r>
            <a:r>
              <a:rPr lang="en-US" sz="2800" dirty="0">
                <a:solidFill>
                  <a:schemeClr val="tx1"/>
                </a:solidFill>
              </a:rPr>
              <a:t> – to improve the program or activities, as being implemented</a:t>
            </a:r>
          </a:p>
          <a:p>
            <a:pPr indent="-228600">
              <a:lnSpc>
                <a:spcPct val="90000"/>
              </a:lnSpc>
              <a:buFont typeface="Arial" panose="020B0604020202020204" pitchFamily="34" charset="0"/>
              <a:buChar char="•"/>
            </a:pPr>
            <a:r>
              <a:rPr lang="en-US" sz="2800" b="1" dirty="0">
                <a:solidFill>
                  <a:schemeClr val="tx1"/>
                </a:solidFill>
              </a:rPr>
              <a:t>Proving</a:t>
            </a:r>
            <a:r>
              <a:rPr lang="en-US" sz="2800" dirty="0">
                <a:solidFill>
                  <a:schemeClr val="tx1"/>
                </a:solidFill>
              </a:rPr>
              <a:t> – being accountable for the funds invested</a:t>
            </a:r>
          </a:p>
          <a:p>
            <a:pPr indent="-228600">
              <a:lnSpc>
                <a:spcPct val="90000"/>
              </a:lnSpc>
              <a:buFont typeface="Arial" panose="020B0604020202020204" pitchFamily="34" charset="0"/>
              <a:buChar char="•"/>
            </a:pPr>
            <a:r>
              <a:rPr lang="en-US" sz="2800" b="1" dirty="0">
                <a:solidFill>
                  <a:schemeClr val="tx1"/>
                </a:solidFill>
              </a:rPr>
              <a:t>Knowledge</a:t>
            </a:r>
            <a:r>
              <a:rPr lang="en-US" sz="2800" dirty="0">
                <a:solidFill>
                  <a:schemeClr val="tx1"/>
                </a:solidFill>
              </a:rPr>
              <a:t> – testing and establishing a knowledge base for future strategies/plans or for other stakeholders to access</a:t>
            </a:r>
          </a:p>
        </p:txBody>
      </p:sp>
      <p:pic>
        <p:nvPicPr>
          <p:cNvPr id="9" name="Picture 8" descr="A person standing next to a clipboard&#10;&#10;Description automatically generated">
            <a:extLst>
              <a:ext uri="{FF2B5EF4-FFF2-40B4-BE49-F238E27FC236}">
                <a16:creationId xmlns:a16="http://schemas.microsoft.com/office/drawing/2014/main" id="{9B5CAE60-13FF-6A40-8C2B-9301353A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300" y="1764079"/>
            <a:ext cx="4234804" cy="3925521"/>
          </a:xfrm>
          <a:prstGeom prst="rect">
            <a:avLst/>
          </a:prstGeom>
        </p:spPr>
      </p:pic>
    </p:spTree>
    <p:extLst>
      <p:ext uri="{BB962C8B-B14F-4D97-AF65-F5344CB8AC3E}">
        <p14:creationId xmlns:p14="http://schemas.microsoft.com/office/powerpoint/2010/main" val="328506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757800" y="229322"/>
            <a:ext cx="5478322" cy="950026"/>
          </a:xfrm>
        </p:spPr>
        <p:txBody>
          <a:bodyPr vert="horz" lIns="91440" tIns="45720" rIns="91440" bIns="45720" rtlCol="0" anchor="t">
            <a:normAutofit fontScale="90000"/>
          </a:bodyPr>
          <a:lstStyle/>
          <a:p>
            <a:pPr>
              <a:lnSpc>
                <a:spcPct val="90000"/>
              </a:lnSpc>
            </a:pPr>
            <a:r>
              <a:rPr lang="en-US" sz="3200" dirty="0">
                <a:solidFill>
                  <a:srgbClr val="0070C0"/>
                </a:solidFill>
              </a:rPr>
              <a:t>One of the ‘core values’ of the National Strategic Plan</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308919" y="1309816"/>
            <a:ext cx="6339015" cy="5202195"/>
          </a:xfrm>
        </p:spPr>
        <p:txBody>
          <a:bodyPr vert="horz" lIns="91440" tIns="45720" rIns="91440" bIns="45720" rtlCol="0">
            <a:normAutofit fontScale="92500" lnSpcReduction="10000"/>
          </a:bodyPr>
          <a:lstStyle/>
          <a:p>
            <a:pPr marL="0" indent="0">
              <a:lnSpc>
                <a:spcPct val="90000"/>
              </a:lnSpc>
              <a:buNone/>
            </a:pPr>
            <a:r>
              <a:rPr lang="en-US" sz="2800" b="1" dirty="0">
                <a:solidFill>
                  <a:schemeClr val="tx1"/>
                </a:solidFill>
              </a:rPr>
              <a:t>Systemic and sustainable Monitoring and Evaluation </a:t>
            </a:r>
            <a:r>
              <a:rPr lang="en-US" sz="2800" dirty="0">
                <a:solidFill>
                  <a:schemeClr val="tx1"/>
                </a:solidFill>
              </a:rPr>
              <a:t>(page 21)</a:t>
            </a:r>
          </a:p>
          <a:p>
            <a:pPr indent="-228600">
              <a:lnSpc>
                <a:spcPct val="90000"/>
              </a:lnSpc>
              <a:buFont typeface="Arial" panose="020B0604020202020204" pitchFamily="34" charset="0"/>
              <a:buChar char="•"/>
            </a:pPr>
            <a:r>
              <a:rPr lang="en-US" sz="2800" dirty="0">
                <a:solidFill>
                  <a:schemeClr val="tx1"/>
                </a:solidFill>
              </a:rPr>
              <a:t>M&amp;E system to determine the quantity and quality of activity implementation </a:t>
            </a:r>
          </a:p>
          <a:p>
            <a:pPr indent="-228600">
              <a:lnSpc>
                <a:spcPct val="90000"/>
              </a:lnSpc>
              <a:buFont typeface="Arial" panose="020B0604020202020204" pitchFamily="34" charset="0"/>
              <a:buChar char="•"/>
            </a:pPr>
            <a:r>
              <a:rPr lang="en-US" sz="2800" dirty="0">
                <a:solidFill>
                  <a:schemeClr val="tx1"/>
                </a:solidFill>
              </a:rPr>
              <a:t>With indicators to measure impacts, achievements, document experiences and good lessons for new initiatives</a:t>
            </a:r>
          </a:p>
          <a:p>
            <a:pPr indent="-228600">
              <a:lnSpc>
                <a:spcPct val="90000"/>
              </a:lnSpc>
              <a:buFont typeface="Arial" panose="020B0604020202020204" pitchFamily="34" charset="0"/>
              <a:buChar char="•"/>
            </a:pPr>
            <a:r>
              <a:rPr lang="en-US" sz="2800" dirty="0">
                <a:solidFill>
                  <a:schemeClr val="tx1"/>
                </a:solidFill>
              </a:rPr>
              <a:t>Monitor progress, challenges, opportunities, the need to change, modify activities or how to carry out activities</a:t>
            </a:r>
          </a:p>
          <a:p>
            <a:pPr indent="-228600">
              <a:lnSpc>
                <a:spcPct val="90000"/>
              </a:lnSpc>
              <a:buFont typeface="Arial" panose="020B0604020202020204" pitchFamily="34" charset="0"/>
              <a:buChar char="•"/>
            </a:pPr>
            <a:r>
              <a:rPr lang="en-US" sz="2800" dirty="0">
                <a:solidFill>
                  <a:schemeClr val="tx1"/>
                </a:solidFill>
              </a:rPr>
              <a:t>Compile and disseminate good experiences and lessons learned during the implementation of planned activities</a:t>
            </a:r>
          </a:p>
        </p:txBody>
      </p:sp>
      <p:pic>
        <p:nvPicPr>
          <p:cNvPr id="5" name="Picture 4" descr="A poster of a diagram&#10;&#10;Description automatically generated with medium confidence">
            <a:extLst>
              <a:ext uri="{FF2B5EF4-FFF2-40B4-BE49-F238E27FC236}">
                <a16:creationId xmlns:a16="http://schemas.microsoft.com/office/drawing/2014/main" id="{8AD26696-F5B9-AF4E-8D74-D16B329B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536" y="191992"/>
            <a:ext cx="4564545" cy="6474016"/>
          </a:xfrm>
          <a:prstGeom prst="rect">
            <a:avLst/>
          </a:prstGeom>
        </p:spPr>
      </p:pic>
    </p:spTree>
    <p:extLst>
      <p:ext uri="{BB962C8B-B14F-4D97-AF65-F5344CB8AC3E}">
        <p14:creationId xmlns:p14="http://schemas.microsoft.com/office/powerpoint/2010/main" val="3055363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a:solidFill>
                  <a:schemeClr val="tx1"/>
                </a:solidFill>
                <a:latin typeface="+mj-lt"/>
                <a:ea typeface="+mj-ea"/>
                <a:cs typeface="+mj-cs"/>
              </a:rPr>
              <a:t>Audience or users</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630936" y="2503424"/>
            <a:ext cx="5604764" cy="4099466"/>
          </a:xfrm>
        </p:spPr>
        <p:txBody>
          <a:bodyPr vert="horz" lIns="91440" tIns="45720" rIns="91440" bIns="45720" rtlCol="0" anchor="t">
            <a:noAutofit/>
          </a:bodyPr>
          <a:lstStyle/>
          <a:p>
            <a:pPr marL="0" indent="0">
              <a:lnSpc>
                <a:spcPct val="90000"/>
              </a:lnSpc>
              <a:buNone/>
            </a:pPr>
            <a:r>
              <a:rPr lang="en-US" sz="2400" dirty="0">
                <a:solidFill>
                  <a:schemeClr val="tx1"/>
                </a:solidFill>
              </a:rPr>
              <a:t>People who require evaluative information or intended users of the MEL framework</a:t>
            </a:r>
          </a:p>
          <a:p>
            <a:pPr indent="-228600">
              <a:lnSpc>
                <a:spcPct val="90000"/>
              </a:lnSpc>
              <a:buFont typeface="Arial" panose="020B0604020202020204" pitchFamily="34" charset="0"/>
              <a:buChar char="•"/>
            </a:pPr>
            <a:r>
              <a:rPr lang="en-US" sz="2400" b="1" dirty="0">
                <a:solidFill>
                  <a:schemeClr val="tx1"/>
                </a:solidFill>
              </a:rPr>
              <a:t>Primary</a:t>
            </a:r>
            <a:r>
              <a:rPr lang="en-US" sz="2400" dirty="0">
                <a:solidFill>
                  <a:schemeClr val="tx1"/>
                </a:solidFill>
              </a:rPr>
              <a:t> – people who will </a:t>
            </a:r>
            <a:r>
              <a:rPr lang="en-US" sz="2400" dirty="0" err="1">
                <a:solidFill>
                  <a:schemeClr val="tx1"/>
                </a:solidFill>
              </a:rPr>
              <a:t>analyse</a:t>
            </a:r>
            <a:r>
              <a:rPr lang="en-US" sz="2400" dirty="0">
                <a:solidFill>
                  <a:schemeClr val="tx1"/>
                </a:solidFill>
              </a:rPr>
              <a:t>, reflect and inform their decision making as a result of their involvement in the M&amp;E process.</a:t>
            </a:r>
          </a:p>
          <a:p>
            <a:pPr indent="-228600">
              <a:lnSpc>
                <a:spcPct val="90000"/>
              </a:lnSpc>
              <a:buFont typeface="Arial" panose="020B0604020202020204" pitchFamily="34" charset="0"/>
              <a:buChar char="•"/>
            </a:pPr>
            <a:r>
              <a:rPr lang="en-US" sz="2400" b="1" dirty="0">
                <a:solidFill>
                  <a:schemeClr val="tx1"/>
                </a:solidFill>
              </a:rPr>
              <a:t>Secondary</a:t>
            </a:r>
            <a:r>
              <a:rPr lang="en-US" sz="2400" dirty="0">
                <a:solidFill>
                  <a:schemeClr val="tx1"/>
                </a:solidFill>
              </a:rPr>
              <a:t> – people who may read the reports, but we will not necessarily tailor the M&amp;E framework specifically to their needs.</a:t>
            </a:r>
          </a:p>
        </p:txBody>
      </p:sp>
      <p:pic>
        <p:nvPicPr>
          <p:cNvPr id="8" name="Picture 7" descr="A person and person looking at a magnifying glass&#10;&#10;Description automatically generated">
            <a:extLst>
              <a:ext uri="{FF2B5EF4-FFF2-40B4-BE49-F238E27FC236}">
                <a16:creationId xmlns:a16="http://schemas.microsoft.com/office/drawing/2014/main" id="{656181C1-4C8B-0F45-A24B-4022CB898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360979"/>
            <a:ext cx="5458968" cy="4136042"/>
          </a:xfrm>
          <a:prstGeom prst="rect">
            <a:avLst/>
          </a:prstGeom>
        </p:spPr>
      </p:pic>
    </p:spTree>
    <p:extLst>
      <p:ext uri="{BB962C8B-B14F-4D97-AF65-F5344CB8AC3E}">
        <p14:creationId xmlns:p14="http://schemas.microsoft.com/office/powerpoint/2010/main" val="195079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513788" y="365125"/>
            <a:ext cx="4840010" cy="1807305"/>
          </a:xfrm>
        </p:spPr>
        <p:txBody>
          <a:bodyPr vert="horz" lIns="91440" tIns="45720" rIns="91440" bIns="45720" rtlCol="0" anchor="ctr">
            <a:normAutofit/>
          </a:bodyPr>
          <a:lstStyle/>
          <a:p>
            <a:pPr>
              <a:lnSpc>
                <a:spcPct val="90000"/>
              </a:lnSpc>
            </a:pPr>
            <a:r>
              <a:rPr lang="en-US" sz="4100" dirty="0">
                <a:solidFill>
                  <a:srgbClr val="C00000"/>
                </a:solidFill>
              </a:rPr>
              <a:t>TASK: define the purpose</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2"/>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6096001" y="2172430"/>
            <a:ext cx="5636454" cy="4183920"/>
          </a:xfrm>
        </p:spPr>
        <p:txBody>
          <a:bodyPr vert="horz" lIns="91440" tIns="45720" rIns="91440" bIns="45720" rtlCol="0">
            <a:normAutofit/>
          </a:bodyPr>
          <a:lstStyle/>
          <a:p>
            <a:pPr marL="0" lvl="1" indent="0">
              <a:lnSpc>
                <a:spcPct val="90000"/>
              </a:lnSpc>
              <a:buNone/>
            </a:pPr>
            <a:r>
              <a:rPr lang="en-US" sz="2800" dirty="0">
                <a:solidFill>
                  <a:schemeClr val="tx1"/>
                </a:solidFill>
                <a:cs typeface="Arial"/>
              </a:rPr>
              <a:t>Brainstorm ideas on your table in view of the NSP, use the worksheet:</a:t>
            </a:r>
          </a:p>
          <a:p>
            <a:pPr marL="685800" lvl="1" indent="-457200">
              <a:lnSpc>
                <a:spcPct val="90000"/>
              </a:lnSpc>
              <a:buFont typeface="Arial" panose="020B0604020202020204" pitchFamily="34" charset="0"/>
              <a:buChar char="•"/>
            </a:pPr>
            <a:r>
              <a:rPr lang="en-US" sz="2800" dirty="0">
                <a:solidFill>
                  <a:schemeClr val="tx1"/>
                </a:solidFill>
                <a:cs typeface="Arial"/>
              </a:rPr>
              <a:t>Do you agree with the draft objectives or purpose of the MEL framework? </a:t>
            </a:r>
          </a:p>
          <a:p>
            <a:pPr marL="685800" lvl="1" indent="-457200">
              <a:lnSpc>
                <a:spcPct val="90000"/>
              </a:lnSpc>
              <a:buFont typeface="Arial" panose="020B0604020202020204" pitchFamily="34" charset="0"/>
              <a:buChar char="•"/>
            </a:pPr>
            <a:r>
              <a:rPr lang="en-US" sz="2800" dirty="0">
                <a:solidFill>
                  <a:schemeClr val="tx1"/>
                </a:solidFill>
                <a:cs typeface="Arial"/>
              </a:rPr>
              <a:t>What important objective(s) have we missed?</a:t>
            </a:r>
          </a:p>
          <a:p>
            <a:pPr marL="0" lvl="1" indent="0">
              <a:lnSpc>
                <a:spcPct val="90000"/>
              </a:lnSpc>
              <a:buNone/>
            </a:pPr>
            <a:r>
              <a:rPr lang="en-US" sz="2800" dirty="0">
                <a:solidFill>
                  <a:schemeClr val="tx1"/>
                </a:solidFill>
                <a:cs typeface="Arial"/>
              </a:rPr>
              <a:t>Use the worksheet to record your discussion or answers.</a:t>
            </a:r>
          </a:p>
        </p:txBody>
      </p:sp>
    </p:spTree>
    <p:extLst>
      <p:ext uri="{BB962C8B-B14F-4D97-AF65-F5344CB8AC3E}">
        <p14:creationId xmlns:p14="http://schemas.microsoft.com/office/powerpoint/2010/main" val="156996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64881" y="457490"/>
            <a:ext cx="10512426" cy="817563"/>
          </a:xfrm>
        </p:spPr>
        <p:txBody>
          <a:bodyPr/>
          <a:lstStyle/>
          <a:p>
            <a:pPr algn="ctr"/>
            <a:r>
              <a:rPr lang="en-AU" sz="3200" b="1" dirty="0"/>
              <a:t>Draft main objectives of the MEL framework</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84200" y="1275053"/>
            <a:ext cx="10652072" cy="4926647"/>
          </a:xfrm>
        </p:spPr>
        <p:txBody>
          <a:bodyPr/>
          <a:lstStyle/>
          <a:p>
            <a:pPr marL="342900" lvl="1" indent="-342900">
              <a:buFont typeface="Arial" panose="020B0604020202020204" pitchFamily="34" charset="0"/>
              <a:buChar char="•"/>
            </a:pPr>
            <a:r>
              <a:rPr lang="en-AU" sz="2800" dirty="0">
                <a:cs typeface="Arial"/>
              </a:rPr>
              <a:t>To inform the strategic direction of NCCT and its member agencies based on evidence and information generated through this MEL framework</a:t>
            </a:r>
          </a:p>
          <a:p>
            <a:pPr marL="342900" lvl="1" indent="-342900">
              <a:buFont typeface="Arial" panose="020B0604020202020204" pitchFamily="34" charset="0"/>
              <a:buChar char="•"/>
            </a:pPr>
            <a:r>
              <a:rPr lang="en-AU" sz="2800" dirty="0">
                <a:cs typeface="Arial"/>
              </a:rPr>
              <a:t>To capture and understand progress of intended outcomes, through consistent and quality reporting to the NCCT</a:t>
            </a:r>
          </a:p>
          <a:p>
            <a:pPr marL="342900" lvl="1" indent="-342900">
              <a:buFont typeface="Arial" panose="020B0604020202020204" pitchFamily="34" charset="0"/>
              <a:buChar char="•"/>
            </a:pPr>
            <a:r>
              <a:rPr lang="en-AU" sz="2800" dirty="0">
                <a:cs typeface="Arial"/>
              </a:rPr>
              <a:t>To capture, share and promote good practices and lessons learned</a:t>
            </a:r>
          </a:p>
          <a:p>
            <a:pPr marL="342900" lvl="1" indent="-342900">
              <a:buFont typeface="Arial" panose="020B0604020202020204" pitchFamily="34" charset="0"/>
              <a:buChar char="•"/>
            </a:pPr>
            <a:r>
              <a:rPr lang="en-AU" sz="2800" dirty="0">
                <a:cs typeface="Arial"/>
              </a:rPr>
              <a:t>To determine the quantity and quality of activity implementation set out in the National Strategic Plan</a:t>
            </a:r>
          </a:p>
          <a:p>
            <a:pPr lvl="1"/>
            <a:endParaRPr lang="en-AU" sz="2200" dirty="0">
              <a:cs typeface="Arial"/>
            </a:endParaRPr>
          </a:p>
          <a:p>
            <a:pPr marL="0" lvl="1" indent="0">
              <a:buNone/>
            </a:pPr>
            <a:r>
              <a:rPr lang="en-AU" sz="2200" dirty="0">
                <a:cs typeface="Arial"/>
              </a:rPr>
              <a:t>Refer to the NSP and draft MEL Framework (section 3.1)</a:t>
            </a:r>
          </a:p>
        </p:txBody>
      </p:sp>
    </p:spTree>
    <p:extLst>
      <p:ext uri="{BB962C8B-B14F-4D97-AF65-F5344CB8AC3E}">
        <p14:creationId xmlns:p14="http://schemas.microsoft.com/office/powerpoint/2010/main" val="133462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FB80-629D-AB4D-B59A-3C58B4A0E0CC}"/>
              </a:ext>
            </a:extLst>
          </p:cNvPr>
          <p:cNvSpPr>
            <a:spLocks noGrp="1"/>
          </p:cNvSpPr>
          <p:nvPr>
            <p:ph type="title"/>
          </p:nvPr>
        </p:nvSpPr>
        <p:spPr/>
        <p:txBody>
          <a:bodyPr/>
          <a:lstStyle/>
          <a:p>
            <a:r>
              <a:rPr lang="en-AU" dirty="0"/>
              <a:t>Session 1</a:t>
            </a:r>
          </a:p>
        </p:txBody>
      </p:sp>
      <p:sp>
        <p:nvSpPr>
          <p:cNvPr id="3" name="Text Placeholder 2">
            <a:extLst>
              <a:ext uri="{FF2B5EF4-FFF2-40B4-BE49-F238E27FC236}">
                <a16:creationId xmlns:a16="http://schemas.microsoft.com/office/drawing/2014/main" id="{54E6A270-8DFC-8B4C-A7AE-788AA6F6684A}"/>
              </a:ext>
            </a:extLst>
          </p:cNvPr>
          <p:cNvSpPr>
            <a:spLocks noGrp="1"/>
          </p:cNvSpPr>
          <p:nvPr>
            <p:ph type="body" idx="1"/>
          </p:nvPr>
        </p:nvSpPr>
        <p:spPr/>
        <p:txBody>
          <a:bodyPr/>
          <a:lstStyle/>
          <a:p>
            <a:r>
              <a:rPr lang="en-AU" dirty="0"/>
              <a:t>Welcome and opening remarks</a:t>
            </a:r>
          </a:p>
        </p:txBody>
      </p:sp>
    </p:spTree>
    <p:extLst>
      <p:ext uri="{BB962C8B-B14F-4D97-AF65-F5344CB8AC3E}">
        <p14:creationId xmlns:p14="http://schemas.microsoft.com/office/powerpoint/2010/main" val="12880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513790" y="182568"/>
            <a:ext cx="4840010" cy="1807305"/>
          </a:xfrm>
        </p:spPr>
        <p:txBody>
          <a:bodyPr vert="horz" lIns="91440" tIns="45720" rIns="91440" bIns="45720" rtlCol="0" anchor="ctr">
            <a:normAutofit/>
          </a:bodyPr>
          <a:lstStyle/>
          <a:p>
            <a:pPr>
              <a:lnSpc>
                <a:spcPct val="90000"/>
              </a:lnSpc>
            </a:pPr>
            <a:r>
              <a:rPr lang="en-US" sz="4100" dirty="0">
                <a:solidFill>
                  <a:srgbClr val="C00000"/>
                </a:solidFill>
              </a:rPr>
              <a:t>TASK: confirm MEL audience</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2"/>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929745" y="1989873"/>
            <a:ext cx="5802709" cy="3971553"/>
          </a:xfrm>
        </p:spPr>
        <p:txBody>
          <a:bodyPr vert="horz" lIns="91440" tIns="45720" rIns="91440" bIns="45720" rtlCol="0">
            <a:normAutofit lnSpcReduction="10000"/>
          </a:bodyPr>
          <a:lstStyle/>
          <a:p>
            <a:pPr marL="0" lvl="1" indent="0">
              <a:lnSpc>
                <a:spcPct val="90000"/>
              </a:lnSpc>
              <a:buNone/>
            </a:pPr>
            <a:r>
              <a:rPr lang="en-US" sz="2800" dirty="0">
                <a:solidFill>
                  <a:schemeClr val="tx1"/>
                </a:solidFill>
                <a:cs typeface="Arial"/>
              </a:rPr>
              <a:t>Brainstorm ideas on your table in view of the NSP:</a:t>
            </a:r>
          </a:p>
          <a:p>
            <a:pPr marL="685800" lvl="1" indent="-457200">
              <a:lnSpc>
                <a:spcPct val="90000"/>
              </a:lnSpc>
              <a:buFont typeface="Arial" panose="020B0604020202020204" pitchFamily="34" charset="0"/>
              <a:buChar char="•"/>
            </a:pPr>
            <a:r>
              <a:rPr lang="en-US" sz="2800" dirty="0">
                <a:solidFill>
                  <a:schemeClr val="tx1"/>
                </a:solidFill>
                <a:cs typeface="Arial"/>
              </a:rPr>
              <a:t>Refer to draft audience list (Table 1 of draft MEL framework)</a:t>
            </a:r>
          </a:p>
          <a:p>
            <a:pPr marL="685800" lvl="1" indent="-457200">
              <a:lnSpc>
                <a:spcPct val="90000"/>
              </a:lnSpc>
              <a:buFont typeface="Arial" panose="020B0604020202020204" pitchFamily="34" charset="0"/>
              <a:buChar char="•"/>
            </a:pPr>
            <a:r>
              <a:rPr lang="en-US" sz="2800" dirty="0">
                <a:solidFill>
                  <a:schemeClr val="tx1"/>
                </a:solidFill>
                <a:cs typeface="Arial"/>
              </a:rPr>
              <a:t>Have we missed any important audience? Who are they and what are their information needs?</a:t>
            </a:r>
          </a:p>
          <a:p>
            <a:pPr marL="0" lvl="1" indent="0">
              <a:lnSpc>
                <a:spcPct val="90000"/>
              </a:lnSpc>
              <a:buNone/>
            </a:pPr>
            <a:r>
              <a:rPr lang="en-US" sz="2800" dirty="0">
                <a:solidFill>
                  <a:schemeClr val="tx1"/>
                </a:solidFill>
                <a:cs typeface="Arial"/>
              </a:rPr>
              <a:t>Use the worksheet to record your discussion or answers.</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1431C08A-6463-41C2-A7E7-2445066B59E8}" type="slidenum">
              <a:rPr lang="en-US" sz="1200" smtClean="0">
                <a:solidFill>
                  <a:prstClr val="black">
                    <a:tint val="75000"/>
                  </a:prstClr>
                </a:solidFill>
                <a:latin typeface="Calibri" panose="020F0502020204030204"/>
              </a:rPr>
              <a:pPr algn="r">
                <a:spcAft>
                  <a:spcPts val="600"/>
                </a:spcAft>
                <a:defRPr/>
              </a:pPr>
              <a:t>30</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23124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37172" y="247518"/>
            <a:ext cx="10512426" cy="817563"/>
          </a:xfrm>
        </p:spPr>
        <p:txBody>
          <a:bodyPr/>
          <a:lstStyle/>
          <a:p>
            <a:pPr algn="ctr"/>
            <a:r>
              <a:rPr lang="en-AU" sz="3200" b="1" dirty="0"/>
              <a:t>Draft MEL users</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84200" y="1275053"/>
            <a:ext cx="11053618" cy="5222729"/>
          </a:xfrm>
        </p:spPr>
        <p:txBody>
          <a:bodyPr>
            <a:normAutofit fontScale="92500" lnSpcReduction="10000"/>
          </a:bodyPr>
          <a:lstStyle/>
          <a:p>
            <a:pPr marL="0" lvl="1" indent="0">
              <a:buNone/>
            </a:pPr>
            <a:r>
              <a:rPr lang="en-AU" sz="2800" dirty="0">
                <a:cs typeface="Arial"/>
              </a:rPr>
              <a:t>Primary users</a:t>
            </a:r>
          </a:p>
          <a:p>
            <a:pPr marL="342900" lvl="1" indent="-342900">
              <a:buFont typeface="Arial" panose="020B0604020202020204" pitchFamily="34" charset="0"/>
              <a:buChar char="•"/>
            </a:pPr>
            <a:r>
              <a:rPr lang="en-AU" sz="2800" dirty="0">
                <a:cs typeface="Arial"/>
              </a:rPr>
              <a:t>NCCT General Secretariat</a:t>
            </a:r>
          </a:p>
          <a:p>
            <a:pPr marL="342900" lvl="1" indent="-342900">
              <a:buFont typeface="Arial" panose="020B0604020202020204" pitchFamily="34" charset="0"/>
              <a:buChar char="•"/>
            </a:pPr>
            <a:r>
              <a:rPr lang="en-AU" sz="2800" dirty="0">
                <a:cs typeface="Arial"/>
              </a:rPr>
              <a:t>NCCT member agencies and institutions</a:t>
            </a:r>
          </a:p>
          <a:p>
            <a:pPr marL="342900" lvl="1" indent="-342900">
              <a:buFont typeface="Arial" panose="020B0604020202020204" pitchFamily="34" charset="0"/>
              <a:buChar char="•"/>
            </a:pPr>
            <a:r>
              <a:rPr lang="en-AU" sz="2800" dirty="0">
                <a:cs typeface="Arial"/>
              </a:rPr>
              <a:t>Municipal/Provincial Committee for Counter Trafficking</a:t>
            </a:r>
          </a:p>
          <a:p>
            <a:pPr marL="0" lvl="1" indent="0">
              <a:buNone/>
            </a:pPr>
            <a:endParaRPr lang="en-AU" sz="2800" dirty="0">
              <a:cs typeface="Arial"/>
            </a:endParaRPr>
          </a:p>
          <a:p>
            <a:pPr marL="0" lvl="1" indent="0">
              <a:buNone/>
            </a:pPr>
            <a:r>
              <a:rPr lang="en-AU" sz="2800" dirty="0">
                <a:cs typeface="Arial"/>
              </a:rPr>
              <a:t>Secondary users</a:t>
            </a:r>
          </a:p>
          <a:p>
            <a:pPr marL="457200" lvl="1" indent="-457200"/>
            <a:r>
              <a:rPr lang="en-AU" sz="2800" dirty="0">
                <a:cs typeface="Arial"/>
              </a:rPr>
              <a:t>Other international, regional and national development partners</a:t>
            </a:r>
          </a:p>
          <a:p>
            <a:pPr marL="457200" lvl="1" indent="-457200"/>
            <a:r>
              <a:rPr lang="en-AU" sz="2800" dirty="0">
                <a:cs typeface="Arial"/>
              </a:rPr>
              <a:t>Other stakeholders, including private sector and counter-trafficking community</a:t>
            </a:r>
          </a:p>
          <a:p>
            <a:pPr marL="457200" lvl="1" indent="-457200"/>
            <a:r>
              <a:rPr lang="en-AU" sz="2800" dirty="0">
                <a:cs typeface="Arial"/>
              </a:rPr>
              <a:t>Other government officers outside of the justice system</a:t>
            </a:r>
          </a:p>
          <a:p>
            <a:pPr marL="457200" lvl="1" indent="-457200"/>
            <a:r>
              <a:rPr lang="en-AU" sz="2800" dirty="0">
                <a:cs typeface="Arial"/>
              </a:rPr>
              <a:t>Victim-survivors</a:t>
            </a:r>
          </a:p>
          <a:p>
            <a:pPr marL="457200" lvl="1" indent="-457200"/>
            <a:endParaRPr lang="en-AU" sz="2800" dirty="0">
              <a:cs typeface="Arial"/>
            </a:endParaRPr>
          </a:p>
          <a:p>
            <a:pPr lvl="1"/>
            <a:endParaRPr lang="en-AU" sz="2200" dirty="0">
              <a:cs typeface="Arial"/>
            </a:endParaRPr>
          </a:p>
          <a:p>
            <a:pPr marL="0" lvl="1" indent="0">
              <a:buNone/>
            </a:pPr>
            <a:r>
              <a:rPr lang="en-AU" sz="2200" dirty="0">
                <a:cs typeface="Arial"/>
              </a:rPr>
              <a:t>Refer to the NSP and draft MEL Framework (Table 1)</a:t>
            </a:r>
          </a:p>
        </p:txBody>
      </p:sp>
    </p:spTree>
    <p:extLst>
      <p:ext uri="{BB962C8B-B14F-4D97-AF65-F5344CB8AC3E}">
        <p14:creationId xmlns:p14="http://schemas.microsoft.com/office/powerpoint/2010/main" val="1365642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solidFill>
                <a:latin typeface="+mj-lt"/>
                <a:ea typeface="+mj-ea"/>
                <a:cs typeface="+mj-cs"/>
              </a:rPr>
              <a:t>Principles</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630936" y="2503424"/>
            <a:ext cx="5604764" cy="4099466"/>
          </a:xfrm>
        </p:spPr>
        <p:txBody>
          <a:bodyPr vert="horz" lIns="91440" tIns="45720" rIns="91440" bIns="45720" rtlCol="0" anchor="t">
            <a:noAutofit/>
          </a:bodyPr>
          <a:lstStyle/>
          <a:p>
            <a:pPr marL="342900" indent="-342900">
              <a:lnSpc>
                <a:spcPct val="90000"/>
              </a:lnSpc>
              <a:buFont typeface="Arial" panose="020B0604020202020204" pitchFamily="34" charset="0"/>
              <a:buChar char="•"/>
            </a:pPr>
            <a:r>
              <a:rPr lang="en-US" sz="2400" dirty="0">
                <a:solidFill>
                  <a:schemeClr val="tx1"/>
                </a:solidFill>
              </a:rPr>
              <a:t>Accepted rule of action or conduct</a:t>
            </a:r>
          </a:p>
          <a:p>
            <a:pPr marL="342900" indent="-342900">
              <a:lnSpc>
                <a:spcPct val="90000"/>
              </a:lnSpc>
              <a:buFont typeface="Arial" panose="020B0604020202020204" pitchFamily="34" charset="0"/>
              <a:buChar char="•"/>
            </a:pPr>
            <a:r>
              <a:rPr lang="en-US" sz="2400" dirty="0">
                <a:solidFill>
                  <a:schemeClr val="tx1"/>
                </a:solidFill>
              </a:rPr>
              <a:t>Rules, ideas or values that guide the MEL framework</a:t>
            </a:r>
          </a:p>
          <a:p>
            <a:pPr marL="342900" indent="-342900">
              <a:lnSpc>
                <a:spcPct val="90000"/>
              </a:lnSpc>
              <a:buFont typeface="Arial" panose="020B0604020202020204" pitchFamily="34" charset="0"/>
              <a:buChar char="•"/>
            </a:pPr>
            <a:r>
              <a:rPr lang="en-US" sz="2400" dirty="0">
                <a:solidFill>
                  <a:schemeClr val="tx1"/>
                </a:solidFill>
              </a:rPr>
              <a:t>Foundation of a MEL framework, and helps in determining the MEL approach</a:t>
            </a:r>
          </a:p>
          <a:p>
            <a:pPr marL="342900" indent="-342900">
              <a:lnSpc>
                <a:spcPct val="90000"/>
              </a:lnSpc>
              <a:buFont typeface="Arial" panose="020B0604020202020204" pitchFamily="34" charset="0"/>
              <a:buChar char="•"/>
            </a:pPr>
            <a:endParaRPr lang="en-US" sz="2400" dirty="0">
              <a:solidFill>
                <a:schemeClr val="tx1"/>
              </a:solidFill>
            </a:endParaRPr>
          </a:p>
          <a:p>
            <a:pPr marL="342900" indent="-342900">
              <a:lnSpc>
                <a:spcPct val="90000"/>
              </a:lnSpc>
              <a:buFont typeface="Arial" panose="020B0604020202020204" pitchFamily="34" charset="0"/>
              <a:buChar char="•"/>
            </a:pPr>
            <a:endParaRPr lang="en-US" sz="2400" dirty="0">
              <a:solidFill>
                <a:schemeClr val="tx1"/>
              </a:solidFill>
            </a:endParaRPr>
          </a:p>
          <a:p>
            <a:pPr marL="342900" indent="-342900">
              <a:lnSpc>
                <a:spcPct val="90000"/>
              </a:lnSpc>
              <a:buFont typeface="Arial" panose="020B0604020202020204" pitchFamily="34" charset="0"/>
              <a:buChar char="•"/>
            </a:pPr>
            <a:endParaRPr lang="en-US" sz="2400" dirty="0">
              <a:solidFill>
                <a:schemeClr val="tx1"/>
              </a:solidFill>
            </a:endParaRPr>
          </a:p>
          <a:p>
            <a:pPr marL="342900" indent="-342900">
              <a:lnSpc>
                <a:spcPct val="90000"/>
              </a:lnSpc>
              <a:buFont typeface="Arial" panose="020B0604020202020204" pitchFamily="34" charset="0"/>
              <a:buChar char="•"/>
            </a:pPr>
            <a:endParaRPr lang="en-US" sz="2400" dirty="0">
              <a:solidFill>
                <a:schemeClr val="tx1"/>
              </a:solidFill>
            </a:endParaRPr>
          </a:p>
        </p:txBody>
      </p:sp>
      <p:pic>
        <p:nvPicPr>
          <p:cNvPr id="8" name="Picture 7" descr="A person and person looking at a magnifying glass&#10;&#10;Description automatically generated">
            <a:extLst>
              <a:ext uri="{FF2B5EF4-FFF2-40B4-BE49-F238E27FC236}">
                <a16:creationId xmlns:a16="http://schemas.microsoft.com/office/drawing/2014/main" id="{656181C1-4C8B-0F45-A24B-4022CB898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360979"/>
            <a:ext cx="5458968" cy="4136042"/>
          </a:xfrm>
          <a:prstGeom prst="rect">
            <a:avLst/>
          </a:prstGeom>
        </p:spPr>
      </p:pic>
    </p:spTree>
    <p:extLst>
      <p:ext uri="{BB962C8B-B14F-4D97-AF65-F5344CB8AC3E}">
        <p14:creationId xmlns:p14="http://schemas.microsoft.com/office/powerpoint/2010/main" val="3136373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00050" y="247518"/>
            <a:ext cx="10512426" cy="817563"/>
          </a:xfrm>
        </p:spPr>
        <p:txBody>
          <a:bodyPr>
            <a:normAutofit/>
          </a:bodyPr>
          <a:lstStyle/>
          <a:p>
            <a:pPr algn="ctr"/>
            <a:r>
              <a:rPr lang="en-AU" sz="4000" b="1" dirty="0"/>
              <a:t>Examples of MEL principles</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00050" y="1298075"/>
            <a:ext cx="10824442" cy="5058276"/>
          </a:xfrm>
        </p:spPr>
        <p:txBody>
          <a:bodyPr/>
          <a:lstStyle/>
          <a:p>
            <a:pPr marL="342900" lvl="1" indent="-342900">
              <a:buFont typeface="Arial" panose="020B0604020202020204" pitchFamily="34" charset="0"/>
              <a:buChar char="•"/>
            </a:pPr>
            <a:r>
              <a:rPr lang="en-AU" sz="2800" dirty="0">
                <a:cs typeface="Arial"/>
              </a:rPr>
              <a:t>Clear and provide direction</a:t>
            </a:r>
          </a:p>
          <a:p>
            <a:pPr marL="342900" lvl="1" indent="-342900">
              <a:buFont typeface="Arial" panose="020B0604020202020204" pitchFamily="34" charset="0"/>
              <a:buChar char="•"/>
            </a:pPr>
            <a:r>
              <a:rPr lang="en-AU" sz="2800" dirty="0">
                <a:cs typeface="Arial"/>
              </a:rPr>
              <a:t>Be selective, in stages and start small</a:t>
            </a:r>
          </a:p>
          <a:p>
            <a:pPr marL="342900" lvl="1" indent="-342900">
              <a:buFont typeface="Arial" panose="020B0604020202020204" pitchFamily="34" charset="0"/>
              <a:buChar char="•"/>
            </a:pPr>
            <a:r>
              <a:rPr lang="en-AU" sz="2800" dirty="0">
                <a:cs typeface="Arial"/>
              </a:rPr>
              <a:t>Stakeholder participation</a:t>
            </a:r>
          </a:p>
          <a:p>
            <a:pPr marL="342900" lvl="1" indent="-342900">
              <a:buFont typeface="Arial" panose="020B0604020202020204" pitchFamily="34" charset="0"/>
              <a:buChar char="•"/>
            </a:pPr>
            <a:r>
              <a:rPr lang="en-AU" sz="2800" dirty="0">
                <a:cs typeface="Arial"/>
              </a:rPr>
              <a:t>Ensure findings and evidence are used</a:t>
            </a:r>
          </a:p>
          <a:p>
            <a:pPr marL="342900" lvl="1" indent="-342900">
              <a:buFont typeface="Arial" panose="020B0604020202020204" pitchFamily="34" charset="0"/>
              <a:buChar char="•"/>
            </a:pPr>
            <a:r>
              <a:rPr lang="en-AU" sz="2800" dirty="0">
                <a:cs typeface="Arial"/>
              </a:rPr>
              <a:t>Continuous improvement</a:t>
            </a:r>
          </a:p>
          <a:p>
            <a:pPr marL="342900" lvl="1" indent="-342900">
              <a:buFont typeface="Arial" panose="020B0604020202020204" pitchFamily="34" charset="0"/>
              <a:buChar char="•"/>
            </a:pPr>
            <a:r>
              <a:rPr lang="en-AU" sz="2800" dirty="0">
                <a:cs typeface="Arial"/>
              </a:rPr>
              <a:t>Use existing data collection system</a:t>
            </a:r>
          </a:p>
          <a:p>
            <a:pPr marL="342900" lvl="1" indent="-342900">
              <a:buFont typeface="Arial" panose="020B0604020202020204" pitchFamily="34" charset="0"/>
              <a:buChar char="•"/>
            </a:pPr>
            <a:r>
              <a:rPr lang="en-AU" sz="2800" dirty="0">
                <a:cs typeface="Arial"/>
              </a:rPr>
              <a:t>Build capacity</a:t>
            </a:r>
          </a:p>
          <a:p>
            <a:pPr marL="342900" lvl="1" indent="-342900">
              <a:buFont typeface="Arial" panose="020B0604020202020204" pitchFamily="34" charset="0"/>
              <a:buChar char="•"/>
            </a:pPr>
            <a:r>
              <a:rPr lang="en-AU" sz="2800" dirty="0">
                <a:cs typeface="Arial"/>
              </a:rPr>
              <a:t>Align with NSP principles</a:t>
            </a:r>
          </a:p>
          <a:p>
            <a:pPr lvl="1"/>
            <a:endParaRPr lang="en-AU" sz="2800" dirty="0">
              <a:cs typeface="Arial"/>
            </a:endParaRPr>
          </a:p>
          <a:p>
            <a:pPr lvl="1"/>
            <a:endParaRPr lang="en-AU" sz="2200" dirty="0">
              <a:cs typeface="Arial"/>
            </a:endParaRPr>
          </a:p>
          <a:p>
            <a:pPr marL="287655" lvl="1" indent="-287655">
              <a:buFont typeface="Arial" panose="020B0604020202020204" pitchFamily="34" charset="0"/>
              <a:buChar char="•"/>
            </a:pPr>
            <a:endParaRPr lang="en-AU" sz="2200" dirty="0">
              <a:cs typeface="Arial"/>
            </a:endParaRPr>
          </a:p>
        </p:txBody>
      </p:sp>
    </p:spTree>
    <p:extLst>
      <p:ext uri="{BB962C8B-B14F-4D97-AF65-F5344CB8AC3E}">
        <p14:creationId xmlns:p14="http://schemas.microsoft.com/office/powerpoint/2010/main" val="606328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513786" y="136526"/>
            <a:ext cx="4967013" cy="1177016"/>
          </a:xfrm>
        </p:spPr>
        <p:txBody>
          <a:bodyPr vert="horz" lIns="91440" tIns="45720" rIns="91440" bIns="45720" rtlCol="0" anchor="ctr">
            <a:normAutofit fontScale="90000"/>
          </a:bodyPr>
          <a:lstStyle/>
          <a:p>
            <a:pPr>
              <a:lnSpc>
                <a:spcPct val="90000"/>
              </a:lnSpc>
            </a:pPr>
            <a:r>
              <a:rPr lang="en-US" sz="4100" dirty="0">
                <a:solidFill>
                  <a:srgbClr val="C00000"/>
                </a:solidFill>
              </a:rPr>
              <a:t>TASK: vote for principles</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3"/>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6096000" y="1712685"/>
            <a:ext cx="5791200" cy="4746171"/>
          </a:xfrm>
        </p:spPr>
        <p:txBody>
          <a:bodyPr vert="horz" lIns="91440" tIns="45720" rIns="91440" bIns="45720" rtlCol="0">
            <a:normAutofit fontScale="92500" lnSpcReduction="20000"/>
          </a:bodyPr>
          <a:lstStyle/>
          <a:p>
            <a:pPr marL="228600" lvl="1">
              <a:lnSpc>
                <a:spcPct val="90000"/>
              </a:lnSpc>
            </a:pPr>
            <a:r>
              <a:rPr lang="en-US" sz="2800" dirty="0">
                <a:solidFill>
                  <a:schemeClr val="tx1"/>
                </a:solidFill>
                <a:cs typeface="Arial"/>
              </a:rPr>
              <a:t>Brainstorm ideas on your table, discuss ideas on MEL principles for the NSP</a:t>
            </a:r>
          </a:p>
          <a:p>
            <a:pPr marL="685800" lvl="1" indent="-457200">
              <a:lnSpc>
                <a:spcPct val="90000"/>
              </a:lnSpc>
              <a:buFont typeface="Arial" panose="020B0604020202020204" pitchFamily="34" charset="0"/>
              <a:buChar char="•"/>
            </a:pPr>
            <a:r>
              <a:rPr lang="en-US" sz="2800" dirty="0">
                <a:cs typeface="Arial"/>
              </a:rPr>
              <a:t>Read the list examples of MEL principles</a:t>
            </a:r>
          </a:p>
          <a:p>
            <a:pPr lvl="1" indent="-457200"/>
            <a:r>
              <a:rPr lang="en-US" sz="2800" dirty="0">
                <a:cs typeface="Arial"/>
              </a:rPr>
              <a:t>On the designated blank sheet, write other principles we missed among the example list that you believe are important to include.</a:t>
            </a:r>
            <a:endParaRPr lang="en-US" sz="2800" dirty="0">
              <a:solidFill>
                <a:schemeClr val="tx1"/>
              </a:solidFill>
              <a:cs typeface="Arial"/>
            </a:endParaRPr>
          </a:p>
          <a:p>
            <a:pPr marL="685800" lvl="1" indent="-457200">
              <a:lnSpc>
                <a:spcPct val="90000"/>
              </a:lnSpc>
              <a:buFont typeface="Arial" panose="020B0604020202020204" pitchFamily="34" charset="0"/>
              <a:buChar char="•"/>
            </a:pPr>
            <a:r>
              <a:rPr lang="en-US" sz="2800" dirty="0">
                <a:solidFill>
                  <a:schemeClr val="tx1"/>
                </a:solidFill>
                <a:cs typeface="Arial"/>
              </a:rPr>
              <a:t>Using </a:t>
            </a:r>
            <a:r>
              <a:rPr lang="en-US" sz="2800" b="1" dirty="0">
                <a:solidFill>
                  <a:srgbClr val="FF0000"/>
                </a:solidFill>
                <a:cs typeface="Arial"/>
              </a:rPr>
              <a:t>6 dots </a:t>
            </a:r>
            <a:r>
              <a:rPr lang="en-US" sz="2800" dirty="0">
                <a:solidFill>
                  <a:schemeClr val="tx1"/>
                </a:solidFill>
                <a:cs typeface="Arial"/>
              </a:rPr>
              <a:t>you have, vote for the key MEL principles. You can use more than 1 dot for a principle.  </a:t>
            </a:r>
          </a:p>
          <a:p>
            <a:pPr marL="228600" lvl="1" indent="0">
              <a:lnSpc>
                <a:spcPct val="90000"/>
              </a:lnSpc>
              <a:buNone/>
            </a:pPr>
            <a:endParaRPr lang="en-US" sz="2800" dirty="0">
              <a:cs typeface="Arial"/>
            </a:endParaRPr>
          </a:p>
          <a:p>
            <a:pPr marL="228600" lvl="1" indent="0">
              <a:lnSpc>
                <a:spcPct val="90000"/>
              </a:lnSpc>
              <a:buNone/>
            </a:pPr>
            <a:r>
              <a:rPr lang="en-US" sz="2800" dirty="0">
                <a:cs typeface="Arial"/>
              </a:rPr>
              <a:t>What are the principles underpinning the MEL framework?</a:t>
            </a:r>
            <a:endParaRPr lang="en-US" sz="2800" dirty="0">
              <a:solidFill>
                <a:schemeClr val="tx1"/>
              </a:solidFill>
              <a:cs typeface="Arial"/>
            </a:endParaRPr>
          </a:p>
        </p:txBody>
      </p:sp>
    </p:spTree>
    <p:extLst>
      <p:ext uri="{BB962C8B-B14F-4D97-AF65-F5344CB8AC3E}">
        <p14:creationId xmlns:p14="http://schemas.microsoft.com/office/powerpoint/2010/main" val="2346399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ariety of fresh salads">
            <a:extLst>
              <a:ext uri="{FF2B5EF4-FFF2-40B4-BE49-F238E27FC236}">
                <a16:creationId xmlns:a16="http://schemas.microsoft.com/office/drawing/2014/main" id="{E0B14D64-AEBE-E503-0661-E7FD1713338E}"/>
              </a:ext>
            </a:extLst>
          </p:cNvPr>
          <p:cNvPicPr>
            <a:picLocks noChangeAspect="1"/>
          </p:cNvPicPr>
          <p:nvPr/>
        </p:nvPicPr>
        <p:blipFill>
          <a:blip r:embed="rId2">
            <a:alphaModFix amt="50000"/>
          </a:blip>
          <a:srcRect t="13026" r="-1" b="2682"/>
          <a:stretch/>
        </p:blipFill>
        <p:spPr>
          <a:xfrm>
            <a:off x="20" y="10"/>
            <a:ext cx="12188930" cy="6857990"/>
          </a:xfrm>
          <a:prstGeom prst="rect">
            <a:avLst/>
          </a:prstGeom>
        </p:spPr>
      </p:pic>
      <p:sp>
        <p:nvSpPr>
          <p:cNvPr id="2" name="Title 1">
            <a:extLst>
              <a:ext uri="{FF2B5EF4-FFF2-40B4-BE49-F238E27FC236}">
                <a16:creationId xmlns:a16="http://schemas.microsoft.com/office/drawing/2014/main" id="{A2A55BA0-8264-4B41-94EB-8A77BDA298E3}"/>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Lunch</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46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73444-1FA6-C34F-855E-014D16FEB38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Energiser</a:t>
            </a:r>
            <a:br>
              <a:rPr lang="en-US" sz="5400"/>
            </a:br>
            <a:endParaRPr lang="en-US" sz="540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m's eye view of the feet of a person running on the road">
            <a:extLst>
              <a:ext uri="{FF2B5EF4-FFF2-40B4-BE49-F238E27FC236}">
                <a16:creationId xmlns:a16="http://schemas.microsoft.com/office/drawing/2014/main" id="{699B3DFB-C08F-3994-1E8F-DB1339AF3FCB}"/>
              </a:ext>
            </a:extLst>
          </p:cNvPr>
          <p:cNvPicPr>
            <a:picLocks noChangeAspect="1"/>
          </p:cNvPicPr>
          <p:nvPr/>
        </p:nvPicPr>
        <p:blipFill>
          <a:blip r:embed="rId2"/>
          <a:srcRect l="18028" r="180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5822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4E8E-679C-E44F-A48B-524B2D9F5364}"/>
              </a:ext>
            </a:extLst>
          </p:cNvPr>
          <p:cNvSpPr>
            <a:spLocks noGrp="1"/>
          </p:cNvSpPr>
          <p:nvPr>
            <p:ph type="title"/>
          </p:nvPr>
        </p:nvSpPr>
        <p:spPr/>
        <p:txBody>
          <a:bodyPr/>
          <a:lstStyle/>
          <a:p>
            <a:r>
              <a:rPr lang="en-AU" dirty="0"/>
              <a:t>Session 4</a:t>
            </a:r>
          </a:p>
        </p:txBody>
      </p:sp>
      <p:sp>
        <p:nvSpPr>
          <p:cNvPr id="3" name="Text Placeholder 2">
            <a:extLst>
              <a:ext uri="{FF2B5EF4-FFF2-40B4-BE49-F238E27FC236}">
                <a16:creationId xmlns:a16="http://schemas.microsoft.com/office/drawing/2014/main" id="{D10B1795-BAC9-F64E-9614-AB035A43F096}"/>
              </a:ext>
            </a:extLst>
          </p:cNvPr>
          <p:cNvSpPr>
            <a:spLocks noGrp="1"/>
          </p:cNvSpPr>
          <p:nvPr>
            <p:ph type="body" idx="1"/>
          </p:nvPr>
        </p:nvSpPr>
        <p:spPr/>
        <p:txBody>
          <a:bodyPr/>
          <a:lstStyle/>
          <a:p>
            <a:r>
              <a:rPr lang="en-AU" dirty="0"/>
              <a:t>Outcomes and key evaluation questions</a:t>
            </a:r>
          </a:p>
        </p:txBody>
      </p:sp>
    </p:spTree>
    <p:extLst>
      <p:ext uri="{BB962C8B-B14F-4D97-AF65-F5344CB8AC3E}">
        <p14:creationId xmlns:p14="http://schemas.microsoft.com/office/powerpoint/2010/main" val="269584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617740" y="802955"/>
            <a:ext cx="4766330" cy="1454051"/>
          </a:xfrm>
        </p:spPr>
        <p:txBody>
          <a:bodyPr vert="horz" lIns="91440" tIns="45720" rIns="91440" bIns="45720" rtlCol="0" anchor="ctr">
            <a:normAutofit/>
          </a:bodyPr>
          <a:lstStyle/>
          <a:p>
            <a:pPr>
              <a:lnSpc>
                <a:spcPct val="90000"/>
              </a:lnSpc>
            </a:pPr>
            <a:r>
              <a:rPr lang="en-US" sz="3300" kern="1200" dirty="0">
                <a:latin typeface="+mj-lt"/>
                <a:ea typeface="+mj-ea"/>
                <a:cs typeface="+mj-cs"/>
              </a:rPr>
              <a:t>What is a theory of change?</a:t>
            </a:r>
          </a:p>
        </p:txBody>
      </p:sp>
      <p:pic>
        <p:nvPicPr>
          <p:cNvPr id="12" name="Graphic 11" descr="Head with Gears">
            <a:extLst>
              <a:ext uri="{FF2B5EF4-FFF2-40B4-BE49-F238E27FC236}">
                <a16:creationId xmlns:a16="http://schemas.microsoft.com/office/drawing/2014/main" id="{514198F2-435C-0705-C56D-DD69D1E46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437" y="1700784"/>
            <a:ext cx="3785616" cy="3785616"/>
          </a:xfrm>
          <a:prstGeom prst="rect">
            <a:avLst/>
          </a:pr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6096000" y="2427341"/>
            <a:ext cx="5291021" cy="3627704"/>
          </a:xfrm>
        </p:spPr>
        <p:txBody>
          <a:bodyPr vert="horz" lIns="91440" tIns="45720" rIns="91440" bIns="45720" rtlCol="0" anchor="t">
            <a:normAutofit/>
          </a:bodyPr>
          <a:lstStyle/>
          <a:p>
            <a:pPr marL="457200" lvl="1" indent="0">
              <a:lnSpc>
                <a:spcPct val="90000"/>
              </a:lnSpc>
              <a:buNone/>
            </a:pPr>
            <a:r>
              <a:rPr lang="en-US" sz="2400" dirty="0">
                <a:solidFill>
                  <a:schemeClr val="tx1"/>
                </a:solidFill>
              </a:rPr>
              <a:t>A powerful thinking tool that helps us consider:</a:t>
            </a:r>
          </a:p>
          <a:p>
            <a:pPr marL="457200" lvl="1" indent="0">
              <a:lnSpc>
                <a:spcPct val="90000"/>
              </a:lnSpc>
              <a:buNone/>
            </a:pPr>
            <a:endParaRPr lang="en-US" sz="2400" dirty="0">
              <a:solidFill>
                <a:schemeClr val="tx1"/>
              </a:solidFill>
            </a:endParaRPr>
          </a:p>
          <a:p>
            <a:pPr marL="342900" lvl="1" indent="-228600">
              <a:lnSpc>
                <a:spcPct val="90000"/>
              </a:lnSpc>
              <a:buFont typeface="Arial" panose="020B0604020202020204" pitchFamily="34" charset="0"/>
              <a:buChar char="•"/>
            </a:pPr>
            <a:r>
              <a:rPr lang="en-US" sz="2400" dirty="0">
                <a:solidFill>
                  <a:schemeClr val="tx1"/>
                </a:solidFill>
              </a:rPr>
              <a:t>How outcomes can be achieved</a:t>
            </a:r>
          </a:p>
          <a:p>
            <a:pPr marL="342900" lvl="1" indent="-228600">
              <a:lnSpc>
                <a:spcPct val="90000"/>
              </a:lnSpc>
              <a:buFont typeface="Arial" panose="020B0604020202020204" pitchFamily="34" charset="0"/>
              <a:buChar char="•"/>
            </a:pPr>
            <a:r>
              <a:rPr lang="en-US" sz="2400" dirty="0">
                <a:solidFill>
                  <a:schemeClr val="tx1"/>
                </a:solidFill>
              </a:rPr>
              <a:t>Articulate a clear narrative for the choice of intervention</a:t>
            </a:r>
          </a:p>
          <a:p>
            <a:pPr marL="342900" lvl="1" indent="-228600">
              <a:lnSpc>
                <a:spcPct val="90000"/>
              </a:lnSpc>
              <a:buFont typeface="Arial" panose="020B0604020202020204" pitchFamily="34" charset="0"/>
              <a:buChar char="•"/>
            </a:pPr>
            <a:r>
              <a:rPr lang="en-US" sz="2400" dirty="0">
                <a:solidFill>
                  <a:schemeClr val="tx1"/>
                </a:solidFill>
              </a:rPr>
              <a:t>It helps us in monitoring, evaluate and report on progress</a:t>
            </a:r>
          </a:p>
          <a:p>
            <a:pPr lvl="1" indent="-228600">
              <a:lnSpc>
                <a:spcPct val="90000"/>
              </a:lnSpc>
              <a:buFont typeface="Arial" panose="020B0604020202020204" pitchFamily="34" charset="0"/>
              <a:buChar char="•"/>
            </a:pPr>
            <a:endParaRPr lang="en-US" sz="1800" dirty="0">
              <a:solidFill>
                <a:schemeClr val="tx2"/>
              </a:solidFill>
            </a:endParaRP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9085613" y="6154469"/>
            <a:ext cx="2743200" cy="365125"/>
          </a:xfrm>
        </p:spPr>
        <p:txBody>
          <a:bodyPr vert="horz" lIns="91440" tIns="45720" rIns="91440" bIns="45720" rtlCol="0" anchor="ctr">
            <a:normAutofit/>
          </a:bodyPr>
          <a:lstStyle/>
          <a:p>
            <a:pPr algn="r">
              <a:spcAft>
                <a:spcPts val="600"/>
              </a:spcAft>
            </a:pPr>
            <a:fld id="{1431C08A-6463-41C2-A7E7-2445066B59E8}" type="slidenum">
              <a:rPr lang="en-US" sz="1200" smtClean="0">
                <a:solidFill>
                  <a:schemeClr val="tx1">
                    <a:tint val="75000"/>
                  </a:schemeClr>
                </a:solidFill>
              </a:rPr>
              <a:pPr algn="r">
                <a:spcAft>
                  <a:spcPts val="600"/>
                </a:spcAft>
              </a:pPr>
              <a:t>38</a:t>
            </a:fld>
            <a:endParaRPr lang="en-US" sz="1200" dirty="0">
              <a:solidFill>
                <a:schemeClr val="tx1">
                  <a:tint val="75000"/>
                </a:schemeClr>
              </a:solidFill>
            </a:endParaRPr>
          </a:p>
        </p:txBody>
      </p:sp>
    </p:spTree>
    <p:extLst>
      <p:ext uri="{BB962C8B-B14F-4D97-AF65-F5344CB8AC3E}">
        <p14:creationId xmlns:p14="http://schemas.microsoft.com/office/powerpoint/2010/main" val="3047045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15350" y="57044"/>
            <a:ext cx="11551863" cy="904857"/>
          </a:xfrm>
        </p:spPr>
        <p:txBody>
          <a:bodyPr vert="horz" lIns="91440" tIns="45720" rIns="91440" bIns="45720" rtlCol="0" anchor="ctr">
            <a:normAutofit/>
          </a:bodyPr>
          <a:lstStyle/>
          <a:p>
            <a:pPr>
              <a:lnSpc>
                <a:spcPct val="90000"/>
              </a:lnSpc>
            </a:pPr>
            <a:r>
              <a:rPr lang="en-US" sz="4400" kern="1200" dirty="0">
                <a:solidFill>
                  <a:schemeClr val="tx1"/>
                </a:solidFill>
                <a:latin typeface="+mj-lt"/>
                <a:ea typeface="+mj-ea"/>
                <a:cs typeface="+mj-cs"/>
              </a:rPr>
              <a:t>Key definitions in the theory of change</a:t>
            </a:r>
          </a:p>
        </p:txBody>
      </p:sp>
      <p:graphicFrame>
        <p:nvGraphicFramePr>
          <p:cNvPr id="4" name="Table 3">
            <a:extLst>
              <a:ext uri="{FF2B5EF4-FFF2-40B4-BE49-F238E27FC236}">
                <a16:creationId xmlns:a16="http://schemas.microsoft.com/office/drawing/2014/main" id="{4117F3B3-0691-394F-AF6E-C7A81EB2B501}"/>
              </a:ext>
            </a:extLst>
          </p:cNvPr>
          <p:cNvGraphicFramePr>
            <a:graphicFrameLocks noGrp="1"/>
          </p:cNvGraphicFramePr>
          <p:nvPr/>
        </p:nvGraphicFramePr>
        <p:xfrm>
          <a:off x="224787" y="866349"/>
          <a:ext cx="11377405" cy="5938212"/>
        </p:xfrm>
        <a:graphic>
          <a:graphicData uri="http://schemas.openxmlformats.org/drawingml/2006/table">
            <a:tbl>
              <a:tblPr firstRow="1" bandRow="1">
                <a:tableStyleId>{69012ECD-51FC-41F1-AA8D-1B2483CD663E}</a:tableStyleId>
              </a:tblPr>
              <a:tblGrid>
                <a:gridCol w="3836574">
                  <a:extLst>
                    <a:ext uri="{9D8B030D-6E8A-4147-A177-3AD203B41FA5}">
                      <a16:colId xmlns:a16="http://schemas.microsoft.com/office/drawing/2014/main" val="3610014815"/>
                    </a:ext>
                  </a:extLst>
                </a:gridCol>
                <a:gridCol w="7540831">
                  <a:extLst>
                    <a:ext uri="{9D8B030D-6E8A-4147-A177-3AD203B41FA5}">
                      <a16:colId xmlns:a16="http://schemas.microsoft.com/office/drawing/2014/main" val="1156973645"/>
                    </a:ext>
                  </a:extLst>
                </a:gridCol>
              </a:tblGrid>
              <a:tr h="581771">
                <a:tc>
                  <a:txBody>
                    <a:bodyPr/>
                    <a:lstStyle/>
                    <a:p>
                      <a:pPr algn="ctr"/>
                      <a:r>
                        <a:rPr lang="en-AU" dirty="0"/>
                        <a:t>Outcomes hierarchy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4445447"/>
                  </a:ext>
                </a:extLst>
              </a:tr>
              <a:tr h="543833">
                <a:tc>
                  <a:txBody>
                    <a:bodyPr/>
                    <a:lstStyle/>
                    <a:p>
                      <a:r>
                        <a:rPr lang="en-AU" sz="2400" b="1" dirty="0"/>
                        <a:t>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AU" sz="2400" dirty="0"/>
                        <a:t>Broader goals that the NSP outcomes are expected to contribute towards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960231"/>
                  </a:ext>
                </a:extLst>
              </a:tr>
              <a:tr h="875881">
                <a:tc>
                  <a:txBody>
                    <a:bodyPr/>
                    <a:lstStyle/>
                    <a:p>
                      <a:r>
                        <a:rPr lang="en-AU" sz="2200" b="1" dirty="0"/>
                        <a:t>End-of-program outcomes</a:t>
                      </a:r>
                    </a:p>
                    <a:p>
                      <a:r>
                        <a:rPr lang="en-AU" sz="2200" b="1" dirty="0"/>
                        <a:t>End-of-strategy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AU" sz="2400" dirty="0"/>
                        <a:t>The desired final results of the strategies or the NSP – that should be achievable if the assumptions hold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353581"/>
                  </a:ext>
                </a:extLst>
              </a:tr>
              <a:tr h="682184">
                <a:tc>
                  <a:txBody>
                    <a:bodyPr/>
                    <a:lstStyle/>
                    <a:p>
                      <a:r>
                        <a:rPr lang="en-AU" sz="2400" b="1" dirty="0"/>
                        <a:t>Intermediate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AU" sz="2400" dirty="0"/>
                        <a:t>Medium-term outcomes that contributes to the achievement of long-term outcomes or end-of-strategy outcomes (includes practice and policy changes)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324177"/>
                  </a:ext>
                </a:extLst>
              </a:tr>
              <a:tr h="682185">
                <a:tc>
                  <a:txBody>
                    <a:bodyPr/>
                    <a:lstStyle/>
                    <a:p>
                      <a:r>
                        <a:rPr lang="en-AU" sz="2400" b="1" dirty="0"/>
                        <a:t>Immediate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AU" sz="2400" dirty="0"/>
                        <a:t>Short-term outcomes that occur as a result of outputs, within a 2-year timeframe (changes in attitudes,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769469"/>
                  </a:ext>
                </a:extLst>
              </a:tr>
              <a:tr h="633265">
                <a:tc>
                  <a:txBody>
                    <a:bodyPr/>
                    <a:lstStyle/>
                    <a:p>
                      <a:r>
                        <a:rPr lang="en-AU" sz="2400" b="1" dirty="0"/>
                        <a:t>Outputs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AU" sz="2400" dirty="0"/>
                        <a:t>Things that are a direct result of activities, answers ‘what did we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0618892"/>
                  </a:ext>
                </a:extLst>
              </a:tr>
              <a:tr h="677443">
                <a:tc>
                  <a:txBody>
                    <a:bodyPr/>
                    <a:lstStyle/>
                    <a:p>
                      <a:r>
                        <a:rPr lang="en-AU" sz="2400" b="1" dirty="0"/>
                        <a:t>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AU" sz="2400" dirty="0"/>
                        <a:t>Actions taken or work performed through which inputs are mobilised, actions outlined in the NSP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984705"/>
                  </a:ext>
                </a:extLst>
              </a:tr>
            </a:tbl>
          </a:graphicData>
        </a:graphic>
      </p:graphicFrame>
    </p:spTree>
    <p:extLst>
      <p:ext uri="{BB962C8B-B14F-4D97-AF65-F5344CB8AC3E}">
        <p14:creationId xmlns:p14="http://schemas.microsoft.com/office/powerpoint/2010/main" val="364663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375042" y="3837904"/>
            <a:ext cx="5021616" cy="1727043"/>
          </a:xfrm>
        </p:spPr>
        <p:txBody>
          <a:bodyPr vert="horz" lIns="91440" tIns="45720" rIns="91440" bIns="45720" rtlCol="0" anchor="t">
            <a:normAutofit fontScale="90000"/>
          </a:bodyPr>
          <a:lstStyle/>
          <a:p>
            <a:pPr>
              <a:lnSpc>
                <a:spcPct val="90000"/>
              </a:lnSpc>
            </a:pPr>
            <a:r>
              <a:rPr lang="en-US" sz="4000" kern="1200" dirty="0">
                <a:latin typeface="+mj-lt"/>
                <a:ea typeface="+mj-ea"/>
                <a:cs typeface="+mj-cs"/>
              </a:rPr>
              <a:t>Welcome remarks</a:t>
            </a:r>
            <a:br>
              <a:rPr lang="en-US" sz="4000" kern="1200" dirty="0">
                <a:latin typeface="+mj-lt"/>
                <a:ea typeface="+mj-ea"/>
                <a:cs typeface="+mj-cs"/>
              </a:rPr>
            </a:br>
            <a:br>
              <a:rPr lang="en-US" sz="4000" kern="1200" dirty="0">
                <a:latin typeface="+mj-lt"/>
                <a:ea typeface="+mj-ea"/>
                <a:cs typeface="+mj-cs"/>
              </a:rPr>
            </a:br>
            <a:r>
              <a:rPr lang="en-US" sz="4000" kern="1200" dirty="0">
                <a:latin typeface="+mj-lt"/>
                <a:ea typeface="+mj-ea"/>
                <a:cs typeface="+mj-cs"/>
              </a:rPr>
              <a:t>Opening remarks</a:t>
            </a:r>
          </a:p>
        </p:txBody>
      </p:sp>
      <p:pic>
        <p:nvPicPr>
          <p:cNvPr id="19" name="Graphic 18" descr="Lecturer">
            <a:extLst>
              <a:ext uri="{FF2B5EF4-FFF2-40B4-BE49-F238E27FC236}">
                <a16:creationId xmlns:a16="http://schemas.microsoft.com/office/drawing/2014/main" id="{9C9DBFCF-47AC-2358-F3D4-4226335A7D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9073737" y="6166345"/>
            <a:ext cx="2743200" cy="365125"/>
          </a:xfrm>
        </p:spPr>
        <p:txBody>
          <a:bodyPr vert="horz" lIns="91440" tIns="45720" rIns="91440" bIns="45720" rtlCol="0" anchor="ctr">
            <a:normAutofit/>
          </a:bodyPr>
          <a:lstStyle/>
          <a:p>
            <a:pPr algn="r">
              <a:spcAft>
                <a:spcPts val="600"/>
              </a:spcAft>
            </a:pPr>
            <a:fld id="{1431C08A-6463-41C2-A7E7-2445066B59E8}" type="slidenum">
              <a:rPr lang="en-US" sz="1200" smtClean="0">
                <a:solidFill>
                  <a:schemeClr val="tx1">
                    <a:tint val="75000"/>
                  </a:schemeClr>
                </a:solidFill>
              </a:rPr>
              <a:pPr algn="r">
                <a:spcAft>
                  <a:spcPts val="600"/>
                </a:spcAft>
              </a:pPr>
              <a:t>4</a:t>
            </a:fld>
            <a:endParaRPr lang="en-US" sz="1200" dirty="0">
              <a:solidFill>
                <a:schemeClr val="tx1">
                  <a:tint val="75000"/>
                </a:schemeClr>
              </a:solidFill>
            </a:endParaRPr>
          </a:p>
        </p:txBody>
      </p:sp>
    </p:spTree>
    <p:extLst>
      <p:ext uri="{BB962C8B-B14F-4D97-AF65-F5344CB8AC3E}">
        <p14:creationId xmlns:p14="http://schemas.microsoft.com/office/powerpoint/2010/main" val="1003396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Why do theory of change?</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228600" lvl="1" indent="0">
              <a:buNone/>
            </a:pPr>
            <a:r>
              <a:rPr lang="en-US" b="1" dirty="0"/>
              <a:t>Two main reasons:</a:t>
            </a:r>
          </a:p>
          <a:p>
            <a:pPr marL="342900" lvl="1"/>
            <a:r>
              <a:rPr lang="en-US" b="1" dirty="0"/>
              <a:t>Design</a:t>
            </a:r>
            <a:r>
              <a:rPr lang="en-US" dirty="0"/>
              <a:t> – as part of a planning process to clarify the logic of the program (or project), often when the program is in a stage of development or re-development</a:t>
            </a:r>
          </a:p>
          <a:p>
            <a:pPr marL="342900" lvl="1"/>
            <a:r>
              <a:rPr lang="en-US" b="1" dirty="0"/>
              <a:t>Evaluation</a:t>
            </a:r>
            <a:r>
              <a:rPr lang="en-US" dirty="0"/>
              <a:t> – to provide a framework to monitor and evaluate and report on the performance of a program</a:t>
            </a:r>
          </a:p>
          <a:p>
            <a:pPr lvl="1"/>
            <a:endParaRPr lang="en-US" sz="2200" dirty="0"/>
          </a:p>
        </p:txBody>
      </p:sp>
      <p:pic>
        <p:nvPicPr>
          <p:cNvPr id="10" name="Picture 9" descr="White puzzle with one red piece">
            <a:extLst>
              <a:ext uri="{FF2B5EF4-FFF2-40B4-BE49-F238E27FC236}">
                <a16:creationId xmlns:a16="http://schemas.microsoft.com/office/drawing/2014/main" id="{D61103CA-D1F6-BA8E-8F7C-FBA70B39E8F4}"/>
              </a:ext>
            </a:extLst>
          </p:cNvPr>
          <p:cNvPicPr>
            <a:picLocks noChangeAspect="1"/>
          </p:cNvPicPr>
          <p:nvPr/>
        </p:nvPicPr>
        <p:blipFill rotWithShape="1">
          <a:blip r:embed="rId2"/>
          <a:srcRect l="23752" r="22134" b="2"/>
          <a:stretch/>
        </p:blipFill>
        <p:spPr>
          <a:xfrm>
            <a:off x="7675658" y="2093976"/>
            <a:ext cx="3941064" cy="4096512"/>
          </a:xfrm>
          <a:prstGeom prst="rect">
            <a:avLst/>
          </a:pr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431C08A-6463-41C2-A7E7-2445066B59E8}" type="slidenum">
              <a:rPr lang="en-US">
                <a:solidFill>
                  <a:prstClr val="black">
                    <a:tint val="75000"/>
                  </a:prstClr>
                </a:solidFill>
                <a:latin typeface="Calibri" panose="020F0502020204030204"/>
              </a:rPr>
              <a:pPr>
                <a:spcAft>
                  <a:spcPts val="600"/>
                </a:spcAft>
                <a:defRPr/>
              </a:pPr>
              <a:t>40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2901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k with productivity items">
            <a:extLst>
              <a:ext uri="{FF2B5EF4-FFF2-40B4-BE49-F238E27FC236}">
                <a16:creationId xmlns:a16="http://schemas.microsoft.com/office/drawing/2014/main" id="{EC8FA02B-CF3A-CBE7-5BCA-DFEC0AAB62E8}"/>
              </a:ext>
            </a:extLst>
          </p:cNvPr>
          <p:cNvPicPr>
            <a:picLocks noChangeAspect="1"/>
          </p:cNvPicPr>
          <p:nvPr/>
        </p:nvPicPr>
        <p:blipFill rotWithShape="1">
          <a:blip r:embed="rId3"/>
          <a:srcRect t="7697" r="23298" b="1394"/>
          <a:stretch/>
        </p:blipFill>
        <p:spPr>
          <a:xfrm>
            <a:off x="0" y="1430816"/>
            <a:ext cx="5051425" cy="3996367"/>
          </a:xfrm>
          <a:prstGeom prst="rect">
            <a:avLst/>
          </a:prstGeom>
          <a:noFill/>
        </p:spPr>
      </p:pic>
      <p:sp>
        <p:nvSpPr>
          <p:cNvPr id="10" name="Title 1">
            <a:extLst>
              <a:ext uri="{FF2B5EF4-FFF2-40B4-BE49-F238E27FC236}">
                <a16:creationId xmlns:a16="http://schemas.microsoft.com/office/drawing/2014/main" id="{07F65C98-C843-4333-97B8-48D85DA5DCB0}"/>
              </a:ext>
            </a:extLst>
          </p:cNvPr>
          <p:cNvSpPr>
            <a:spLocks noGrp="1"/>
          </p:cNvSpPr>
          <p:nvPr>
            <p:ph type="title"/>
          </p:nvPr>
        </p:nvSpPr>
        <p:spPr>
          <a:xfrm>
            <a:off x="5627688" y="873125"/>
            <a:ext cx="5616575" cy="817563"/>
          </a:xfrm>
        </p:spPr>
        <p:txBody>
          <a:bodyPr vert="horz" lIns="91440" tIns="45720" rIns="91440" bIns="45720" rtlCol="0" anchor="ctr">
            <a:normAutofit/>
          </a:bodyPr>
          <a:lstStyle/>
          <a:p>
            <a:r>
              <a:rPr lang="en-US"/>
              <a:t>Monitoring for</a:t>
            </a:r>
          </a:p>
        </p:txBody>
      </p:sp>
      <p:sp>
        <p:nvSpPr>
          <p:cNvPr id="11" name="Content Placeholder 2">
            <a:extLst>
              <a:ext uri="{FF2B5EF4-FFF2-40B4-BE49-F238E27FC236}">
                <a16:creationId xmlns:a16="http://schemas.microsoft.com/office/drawing/2014/main" id="{657E65A5-322F-4330-86C7-622E651AF48B}"/>
              </a:ext>
            </a:extLst>
          </p:cNvPr>
          <p:cNvSpPr txBox="1">
            <a:spLocks/>
          </p:cNvSpPr>
          <p:nvPr/>
        </p:nvSpPr>
        <p:spPr>
          <a:xfrm>
            <a:off x="5627688" y="1952624"/>
            <a:ext cx="5616575" cy="453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E26E00"/>
              </a:buClr>
              <a:buFont typeface="Arial" panose="020B0604020202020204" pitchFamily="34" charset="0"/>
              <a:buChar char="•"/>
            </a:pPr>
            <a:r>
              <a:rPr lang="en-US"/>
              <a:t>What happened or completed outputs</a:t>
            </a:r>
          </a:p>
          <a:p>
            <a:pPr>
              <a:buClr>
                <a:srgbClr val="E26E00"/>
              </a:buClr>
              <a:buFont typeface="Arial" panose="020B0604020202020204" pitchFamily="34" charset="0"/>
              <a:buChar char="•"/>
            </a:pPr>
            <a:r>
              <a:rPr lang="en-US"/>
              <a:t>What was achieved or outcomes</a:t>
            </a:r>
          </a:p>
          <a:p>
            <a:pPr>
              <a:buClr>
                <a:srgbClr val="E26E00"/>
              </a:buClr>
              <a:buFont typeface="Arial" panose="020B0604020202020204" pitchFamily="34" charset="0"/>
              <a:buChar char="•"/>
            </a:pPr>
            <a:r>
              <a:rPr lang="en-US"/>
              <a:t>What was learned</a:t>
            </a:r>
          </a:p>
          <a:p>
            <a:pPr>
              <a:buClr>
                <a:srgbClr val="E26E00"/>
              </a:buClr>
              <a:buFont typeface="Arial" panose="020B0604020202020204" pitchFamily="34" charset="0"/>
              <a:buChar char="•"/>
            </a:pPr>
            <a:r>
              <a:rPr lang="en-US"/>
              <a:t>What was the impact</a:t>
            </a:r>
          </a:p>
        </p:txBody>
      </p:sp>
    </p:spTree>
    <p:extLst>
      <p:ext uri="{BB962C8B-B14F-4D97-AF65-F5344CB8AC3E}">
        <p14:creationId xmlns:p14="http://schemas.microsoft.com/office/powerpoint/2010/main" val="3597410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7213785" y="268941"/>
            <a:ext cx="4458707" cy="1330839"/>
          </a:xfrm>
        </p:spPr>
        <p:txBody>
          <a:bodyPr vert="horz" lIns="91440" tIns="45720" rIns="91440" bIns="45720" rtlCol="0" anchor="ctr">
            <a:normAutofit/>
          </a:bodyPr>
          <a:lstStyle/>
          <a:p>
            <a:pPr>
              <a:lnSpc>
                <a:spcPct val="90000"/>
              </a:lnSpc>
            </a:pPr>
            <a:r>
              <a:rPr lang="en-US" sz="4400" dirty="0">
                <a:solidFill>
                  <a:schemeClr val="tx1"/>
                </a:solidFill>
              </a:rPr>
              <a:t>People-</a:t>
            </a:r>
            <a:r>
              <a:rPr lang="en-US" sz="4400" dirty="0" err="1">
                <a:solidFill>
                  <a:schemeClr val="tx1"/>
                </a:solidFill>
              </a:rPr>
              <a:t>centred</a:t>
            </a:r>
            <a:r>
              <a:rPr lang="en-US" sz="4400" dirty="0">
                <a:solidFill>
                  <a:schemeClr val="tx1"/>
                </a:solidFill>
              </a:rPr>
              <a:t> </a:t>
            </a:r>
            <a:r>
              <a:rPr lang="en-US" dirty="0"/>
              <a:t>theory of change</a:t>
            </a:r>
            <a:endParaRPr lang="en-US" sz="4400" dirty="0">
              <a:solidFill>
                <a:schemeClr val="tx1"/>
              </a:solidFill>
            </a:endParaRPr>
          </a:p>
        </p:txBody>
      </p:sp>
      <p:pic>
        <p:nvPicPr>
          <p:cNvPr id="10" name="Picture 9" descr="Colourful carved figures of humans">
            <a:extLst>
              <a:ext uri="{FF2B5EF4-FFF2-40B4-BE49-F238E27FC236}">
                <a16:creationId xmlns:a16="http://schemas.microsoft.com/office/drawing/2014/main" id="{9586A59E-4E19-7316-367A-33ADE54F67DC}"/>
              </a:ext>
            </a:extLst>
          </p:cNvPr>
          <p:cNvPicPr>
            <a:picLocks noChangeAspect="1"/>
          </p:cNvPicPr>
          <p:nvPr/>
        </p:nvPicPr>
        <p:blipFill rotWithShape="1">
          <a:blip r:embed="rId2"/>
          <a:srcRect l="14439" r="13857" b="-1"/>
          <a:stretch/>
        </p:blipFill>
        <p:spPr>
          <a:xfrm>
            <a:off x="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6901731" y="1940439"/>
            <a:ext cx="5173728" cy="4648620"/>
          </a:xfrm>
        </p:spPr>
        <p:txBody>
          <a:bodyPr vert="horz" lIns="91440" tIns="45720" rIns="91440" bIns="45720" rtlCol="0">
            <a:normAutofit/>
          </a:bodyPr>
          <a:lstStyle/>
          <a:p>
            <a:pPr marL="342900" lvl="1" indent="-228600">
              <a:lnSpc>
                <a:spcPct val="90000"/>
              </a:lnSpc>
              <a:buFont typeface="Arial" panose="020B0604020202020204" pitchFamily="34" charset="0"/>
              <a:buChar char="•"/>
            </a:pPr>
            <a:r>
              <a:rPr lang="en-US" sz="2400" dirty="0">
                <a:solidFill>
                  <a:schemeClr val="tx1"/>
                </a:solidFill>
              </a:rPr>
              <a:t>Describes how we hope to bring about significant and lasting changes through our projects or program or set of activities</a:t>
            </a:r>
          </a:p>
          <a:p>
            <a:pPr marL="342900" lvl="1" indent="-228600">
              <a:lnSpc>
                <a:spcPct val="90000"/>
              </a:lnSpc>
              <a:buFont typeface="Arial" panose="020B0604020202020204" pitchFamily="34" charset="0"/>
              <a:buChar char="•"/>
            </a:pPr>
            <a:r>
              <a:rPr lang="en-US" sz="2400" dirty="0">
                <a:solidFill>
                  <a:schemeClr val="tx1"/>
                </a:solidFill>
              </a:rPr>
              <a:t>Includes a focus on </a:t>
            </a:r>
            <a:r>
              <a:rPr lang="en-US" sz="2400" b="1" dirty="0">
                <a:solidFill>
                  <a:schemeClr val="tx1"/>
                </a:solidFill>
              </a:rPr>
              <a:t>who</a:t>
            </a:r>
            <a:r>
              <a:rPr lang="en-US" sz="2400" dirty="0">
                <a:solidFill>
                  <a:schemeClr val="tx1"/>
                </a:solidFill>
              </a:rPr>
              <a:t> we intend to engage with - our stakeholders</a:t>
            </a:r>
          </a:p>
          <a:p>
            <a:pPr marL="342900" lvl="1" indent="-228600">
              <a:lnSpc>
                <a:spcPct val="90000"/>
              </a:lnSpc>
              <a:buFont typeface="Arial" panose="020B0604020202020204" pitchFamily="34" charset="0"/>
              <a:buChar char="•"/>
            </a:pPr>
            <a:r>
              <a:rPr lang="en-US" sz="2400" dirty="0">
                <a:solidFill>
                  <a:schemeClr val="tx1"/>
                </a:solidFill>
              </a:rPr>
              <a:t>Describes the desired practice change for intended stakeholders</a:t>
            </a:r>
          </a:p>
          <a:p>
            <a:pPr marL="342900" lvl="1" indent="-228600">
              <a:lnSpc>
                <a:spcPct val="90000"/>
              </a:lnSpc>
              <a:buFont typeface="Arial" panose="020B0604020202020204" pitchFamily="34" charset="0"/>
              <a:buChar char="•"/>
            </a:pPr>
            <a:r>
              <a:rPr lang="en-US" sz="2400" dirty="0">
                <a:solidFill>
                  <a:schemeClr val="tx1"/>
                </a:solidFill>
              </a:rPr>
              <a:t>Is flexible – a framework to guide our thinking</a:t>
            </a:r>
          </a:p>
          <a:p>
            <a:pPr lvl="1" indent="-228600">
              <a:lnSpc>
                <a:spcPct val="90000"/>
              </a:lnSpc>
              <a:buFont typeface="Arial" panose="020B0604020202020204" pitchFamily="34" charset="0"/>
              <a:buChar char="•"/>
            </a:pPr>
            <a:endParaRPr lang="en-US" sz="1700" dirty="0">
              <a:solidFill>
                <a:schemeClr val="tx1"/>
              </a:solidFill>
            </a:endParaRP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1431C08A-6463-41C2-A7E7-2445066B59E8}" type="slidenum">
              <a:rPr lang="en-US" sz="1000">
                <a:solidFill>
                  <a:schemeClr val="tx1">
                    <a:lumMod val="50000"/>
                    <a:lumOff val="50000"/>
                  </a:schemeClr>
                </a:solidFill>
                <a:latin typeface="Calibri" panose="020F0502020204030204"/>
              </a:rPr>
              <a:pPr algn="r">
                <a:spcAft>
                  <a:spcPts val="600"/>
                </a:spcAft>
                <a:defRPr/>
              </a:pPr>
              <a:t>42</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663825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Why people-centred?</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406400" y="2093976"/>
            <a:ext cx="7082971" cy="4262374"/>
          </a:xfrm>
        </p:spPr>
        <p:txBody>
          <a:bodyPr vert="horz" lIns="91440" tIns="45720" rIns="91440" bIns="45720" rtlCol="0" anchor="t">
            <a:normAutofit/>
          </a:bodyPr>
          <a:lstStyle/>
          <a:p>
            <a:pPr marL="0" lvl="1" indent="0">
              <a:buNone/>
            </a:pPr>
            <a:r>
              <a:rPr lang="en-US" sz="2800" dirty="0"/>
              <a:t>Focuses on </a:t>
            </a:r>
            <a:r>
              <a:rPr lang="en-US" sz="2800" u="sng" dirty="0"/>
              <a:t>who</a:t>
            </a:r>
            <a:r>
              <a:rPr lang="en-US" sz="2800" dirty="0"/>
              <a:t> we are targeting</a:t>
            </a:r>
          </a:p>
          <a:p>
            <a:pPr marL="342900" lvl="1"/>
            <a:r>
              <a:rPr lang="en-US" sz="2800" dirty="0"/>
              <a:t>Social change is about people</a:t>
            </a:r>
          </a:p>
          <a:p>
            <a:pPr marL="342900" lvl="1"/>
            <a:r>
              <a:rPr lang="en-US" sz="2800" dirty="0"/>
              <a:t>People-</a:t>
            </a:r>
            <a:r>
              <a:rPr lang="en-US" sz="2800" dirty="0" err="1"/>
              <a:t>centred</a:t>
            </a:r>
            <a:r>
              <a:rPr lang="en-US" sz="2800" dirty="0"/>
              <a:t> is less abstract</a:t>
            </a:r>
          </a:p>
          <a:p>
            <a:pPr marL="342900" lvl="1"/>
            <a:r>
              <a:rPr lang="en-US" sz="2800" dirty="0"/>
              <a:t>It helps distinguish between the different levels of impact experienced</a:t>
            </a:r>
          </a:p>
          <a:p>
            <a:pPr marL="342900" lvl="1"/>
            <a:r>
              <a:rPr lang="en-US" sz="2800" dirty="0"/>
              <a:t>Can uncover groups or actors that are critical to your projects’ success</a:t>
            </a:r>
          </a:p>
          <a:p>
            <a:pPr marL="342900" lvl="1"/>
            <a:r>
              <a:rPr lang="en-US" sz="2800" dirty="0"/>
              <a:t>Leads us to develop a logical program logic or theory of change</a:t>
            </a:r>
          </a:p>
          <a:p>
            <a:pPr lvl="1"/>
            <a:endParaRPr lang="en-US" sz="2200" dirty="0"/>
          </a:p>
        </p:txBody>
      </p:sp>
      <p:pic>
        <p:nvPicPr>
          <p:cNvPr id="9" name="Picture 8" descr="Colourful carved figures of humans">
            <a:extLst>
              <a:ext uri="{FF2B5EF4-FFF2-40B4-BE49-F238E27FC236}">
                <a16:creationId xmlns:a16="http://schemas.microsoft.com/office/drawing/2014/main" id="{844292F5-5C39-114B-9CCA-ACB9CB3A8187}"/>
              </a:ext>
            </a:extLst>
          </p:cNvPr>
          <p:cNvPicPr>
            <a:picLocks noChangeAspect="1"/>
          </p:cNvPicPr>
          <p:nvPr/>
        </p:nvPicPr>
        <p:blipFill rotWithShape="1">
          <a:blip r:embed="rId2"/>
          <a:srcRect l="15939" r="15516" b="2"/>
          <a:stretch/>
        </p:blipFill>
        <p:spPr>
          <a:xfrm>
            <a:off x="7675658" y="2093976"/>
            <a:ext cx="3941064" cy="4096512"/>
          </a:xfrm>
          <a:prstGeom prst="rect">
            <a:avLst/>
          </a:prstGeom>
          <a:noFill/>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431C08A-6463-41C2-A7E7-2445066B59E8}" type="slidenum">
              <a:rPr lang="en-US">
                <a:solidFill>
                  <a:prstClr val="black">
                    <a:tint val="75000"/>
                  </a:prstClr>
                </a:solidFill>
                <a:latin typeface="Calibri" panose="020F0502020204030204"/>
              </a:rPr>
              <a:pPr>
                <a:spcAft>
                  <a:spcPts val="600"/>
                </a:spcAft>
                <a:defRPr/>
              </a:pPr>
              <a:t>43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955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Our stakeholders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15067" y="2910065"/>
            <a:ext cx="4795109" cy="3622566"/>
          </a:xfrm>
        </p:spPr>
        <p:txBody>
          <a:bodyPr vert="horz" lIns="91440" tIns="45720" rIns="91440" bIns="45720" rtlCol="0">
            <a:normAutofit/>
          </a:bodyPr>
          <a:lstStyle/>
          <a:p>
            <a:pPr marL="457200" lvl="1" indent="0">
              <a:buNone/>
            </a:pPr>
            <a:r>
              <a:rPr lang="en-US" sz="2800" dirty="0"/>
              <a:t>It is important to distinguish between:</a:t>
            </a:r>
          </a:p>
          <a:p>
            <a:pPr marL="342900" lvl="1"/>
            <a:r>
              <a:rPr lang="en-US" sz="2800" dirty="0"/>
              <a:t>Who is involved in implementation</a:t>
            </a:r>
          </a:p>
          <a:p>
            <a:pPr marL="342900" lvl="1"/>
            <a:r>
              <a:rPr lang="en-US" sz="2800" dirty="0"/>
              <a:t>Who will help you achieve change</a:t>
            </a:r>
          </a:p>
          <a:p>
            <a:pPr marL="342900" lvl="1"/>
            <a:r>
              <a:rPr lang="en-US" sz="2800" dirty="0"/>
              <a:t>Who your project or strategic plan is targeting for change</a:t>
            </a:r>
          </a:p>
          <a:p>
            <a:pPr marL="457200" lvl="1"/>
            <a:endParaRPr lang="en-US" sz="2200" dirty="0"/>
          </a:p>
        </p:txBody>
      </p:sp>
      <p:pic>
        <p:nvPicPr>
          <p:cNvPr id="9" name="Picture 8" descr="Colourful carved figures of humans">
            <a:extLst>
              <a:ext uri="{FF2B5EF4-FFF2-40B4-BE49-F238E27FC236}">
                <a16:creationId xmlns:a16="http://schemas.microsoft.com/office/drawing/2014/main" id="{844292F5-5C39-114B-9CCA-ACB9CB3A8187}"/>
              </a:ext>
            </a:extLst>
          </p:cNvPr>
          <p:cNvPicPr>
            <a:picLocks noChangeAspect="1"/>
          </p:cNvPicPr>
          <p:nvPr/>
        </p:nvPicPr>
        <p:blipFill rotWithShape="1">
          <a:blip r:embed="rId2"/>
          <a:srcRect l="13357" r="1517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1431C08A-6463-41C2-A7E7-2445066B59E8}" type="slidenum">
              <a:rPr lang="en-US">
                <a:solidFill>
                  <a:srgbClr val="FFFFFF"/>
                </a:solidFill>
                <a:latin typeface="Calibri" panose="020F0502020204030204"/>
              </a:rPr>
              <a:pPr>
                <a:spcAft>
                  <a:spcPts val="600"/>
                </a:spcAft>
                <a:defRPr/>
              </a:pPr>
              <a:t>44</a:t>
            </a:fld>
            <a:endParaRPr lang="en-US">
              <a:solidFill>
                <a:srgbClr val="FFFFFF"/>
              </a:solidFill>
              <a:latin typeface="Calibri" panose="020F0502020204030204"/>
            </a:endParaRPr>
          </a:p>
        </p:txBody>
      </p:sp>
    </p:spTree>
    <p:extLst>
      <p:ext uri="{BB962C8B-B14F-4D97-AF65-F5344CB8AC3E}">
        <p14:creationId xmlns:p14="http://schemas.microsoft.com/office/powerpoint/2010/main" val="2454287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60247" y="400272"/>
            <a:ext cx="7426451" cy="1101957"/>
          </a:xfrm>
        </p:spPr>
        <p:txBody>
          <a:bodyPr vert="horz" lIns="91440" tIns="45720" rIns="91440" bIns="45720" rtlCol="0" anchor="b">
            <a:normAutofit fontScale="90000"/>
          </a:bodyPr>
          <a:lstStyle/>
          <a:p>
            <a:pPr>
              <a:lnSpc>
                <a:spcPct val="90000"/>
              </a:lnSpc>
            </a:pPr>
            <a:r>
              <a:rPr lang="en-US" sz="4400" kern="1200" dirty="0">
                <a:solidFill>
                  <a:schemeClr val="tx1"/>
                </a:solidFill>
                <a:latin typeface="+mj-lt"/>
                <a:ea typeface="+mj-ea"/>
                <a:cs typeface="+mj-cs"/>
              </a:rPr>
              <a:t>What is an end-of-strategy outcome?</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40474" y="1934908"/>
            <a:ext cx="7063437" cy="4421442"/>
          </a:xfrm>
        </p:spPr>
        <p:txBody>
          <a:bodyPr vert="horz" lIns="91440" tIns="45720" rIns="91440" bIns="45720" rtlCol="0">
            <a:noAutofit/>
          </a:bodyPr>
          <a:lstStyle/>
          <a:p>
            <a:pPr marL="0" lvl="1" indent="0">
              <a:lnSpc>
                <a:spcPct val="90000"/>
              </a:lnSpc>
              <a:buNone/>
            </a:pPr>
            <a:r>
              <a:rPr lang="en-US" sz="3200" dirty="0">
                <a:solidFill>
                  <a:schemeClr val="tx1"/>
                </a:solidFill>
              </a:rPr>
              <a:t>The end-of program outcome or </a:t>
            </a:r>
            <a:r>
              <a:rPr lang="en-US" sz="3200" b="1" dirty="0">
                <a:solidFill>
                  <a:schemeClr val="tx1"/>
                </a:solidFill>
              </a:rPr>
              <a:t>end-of-strategy outcome </a:t>
            </a:r>
            <a:r>
              <a:rPr lang="en-US" sz="3200" dirty="0">
                <a:solidFill>
                  <a:schemeClr val="tx1"/>
                </a:solidFill>
              </a:rPr>
              <a:t>(EOSO) is the designed </a:t>
            </a:r>
            <a:r>
              <a:rPr lang="en-US" sz="3200" u="sng" dirty="0">
                <a:solidFill>
                  <a:schemeClr val="tx1"/>
                </a:solidFill>
              </a:rPr>
              <a:t>final results</a:t>
            </a:r>
            <a:r>
              <a:rPr lang="en-US" sz="3200" dirty="0">
                <a:solidFill>
                  <a:schemeClr val="tx1"/>
                </a:solidFill>
              </a:rPr>
              <a:t> of the National Strategic Plan that should be achievable by 2028, if the assumptions hold true.</a:t>
            </a:r>
          </a:p>
        </p:txBody>
      </p:sp>
      <p:pic>
        <p:nvPicPr>
          <p:cNvPr id="12" name="Graphic 11" descr="Bullseye">
            <a:extLst>
              <a:ext uri="{FF2B5EF4-FFF2-40B4-BE49-F238E27FC236}">
                <a16:creationId xmlns:a16="http://schemas.microsoft.com/office/drawing/2014/main" id="{3DF68D2C-6AB2-3732-397F-25AC981221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4066" y="1272395"/>
            <a:ext cx="4237686" cy="4237686"/>
          </a:xfrm>
          <a:prstGeom prst="rect">
            <a:avLst/>
          </a:pr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726424" y="6356350"/>
            <a:ext cx="2852928" cy="365125"/>
          </a:xfrm>
        </p:spPr>
        <p:txBody>
          <a:bodyPr vert="horz" lIns="91440" tIns="45720" rIns="91440" bIns="45720" rtlCol="0" anchor="ctr">
            <a:normAutofit/>
          </a:bodyPr>
          <a:lstStyle/>
          <a:p>
            <a:pPr algn="r">
              <a:spcAft>
                <a:spcPts val="600"/>
              </a:spcAft>
            </a:pPr>
            <a:fld id="{1431C08A-6463-41C2-A7E7-2445066B59E8}" type="slidenum">
              <a:rPr lang="en-US" sz="1200">
                <a:solidFill>
                  <a:schemeClr val="tx1">
                    <a:lumMod val="50000"/>
                    <a:lumOff val="50000"/>
                  </a:schemeClr>
                </a:solidFill>
              </a:rPr>
              <a:pPr algn="r">
                <a:spcAft>
                  <a:spcPts val="600"/>
                </a:spcAft>
              </a:pPr>
              <a:t>45</a:t>
            </a:fld>
            <a:endParaRPr lang="en-US" sz="1200">
              <a:solidFill>
                <a:schemeClr val="tx1">
                  <a:lumMod val="50000"/>
                  <a:lumOff val="50000"/>
                </a:schemeClr>
              </a:solidFill>
            </a:endParaRPr>
          </a:p>
        </p:txBody>
      </p:sp>
    </p:spTree>
    <p:extLst>
      <p:ext uri="{BB962C8B-B14F-4D97-AF65-F5344CB8AC3E}">
        <p14:creationId xmlns:p14="http://schemas.microsoft.com/office/powerpoint/2010/main" val="1037374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308919" y="229322"/>
            <a:ext cx="7254637" cy="809256"/>
          </a:xfrm>
        </p:spPr>
        <p:txBody>
          <a:bodyPr vert="horz" lIns="91440" tIns="45720" rIns="91440" bIns="45720" rtlCol="0" anchor="t">
            <a:normAutofit/>
          </a:bodyPr>
          <a:lstStyle/>
          <a:p>
            <a:pPr algn="ctr">
              <a:lnSpc>
                <a:spcPct val="90000"/>
              </a:lnSpc>
            </a:pPr>
            <a:r>
              <a:rPr lang="en-US" sz="3200" dirty="0">
                <a:solidFill>
                  <a:srgbClr val="0070C0"/>
                </a:solidFill>
              </a:rPr>
              <a:t>Four strategies</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308919" y="1151467"/>
            <a:ext cx="7254637" cy="5305779"/>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sz="2800" b="1" dirty="0">
                <a:solidFill>
                  <a:schemeClr val="tx1"/>
                </a:solidFill>
              </a:rPr>
              <a:t>Strategy 1. Prevention </a:t>
            </a:r>
            <a:r>
              <a:rPr lang="en-US" sz="2800" dirty="0">
                <a:solidFill>
                  <a:schemeClr val="tx1"/>
                </a:solidFill>
              </a:rPr>
              <a:t>– Promoting prevention of all forms of human trafficking, exploitation and child sexual abuse</a:t>
            </a:r>
          </a:p>
          <a:p>
            <a:pPr indent="-228600">
              <a:lnSpc>
                <a:spcPct val="90000"/>
              </a:lnSpc>
              <a:buFont typeface="Arial" panose="020B0604020202020204" pitchFamily="34" charset="0"/>
              <a:buChar char="•"/>
            </a:pPr>
            <a:r>
              <a:rPr lang="en-US" sz="2800" b="1" dirty="0">
                <a:solidFill>
                  <a:schemeClr val="tx1"/>
                </a:solidFill>
              </a:rPr>
              <a:t>Strategy 2. Law enforcement </a:t>
            </a:r>
            <a:r>
              <a:rPr lang="en-US" sz="2800" dirty="0">
                <a:solidFill>
                  <a:schemeClr val="tx1"/>
                </a:solidFill>
              </a:rPr>
              <a:t>– Improving quality and the effectiveness of  criminal justice system in response to all forms of human trafficking</a:t>
            </a:r>
          </a:p>
          <a:p>
            <a:pPr indent="-228600">
              <a:lnSpc>
                <a:spcPct val="90000"/>
              </a:lnSpc>
              <a:buFont typeface="Arial" panose="020B0604020202020204" pitchFamily="34" charset="0"/>
              <a:buChar char="•"/>
            </a:pPr>
            <a:r>
              <a:rPr lang="en-US" sz="2800" b="1" dirty="0">
                <a:solidFill>
                  <a:schemeClr val="tx1"/>
                </a:solidFill>
              </a:rPr>
              <a:t>Strategy 3. Victim protection and service provision</a:t>
            </a:r>
            <a:r>
              <a:rPr lang="en-US" sz="2800" dirty="0">
                <a:solidFill>
                  <a:schemeClr val="tx1"/>
                </a:solidFill>
              </a:rPr>
              <a:t> – Improving quality and effectiveness of victim protection</a:t>
            </a:r>
          </a:p>
          <a:p>
            <a:pPr indent="-228600">
              <a:lnSpc>
                <a:spcPct val="90000"/>
              </a:lnSpc>
              <a:buFont typeface="Arial" panose="020B0604020202020204" pitchFamily="34" charset="0"/>
              <a:buChar char="•"/>
            </a:pPr>
            <a:r>
              <a:rPr lang="en-US" sz="2800" b="1" dirty="0">
                <a:solidFill>
                  <a:schemeClr val="tx1"/>
                </a:solidFill>
              </a:rPr>
              <a:t>Strategy 4. Cooperation</a:t>
            </a:r>
            <a:r>
              <a:rPr lang="en-US" sz="2800" dirty="0">
                <a:solidFill>
                  <a:schemeClr val="tx1"/>
                </a:solidFill>
              </a:rPr>
              <a:t> – Strengthening cooperation, formulation and enforcement of the implementation of laws, policies and legal standards</a:t>
            </a:r>
          </a:p>
        </p:txBody>
      </p:sp>
      <p:pic>
        <p:nvPicPr>
          <p:cNvPr id="5" name="Picture 4" descr="A poster of a diagram&#10;&#10;Description automatically generated with medium confidence">
            <a:extLst>
              <a:ext uri="{FF2B5EF4-FFF2-40B4-BE49-F238E27FC236}">
                <a16:creationId xmlns:a16="http://schemas.microsoft.com/office/drawing/2014/main" id="{8AD26696-F5B9-AF4E-8D74-D16B329B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645" y="508230"/>
            <a:ext cx="4118613" cy="5841539"/>
          </a:xfrm>
          <a:prstGeom prst="rect">
            <a:avLst/>
          </a:prstGeom>
        </p:spPr>
      </p:pic>
    </p:spTree>
    <p:extLst>
      <p:ext uri="{BB962C8B-B14F-4D97-AF65-F5344CB8AC3E}">
        <p14:creationId xmlns:p14="http://schemas.microsoft.com/office/powerpoint/2010/main" val="3529794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308919" y="229322"/>
            <a:ext cx="7254637" cy="809256"/>
          </a:xfrm>
        </p:spPr>
        <p:txBody>
          <a:bodyPr vert="horz" lIns="91440" tIns="45720" rIns="91440" bIns="45720" rtlCol="0" anchor="t">
            <a:normAutofit/>
          </a:bodyPr>
          <a:lstStyle/>
          <a:p>
            <a:pPr algn="ctr">
              <a:lnSpc>
                <a:spcPct val="90000"/>
              </a:lnSpc>
            </a:pPr>
            <a:r>
              <a:rPr lang="en-US" sz="3200" dirty="0">
                <a:solidFill>
                  <a:srgbClr val="0070C0"/>
                </a:solidFill>
              </a:rPr>
              <a:t>Draft end-of-strategy outcomes (EOSO)</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308919" y="1151467"/>
            <a:ext cx="7254637" cy="5305779"/>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sz="2800" b="1" dirty="0">
                <a:solidFill>
                  <a:schemeClr val="tx1"/>
                </a:solidFill>
              </a:rPr>
              <a:t>EOSO 1. Prevention </a:t>
            </a:r>
            <a:r>
              <a:rPr lang="en-US" sz="2800" dirty="0">
                <a:solidFill>
                  <a:schemeClr val="tx1"/>
                </a:solidFill>
              </a:rPr>
              <a:t>– Targeted people, especially vulnerable groups have reduced vulnerability to all forms of human trafficking</a:t>
            </a:r>
          </a:p>
          <a:p>
            <a:pPr indent="-228600">
              <a:lnSpc>
                <a:spcPct val="90000"/>
              </a:lnSpc>
              <a:buFont typeface="Arial" panose="020B0604020202020204" pitchFamily="34" charset="0"/>
              <a:buChar char="•"/>
            </a:pPr>
            <a:r>
              <a:rPr lang="en-US" sz="2800" b="1" dirty="0">
                <a:solidFill>
                  <a:schemeClr val="tx1"/>
                </a:solidFill>
              </a:rPr>
              <a:t>EOSO 2. Law enforcement </a:t>
            </a:r>
            <a:r>
              <a:rPr lang="en-US" sz="2800" dirty="0">
                <a:solidFill>
                  <a:schemeClr val="tx1"/>
                </a:solidFill>
              </a:rPr>
              <a:t>– Justice system has quality and effective responses to all forms of human trafficking</a:t>
            </a:r>
          </a:p>
          <a:p>
            <a:pPr indent="-228600">
              <a:lnSpc>
                <a:spcPct val="90000"/>
              </a:lnSpc>
              <a:buFont typeface="Arial" panose="020B0604020202020204" pitchFamily="34" charset="0"/>
              <a:buChar char="•"/>
            </a:pPr>
            <a:r>
              <a:rPr lang="en-US" sz="2800" b="1" dirty="0">
                <a:solidFill>
                  <a:schemeClr val="tx1"/>
                </a:solidFill>
              </a:rPr>
              <a:t>EOSO 3. Victim protection and service provision</a:t>
            </a:r>
            <a:r>
              <a:rPr lang="en-US" sz="2800" dirty="0">
                <a:solidFill>
                  <a:schemeClr val="tx1"/>
                </a:solidFill>
              </a:rPr>
              <a:t> – Victim-survivors received quality and appropriate support services</a:t>
            </a:r>
          </a:p>
          <a:p>
            <a:pPr indent="-228600">
              <a:lnSpc>
                <a:spcPct val="90000"/>
              </a:lnSpc>
              <a:buFont typeface="Arial" panose="020B0604020202020204" pitchFamily="34" charset="0"/>
              <a:buChar char="•"/>
            </a:pPr>
            <a:r>
              <a:rPr lang="en-US" sz="2800" b="1" dirty="0">
                <a:solidFill>
                  <a:schemeClr val="tx1"/>
                </a:solidFill>
              </a:rPr>
              <a:t>EOSO 4. Cooperation</a:t>
            </a:r>
            <a:r>
              <a:rPr lang="en-US" sz="2800" dirty="0">
                <a:solidFill>
                  <a:schemeClr val="tx1"/>
                </a:solidFill>
              </a:rPr>
              <a:t> – Counter-trafficking stakeholders have enhanced cooperation in preventing, suppressing crimes and in supporting victim-survivors</a:t>
            </a:r>
          </a:p>
        </p:txBody>
      </p:sp>
      <p:pic>
        <p:nvPicPr>
          <p:cNvPr id="5" name="Picture 4" descr="A poster of a diagram&#10;&#10;Description automatically generated with medium confidence">
            <a:extLst>
              <a:ext uri="{FF2B5EF4-FFF2-40B4-BE49-F238E27FC236}">
                <a16:creationId xmlns:a16="http://schemas.microsoft.com/office/drawing/2014/main" id="{8AD26696-F5B9-AF4E-8D74-D16B329B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645" y="508230"/>
            <a:ext cx="4118613" cy="5841539"/>
          </a:xfrm>
          <a:prstGeom prst="rect">
            <a:avLst/>
          </a:prstGeom>
        </p:spPr>
      </p:pic>
    </p:spTree>
    <p:extLst>
      <p:ext uri="{BB962C8B-B14F-4D97-AF65-F5344CB8AC3E}">
        <p14:creationId xmlns:p14="http://schemas.microsoft.com/office/powerpoint/2010/main" val="3923430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67656" y="809720"/>
            <a:ext cx="6268770" cy="1536192"/>
          </a:xfrm>
        </p:spPr>
        <p:txBody>
          <a:bodyPr vert="horz" lIns="91440" tIns="45720" rIns="91440" bIns="45720" rtlCol="0" anchor="b">
            <a:normAutofit fontScale="90000"/>
          </a:bodyPr>
          <a:lstStyle/>
          <a:p>
            <a:pPr>
              <a:lnSpc>
                <a:spcPct val="90000"/>
              </a:lnSpc>
            </a:pPr>
            <a:r>
              <a:rPr lang="en-US" sz="4400" kern="1200" dirty="0">
                <a:solidFill>
                  <a:schemeClr val="tx1"/>
                </a:solidFill>
                <a:latin typeface="+mj-lt"/>
                <a:ea typeface="+mj-ea"/>
                <a:cs typeface="+mj-cs"/>
              </a:rPr>
              <a:t>What are immediate or intermediate outcomes in the theory of change?</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40475" y="2859302"/>
            <a:ext cx="7412182" cy="3305574"/>
          </a:xfrm>
        </p:spPr>
        <p:txBody>
          <a:bodyPr vert="horz" lIns="91440" tIns="45720" rIns="91440" bIns="45720" rtlCol="0">
            <a:noAutofit/>
          </a:bodyPr>
          <a:lstStyle/>
          <a:p>
            <a:pPr marL="342900" lvl="1" indent="-228600">
              <a:lnSpc>
                <a:spcPct val="90000"/>
              </a:lnSpc>
              <a:buFont typeface="Arial" panose="020B0604020202020204" pitchFamily="34" charset="0"/>
              <a:buChar char="•"/>
            </a:pPr>
            <a:r>
              <a:rPr lang="en-US" sz="2400" dirty="0">
                <a:solidFill>
                  <a:schemeClr val="tx1"/>
                </a:solidFill>
              </a:rPr>
              <a:t>Intermediate outcomes are necessary preconditions to achieve the broader goals</a:t>
            </a:r>
          </a:p>
          <a:p>
            <a:pPr marL="342900" lvl="1" indent="-228600">
              <a:lnSpc>
                <a:spcPct val="90000"/>
              </a:lnSpc>
              <a:buFont typeface="Arial" panose="020B0604020202020204" pitchFamily="34" charset="0"/>
              <a:buChar char="•"/>
            </a:pPr>
            <a:r>
              <a:rPr lang="en-US" sz="2400" dirty="0">
                <a:solidFill>
                  <a:schemeClr val="tx1"/>
                </a:solidFill>
              </a:rPr>
              <a:t>Are stepping-stones towards the achievement of long-term outcomes</a:t>
            </a:r>
          </a:p>
          <a:p>
            <a:pPr marL="342900" lvl="1" indent="-228600">
              <a:lnSpc>
                <a:spcPct val="90000"/>
              </a:lnSpc>
              <a:buFont typeface="Arial" panose="020B0604020202020204" pitchFamily="34" charset="0"/>
              <a:buChar char="•"/>
            </a:pPr>
            <a:r>
              <a:rPr lang="en-US" sz="2400" dirty="0">
                <a:solidFill>
                  <a:schemeClr val="tx1"/>
                </a:solidFill>
              </a:rPr>
              <a:t>We usually have more opportunity to influence these intermediate outcomes than the long-term outcomes, which can be affected by a number of factors</a:t>
            </a:r>
          </a:p>
        </p:txBody>
      </p:sp>
      <p:pic>
        <p:nvPicPr>
          <p:cNvPr id="12" name="Graphic 11" descr="Bullseye">
            <a:extLst>
              <a:ext uri="{FF2B5EF4-FFF2-40B4-BE49-F238E27FC236}">
                <a16:creationId xmlns:a16="http://schemas.microsoft.com/office/drawing/2014/main" id="{3DF68D2C-6AB2-3732-397F-25AC981221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4066" y="1272395"/>
            <a:ext cx="4237686" cy="4237686"/>
          </a:xfrm>
          <a:prstGeom prst="rect">
            <a:avLst/>
          </a:pr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963931" y="6164876"/>
            <a:ext cx="2852928" cy="365125"/>
          </a:xfrm>
        </p:spPr>
        <p:txBody>
          <a:bodyPr vert="horz" lIns="91440" tIns="45720" rIns="91440" bIns="45720" rtlCol="0" anchor="ctr">
            <a:normAutofit/>
          </a:bodyPr>
          <a:lstStyle/>
          <a:p>
            <a:pPr algn="r">
              <a:spcAft>
                <a:spcPts val="600"/>
              </a:spcAft>
            </a:pPr>
            <a:fld id="{1431C08A-6463-41C2-A7E7-2445066B59E8}" type="slidenum">
              <a:rPr lang="en-US" sz="1200">
                <a:solidFill>
                  <a:schemeClr val="tx1">
                    <a:lumMod val="50000"/>
                    <a:lumOff val="50000"/>
                  </a:schemeClr>
                </a:solidFill>
              </a:rPr>
              <a:pPr algn="r">
                <a:spcAft>
                  <a:spcPts val="600"/>
                </a:spcAft>
              </a:pPr>
              <a:t>48</a:t>
            </a:fld>
            <a:endParaRPr lang="en-US" sz="1200">
              <a:solidFill>
                <a:schemeClr val="tx1">
                  <a:lumMod val="50000"/>
                  <a:lumOff val="50000"/>
                </a:schemeClr>
              </a:solidFill>
            </a:endParaRPr>
          </a:p>
        </p:txBody>
      </p:sp>
    </p:spTree>
    <p:extLst>
      <p:ext uri="{BB962C8B-B14F-4D97-AF65-F5344CB8AC3E}">
        <p14:creationId xmlns:p14="http://schemas.microsoft.com/office/powerpoint/2010/main" val="1399805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60247" y="400272"/>
            <a:ext cx="7426451" cy="1101957"/>
          </a:xfrm>
        </p:spPr>
        <p:txBody>
          <a:bodyPr vert="horz" lIns="91440" tIns="45720" rIns="91440" bIns="45720" rtlCol="0" anchor="b">
            <a:normAutofit/>
          </a:bodyPr>
          <a:lstStyle/>
          <a:p>
            <a:pPr>
              <a:lnSpc>
                <a:spcPct val="90000"/>
              </a:lnSpc>
            </a:pPr>
            <a:r>
              <a:rPr lang="en-US" sz="4400" kern="1200" dirty="0">
                <a:solidFill>
                  <a:schemeClr val="tx1"/>
                </a:solidFill>
                <a:latin typeface="+mj-lt"/>
                <a:ea typeface="+mj-ea"/>
                <a:cs typeface="+mj-cs"/>
              </a:rPr>
              <a:t>Examples of outcomes</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40474" y="1934908"/>
            <a:ext cx="7646225" cy="4421442"/>
          </a:xfrm>
        </p:spPr>
        <p:txBody>
          <a:bodyPr vert="horz" lIns="91440" tIns="45720" rIns="91440" bIns="45720" rtlCol="0">
            <a:noAutofit/>
          </a:bodyPr>
          <a:lstStyle/>
          <a:p>
            <a:pPr marL="342900" lvl="1" indent="-228600">
              <a:lnSpc>
                <a:spcPct val="90000"/>
              </a:lnSpc>
              <a:buFont typeface="Arial" panose="020B0604020202020204" pitchFamily="34" charset="0"/>
              <a:buChar char="•"/>
            </a:pPr>
            <a:r>
              <a:rPr lang="en-US" sz="2400" dirty="0">
                <a:solidFill>
                  <a:schemeClr val="tx1"/>
                </a:solidFill>
              </a:rPr>
              <a:t>Government have laws and policies in place to counter trafficking in persons</a:t>
            </a:r>
          </a:p>
          <a:p>
            <a:pPr marL="342900" lvl="1" indent="-228600">
              <a:lnSpc>
                <a:spcPct val="90000"/>
              </a:lnSpc>
              <a:buFont typeface="Arial" panose="020B0604020202020204" pitchFamily="34" charset="0"/>
              <a:buChar char="•"/>
            </a:pPr>
            <a:r>
              <a:rPr lang="en-US" sz="2400" dirty="0">
                <a:solidFill>
                  <a:schemeClr val="tx1"/>
                </a:solidFill>
              </a:rPr>
              <a:t>Child victims of TIP are placed in safe and suitable shelter</a:t>
            </a:r>
          </a:p>
          <a:p>
            <a:pPr marL="342900" lvl="1" indent="-228600">
              <a:lnSpc>
                <a:spcPct val="90000"/>
              </a:lnSpc>
              <a:buFont typeface="Arial" panose="020B0604020202020204" pitchFamily="34" charset="0"/>
              <a:buChar char="•"/>
            </a:pPr>
            <a:r>
              <a:rPr lang="en-US" sz="2400" dirty="0">
                <a:solidFill>
                  <a:schemeClr val="tx1"/>
                </a:solidFill>
              </a:rPr>
              <a:t>Individualised return and reintegration plans are developed</a:t>
            </a:r>
          </a:p>
          <a:p>
            <a:pPr marL="342900" lvl="1" indent="-228600">
              <a:lnSpc>
                <a:spcPct val="90000"/>
              </a:lnSpc>
              <a:buFont typeface="Arial" panose="020B0604020202020204" pitchFamily="34" charset="0"/>
              <a:buChar char="•"/>
            </a:pPr>
            <a:r>
              <a:rPr lang="en-US" sz="2400" dirty="0">
                <a:solidFill>
                  <a:schemeClr val="tx1"/>
                </a:solidFill>
              </a:rPr>
              <a:t>TIP victims receive access to care and treatment at mental health care services</a:t>
            </a:r>
          </a:p>
          <a:p>
            <a:pPr marL="342900" lvl="1" indent="-228600">
              <a:lnSpc>
                <a:spcPct val="90000"/>
              </a:lnSpc>
              <a:buFont typeface="Arial" panose="020B0604020202020204" pitchFamily="34" charset="0"/>
              <a:buChar char="•"/>
            </a:pPr>
            <a:r>
              <a:rPr lang="en-US" sz="2400" dirty="0">
                <a:solidFill>
                  <a:schemeClr val="tx1"/>
                </a:solidFill>
              </a:rPr>
              <a:t>Training participants are applying what they learned from the training on victim identification</a:t>
            </a:r>
          </a:p>
        </p:txBody>
      </p:sp>
      <p:pic>
        <p:nvPicPr>
          <p:cNvPr id="12" name="Graphic 11" descr="Bullseye">
            <a:extLst>
              <a:ext uri="{FF2B5EF4-FFF2-40B4-BE49-F238E27FC236}">
                <a16:creationId xmlns:a16="http://schemas.microsoft.com/office/drawing/2014/main" id="{3DF68D2C-6AB2-3732-397F-25AC981221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4066" y="1272395"/>
            <a:ext cx="4237686" cy="4237686"/>
          </a:xfrm>
          <a:prstGeom prst="rect">
            <a:avLst/>
          </a:pr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726424" y="6356350"/>
            <a:ext cx="2852928" cy="365125"/>
          </a:xfrm>
        </p:spPr>
        <p:txBody>
          <a:bodyPr vert="horz" lIns="91440" tIns="45720" rIns="91440" bIns="45720" rtlCol="0" anchor="ctr">
            <a:normAutofit/>
          </a:bodyPr>
          <a:lstStyle/>
          <a:p>
            <a:pPr algn="r">
              <a:spcAft>
                <a:spcPts val="600"/>
              </a:spcAft>
            </a:pPr>
            <a:fld id="{1431C08A-6463-41C2-A7E7-2445066B59E8}" type="slidenum">
              <a:rPr lang="en-US" sz="1200">
                <a:solidFill>
                  <a:schemeClr val="tx1">
                    <a:lumMod val="50000"/>
                    <a:lumOff val="50000"/>
                  </a:schemeClr>
                </a:solidFill>
              </a:rPr>
              <a:pPr algn="r">
                <a:spcAft>
                  <a:spcPts val="600"/>
                </a:spcAft>
              </a:pPr>
              <a:t>49</a:t>
            </a:fld>
            <a:endParaRPr lang="en-US" sz="1200">
              <a:solidFill>
                <a:schemeClr val="tx1">
                  <a:lumMod val="50000"/>
                  <a:lumOff val="50000"/>
                </a:schemeClr>
              </a:solidFill>
            </a:endParaRPr>
          </a:p>
        </p:txBody>
      </p:sp>
    </p:spTree>
    <p:extLst>
      <p:ext uri="{BB962C8B-B14F-4D97-AF65-F5344CB8AC3E}">
        <p14:creationId xmlns:p14="http://schemas.microsoft.com/office/powerpoint/2010/main" val="111610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731838" y="873125"/>
            <a:ext cx="10512426" cy="817563"/>
          </a:xfrm>
        </p:spPr>
        <p:txBody>
          <a:bodyPr/>
          <a:lstStyle/>
          <a:p>
            <a:r>
              <a:rPr lang="en-AU" sz="3200" dirty="0"/>
              <a:t>Participant introduction</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741030" y="1952625"/>
            <a:ext cx="10379253" cy="4537075"/>
          </a:xfrm>
        </p:spPr>
        <p:txBody>
          <a:bodyPr/>
          <a:lstStyle/>
          <a:p>
            <a:pPr lvl="1"/>
            <a:r>
              <a:rPr lang="en-AU" sz="2200" b="1" dirty="0">
                <a:cs typeface="Arial"/>
              </a:rPr>
              <a:t>Please tell us about yourself (brief introduction)</a:t>
            </a:r>
          </a:p>
          <a:p>
            <a:pPr marL="457200" lvl="1" indent="-457200">
              <a:buFont typeface="Wingdings" pitchFamily="2" charset="2"/>
              <a:buChar char="Ø"/>
            </a:pPr>
            <a:r>
              <a:rPr lang="en-AU" sz="2200" dirty="0"/>
              <a:t>Name, position title and agency/organisation</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p:txBody>
          <a:bodyPr/>
          <a:lstStyle/>
          <a:p>
            <a:fld id="{1431C08A-6463-41C2-A7E7-2445066B59E8}" type="slidenum">
              <a:rPr lang="en-AU" smtClean="0"/>
              <a:t>5</a:t>
            </a:fld>
            <a:endParaRPr lang="en-AU"/>
          </a:p>
        </p:txBody>
      </p:sp>
    </p:spTree>
    <p:extLst>
      <p:ext uri="{BB962C8B-B14F-4D97-AF65-F5344CB8AC3E}">
        <p14:creationId xmlns:p14="http://schemas.microsoft.com/office/powerpoint/2010/main" val="1159806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15AC-FDA1-A84D-A47E-90ACBCADD779}"/>
              </a:ext>
            </a:extLst>
          </p:cNvPr>
          <p:cNvSpPr>
            <a:spLocks noGrp="1"/>
          </p:cNvSpPr>
          <p:nvPr>
            <p:ph type="title"/>
          </p:nvPr>
        </p:nvSpPr>
        <p:spPr>
          <a:xfrm>
            <a:off x="731838" y="873125"/>
            <a:ext cx="6857682" cy="736219"/>
          </a:xfrm>
        </p:spPr>
        <p:txBody>
          <a:bodyPr/>
          <a:lstStyle/>
          <a:p>
            <a:r>
              <a:rPr lang="en-AU" sz="3200" dirty="0"/>
              <a:t>Suggested outcomes timeframes</a:t>
            </a:r>
          </a:p>
        </p:txBody>
      </p:sp>
      <p:pic>
        <p:nvPicPr>
          <p:cNvPr id="5" name="Content Placeholder 4">
            <a:extLst>
              <a:ext uri="{FF2B5EF4-FFF2-40B4-BE49-F238E27FC236}">
                <a16:creationId xmlns:a16="http://schemas.microsoft.com/office/drawing/2014/main" id="{7329E06E-A2D5-2F49-9259-FDB61E6EAD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102" y="2359153"/>
            <a:ext cx="11765795" cy="2651760"/>
          </a:xfrm>
        </p:spPr>
      </p:pic>
    </p:spTree>
    <p:extLst>
      <p:ext uri="{BB962C8B-B14F-4D97-AF65-F5344CB8AC3E}">
        <p14:creationId xmlns:p14="http://schemas.microsoft.com/office/powerpoint/2010/main" val="1523506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838198" y="166760"/>
            <a:ext cx="10515600" cy="1306440"/>
          </a:xfrm>
        </p:spPr>
        <p:txBody>
          <a:bodyPr vert="horz" lIns="91440" tIns="45720" rIns="91440" bIns="45720" rtlCol="0" anchor="ctr">
            <a:normAutofit/>
          </a:bodyPr>
          <a:lstStyle/>
          <a:p>
            <a:pPr>
              <a:lnSpc>
                <a:spcPct val="90000"/>
              </a:lnSpc>
            </a:pPr>
            <a:r>
              <a:rPr lang="en-US" sz="4000" dirty="0">
                <a:solidFill>
                  <a:schemeClr val="tx1"/>
                </a:solidFill>
              </a:rPr>
              <a:t>Tips in writing outcome statements</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292651" y="1554922"/>
            <a:ext cx="7496049" cy="4424017"/>
          </a:xfrm>
        </p:spPr>
        <p:txBody>
          <a:bodyPr vert="horz" lIns="91440" tIns="45720" rIns="91440" bIns="45720" rtlCol="0">
            <a:noAutofit/>
          </a:bodyPr>
          <a:lstStyle/>
          <a:p>
            <a:pPr marL="287655" lvl="1" indent="-228600">
              <a:lnSpc>
                <a:spcPct val="90000"/>
              </a:lnSpc>
              <a:buFont typeface="Arial" panose="020B0604020202020204" pitchFamily="34" charset="0"/>
              <a:buChar char="•"/>
            </a:pPr>
            <a:r>
              <a:rPr lang="en-US" sz="2400" dirty="0">
                <a:solidFill>
                  <a:schemeClr val="tx1"/>
                </a:solidFill>
              </a:rPr>
              <a:t>Worded as an end-state – </a:t>
            </a:r>
            <a:r>
              <a:rPr lang="en-US" sz="2400" u="sng" dirty="0">
                <a:solidFill>
                  <a:schemeClr val="tx1"/>
                </a:solidFill>
              </a:rPr>
              <a:t>what</a:t>
            </a:r>
            <a:r>
              <a:rPr lang="en-US" sz="2400" dirty="0">
                <a:solidFill>
                  <a:schemeClr val="tx1"/>
                </a:solidFill>
              </a:rPr>
              <a:t> change will look like, </a:t>
            </a:r>
            <a:r>
              <a:rPr lang="en-US" sz="2400" u="sng" dirty="0">
                <a:solidFill>
                  <a:schemeClr val="tx1"/>
                </a:solidFill>
              </a:rPr>
              <a:t>not how </a:t>
            </a:r>
            <a:r>
              <a:rPr lang="en-US" sz="2400" dirty="0">
                <a:solidFill>
                  <a:schemeClr val="tx1"/>
                </a:solidFill>
              </a:rPr>
              <a:t>it will be achieved</a:t>
            </a:r>
            <a:endParaRPr lang="en-US" sz="2400" b="1" dirty="0">
              <a:solidFill>
                <a:schemeClr val="tx1"/>
              </a:solidFill>
            </a:endParaRPr>
          </a:p>
          <a:p>
            <a:pPr marL="287655" lvl="1" indent="-228600">
              <a:lnSpc>
                <a:spcPct val="90000"/>
              </a:lnSpc>
              <a:buFont typeface="Arial" panose="020B0604020202020204" pitchFamily="34" charset="0"/>
              <a:buChar char="•"/>
            </a:pPr>
            <a:r>
              <a:rPr lang="en-US" sz="2400" dirty="0">
                <a:solidFill>
                  <a:schemeClr val="tx1"/>
                </a:solidFill>
              </a:rPr>
              <a:t>Active voice and use the name of the actor or stakeholder (relate to people-</a:t>
            </a:r>
            <a:r>
              <a:rPr lang="en-US" sz="2400" dirty="0" err="1">
                <a:solidFill>
                  <a:schemeClr val="tx1"/>
                </a:solidFill>
              </a:rPr>
              <a:t>centred</a:t>
            </a:r>
            <a:r>
              <a:rPr lang="en-US" sz="2400" dirty="0">
                <a:solidFill>
                  <a:schemeClr val="tx1"/>
                </a:solidFill>
              </a:rPr>
              <a:t> approach)</a:t>
            </a:r>
          </a:p>
          <a:p>
            <a:pPr marL="287655" lvl="1" indent="-228600">
              <a:lnSpc>
                <a:spcPct val="90000"/>
              </a:lnSpc>
              <a:buFont typeface="Arial" panose="020B0604020202020204" pitchFamily="34" charset="0"/>
              <a:buChar char="•"/>
            </a:pPr>
            <a:r>
              <a:rPr lang="en-US" sz="2400" dirty="0">
                <a:solidFill>
                  <a:schemeClr val="tx1"/>
                </a:solidFill>
              </a:rPr>
              <a:t>Succinct – 10 words or less</a:t>
            </a:r>
          </a:p>
          <a:p>
            <a:pPr marL="287655" lvl="1" indent="-228600">
              <a:lnSpc>
                <a:spcPct val="90000"/>
              </a:lnSpc>
              <a:buFont typeface="Arial" panose="020B0604020202020204" pitchFamily="34" charset="0"/>
              <a:buChar char="•"/>
            </a:pPr>
            <a:r>
              <a:rPr lang="en-US" sz="2400" dirty="0">
                <a:solidFill>
                  <a:schemeClr val="tx1"/>
                </a:solidFill>
              </a:rPr>
              <a:t>Avoid double-barreled (two part) statements</a:t>
            </a:r>
          </a:p>
          <a:p>
            <a:pPr marL="287655" lvl="1" indent="-228600">
              <a:lnSpc>
                <a:spcPct val="90000"/>
              </a:lnSpc>
              <a:buFont typeface="Arial" panose="020B0604020202020204" pitchFamily="34" charset="0"/>
              <a:buChar char="•"/>
            </a:pPr>
            <a:r>
              <a:rPr lang="en-US" sz="2400" dirty="0">
                <a:solidFill>
                  <a:schemeClr val="tx1"/>
                </a:solidFill>
              </a:rPr>
              <a:t>No jargon or ambiguity</a:t>
            </a:r>
          </a:p>
          <a:p>
            <a:pPr marL="287655" lvl="1" indent="-228600">
              <a:lnSpc>
                <a:spcPct val="90000"/>
              </a:lnSpc>
              <a:buFont typeface="Arial" panose="020B0604020202020204" pitchFamily="34" charset="0"/>
              <a:buChar char="•"/>
            </a:pPr>
            <a:r>
              <a:rPr lang="en-US" sz="2400" dirty="0">
                <a:solidFill>
                  <a:schemeClr val="tx1"/>
                </a:solidFill>
              </a:rPr>
              <a:t>Plain or simple language</a:t>
            </a:r>
          </a:p>
          <a:p>
            <a:pPr marL="287655" lvl="1" indent="-228600">
              <a:lnSpc>
                <a:spcPct val="90000"/>
              </a:lnSpc>
              <a:buFont typeface="Arial" panose="020B0604020202020204" pitchFamily="34" charset="0"/>
              <a:buChar char="•"/>
            </a:pPr>
            <a:endParaRPr lang="en-US" dirty="0"/>
          </a:p>
          <a:p>
            <a:pPr marL="59055" lvl="1" indent="0">
              <a:lnSpc>
                <a:spcPct val="90000"/>
              </a:lnSpc>
              <a:buNone/>
            </a:pPr>
            <a:r>
              <a:rPr lang="en-US" sz="2400" dirty="0">
                <a:solidFill>
                  <a:schemeClr val="tx1"/>
                </a:solidFill>
              </a:rPr>
              <a:t>See examples of theory of change – ASEAN BWP 2.0 and Philippines Strategic Plan</a:t>
            </a:r>
          </a:p>
          <a:p>
            <a:pPr marL="59055" lvl="1">
              <a:lnSpc>
                <a:spcPct val="90000"/>
              </a:lnSpc>
            </a:pPr>
            <a:endParaRPr lang="en-US" sz="1800" dirty="0">
              <a:solidFill>
                <a:schemeClr val="tx1"/>
              </a:solidFill>
            </a:endParaRPr>
          </a:p>
        </p:txBody>
      </p:sp>
      <p:pic>
        <p:nvPicPr>
          <p:cNvPr id="10" name="Picture 9" descr="Sticky notes on a wall">
            <a:extLst>
              <a:ext uri="{FF2B5EF4-FFF2-40B4-BE49-F238E27FC236}">
                <a16:creationId xmlns:a16="http://schemas.microsoft.com/office/drawing/2014/main" id="{DE6CFA45-D25E-2B86-E2B3-744038219197}"/>
              </a:ext>
            </a:extLst>
          </p:cNvPr>
          <p:cNvPicPr>
            <a:picLocks noChangeAspect="1"/>
          </p:cNvPicPr>
          <p:nvPr/>
        </p:nvPicPr>
        <p:blipFill rotWithShape="1">
          <a:blip r:embed="rId2"/>
          <a:srcRect l="18525" r="18535" b="-1"/>
          <a:stretch/>
        </p:blipFill>
        <p:spPr>
          <a:xfrm>
            <a:off x="7989296" y="1843285"/>
            <a:ext cx="3364502" cy="3728611"/>
          </a:xfrm>
          <a:prstGeom prst="rect">
            <a:avLst/>
          </a:prstGeom>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1431C08A-6463-41C2-A7E7-2445066B59E8}" type="slidenum">
              <a:rPr lang="en-US" sz="1200">
                <a:solidFill>
                  <a:prstClr val="black">
                    <a:tint val="75000"/>
                  </a:prstClr>
                </a:solidFill>
                <a:latin typeface="Calibri" panose="020F0502020204030204"/>
              </a:rPr>
              <a:pPr algn="r">
                <a:spcAft>
                  <a:spcPts val="600"/>
                </a:spcAft>
                <a:defRPr/>
              </a:pPr>
              <a:t>51</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4176278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work plan&#10;&#10;Description automatically generated">
            <a:extLst>
              <a:ext uri="{FF2B5EF4-FFF2-40B4-BE49-F238E27FC236}">
                <a16:creationId xmlns:a16="http://schemas.microsoft.com/office/drawing/2014/main" id="{C3C77A4B-CCF0-D94E-BDF4-B54D32B8E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1" y="62174"/>
            <a:ext cx="10207203" cy="6795825"/>
          </a:xfrm>
          <a:prstGeom prst="rect">
            <a:avLst/>
          </a:prstGeom>
        </p:spPr>
      </p:pic>
    </p:spTree>
    <p:extLst>
      <p:ext uri="{BB962C8B-B14F-4D97-AF65-F5344CB8AC3E}">
        <p14:creationId xmlns:p14="http://schemas.microsoft.com/office/powerpoint/2010/main" val="2741577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476"/>
            <a:ext cx="12192000" cy="6677524"/>
          </a:xfrm>
          <a:custGeom>
            <a:avLst/>
            <a:gdLst/>
            <a:ahLst/>
            <a:cxnLst/>
            <a:rect l="l" t="t" r="r" b="b"/>
            <a:pathLst>
              <a:path w="18288000" h="10016286">
                <a:moveTo>
                  <a:pt x="0" y="0"/>
                </a:moveTo>
                <a:lnTo>
                  <a:pt x="18288000" y="0"/>
                </a:lnTo>
                <a:lnTo>
                  <a:pt x="18288000" y="10016286"/>
                </a:lnTo>
                <a:lnTo>
                  <a:pt x="0" y="10016286"/>
                </a:lnTo>
                <a:lnTo>
                  <a:pt x="0" y="0"/>
                </a:lnTo>
                <a:close/>
              </a:path>
            </a:pathLst>
          </a:custGeom>
          <a:blipFill>
            <a:blip r:embed="rId3"/>
            <a:stretch>
              <a:fillRect l="-4479" t="-2702" r="-4479"/>
            </a:stretch>
          </a:blipFill>
        </p:spPr>
        <p:txBody>
          <a:bodyPr/>
          <a:lstStyle/>
          <a:p>
            <a:endParaRPr lang="en-GB"/>
          </a:p>
        </p:txBody>
      </p:sp>
    </p:spTree>
    <p:extLst>
      <p:ext uri="{BB962C8B-B14F-4D97-AF65-F5344CB8AC3E}">
        <p14:creationId xmlns:p14="http://schemas.microsoft.com/office/powerpoint/2010/main" val="3965168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513788" y="365125"/>
            <a:ext cx="4840010" cy="1807305"/>
          </a:xfrm>
        </p:spPr>
        <p:txBody>
          <a:bodyPr vert="horz" lIns="91440" tIns="45720" rIns="91440" bIns="45720" rtlCol="0" anchor="ctr">
            <a:normAutofit/>
          </a:bodyPr>
          <a:lstStyle/>
          <a:p>
            <a:pPr>
              <a:lnSpc>
                <a:spcPct val="90000"/>
              </a:lnSpc>
            </a:pPr>
            <a:r>
              <a:rPr lang="en-US" sz="4100" dirty="0">
                <a:solidFill>
                  <a:srgbClr val="C00000"/>
                </a:solidFill>
              </a:rPr>
              <a:t>Group activity</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2"/>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6096001" y="2172430"/>
            <a:ext cx="5636454" cy="4183920"/>
          </a:xfrm>
        </p:spPr>
        <p:txBody>
          <a:bodyPr vert="horz" lIns="91440" tIns="45720" rIns="91440" bIns="45720" rtlCol="0">
            <a:normAutofit/>
          </a:bodyPr>
          <a:lstStyle/>
          <a:p>
            <a:pPr marL="685800" lvl="1" indent="-457200">
              <a:lnSpc>
                <a:spcPct val="90000"/>
              </a:lnSpc>
              <a:buFont typeface="Arial" panose="020B0604020202020204" pitchFamily="34" charset="0"/>
              <a:buChar char="•"/>
            </a:pPr>
            <a:r>
              <a:rPr lang="en-US" sz="2800" dirty="0">
                <a:solidFill>
                  <a:schemeClr val="tx1"/>
                </a:solidFill>
                <a:cs typeface="Arial"/>
              </a:rPr>
              <a:t>Divide into 6 groups</a:t>
            </a:r>
          </a:p>
          <a:p>
            <a:pPr marL="685800" lvl="1" indent="-457200">
              <a:lnSpc>
                <a:spcPct val="90000"/>
              </a:lnSpc>
              <a:buFont typeface="Arial" panose="020B0604020202020204" pitchFamily="34" charset="0"/>
              <a:buChar char="•"/>
            </a:pPr>
            <a:r>
              <a:rPr lang="en-US" sz="2800" dirty="0">
                <a:solidFill>
                  <a:schemeClr val="tx1"/>
                </a:solidFill>
                <a:cs typeface="Arial"/>
              </a:rPr>
              <a:t>Each group will be assigned a strategy (one of four) to discuss</a:t>
            </a:r>
          </a:p>
          <a:p>
            <a:pPr marL="685800" lvl="1" indent="-457200">
              <a:lnSpc>
                <a:spcPct val="90000"/>
              </a:lnSpc>
              <a:buFont typeface="Arial" panose="020B0604020202020204" pitchFamily="34" charset="0"/>
              <a:buChar char="•"/>
            </a:pPr>
            <a:r>
              <a:rPr lang="en-US" sz="2800" dirty="0">
                <a:solidFill>
                  <a:schemeClr val="tx1"/>
                </a:solidFill>
                <a:cs typeface="Arial"/>
              </a:rPr>
              <a:t>Use the NSP to refer to specific strategy and related activities outline in the NSP (Appendix 3)</a:t>
            </a:r>
          </a:p>
          <a:p>
            <a:pPr marL="685800" lvl="1" indent="-457200">
              <a:lnSpc>
                <a:spcPct val="90000"/>
              </a:lnSpc>
              <a:buFont typeface="Arial" panose="020B0604020202020204" pitchFamily="34" charset="0"/>
              <a:buChar char="•"/>
            </a:pPr>
            <a:r>
              <a:rPr lang="en-US" sz="2800" dirty="0">
                <a:solidFill>
                  <a:schemeClr val="tx1"/>
                </a:solidFill>
                <a:cs typeface="Arial"/>
              </a:rPr>
              <a:t>Review the draft EOSO and draft intermediate outcomes</a:t>
            </a:r>
          </a:p>
        </p:txBody>
      </p:sp>
    </p:spTree>
    <p:extLst>
      <p:ext uri="{BB962C8B-B14F-4D97-AF65-F5344CB8AC3E}">
        <p14:creationId xmlns:p14="http://schemas.microsoft.com/office/powerpoint/2010/main" val="422272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513788" y="365125"/>
            <a:ext cx="5218666" cy="1943360"/>
          </a:xfrm>
        </p:spPr>
        <p:txBody>
          <a:bodyPr vert="horz" lIns="91440" tIns="45720" rIns="91440" bIns="45720" rtlCol="0" anchor="ctr">
            <a:normAutofit/>
          </a:bodyPr>
          <a:lstStyle/>
          <a:p>
            <a:pPr>
              <a:lnSpc>
                <a:spcPct val="90000"/>
              </a:lnSpc>
            </a:pPr>
            <a:r>
              <a:rPr lang="en-US" sz="4100" dirty="0">
                <a:solidFill>
                  <a:srgbClr val="C00000"/>
                </a:solidFill>
              </a:rPr>
              <a:t>TASK: consider intermediate outcomes and EOSOs</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2"/>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981075" y="2308485"/>
            <a:ext cx="5751379" cy="4047865"/>
          </a:xfrm>
        </p:spPr>
        <p:txBody>
          <a:bodyPr vert="horz" lIns="91440" tIns="45720" rIns="91440" bIns="45720" rtlCol="0">
            <a:normAutofit lnSpcReduction="10000"/>
          </a:bodyPr>
          <a:lstStyle/>
          <a:p>
            <a:pPr marL="0" lvl="1" indent="0">
              <a:lnSpc>
                <a:spcPct val="90000"/>
              </a:lnSpc>
              <a:buNone/>
            </a:pPr>
            <a:r>
              <a:rPr lang="en-US" sz="2800" dirty="0">
                <a:solidFill>
                  <a:schemeClr val="tx1"/>
                </a:solidFill>
                <a:cs typeface="Arial"/>
              </a:rPr>
              <a:t>Within </a:t>
            </a:r>
            <a:r>
              <a:rPr lang="en-US" sz="2800" dirty="0">
                <a:cs typeface="Arial"/>
              </a:rPr>
              <a:t>group </a:t>
            </a:r>
            <a:r>
              <a:rPr lang="en-US" sz="2800" dirty="0">
                <a:solidFill>
                  <a:schemeClr val="tx1"/>
                </a:solidFill>
                <a:cs typeface="Arial"/>
              </a:rPr>
              <a:t>assigned strategy:</a:t>
            </a:r>
          </a:p>
          <a:p>
            <a:pPr marL="685800" lvl="1" indent="-457200">
              <a:lnSpc>
                <a:spcPct val="90000"/>
              </a:lnSpc>
              <a:buFont typeface="Arial" panose="020B0604020202020204" pitchFamily="34" charset="0"/>
              <a:buChar char="•"/>
            </a:pPr>
            <a:r>
              <a:rPr lang="en-US" sz="2800" dirty="0">
                <a:solidFill>
                  <a:schemeClr val="tx1"/>
                </a:solidFill>
                <a:cs typeface="Arial"/>
              </a:rPr>
              <a:t>Do you agree with the statement of EOSO? Update as needed.</a:t>
            </a:r>
          </a:p>
          <a:p>
            <a:pPr marL="685800" lvl="1" indent="-457200">
              <a:lnSpc>
                <a:spcPct val="90000"/>
              </a:lnSpc>
              <a:buFont typeface="Arial" panose="020B0604020202020204" pitchFamily="34" charset="0"/>
              <a:buChar char="•"/>
            </a:pPr>
            <a:r>
              <a:rPr lang="en-US" sz="2800" dirty="0">
                <a:solidFill>
                  <a:schemeClr val="tx1"/>
                </a:solidFill>
                <a:cs typeface="Arial"/>
              </a:rPr>
              <a:t>In view of related strategy and planned activities in the NSP, what will be the intended priority outcomes or results by the end of 2028? </a:t>
            </a:r>
            <a:r>
              <a:rPr lang="en-US" sz="2800" dirty="0">
                <a:cs typeface="Arial"/>
              </a:rPr>
              <a:t>You</a:t>
            </a:r>
            <a:r>
              <a:rPr lang="en-US" sz="2800" dirty="0">
                <a:solidFill>
                  <a:schemeClr val="tx1"/>
                </a:solidFill>
                <a:cs typeface="Arial"/>
              </a:rPr>
              <a:t> can revise the draft outcomes and/or add new outcomes. Write your proposed new outcomes on a white paper.</a:t>
            </a:r>
          </a:p>
        </p:txBody>
      </p:sp>
    </p:spTree>
    <p:extLst>
      <p:ext uri="{BB962C8B-B14F-4D97-AF65-F5344CB8AC3E}">
        <p14:creationId xmlns:p14="http://schemas.microsoft.com/office/powerpoint/2010/main" val="3655000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03796-91AF-E84A-B382-200CB81BB96C}"/>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Plenary discussion</a:t>
            </a:r>
            <a:br>
              <a:rPr lang="en-US" sz="4000" kern="1200">
                <a:solidFill>
                  <a:schemeClr val="tx2"/>
                </a:solidFill>
                <a:latin typeface="+mj-lt"/>
                <a:ea typeface="+mj-ea"/>
                <a:cs typeface="+mj-cs"/>
              </a:rPr>
            </a:br>
            <a:endParaRPr lang="en-US" sz="4000" kern="1200">
              <a:solidFill>
                <a:schemeClr val="tx2"/>
              </a:solidFill>
              <a:latin typeface="+mj-lt"/>
              <a:ea typeface="+mj-ea"/>
              <a:cs typeface="+mj-cs"/>
            </a:endParaRPr>
          </a:p>
        </p:txBody>
      </p:sp>
      <p:pic>
        <p:nvPicPr>
          <p:cNvPr id="16" name="Graphic 15" descr="Chat">
            <a:extLst>
              <a:ext uri="{FF2B5EF4-FFF2-40B4-BE49-F238E27FC236}">
                <a16:creationId xmlns:a16="http://schemas.microsoft.com/office/drawing/2014/main" id="{5EDB884A-33AC-D058-3414-4CBCEFF377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3" name="Group 2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4" name="Freeform: Shape 2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3202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ffee and croissant on the table">
            <a:extLst>
              <a:ext uri="{FF2B5EF4-FFF2-40B4-BE49-F238E27FC236}">
                <a16:creationId xmlns:a16="http://schemas.microsoft.com/office/drawing/2014/main" id="{EFB5BA58-8674-57BE-B1C8-E109E0C15A75}"/>
              </a:ext>
            </a:extLst>
          </p:cNvPr>
          <p:cNvPicPr>
            <a:picLocks noChangeAspect="1"/>
          </p:cNvPicPr>
          <p:nvPr/>
        </p:nvPicPr>
        <p:blipFill>
          <a:blip r:embed="rId2">
            <a:alphaModFix amt="50000"/>
          </a:blip>
          <a:srcRect t="12578" r="-1" b="3130"/>
          <a:stretch/>
        </p:blipFill>
        <p:spPr>
          <a:xfrm>
            <a:off x="20" y="10"/>
            <a:ext cx="12188930" cy="6857990"/>
          </a:xfrm>
          <a:prstGeom prst="rect">
            <a:avLst/>
          </a:prstGeom>
        </p:spPr>
      </p:pic>
      <p:sp>
        <p:nvSpPr>
          <p:cNvPr id="2" name="Title 1">
            <a:extLst>
              <a:ext uri="{FF2B5EF4-FFF2-40B4-BE49-F238E27FC236}">
                <a16:creationId xmlns:a16="http://schemas.microsoft.com/office/drawing/2014/main" id="{042E0A8E-A034-CB41-94C1-7E35AFDA719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Break at 15:00</a:t>
            </a:r>
            <a:br>
              <a:rPr lang="en-US" sz="6600" dirty="0">
                <a:solidFill>
                  <a:schemeClr val="bg1"/>
                </a:solidFill>
              </a:rPr>
            </a:br>
            <a:r>
              <a:rPr lang="en-US" sz="6600" b="0" dirty="0">
                <a:solidFill>
                  <a:schemeClr val="bg1"/>
                </a:solidFill>
              </a:rPr>
              <a:t>(for 15 minutes)</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230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k with productivity items">
            <a:extLst>
              <a:ext uri="{FF2B5EF4-FFF2-40B4-BE49-F238E27FC236}">
                <a16:creationId xmlns:a16="http://schemas.microsoft.com/office/drawing/2014/main" id="{EC8FA02B-CF3A-CBE7-5BCA-DFEC0AAB62E8}"/>
              </a:ext>
            </a:extLst>
          </p:cNvPr>
          <p:cNvPicPr>
            <a:picLocks noChangeAspect="1"/>
          </p:cNvPicPr>
          <p:nvPr/>
        </p:nvPicPr>
        <p:blipFill rotWithShape="1">
          <a:blip r:embed="rId3"/>
          <a:srcRect t="7697" r="23298" b="1394"/>
          <a:stretch/>
        </p:blipFill>
        <p:spPr>
          <a:xfrm>
            <a:off x="0" y="1430816"/>
            <a:ext cx="5051425" cy="3996367"/>
          </a:xfrm>
          <a:prstGeom prst="rect">
            <a:avLst/>
          </a:prstGeom>
          <a:noFill/>
        </p:spPr>
      </p:pic>
      <p:sp>
        <p:nvSpPr>
          <p:cNvPr id="10" name="Title 1">
            <a:extLst>
              <a:ext uri="{FF2B5EF4-FFF2-40B4-BE49-F238E27FC236}">
                <a16:creationId xmlns:a16="http://schemas.microsoft.com/office/drawing/2014/main" id="{07F65C98-C843-4333-97B8-48D85DA5DCB0}"/>
              </a:ext>
            </a:extLst>
          </p:cNvPr>
          <p:cNvSpPr>
            <a:spLocks noGrp="1"/>
          </p:cNvSpPr>
          <p:nvPr>
            <p:ph type="title"/>
          </p:nvPr>
        </p:nvSpPr>
        <p:spPr>
          <a:xfrm>
            <a:off x="5627688" y="873125"/>
            <a:ext cx="5616575" cy="817563"/>
          </a:xfrm>
        </p:spPr>
        <p:txBody>
          <a:bodyPr vert="horz" lIns="91440" tIns="45720" rIns="91440" bIns="45720" rtlCol="0" anchor="ctr">
            <a:normAutofit/>
          </a:bodyPr>
          <a:lstStyle/>
          <a:p>
            <a:r>
              <a:rPr lang="en-US"/>
              <a:t>Evaluation criteria</a:t>
            </a:r>
          </a:p>
        </p:txBody>
      </p:sp>
      <p:sp>
        <p:nvSpPr>
          <p:cNvPr id="9" name="Content Placeholder 3">
            <a:extLst>
              <a:ext uri="{FF2B5EF4-FFF2-40B4-BE49-F238E27FC236}">
                <a16:creationId xmlns:a16="http://schemas.microsoft.com/office/drawing/2014/main" id="{72E745D6-26E8-FE4E-B854-953B7A048719}"/>
              </a:ext>
            </a:extLst>
          </p:cNvPr>
          <p:cNvSpPr txBox="1">
            <a:spLocks/>
          </p:cNvSpPr>
          <p:nvPr/>
        </p:nvSpPr>
        <p:spPr>
          <a:xfrm>
            <a:off x="5627688" y="1952624"/>
            <a:ext cx="5616575" cy="453707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spcAft>
                <a:spcPts val="900"/>
              </a:spcAft>
              <a:buFont typeface="Arial" panose="020B0604020202020204" pitchFamily="34" charset="0"/>
              <a:buNone/>
              <a:defRPr sz="1600" kern="1200">
                <a:solidFill>
                  <a:schemeClr val="accent2"/>
                </a:solidFill>
                <a:latin typeface="+mn-lt"/>
                <a:ea typeface="+mn-ea"/>
                <a:cs typeface="+mn-cs"/>
              </a:defRPr>
            </a:lvl1pPr>
            <a:lvl2pPr marL="0" indent="0" algn="l" defTabSz="914400" rtl="0" eaLnBrk="1" latinLnBrk="0" hangingPunct="1">
              <a:lnSpc>
                <a:spcPct val="100000"/>
              </a:lnSpc>
              <a:spcBef>
                <a:spcPts val="18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265113" indent="-26511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542925" indent="-27781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0" indent="0" algn="l" defTabSz="914400" rtl="0" eaLnBrk="1" latinLnBrk="0" hangingPunct="1">
              <a:lnSpc>
                <a:spcPct val="100000"/>
              </a:lnSpc>
              <a:spcBef>
                <a:spcPts val="18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65113" indent="-265113"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1">
                    <a:lumMod val="75000"/>
                    <a:lumOff val="25000"/>
                  </a:schemeClr>
                </a:solidFill>
                <a:latin typeface="+mn-lt"/>
                <a:ea typeface="+mn-ea"/>
                <a:cs typeface="+mn-cs"/>
              </a:defRPr>
            </a:lvl6pPr>
            <a:lvl7pPr marL="542925" indent="-277813"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90000"/>
              </a:lnSpc>
              <a:spcBef>
                <a:spcPts val="1000"/>
              </a:spcBef>
              <a:buFont typeface="Arial" panose="020B0604020202020204" pitchFamily="34" charset="0"/>
              <a:buChar char="•"/>
            </a:pPr>
            <a:r>
              <a:rPr lang="en-US" sz="2800" dirty="0">
                <a:solidFill>
                  <a:schemeClr val="tx1"/>
                </a:solidFill>
              </a:rPr>
              <a:t>Most recent style of M&amp;E tends to </a:t>
            </a:r>
            <a:r>
              <a:rPr lang="en-US" sz="2800">
                <a:solidFill>
                  <a:schemeClr val="tx1"/>
                </a:solidFill>
              </a:rPr>
              <a:t>organise</a:t>
            </a:r>
            <a:r>
              <a:rPr lang="en-US" sz="2800" dirty="0">
                <a:solidFill>
                  <a:schemeClr val="tx1"/>
                </a:solidFill>
              </a:rPr>
              <a:t> the framework around a set of high-level key evaluation questions that refer to specific criteria.</a:t>
            </a:r>
            <a:endParaRPr lang="en-US" sz="2800">
              <a:solidFill>
                <a:schemeClr val="tx1"/>
              </a:solidFill>
            </a:endParaRPr>
          </a:p>
          <a:p>
            <a:pPr marL="228600" indent="-228600">
              <a:lnSpc>
                <a:spcPct val="90000"/>
              </a:lnSpc>
              <a:spcBef>
                <a:spcPts val="1000"/>
              </a:spcBef>
              <a:buFont typeface="Arial" panose="020B0604020202020204" pitchFamily="34" charset="0"/>
              <a:buChar char="•"/>
            </a:pPr>
            <a:r>
              <a:rPr lang="en-US" sz="2800" dirty="0">
                <a:solidFill>
                  <a:schemeClr val="tx1"/>
                </a:solidFill>
              </a:rPr>
              <a:t>It is important to select only those that would be useful for the evaluation.</a:t>
            </a:r>
            <a:endParaRPr lang="en-US" sz="2800">
              <a:solidFill>
                <a:schemeClr val="tx1"/>
              </a:solidFill>
            </a:endParaRPr>
          </a:p>
        </p:txBody>
      </p:sp>
    </p:spTree>
    <p:extLst>
      <p:ext uri="{BB962C8B-B14F-4D97-AF65-F5344CB8AC3E}">
        <p14:creationId xmlns:p14="http://schemas.microsoft.com/office/powerpoint/2010/main" val="1783794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761799" y="331695"/>
            <a:ext cx="5334197" cy="1708242"/>
          </a:xfrm>
        </p:spPr>
        <p:txBody>
          <a:bodyPr vert="horz" lIns="91440" tIns="45720" rIns="91440" bIns="45720" rtlCol="0" anchor="ctr">
            <a:normAutofit/>
          </a:bodyPr>
          <a:lstStyle/>
          <a:p>
            <a:pPr>
              <a:lnSpc>
                <a:spcPct val="90000"/>
              </a:lnSpc>
            </a:pPr>
            <a:r>
              <a:rPr lang="en-US" sz="4000" dirty="0">
                <a:solidFill>
                  <a:schemeClr val="tx1"/>
                </a:solidFill>
              </a:rPr>
              <a:t>Evaluation Criteria</a:t>
            </a:r>
          </a:p>
        </p:txBody>
      </p:sp>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761794" y="2039938"/>
            <a:ext cx="5334204" cy="4200142"/>
          </a:xfrm>
        </p:spPr>
        <p:txBody>
          <a:bodyPr vert="horz" lIns="91440" tIns="45720" rIns="91440" bIns="45720" rtlCol="0" anchor="ctr">
            <a:normAutofit/>
          </a:bodyPr>
          <a:lstStyle/>
          <a:p>
            <a:pPr lvl="1" indent="-228600">
              <a:lnSpc>
                <a:spcPct val="90000"/>
              </a:lnSpc>
              <a:buFont typeface="Arial" panose="020B0604020202020204" pitchFamily="34" charset="0"/>
              <a:buChar char="•"/>
            </a:pPr>
            <a:r>
              <a:rPr lang="en-US" sz="2800" dirty="0">
                <a:solidFill>
                  <a:schemeClr val="tx1"/>
                </a:solidFill>
              </a:rPr>
              <a:t>Effectiveness</a:t>
            </a:r>
          </a:p>
          <a:p>
            <a:pPr lvl="1" indent="-228600">
              <a:lnSpc>
                <a:spcPct val="90000"/>
              </a:lnSpc>
              <a:buFont typeface="Arial" panose="020B0604020202020204" pitchFamily="34" charset="0"/>
              <a:buChar char="•"/>
            </a:pPr>
            <a:r>
              <a:rPr lang="en-US" sz="2800" dirty="0">
                <a:solidFill>
                  <a:schemeClr val="tx1"/>
                </a:solidFill>
              </a:rPr>
              <a:t>Relevance</a:t>
            </a:r>
          </a:p>
          <a:p>
            <a:pPr lvl="1" indent="-228600">
              <a:lnSpc>
                <a:spcPct val="90000"/>
              </a:lnSpc>
              <a:buFont typeface="Arial" panose="020B0604020202020204" pitchFamily="34" charset="0"/>
              <a:buChar char="•"/>
            </a:pPr>
            <a:r>
              <a:rPr lang="en-US" sz="2800" dirty="0">
                <a:solidFill>
                  <a:schemeClr val="tx1"/>
                </a:solidFill>
              </a:rPr>
              <a:t>Efficiency</a:t>
            </a:r>
          </a:p>
          <a:p>
            <a:pPr lvl="1" indent="-228600">
              <a:lnSpc>
                <a:spcPct val="90000"/>
              </a:lnSpc>
              <a:buFont typeface="Arial" panose="020B0604020202020204" pitchFamily="34" charset="0"/>
              <a:buChar char="•"/>
            </a:pPr>
            <a:r>
              <a:rPr lang="en-US" sz="2800" dirty="0">
                <a:solidFill>
                  <a:schemeClr val="tx1"/>
                </a:solidFill>
              </a:rPr>
              <a:t>Sustainability</a:t>
            </a:r>
          </a:p>
          <a:p>
            <a:pPr lvl="1" indent="-228600">
              <a:lnSpc>
                <a:spcPct val="90000"/>
              </a:lnSpc>
              <a:buFont typeface="Arial" panose="020B0604020202020204" pitchFamily="34" charset="0"/>
              <a:buChar char="•"/>
            </a:pPr>
            <a:r>
              <a:rPr lang="en-US" sz="2800" dirty="0">
                <a:solidFill>
                  <a:schemeClr val="tx1"/>
                </a:solidFill>
              </a:rPr>
              <a:t>Appropriateness</a:t>
            </a:r>
          </a:p>
          <a:p>
            <a:pPr lvl="1" indent="-228600">
              <a:lnSpc>
                <a:spcPct val="90000"/>
              </a:lnSpc>
              <a:buFont typeface="Arial" panose="020B0604020202020204" pitchFamily="34" charset="0"/>
              <a:buChar char="•"/>
            </a:pPr>
            <a:r>
              <a:rPr lang="en-US" sz="2800" dirty="0">
                <a:solidFill>
                  <a:schemeClr val="tx1"/>
                </a:solidFill>
              </a:rPr>
              <a:t>Partnership</a:t>
            </a:r>
          </a:p>
          <a:p>
            <a:pPr lvl="1" indent="-228600">
              <a:lnSpc>
                <a:spcPct val="90000"/>
              </a:lnSpc>
              <a:buFont typeface="Arial" panose="020B0604020202020204" pitchFamily="34" charset="0"/>
              <a:buChar char="•"/>
            </a:pPr>
            <a:r>
              <a:rPr lang="en-US" sz="2800" dirty="0">
                <a:solidFill>
                  <a:schemeClr val="tx1"/>
                </a:solidFill>
              </a:rPr>
              <a:t>Contribution</a:t>
            </a:r>
          </a:p>
        </p:txBody>
      </p:sp>
      <p:pic>
        <p:nvPicPr>
          <p:cNvPr id="39" name="Picture 38" descr="Hands-on top of each other">
            <a:extLst>
              <a:ext uri="{FF2B5EF4-FFF2-40B4-BE49-F238E27FC236}">
                <a16:creationId xmlns:a16="http://schemas.microsoft.com/office/drawing/2014/main" id="{082708BC-195E-264A-DCA5-8B1D0896035E}"/>
              </a:ext>
            </a:extLst>
          </p:cNvPr>
          <p:cNvPicPr>
            <a:picLocks noChangeAspect="1"/>
          </p:cNvPicPr>
          <p:nvPr/>
        </p:nvPicPr>
        <p:blipFill rotWithShape="1">
          <a:blip r:embed="rId3"/>
          <a:srcRect l="54362" r="1166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lgn="r">
              <a:spcAft>
                <a:spcPts val="600"/>
              </a:spcAft>
              <a:defRPr/>
            </a:pPr>
            <a:fld id="{1431C08A-6463-41C2-A7E7-2445066B59E8}" type="slidenum">
              <a:rPr lang="en-US" sz="1200">
                <a:solidFill>
                  <a:srgbClr val="FFFFFF"/>
                </a:solidFill>
                <a:latin typeface="Calibri" panose="020F0502020204030204"/>
              </a:rPr>
              <a:pPr algn="r">
                <a:spcAft>
                  <a:spcPts val="600"/>
                </a:spcAft>
                <a:defRPr/>
              </a:pPr>
              <a:t>59</a:t>
            </a:fld>
            <a:endParaRPr lang="en-US" sz="1200" dirty="0">
              <a:solidFill>
                <a:srgbClr val="FFFFFF"/>
              </a:solidFill>
              <a:latin typeface="Calibri" panose="020F0502020204030204"/>
            </a:endParaRPr>
          </a:p>
        </p:txBody>
      </p:sp>
    </p:spTree>
    <p:extLst>
      <p:ext uri="{BB962C8B-B14F-4D97-AF65-F5344CB8AC3E}">
        <p14:creationId xmlns:p14="http://schemas.microsoft.com/office/powerpoint/2010/main" val="135862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0201-42D5-8C41-B1C5-CF4E92B08F18}"/>
              </a:ext>
            </a:extLst>
          </p:cNvPr>
          <p:cNvSpPr>
            <a:spLocks noGrp="1"/>
          </p:cNvSpPr>
          <p:nvPr>
            <p:ph type="title"/>
          </p:nvPr>
        </p:nvSpPr>
        <p:spPr>
          <a:xfrm>
            <a:off x="731838" y="614817"/>
            <a:ext cx="8021869" cy="842808"/>
          </a:xfrm>
        </p:spPr>
        <p:txBody>
          <a:bodyPr>
            <a:normAutofit fontScale="90000"/>
          </a:bodyPr>
          <a:lstStyle/>
          <a:p>
            <a:r>
              <a:rPr lang="en-AU" dirty="0"/>
              <a:t>Objectives of this workshop</a:t>
            </a:r>
          </a:p>
        </p:txBody>
      </p:sp>
      <p:sp>
        <p:nvSpPr>
          <p:cNvPr id="3" name="Text Placeholder 2">
            <a:extLst>
              <a:ext uri="{FF2B5EF4-FFF2-40B4-BE49-F238E27FC236}">
                <a16:creationId xmlns:a16="http://schemas.microsoft.com/office/drawing/2014/main" id="{ACD86038-3723-F441-8224-66190E81A920}"/>
              </a:ext>
            </a:extLst>
          </p:cNvPr>
          <p:cNvSpPr>
            <a:spLocks noGrp="1"/>
          </p:cNvSpPr>
          <p:nvPr>
            <p:ph type="body" idx="1"/>
          </p:nvPr>
        </p:nvSpPr>
        <p:spPr>
          <a:xfrm>
            <a:off x="731838" y="1711234"/>
            <a:ext cx="10052119" cy="4020819"/>
          </a:xfrm>
        </p:spPr>
        <p:txBody>
          <a:bodyPr/>
          <a:lstStyle/>
          <a:p>
            <a:pPr marL="342900" lvl="1" indent="-342900">
              <a:buClr>
                <a:srgbClr val="00B0F0"/>
              </a:buClr>
              <a:buFont typeface="Arial" panose="020B0604020202020204" pitchFamily="34" charset="0"/>
              <a:buChar char="•"/>
            </a:pPr>
            <a:r>
              <a:rPr lang="en-AU" sz="2400" dirty="0">
                <a:solidFill>
                  <a:schemeClr val="tx1"/>
                </a:solidFill>
                <a:latin typeface="Inter Light"/>
                <a:ea typeface="+mj-ea"/>
                <a:cs typeface="Times New Roman"/>
              </a:rPr>
              <a:t>To provide clearer understanding of what is Monitoring, Evaluation, and Learning (MEL) and why it is important.</a:t>
            </a:r>
          </a:p>
          <a:p>
            <a:pPr marL="342900" lvl="1" indent="-342900">
              <a:buClr>
                <a:srgbClr val="00B0F0"/>
              </a:buClr>
              <a:buFont typeface="Arial" panose="020B0604020202020204" pitchFamily="34" charset="0"/>
              <a:buChar char="•"/>
            </a:pPr>
            <a:r>
              <a:rPr lang="en-AU" sz="2400" dirty="0">
                <a:solidFill>
                  <a:schemeClr val="tx1"/>
                </a:solidFill>
                <a:latin typeface="Inter Light"/>
                <a:ea typeface="+mj-ea"/>
                <a:cs typeface="Times New Roman"/>
              </a:rPr>
              <a:t>To discuss and develop the details of the MEL framework of the National Strategic Plan on Combatting Trafficking in Persons 2024–2028 (NSP), using the zero draft as a guide.</a:t>
            </a:r>
          </a:p>
          <a:p>
            <a:pPr marL="342900" lvl="1" indent="-342900">
              <a:buClr>
                <a:srgbClr val="00B0F0"/>
              </a:buClr>
              <a:buFont typeface="Arial" panose="020B0604020202020204" pitchFamily="34" charset="0"/>
              <a:buChar char="•"/>
            </a:pPr>
            <a:r>
              <a:rPr lang="en-AU" sz="2400" dirty="0">
                <a:solidFill>
                  <a:schemeClr val="tx1"/>
                </a:solidFill>
                <a:latin typeface="Inter Light"/>
                <a:ea typeface="+mj-ea"/>
                <a:cs typeface="Times New Roman"/>
              </a:rPr>
              <a:t>To discuss and confirm data collection and reporting process, including plan of action/activities outlined on Section D of the NSP (Monitoring and Evaluation).</a:t>
            </a:r>
          </a:p>
        </p:txBody>
      </p:sp>
    </p:spTree>
    <p:extLst>
      <p:ext uri="{BB962C8B-B14F-4D97-AF65-F5344CB8AC3E}">
        <p14:creationId xmlns:p14="http://schemas.microsoft.com/office/powerpoint/2010/main" val="17438761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dirty="0">
                <a:solidFill>
                  <a:schemeClr val="tx1"/>
                </a:solidFill>
              </a:rPr>
              <a:t>Key evaluation questions</a:t>
            </a:r>
          </a:p>
        </p:txBody>
      </p:sp>
      <p:pic>
        <p:nvPicPr>
          <p:cNvPr id="26" name="Picture 25" descr="Many question marks on black background">
            <a:extLst>
              <a:ext uri="{FF2B5EF4-FFF2-40B4-BE49-F238E27FC236}">
                <a16:creationId xmlns:a16="http://schemas.microsoft.com/office/drawing/2014/main" id="{C7AB4FB5-6F0A-698C-5979-4C7D11825DEB}"/>
              </a:ext>
            </a:extLst>
          </p:cNvPr>
          <p:cNvPicPr>
            <a:picLocks noChangeAspect="1"/>
          </p:cNvPicPr>
          <p:nvPr/>
        </p:nvPicPr>
        <p:blipFill rotWithShape="1">
          <a:blip r:embed="rId2"/>
          <a:srcRect l="58573" r="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297762" y="2706624"/>
            <a:ext cx="6251110" cy="3483864"/>
          </a:xfrm>
        </p:spPr>
        <p:txBody>
          <a:bodyPr vert="horz" lIns="91440" tIns="45720" rIns="91440" bIns="45720" rtlCol="0">
            <a:normAutofit/>
          </a:bodyPr>
          <a:lstStyle/>
          <a:p>
            <a:pPr lvl="1">
              <a:lnSpc>
                <a:spcPct val="90000"/>
              </a:lnSpc>
            </a:pPr>
            <a:r>
              <a:rPr lang="en-US" sz="2400" dirty="0">
                <a:solidFill>
                  <a:schemeClr val="tx1"/>
                </a:solidFill>
              </a:rPr>
              <a:t>What are key evaluation questions or KEQ?</a:t>
            </a:r>
          </a:p>
          <a:p>
            <a:pPr lvl="1" indent="-228600">
              <a:lnSpc>
                <a:spcPct val="90000"/>
              </a:lnSpc>
              <a:buFont typeface="Arial" panose="020B0604020202020204" pitchFamily="34" charset="0"/>
              <a:buChar char="•"/>
            </a:pPr>
            <a:r>
              <a:rPr lang="en-US" sz="2400" dirty="0">
                <a:solidFill>
                  <a:schemeClr val="tx1"/>
                </a:solidFill>
              </a:rPr>
              <a:t>Relate to objectives or evaluation criteria</a:t>
            </a:r>
          </a:p>
          <a:p>
            <a:pPr lvl="1" indent="-228600">
              <a:lnSpc>
                <a:spcPct val="90000"/>
              </a:lnSpc>
              <a:buFont typeface="Arial" panose="020B0604020202020204" pitchFamily="34" charset="0"/>
              <a:buChar char="•"/>
            </a:pPr>
            <a:r>
              <a:rPr lang="en-US" sz="2400" dirty="0">
                <a:solidFill>
                  <a:schemeClr val="tx1"/>
                </a:solidFill>
              </a:rPr>
              <a:t>Carefully crafted questions</a:t>
            </a:r>
          </a:p>
          <a:p>
            <a:pPr lvl="1" indent="-228600">
              <a:lnSpc>
                <a:spcPct val="90000"/>
              </a:lnSpc>
              <a:buFont typeface="Arial" panose="020B0604020202020204" pitchFamily="34" charset="0"/>
              <a:buChar char="•"/>
            </a:pPr>
            <a:r>
              <a:rPr lang="en-US" sz="2400" dirty="0">
                <a:solidFill>
                  <a:schemeClr val="tx1"/>
                </a:solidFill>
              </a:rPr>
              <a:t>Are used to guide the M&amp;E framework</a:t>
            </a:r>
          </a:p>
          <a:p>
            <a:pPr lvl="1" indent="-228600">
              <a:lnSpc>
                <a:spcPct val="90000"/>
              </a:lnSpc>
              <a:buFont typeface="Arial" panose="020B0604020202020204" pitchFamily="34" charset="0"/>
              <a:buChar char="•"/>
            </a:pPr>
            <a:r>
              <a:rPr lang="en-US" sz="2400" dirty="0">
                <a:solidFill>
                  <a:schemeClr val="tx1"/>
                </a:solidFill>
              </a:rPr>
              <a:t>Form the basis of data collection</a:t>
            </a:r>
          </a:p>
          <a:p>
            <a:pPr lvl="1" indent="-228600">
              <a:lnSpc>
                <a:spcPct val="90000"/>
              </a:lnSpc>
              <a:buFont typeface="Arial" panose="020B0604020202020204" pitchFamily="34" charset="0"/>
              <a:buChar char="•"/>
            </a:pPr>
            <a:r>
              <a:rPr lang="en-US" sz="2400" dirty="0">
                <a:solidFill>
                  <a:schemeClr val="tx1"/>
                </a:solidFill>
              </a:rPr>
              <a:t>Not the same as survey questions</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10534892" y="6163691"/>
            <a:ext cx="1300821" cy="365125"/>
          </a:xfrm>
        </p:spPr>
        <p:txBody>
          <a:bodyPr vert="horz" lIns="91440" tIns="45720" rIns="91440" bIns="45720" rtlCol="0" anchor="ctr">
            <a:normAutofit/>
          </a:bodyPr>
          <a:lstStyle/>
          <a:p>
            <a:pPr algn="r">
              <a:spcAft>
                <a:spcPts val="600"/>
              </a:spcAft>
              <a:defRPr/>
            </a:pPr>
            <a:fld id="{1431C08A-6463-41C2-A7E7-2445066B59E8}" type="slidenum">
              <a:rPr lang="en-US" sz="1200">
                <a:solidFill>
                  <a:prstClr val="black">
                    <a:tint val="75000"/>
                  </a:prstClr>
                </a:solidFill>
                <a:latin typeface="Calibri" panose="020F0502020204030204"/>
              </a:rPr>
              <a:pPr algn="r">
                <a:spcAft>
                  <a:spcPts val="600"/>
                </a:spcAft>
                <a:defRPr/>
              </a:pPr>
              <a:t>60</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038058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dirty="0">
                <a:solidFill>
                  <a:schemeClr val="tx1"/>
                </a:solidFill>
              </a:rPr>
              <a:t>Sub-questions</a:t>
            </a:r>
          </a:p>
        </p:txBody>
      </p:sp>
      <p:pic>
        <p:nvPicPr>
          <p:cNvPr id="26" name="Picture 25" descr="Many question marks on black background">
            <a:extLst>
              <a:ext uri="{FF2B5EF4-FFF2-40B4-BE49-F238E27FC236}">
                <a16:creationId xmlns:a16="http://schemas.microsoft.com/office/drawing/2014/main" id="{C7AB4FB5-6F0A-698C-5979-4C7D11825DEB}"/>
              </a:ext>
            </a:extLst>
          </p:cNvPr>
          <p:cNvPicPr>
            <a:picLocks noChangeAspect="1"/>
          </p:cNvPicPr>
          <p:nvPr/>
        </p:nvPicPr>
        <p:blipFill rotWithShape="1">
          <a:blip r:embed="rId2"/>
          <a:srcRect l="58573" r="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076770" y="2700692"/>
            <a:ext cx="6693093" cy="3828124"/>
          </a:xfrm>
        </p:spPr>
        <p:txBody>
          <a:bodyPr vert="horz" lIns="91440" tIns="45720" rIns="91440" bIns="45720" rtlCol="0">
            <a:normAutofit/>
          </a:bodyPr>
          <a:lstStyle/>
          <a:p>
            <a:pPr lvl="1">
              <a:lnSpc>
                <a:spcPct val="90000"/>
              </a:lnSpc>
            </a:pPr>
            <a:r>
              <a:rPr lang="en-US" sz="2400" dirty="0">
                <a:solidFill>
                  <a:schemeClr val="tx1"/>
                </a:solidFill>
              </a:rPr>
              <a:t>What are sub-questions?</a:t>
            </a:r>
          </a:p>
          <a:p>
            <a:pPr lvl="1" indent="-228600">
              <a:lnSpc>
                <a:spcPct val="90000"/>
              </a:lnSpc>
              <a:buFont typeface="Arial" panose="020B0604020202020204" pitchFamily="34" charset="0"/>
              <a:buChar char="•"/>
            </a:pPr>
            <a:r>
              <a:rPr lang="en-US" sz="2400" dirty="0">
                <a:solidFill>
                  <a:schemeClr val="tx1"/>
                </a:solidFill>
              </a:rPr>
              <a:t>Also relate to specific evaluation criteria</a:t>
            </a:r>
          </a:p>
          <a:p>
            <a:pPr lvl="1" indent="-228600">
              <a:lnSpc>
                <a:spcPct val="90000"/>
              </a:lnSpc>
              <a:buFont typeface="Arial" panose="020B0604020202020204" pitchFamily="34" charset="0"/>
              <a:buChar char="•"/>
            </a:pPr>
            <a:r>
              <a:rPr lang="en-US" sz="2400" dirty="0">
                <a:solidFill>
                  <a:schemeClr val="tx1"/>
                </a:solidFill>
              </a:rPr>
              <a:t>Carefully crafted </a:t>
            </a:r>
            <a:r>
              <a:rPr lang="en-US" sz="2400" u="sng" dirty="0">
                <a:solidFill>
                  <a:schemeClr val="tx1"/>
                </a:solidFill>
              </a:rPr>
              <a:t>monitoring questions</a:t>
            </a:r>
          </a:p>
          <a:p>
            <a:pPr lvl="1" indent="-228600">
              <a:lnSpc>
                <a:spcPct val="90000"/>
              </a:lnSpc>
              <a:buFont typeface="Arial" panose="020B0604020202020204" pitchFamily="34" charset="0"/>
              <a:buChar char="•"/>
            </a:pPr>
            <a:r>
              <a:rPr lang="en-US" sz="2400" dirty="0">
                <a:solidFill>
                  <a:schemeClr val="tx1"/>
                </a:solidFill>
              </a:rPr>
              <a:t>Reflect further refinement of the KEQ</a:t>
            </a:r>
          </a:p>
          <a:p>
            <a:pPr lvl="1" indent="-228600">
              <a:lnSpc>
                <a:spcPct val="90000"/>
              </a:lnSpc>
              <a:buFont typeface="Arial" panose="020B0604020202020204" pitchFamily="34" charset="0"/>
              <a:buChar char="•"/>
            </a:pPr>
            <a:r>
              <a:rPr lang="en-US" sz="2400" dirty="0">
                <a:solidFill>
                  <a:schemeClr val="tx1"/>
                </a:solidFill>
              </a:rPr>
              <a:t>Help provide sufficient information to make judgement at the KEQ level</a:t>
            </a:r>
          </a:p>
          <a:p>
            <a:pPr lvl="1" indent="-228600">
              <a:lnSpc>
                <a:spcPct val="90000"/>
              </a:lnSpc>
              <a:buFont typeface="Arial" panose="020B0604020202020204" pitchFamily="34" charset="0"/>
              <a:buChar char="•"/>
            </a:pPr>
            <a:r>
              <a:rPr lang="en-US" sz="2400" dirty="0">
                <a:solidFill>
                  <a:schemeClr val="tx1"/>
                </a:solidFill>
              </a:rPr>
              <a:t>Things we need to know to answer the KEQ</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10559605" y="6163691"/>
            <a:ext cx="1300821" cy="365125"/>
          </a:xfrm>
        </p:spPr>
        <p:txBody>
          <a:bodyPr vert="horz" lIns="91440" tIns="45720" rIns="91440" bIns="45720" rtlCol="0" anchor="ctr">
            <a:normAutofit/>
          </a:bodyPr>
          <a:lstStyle/>
          <a:p>
            <a:pPr algn="r">
              <a:spcAft>
                <a:spcPts val="600"/>
              </a:spcAft>
              <a:defRPr/>
            </a:pPr>
            <a:fld id="{1431C08A-6463-41C2-A7E7-2445066B59E8}" type="slidenum">
              <a:rPr lang="en-US" sz="1200">
                <a:solidFill>
                  <a:prstClr val="black">
                    <a:tint val="75000"/>
                  </a:prstClr>
                </a:solidFill>
                <a:latin typeface="Calibri" panose="020F0502020204030204"/>
              </a:rPr>
              <a:pPr algn="r">
                <a:spcAft>
                  <a:spcPts val="600"/>
                </a:spcAft>
                <a:defRPr/>
              </a:pPr>
              <a:t>61</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805210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836680" y="454821"/>
            <a:ext cx="6002110" cy="1495425"/>
          </a:xfrm>
        </p:spPr>
        <p:txBody>
          <a:bodyPr vert="horz" lIns="91440" tIns="45720" rIns="91440" bIns="45720" rtlCol="0" anchor="ctr">
            <a:normAutofit/>
          </a:bodyPr>
          <a:lstStyle/>
          <a:p>
            <a:r>
              <a:rPr lang="en-US" sz="4000" dirty="0"/>
              <a:t>Example: BWP 2.0 Key Evaluation Questions</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836680" y="2405067"/>
            <a:ext cx="6002110" cy="3729034"/>
          </a:xfrm>
        </p:spPr>
        <p:txBody>
          <a:bodyPr vert="horz" lIns="91440" tIns="45720" rIns="91440" bIns="45720" rtlCol="0">
            <a:noAutofit/>
          </a:bodyPr>
          <a:lstStyle/>
          <a:p>
            <a:pPr marL="457200" indent="-457200">
              <a:buFont typeface="+mj-lt"/>
              <a:buAutoNum type="arabicPeriod"/>
            </a:pPr>
            <a:r>
              <a:rPr lang="en-US" dirty="0"/>
              <a:t>How well are we delivering the Work Plan? (Efficiency, Relevance, Coherence)</a:t>
            </a:r>
          </a:p>
          <a:p>
            <a:pPr marL="457200" indent="-457200">
              <a:buFont typeface="+mj-lt"/>
              <a:buAutoNum type="arabicPeriod"/>
            </a:pPr>
            <a:r>
              <a:rPr lang="en-US" dirty="0"/>
              <a:t>What outcomes and results are we seeing from delivering the Work Plan? (Effectiveness, Impact, Sustainability)</a:t>
            </a:r>
          </a:p>
          <a:p>
            <a:pPr marL="457200" indent="-457200">
              <a:buFont typeface="+mj-lt"/>
              <a:buAutoNum type="arabicPeriod"/>
            </a:pPr>
            <a:r>
              <a:rPr lang="en-US" dirty="0"/>
              <a:t>What are we learning about good practices, ACTIP implementation and lessons?</a:t>
            </a:r>
          </a:p>
        </p:txBody>
      </p:sp>
      <p:pic>
        <p:nvPicPr>
          <p:cNvPr id="6" name="Picture 5" descr="A screen shot of a phone&#10;&#10;Description automatically generated">
            <a:extLst>
              <a:ext uri="{FF2B5EF4-FFF2-40B4-BE49-F238E27FC236}">
                <a16:creationId xmlns:a16="http://schemas.microsoft.com/office/drawing/2014/main" id="{B744A8BA-5ADF-D647-A07F-57EBBD54C11C}"/>
              </a:ext>
            </a:extLst>
          </p:cNvPr>
          <p:cNvPicPr>
            <a:picLocks noChangeAspect="1"/>
          </p:cNvPicPr>
          <p:nvPr/>
        </p:nvPicPr>
        <p:blipFill>
          <a:blip r:embed="rId2">
            <a:extLst>
              <a:ext uri="{28A0092B-C50C-407E-A947-70E740481C1C}">
                <a14:useLocalDpi xmlns:a14="http://schemas.microsoft.com/office/drawing/2010/main" val="0"/>
              </a:ext>
            </a:extLst>
          </a:blip>
          <a:srcRect r="-1" b="3501"/>
          <a:stretch/>
        </p:blipFill>
        <p:spPr>
          <a:xfrm>
            <a:off x="7199440" y="10"/>
            <a:ext cx="4992560" cy="6857990"/>
          </a:xfrm>
          <a:prstGeom prst="rect">
            <a:avLst/>
          </a:prstGeom>
          <a:effectLst/>
        </p:spPr>
      </p:pic>
    </p:spTree>
    <p:extLst>
      <p:ext uri="{BB962C8B-B14F-4D97-AF65-F5344CB8AC3E}">
        <p14:creationId xmlns:p14="http://schemas.microsoft.com/office/powerpoint/2010/main" val="3579742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313C0-6270-4749-97D1-9D8576BB33C7}"/>
              </a:ext>
            </a:extLst>
          </p:cNvPr>
          <p:cNvSpPr>
            <a:spLocks noGrp="1"/>
          </p:cNvSpPr>
          <p:nvPr>
            <p:ph type="title"/>
          </p:nvPr>
        </p:nvSpPr>
        <p:spPr>
          <a:xfrm>
            <a:off x="757800" y="229322"/>
            <a:ext cx="5478322" cy="950026"/>
          </a:xfrm>
        </p:spPr>
        <p:txBody>
          <a:bodyPr vert="horz" lIns="91440" tIns="45720" rIns="91440" bIns="45720" rtlCol="0" anchor="t">
            <a:normAutofit fontScale="90000"/>
          </a:bodyPr>
          <a:lstStyle/>
          <a:p>
            <a:pPr>
              <a:lnSpc>
                <a:spcPct val="90000"/>
              </a:lnSpc>
            </a:pPr>
            <a:r>
              <a:rPr lang="en-US" sz="3200" dirty="0">
                <a:solidFill>
                  <a:srgbClr val="0070C0"/>
                </a:solidFill>
              </a:rPr>
              <a:t>Key points on M&amp;E from the National Strategic Plan</a:t>
            </a:r>
          </a:p>
        </p:txBody>
      </p:sp>
      <p:sp>
        <p:nvSpPr>
          <p:cNvPr id="4" name="Content Placeholder 3">
            <a:extLst>
              <a:ext uri="{FF2B5EF4-FFF2-40B4-BE49-F238E27FC236}">
                <a16:creationId xmlns:a16="http://schemas.microsoft.com/office/drawing/2014/main" id="{A7912277-C837-0142-9BB3-7C873E6E8EE1}"/>
              </a:ext>
            </a:extLst>
          </p:cNvPr>
          <p:cNvSpPr>
            <a:spLocks noGrp="1"/>
          </p:cNvSpPr>
          <p:nvPr>
            <p:ph idx="1"/>
          </p:nvPr>
        </p:nvSpPr>
        <p:spPr>
          <a:xfrm>
            <a:off x="327453" y="1655805"/>
            <a:ext cx="6339015" cy="5202195"/>
          </a:xfrm>
        </p:spPr>
        <p:txBody>
          <a:bodyPr vert="horz" lIns="91440" tIns="45720" rIns="91440" bIns="45720" rtlCol="0">
            <a:normAutofit/>
          </a:bodyPr>
          <a:lstStyle/>
          <a:p>
            <a:pPr indent="-228600">
              <a:lnSpc>
                <a:spcPct val="90000"/>
              </a:lnSpc>
              <a:buFont typeface="Arial" panose="020B0604020202020204" pitchFamily="34" charset="0"/>
              <a:buChar char="•"/>
            </a:pPr>
            <a:r>
              <a:rPr lang="en-US" sz="2800" dirty="0">
                <a:solidFill>
                  <a:schemeClr val="tx1"/>
                </a:solidFill>
              </a:rPr>
              <a:t>Determine the </a:t>
            </a:r>
            <a:r>
              <a:rPr lang="en-US" sz="2800" b="1" dirty="0">
                <a:solidFill>
                  <a:schemeClr val="tx1"/>
                </a:solidFill>
              </a:rPr>
              <a:t>quantity and quality </a:t>
            </a:r>
            <a:r>
              <a:rPr lang="en-US" sz="2800" dirty="0">
                <a:solidFill>
                  <a:schemeClr val="tx1"/>
                </a:solidFill>
              </a:rPr>
              <a:t>of activity implementation </a:t>
            </a:r>
          </a:p>
          <a:p>
            <a:pPr indent="-228600">
              <a:lnSpc>
                <a:spcPct val="90000"/>
              </a:lnSpc>
              <a:buFont typeface="Arial" panose="020B0604020202020204" pitchFamily="34" charset="0"/>
              <a:buChar char="•"/>
            </a:pPr>
            <a:r>
              <a:rPr lang="en-US" sz="2800" dirty="0">
                <a:solidFill>
                  <a:schemeClr val="tx1"/>
                </a:solidFill>
              </a:rPr>
              <a:t>Monitor </a:t>
            </a:r>
            <a:r>
              <a:rPr lang="en-US" sz="2800" b="1" dirty="0">
                <a:solidFill>
                  <a:schemeClr val="tx1"/>
                </a:solidFill>
              </a:rPr>
              <a:t>progress, challenges and opportunities</a:t>
            </a:r>
            <a:r>
              <a:rPr lang="en-US" sz="2800" dirty="0">
                <a:solidFill>
                  <a:schemeClr val="tx1"/>
                </a:solidFill>
              </a:rPr>
              <a:t> </a:t>
            </a:r>
          </a:p>
          <a:p>
            <a:pPr indent="-228600">
              <a:lnSpc>
                <a:spcPct val="90000"/>
              </a:lnSpc>
              <a:buFont typeface="Arial" panose="020B0604020202020204" pitchFamily="34" charset="0"/>
              <a:buChar char="•"/>
            </a:pPr>
            <a:r>
              <a:rPr lang="en-US" sz="2800" dirty="0">
                <a:solidFill>
                  <a:schemeClr val="tx1"/>
                </a:solidFill>
              </a:rPr>
              <a:t>Compile and disseminate </a:t>
            </a:r>
            <a:r>
              <a:rPr lang="en-US" sz="2800" b="1" dirty="0">
                <a:solidFill>
                  <a:schemeClr val="tx1"/>
                </a:solidFill>
              </a:rPr>
              <a:t>good experiences and lessons learned </a:t>
            </a:r>
            <a:r>
              <a:rPr lang="en-US" sz="2800" dirty="0">
                <a:solidFill>
                  <a:schemeClr val="tx1"/>
                </a:solidFill>
              </a:rPr>
              <a:t>during the implementation of planned activities</a:t>
            </a:r>
          </a:p>
          <a:p>
            <a:pPr indent="-228600">
              <a:lnSpc>
                <a:spcPct val="90000"/>
              </a:lnSpc>
              <a:buFont typeface="Arial" panose="020B0604020202020204" pitchFamily="34" charset="0"/>
              <a:buChar char="•"/>
            </a:pPr>
            <a:r>
              <a:rPr lang="en-US" sz="2800" b="1" dirty="0">
                <a:solidFill>
                  <a:schemeClr val="tx1"/>
                </a:solidFill>
              </a:rPr>
              <a:t>Cooperation</a:t>
            </a:r>
            <a:r>
              <a:rPr lang="en-US" sz="2800" dirty="0">
                <a:solidFill>
                  <a:schemeClr val="tx1"/>
                </a:solidFill>
              </a:rPr>
              <a:t> is a fundamental principle and core of all strategies</a:t>
            </a:r>
          </a:p>
        </p:txBody>
      </p:sp>
      <p:pic>
        <p:nvPicPr>
          <p:cNvPr id="5" name="Picture 4" descr="A poster of a diagram&#10;&#10;Description automatically generated with medium confidence">
            <a:extLst>
              <a:ext uri="{FF2B5EF4-FFF2-40B4-BE49-F238E27FC236}">
                <a16:creationId xmlns:a16="http://schemas.microsoft.com/office/drawing/2014/main" id="{8AD26696-F5B9-AF4E-8D74-D16B329B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958" y="178830"/>
            <a:ext cx="4564545" cy="6474016"/>
          </a:xfrm>
          <a:prstGeom prst="rect">
            <a:avLst/>
          </a:prstGeom>
        </p:spPr>
      </p:pic>
    </p:spTree>
    <p:extLst>
      <p:ext uri="{BB962C8B-B14F-4D97-AF65-F5344CB8AC3E}">
        <p14:creationId xmlns:p14="http://schemas.microsoft.com/office/powerpoint/2010/main" val="2848304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460789" y="136525"/>
            <a:ext cx="7624119" cy="901443"/>
          </a:xfrm>
        </p:spPr>
        <p:txBody>
          <a:bodyPr vert="horz" lIns="91440" tIns="45720" rIns="91440" bIns="45720" rtlCol="0" anchor="b">
            <a:normAutofit/>
          </a:bodyPr>
          <a:lstStyle/>
          <a:p>
            <a:pPr>
              <a:lnSpc>
                <a:spcPct val="90000"/>
              </a:lnSpc>
            </a:pPr>
            <a:r>
              <a:rPr lang="en-US" sz="5400" dirty="0">
                <a:solidFill>
                  <a:schemeClr val="tx1"/>
                </a:solidFill>
              </a:rPr>
              <a:t>Draft criteria and KEQs</a:t>
            </a:r>
          </a:p>
        </p:txBody>
      </p:sp>
      <p:pic>
        <p:nvPicPr>
          <p:cNvPr id="26" name="Picture 25" descr="Many question marks on black background">
            <a:extLst>
              <a:ext uri="{FF2B5EF4-FFF2-40B4-BE49-F238E27FC236}">
                <a16:creationId xmlns:a16="http://schemas.microsoft.com/office/drawing/2014/main" id="{C7AB4FB5-6F0A-698C-5979-4C7D11825DEB}"/>
              </a:ext>
            </a:extLst>
          </p:cNvPr>
          <p:cNvPicPr>
            <a:picLocks noChangeAspect="1"/>
          </p:cNvPicPr>
          <p:nvPr/>
        </p:nvPicPr>
        <p:blipFill rotWithShape="1">
          <a:blip r:embed="rId2"/>
          <a:srcRect l="58573" r="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4744995" y="1396905"/>
            <a:ext cx="7055708" cy="4756760"/>
          </a:xfrm>
        </p:spPr>
        <p:txBody>
          <a:bodyPr vert="horz" lIns="91440" tIns="45720" rIns="91440" bIns="45720" rtlCol="0">
            <a:normAutofit/>
          </a:bodyPr>
          <a:lstStyle/>
          <a:p>
            <a:pPr marL="457200" lvl="1" indent="0">
              <a:lnSpc>
                <a:spcPct val="90000"/>
              </a:lnSpc>
              <a:buNone/>
            </a:pPr>
            <a:r>
              <a:rPr lang="en-US" sz="2400" dirty="0">
                <a:solidFill>
                  <a:schemeClr val="tx1"/>
                </a:solidFill>
              </a:rPr>
              <a:t>Derived from the NSP:</a:t>
            </a:r>
          </a:p>
          <a:p>
            <a:pPr lvl="1" indent="-228600">
              <a:lnSpc>
                <a:spcPct val="90000"/>
              </a:lnSpc>
              <a:buFont typeface="Arial" panose="020B0604020202020204" pitchFamily="34" charset="0"/>
              <a:buChar char="•"/>
            </a:pPr>
            <a:r>
              <a:rPr lang="en-US" sz="2400" b="1" dirty="0">
                <a:solidFill>
                  <a:schemeClr val="tx1"/>
                </a:solidFill>
              </a:rPr>
              <a:t>Effectiveness: </a:t>
            </a:r>
            <a:r>
              <a:rPr lang="en-US" sz="2400" dirty="0">
                <a:solidFill>
                  <a:schemeClr val="tx1"/>
                </a:solidFill>
              </a:rPr>
              <a:t>How effective are our strategies under the auspices of the National Strategic Plan, in achieving its intended outputs and outcomes?</a:t>
            </a:r>
          </a:p>
          <a:p>
            <a:pPr lvl="1" indent="-228600">
              <a:lnSpc>
                <a:spcPct val="90000"/>
              </a:lnSpc>
              <a:buFont typeface="Arial" panose="020B0604020202020204" pitchFamily="34" charset="0"/>
              <a:buChar char="•"/>
            </a:pPr>
            <a:r>
              <a:rPr lang="en-US" sz="2400" b="1" dirty="0">
                <a:solidFill>
                  <a:schemeClr val="tx1"/>
                </a:solidFill>
              </a:rPr>
              <a:t>Contribution: </a:t>
            </a:r>
            <a:r>
              <a:rPr lang="en-US" sz="2400" dirty="0">
                <a:solidFill>
                  <a:schemeClr val="tx1"/>
                </a:solidFill>
              </a:rPr>
              <a:t>To what extent and how have we effectively contributed towards TIP prevention, prosecution of traffickers and protection of TIP victims?</a:t>
            </a:r>
          </a:p>
          <a:p>
            <a:pPr lvl="1" indent="-228600">
              <a:lnSpc>
                <a:spcPct val="90000"/>
              </a:lnSpc>
              <a:buFont typeface="Arial" panose="020B0604020202020204" pitchFamily="34" charset="0"/>
              <a:buChar char="•"/>
            </a:pPr>
            <a:r>
              <a:rPr lang="en-US" sz="2400" b="1" dirty="0">
                <a:solidFill>
                  <a:schemeClr val="tx1"/>
                </a:solidFill>
              </a:rPr>
              <a:t>Partnership: </a:t>
            </a:r>
            <a:r>
              <a:rPr lang="en-US" sz="2400" dirty="0">
                <a:solidFill>
                  <a:schemeClr val="tx1"/>
                </a:solidFill>
              </a:rPr>
              <a:t>To what extent are cooperation and partnership improving our response to TIP prevention, law enforcement and victim protection?</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10587532" y="6147477"/>
            <a:ext cx="1300821" cy="365125"/>
          </a:xfrm>
        </p:spPr>
        <p:txBody>
          <a:bodyPr vert="horz" lIns="91440" tIns="45720" rIns="91440" bIns="45720" rtlCol="0" anchor="ctr">
            <a:normAutofit/>
          </a:bodyPr>
          <a:lstStyle/>
          <a:p>
            <a:pPr algn="r">
              <a:spcAft>
                <a:spcPts val="600"/>
              </a:spcAft>
              <a:defRPr/>
            </a:pPr>
            <a:fld id="{1431C08A-6463-41C2-A7E7-2445066B59E8}" type="slidenum">
              <a:rPr lang="en-US" sz="1200">
                <a:solidFill>
                  <a:prstClr val="black">
                    <a:tint val="75000"/>
                  </a:prstClr>
                </a:solidFill>
                <a:latin typeface="Calibri" panose="020F0502020204030204"/>
              </a:rPr>
              <a:pPr algn="r">
                <a:spcAft>
                  <a:spcPts val="600"/>
                </a:spcAft>
                <a:defRPr/>
              </a:pPr>
              <a:t>64</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266681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6469652" y="109606"/>
            <a:ext cx="4840010" cy="1807305"/>
          </a:xfrm>
        </p:spPr>
        <p:txBody>
          <a:bodyPr vert="horz" lIns="91440" tIns="45720" rIns="91440" bIns="45720" rtlCol="0" anchor="ctr">
            <a:normAutofit/>
          </a:bodyPr>
          <a:lstStyle/>
          <a:p>
            <a:pPr>
              <a:lnSpc>
                <a:spcPct val="90000"/>
              </a:lnSpc>
            </a:pPr>
            <a:r>
              <a:rPr lang="en-US" sz="4100" dirty="0">
                <a:solidFill>
                  <a:srgbClr val="C00000"/>
                </a:solidFill>
              </a:rPr>
              <a:t>TASK: identify criteria and KEQs</a:t>
            </a:r>
          </a:p>
        </p:txBody>
      </p:sp>
      <p:pic>
        <p:nvPicPr>
          <p:cNvPr id="10" name="Picture 9" descr="Multi-coloured paper-craft art">
            <a:extLst>
              <a:ext uri="{FF2B5EF4-FFF2-40B4-BE49-F238E27FC236}">
                <a16:creationId xmlns:a16="http://schemas.microsoft.com/office/drawing/2014/main" id="{B1C38D93-F86E-062F-2465-421ACAF371EC}"/>
              </a:ext>
            </a:extLst>
          </p:cNvPr>
          <p:cNvPicPr>
            <a:picLocks noChangeAspect="1"/>
          </p:cNvPicPr>
          <p:nvPr/>
        </p:nvPicPr>
        <p:blipFill rotWithShape="1">
          <a:blip r:embed="rId2"/>
          <a:srcRect l="21352" r="1911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Content Placeholder 6">
            <a:extLst>
              <a:ext uri="{FF2B5EF4-FFF2-40B4-BE49-F238E27FC236}">
                <a16:creationId xmlns:a16="http://schemas.microsoft.com/office/drawing/2014/main" id="{68342FB6-4A72-4941-8A35-B474C64FE5F4}"/>
              </a:ext>
            </a:extLst>
          </p:cNvPr>
          <p:cNvSpPr>
            <a:spLocks noGrp="1"/>
          </p:cNvSpPr>
          <p:nvPr>
            <p:ph sz="half" idx="1"/>
          </p:nvPr>
        </p:nvSpPr>
        <p:spPr>
          <a:xfrm>
            <a:off x="5918887" y="2026507"/>
            <a:ext cx="5941540" cy="4466367"/>
          </a:xfrm>
        </p:spPr>
        <p:txBody>
          <a:bodyPr vert="horz" lIns="91440" tIns="45720" rIns="91440" bIns="45720" rtlCol="0">
            <a:normAutofit fontScale="92500" lnSpcReduction="20000"/>
          </a:bodyPr>
          <a:lstStyle/>
          <a:p>
            <a:pPr marL="0" lvl="1" indent="0">
              <a:lnSpc>
                <a:spcPct val="90000"/>
              </a:lnSpc>
              <a:buNone/>
            </a:pPr>
            <a:r>
              <a:rPr lang="en-US" sz="2800" dirty="0">
                <a:solidFill>
                  <a:schemeClr val="tx1"/>
                </a:solidFill>
                <a:cs typeface="Arial"/>
              </a:rPr>
              <a:t>Brainstorm ideas on your table:</a:t>
            </a:r>
          </a:p>
          <a:p>
            <a:pPr marL="685800" lvl="1" indent="-457200">
              <a:lnSpc>
                <a:spcPct val="90000"/>
              </a:lnSpc>
              <a:buFont typeface="Arial" panose="020B0604020202020204" pitchFamily="34" charset="0"/>
              <a:buChar char="•"/>
            </a:pPr>
            <a:r>
              <a:rPr lang="en-US" sz="2800" dirty="0">
                <a:solidFill>
                  <a:schemeClr val="tx1"/>
                </a:solidFill>
                <a:cs typeface="Arial"/>
              </a:rPr>
              <a:t>Do you agree with the proposed 3 criteria – Effectiveness, Contribution and Partnership?</a:t>
            </a:r>
          </a:p>
          <a:p>
            <a:pPr marL="685800" lvl="1" indent="-457200">
              <a:lnSpc>
                <a:spcPct val="90000"/>
              </a:lnSpc>
              <a:buFont typeface="Arial" panose="020B0604020202020204" pitchFamily="34" charset="0"/>
              <a:buChar char="•"/>
            </a:pPr>
            <a:r>
              <a:rPr lang="en-US" sz="2800" dirty="0">
                <a:solidFill>
                  <a:schemeClr val="tx1"/>
                </a:solidFill>
                <a:cs typeface="Arial"/>
              </a:rPr>
              <a:t>If asked to </a:t>
            </a:r>
            <a:r>
              <a:rPr lang="en-US" sz="2800" dirty="0" err="1">
                <a:solidFill>
                  <a:schemeClr val="tx1"/>
                </a:solidFill>
                <a:cs typeface="Arial"/>
              </a:rPr>
              <a:t>prioritise</a:t>
            </a:r>
            <a:r>
              <a:rPr lang="en-US" sz="2800" dirty="0">
                <a:solidFill>
                  <a:schemeClr val="tx1"/>
                </a:solidFill>
                <a:cs typeface="Arial"/>
              </a:rPr>
              <a:t> criteria to measure performance against the NSP, what will be your top 3 criteria.</a:t>
            </a:r>
          </a:p>
          <a:p>
            <a:pPr marL="0" lvl="1" indent="0">
              <a:lnSpc>
                <a:spcPct val="90000"/>
              </a:lnSpc>
              <a:buNone/>
            </a:pPr>
            <a:endParaRPr lang="en-US" sz="2800" dirty="0">
              <a:solidFill>
                <a:schemeClr val="tx1"/>
              </a:solidFill>
              <a:cs typeface="Arial"/>
            </a:endParaRPr>
          </a:p>
          <a:p>
            <a:pPr marL="0" lvl="1" indent="0">
              <a:lnSpc>
                <a:spcPct val="90000"/>
              </a:lnSpc>
              <a:buNone/>
            </a:pPr>
            <a:r>
              <a:rPr lang="en-US" sz="2800" dirty="0">
                <a:solidFill>
                  <a:schemeClr val="tx1"/>
                </a:solidFill>
                <a:cs typeface="Arial"/>
              </a:rPr>
              <a:t>Use list of criteria definition and record your responses in the worksheet. </a:t>
            </a:r>
          </a:p>
          <a:p>
            <a:pPr marL="0" lvl="1" indent="0">
              <a:lnSpc>
                <a:spcPct val="90000"/>
              </a:lnSpc>
              <a:buNone/>
            </a:pPr>
            <a:endParaRPr lang="en-US" sz="2800" dirty="0">
              <a:solidFill>
                <a:schemeClr val="tx1"/>
              </a:solidFill>
              <a:cs typeface="Arial"/>
            </a:endParaRPr>
          </a:p>
          <a:p>
            <a:pPr marL="0" lvl="1" indent="0">
              <a:lnSpc>
                <a:spcPct val="90000"/>
              </a:lnSpc>
              <a:buNone/>
            </a:pPr>
            <a:r>
              <a:rPr lang="en-US" sz="2800" dirty="0">
                <a:solidFill>
                  <a:schemeClr val="tx1"/>
                </a:solidFill>
                <a:cs typeface="Arial"/>
              </a:rPr>
              <a:t>Note that we will </a:t>
            </a:r>
            <a:r>
              <a:rPr lang="en-US" sz="2800" dirty="0" err="1">
                <a:solidFill>
                  <a:schemeClr val="tx1"/>
                </a:solidFill>
                <a:cs typeface="Arial"/>
              </a:rPr>
              <a:t>organise</a:t>
            </a:r>
            <a:r>
              <a:rPr lang="en-US" sz="2800" dirty="0">
                <a:solidFill>
                  <a:schemeClr val="tx1"/>
                </a:solidFill>
                <a:cs typeface="Arial"/>
              </a:rPr>
              <a:t> the framework (data collection and reporting) around the priority criteria.</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a:xfrm>
            <a:off x="9117227" y="6132727"/>
            <a:ext cx="2743200" cy="365125"/>
          </a:xfrm>
        </p:spPr>
        <p:txBody>
          <a:bodyPr vert="horz" lIns="91440" tIns="45720" rIns="91440" bIns="45720" rtlCol="0" anchor="ctr">
            <a:normAutofit/>
          </a:bodyPr>
          <a:lstStyle/>
          <a:p>
            <a:pPr algn="r">
              <a:spcAft>
                <a:spcPts val="600"/>
              </a:spcAft>
              <a:defRPr/>
            </a:pPr>
            <a:fld id="{1431C08A-6463-41C2-A7E7-2445066B59E8}" type="slidenum">
              <a:rPr lang="en-US" sz="1200" smtClean="0">
                <a:solidFill>
                  <a:prstClr val="black">
                    <a:tint val="75000"/>
                  </a:prstClr>
                </a:solidFill>
                <a:latin typeface="Calibri" panose="020F0502020204030204"/>
              </a:rPr>
              <a:pPr algn="r">
                <a:spcAft>
                  <a:spcPts val="600"/>
                </a:spcAft>
                <a:defRPr/>
              </a:pPr>
              <a:t>65</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630387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03796-91AF-E84A-B382-200CB81BB96C}"/>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Plenary discussion</a:t>
            </a:r>
            <a:br>
              <a:rPr lang="en-US" sz="4000" kern="1200">
                <a:solidFill>
                  <a:schemeClr val="tx2"/>
                </a:solidFill>
                <a:latin typeface="+mj-lt"/>
                <a:ea typeface="+mj-ea"/>
                <a:cs typeface="+mj-cs"/>
              </a:rPr>
            </a:br>
            <a:endParaRPr lang="en-US" sz="4000" kern="1200">
              <a:solidFill>
                <a:schemeClr val="tx2"/>
              </a:solidFill>
              <a:latin typeface="+mj-lt"/>
              <a:ea typeface="+mj-ea"/>
              <a:cs typeface="+mj-cs"/>
            </a:endParaRPr>
          </a:p>
        </p:txBody>
      </p:sp>
      <p:pic>
        <p:nvPicPr>
          <p:cNvPr id="16" name="Graphic 15" descr="Chat">
            <a:extLst>
              <a:ext uri="{FF2B5EF4-FFF2-40B4-BE49-F238E27FC236}">
                <a16:creationId xmlns:a16="http://schemas.microsoft.com/office/drawing/2014/main" id="{5EDB884A-33AC-D058-3414-4CBCEFF377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3" name="Group 2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4" name="Freeform: Shape 2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2926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03796-91AF-E84A-B382-200CB81BB96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End of day 1 THANK YOU</a:t>
            </a:r>
          </a:p>
        </p:txBody>
      </p:sp>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Orange sky with coconut trees">
            <a:extLst>
              <a:ext uri="{FF2B5EF4-FFF2-40B4-BE49-F238E27FC236}">
                <a16:creationId xmlns:a16="http://schemas.microsoft.com/office/drawing/2014/main" id="{7BAA1923-C8ED-1658-7754-C50158252B80}"/>
              </a:ext>
            </a:extLst>
          </p:cNvPr>
          <p:cNvPicPr>
            <a:picLocks noChangeAspect="1"/>
          </p:cNvPicPr>
          <p:nvPr/>
        </p:nvPicPr>
        <p:blipFill>
          <a:blip r:embed="rId3"/>
          <a:srcRect l="16649" r="166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729095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B8E38F3-03DA-CBC6-C4E0-B7F74FAF0A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0021" y="968817"/>
            <a:ext cx="5229726" cy="1391740"/>
          </a:xfrm>
          <a:prstGeom prst="rect">
            <a:avLst/>
          </a:prstGeom>
        </p:spPr>
      </p:pic>
      <p:sp>
        <p:nvSpPr>
          <p:cNvPr id="7" name="TextBox 6">
            <a:extLst>
              <a:ext uri="{FF2B5EF4-FFF2-40B4-BE49-F238E27FC236}">
                <a16:creationId xmlns:a16="http://schemas.microsoft.com/office/drawing/2014/main" id="{C179A23A-84CF-1F8B-4596-C2A51CC7061B}"/>
              </a:ext>
            </a:extLst>
          </p:cNvPr>
          <p:cNvSpPr txBox="1"/>
          <p:nvPr/>
        </p:nvSpPr>
        <p:spPr>
          <a:xfrm>
            <a:off x="793179" y="4650665"/>
            <a:ext cx="6093994" cy="1477328"/>
          </a:xfrm>
          <a:prstGeom prst="rect">
            <a:avLst/>
          </a:prstGeom>
          <a:noFill/>
        </p:spPr>
        <p:txBody>
          <a:bodyPr wrap="square" lIns="91440" tIns="45720" rIns="91440" bIns="45720" anchor="t">
            <a:spAutoFit/>
          </a:bodyPr>
          <a:lstStyle/>
          <a:p>
            <a:endParaRPr lang="en-US">
              <a:solidFill>
                <a:srgbClr val="002060"/>
              </a:solidFill>
              <a:latin typeface="Arial" panose="020B0604020202020204" pitchFamily="34" charset="0"/>
              <a:cs typeface="Arial" panose="020B0604020202020204" pitchFamily="34" charset="0"/>
            </a:endParaRPr>
          </a:p>
          <a:p>
            <a:endParaRPr lang="en-US">
              <a:solidFill>
                <a:srgbClr val="002060"/>
              </a:solidFill>
              <a:latin typeface="Arial" panose="020B0604020202020204" pitchFamily="34" charset="0"/>
              <a:cs typeface="Arial" panose="020B0604020202020204" pitchFamily="34" charset="0"/>
            </a:endParaRPr>
          </a:p>
          <a:p>
            <a:endParaRPr lang="en-US">
              <a:solidFill>
                <a:srgbClr val="002060"/>
              </a:solidFill>
              <a:latin typeface="Arial" panose="020B0604020202020204" pitchFamily="34" charset="0"/>
              <a:cs typeface="Arial" panose="020B0604020202020204" pitchFamily="34" charset="0"/>
            </a:endParaRPr>
          </a:p>
          <a:p>
            <a:endParaRPr lang="en-US">
              <a:solidFill>
                <a:srgbClr val="002060"/>
              </a:solidFill>
              <a:latin typeface="Arial" panose="020B0604020202020204" pitchFamily="34" charset="0"/>
              <a:cs typeface="Arial" panose="020B0604020202020204" pitchFamily="34" charset="0"/>
            </a:endParaRPr>
          </a:p>
          <a:p>
            <a:r>
              <a:rPr lang="en-US" b="1">
                <a:solidFill>
                  <a:srgbClr val="002060"/>
                </a:solidFill>
                <a:latin typeface="Arial"/>
                <a:cs typeface="Arial"/>
                <a:hlinkClick r:id="rId3"/>
              </a:rPr>
              <a:t>aseanact.org</a:t>
            </a:r>
            <a:endParaRPr lang="en-AU" b="1"/>
          </a:p>
        </p:txBody>
      </p:sp>
      <p:pic>
        <p:nvPicPr>
          <p:cNvPr id="10" name="Picture 9" descr="Graphical user interface&#10;&#10;Description automatically generated">
            <a:extLst>
              <a:ext uri="{FF2B5EF4-FFF2-40B4-BE49-F238E27FC236}">
                <a16:creationId xmlns:a16="http://schemas.microsoft.com/office/drawing/2014/main" id="{66D38CEF-230D-5CC2-8F16-D0554B68CA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904" t="5904" r="9616" b="7011"/>
          <a:stretch/>
        </p:blipFill>
        <p:spPr>
          <a:xfrm>
            <a:off x="6797842" y="3681663"/>
            <a:ext cx="4896853" cy="2839454"/>
          </a:xfrm>
          <a:prstGeom prst="rect">
            <a:avLst/>
          </a:prstGeom>
        </p:spPr>
      </p:pic>
    </p:spTree>
    <p:extLst>
      <p:ext uri="{BB962C8B-B14F-4D97-AF65-F5344CB8AC3E}">
        <p14:creationId xmlns:p14="http://schemas.microsoft.com/office/powerpoint/2010/main" val="171229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FB80-629D-AB4D-B59A-3C58B4A0E0CC}"/>
              </a:ext>
            </a:extLst>
          </p:cNvPr>
          <p:cNvSpPr>
            <a:spLocks noGrp="1"/>
          </p:cNvSpPr>
          <p:nvPr>
            <p:ph type="title"/>
          </p:nvPr>
        </p:nvSpPr>
        <p:spPr/>
        <p:txBody>
          <a:bodyPr/>
          <a:lstStyle/>
          <a:p>
            <a:r>
              <a:rPr lang="en-AU" dirty="0"/>
              <a:t>Session 2</a:t>
            </a:r>
          </a:p>
        </p:txBody>
      </p:sp>
      <p:sp>
        <p:nvSpPr>
          <p:cNvPr id="3" name="Text Placeholder 2">
            <a:extLst>
              <a:ext uri="{FF2B5EF4-FFF2-40B4-BE49-F238E27FC236}">
                <a16:creationId xmlns:a16="http://schemas.microsoft.com/office/drawing/2014/main" id="{54E6A270-8DFC-8B4C-A7AE-788AA6F6684A}"/>
              </a:ext>
            </a:extLst>
          </p:cNvPr>
          <p:cNvSpPr>
            <a:spLocks noGrp="1"/>
          </p:cNvSpPr>
          <p:nvPr>
            <p:ph type="body" idx="1"/>
          </p:nvPr>
        </p:nvSpPr>
        <p:spPr/>
        <p:txBody>
          <a:bodyPr/>
          <a:lstStyle/>
          <a:p>
            <a:r>
              <a:rPr lang="en-AU" dirty="0"/>
              <a:t>National Strategic Plan on Combatting Trafficking in Persons 2024-2028</a:t>
            </a:r>
          </a:p>
        </p:txBody>
      </p:sp>
    </p:spTree>
    <p:extLst>
      <p:ext uri="{BB962C8B-B14F-4D97-AF65-F5344CB8AC3E}">
        <p14:creationId xmlns:p14="http://schemas.microsoft.com/office/powerpoint/2010/main" val="890419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90AC0B-861B-4D23-8609-4A9DB4219A19}"/>
              </a:ext>
            </a:extLst>
          </p:cNvPr>
          <p:cNvSpPr>
            <a:spLocks noGrp="1"/>
          </p:cNvSpPr>
          <p:nvPr>
            <p:ph type="title"/>
          </p:nvPr>
        </p:nvSpPr>
        <p:spPr>
          <a:xfrm>
            <a:off x="464881" y="1972782"/>
            <a:ext cx="10512426" cy="817563"/>
          </a:xfrm>
        </p:spPr>
        <p:txBody>
          <a:bodyPr/>
          <a:lstStyle/>
          <a:p>
            <a:pPr algn="ctr"/>
            <a:r>
              <a:rPr lang="en-AU" sz="3200" dirty="0"/>
              <a:t>Insert or shift to NCCT’s presentation</a:t>
            </a:r>
          </a:p>
        </p:txBody>
      </p:sp>
      <p:sp>
        <p:nvSpPr>
          <p:cNvPr id="8" name="Slide Number Placeholder 7">
            <a:extLst>
              <a:ext uri="{FF2B5EF4-FFF2-40B4-BE49-F238E27FC236}">
                <a16:creationId xmlns:a16="http://schemas.microsoft.com/office/drawing/2014/main" id="{20CCE93B-0959-417A-9AD1-D23C53F30B0A}"/>
              </a:ext>
            </a:extLst>
          </p:cNvPr>
          <p:cNvSpPr>
            <a:spLocks noGrp="1"/>
          </p:cNvSpPr>
          <p:nvPr>
            <p:ph type="sldNum" sz="quarter" idx="12"/>
          </p:nvPr>
        </p:nvSpPr>
        <p:spPr/>
        <p:txBody>
          <a:bodyPr/>
          <a:lstStyle/>
          <a:p>
            <a:fld id="{1431C08A-6463-41C2-A7E7-2445066B59E8}" type="slidenum">
              <a:rPr lang="en-AU" smtClean="0"/>
              <a:t>8</a:t>
            </a:fld>
            <a:endParaRPr lang="en-AU" dirty="0"/>
          </a:p>
        </p:txBody>
      </p:sp>
    </p:spTree>
    <p:extLst>
      <p:ext uri="{BB962C8B-B14F-4D97-AF65-F5344CB8AC3E}">
        <p14:creationId xmlns:p14="http://schemas.microsoft.com/office/powerpoint/2010/main" val="390892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03796-91AF-E84A-B382-200CB81BB96C}"/>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dirty="0">
                <a:solidFill>
                  <a:schemeClr val="tx1"/>
                </a:solidFill>
                <a:latin typeface="+mj-lt"/>
                <a:ea typeface="+mj-ea"/>
                <a:cs typeface="+mj-cs"/>
              </a:rPr>
              <a:t>Questions?</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Comments?</a:t>
            </a:r>
            <a:br>
              <a:rPr lang="en-US" sz="6600" kern="1200" dirty="0">
                <a:solidFill>
                  <a:schemeClr val="tx1"/>
                </a:solidFill>
                <a:latin typeface="+mj-lt"/>
                <a:ea typeface="+mj-ea"/>
                <a:cs typeface="+mj-cs"/>
              </a:rPr>
            </a:br>
            <a:endParaRPr lang="en-US" sz="6600" kern="1200" dirty="0">
              <a:solidFill>
                <a:schemeClr val="tx1"/>
              </a:solidFill>
              <a:latin typeface="+mj-lt"/>
              <a:ea typeface="+mj-ea"/>
              <a:cs typeface="+mj-cs"/>
            </a:endParaRP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FA0A3ADF-216A-2244-9F59-B7BD76A10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1544" y="603895"/>
            <a:ext cx="4087368" cy="5413735"/>
          </a:xfrm>
          <a:prstGeom prst="rect">
            <a:avLst/>
          </a:prstGeom>
        </p:spPr>
      </p:pic>
    </p:spTree>
    <p:extLst>
      <p:ext uri="{BB962C8B-B14F-4D97-AF65-F5344CB8AC3E}">
        <p14:creationId xmlns:p14="http://schemas.microsoft.com/office/powerpoint/2010/main" val="682225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nk xmlns="e84b0a7f-d844-4c12-a645-34813be1dc92" xsi:nil="true"/>
    <TaxCatchAll xmlns="cd860697-a152-4171-8c5f-b391db4c5e94" xsi:nil="true"/>
    <lcf76f155ced4ddcb4097134ff3c332f xmlns="e84b0a7f-d844-4c12-a645-34813be1dc92">
      <Terms xmlns="http://schemas.microsoft.com/office/infopath/2007/PartnerControls"/>
    </lcf76f155ced4ddcb4097134ff3c332f>
    <Area xmlns="e84b0a7f-d844-4c12-a645-34813be1dc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993ED0D7B3A34C93F594F4F5B9E5B0" ma:contentTypeVersion="20" ma:contentTypeDescription="Create a new document." ma:contentTypeScope="" ma:versionID="d145141c6cf781065b782b49f11ff0bb">
  <xsd:schema xmlns:xsd="http://www.w3.org/2001/XMLSchema" xmlns:xs="http://www.w3.org/2001/XMLSchema" xmlns:p="http://schemas.microsoft.com/office/2006/metadata/properties" xmlns:ns2="e84b0a7f-d844-4c12-a645-34813be1dc92" xmlns:ns3="cd860697-a152-4171-8c5f-b391db4c5e94" targetNamespace="http://schemas.microsoft.com/office/2006/metadata/properties" ma:root="true" ma:fieldsID="63190e7851111cbcc6572e6361506f0d" ns2:_="" ns3:_="">
    <xsd:import namespace="e84b0a7f-d844-4c12-a645-34813be1dc92"/>
    <xsd:import namespace="cd860697-a152-4171-8c5f-b391db4c5e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ink" minOccurs="0"/>
                <xsd:element ref="ns2:MediaServiceAutoKeyPoints" minOccurs="0"/>
                <xsd:element ref="ns2:MediaServiceKeyPoints" minOccurs="0"/>
                <xsd:element ref="ns2:Area"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4b0a7f-d844-4c12-a645-34813be1d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ink" ma:index="18" nillable="true" ma:displayName="Link" ma:format="Dropdown" ma:internalName="Link">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Area" ma:index="21" nillable="true" ma:displayName="Area" ma:format="Dropdown" ma:internalName="Area">
      <xsd:simpleType>
        <xsd:restriction base="dms:Choice">
          <xsd:enumeration value="Administration"/>
          <xsd:enumeration value="Human Resources"/>
          <xsd:enumeration value="Finance"/>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2546245-536e-4006-8fa4-7d2fc89809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860697-a152-4171-8c5f-b391db4c5e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614f2aa-9463-4efd-8999-170856f5904f}" ma:internalName="TaxCatchAll" ma:showField="CatchAllData" ma:web="cd860697-a152-4171-8c5f-b391db4c5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C4EFF6-0CE9-4E26-BC75-97EF80CDFD52}">
  <ds:schemaRefs>
    <ds:schemaRef ds:uri="http://schemas.microsoft.com/sharepoint/v3/contenttype/forms"/>
  </ds:schemaRefs>
</ds:datastoreItem>
</file>

<file path=customXml/itemProps2.xml><?xml version="1.0" encoding="utf-8"?>
<ds:datastoreItem xmlns:ds="http://schemas.openxmlformats.org/officeDocument/2006/customXml" ds:itemID="{A8389159-E87B-410F-ACE5-3C5BFDE16B84}">
  <ds:schemaRefs>
    <ds:schemaRef ds:uri="http://www.w3.org/XML/1998/namespace"/>
    <ds:schemaRef ds:uri="http://schemas.microsoft.com/office/2006/metadata/properties"/>
    <ds:schemaRef ds:uri="http://schemas.openxmlformats.org/package/2006/metadata/core-properties"/>
    <ds:schemaRef ds:uri="cd860697-a152-4171-8c5f-b391db4c5e94"/>
    <ds:schemaRef ds:uri="http://schemas.microsoft.com/office/2006/documentManagement/types"/>
    <ds:schemaRef ds:uri="http://purl.org/dc/dcmitype/"/>
    <ds:schemaRef ds:uri="http://purl.org/dc/terms/"/>
    <ds:schemaRef ds:uri="http://schemas.microsoft.com/office/infopath/2007/PartnerControls"/>
    <ds:schemaRef ds:uri="e84b0a7f-d844-4c12-a645-34813be1dc92"/>
    <ds:schemaRef ds:uri="http://purl.org/dc/elements/1.1/"/>
  </ds:schemaRefs>
</ds:datastoreItem>
</file>

<file path=customXml/itemProps3.xml><?xml version="1.0" encoding="utf-8"?>
<ds:datastoreItem xmlns:ds="http://schemas.openxmlformats.org/officeDocument/2006/customXml" ds:itemID="{31578F91-FC02-4699-8F1C-E6BACE87D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4b0a7f-d844-4c12-a645-34813be1dc92"/>
    <ds:schemaRef ds:uri="cd860697-a152-4171-8c5f-b391db4c5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TotalTime>
  <Words>3627</Words>
  <Application>Microsoft Office PowerPoint</Application>
  <PresentationFormat>Widescreen</PresentationFormat>
  <Paragraphs>409</Paragraphs>
  <Slides>68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Calibri Light</vt:lpstr>
      <vt:lpstr>Inter</vt:lpstr>
      <vt:lpstr>Inter Light</vt:lpstr>
      <vt:lpstr>Wingdings</vt:lpstr>
      <vt:lpstr>Office Theme</vt:lpstr>
      <vt:lpstr>PowerPoint Presentation</vt:lpstr>
      <vt:lpstr>Day 1  5 November 2024</vt:lpstr>
      <vt:lpstr>Session 1</vt:lpstr>
      <vt:lpstr>Welcome remarks  Opening remarks</vt:lpstr>
      <vt:lpstr>Participant introduction</vt:lpstr>
      <vt:lpstr>Objectives of this workshop</vt:lpstr>
      <vt:lpstr>Session 2</vt:lpstr>
      <vt:lpstr>Insert or shift to NCCT’s presentation</vt:lpstr>
      <vt:lpstr>Questions? Comments? </vt:lpstr>
      <vt:lpstr>Break at 10:15 (for 15 minutes)</vt:lpstr>
      <vt:lpstr>Session 3</vt:lpstr>
      <vt:lpstr>PowerPoint Presentation</vt:lpstr>
      <vt:lpstr>Definition</vt:lpstr>
      <vt:lpstr>Focus</vt:lpstr>
      <vt:lpstr>Purpose of monitoring</vt:lpstr>
      <vt:lpstr>Who is it for?</vt:lpstr>
      <vt:lpstr>What is a monitoring and evaluation framework or plan?</vt:lpstr>
      <vt:lpstr>How does M&amp;E fits with learning?</vt:lpstr>
      <vt:lpstr>M&amp;E contributes to learning when …</vt:lpstr>
      <vt:lpstr>The secrets to creating a meaningful MEL framework</vt:lpstr>
      <vt:lpstr>Process to developing a meaningful monitoring plan</vt:lpstr>
      <vt:lpstr>Generic outline or contents of a MEL framework or MEL plan</vt:lpstr>
      <vt:lpstr>Boundaries and scope</vt:lpstr>
      <vt:lpstr>The National Strategic Plan M&amp;E scope</vt:lpstr>
      <vt:lpstr>Purpose and type of M&amp;E</vt:lpstr>
      <vt:lpstr>One of the ‘core values’ of the National Strategic Plan</vt:lpstr>
      <vt:lpstr>Audience or users</vt:lpstr>
      <vt:lpstr>TASK: define the purpose</vt:lpstr>
      <vt:lpstr>Draft main objectives of the MEL framework</vt:lpstr>
      <vt:lpstr>TASK: confirm MEL audience</vt:lpstr>
      <vt:lpstr>Draft MEL users</vt:lpstr>
      <vt:lpstr>Principles</vt:lpstr>
      <vt:lpstr>Examples of MEL principles</vt:lpstr>
      <vt:lpstr>TASK: vote for principles</vt:lpstr>
      <vt:lpstr>Lunch</vt:lpstr>
      <vt:lpstr>Energiser </vt:lpstr>
      <vt:lpstr>Session 4</vt:lpstr>
      <vt:lpstr>What is a theory of change?</vt:lpstr>
      <vt:lpstr>Key definitions in the theory of change</vt:lpstr>
      <vt:lpstr>Why do theory of change?</vt:lpstr>
      <vt:lpstr>Monitoring for</vt:lpstr>
      <vt:lpstr>People-centred theory of change</vt:lpstr>
      <vt:lpstr>Why people-centred?</vt:lpstr>
      <vt:lpstr>Our stakeholders</vt:lpstr>
      <vt:lpstr>What is an end-of-strategy outcome?</vt:lpstr>
      <vt:lpstr>Four strategies</vt:lpstr>
      <vt:lpstr>Draft end-of-strategy outcomes (EOSO)</vt:lpstr>
      <vt:lpstr>What are immediate or intermediate outcomes in the theory of change?</vt:lpstr>
      <vt:lpstr>Examples of outcomes</vt:lpstr>
      <vt:lpstr>Suggested outcomes timeframes</vt:lpstr>
      <vt:lpstr>Tips in writing outcome statements</vt:lpstr>
      <vt:lpstr>PowerPoint Presentation</vt:lpstr>
      <vt:lpstr>PowerPoint Presentation</vt:lpstr>
      <vt:lpstr>Group activity</vt:lpstr>
      <vt:lpstr>TASK: consider intermediate outcomes and EOSOs</vt:lpstr>
      <vt:lpstr>Plenary discussion </vt:lpstr>
      <vt:lpstr>Break at 15:00 (for 15 minutes)</vt:lpstr>
      <vt:lpstr>Evaluation criteria</vt:lpstr>
      <vt:lpstr>Evaluation Criteria</vt:lpstr>
      <vt:lpstr>Key evaluation questions</vt:lpstr>
      <vt:lpstr>Sub-questions</vt:lpstr>
      <vt:lpstr>Example: BWP 2.0 Key Evaluation Questions</vt:lpstr>
      <vt:lpstr>Key points on M&amp;E from the National Strategic Plan</vt:lpstr>
      <vt:lpstr>Draft criteria and KEQs</vt:lpstr>
      <vt:lpstr>TASK: identify criteria and KEQs</vt:lpstr>
      <vt:lpstr>Plenary discussion </vt:lpstr>
      <vt:lpstr>End of day 1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Myra Navarro-Mukii</dc:creator>
  <cp:lastModifiedBy>Vuthy Un</cp:lastModifiedBy>
  <cp:revision>1</cp:revision>
  <dcterms:created xsi:type="dcterms:W3CDTF">2024-10-15T06:48:49Z</dcterms:created>
  <dcterms:modified xsi:type="dcterms:W3CDTF">2024-10-30T10:30:15Z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0x010100FE993ED0D7B3A34C93F594F4F5B9E5B0</vt:lpwstr>
  </property>
</Properties>
</file>