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257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4660"/>
  </p:normalViewPr>
  <p:slideViewPr>
    <p:cSldViewPr>
      <p:cViewPr varScale="1">
        <p:scale>
          <a:sx n="65" d="100"/>
          <a:sy n="65" d="100"/>
        </p:scale>
        <p:origin x="16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48C52B-3A7E-43CA-BE7C-08FCB2AB6C81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9E2F4B-FAAB-44EA-A9AF-0523ADB1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8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020DB0-0CB7-416A-838A-DE71AE0997A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62F816-2155-4AFD-9E70-2754BE97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2F816-2155-4AFD-9E70-2754BE9726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2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8EA4-48EE-E77F-968B-11A972313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9FBA9-E34C-E062-3EA3-429792918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E5712-F667-D578-016F-790A612B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C06C-B6E5-401C-0C5E-54BC13E8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74C3-87A9-00F6-DA5E-1562F89E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7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8341-F12D-9E2E-4216-55181AEC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F984A-5498-AD0C-57D9-4091301B1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C137-7121-68BE-AA04-614EF36A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D50C-090A-BA22-D84B-32D06AA8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22C6-8B01-A5CF-1AB4-EED3CB58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5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7E5D2-11C4-C03B-8741-63D119E8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DEEC6-F822-8317-FBE2-150B4423D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60CA3-3666-DB70-9839-1C7AAB15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95C9A-930B-F2F5-5046-7548F0D2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08D08-023F-1D37-A343-B141369A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93B9-96DC-3EBA-0658-1C53E46D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FF41-B8DB-ED8C-B067-4B3661F50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DEEA3-4693-6F1D-0018-8A00B6BF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E3185-990B-F5B3-D53A-E13143B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24A8A-CC90-9C5D-8651-A7385A1E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3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88FD-3940-2D39-46D9-C4851188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61658-FAE5-7607-616D-916B05B1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04DE8-0A93-2055-42A2-F98C4EA6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C9D3C-A973-DBA0-A026-1C8620A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ECB7C-4C0E-B509-1CAC-17D02D65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1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1282-619D-4FAD-5ABD-D13A6B29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3D8C-4FD8-766E-D920-D35D0A441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E9BD-D4D6-C070-11FA-0104D32C9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09049-0918-B88F-D3D1-09F0B738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B7D5E-1079-D635-7547-BBFA6A9C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A2589-27C0-BBD2-37A9-A3EA37CB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3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7E64-FE4F-2BF5-4438-885481BC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A0E62-EC21-7780-021C-E498E57D3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F91CE-B3C7-0E63-57C6-CEA636235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C2E96-F9AC-B620-6296-04C55F1D9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A90B9-CD2A-34CB-4F47-B97A7D0E7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3E941-3EE1-65FD-BC9F-00C5F1E8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C9A2F-8A1B-3055-57CF-1442ADB6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001F8-81E1-AD36-0FA1-BFBD7C1D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1B20-69F0-75F7-3886-3DDD8D81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D0B52-D7DD-5D8B-C757-DBB0F12F2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03762-156E-FA4E-5302-F0103595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D15C5-40D4-7B64-43F4-9B41CE3C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1FA3C-ACBB-B59A-EE6E-1A91A986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E1B59-8800-18E2-804E-66F39ACB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F7EAD-471C-370A-09FF-FFFBBB66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796C-7802-61CC-6F96-78119CC8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3AD4B-DE70-448C-8662-D489DB932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A3CB9-E6E2-84A9-5FFC-4ED89E27B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0D3E5-ED11-84FE-6876-399518B3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9DDA3-F82E-ECC6-F65B-0136D768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41CEB-9FE3-CF1E-A07D-1E93D13C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9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29D5-0637-5D23-588A-E60699BF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D85B8-B2FA-802F-3351-0DABE63FD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F4BCB-361B-23AD-3A22-A4C767D22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46716-1DE2-7792-4A15-4C4FC19F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F0F4B-6262-D818-4089-DA9F213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271FA-CA12-1FCA-514E-5B9A6307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0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7189A-99E5-D6B4-5522-A55164C5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BB9B7-D5DB-9BE1-4E3A-EA60FC3B8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F661D-D7E6-ED4F-A0CF-308C0A8FE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93B0-4B62-43E3-8F6F-60E4996C1AA9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008E8-3737-C6AD-4CF4-F012C6687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8CA24-7DC2-C7BE-0D01-F5488F7C0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DFFC0-7A72-4A18-B0A6-7883B4E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76200"/>
            <a:ext cx="1472382" cy="1472382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4321688"/>
            <a:ext cx="8440058" cy="1225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m-KH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-ឧត្តមសេនីយ៍ត្រី ប្រាំង ធីតា ស្នងការរង ទទួលផែនការងារប្រឆាំងការជួញដូរមនុស្ស និងការពារអនីតិជន និងការងារយេនឌ័រ</a:t>
            </a:r>
          </a:p>
          <a:p>
            <a:pPr algn="l">
              <a:lnSpc>
                <a:spcPct val="150000"/>
              </a:lnSpc>
            </a:pPr>
            <a:endParaRPr lang="km-KH" b="1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5422656"/>
            <a:ext cx="7543800" cy="877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m-KH" b="1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 លេខទូរស័ព្ទ </a:t>
            </a:r>
            <a:r>
              <a:rPr lang="en-US" b="1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:</a:t>
            </a:r>
            <a:r>
              <a:rPr lang="km-KH" b="1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០៧១ ៧៩៩ ២២ ០០ / ០១២ ២៦ ៦២ ៣៨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319B87-581D-8FB8-C4C4-0A866748DAF5}"/>
              </a:ext>
            </a:extLst>
          </p:cNvPr>
          <p:cNvSpPr txBox="1">
            <a:spLocks/>
          </p:cNvSpPr>
          <p:nvPr/>
        </p:nvSpPr>
        <p:spPr>
          <a:xfrm>
            <a:off x="3171371" y="1310640"/>
            <a:ext cx="5773057" cy="18135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m-KH" sz="2800" dirty="0">
                <a:ln w="0"/>
                <a:latin typeface="Khmer OS Muol Light" panose="02000500000000020004" pitchFamily="2" charset="0"/>
                <a:cs typeface="Khmer OS Muol Light" panose="02000500000000020004" pitchFamily="2" charset="0"/>
              </a:rPr>
              <a:t>គោលនយោបាយភូមិ ឃុំ/សង្កាត់ </a:t>
            </a:r>
          </a:p>
          <a:p>
            <a:pPr>
              <a:lnSpc>
                <a:spcPct val="150000"/>
              </a:lnSpc>
            </a:pPr>
            <a:r>
              <a:rPr lang="km-KH" sz="2800" dirty="0">
                <a:ln w="0"/>
                <a:latin typeface="Khmer OS Muol Light" panose="02000500000000020004" pitchFamily="2" charset="0"/>
                <a:cs typeface="Khmer OS Muol Light" panose="02000500000000020004" pitchFamily="2" charset="0"/>
              </a:rPr>
              <a:t>មានសុវត្ថិភាព</a:t>
            </a:r>
            <a:endParaRPr lang="en-AU" sz="2800" dirty="0">
              <a:ln w="0"/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km-KH" sz="2800" dirty="0">
              <a:ln w="0"/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22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727722"/>
            <a:ext cx="5483942" cy="104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III. </a:t>
            </a:r>
            <a:r>
              <a:rPr lang="km-KH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វិធានការមូលដ្ឋាន (ត)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38600" y="1854225"/>
            <a:ext cx="4724400" cy="4983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៥. ដោះស្រាយវិវាទនៅមូលដ្ឋានក្រៅប្រព័ន្ធតុលាការប្រកបដោយគុណភាព និងប្រសិទ្ធភាព គឺត្រូវសម្រុះសម្រួលវិវាទនៅមូលដ្ឋាន នៅថ្នាក់ក្រុង ស្រុក ខណ្ឌ ព្រមទាំងពង្រឹងសមត្ថភាព និងបច្ចេកទេសដល់រដ្ឋបាលឃុំ សង្កាត់ សំដៅលើកកម្ពស់ការដោះស្រាយវិវាទក្រៅប្រព័ន្ធតុលាការតាមយន្តការផ្សះផ្សា ឬសម្របសម្រួលដែលកំណត់ដោយក្រសួងយុត្តិធម៌។</a:t>
            </a:r>
          </a:p>
        </p:txBody>
      </p:sp>
      <p:pic>
        <p:nvPicPr>
          <p:cNvPr id="6146" name="Picture 2" descr="D:\DINA2022\គ្រូបង្គោលយេនឌ័រ\15-08-2022\06-09-2022\download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 b="8390"/>
          <a:stretch/>
        </p:blipFill>
        <p:spPr bwMode="auto">
          <a:xfrm>
            <a:off x="228600" y="2362200"/>
            <a:ext cx="3624435" cy="30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58" y="174527"/>
            <a:ext cx="5788742" cy="104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III. </a:t>
            </a:r>
            <a:r>
              <a:rPr lang="km-KH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វិធានការមូលដ្ឋាន (ត)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0400" y="1295404"/>
            <a:ext cx="5943600" cy="5638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៦. មានអនាម័យ មានសោភ័ណភាពល្អ និងមាន</a:t>
            </a:r>
            <a:r>
              <a:rPr lang="en-US" sz="22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       </a:t>
            </a: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បរិស្ថានល្អ គឺមានវិធានការគ្រប់គ្រង ថែរក្សា និងការពារធនធានធម្មជាតិ និងបរិស្ថាន អនាម័យក្នុងភូមិ ឃុំ សង្កាត់ប្រកបដោយប្រសិទ្ធភាព ជាពិសេសយន្តការដោះស្រាយបញ្ហាសំរាម សំណល់រឹង និងសំណល់រាវ សំដៅធ្វើឲ្យភូមិ ឃុំ សង្កាត់ មានសោភ័ណភាព គ្មានសំរាម ធ្វើឲ្យការរស់នៅប្រកបដោយផាសុកភាព មានភាពថ្លៃថ្នូរ ស៊ីវីល័យ និងមានអនាគតរុងរឿង  ផ្អែកតាមគោលការណ៍ណែនាំរបស់ក្រសួងបរិស្ថាន និងក្រសួងពាក់ព័ន្ធ បញ្ជ្រាបការអប់រំដល់ប្រជាពលរដ្ឋ អំពីច្បាប់ គោលការណ៍ និងវិធានការនានា។  </a:t>
            </a:r>
          </a:p>
        </p:txBody>
      </p:sp>
      <p:pic>
        <p:nvPicPr>
          <p:cNvPr id="7170" name="Picture 2" descr="D:\DINA2022\គ្រូបង្គោលយេនឌ័រ\15-08-2022\06-09-2022\FB_IMG_1648983064330-1024x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" y="1676400"/>
            <a:ext cx="3292723" cy="225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INA2022\គ្រូបង្គោលយេនឌ័រ\15-08-2022\06-09-2022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" y="4495800"/>
            <a:ext cx="3257033" cy="19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58" y="381000"/>
            <a:ext cx="6169742" cy="104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III. </a:t>
            </a:r>
            <a:r>
              <a:rPr lang="km-KH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វិធានការមូលដ្ឋាន (ត)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4458" y="2133600"/>
            <a:ext cx="4569542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៧. ឆ្លើយតបបានទាន់ពេលវេលាចំពោះគ្រោះមហន្តរាយ និងរាល់ជំងឺឆ្លងរាលត្បាតកាចសាហាវប្រកបដោយប្រសិទ្ធភាព គឺផ្តល់ព័ត៌មានត្រឡប់ឲ្យបានទាន់ពេលវេលា ក្នុងការកាត់បន្ថយនូវហានិភ័យដែលបណ្តាលមកពីគ្រោះមហន្តរាយ និងជំងឺឆ្លងរាតត្បាតកាចសាហាវនានា ដែលកើតមានឡើងក្នុងមូលដ្ឋាន។</a:t>
            </a:r>
          </a:p>
        </p:txBody>
      </p:sp>
      <p:pic>
        <p:nvPicPr>
          <p:cNvPr id="8194" name="Picture 2" descr="D:\DINA2022\គ្រូបង្គោលយេនឌ័រ\15-08-2022\06-09-2022\flooding-stung-tr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" y="4228019"/>
            <a:ext cx="4485820" cy="2578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INA2022\គ្រូបង្គោលយេនឌ័រ\15-08-2022\06-09-2022\1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" y="1657585"/>
            <a:ext cx="4485821" cy="2609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12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458" y="457200"/>
            <a:ext cx="9144000" cy="640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km-KH" sz="36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សូមអរគុណ</a:t>
            </a:r>
          </a:p>
          <a:p>
            <a:pPr>
              <a:lnSpc>
                <a:spcPct val="150000"/>
              </a:lnSpc>
            </a:pPr>
            <a:r>
              <a:rPr lang="km-KH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ចំពោះការយកចិត្តទុកដាក់ស្តាប់...</a:t>
            </a:r>
          </a:p>
        </p:txBody>
      </p:sp>
    </p:spTree>
    <p:extLst>
      <p:ext uri="{BB962C8B-B14F-4D97-AF65-F5344CB8AC3E}">
        <p14:creationId xmlns:p14="http://schemas.microsoft.com/office/powerpoint/2010/main" val="8631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4512" y="609600"/>
            <a:ext cx="1971368" cy="652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m-K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មេរៀន​</a:t>
            </a:r>
            <a:endParaRPr lang="en-A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0072" y="1292372"/>
            <a:ext cx="8490528" cy="3530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50000"/>
              </a:lnSpc>
              <a:buFont typeface="+mj-lt"/>
              <a:buAutoNum type="romanUcPeriod"/>
            </a:pPr>
            <a:r>
              <a:rPr lang="km-K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គោលបំណង​</a:t>
            </a:r>
          </a:p>
          <a:p>
            <a:pPr lvl="1" algn="l">
              <a:lnSpc>
                <a:spcPct val="150000"/>
              </a:lnSpc>
            </a:pPr>
            <a:endParaRPr lang="km-K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800100" lvl="1" indent="-342900" algn="l">
              <a:lnSpc>
                <a:spcPct val="150000"/>
              </a:lnSpc>
              <a:buFont typeface="Symbol"/>
              <a:buChar char=""/>
            </a:pPr>
            <a:r>
              <a:rPr lang="km-K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ពង្រឹងសេចក្តីសុខសុវត្ថិភាពជូនប្រជាពលរដ្ឋ</a:t>
            </a:r>
          </a:p>
          <a:p>
            <a:pPr marL="800100" lvl="1" indent="-342900" algn="l">
              <a:lnSpc>
                <a:spcPct val="150000"/>
              </a:lnSpc>
              <a:buFont typeface="Symbol"/>
              <a:buChar char=""/>
            </a:pPr>
            <a:r>
              <a:rPr lang="km-K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លុបបំបាត់បទល្មើសគ្រប់ប្រភេទក្នុងមូលដ្ឋាន</a:t>
            </a:r>
          </a:p>
          <a:p>
            <a:pPr marL="800100" lvl="1" indent="-342900" algn="l">
              <a:lnSpc>
                <a:spcPct val="150000"/>
              </a:lnSpc>
              <a:buFont typeface="Symbol"/>
              <a:buChar char=""/>
            </a:pPr>
            <a:r>
              <a:rPr lang="km-K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មានកិច្ចសហការចូលរួមជាមួយសមត្ថកិច្ច</a:t>
            </a:r>
          </a:p>
        </p:txBody>
      </p:sp>
    </p:spTree>
    <p:extLst>
      <p:ext uri="{BB962C8B-B14F-4D97-AF65-F5344CB8AC3E}">
        <p14:creationId xmlns:p14="http://schemas.microsoft.com/office/powerpoint/2010/main" val="3339971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58" y="98327"/>
            <a:ext cx="9144000" cy="104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II. </a:t>
            </a:r>
            <a:r>
              <a:rPr lang="km-KH" sz="3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លក្ខណៈសម្បត្តិ ភូមិ ឃុំ/សង្កាត់មានសុវត្ថិភាព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2600" y="990600"/>
            <a:ext cx="8661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m-KH" sz="2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ភូមិ ឃុំ/សង្កាត់មានសុវត្ថិភាព គឺមានលក្ខណៈសម្បត្តិ ៧យ៉ាងដូចខាងក្រោម៖</a:t>
            </a:r>
            <a:endParaRPr lang="km-KH" sz="2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1622" y="1790699"/>
            <a:ext cx="8661399" cy="4415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Battambang" panose="02000500000000020004" pitchFamily="2" charset="0"/>
                <a:cs typeface="Khmer OS Battambang" panose="02000500000000020004" pitchFamily="2" charset="0"/>
              </a:rPr>
              <a:t>១. ផ្តលសេវាសាធារណៈ ជាពិសេសសេវារដ្ឋបាលប្រកបដោយគុណភាព      សម្លាភាព និងទទួលបានជំនឿទុកចិត្ត។</a:t>
            </a:r>
          </a:p>
          <a:p>
            <a:pPr marL="4572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Battambang" panose="02000500000000020004" pitchFamily="2" charset="0"/>
                <a:cs typeface="Khmer OS Battambang" panose="02000500000000020004" pitchFamily="2" charset="0"/>
              </a:rPr>
              <a:t>២. គ្មានបទល្មើស លួច ឆក់ ប្លន់ គ្រឿងញៀន ស្បែងស៊ីសងខុសច្បាប់ និង   បទល្មើសគ្រប់ប្រភេទ។</a:t>
            </a:r>
          </a:p>
          <a:p>
            <a:pPr marL="4572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Battambang" panose="02000500000000020004" pitchFamily="2" charset="0"/>
                <a:cs typeface="Khmer OS Battambang" panose="02000500000000020004" pitchFamily="2" charset="0"/>
              </a:rPr>
              <a:t>៣. មានសណ្តាប់ធ្នាប់សាធារណៈល្អ ជាពិសេសគ្មានគ្រោះថ្នាក់ចរាចរណ៍។</a:t>
            </a:r>
          </a:p>
          <a:p>
            <a:pPr marL="4572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Battambang" panose="02000500000000020004" pitchFamily="2" charset="0"/>
                <a:cs typeface="Khmer OS Battambang" panose="02000500000000020004" pitchFamily="2" charset="0"/>
              </a:rPr>
              <a:t>៤. គ្មានអំពើអនាចារ គ្មានការជួញដូរមនុស្ស ពិសេសស្ត្រី-កុមារ គ្មានអំពើហិង្សាក្នុងគ្រួសារ និងគ្មានក្មេងទំនឹង។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14500"/>
            <a:ext cx="91464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458" y="1676400"/>
            <a:ext cx="91464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58258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1AAA44-381B-9A02-FDF2-20E89C94D890}"/>
              </a:ext>
            </a:extLst>
          </p:cNvPr>
          <p:cNvSpPr txBox="1">
            <a:spLocks/>
          </p:cNvSpPr>
          <p:nvPr/>
        </p:nvSpPr>
        <p:spPr>
          <a:xfrm>
            <a:off x="482600" y="914400"/>
            <a:ext cx="82042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ក្រុមទី១. គ្មានបទល្មើស លួច ឆក់ ប្លន់ គ្រឿងញៀន ស្បែងស៊ីសងខុសច្បាប់ និង   បទល្មើសគ្រប់</a:t>
            </a: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ប្រភេ</a:t>
            </a:r>
            <a:r>
              <a:rPr lang="km-KH" sz="2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ទ។</a:t>
            </a:r>
          </a:p>
          <a:p>
            <a:pPr marL="4572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ក្រុមទី២. មានសណ្តាប់ធ្នាប់សាធារណៈល្អ ជាពិសេសគ្មានគ្រោះថ្នាក់ចរាចរណ៍។</a:t>
            </a:r>
          </a:p>
          <a:p>
            <a:pPr marL="4572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ក្រុមទី៣. គ្មានអំពើអនាចារ គ្មានការជួញដូរមនុស្ស ពិសេសស្ត្រី-កុមារ គ្មានអំពើហិង្សាក្នុងគ្រួសារ និងគ្មានក្មេងទំនឹង។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72566-CB5C-912B-008C-041AB0A0AEF5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04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50000"/>
              </a:lnSpc>
            </a:pPr>
            <a:r>
              <a:rPr lang="km-KH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Siemreap" pitchFamily="2" charset="0"/>
                <a:cs typeface="Khmer OS Siemreap" pitchFamily="2" charset="0"/>
              </a:rPr>
              <a:t>សំនួរពិភាក្សាក្រុម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BAF49C-753B-E689-C90C-FA0E8A7798AA}"/>
              </a:ext>
            </a:extLst>
          </p:cNvPr>
          <p:cNvSpPr txBox="1">
            <a:spLocks/>
          </p:cNvSpPr>
          <p:nvPr/>
        </p:nvSpPr>
        <p:spPr>
          <a:xfrm>
            <a:off x="457200" y="4267200"/>
            <a:ext cx="82042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ក្រុមទី៤. </a:t>
            </a:r>
          </a:p>
          <a:p>
            <a:pPr marL="800100" indent="-342900" algn="l">
              <a:lnSpc>
                <a:spcPct val="150000"/>
              </a:lnSpc>
              <a:buFontTx/>
              <a:buChar char="-"/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Battambang" panose="02000500000000020004" pitchFamily="2" charset="0"/>
                <a:cs typeface="Khmer OS Battambang" panose="02000500000000020004" pitchFamily="2" charset="0"/>
              </a:rPr>
              <a:t>មានអនាម័យ មានសោភ័ណភាពល្អ និងមានបរិស្ថានល្អ។</a:t>
            </a:r>
            <a:endParaRPr lang="en-US" sz="2200" b="1" dirty="0">
              <a:ln>
                <a:solidFill>
                  <a:schemeClr val="tx1"/>
                </a:solidFill>
              </a:ln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800100" indent="-342900" algn="l">
              <a:lnSpc>
                <a:spcPct val="150000"/>
              </a:lnSpc>
              <a:buFontTx/>
              <a:buChar char="-"/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Battambang" panose="02000500000000020004" pitchFamily="2" charset="0"/>
                <a:cs typeface="Khmer OS Battambang" panose="02000500000000020004" pitchFamily="2" charset="0"/>
              </a:rPr>
              <a:t>ឆ្លើយតបបានទាន់ពេលវេលាចំពោះគ្រោះមហន្តរាយ និងរាល់ជំងឺឆ្លងរាលត្បាតកាចសាហាវប្រកបដោយប្រសិទ្ធភាព។</a:t>
            </a:r>
          </a:p>
        </p:txBody>
      </p:sp>
    </p:spTree>
    <p:extLst>
      <p:ext uri="{BB962C8B-B14F-4D97-AF65-F5344CB8AC3E}">
        <p14:creationId xmlns:p14="http://schemas.microsoft.com/office/powerpoint/2010/main" val="13722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89560" y="2209800"/>
            <a:ext cx="82042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៥. ដោះស្រាយវិវាទនៅមូលដ្ឋានក្រៅប្រព័ន្ធតុលាការប្រកបដោយគុណភាព និងប្រសិទ្ធភាព។</a:t>
            </a:r>
          </a:p>
          <a:p>
            <a:pPr marL="4572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៦. មានអនាម័យ មានសោភ័ណភាពល្អ និងមានបរិស្ថានល្អ។</a:t>
            </a:r>
          </a:p>
          <a:p>
            <a:pPr marL="4572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៧. ឆ្លើយតបបានទាន់ពេលវេលាចំពោះគ្រោះមហន្តរាយ និងរាល់ជំងឺឆ្លងរាលត្បាតកាចសាហាវប្រកបដោយប្រសិទ្ធភាព។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58" y="250727"/>
            <a:ext cx="9144000" cy="104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II. </a:t>
            </a:r>
            <a:r>
              <a:rPr lang="km-KH" sz="3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លក្ខណៈសម្បត្តិ ភូមិ ឃុំ/សង្កាត់មានសុវត្ថិភាព (ត)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4000" y="1447800"/>
            <a:ext cx="8661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m-KH" sz="2200" dirty="0">
                <a:ln>
                  <a:solidFill>
                    <a:schemeClr val="tx1"/>
                  </a:solidFill>
                </a:ln>
                <a:latin typeface="Khmer OS Battambang" panose="02000500000000020004" pitchFamily="2" charset="0"/>
                <a:cs typeface="Khmer OS Battambang" panose="02000500000000020004" pitchFamily="2" charset="0"/>
              </a:rPr>
              <a:t>ភូមិ ឃុំ/សង្កាត់មានសុវត្ថិភាព គឺមានលក្ខណៈសម្បត្តិ ៧យ៉ាងដូចខាងក្រោម៖</a:t>
            </a:r>
            <a:endParaRPr lang="km-KH" sz="2200" b="1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72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58" y="174527"/>
            <a:ext cx="5483942" cy="104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III. </a:t>
            </a:r>
            <a:r>
              <a:rPr lang="km-KH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វិធានការមូលដ្ឋាន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05200" y="1447800"/>
            <a:ext cx="5638800" cy="541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8" algn="l">
              <a:lnSpc>
                <a:spcPct val="150000"/>
              </a:lnSpc>
            </a:pPr>
            <a:r>
              <a:rPr lang="km-KH" sz="20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១. ផ្តលសេវាសាធារណៈ ជាពិសេសសេវារដ្ឋបាលប្រកបដោយគុណភាព សម្លាភាព និងទទួលបានជំនឿទុកចិត្ត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 </a:t>
            </a:r>
            <a:r>
              <a:rPr lang="km-KH" sz="20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គឺចាត់វិធានការឲ្យបានហ្មត់ចត់ និងទាន់ពេលវេលាក្នុងការលើកកម្ពស់ការផ្តល់សេវារដ្ឋបាល សេវាសាធារណៈ និងការអភិវឌ្ឍន៍មូលដ្ឋាននានានៅគ្រប់វិស័យ នៅគ្រប់លំដាប់ថ្នាក់រដ្ឋបាល ដើម្បីឆ្លើយតបទៅនឹងតម្រូវការរបស់ប្រជាពលរដ្ឋកាន់តែប្រសើរឡើង ទាំងផ្នែកបរិមាណ គុណភាព ប្រសិទ្ធភាព តម្លាភាព ពោលគឺជំរុញ</a:t>
            </a:r>
            <a:endParaRPr lang="en-US" sz="2000" b="1" dirty="0">
              <a:ln>
                <a:solidFill>
                  <a:schemeClr val="tx1"/>
                </a:solidFill>
              </a:ln>
              <a:latin typeface="Khmer OS Siemreap" pitchFamily="2" charset="0"/>
              <a:cs typeface="Khmer OS Siemreap" pitchFamily="2" charset="0"/>
            </a:endParaRPr>
          </a:p>
          <a:p>
            <a:pPr marL="65088" algn="l">
              <a:lnSpc>
                <a:spcPct val="150000"/>
              </a:lnSpc>
            </a:pPr>
            <a:r>
              <a:rPr lang="km-KH" sz="20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ឲ្យការផ្តល់សេវា និងកិច្ចអន្តរាគមន៍នានាកាន់តែកៀកកិតនឹងប្រជាពលរដ្ឋ សំដៅបង្កើនការជឿទុកចិត្តពីប្រជាពលរដ្ឋកាន់តែច្រើនឡើង។</a:t>
            </a:r>
          </a:p>
        </p:txBody>
      </p:sp>
      <p:pic>
        <p:nvPicPr>
          <p:cNvPr id="2050" name="Picture 2" descr="D:\DINA2022\គ្រូបង្គោលយេនឌ័រ\15-08-2022\06-09-2022\image_750x_5e854a81ed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4"/>
            <a:ext cx="3454395" cy="2590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INA2022\គ្រូបង្គោលយេនឌ័រ\15-08-2022\06-09-2022\image_750x_5e8548e60ff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4"/>
            <a:ext cx="3454395" cy="2590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25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429000" y="1447800"/>
            <a:ext cx="5717458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lnSpc>
                <a:spcPct val="150000"/>
              </a:lnSpc>
            </a:pPr>
            <a:r>
              <a:rPr lang="km-KH" sz="18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២. គ្មានបទល្មើស លួច ឆក់ ប្លន់ គ្រឿងញៀន ស្បែងស៊ីសងខុសច្បាប់ និង   បទល្មើសគ្រប់ប្រភេទ គឺចាត់វិធានការយ៉ាងម៉ឹងម៉ាត់ក្នុងការបង្ការ ទប់ស្កាត់ និងបង្ក្រាបបទល្មើសគ្រប់ប្រភេទ និងយកចិត្តទុកដាក់លើផ្សព្វផ្សាយអប់រំអំពីច្បាប់ពាក់ព័ន្ធ និងផលប៉ះពាល់នានដែលបណ្តាលមកពីបទល្មើសគ្រប់ប្រភេទ ជាពិសេសអំពើលួច ឆក់ ប្លន់ ចាប់ជំរិតយកប្រាក់ ការប្រើប្រាស់អាវុធខុសច្បាប់ និងល្បែងស៊ីសងខុសច្បាប់ ព្រមទាំងបទល្មើសធនធានធម្មជាតិ និងបរិស្ថាន ដែលតែងតែកើតមានឡើងនៅតាមភូមិ ឃុំ សង្កាត់ និងត្រូវចាត់វិធានការក្នុងការបង្ការ ទប់ស្កាត់ឲ្យបានជាអតិបរមានូវការចរាចរ ការចែកចាយ ការជួញដូរ និងការប្រើប្រាស់គ្រឿងញៀនខុសច្បាប់ ព្រមទាំងខិតខំលុបបំបាត់ការដាំដុះ ការរក្សាទុក ការលួចកែឆ្នៃសារធាតុញៀនគ្រប់ប្រភេទតាមរូបភាពនៅតាមភូមិ ឃុំ សង្កាត់។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458" y="174527"/>
            <a:ext cx="9144000" cy="104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III. </a:t>
            </a:r>
            <a:r>
              <a:rPr lang="km-KH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វិធានការមូលដ្ឋាន (ត)</a:t>
            </a:r>
          </a:p>
        </p:txBody>
      </p:sp>
      <p:pic>
        <p:nvPicPr>
          <p:cNvPr id="3074" name="Picture 2" descr="D:\DINA2022\គ្រូបង្គោលយេនឌ័រ\15-08-2022\06-09-2022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" y="1838259"/>
            <a:ext cx="3464642" cy="21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INA2022\គ្រូបង្គោលយេនឌ័រ\15-08-2022\36352970_789783114744833_819086310578218598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4343400"/>
            <a:ext cx="3475675" cy="19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90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62400" y="1600200"/>
            <a:ext cx="5181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៣. មានសណ្តាប់ធ្នាប់សាធារណៈល្អ ជាពិសេសគ្មានគ្រោះថ្នាក់ចរាចរណ៍ គឺជំរុញការរឹតបន្តឹងការអនុវត្តច្បាប់ចរាចារណ៍ផ្លូវគោក និងលិខិតបទដ្ឋាននានា ដើម្បីកាត់បន្ថយឲ្យបានជាអតិបរមា នូវហេតុការណ៍គ្រោះថា្នក់ចរាចរណ៍ រួមទាំងអ្នកស្លាប់ និងរបួស និងរៀបចំសណ្តាប់ធ្នាប់សាធារណៈ នៅទីប្រជុំជន តំបន់ផ្សារ នៅលើដងផ្លូវ និងតាមចិញ្ចើមផ្លូវ ដើម្បីសម្រួលដល់ការធ្វើដំណើរទៅមករបស់អ្នកប្រើប្រាស់ផ្លូវ ជាពិសេសរួមចំណែកកាត់បន្ថយគ្រោះថ្នាក់ចរាចរណ៍។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58" y="174527"/>
            <a:ext cx="9144000" cy="104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III. </a:t>
            </a:r>
            <a:r>
              <a:rPr lang="km-KH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វិធានការមូលដ្ឋាន (ត)</a:t>
            </a:r>
          </a:p>
        </p:txBody>
      </p:sp>
      <p:pic>
        <p:nvPicPr>
          <p:cNvPr id="4098" name="Picture 2" descr="D:\DINA2022\គ្រូបង្គោលយេនឌ័រ\15-08-2022\06-09-2022\15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6229"/>
            <a:ext cx="4020291" cy="23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INA2022\គ្រូបង្គោលយេនឌ័រ\15-08-2022\06-09-2022\CHO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5386"/>
            <a:ext cx="4020291" cy="23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50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05200" y="1447800"/>
            <a:ext cx="56388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>
              <a:lnSpc>
                <a:spcPct val="150000"/>
              </a:lnSpc>
            </a:pPr>
            <a:r>
              <a:rPr lang="km-KH" sz="2200" b="1" dirty="0">
                <a:ln>
                  <a:solidFill>
                    <a:schemeClr val="tx1"/>
                  </a:solidFill>
                </a:ln>
                <a:latin typeface="Khmer OS Siemreap" pitchFamily="2" charset="0"/>
                <a:cs typeface="Khmer OS Siemreap" pitchFamily="2" charset="0"/>
              </a:rPr>
              <a:t>៤. គ្មានអំពើអនាចារ គ្មានការជួញដូរមនុស្ស ពិសេសស្ត្រី-កុមារ គ្មានអំពើហិង្សាក្នុងគ្រួសារ និងគ្មានក្មេងទំនឹង គឺចាត់វិធានការឲ្យបានជាអតិបរមាដើម្បីបង្ការ ទប់ស្កាត់ និងបង្ក្រាប់រាល់អំពើអនាចារ អំពើរំលោភសេពសន្ថវៈ ការជួញដូរមនុស្ស ជាពិសេសស្ត្រី-កុមារ អំពើហិង្សាក្នុងគ្រួសារដើម្បីការពារសន្តិសុខ សុវត្ថិភាពជូនប្រជាពលរដ្ឋឲ្យរួចផុតពីការជួញដូរ  អំពើរត់ពន្ធ  ការធ្វើអាជីវកម្មលើកម្លាំងពលកម្ម ការធ្វើអាជីវកម្មផ្លូវភេទ និងអំពើហិង្សាក្នុងគ្រួសារ ដោយអនុវត្តឲ្យបានហ្មត់ចត់តាមច្បាប់ ។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58" y="174527"/>
            <a:ext cx="9144000" cy="104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III. </a:t>
            </a:r>
            <a:r>
              <a:rPr lang="km-KH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វិធានការមូលដ្ឋាន (ត)</a:t>
            </a:r>
          </a:p>
        </p:txBody>
      </p:sp>
      <p:pic>
        <p:nvPicPr>
          <p:cNvPr id="5122" name="Picture 2" descr="D:\DINA2022\គ្រូបង្គោលយេនឌ័រ\15-08-2022\06-09-2022\2-victi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5" y="3137696"/>
            <a:ext cx="2993571" cy="2030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INA2022\គ្រូបង្គោលយេនឌ័រ\15-08-2022\06-09-2022\module-1-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5" y="990600"/>
            <a:ext cx="3004294" cy="212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INA2022\គ្រូបង្គោលយេនឌ័រ\15-08-2022\06-09-2022\TBP__12-11-2018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2" y="5206840"/>
            <a:ext cx="3306089" cy="149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00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1288</Words>
  <Application>Microsoft Office PowerPoint</Application>
  <PresentationFormat>On-screen Show (4:3)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Khmer OS Battambang</vt:lpstr>
      <vt:lpstr>Khmer OS Muol Light</vt:lpstr>
      <vt:lpstr>Khmer OS Siemreap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You Hengheng</cp:lastModifiedBy>
  <cp:revision>68</cp:revision>
  <cp:lastPrinted>2022-09-12T02:47:43Z</cp:lastPrinted>
  <dcterms:created xsi:type="dcterms:W3CDTF">2022-09-05T07:26:48Z</dcterms:created>
  <dcterms:modified xsi:type="dcterms:W3CDTF">2024-01-23T23:06:08Z</dcterms:modified>
</cp:coreProperties>
</file>