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81" d="100"/>
          <a:sy n="81" d="100"/>
        </p:scale>
        <p:origin x="-16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0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77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34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839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92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86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03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8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7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5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3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4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9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8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7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29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0755" y="1497807"/>
            <a:ext cx="8825658" cy="332958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km-KH" sz="40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ផែនការយុទ្ធសាស្រ្តដើម្បីសមភាពយេនឌ័រ ២០១៨</a:t>
            </a:r>
            <a:r>
              <a:rPr lang="en-US" sz="40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-</a:t>
            </a:r>
            <a:r>
              <a:rPr lang="km-KH" sz="40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២០២៣</a:t>
            </a:r>
            <a:br>
              <a:rPr lang="km-KH" sz="4000" dirty="0">
                <a:latin typeface="Khmer OS Muol Light" panose="02000500000000020004" pitchFamily="2" charset="0"/>
                <a:cs typeface="Khmer OS Muol Light" panose="02000500000000020004" pitchFamily="2" charset="0"/>
              </a:rPr>
            </a:br>
            <a:endParaRPr lang="en-US" sz="40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6498" y="4827388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km-KH" sz="4400" dirty="0"/>
              <a:t>របស់ក្រសួងមហាផ្ទៃ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122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3157"/>
          </a:xfrm>
        </p:spPr>
        <p:txBody>
          <a:bodyPr/>
          <a:lstStyle/>
          <a:p>
            <a:r>
              <a:rPr lang="km-KH" sz="3600" dirty="0"/>
              <a:t>ក្រសួងមហាផ្ទៃ ពីឆ្នាំ២០១១ ដល់ ២០១៦ (ត)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285876"/>
            <a:ext cx="9986963" cy="4962524"/>
          </a:xfrm>
        </p:spPr>
        <p:txBody>
          <a:bodyPr>
            <a:normAutofit/>
          </a:bodyPr>
          <a:lstStyle/>
          <a:p>
            <a:r>
              <a:rPr lang="km-KH" b="1" dirty="0"/>
              <a:t>ក្របខណ្ឌមន្ត្រីនគរបាលជាតិ</a:t>
            </a:r>
            <a:endParaRPr lang="en-US" dirty="0"/>
          </a:p>
          <a:p>
            <a:r>
              <a:rPr lang="km-KH" b="1" dirty="0"/>
              <a:t>ថ្នាក់ជាតិៈ</a:t>
            </a:r>
            <a:r>
              <a:rPr lang="en-US" b="1" dirty="0"/>
              <a:t>	</a:t>
            </a:r>
            <a:endParaRPr lang="en-US" dirty="0"/>
          </a:p>
          <a:p>
            <a:r>
              <a:rPr lang="km-KH" dirty="0"/>
              <a:t>	- អគ្គនាយក			មាន ០៧រូប 		ស្ត្រី ០១រូប  	ស្មើនឹង ១៤.២៨%</a:t>
            </a:r>
            <a:endParaRPr lang="en-US" dirty="0"/>
          </a:p>
          <a:p>
            <a:r>
              <a:rPr lang="km-KH" dirty="0"/>
              <a:t>	- អគ្គនាយករង		មាន ៣៦រូប 		ស្ត្រី ០៤រូប 	ស្មើនឹង ​១១.១១%	</a:t>
            </a:r>
            <a:endParaRPr lang="en-US" dirty="0"/>
          </a:p>
          <a:p>
            <a:r>
              <a:rPr lang="km-KH" dirty="0"/>
              <a:t>	- ប្រធាននាយកដ្ឋាន និងថ្នាក់ស្មើ		មាន ២២រូប 		ស្ត្រី ០១រូប 	ស្មើនឹង ៤.៥៤%</a:t>
            </a:r>
            <a:endParaRPr lang="en-US" dirty="0"/>
          </a:p>
          <a:p>
            <a:r>
              <a:rPr lang="km-KH" dirty="0"/>
              <a:t>	- អនុប្រធាននាយកដ្ឋាន និងថ្នាក់ស្មើ	មាន ១៣១រូប 	ស្ត្រី ១៦រូប 	ស្មើនឹង ១២.២១%</a:t>
            </a:r>
            <a:endParaRPr lang="en-US" dirty="0"/>
          </a:p>
          <a:p>
            <a:r>
              <a:rPr lang="km-KH" dirty="0"/>
              <a:t>	- ប្រធានការិយាល័យ និង​ថ្នាក់ស្មើ		មាន ៨១រូប 		ស្ត្រី ១៦រូប 	ស្មើនឹង ១៩.៧៥%	</a:t>
            </a:r>
            <a:endParaRPr lang="en-US" dirty="0"/>
          </a:p>
          <a:p>
            <a:r>
              <a:rPr lang="km-KH" dirty="0"/>
              <a:t>	- អនុប្រធានការិយាល័យ និង​ថ្នាក់ស្មើ	មាន ២០១រូប 	ស្ត្រី ៥២រូប 	ស្មើនឹង ២៥.៨៧%</a:t>
            </a:r>
            <a:endParaRPr lang="en-US" dirty="0"/>
          </a:p>
          <a:p>
            <a:r>
              <a:rPr lang="km-KH" dirty="0"/>
              <a:t>	- ប្រធានផ្នែក និងថ្នាក់ស្មើ				មាន ២២រូប 		ស្ត្រី ០១រូប 	ស្មើនឹង ៤.៥៤%</a:t>
            </a:r>
            <a:endParaRPr lang="en-US" dirty="0"/>
          </a:p>
          <a:p>
            <a:r>
              <a:rPr lang="km-KH" dirty="0"/>
              <a:t>	- អនុប្រធានផ្នែក និងថ្នាក់ស្មើ			មាន ១៣១រូប 	ស្ត្រី ១៦រូប 	ស្មើនឹង ១២.២១%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4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52693"/>
            <a:ext cx="10533857" cy="861732"/>
          </a:xfrm>
        </p:spPr>
        <p:txBody>
          <a:bodyPr/>
          <a:lstStyle/>
          <a:p>
            <a:r>
              <a:rPr lang="km-KH" sz="2800" b="1" dirty="0"/>
              <a:t>ស្ត្រីមានតួនាទីជាតំណាង តាមរយៈការបោះឆ្នោតសកល និងអសកល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35869"/>
            <a:ext cx="10533857" cy="5250655"/>
          </a:xfrm>
        </p:spPr>
        <p:txBody>
          <a:bodyPr>
            <a:normAutofit lnSpcReduction="10000"/>
          </a:bodyPr>
          <a:lstStyle/>
          <a:p>
            <a:r>
              <a:rPr lang="km-KH" b="1" dirty="0"/>
              <a:t>១.	ក្រុមប្រឹក្សា រាជធានី ខេត្ត ក្រុង ស្រុក ខណ្ឌ</a:t>
            </a:r>
            <a:endParaRPr lang="en-US" dirty="0"/>
          </a:p>
          <a:p>
            <a:r>
              <a:rPr lang="km-KH" b="1" dirty="0"/>
              <a:t>	*តួនាទីស្រ្តីជាសមាជិកក្រុមប្រឹក្សារាជធានី ខេត្ត៖</a:t>
            </a:r>
            <a:endParaRPr lang="en-US" dirty="0"/>
          </a:p>
          <a:p>
            <a:r>
              <a:rPr lang="km-KH" dirty="0"/>
              <a:t>	- ឆ្នាំ ២០០៩	ស្រ្តីចំនួន ៣៨រូប លើចំនួនសរុប ៣៧៤រូប		ស្មើនឹង  ១០ ភាគរយ</a:t>
            </a:r>
            <a:endParaRPr lang="en-US" dirty="0"/>
          </a:p>
          <a:p>
            <a:r>
              <a:rPr lang="km-KH" dirty="0"/>
              <a:t>	- ឆ្នាំ ២០១៤	ស្រ្តីចំនួន ៥២រូប លើចំនួនសរុប ៣៩៣រូប		ស្មើនឹង ១៣</a:t>
            </a:r>
            <a:r>
              <a:rPr lang="en-US" dirty="0"/>
              <a:t>,</a:t>
            </a:r>
            <a:r>
              <a:rPr lang="km-KH" dirty="0"/>
              <a:t>២៣ភាគរយ</a:t>
            </a:r>
            <a:endParaRPr lang="en-US" dirty="0"/>
          </a:p>
          <a:p>
            <a:r>
              <a:rPr lang="km-KH" dirty="0"/>
              <a:t>	</a:t>
            </a:r>
            <a:r>
              <a:rPr lang="en-US" dirty="0"/>
              <a:t>- </a:t>
            </a:r>
            <a:r>
              <a:rPr lang="km-KH" dirty="0"/>
              <a:t>គិតត្រឹមខែមិថុនា ឆ្នាំ២០១៦ សមាជិកក្រុមប្រឹក្សា ដែលជាប់ឆ្នោតសរុប ៣៩៣រូប ក្នុងនោះ មានស្រ្តី ៦២រូប ស្មើនឹង ១៥.៧៧% (ស្រី្តម្នាក់ជាប្រធានក្រុមប្រឹក្សាខេត្ត (កំពង់ឆ្នាំង) ស្មើនឹង ៤%)</a:t>
            </a:r>
          </a:p>
          <a:p>
            <a:endParaRPr lang="en-US" dirty="0"/>
          </a:p>
          <a:p>
            <a:r>
              <a:rPr lang="km-KH" b="1" dirty="0"/>
              <a:t>* តួនាទីស្ត្រីជាសមាជិកក្រុមប្រឹក្សា ក្រុង ស្រុក ខណ្ឌ៖</a:t>
            </a:r>
            <a:endParaRPr lang="en-US" dirty="0"/>
          </a:p>
          <a:p>
            <a:r>
              <a:rPr lang="km-KH" dirty="0"/>
              <a:t>	- ឆ្នាំ ២០០៩	ចំនួនសរុប ២៨៦១រូប 	 មានស្រ្តីចំនួន ៣៦៣រូប 	ស្មើនឹង ១២</a:t>
            </a:r>
            <a:r>
              <a:rPr lang="en-US" dirty="0"/>
              <a:t>,</a:t>
            </a:r>
            <a:r>
              <a:rPr lang="km-KH" dirty="0"/>
              <a:t>៦៨ %</a:t>
            </a:r>
            <a:endParaRPr lang="en-US" dirty="0"/>
          </a:p>
          <a:p>
            <a:r>
              <a:rPr lang="km-KH" dirty="0"/>
              <a:t>	-​ ឆ្នាំ ២០១៤	ចំនួនសរុប ២៩៣១រូប	 មានស្រ្តីចំនួន ៤០៦រូប 	ស្មើនឹង  ១៣</a:t>
            </a:r>
            <a:r>
              <a:rPr lang="en-US" dirty="0"/>
              <a:t>,</a:t>
            </a:r>
            <a:r>
              <a:rPr lang="km-KH" dirty="0"/>
              <a:t>៨៥ %</a:t>
            </a:r>
            <a:endParaRPr lang="en-US" dirty="0"/>
          </a:p>
          <a:p>
            <a:r>
              <a:rPr lang="km-KH" dirty="0"/>
              <a:t>	</a:t>
            </a:r>
            <a:r>
              <a:rPr lang="en-US" dirty="0"/>
              <a:t>- </a:t>
            </a:r>
            <a:r>
              <a:rPr lang="km-KH" dirty="0"/>
              <a:t>ឆ្នាំ ២០១៦ មាន១៩៧ ក្រុង​ ស្រុក ខណ្ឌ 	មាន សមាជិកក្រុមប្រឹក្សាជាប់ឆ្នោតសរុប ២.៩៣១នាក់ ស្រ្តី ៣៩៦នាក់ ស្មើនឹង ១៣.៥១% </a:t>
            </a:r>
          </a:p>
          <a:p>
            <a:r>
              <a:rPr lang="km-KH" dirty="0"/>
              <a:t>ក្នុងនោះ មានស្រ្តី ២នាក់ជាប្រធានក្រុមប្រឹក្សា ស្មើនឹង ១.០១% 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17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83889" cy="776007"/>
          </a:xfrm>
        </p:spPr>
        <p:txBody>
          <a:bodyPr/>
          <a:lstStyle/>
          <a:p>
            <a:r>
              <a:rPr lang="km-KH" sz="2800" b="1" dirty="0"/>
              <a:t>ស្ត្រីមានតួនាទីជាតំណាង តាមរយៈការបោះឆ្នោតសកល និងអសកល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28726"/>
            <a:ext cx="11205369" cy="5019674"/>
          </a:xfrm>
        </p:spPr>
        <p:txBody>
          <a:bodyPr>
            <a:normAutofit fontScale="92500" lnSpcReduction="10000"/>
          </a:bodyPr>
          <a:lstStyle/>
          <a:p>
            <a:r>
              <a:rPr lang="km-KH" b="1" dirty="0"/>
              <a:t>៣.	ក្រុមប្រឹក្សា ឃុំ សង្កាត់៖</a:t>
            </a:r>
            <a:endParaRPr lang="en-US" dirty="0"/>
          </a:p>
          <a:p>
            <a:pPr lvl="0"/>
            <a:r>
              <a:rPr lang="km-KH" dirty="0"/>
              <a:t>ឆ្នាំ ២០០២​	 មាន ១៦២១ ឃុំសង្កាត់ ចំនួនក្រុមប្រឹក្សាជាប់ឆ្នោតសរុប មាន ១១.២៦១រូប   មានស្រ្តី ៩៥១រូប (ក្រោយប្រកាសលទ្ធផល) និងកើនដល់ ១៦៨៣រូប នៅជិតពេលបោះឆ្នោតឆ្នាំ ២០០៧ គឺកើនពី ៨.៤៤% ដល់ ១៤.៨២% </a:t>
            </a:r>
            <a:endParaRPr lang="en-US" dirty="0"/>
          </a:p>
          <a:p>
            <a:pPr lvl="0"/>
            <a:r>
              <a:rPr lang="km-KH" dirty="0"/>
              <a:t>ឆ្នាំ ២០០៧	 មាន១៦២១ឃុំសង្កាត់ ចំនួនក្រុមប្រឹក្សាដែលជាប់ឆ្នោតសរុប មាន ១១.៣៥៣រូប ស្រ្តី ១៦៦២រូប (ក្រោយប្រកាសលទ្ធផល និងកើនដល់ ១៨៥៩រូប នៅជិតបោះឆ្នោតឆ្នាំ២០១២ គឺកើនពី ១៤</a:t>
            </a:r>
            <a:r>
              <a:rPr lang="en-US" dirty="0"/>
              <a:t>,</a:t>
            </a:r>
            <a:r>
              <a:rPr lang="km-KH" dirty="0"/>
              <a:t>៦០% ដល់ ១៦.៣៧%</a:t>
            </a:r>
            <a:endParaRPr lang="en-US" dirty="0"/>
          </a:p>
          <a:p>
            <a:pPr lvl="0"/>
            <a:r>
              <a:rPr lang="km-KH" dirty="0"/>
              <a:t>ឆ្នាំ ២០១២  មាន១៦៣៣ឃុំសង្កាត់ ចំនួនក្រុមប្រឹក្សាដែលជាប់ឆ្នោតសរុប មាន ១១.៤៥៩រូប  មានស្រ្តី២០.០៣៨រូប ស្មើនឹង១៧</a:t>
            </a:r>
            <a:r>
              <a:rPr lang="en-US" dirty="0"/>
              <a:t>,</a:t>
            </a:r>
            <a:r>
              <a:rPr lang="km-KH" dirty="0"/>
              <a:t>៧៩% ស្រ្តីជាមេឃុំ ចៅសង្កាត់ មាន ៦៩រូប ស្មើនឹង ៤</a:t>
            </a:r>
            <a:r>
              <a:rPr lang="en-US" dirty="0"/>
              <a:t>,</a:t>
            </a:r>
            <a:r>
              <a:rPr lang="km-KH" dirty="0"/>
              <a:t>២២ % ជំទប់ទី១ មានស្រ្តី១៨៩រូប ស្មើនឹង ១១</a:t>
            </a:r>
            <a:r>
              <a:rPr lang="en-US" dirty="0"/>
              <a:t>,</a:t>
            </a:r>
            <a:r>
              <a:rPr lang="km-KH" dirty="0"/>
              <a:t>៥៧% ជំទប់ទី២ មានស្រ្តី១៥១រូប ស្មើនឹង ៩</a:t>
            </a:r>
            <a:r>
              <a:rPr lang="en-US" dirty="0"/>
              <a:t>,</a:t>
            </a:r>
            <a:r>
              <a:rPr lang="km-KH" dirty="0"/>
              <a:t>២៤ % ។</a:t>
            </a:r>
            <a:endParaRPr lang="en-US" dirty="0"/>
          </a:p>
          <a:p>
            <a:pPr lvl="0"/>
            <a:r>
              <a:rPr lang="km-KH" dirty="0"/>
              <a:t>ឆ្នាំ២០១៧ មាន ១៦៤៦ ឃុំសង្កាត់ ចំនួនក្រុមប្រឹក្សាដែលបានជាប់ឆ្នោតសរុប មាន១១.៥៧២រូប ​ស្រ្តី​១.៩៣៩រូប ត្រូវនឹង ១៦.៧៥% មេឃុំ ចៅសង្កាត់ ១៦៤៦​នាក់ មានស្រ្តី ១២៨នាក់ ត្រូវនឹង ៧.៧៧ % ជំទប់ទី១ មានស្រ្តី២៣៣នាក់ ១៤.១៥% ជំទប់ទី២ មានស្រ្តី១១៥ ស្មើ ៦.៩៨% ។</a:t>
            </a:r>
            <a:endParaRPr lang="en-US" dirty="0"/>
          </a:p>
          <a:p>
            <a:r>
              <a:rPr lang="km-KH" dirty="0"/>
              <a:t>អត្រាស្រ្តី ជាសមាជិកក្រុមប្រឹក្សា ឃុំ សង្កាត់ មានចំនួនកើនឡើង ជាលំដាប់ តែនៅមានបរិមាណតិចតួច បើប្រៀបទៅនឹងបុរស ដែលលើសពី៨៣%មានមុខតំណែងសំខាន់ៗ ក្នុងតួនាទីធ្វើសេចក្តីសម្រេច នៅថ្នាក់ ឃុំ សង្កាត់ 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06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បញ្ហាប្រឈម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8" y="1264444"/>
            <a:ext cx="10772775" cy="5207794"/>
          </a:xfrm>
        </p:spPr>
        <p:txBody>
          <a:bodyPr>
            <a:normAutofit/>
          </a:bodyPr>
          <a:lstStyle/>
          <a:p>
            <a:pPr lvl="1"/>
            <a:r>
              <a:rPr lang="km-KH" dirty="0"/>
              <a:t>គម្លាតរវាងបរិមាណ និងគុណភាព ក្នុងការចូលរួមរបស់ស្រ្តី និងបុរស ក្នុងតួនាទីដឹកនាំ និងការ  កសាងធនធានមនុស្សបន្តវេននៅមានទំហំធំនៅឡើយ សម្រាប់និរន្តរភាព នៃការផ្តល់តួនាទី ភារកិច្ចប្រកបដោយសមធម៌ និងគណនេយ្យភាព ។</a:t>
            </a:r>
            <a:endParaRPr lang="en-US" dirty="0"/>
          </a:p>
          <a:p>
            <a:pPr lvl="1"/>
            <a:r>
              <a:rPr lang="km-KH" dirty="0"/>
              <a:t>ស្ត្រីនៅតែពុំមានឱកាសច្រើន និងតែងមានឧបសគ្គក្នុងការទទួលបានការតែងតាំងនៅក្នុងមុខតំណែងនានា ទាំងនៅថ្នាក់ជាតិ និងថ្នាក់ក្រោមជាតិ។</a:t>
            </a:r>
            <a:endParaRPr lang="en-US" dirty="0"/>
          </a:p>
          <a:p>
            <a:pPr lvl="1"/>
            <a:r>
              <a:rPr lang="km-KH" dirty="0"/>
              <a:t>វិធានការ ដើម្បីពន្លឿនការចូលរួមរបស់ស្រ្តី ក្នុងតួនាទី ធ្វើសេចក្តីសម្រេច ក្នុងវិស័យសាធារណៈ និងវិស័យ​នយោបាយ នៅមានកម្រឹត។</a:t>
            </a:r>
            <a:endParaRPr lang="en-US" dirty="0"/>
          </a:p>
          <a:p>
            <a:pPr lvl="1"/>
            <a:r>
              <a:rPr lang="km-KH" dirty="0"/>
              <a:t>បញ្ហា និងភាពប្រឈមរបស់ស្រ្តី ក្នុងការចូលរួមធ្វើសេចក្តីសម្រេច ទាំងក្នុងវិស័យសាធារណៈ និង នយោបាយ និងកង្វះការគាំទ្រពីមជ្ឈដ្ឋានពាក់ព័ន្ធនៅតែមាន ។</a:t>
            </a:r>
            <a:endParaRPr lang="en-US" dirty="0"/>
          </a:p>
          <a:p>
            <a:pPr lvl="1"/>
            <a:r>
              <a:rPr lang="km-KH" dirty="0"/>
              <a:t>នៅក្នុងវិស័យសាធារណៈ  ស្រ្តីភាគច្រើនក្នុងតួនាទីដឹកនាំរដ្ឋបាល និងជំនាញ បានត្រឹមកម្រឹតអនុប្រធាន ដែលមិនទាន់មានលទ្ធភាពគ្រប់គ្រាន់ ក្នុងការធ្វើសេចក្តីសម្រេច ឬអនុវត្តសមត្ថភាព តាមគំនិតផ្តួចផ្តើមរបស់ខ្លួន ។</a:t>
            </a:r>
            <a:endParaRPr lang="en-US" dirty="0"/>
          </a:p>
          <a:p>
            <a:pPr lvl="1"/>
            <a:r>
              <a:rPr lang="km-KH" dirty="0"/>
              <a:t>ខ្វះការគាំទ្រថវិកា ក្នុងការអនុវត្តផែនការ បញ្រ្ជាបយេនឌ័រ ឲ្យបានទូលំទូលាយ។</a:t>
            </a:r>
            <a:endParaRPr lang="en-US" dirty="0"/>
          </a:p>
          <a:p>
            <a:pPr lvl="1"/>
            <a:r>
              <a:rPr lang="km-KH" dirty="0"/>
              <a:t>ការលើកកម្ពស់សមភាពយេនឌ័រក្នុងតួនាទីដឹកនាំ ធ្វើសេចក្តីសម្រេចនៅតែត្រូវការការគាំទ្រ កិច្ចសហការ និងការលើកទឹកចិត្ត ពីថ្នាក់ដឹកនាំ និងដៃគូជាបុរសជាចាំបាច់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8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គោលការណ៍ ក្នុងការកសាងផែនការយុទ្ធសាស្រ្ត យេនឌ័រ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55226" cy="4195481"/>
          </a:xfrm>
        </p:spPr>
        <p:txBody>
          <a:bodyPr/>
          <a:lstStyle/>
          <a:p>
            <a:r>
              <a:rPr lang="km-KH" sz="2400" dirty="0"/>
              <a:t>ផ្តោតជាសំខាន់លើការអភិវឌ្ឍសមត្ថភាព ជំនាញ និងការបំពេញតួនាទីប្រកបដោយការទទួលខុសត្រូវ របស់មន្រ្តីរាជការក្នុងក្របខណ្ឌស៊ីវិល នគរបាលជាតិ និងមន្ត្រីពន្ធនាគារជាពិសេសស្ត្រី ទាំងនៅថ្នាក់ជាតិ និងថ្នាក់ក្រោមជាតិ  </a:t>
            </a:r>
          </a:p>
          <a:p>
            <a:r>
              <a:rPr lang="km-KH" sz="2400" dirty="0"/>
              <a:t>ព្រមទាំងបង្ករលក្ខណៈ និងបង្កើនចំនួនស្រ្តីឲ្យមានលទ្ធភាពចូលរួមក្នុងវិស័យសាធារណៈ និង វិស័យនយោបាយឲ្យកាន់តែច្រើន ដើម្បីរួមចំណែកដល់ការអភិវឌ្ឍន៍ និងការរក្សាបាននូវស្ថេរភាពនយោបាយ និងសន្តិសុខ សណ្តាប់ធ្នាប់សង្គម នៅគ្រប់កម្រិត ។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4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0326"/>
          </a:xfrm>
        </p:spPr>
        <p:txBody>
          <a:bodyPr/>
          <a:lstStyle/>
          <a:p>
            <a:r>
              <a:rPr lang="km-KH" dirty="0"/>
              <a:t>ចក្ខុវិស័យ និងបេសកកម្ម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493044"/>
            <a:ext cx="10958512" cy="4755355"/>
          </a:xfrm>
        </p:spPr>
        <p:txBody>
          <a:bodyPr>
            <a:normAutofit/>
          </a:bodyPr>
          <a:lstStyle/>
          <a:p>
            <a:r>
              <a:rPr lang="km-KH" b="1" dirty="0"/>
              <a:t>-ចក្ខុវិស័យ</a:t>
            </a:r>
            <a:endParaRPr lang="en-US" dirty="0"/>
          </a:p>
          <a:p>
            <a:r>
              <a:rPr lang="km-KH" dirty="0"/>
              <a:t>ប្រជាពលរដ្ឋ ទាំងស្រ្តី​ និងបុរស មានសិទ្ធិស្មើគ្នាចំពោះមុខច្បាប់ ជាពិសេសស្រ្តីទទួលបាននូវសុវត្តិភាពផ្ទាល់ខ្លួន មានឱកាសពេញលេញនៅក្នុងសកម្មភាពរបស់អង្គភាព ក៏ដូចជាសកម្មភាពសង្គម ការចូលរួមធ្វើសេចក្តីសម្រេចគ្រប់កម្រិត ដោយស្មើភាពជាមួយបុរស មានការទទួលខុសត្រូវ តម្លាភាព អភិបាលកិច្ចល្អ និងទទួលបានធនធាន ផលប្រយោជន៍ ប្រកបដោយសមធម៌ ។</a:t>
            </a:r>
          </a:p>
          <a:p>
            <a:endParaRPr lang="en-US" dirty="0"/>
          </a:p>
          <a:p>
            <a:r>
              <a:rPr lang="km-KH" b="1" dirty="0"/>
              <a:t>-បេសកកម្ម</a:t>
            </a:r>
            <a:endParaRPr lang="en-US" dirty="0"/>
          </a:p>
          <a:p>
            <a:r>
              <a:rPr lang="km-KH" dirty="0"/>
              <a:t>ក្រុមការងារយេនឌ័រក្រសួងមហាផ្ទៃ មានបេសកកម្មលើកកម្ពស់សមភាពយេនឌ័រ និងបង្កើនភាព​អង់អាចដល់ស្ត្រី ក្នុងក្របខណ្ឌក្រសួងមហាផ្ទៃ និងក្នុងសង្គម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6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1738"/>
          </a:xfrm>
        </p:spPr>
        <p:txBody>
          <a:bodyPr/>
          <a:lstStyle/>
          <a:p>
            <a:r>
              <a:rPr lang="km-KH" dirty="0"/>
              <a:t>គោលដៅចម្បង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94" y="1464470"/>
            <a:ext cx="10558462" cy="4783930"/>
          </a:xfrm>
        </p:spPr>
        <p:txBody>
          <a:bodyPr>
            <a:normAutofit/>
          </a:bodyPr>
          <a:lstStyle/>
          <a:p>
            <a:r>
              <a:rPr lang="km-KH" dirty="0"/>
              <a:t>-ស្ត្រីកាន់តែច្រើន ប្រកបដោយសមត្ថភាព និងគុណសម្បត្តិល្អ ក្លាយជាមន្រ្តីដែលមានតួនាទីដឹកនាំគ្រប់លំដាប់ថ្នាក់នៅតាមបណ្តាអង្គភាព ស្ថាប័ន នៃរដ្ឋបាលស៊ីវិល នគរបាលជាតិ និងពន្ធនាគារ ។</a:t>
            </a:r>
            <a:endParaRPr lang="en-US" dirty="0"/>
          </a:p>
          <a:p>
            <a:endParaRPr lang="km-KH" dirty="0"/>
          </a:p>
          <a:p>
            <a:r>
              <a:rPr lang="km-KH" dirty="0"/>
              <a:t>-ស្ត្រី បានចូលរួមយ៉ាងសកម្មក្នុងការងារអភិបាលកិច្ច និងគ្រប់យន្តការនៃការធ្វើសេចក្តីសម្រេចគ្រប់កម្រិត ដើម្បីឆ្លើយតបនឹងតម្រូវការជាអាទិភាពក្នុងដំណើរការអភិវឌ្ឍន៍តាមបែបលទ្ធិប្រជាធិបតេយ្យនៅថ្នាក់ក្រោមជាតិ ។</a:t>
            </a:r>
          </a:p>
          <a:p>
            <a:endParaRPr lang="en-US" dirty="0"/>
          </a:p>
          <a:p>
            <a:r>
              <a:rPr lang="km-KH" dirty="0"/>
              <a:t>-ប្រជាពលរដ្ឋគ្រប់មូលដ្ឋាន បានចូលរួមសកម្មភាព និងទទួលបានសន្តិសុខ សុវត្ថិភាព សណ្តាប់ធ្នាប់ និងផលប្រយោជន៍ពីគោលនយោបាយជាតិសម្រាប់ការអភិវឌ្ឍន៍គ្រប់វិស័យ និងទទួលបានសេវារដ្ឋបាល និងសេវាសាធារណៈ ទាំងឡាយដែលផ្តល់ឲ្យដោយភ្នាក់ងារ ឬមន្ត្រីជំនាញនៃក្រសួងមហាផ្ទៃ ប្រកបដោយសមធម៌ និងបរិយាប័ន្ន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19595" cy="968888"/>
          </a:xfrm>
        </p:spPr>
        <p:txBody>
          <a:bodyPr/>
          <a:lstStyle/>
          <a:p>
            <a:r>
              <a:rPr lang="km-KH" sz="3600" b="1" dirty="0"/>
              <a:t>យុទ្ធសាស្រ្ត ៣   គោលបំណង ៧   និង ៤៥សកម្មភាព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71600"/>
            <a:ext cx="10983913" cy="4876799"/>
          </a:xfrm>
        </p:spPr>
        <p:txBody>
          <a:bodyPr>
            <a:normAutofit/>
          </a:bodyPr>
          <a:lstStyle/>
          <a:p>
            <a:r>
              <a:rPr lang="km-KH" u="sng" dirty="0"/>
              <a:t>យុទ្ធសាស្រ្តទី១</a:t>
            </a:r>
            <a:r>
              <a:rPr lang="km-KH" dirty="0"/>
              <a:t>៖អភិវឌ្ឍសមត្ថភាពមន្ត្រីរាជការស៊ីវិល នគរបាលជាតិ និងមន្ត្រីពន្ធនាគារ នៅក្នុងរចនា		សម្ព័ន្ធក្រសួងទាំងនៅថ្នាក់ជាតិ និងថ្នាក់ក្រោមជាតិឆ្លើយតបទៅនឹងតម្រូវការក្នុងការលើក			កម្ពស់សម​ភាពយេនឌ័រ ។ មាន គោលបំណងជាក់លាក់ ៣ ដែលមានសកម្មភាពសរុបចំនួន ២១ </a:t>
            </a:r>
          </a:p>
          <a:p>
            <a:endParaRPr lang="en-US" dirty="0"/>
          </a:p>
          <a:p>
            <a:r>
              <a:rPr lang="km-KH" dirty="0"/>
              <a:t> </a:t>
            </a:r>
            <a:r>
              <a:rPr lang="km-KH" u="sng" dirty="0"/>
              <a:t>យុទ្ធសាស្រ្តទី២</a:t>
            </a:r>
            <a:r>
              <a:rPr lang="km-KH" dirty="0"/>
              <a:t>៖ ពង្រឹងកិច្ចសហប្រតិបត្តិការ រវាងអង្គភាពចំណុះក្រសួង ជាមួយដៃគូជាតិ និងអន្តរ			ជាតិដើម្បីធ្វើឲ្យសម្រេច​គោលដៅនៃផែនការយុទ្ធសាស្ត្រដើម្បីសមភាពយេនឌ័រ ។ មានគោល			បំណងជាក់លាក់ ២មានសកម្មភាពចំនួន ១៣ ។ </a:t>
            </a:r>
          </a:p>
          <a:p>
            <a:endParaRPr lang="en-US" dirty="0"/>
          </a:p>
          <a:p>
            <a:r>
              <a:rPr lang="km-KH" u="sng" dirty="0"/>
              <a:t>យុទ្ធសាស្រ្តទី៣</a:t>
            </a:r>
            <a:r>
              <a:rPr lang="km-KH" dirty="0"/>
              <a:t>៖ ស្រាវជ្រាវ តាមដាន ត្រួតពិនិត្យ វាយតម្លៃស្ថានភាពយេនឌ័រ និងតម្រូវការជាអាទិភាព 		ក្នុងដំណើរការនៃកំណែទម្រង់រដ្ឋបាល និងកងកម្លាំងនគរបាលជាតិ ព្រមទាំងក្នុងការអនុវត្ត			គោលនយោបាយអភិវឌ្ឍន៍ តាមបែបប្រជាធិបតេយ្យ នៅថ្នាក់ក្រោមជាតិ ដែលឆ្លើយតបទៅ			នឹងតម្រូវការយេនឌ័រ ។ មានគោលបំណងជាក់លាក់២ និងសកម្មភាពចំនួន ១១ ។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20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0326"/>
          </a:xfrm>
        </p:spPr>
        <p:txBody>
          <a:bodyPr/>
          <a:lstStyle/>
          <a:p>
            <a:r>
              <a:rPr lang="km-KH" dirty="0"/>
              <a:t>អំពីធនធានហិរញ្ញវត្ថុ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588574"/>
            <a:ext cx="10812464" cy="4195481"/>
          </a:xfrm>
        </p:spPr>
        <p:txBody>
          <a:bodyPr>
            <a:normAutofit/>
          </a:bodyPr>
          <a:lstStyle/>
          <a:p>
            <a:r>
              <a:rPr lang="km-KH" sz="2800" dirty="0"/>
              <a:t>ការអនុវត្តផែនការយុទ្ធសាស្ត្រ ដើម្បីសមភាពយេនឌ័រ ក្រុមការងាយេនឌ័រក្រសួងមហាផ្ទៃ ក្រុមការងារយេនឌ័រថ្នាក់អគ្គនាយកដ្ឋាន អង្គភាព និងថ្នាក់រាជធានី-ខេត្ត ចំណុះក្រសួងមហាផ្ទៃ​ ពឹងផ្អែកទៅលើធនធានហិរញ្ញវត្ថុ ពីរសំខាន់ៗ សម្រាប់អនុវត្តសកម្មភាពបញ្ជ្រាបយេនឌ័រ ៖</a:t>
            </a:r>
          </a:p>
          <a:p>
            <a:r>
              <a:rPr lang="km-KH" sz="2800" dirty="0"/>
              <a:t>ទីមួយ គឺថវិកាជាតិ និង</a:t>
            </a:r>
          </a:p>
          <a:p>
            <a:r>
              <a:rPr lang="km-KH" sz="2800" dirty="0"/>
              <a:t>ទីពីរ 	គឺថវិកាបានពីការលើកគម្រោងសកម្មភាព កួបផ្សំថវិកាជាមួយដៃគូអភិវឌ្ឍ ។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5591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dirty="0"/>
              <a:t>កត្តាចាំបាច់ដើម្បីធ្វើឲ្យសម្រេចផែនការយុទ្ធសាស្រ្ត  និងផែនការសកម្មភាព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m-KH" sz="3200" dirty="0"/>
              <a:t>កិច្ចសហការ រវាងក្រុមការងារយេនឌ័រក្រសួង បណ្តាក្រុមការងារយេនឌ័រ អង្គភាពថ្នាក់ជាតិ ថ្នាក់ក្រោមជាតិ និងដៃគូអភិវឌ្ឍ </a:t>
            </a:r>
          </a:p>
          <a:p>
            <a:endParaRPr lang="km-KH" sz="3200" dirty="0"/>
          </a:p>
          <a:p>
            <a:r>
              <a:rPr lang="km-KH" sz="3200" dirty="0"/>
              <a:t>ការចូលរួម គាំទ្រ និងសហការពីបណ្តាអង្គភាព ស្ថាប័នពាក់ព័ន្ធ</a:t>
            </a:r>
          </a:p>
          <a:p>
            <a:endParaRPr lang="km-KH" sz="3200" dirty="0"/>
          </a:p>
          <a:p>
            <a:r>
              <a:rPr lang="km-KH" sz="3200" dirty="0"/>
              <a:t>ការតាមដានត្រួតពិនិត្យវាយតម្លៃ ជាប្រចាំ ។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8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998" y="383038"/>
            <a:ext cx="9603275" cy="1088575"/>
          </a:xfrm>
        </p:spPr>
        <p:txBody>
          <a:bodyPr>
            <a:normAutofit fontScale="90000"/>
          </a:bodyPr>
          <a:lstStyle/>
          <a:p>
            <a:pPr algn="ctr"/>
            <a:r>
              <a:rPr lang="km-KH" sz="3600" dirty="0"/>
              <a:t>ការវាយតម្លៃលើការអនុវត្តគោលនយោបាយលើកកម្ពស់ សមភាពយេនឌ័រ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43050"/>
            <a:ext cx="10687049" cy="5036344"/>
          </a:xfrm>
        </p:spPr>
        <p:txBody>
          <a:bodyPr>
            <a:normAutofit/>
          </a:bodyPr>
          <a:lstStyle/>
          <a:p>
            <a:pPr lvl="0"/>
            <a:r>
              <a:rPr lang="km-KH" dirty="0"/>
              <a:t>ការអនុវត្តគោលនយោបាយ ច្បាប់ កម្មវិធីជាតិទាំងឡាយ ទាំងនៅថ្នាក់ជាតិ និងថ្នាក់ក្រោមជាតិដែលឆ្លើយតបនឹងយេនឌ័រ បានធ្វើឲ្យរាល់ទម្រង់នៃការរើសអើងស្រ្តី ត្រូវបានកាត់បន្ថយ និងបង្កើតឲ្យមានភាពសុខុដុមរមនា និងការគោរព ឲ្យតម្លៃគ្នាទៅវិញទៅមកក្នុងកន្លែងធ្វើការ និងនៅ។​ </a:t>
            </a:r>
            <a:endParaRPr lang="en-US" dirty="0"/>
          </a:p>
          <a:p>
            <a:pPr lvl="0"/>
            <a:r>
              <a:rPr lang="km-KH" dirty="0"/>
              <a:t>ការអប់រំលើកកម្ពស់សីលធម៌សង្គ​ម តម្លៃស្រ្តី និងគ្រួសារខ្មែរ ត្រូវបានដាក់បញ្ចូលទៅការអប់រំដល់សង្គមនៅតាមសាលារៀន និងកម្មវិធីសង្គមនានា ដើម្បីកាត់បន្ថយភាពទំនើង អាណាធិបតេយ្យ មិនស្គាល់ខុសត្រូវ បាបបុណ្យ គុណទោស ដែលនាំឲ្យ​គ្រួសារ និងសង្គម គ្មានសេចក្តីសុខ ។  ​</a:t>
            </a:r>
            <a:endParaRPr lang="en-US" dirty="0"/>
          </a:p>
          <a:p>
            <a:pPr lvl="0"/>
            <a:r>
              <a:rPr lang="km-KH" dirty="0"/>
              <a:t>ក្រសួងមហាផ្ទៃបានយកចិត្តទុកដាក់ក្នុងការលើកកម្ពស់ការបណ្តុះបណ្តាលមន្រ្តីក្នុងការអនុវត្តភារកិច្ចតាមតួនាទី និងតាមជំនាញគ្រប់ផ្នែក ទាំងបុរស ទាំងស្រ្តី ធ្វើឲ្យសមត្ថភាព មន្រ្តីកាន់តែរឹងមាំ និងបានកែលម្អចំណុចខ្វះខាត បង្កើន ការទទួលខុសត្រូវ និងខិតខំកសាងស្នាដៃល្អៗសម្រាប់អង្គភាព ដើម្បីការរីកចម្រើនឡើង ជាលំដាប់ ។ </a:t>
            </a:r>
            <a:endParaRPr lang="en-US" dirty="0"/>
          </a:p>
          <a:p>
            <a:pPr lvl="0"/>
            <a:r>
              <a:rPr lang="km-KH" dirty="0"/>
              <a:t>ក្រសួងមហាផ្ទៃបានយកចិត្តទុកដាក់ពង្រឹងគុណភាពសាលាបណ្ឌិត្យសភានគរបាលកម្ពុជា សម្រាប់ជាថ្នាលបណ្តុះបណ្តាល ពង្រឹងសមត្ថភាពមន្រ្តីក្នុងកងកម្លាំងនគរបាល ទាំងចាស់ ថ្មី ឲ្យមានវិន័យ សេចក្តីថ្លៃថ្នូរ និងមានសមត្ថភាពជំនាញគ្រប់គ្រាន់ក្នុងការបំពេញភារកិច្ច ។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12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91033" cy="3847820"/>
          </a:xfrm>
        </p:spPr>
        <p:txBody>
          <a:bodyPr/>
          <a:lstStyle/>
          <a:p>
            <a:pPr algn="ctr"/>
            <a:r>
              <a:rPr lang="km-KH" dirty="0"/>
              <a:t/>
            </a:r>
            <a:br>
              <a:rPr lang="km-KH" dirty="0"/>
            </a:br>
            <a:r>
              <a:rPr lang="km-KH" dirty="0"/>
              <a:t/>
            </a:r>
            <a:br>
              <a:rPr lang="km-KH" dirty="0"/>
            </a:br>
            <a:r>
              <a:rPr lang="km-KH" dirty="0"/>
              <a:t/>
            </a:r>
            <a:br>
              <a:rPr lang="km-KH" dirty="0"/>
            </a:br>
            <a:r>
              <a:rPr lang="km-KH" dirty="0"/>
              <a:t>សូមអរគុណ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5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318" y="181256"/>
            <a:ext cx="9404723" cy="1400530"/>
          </a:xfrm>
        </p:spPr>
        <p:txBody>
          <a:bodyPr/>
          <a:lstStyle/>
          <a:p>
            <a:r>
              <a:rPr lang="km-KH" sz="3600" dirty="0"/>
              <a:t>ការវាយតម្លៃលើការអនុវត្តគោលនយោបាយលើកកម្ពស់ សមភាពយេនឌ័រ (ត)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963" y="1371600"/>
            <a:ext cx="10529887" cy="5314950"/>
          </a:xfrm>
        </p:spPr>
        <p:txBody>
          <a:bodyPr>
            <a:normAutofit/>
          </a:bodyPr>
          <a:lstStyle/>
          <a:p>
            <a:pPr lvl="0"/>
            <a:r>
              <a:rPr lang="km-KH" dirty="0"/>
              <a:t>ដោយឡែក ក្នុងផ្នែកស៊ីវិល ក្រសួងបានសហការជាមួយក្រសួងមុខងារសាធារណៈ ដើម្បីបញ្ជូនមន្រ្តីទាំងបុរស នារី ដើម្បីសិក្សាបន្ថែមនូវជំនាញក្នុងមុខងារសាសធារណ៖ជារៀងរាល់ឆ្នាំ ។ </a:t>
            </a:r>
            <a:endParaRPr lang="en-US" dirty="0"/>
          </a:p>
          <a:p>
            <a:pPr lvl="0"/>
            <a:r>
              <a:rPr lang="km-KH" dirty="0"/>
              <a:t>ក្នុងផ្នែកកម្លាំងពន្ធនាគារក៏ដូចគ្នាដែរ ការបណ្តុះបណ្តាល គឺត្រូវបានចាត់ទុកថាជាការចាំបាច់ ដែលមន្រ្តីគ្រប់ផ្នែកត្រូវមានវិន័យ សេចក្តីថ្លៃថ្នូរ សមត្ថភាពការងារ ទំនាក់ទំនង និងជាពិសេស ការបញ្ជ្រាបចូលនូវមេរៀនពាក់ព័ន្ធនឹងទស្សនៈសមភាពយេនឌ័រ ដែលជាការលើកកម្ពស់ ការគោរពសិទ្ធិ យុត្តិធម៌សង្គម និងសេចក្តីថ្លៃថ្នូររបស់ជាតិ ។ </a:t>
            </a:r>
            <a:endParaRPr lang="en-US" dirty="0"/>
          </a:p>
          <a:p>
            <a:pPr lvl="0"/>
            <a:r>
              <a:rPr lang="km-KH" dirty="0"/>
              <a:t>មិនតែប៉ុណ្ណោះ អង្គភាព ស្ថាប័នទាំងអស់ បានចាត់បញ្ជូនមន្រ្តីជំនាញតាមវិស័យ ទាំងបុរស ទាំងស្រ្តី ឲ្យទៅសិក្សា នៅបរទេស ជាបន្តបន្ទាប់ ថែមទៀត ។ </a:t>
            </a:r>
            <a:endParaRPr lang="en-US" dirty="0"/>
          </a:p>
          <a:p>
            <a:pPr lvl="0"/>
            <a:r>
              <a:rPr lang="km-KH" dirty="0"/>
              <a:t>ការលើកកម្ពស់ស្ថានភាព សុខមាលភាពស្រ្តី ការទប់ស្កាត់ និងការបង្រ្កាបបទល្មើសដែលរំលោភបំពានដល់សិទ្ធិស្រ្តី និង​កុមារ អំពើហិង្សាគ្រប់រូបភាព ការជួញដូរមនុស្ស ​ការចែកចាយ និងប្រើប្រាស់គ្រឿងញៀន និងបទល្មើសក្នុងសង្គមជាច្រើនទៀត ត្រូវបានកាត់បន្ថយ ដែលជាការកាត់បន្ថយហានិភ័យចំពោះស្រ្តី និងកុមារី ដែលជាអ្នកប្រឈមមុខខ្ពស់ជាងគេ​ ។ </a:t>
            </a:r>
            <a:endParaRPr lang="en-US" dirty="0"/>
          </a:p>
          <a:p>
            <a:pPr lvl="0"/>
            <a:r>
              <a:rPr lang="km-KH" dirty="0"/>
              <a:t>ចំនួនស្រ្តី​ ដែលបានចូលរួម​​ ក្នុង​ការធ្វើសេចក្តីសម្រេច ក្នុងវិស័យសាធារណៈ និងនយោបាយក៏ត្រូវបានមើលឃើញថា មានការកើនឡើងជាបណ្តើរៗ នូវសមាមាត្រស្រ្តី​ ជាអ្នកដឹកនាំគ្រប់លំដាប់ថ្នាក់​ ទាំងក្នុង​​ស្ថាប័ននីតិប្រតិបត្តិ ស្ថាប័ននីតិបញ្ញត្តិ និង ស្ថាប័នតុលាការ ។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8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1738"/>
          </a:xfrm>
        </p:spPr>
        <p:txBody>
          <a:bodyPr/>
          <a:lstStyle/>
          <a:p>
            <a:r>
              <a:rPr lang="km-KH" sz="3600" dirty="0"/>
              <a:t>លទ្ធផលនៃការអនុវត្តគោលនយោបាយយេនឌ័រ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106" y="1464470"/>
            <a:ext cx="10608469" cy="4783930"/>
          </a:xfrm>
        </p:spPr>
        <p:txBody>
          <a:bodyPr>
            <a:normAutofit/>
          </a:bodyPr>
          <a:lstStyle/>
          <a:p>
            <a:pPr lvl="0"/>
            <a:r>
              <a:rPr lang="km-KH" dirty="0"/>
              <a:t>តំណាងស្រ្តីនៅក្នុងស្ថាប័នរដ្ឋសភា បានកើនជិត ៤ដង ក្នុងរយៈពេល២​ទសវត្សន៍កន្លងមកនេះ </a:t>
            </a:r>
            <a:endParaRPr lang="en-US" dirty="0"/>
          </a:p>
          <a:p>
            <a:pPr lvl="0"/>
            <a:r>
              <a:rPr lang="km-KH" dirty="0"/>
              <a:t>ស្រ្តីនៅក្នុងមុខតំណែង ជាឧបនាយករដ្ឋមន្រ្តីមាន​ រដ្ឋលេខាធិការ និងអនុរដ្ឋលេខាធិការមាន មានវត្តមាននៅគ្រប់ក្រសួងស្ថាប័ន ។</a:t>
            </a:r>
            <a:endParaRPr lang="en-US" dirty="0"/>
          </a:p>
          <a:p>
            <a:pPr lvl="0"/>
            <a:r>
              <a:rPr lang="km-KH" dirty="0"/>
              <a:t>ស្រ្តីថ្នាក់អគ្គនាយកមាន ​១៣% ថ្នាក់ប្រធាននាយកដ្ឋាន​មាន ​១៤% និងថ្នាក់ប្រធានខុទ្ទកាល័យ ឬ មន្ទីរថ្នាក់ខេត្ត មាន  ១២%  ត្រឹមឆ្នាំ  ២០១៥ ។</a:t>
            </a:r>
            <a:endParaRPr lang="en-US" dirty="0"/>
          </a:p>
          <a:p>
            <a:pPr lvl="0"/>
            <a:r>
              <a:rPr lang="km-KH" dirty="0"/>
              <a:t>សមាមាត្រមន្រ្តីរាជការជាស្ត្រី កើនឡើងពី៣២%ក្នុងឆ្នាំ ២០០៧ ដល់ ៣៧%ក្នុងឆ្នាំ ២០១៣ ។ ក្នុងនោះមានក្រសួង ស្ថាប័ន ចំនួន ២០  ក្នុងចំណោមក្រសួង ស្ថាប័ន ​២៧ ចំនួន មន្រ្តីរាជការជាស្រ្តីមានការកើនឡើង​ពី ​ ០,២៧%  ក្នុងឆ្នាំ ២០០៨​​​ ដល់ ៧,៩% ក្នុងឆ្នាំ២០១៣ ។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2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0307"/>
          </a:xfrm>
        </p:spPr>
        <p:txBody>
          <a:bodyPr/>
          <a:lstStyle/>
          <a:p>
            <a:r>
              <a:rPr lang="km-KH" sz="3600" dirty="0"/>
              <a:t>ក្រសួងមហាផ្ទៃ ពីឆ្នាំ២០១១ ដល់ ២០១៦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7332"/>
            <a:ext cx="10090944" cy="4741068"/>
          </a:xfrm>
        </p:spPr>
        <p:txBody>
          <a:bodyPr>
            <a:normAutofit/>
          </a:bodyPr>
          <a:lstStyle/>
          <a:p>
            <a:r>
              <a:rPr lang="km-KH" b="1" dirty="0"/>
              <a:t>	១. ក្របខណ្ឌមន្ត្រីរាជការស៊ីវិល ពីឆ្នាំ ២០១១ ដល់២០១៦ អត្រាមន្រ្តីជាស្រ្តី កើនពី ២១.១៣% ដល់ ២៥.៩៨% </a:t>
            </a:r>
            <a:endParaRPr lang="en-US" dirty="0"/>
          </a:p>
          <a:p>
            <a:r>
              <a:rPr lang="km-KH" b="1" dirty="0"/>
              <a:t>	២. ក្របខណ្ឌមន្ត្រីពន្ធនាគារ អត្រាមន្រ្តីជាស្រ្តីកើនពី ៨.៨០% ដល់ ១១%</a:t>
            </a:r>
            <a:endParaRPr lang="en-US" dirty="0"/>
          </a:p>
          <a:p>
            <a:r>
              <a:rPr lang="km-KH" b="1" dirty="0"/>
              <a:t>	៣. ក្របខណ្ឌមន្ត្រីនគរបាលជាតិ អត្រាមន្រ្តីជាស្រ្តីកើនពី ៤.៦៨% ដល់ ៥.៧៤% </a:t>
            </a:r>
            <a:endParaRPr lang="en-US" dirty="0"/>
          </a:p>
          <a:p>
            <a:r>
              <a:rPr lang="km-KH" b="1" dirty="0"/>
              <a:t>	៤. តួនាទីស្រ្តី ក្នុងរចនាសម្ព័ន្ធក្រសួងមហាផ្ទៃ ២០១៦</a:t>
            </a:r>
          </a:p>
          <a:p>
            <a:endParaRPr lang="km-KH" b="1" dirty="0"/>
          </a:p>
          <a:p>
            <a:r>
              <a:rPr lang="km-KH" b="1" u="sng" dirty="0"/>
              <a:t>ថ្នាក់ដឹកនាំនយោបាយ</a:t>
            </a:r>
            <a:endParaRPr lang="en-US" dirty="0"/>
          </a:p>
          <a:p>
            <a:r>
              <a:rPr lang="km-KH" dirty="0"/>
              <a:t>-ថ្នាក់រដ្ឋលេខាធិការ ០១រូបនៅនីតិកាលទី៤  និងកើនថ្នាក់អនុរដ្ឋលេខាធិការ ០១ រូប ក្នុងនីតិកាលទី៥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3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0301"/>
          </a:xfrm>
        </p:spPr>
        <p:txBody>
          <a:bodyPr/>
          <a:lstStyle/>
          <a:p>
            <a:r>
              <a:rPr lang="km-KH" sz="3600" dirty="0"/>
              <a:t>ក្រសួងមហាផ្ទៃ ពីឆ្នាំ២០១១ ដល់ ២០១៦ (ត)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1371600"/>
            <a:ext cx="10308431" cy="4876799"/>
          </a:xfrm>
        </p:spPr>
        <p:txBody>
          <a:bodyPr>
            <a:normAutofit/>
          </a:bodyPr>
          <a:lstStyle/>
          <a:p>
            <a:r>
              <a:rPr lang="km-KH" b="1" u="sng" dirty="0"/>
              <a:t>ថ្នាក់ដឹកនាំបច្ចេកទេសថ្នាក់អគ្គនាយកដ្ឋាន ចុះដល់អនុប្រធានការិយាល័យ ឬថ្នាក់ស្មើនៃអង្គភាពចំណុះ</a:t>
            </a:r>
          </a:p>
          <a:p>
            <a:endParaRPr lang="en-US" dirty="0"/>
          </a:p>
          <a:p>
            <a:pPr lvl="0"/>
            <a:r>
              <a:rPr lang="km-KH" b="1" dirty="0"/>
              <a:t>ក្នុងក្របខណ្ឌមន្ត្រីរាជការស៊ីវិល</a:t>
            </a:r>
            <a:endParaRPr lang="en-US" dirty="0"/>
          </a:p>
          <a:p>
            <a:pPr lvl="1"/>
            <a:r>
              <a:rPr lang="km-KH" b="1" dirty="0"/>
              <a:t>ថ្នាក់ទីស្តីការក្រសួង៖</a:t>
            </a:r>
            <a:r>
              <a:rPr lang="en-US" b="1" dirty="0"/>
              <a:t>	</a:t>
            </a:r>
            <a:r>
              <a:rPr lang="km-KH" b="1" dirty="0"/>
              <a:t>អត្រាស្រ្តីក្នុងជួរថ្នាក់ដឹកនាំអគ្គនាយកដ្ឋាន មាន១៤.២៨% និងអគ្គនាយករង មាន១១.១១%</a:t>
            </a:r>
            <a:endParaRPr lang="en-US" dirty="0"/>
          </a:p>
          <a:p>
            <a:pPr lvl="1"/>
            <a:r>
              <a:rPr lang="km-KH" b="1" dirty="0"/>
              <a:t>ថ្នាក់ប្រធាននាយកដ្ឋាន មាន៤.៥៤% នាយករង មាន១២.២១%</a:t>
            </a:r>
            <a:endParaRPr lang="en-US" dirty="0"/>
          </a:p>
          <a:p>
            <a:pPr lvl="1"/>
            <a:r>
              <a:rPr lang="km-KH" b="1" dirty="0"/>
              <a:t>ថ្នាក់ប្រធានការិយាល័យ មាន១៩៧៥% និងនអនុប្រធានការិយាល័យ ២៥.៨៧%</a:t>
            </a:r>
            <a:endParaRPr lang="en-US" dirty="0"/>
          </a:p>
          <a:p>
            <a:pPr lvl="1"/>
            <a:r>
              <a:rPr lang="km-KH" b="1" dirty="0"/>
              <a:t>អភិបាលថ្នាក់ក្រោមជាតិ (រាជធានី ខេត្ត ក្រុង ស្រុក ខណ្ឌ)</a:t>
            </a:r>
            <a:endParaRPr lang="en-US" dirty="0"/>
          </a:p>
          <a:p>
            <a:r>
              <a:rPr lang="km-KH" b="1" dirty="0"/>
              <a:t>(គិតត្រឹមខែធ្នូឆ្នាំ២០១៦)</a:t>
            </a:r>
            <a:r>
              <a:rPr lang="en-US" b="1" dirty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4588"/>
          </a:xfrm>
        </p:spPr>
        <p:txBody>
          <a:bodyPr/>
          <a:lstStyle/>
          <a:p>
            <a:r>
              <a:rPr lang="km-KH" sz="3600" dirty="0"/>
              <a:t>ក្រសួងមហាផ្ទៃ ពីឆ្នាំ២០១១ ដល់ ២០១៦ (ត)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069" y="1521620"/>
            <a:ext cx="10679905" cy="4726780"/>
          </a:xfrm>
        </p:spPr>
        <p:txBody>
          <a:bodyPr>
            <a:normAutofit/>
          </a:bodyPr>
          <a:lstStyle/>
          <a:p>
            <a:r>
              <a:rPr lang="km-KH" b="1" dirty="0"/>
              <a:t>គិតត្រឹម ខែធ្នូ ឆ្នាំ២០១៦ ក្នុងចំណោម ២៥ រាជធានី(០១) និងខេត្ត(២៤) មានគណៈអភិបាលសរុប ១៧៥នាក់ ក្នុងនោះមានស្រ្តី ២៨នាក់ ស្មើនឹង ១៦%  </a:t>
            </a:r>
            <a:endParaRPr lang="en-US" dirty="0"/>
          </a:p>
          <a:p>
            <a:r>
              <a:rPr lang="km-KH" dirty="0"/>
              <a:t>	-អភិបាលនៃគណៈអភិបាលរាជធានី</a:t>
            </a:r>
            <a:r>
              <a:rPr lang="en-US" dirty="0"/>
              <a:t>-</a:t>
            </a:r>
            <a:r>
              <a:rPr lang="km-KH" dirty="0"/>
              <a:t>ខេត្ត		មាន ២៥រូប 		ស្ត្រី ០១រូប ស្មើនឹង ៤%</a:t>
            </a:r>
            <a:endParaRPr lang="en-US" dirty="0"/>
          </a:p>
          <a:p>
            <a:r>
              <a:rPr lang="km-KH" dirty="0"/>
              <a:t>	-អភិបាលរងនៃគណៈអភិបាលរាជធានី</a:t>
            </a:r>
            <a:r>
              <a:rPr lang="en-US" dirty="0"/>
              <a:t>-</a:t>
            </a:r>
            <a:r>
              <a:rPr lang="km-KH" dirty="0"/>
              <a:t>ខេត្ត	មាន ១៤៨រូប 	ស្ត្រី២៧រូប ស្មើនឹង១៨.២៤%</a:t>
            </a:r>
            <a:endParaRPr lang="en-US" dirty="0"/>
          </a:p>
          <a:p>
            <a:r>
              <a:rPr lang="km-KH" dirty="0"/>
              <a:t>គណៈអភិបាល ក្រុង ស្រុក ខណ្ឌ (១៩៧) </a:t>
            </a:r>
          </a:p>
          <a:p>
            <a:pPr marL="0" indent="0">
              <a:buNone/>
            </a:pPr>
            <a:r>
              <a:rPr lang="km-KH" dirty="0"/>
              <a:t>		មានគណៈអភិបាល		សរុប ៩៩១រូប ក្នុងនោះ	មានស្រ្តី ១៩៦នាក់ ស្មើនឹង ១៩៧៧% </a:t>
            </a:r>
            <a:endParaRPr lang="en-US" dirty="0"/>
          </a:p>
          <a:p>
            <a:r>
              <a:rPr lang="km-KH" dirty="0"/>
              <a:t>	-អភិបាលក្រុង ស្រុក ខណ្ឌ		មាន ១៩៧រូប 	ស្រ្តី ០៦រូប 	ស្មើនឹង៣.០៤%</a:t>
            </a:r>
            <a:endParaRPr lang="en-US" dirty="0"/>
          </a:p>
          <a:p>
            <a:r>
              <a:rPr lang="km-KH" dirty="0"/>
              <a:t>	-អភិបាលរងក្រុង ស្រុក ខណ្ឌ	មាន ៧៩៤រូប 	ស្ត្រី១៩០រូប 	ស្មើនឹង២៣.៩២% ។</a:t>
            </a:r>
          </a:p>
          <a:p>
            <a:endParaRPr lang="en-US" dirty="0"/>
          </a:p>
          <a:p>
            <a:r>
              <a:rPr lang="km-KH" dirty="0"/>
              <a:t>គណៈអភិបាលក្រុង ស្រុក ខណ្ឌខ្លះ មានស្រ្តីលើសពី១រូប </a:t>
            </a:r>
          </a:p>
          <a:p>
            <a:r>
              <a:rPr lang="km-KH" dirty="0"/>
              <a:t>តែ</a:t>
            </a:r>
            <a:r>
              <a:rPr lang="km-KH" dirty="0">
                <a:solidFill>
                  <a:srgbClr val="FFFF00"/>
                </a:solidFill>
              </a:rPr>
              <a:t>មានក្រុង ស្រុក ខណ្ឌ ចំនួន១២ ដែលគ្មានស្រ្តីក្នុងជួរគណៈអភិបាល សោះ </a:t>
            </a:r>
            <a:r>
              <a:rPr lang="km-KH" dirty="0"/>
              <a:t>។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3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1732"/>
          </a:xfrm>
        </p:spPr>
        <p:txBody>
          <a:bodyPr/>
          <a:lstStyle/>
          <a:p>
            <a:r>
              <a:rPr lang="km-KH" sz="3600" dirty="0"/>
              <a:t>ក្រសួងមហាផ្ទៃ ពីឆ្នាំ២០១១ ដល់ ២០១៦ (ត)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14450"/>
            <a:ext cx="10783888" cy="4933949"/>
          </a:xfrm>
        </p:spPr>
        <p:txBody>
          <a:bodyPr>
            <a:normAutofit lnSpcReduction="10000"/>
          </a:bodyPr>
          <a:lstStyle/>
          <a:p>
            <a:pPr lvl="1"/>
            <a:r>
              <a:rPr lang="km-KH" b="1" dirty="0"/>
              <a:t>ថ្នាក់រដ្ឋបាលសាលារាជធានី​ ខេត្ត</a:t>
            </a:r>
            <a:endParaRPr lang="en-US" dirty="0"/>
          </a:p>
          <a:p>
            <a:r>
              <a:rPr lang="km-KH" dirty="0"/>
              <a:t>	-នាយករដ្ឋបាល សាលារាជធានី ខេត្ត	មាន ២៥រូប 		ស្ត្រី ០០រូប 	ស្មើនឹង ០%</a:t>
            </a:r>
            <a:endParaRPr lang="en-US" dirty="0"/>
          </a:p>
          <a:p>
            <a:r>
              <a:rPr lang="km-KH" dirty="0"/>
              <a:t>	-នាយករងរដ្ឋបាល សាលារាជធានី ខេត្ត	មាន ៧៨រូប 		ស្ត្រី ១១រូប 	ស្មើនឹង​១៤.១០%</a:t>
            </a:r>
            <a:endParaRPr lang="en-US" dirty="0"/>
          </a:p>
          <a:p>
            <a:r>
              <a:rPr lang="km-KH" dirty="0"/>
              <a:t>	-នាយកទីចាត់ការនៃសាលារាជធានី ខេត្ត	មាន ? ​រូប 	ស្ត្រី ៧៦រូប </a:t>
            </a:r>
            <a:endParaRPr lang="en-US" dirty="0"/>
          </a:p>
          <a:p>
            <a:r>
              <a:rPr lang="km-KH" dirty="0"/>
              <a:t>	-ប្រធានការិយាល័យចំណុះសាលារាជធានី ខេត្តមាន ៣៧៤រូប 		ស្ត្រី៧៦រូប    ស្មើនឹង២០.៣២% </a:t>
            </a:r>
            <a:endParaRPr lang="en-US" dirty="0"/>
          </a:p>
          <a:p>
            <a:r>
              <a:rPr lang="km-KH" dirty="0"/>
              <a:t>	-អនុប្រធានការិយាល័យចំណុះសាលារាជធានី ខេត្ត មាន៦៥៣រូប 	ស្រ្តី១៨៨រូប ស្មើនឹង២៨.៧៩%</a:t>
            </a:r>
          </a:p>
          <a:p>
            <a:r>
              <a:rPr lang="km-KH" b="1" u="sng" dirty="0"/>
              <a:t>ថ្នាក់រដ្ឋបាលសាលាក្រុង ស្រុក ខណ្ឌ</a:t>
            </a:r>
            <a:endParaRPr lang="en-US" dirty="0"/>
          </a:p>
          <a:p>
            <a:r>
              <a:rPr lang="km-KH" dirty="0"/>
              <a:t>	-នាយករដ្ឋបាល សាលាក្រុង ស្រុក ខណ្ឌ	មាន ១៦៥រូប 		ស្ត្រី ១៥រូប 	ស្មើ ៩.០៩%</a:t>
            </a:r>
            <a:endParaRPr lang="en-US" dirty="0"/>
          </a:p>
          <a:p>
            <a:r>
              <a:rPr lang="km-KH" dirty="0"/>
              <a:t>	-នាយករងរដ្ឋបាល សាលាក្រុង ស្រុក ខណ្ឌមាន ២៥៤រូប 		ស្ត្រី ៥៥រូប 	ស្មើ ១៧.៧១%</a:t>
            </a:r>
            <a:endParaRPr lang="en-US" dirty="0"/>
          </a:p>
          <a:p>
            <a:r>
              <a:rPr lang="km-KH" dirty="0"/>
              <a:t>	-ប្រធានការិយាល័យចំណុះសាលាក្រុងស្រុកខណ្ឌមាន៤៦៨រូប  	ស្ត្រី៩៥រូប	ស្មើ៣៧.៣៥%</a:t>
            </a:r>
            <a:endParaRPr lang="en-US" dirty="0"/>
          </a:p>
          <a:p>
            <a:r>
              <a:rPr lang="km-KH" dirty="0"/>
              <a:t>	-អនុប្រធានការិយាល័យចំណុះសាលាក្រុងស្រុកខណ្ឌមាន ៧៤២រូប ស្ត្រី ២៥៣រូប ស្មើ ៣៤.០៩%</a:t>
            </a:r>
            <a:endParaRPr lang="en-US" dirty="0"/>
          </a:p>
          <a:p>
            <a:r>
              <a:rPr lang="km-KH" dirty="0"/>
              <a:t>	-ស្មៀន ឃុំ សង្កាត់ ទូទាំងប្រទេស មាន១៦៣៣រូប 			ស្ត្រី១៩៩រូប 	ស្មើនឹង ១២,១៨%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8882"/>
          </a:xfrm>
        </p:spPr>
        <p:txBody>
          <a:bodyPr/>
          <a:lstStyle/>
          <a:p>
            <a:r>
              <a:rPr lang="km-KH" sz="3600" dirty="0"/>
              <a:t>ក្រសួងមហាផ្ទៃ ពីឆ្នាំ២០១១ ដល់ ២០១៦ (ត)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1600200"/>
            <a:ext cx="10179843" cy="4648199"/>
          </a:xfrm>
        </p:spPr>
        <p:txBody>
          <a:bodyPr>
            <a:normAutofit/>
          </a:bodyPr>
          <a:lstStyle/>
          <a:p>
            <a:r>
              <a:rPr lang="km-KH" b="1" dirty="0"/>
              <a:t>ក្របខណ្ឌមន្ត្រីពន្ធនាគារ</a:t>
            </a:r>
            <a:endParaRPr lang="en-US" dirty="0"/>
          </a:p>
          <a:p>
            <a:r>
              <a:rPr lang="km-KH" b="1" dirty="0"/>
              <a:t>ថ្នាក់ជាតិៈ</a:t>
            </a:r>
            <a:r>
              <a:rPr lang="en-US" b="1" dirty="0"/>
              <a:t>	</a:t>
            </a:r>
            <a:endParaRPr lang="en-US" dirty="0"/>
          </a:p>
          <a:p>
            <a:r>
              <a:rPr lang="km-KH" dirty="0"/>
              <a:t>	- អគ្គនាយក</a:t>
            </a:r>
            <a:r>
              <a:rPr lang="en-US" dirty="0"/>
              <a:t>	</a:t>
            </a:r>
            <a:r>
              <a:rPr lang="km-KH" dirty="0"/>
              <a:t>	មាន ០១រូប 		ស្ត្រី ០០រូប 		ស្មើនឹង ០%</a:t>
            </a:r>
            <a:endParaRPr lang="en-US" dirty="0"/>
          </a:p>
          <a:p>
            <a:r>
              <a:rPr lang="km-KH" dirty="0"/>
              <a:t>	- អគ្គនាយករង	មាន ១៥រូប 		ស្ត្រី ០៣រូប		ស្មើនឹង ២០%</a:t>
            </a:r>
            <a:endParaRPr lang="en-US" dirty="0"/>
          </a:p>
          <a:p>
            <a:r>
              <a:rPr lang="km-KH" dirty="0"/>
              <a:t>	- ប្រធាននាយកដ្ឋាន និងថ្នាក់ស្មើមាន ០៥រូប 	ស្ត្រី ០០រូប 		ស្មើនឹង ០%</a:t>
            </a:r>
            <a:endParaRPr lang="en-US" dirty="0"/>
          </a:p>
          <a:p>
            <a:r>
              <a:rPr lang="km-KH" dirty="0"/>
              <a:t>	- អនុប្រធាននាយកដ្ឋន និងថ្នាក់ស្មើ មាន ៧១រូប ស្ត្រី ០៤រូប 		ស្មើនឹង ៥.៦៣%</a:t>
            </a:r>
            <a:endParaRPr lang="en-US" dirty="0"/>
          </a:p>
          <a:p>
            <a:r>
              <a:rPr lang="km-KH" dirty="0"/>
              <a:t>	- ប្រធានការិយាល័យ និង​ថ្នាក់ស្មើ</a:t>
            </a:r>
            <a:r>
              <a:rPr lang="en-US" dirty="0"/>
              <a:t>    </a:t>
            </a:r>
            <a:r>
              <a:rPr lang="km-KH" dirty="0"/>
              <a:t>មាន ១២៩រូប  ស្ត្រី ០៨រូប 		ស្មើនឹង ០.៥៦%</a:t>
            </a:r>
            <a:endParaRPr lang="en-US" dirty="0"/>
          </a:p>
          <a:p>
            <a:r>
              <a:rPr lang="km-KH" dirty="0"/>
              <a:t>	- អនុប្រធានការិយាល័យ និង​ថ្នាក់ស្មើ មាន ១៣៣រូប ស្ត្រី ០៩រូប 	ស្មើនឹង ៦.៧៦%</a:t>
            </a:r>
            <a:endParaRPr lang="en-US" dirty="0"/>
          </a:p>
          <a:p>
            <a:r>
              <a:rPr lang="km-KH" dirty="0"/>
              <a:t>	- ប្រធានផ្នែក និងថ្នាក់ស្មើ	មាន ១៩១រូប 		ស្ត្រី ១៨រូប 		ស្មើនឹង ៩.៤២%</a:t>
            </a:r>
            <a:endParaRPr lang="en-US" dirty="0"/>
          </a:p>
          <a:p>
            <a:r>
              <a:rPr lang="km-KH" dirty="0"/>
              <a:t>	- អនុប្រធានផ្នែក និងថ្នាក់ស្មើ	មាន ២៥១រូប 	ស្ត្រី ២៥រូប 		ស្មើនឹង ៩.៩៦%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62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1921</Words>
  <Application>Microsoft Office PowerPoint</Application>
  <PresentationFormat>Custom</PresentationFormat>
  <Paragraphs>140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Ion</vt:lpstr>
      <vt:lpstr>ផែនការយុទ្ធសាស្រ្តដើម្បីសមភាពយេនឌ័រ ២០១៨-២០២៣ </vt:lpstr>
      <vt:lpstr>ការវាយតម្លៃលើការអនុវត្តគោលនយោបាយលើកកម្ពស់ សមភាពយេនឌ័រ</vt:lpstr>
      <vt:lpstr>ការវាយតម្លៃលើការអនុវត្តគោលនយោបាយលើកកម្ពស់ សមភាពយេនឌ័រ (ត)</vt:lpstr>
      <vt:lpstr>លទ្ធផលនៃការអនុវត្តគោលនយោបាយយេនឌ័រ</vt:lpstr>
      <vt:lpstr>ក្រសួងមហាផ្ទៃ ពីឆ្នាំ២០១១ ដល់ ២០១៦</vt:lpstr>
      <vt:lpstr>ក្រសួងមហាផ្ទៃ ពីឆ្នាំ២០១១ ដល់ ២០១៦ (ត)</vt:lpstr>
      <vt:lpstr>ក្រសួងមហាផ្ទៃ ពីឆ្នាំ២០១១ ដល់ ២០១៦ (ត)</vt:lpstr>
      <vt:lpstr>ក្រសួងមហាផ្ទៃ ពីឆ្នាំ២០១១ ដល់ ២០១៦ (ត)</vt:lpstr>
      <vt:lpstr>ក្រសួងមហាផ្ទៃ ពីឆ្នាំ២០១១ ដល់ ២០១៦ (ត)</vt:lpstr>
      <vt:lpstr>ក្រសួងមហាផ្ទៃ ពីឆ្នាំ២០១១ ដល់ ២០១៦ (ត)</vt:lpstr>
      <vt:lpstr>ស្ត្រីមានតួនាទីជាតំណាង តាមរយៈការបោះឆ្នោតសកល និងអសកល </vt:lpstr>
      <vt:lpstr>ស្ត្រីមានតួនាទីជាតំណាង តាមរយៈការបោះឆ្នោតសកល និងអសកល</vt:lpstr>
      <vt:lpstr>បញ្ហាប្រឈម</vt:lpstr>
      <vt:lpstr>គោលការណ៍ ក្នុងការកសាងផែនការយុទ្ធសាស្រ្ត យេនឌ័រ</vt:lpstr>
      <vt:lpstr>ចក្ខុវិស័យ និងបេសកកម្ម</vt:lpstr>
      <vt:lpstr>គោលដៅចម្បង</vt:lpstr>
      <vt:lpstr>យុទ្ធសាស្រ្ត ៣   គោលបំណង ៧   និង ៤៥សកម្មភាព</vt:lpstr>
      <vt:lpstr>អំពីធនធានហិរញ្ញវត្ថុ</vt:lpstr>
      <vt:lpstr>កត្តាចាំបាច់ដើម្បីធ្វើឲ្យសម្រេចផែនការយុទ្ធសាស្រ្ត  និងផែនការសកម្មភាព</vt:lpstr>
      <vt:lpstr>   សូមអរគុណ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 Bun Eng</dc:creator>
  <cp:lastModifiedBy>User</cp:lastModifiedBy>
  <cp:revision>10</cp:revision>
  <dcterms:created xsi:type="dcterms:W3CDTF">2017-10-18T22:19:26Z</dcterms:created>
  <dcterms:modified xsi:type="dcterms:W3CDTF">2017-10-26T08:12:03Z</dcterms:modified>
</cp:coreProperties>
</file>