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71" r:id="rId3"/>
    <p:sldId id="257" r:id="rId4"/>
    <p:sldId id="261" r:id="rId5"/>
    <p:sldId id="372" r:id="rId6"/>
    <p:sldId id="262" r:id="rId7"/>
    <p:sldId id="263" r:id="rId8"/>
    <p:sldId id="368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369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" y="3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E7F17-4A4F-4C4A-981D-DCE866251C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867FB0-0883-48E6-B53B-6A4EAC92B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3FA27-636A-4831-B41A-28C8FFFA9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D320-E774-4898-8848-0530F82834F4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83801-4463-461D-B465-8CCDAC47F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A4BFC-B8BE-45AF-ACCF-A1A788ACD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6EB0-6627-406C-9ABF-329B0E62D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42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78D7C-2CA8-43A9-B91B-F9D243650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81AD6-1E63-4391-967D-ACE00AE76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AA623-5663-4854-91E8-655131CB5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D320-E774-4898-8848-0530F82834F4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919B0-E558-4D9B-8609-CA494F49C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FB15A-BC2C-4123-A1ED-7B9CB95B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6EB0-6627-406C-9ABF-329B0E62D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20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20EDD3-DCE5-46B0-8C5E-F2ED532A70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16AD9-E8E7-4A82-9B23-0D073786E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B6D2E-58CE-49EC-8E78-CA503899B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D320-E774-4898-8848-0530F82834F4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675C1-EBB7-4BF4-871E-A72D7AC17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A72E9-CE23-4C62-9E82-BB56222FA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6EB0-6627-406C-9ABF-329B0E62D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3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2948D-8293-4619-8AEE-E0F0387CE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32A42-D775-4B7D-8D2D-ADB50EBCC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1557E-800C-484E-9535-74CABAC7D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D320-E774-4898-8848-0530F82834F4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A69E2-414E-4D6D-BDB4-C671CE36E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29BE2-E4B8-45FD-A7AD-57D89C42E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6EB0-6627-406C-9ABF-329B0E62D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0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A1E90-D1BF-419F-9ACF-8F0C6CCA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1FB2E-D6E1-440A-86AB-3287ED3EB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2DA35-BAF1-4ADD-B3D0-15B43632A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D320-E774-4898-8848-0530F82834F4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C09E7-042B-4FC1-BD11-E11040278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E89B2-3968-452B-9738-8D8A56F4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6EB0-6627-406C-9ABF-329B0E62D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24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DDF8C-78C7-4AA1-A5D5-510E15CC0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E9BD1-24DB-4AD9-A318-045E3340A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15E8E9-7F70-45ED-9BFB-57DFCB0E5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694474-C7A5-4C9C-9746-A081C0460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D320-E774-4898-8848-0530F82834F4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E9F99-FEEA-441C-A9B6-F11C9C4A6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E5309-A4DD-4FCC-8FA9-5A6C0FFA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6EB0-6627-406C-9ABF-329B0E62D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0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05A8E-846F-49CA-AFFF-3A2C447C8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8863F-E5D5-4342-BC72-CB01866BC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C7374-4E18-40B2-8CE9-791267EAA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DEA34-3D2A-4592-B0FD-A6EF010E05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666391-BD7F-42CE-AEAE-D5D24FA453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EECD5C-8BB9-46D0-8F69-DA51F8D64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D320-E774-4898-8848-0530F82834F4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3666CE-8139-4D40-9C66-0ED83394D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8FC037-5B21-4F3B-AA6B-01F05960B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6EB0-6627-406C-9ABF-329B0E62D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78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E5ACF-D444-40D6-9C20-9CEA3DFB2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38F178-6163-4845-B9F3-745E8F491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D320-E774-4898-8848-0530F82834F4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E07C5-948E-4151-8302-ADC68D50D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EC54DC-4255-4D52-A3F5-837743E44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6EB0-6627-406C-9ABF-329B0E62D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65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92D474-AC76-4301-AE95-7F01B7118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D320-E774-4898-8848-0530F82834F4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D3C2FD-5DE1-494B-99B5-57B9C08AD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CAB33C-C564-40FD-AABC-1EB7BA120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6EB0-6627-406C-9ABF-329B0E62D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15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B69CD-FFB3-4A7B-9D10-6704D0AEC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08848-9B35-4893-A225-5C3F7F2AA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799C0C-22B3-4B62-B13A-DBDA713AE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60C34E-FD92-405D-9068-C48613F15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D320-E774-4898-8848-0530F82834F4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98C32-3DAD-4FD2-BCF3-818FE1075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8933B-52E5-4DE2-885F-8A63279F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6EB0-6627-406C-9ABF-329B0E62D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9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A6C6F-49D2-4DCC-845B-D7656A62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F09137-3A60-47C4-84C3-030D20C7E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A1228-9CED-4165-94C6-3933A92BE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0E1B0-49A4-4CA1-B271-99803261D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D320-E774-4898-8848-0530F82834F4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72124-4D37-4794-B22A-0B3215BC8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EB7AE-680D-46B0-B741-20C81FB83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6EB0-6627-406C-9ABF-329B0E62D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67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A6BB3B-30BB-4C10-879F-1484BD584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99" y="365125"/>
            <a:ext cx="11406433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04DC7-C348-4BA1-B265-7CFD768B6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499" y="1241819"/>
            <a:ext cx="11406433" cy="493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BFC2A-67C8-4265-AC57-58BE00C63E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7D320-E774-4898-8848-0530F82834F4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20F9E-6E8F-4E84-9878-8C37AAFE18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33ED4-EC51-4AB0-9D6C-6ED0BADC2D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F6EB0-6627-406C-9ABF-329B0E62D65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6EDF726-029C-9394-5800-9750BE7739B5}"/>
              </a:ext>
            </a:extLst>
          </p:cNvPr>
          <p:cNvGrpSpPr/>
          <p:nvPr userDrawn="1"/>
        </p:nvGrpSpPr>
        <p:grpSpPr>
          <a:xfrm>
            <a:off x="-45018" y="0"/>
            <a:ext cx="12237020" cy="6858000"/>
            <a:chOff x="-45018" y="0"/>
            <a:chExt cx="12237020" cy="68580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C4075F9-845C-4751-9C73-BAD1798A8195}"/>
                </a:ext>
              </a:extLst>
            </p:cNvPr>
            <p:cNvGrpSpPr/>
            <p:nvPr userDrawn="1"/>
          </p:nvGrpSpPr>
          <p:grpSpPr>
            <a:xfrm>
              <a:off x="10308970" y="141195"/>
              <a:ext cx="1724316" cy="1461779"/>
              <a:chOff x="377150" y="3249612"/>
              <a:chExt cx="2155117" cy="1826988"/>
            </a:xfrm>
            <a:noFill/>
          </p:grpSpPr>
          <p:sp>
            <p:nvSpPr>
              <p:cNvPr id="15" name="Hexagon 14">
                <a:extLst>
                  <a:ext uri="{FF2B5EF4-FFF2-40B4-BE49-F238E27FC236}">
                    <a16:creationId xmlns:a16="http://schemas.microsoft.com/office/drawing/2014/main" id="{33654AB0-FEF1-421F-B333-57984727AAE0}"/>
                  </a:ext>
                </a:extLst>
              </p:cNvPr>
              <p:cNvSpPr/>
              <p:nvPr userDrawn="1"/>
            </p:nvSpPr>
            <p:spPr>
              <a:xfrm rot="1800000">
                <a:off x="914400" y="3249612"/>
                <a:ext cx="1084811" cy="935182"/>
              </a:xfrm>
              <a:prstGeom prst="hexagon">
                <a:avLst>
                  <a:gd name="adj" fmla="val 30182"/>
                  <a:gd name="vf" fmla="val 115470"/>
                </a:avLst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Hexagon 15">
                <a:extLst>
                  <a:ext uri="{FF2B5EF4-FFF2-40B4-BE49-F238E27FC236}">
                    <a16:creationId xmlns:a16="http://schemas.microsoft.com/office/drawing/2014/main" id="{09F7DCEC-1550-4ADB-ADAB-A6E1E105B9E6}"/>
                  </a:ext>
                </a:extLst>
              </p:cNvPr>
              <p:cNvSpPr/>
              <p:nvPr userDrawn="1"/>
            </p:nvSpPr>
            <p:spPr>
              <a:xfrm rot="1800000">
                <a:off x="377150" y="4141417"/>
                <a:ext cx="1084811" cy="935182"/>
              </a:xfrm>
              <a:prstGeom prst="hexagon">
                <a:avLst>
                  <a:gd name="adj" fmla="val 30182"/>
                  <a:gd name="vf" fmla="val 115470"/>
                </a:avLst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Hexagon 16">
                <a:extLst>
                  <a:ext uri="{FF2B5EF4-FFF2-40B4-BE49-F238E27FC236}">
                    <a16:creationId xmlns:a16="http://schemas.microsoft.com/office/drawing/2014/main" id="{B1E9C6D4-8816-4249-B8DE-D5FEDBF00DB1}"/>
                  </a:ext>
                </a:extLst>
              </p:cNvPr>
              <p:cNvSpPr/>
              <p:nvPr userDrawn="1"/>
            </p:nvSpPr>
            <p:spPr>
              <a:xfrm rot="1800000">
                <a:off x="1447456" y="4141418"/>
                <a:ext cx="1084811" cy="935182"/>
              </a:xfrm>
              <a:prstGeom prst="hexagon">
                <a:avLst>
                  <a:gd name="adj" fmla="val 30182"/>
                  <a:gd name="vf" fmla="val 115470"/>
                </a:avLst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5D60D89-1580-4D2A-9B72-880D23891DB0}"/>
                </a:ext>
              </a:extLst>
            </p:cNvPr>
            <p:cNvGrpSpPr/>
            <p:nvPr userDrawn="1"/>
          </p:nvGrpSpPr>
          <p:grpSpPr>
            <a:xfrm>
              <a:off x="-45018" y="4003176"/>
              <a:ext cx="3204250" cy="2716384"/>
              <a:chOff x="377150" y="3249612"/>
              <a:chExt cx="2155117" cy="1826988"/>
            </a:xfrm>
            <a:solidFill>
              <a:schemeClr val="bg1">
                <a:lumMod val="95000"/>
              </a:schemeClr>
            </a:solidFill>
          </p:grpSpPr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6C596DD0-3E60-4C07-82A5-C4A22100A331}"/>
                  </a:ext>
                </a:extLst>
              </p:cNvPr>
              <p:cNvSpPr/>
              <p:nvPr userDrawn="1"/>
            </p:nvSpPr>
            <p:spPr>
              <a:xfrm rot="1800000">
                <a:off x="914400" y="3249612"/>
                <a:ext cx="1084811" cy="935182"/>
              </a:xfrm>
              <a:prstGeom prst="hexagon">
                <a:avLst>
                  <a:gd name="adj" fmla="val 30182"/>
                  <a:gd name="vf" fmla="val 115470"/>
                </a:avLst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7C63AC2E-7189-4B07-9549-AFF1350BB32E}"/>
                  </a:ext>
                </a:extLst>
              </p:cNvPr>
              <p:cNvSpPr/>
              <p:nvPr userDrawn="1"/>
            </p:nvSpPr>
            <p:spPr>
              <a:xfrm rot="1800000">
                <a:off x="377150" y="4141417"/>
                <a:ext cx="1084811" cy="935182"/>
              </a:xfrm>
              <a:prstGeom prst="hexagon">
                <a:avLst>
                  <a:gd name="adj" fmla="val 30182"/>
                  <a:gd name="vf" fmla="val 115470"/>
                </a:avLst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D098D6EF-A577-4E24-B5CB-EC236AD40AE4}"/>
                  </a:ext>
                </a:extLst>
              </p:cNvPr>
              <p:cNvSpPr/>
              <p:nvPr userDrawn="1"/>
            </p:nvSpPr>
            <p:spPr>
              <a:xfrm rot="1800000">
                <a:off x="1447456" y="4141418"/>
                <a:ext cx="1084811" cy="935182"/>
              </a:xfrm>
              <a:prstGeom prst="hexagon">
                <a:avLst>
                  <a:gd name="adj" fmla="val 30182"/>
                  <a:gd name="vf" fmla="val 115470"/>
                </a:avLst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3AEBF4C-6E24-4126-B458-C1F8F16E871D}"/>
                </a:ext>
              </a:extLst>
            </p:cNvPr>
            <p:cNvSpPr/>
            <p:nvPr userDrawn="1"/>
          </p:nvSpPr>
          <p:spPr>
            <a:xfrm>
              <a:off x="2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alpha val="50000"/>
                  </a:schemeClr>
                </a:gs>
                <a:gs pos="48000">
                  <a:schemeClr val="bg1">
                    <a:lumMod val="85000"/>
                    <a:alpha val="50000"/>
                  </a:schemeClr>
                </a:gs>
                <a:gs pos="100000">
                  <a:schemeClr val="bg1">
                    <a:lumMod val="95000"/>
                    <a:alpha val="50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Logo&#10;&#10;Description automatically generated">
              <a:extLst>
                <a:ext uri="{FF2B5EF4-FFF2-40B4-BE49-F238E27FC236}">
                  <a16:creationId xmlns:a16="http://schemas.microsoft.com/office/drawing/2014/main" id="{A9B46235-D7E2-4FCB-BB25-8CD676B839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8472" y="136525"/>
              <a:ext cx="848411" cy="8484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516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Khmer OS Muol Light" panose="02000500000000020004" pitchFamily="2" charset="0"/>
          <a:ea typeface="+mj-ea"/>
          <a:cs typeface="Khmer OS Muol Light" panose="02000500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Khmer OS Siemreap" panose="02000500000000020004" pitchFamily="2" charset="0"/>
          <a:ea typeface="+mn-ea"/>
          <a:cs typeface="Khmer OS Siemreap" panose="02000500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Khmer OS Siemreap" panose="02000500000000020004" pitchFamily="2" charset="0"/>
          <a:ea typeface="+mn-ea"/>
          <a:cs typeface="Khmer OS Siemreap" panose="02000500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hmer OS Siemreap" panose="02000500000000020004" pitchFamily="2" charset="0"/>
          <a:ea typeface="+mn-ea"/>
          <a:cs typeface="Khmer OS Siemreap" panose="02000500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Khmer OS Siemreap" panose="02000500000000020004" pitchFamily="2" charset="0"/>
          <a:ea typeface="+mn-ea"/>
          <a:cs typeface="Khmer OS Siemreap" panose="02000500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Khmer OS Siemreap" panose="02000500000000020004" pitchFamily="2" charset="0"/>
          <a:ea typeface="+mn-ea"/>
          <a:cs typeface="Khmer OS Siemreap" panose="02000500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2880-9B80-4247-BFB9-A97E5795C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688" y="225137"/>
            <a:ext cx="10725732" cy="704272"/>
          </a:xfrm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m-KH" sz="2800" dirty="0"/>
              <a:t>មេរៀនទី១៖ សារសំខាន់ និងនីតិវិធីនៃការកំណត់អត្តសញ្ញាណ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850000-C8FB-48CD-87E1-63ADB47AE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902" y="1075636"/>
            <a:ext cx="8334787" cy="4535056"/>
          </a:xfrm>
        </p:spPr>
        <p:txBody>
          <a:bodyPr>
            <a:normAutofit/>
          </a:bodyPr>
          <a:lstStyle/>
          <a:p>
            <a:endParaRPr lang="km-KH" dirty="0">
              <a:latin typeface="Khmer OS Bokor" pitchFamily="2" charset="0"/>
              <a:cs typeface="Khmer OS Bokor" pitchFamily="2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km-KH" dirty="0">
                <a:solidFill>
                  <a:schemeClr val="accent1">
                    <a:lumMod val="50000"/>
                  </a:schemeClr>
                </a:solidFill>
                <a:latin typeface="Khmer OS Bokor" pitchFamily="2" charset="0"/>
                <a:cs typeface="Khmer OS Bokor" pitchFamily="2" charset="0"/>
              </a:rPr>
              <a:t>ឯកសារបង្អែក៖ សៀវភៅគោលការណ៍ណែនាំស្តីពីបែបបទ និងនីតិវិធីនៃការ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Khmer OS Bokor" pitchFamily="2" charset="0"/>
                <a:cs typeface="Khmer OS Bokor" pitchFamily="2" charset="0"/>
              </a:rPr>
              <a:t>		</a:t>
            </a:r>
            <a:r>
              <a:rPr lang="km-KH" dirty="0">
                <a:solidFill>
                  <a:schemeClr val="accent1">
                    <a:lumMod val="50000"/>
                  </a:schemeClr>
                </a:solidFill>
                <a:latin typeface="Khmer OS Bokor" pitchFamily="2" charset="0"/>
                <a:cs typeface="Khmer OS Bokor" pitchFamily="2" charset="0"/>
              </a:rPr>
              <a:t>កំណត់អត្តសញ្ញាណជនរងគ្រោះដោយអំពើជួញដូរមនុស្ស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Khmer OS Bokor" pitchFamily="2" charset="0"/>
                <a:cs typeface="Khmer OS Bokor" pitchFamily="2" charset="0"/>
              </a:rPr>
              <a:t>		</a:t>
            </a:r>
            <a:r>
              <a:rPr lang="km-KH" dirty="0">
                <a:solidFill>
                  <a:schemeClr val="accent1">
                    <a:lumMod val="50000"/>
                  </a:schemeClr>
                </a:solidFill>
                <a:latin typeface="Khmer OS Bokor" pitchFamily="2" charset="0"/>
                <a:cs typeface="Khmer OS Bokor" pitchFamily="2" charset="0"/>
              </a:rPr>
              <a:t>ដើម្បីផ្តល់សេវាសមស្រប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km-KH" dirty="0">
              <a:latin typeface="Khmer OS Bokor" pitchFamily="2" charset="0"/>
              <a:cs typeface="Khmer OS Bokor" pitchFamily="2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km-KH" dirty="0"/>
              <a:t>ពិនិត្យកែសម្រួលដោយ៖ </a:t>
            </a:r>
            <a:r>
              <a:rPr lang="km-KH" dirty="0">
                <a:latin typeface="Khmer OS Bokor" pitchFamily="2" charset="0"/>
                <a:cs typeface="Khmer OS Bokor" pitchFamily="2" charset="0"/>
              </a:rPr>
              <a:t>លោកជំទាវ </a:t>
            </a:r>
            <a:r>
              <a:rPr lang="km-KH" dirty="0">
                <a:latin typeface="Khmer OS Muol Light" pitchFamily="2" charset="0"/>
                <a:cs typeface="Khmer OS Muol Light" pitchFamily="2" charset="0"/>
              </a:rPr>
              <a:t>ជូ ប៊ុនអេង </a:t>
            </a:r>
            <a:r>
              <a:rPr lang="km-KH" dirty="0">
                <a:latin typeface="Khmer OS Bokor" pitchFamily="2" charset="0"/>
                <a:cs typeface="Khmer OS Bokor" pitchFamily="2" charset="0"/>
              </a:rPr>
              <a:t>រដ្ឋលេខាធិការ</a:t>
            </a:r>
            <a:r>
              <a:rPr lang="en-US" dirty="0">
                <a:latin typeface="Khmer OS Bokor" pitchFamily="2" charset="0"/>
                <a:cs typeface="Khmer OS Bokor" pitchFamily="2" charset="0"/>
              </a:rPr>
              <a:t>		</a:t>
            </a:r>
            <a:r>
              <a:rPr lang="km-KH" dirty="0">
                <a:latin typeface="Khmer OS Bokor" pitchFamily="2" charset="0"/>
                <a:cs typeface="Khmer OS Bokor" pitchFamily="2" charset="0"/>
              </a:rPr>
              <a:t>ក្រសួងមហាផ្ទៃនិងជាអនុប្រធានអចិន្ត្រៃយ៍ គ.ជ.ប.ជ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km-KH" dirty="0">
              <a:latin typeface="Khmer OS Bokor" pitchFamily="2" charset="0"/>
              <a:cs typeface="Khmer OS Bokor" pitchFamily="2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km-KH" dirty="0"/>
              <a:t>ធ្វើបទបង្ហាញដោយ៖ </a:t>
            </a:r>
            <a:r>
              <a:rPr lang="km-KH" dirty="0">
                <a:latin typeface="Khmer OS Bokor" pitchFamily="2" charset="0"/>
                <a:cs typeface="Khmer OS Bokor" pitchFamily="2" charset="0"/>
              </a:rPr>
              <a:t>ឧត្តមសេនីយ៍ឯក លី តុង ហ៊ុយ អគ្គលេខាធិការរង 		ទទួលបន្ទុក</a:t>
            </a:r>
            <a:r>
              <a:rPr lang="km-KH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 </a:t>
            </a:r>
            <a:r>
              <a:rPr lang="km-KH" dirty="0">
                <a:latin typeface="Khmer OS Bokor" pitchFamily="2" charset="0"/>
                <a:cs typeface="Khmer OS Bokor" pitchFamily="2" charset="0"/>
              </a:rPr>
              <a:t>ក្រុមជំនួយកិច្ចការពារជនរងគ្រោះ</a:t>
            </a:r>
            <a:r>
              <a:rPr lang="en-US" dirty="0">
                <a:latin typeface="Khmer OS Bokor" pitchFamily="2" charset="0"/>
                <a:cs typeface="Khmer OS Bokor" pitchFamily="2" charset="0"/>
              </a:rPr>
              <a:t>	</a:t>
            </a:r>
            <a:r>
              <a:rPr lang="km-KH" dirty="0">
                <a:latin typeface="Khmer OS Bokor" pitchFamily="2" charset="0"/>
                <a:cs typeface="Khmer OS Bokor" pitchFamily="2" charset="0"/>
              </a:rPr>
              <a:t>		លេខាធិការដ្ឋាន គ.ជ.ប.ជ</a:t>
            </a:r>
            <a:endParaRPr lang="en-US" dirty="0">
              <a:latin typeface="Khmer OS Bokor" pitchFamily="2" charset="0"/>
              <a:cs typeface="Khmer OS Bokor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9060F2-21ED-4321-AABB-515FA5245C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1"/>
          <a:stretch/>
        </p:blipFill>
        <p:spPr>
          <a:xfrm>
            <a:off x="9230710" y="1454195"/>
            <a:ext cx="2961290" cy="438101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22275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784" y="187541"/>
            <a:ext cx="9215344" cy="779463"/>
          </a:xfrm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km-KH" dirty="0"/>
            </a:br>
            <a:r>
              <a:rPr lang="km-KH" sz="2700" dirty="0"/>
              <a:t>នីតិវិធីនៃការសម្ភាសន៍កំណត់អត្តសញ្ញាណជនរងគ្រោះ</a:t>
            </a:r>
            <a:br>
              <a:rPr lang="en-US" sz="2700" b="1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370" t="24258" r="1745" b="10169"/>
          <a:stretch/>
        </p:blipFill>
        <p:spPr bwMode="auto">
          <a:xfrm>
            <a:off x="591126" y="1782618"/>
            <a:ext cx="10788072" cy="44981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6546" y="1219204"/>
            <a:ext cx="1066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2400" dirty="0">
                <a:solidFill>
                  <a:schemeClr val="accent1">
                    <a:lumMod val="75000"/>
                  </a:schemeClr>
                </a:solidFill>
                <a:latin typeface="Khmer OS Muol Light" pitchFamily="2" charset="0"/>
                <a:cs typeface="Khmer OS Muol Light" pitchFamily="2" charset="0"/>
              </a:rPr>
              <a:t>ដំណាក់កាលសំខាន់ៗនៃដំណើរការកំណត់អត្តសញ្ញាណ</a:t>
            </a:r>
          </a:p>
        </p:txBody>
      </p:sp>
    </p:spTree>
    <p:extLst>
      <p:ext uri="{BB962C8B-B14F-4D97-AF65-F5344CB8AC3E}">
        <p14:creationId xmlns:p14="http://schemas.microsoft.com/office/powerpoint/2010/main" val="1411016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166" y="76699"/>
            <a:ext cx="9074490" cy="779463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km-KH" dirty="0"/>
              <a:t>ដំណាក់កាលសំខាន់ៗនៃដំណើរការកំណត់អត្តសញ្ញាណ(ត)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t="12037"/>
          <a:stretch/>
        </p:blipFill>
        <p:spPr bwMode="auto">
          <a:xfrm>
            <a:off x="175491" y="1117605"/>
            <a:ext cx="11831782" cy="52739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1914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499" y="143452"/>
            <a:ext cx="9374028" cy="779463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km-KH" dirty="0"/>
              <a:t>ដំណាក់កាលសំខាន់ៗនៃដំណើរការកំណត់អត្តសញ្ញាណ(ត)​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km-KH" dirty="0">
                <a:latin typeface="Khmer OS Muol Light" pitchFamily="2" charset="0"/>
                <a:cs typeface="Khmer OS Muol Light" pitchFamily="2" charset="0"/>
              </a:rPr>
              <a:t>ដំណាក់កាលទី១៖ ការជួបដំបូង(ត)</a:t>
            </a:r>
          </a:p>
          <a:p>
            <a:pPr marL="0" indent="0">
              <a:buNone/>
            </a:pPr>
            <a:endParaRPr lang="km-KH" dirty="0">
              <a:latin typeface="Khmer OS Muol Light" pitchFamily="2" charset="0"/>
              <a:cs typeface="Khmer OS Muol Light" pitchFamily="2" charset="0"/>
            </a:endParaRPr>
          </a:p>
          <a:p>
            <a:pPr marL="0" indent="0">
              <a:buNone/>
            </a:pPr>
            <a:r>
              <a:rPr lang="km-KH" dirty="0">
                <a:latin typeface="Khmer OS Muol Light" pitchFamily="2" charset="0"/>
                <a:cs typeface="Khmer OS Muol Light" pitchFamily="2" charset="0"/>
              </a:rPr>
              <a:t>   </a:t>
            </a:r>
            <a:r>
              <a:rPr lang="km-KH" dirty="0">
                <a:solidFill>
                  <a:srgbClr val="C00000"/>
                </a:solidFill>
                <a:latin typeface="Khmer OS Muol Light" pitchFamily="2" charset="0"/>
                <a:cs typeface="Khmer OS Muol Light" pitchFamily="2" charset="0"/>
              </a:rPr>
              <a:t>ចំណាំ ៖ </a:t>
            </a:r>
            <a:r>
              <a:rPr lang="km-KH" sz="2800" u="sng" dirty="0"/>
              <a:t>អ្នកកំណត់អត្តសញ្ញាណ </a:t>
            </a:r>
          </a:p>
          <a:p>
            <a:pPr marL="0" indent="0">
              <a:buNone/>
            </a:pPr>
            <a:endParaRPr lang="km-KH" sz="2800" u="sng" dirty="0"/>
          </a:p>
          <a:p>
            <a:r>
              <a:rPr lang="km-KH" sz="2800" dirty="0"/>
              <a:t>ត្រូវដាក់ការសង្ស័យ </a:t>
            </a:r>
            <a:r>
              <a:rPr lang="km-KH" sz="2800" dirty="0">
                <a:solidFill>
                  <a:srgbClr val="FF0000"/>
                </a:solidFill>
              </a:rPr>
              <a:t>និងសន្មត </a:t>
            </a:r>
            <a:r>
              <a:rPr lang="km-KH" sz="2800" dirty="0"/>
              <a:t>​ថាជាជនរងគ្រោះដើម្បីឈានទៅដល់​ការកំណត់អត្តសញ្ញាណ </a:t>
            </a:r>
          </a:p>
          <a:p>
            <a:pPr>
              <a:lnSpc>
                <a:spcPct val="150000"/>
              </a:lnSpc>
            </a:pPr>
            <a:r>
              <a:rPr lang="km-KH" sz="2800" dirty="0"/>
              <a:t>ក្នុងករណីដែលមាន​អ្នកសម្ភាសន៍តិចជាងជនរងគ្រោះ ត្រូវកំណត់ថាគួរសម្ភាសន៍អ្នកណា​មុន ឬសម្ភាសន៍ជាក្រុម (ត្រូវប្រុងប្រយ័ត្នក្នុងករណីដែលក្នុងក្រុម មានអ្នកសង្ស័យថា​ជាមេខ្យល់ ឬជាជនដែលអាចពាក់ព័ន្ធនឹងការប្រព្រឹត្តបទល្មើស ឬ</a:t>
            </a:r>
            <a:r>
              <a:rPr lang="km-KH" sz="2800" dirty="0">
                <a:solidFill>
                  <a:srgbClr val="FF0000"/>
                </a:solidFill>
              </a:rPr>
              <a:t>ចូលរួម</a:t>
            </a:r>
            <a:r>
              <a:rPr lang="km-KH" sz="2800" dirty="0"/>
              <a:t>ជាមួយជនល្មើស)។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692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500" y="122671"/>
            <a:ext cx="9242410" cy="779463"/>
          </a:xfrm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km-KH" dirty="0"/>
              <a:t>ដំណាក់កាលសំខាន់ៗនៃដំណើរការកំណត់អត្តសញ្ញាណ(ត)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m-KH" dirty="0">
                <a:latin typeface="Khmer OS Muol Light" pitchFamily="2" charset="0"/>
                <a:cs typeface="Khmer OS Muol Light" pitchFamily="2" charset="0"/>
              </a:rPr>
              <a:t>ដំណាក់កាលទី២៖ ការត្រៀមសម្ភាសន៍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km-KH" b="1" u="sng" dirty="0"/>
              <a:t>អ្នកសម្ភាសន៍៖</a:t>
            </a:r>
          </a:p>
          <a:p>
            <a:pPr lvl="1">
              <a:lnSpc>
                <a:spcPct val="100000"/>
              </a:lnSpc>
            </a:pPr>
            <a:r>
              <a:rPr lang="km-KH" sz="2400" dirty="0"/>
              <a:t>ត្រៀមអ្នកសម្ភាសន៍ដែលមានបច្ចេកទេសក្នុងការសម្ភាសន៍ប្រកបដោយក្រមសីលធម៌</a:t>
            </a:r>
          </a:p>
          <a:p>
            <a:pPr lvl="1">
              <a:lnSpc>
                <a:spcPct val="100000"/>
              </a:lnSpc>
            </a:pPr>
            <a:r>
              <a:rPr lang="km-KH" sz="2400" dirty="0"/>
              <a:t>រកអ្នកសម្ភាសន៍ដែលមានភេទដូចគ្នានឹងជនសង្ស័យរងគ្រោះ (បើអាចរកបាន) ឬអ្នកដែលមានបទពិសោធន៍ (ការងារយេនឌ័រ ឬកិច្ចការកុមារ)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km-KH" b="1" u="sng" dirty="0"/>
              <a:t>សម្ភារបម្រើឱ្យការសម្ភាសន៍៖</a:t>
            </a:r>
          </a:p>
          <a:p>
            <a:pPr lvl="1">
              <a:lnSpc>
                <a:spcPct val="100000"/>
              </a:lnSpc>
            </a:pPr>
            <a:r>
              <a:rPr lang="km-KH" sz="2400" dirty="0"/>
              <a:t>ទម្រង់សម្រាប់ការសម្ភាសន៍ (មានភ្ជាប់មកជាមួយ)</a:t>
            </a:r>
          </a:p>
          <a:p>
            <a:pPr lvl="1">
              <a:lnSpc>
                <a:spcPct val="100000"/>
              </a:lnSpc>
            </a:pPr>
            <a:r>
              <a:rPr lang="km-KH" sz="2400" dirty="0"/>
              <a:t>ទម្រង់ស្នើសុំការយល់ព្រមពីអ្នកដែលត្រូវសម្ភាសន៍ (សម្រាប់ការសម្ភាសន៍លម្អិត)</a:t>
            </a:r>
          </a:p>
          <a:p>
            <a:pPr lvl="1">
              <a:lnSpc>
                <a:spcPct val="100000"/>
              </a:lnSpc>
            </a:pPr>
            <a:r>
              <a:rPr lang="km-KH" sz="2400" dirty="0"/>
              <a:t>សម្ភារចាំបាច់មាន ប៊ិច/ខ្មៅដៃ សៀវភៅ/ក្រដាស់ </a:t>
            </a:r>
            <a:r>
              <a:rPr lang="km-KH" sz="2400" dirty="0">
                <a:solidFill>
                  <a:srgbClr val="FF0000"/>
                </a:solidFill>
              </a:rPr>
              <a:t>សម្រាប់កត់ត្រា ចំណុចសំខាន់</a:t>
            </a:r>
            <a:r>
              <a:rPr lang="km-KH" sz="2400" dirty="0"/>
              <a:t>...</a:t>
            </a:r>
          </a:p>
          <a:p>
            <a:pPr lvl="1">
              <a:lnSpc>
                <a:spcPct val="100000"/>
              </a:lnSpc>
            </a:pPr>
            <a:r>
              <a:rPr lang="km-KH" sz="2400" dirty="0"/>
              <a:t>ឧបករណ៍ថតសំឡេង កាមេរ៉ាថតរូប/វីដេអូ (បើមាន)</a:t>
            </a:r>
          </a:p>
          <a:p>
            <a:pPr lvl="1">
              <a:lnSpc>
                <a:spcPct val="100000"/>
              </a:lnSpc>
            </a:pPr>
            <a:r>
              <a:rPr lang="km-KH" sz="2400" dirty="0"/>
              <a:t>ឧបករណ៍</a:t>
            </a:r>
            <a:r>
              <a:rPr lang="km-KH" sz="2400" dirty="0">
                <a:solidFill>
                  <a:srgbClr val="FF0000"/>
                </a:solidFill>
              </a:rPr>
              <a:t>បច្ចេកទេស </a:t>
            </a:r>
            <a:r>
              <a:rPr lang="km-KH" sz="2400" dirty="0"/>
              <a:t>សម្រាប់សម្ភាសន៍បែបកុមារមេត្រី 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56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499" y="101888"/>
            <a:ext cx="9006883" cy="779463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km-KH" dirty="0"/>
              <a:t>ដំណាក់កាលសំខាន់ៗនៃដំណើរការកំណត់អត្តសញ្ញាណ(ត)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m-KH" dirty="0">
                <a:latin typeface="Khmer OS Muol Light" pitchFamily="2" charset="0"/>
                <a:cs typeface="Khmer OS Muol Light" pitchFamily="2" charset="0"/>
              </a:rPr>
              <a:t>ដំណាក់កាលទី២៖ ការត្រៀមសម្ភាសន៍(ត)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km-KH" b="1" u="sng" dirty="0"/>
              <a:t>ទីតាំងសម្ភាសន៍៖</a:t>
            </a:r>
          </a:p>
          <a:p>
            <a:pPr lvl="1">
              <a:lnSpc>
                <a:spcPct val="100000"/>
              </a:lnSpc>
            </a:pPr>
            <a:r>
              <a:rPr lang="km-KH" sz="2400" dirty="0"/>
              <a:t>សមរម្យ</a:t>
            </a:r>
          </a:p>
          <a:p>
            <a:pPr lvl="2">
              <a:lnSpc>
                <a:spcPct val="100000"/>
              </a:lnSpc>
            </a:pPr>
            <a:r>
              <a:rPr lang="km-KH" sz="2400" dirty="0"/>
              <a:t>ទីកន្លែង ឬបន្ទប់មិនមានសំឡេងរំខាន</a:t>
            </a:r>
          </a:p>
          <a:p>
            <a:pPr lvl="2">
              <a:lnSpc>
                <a:spcPct val="100000"/>
              </a:lnSpc>
            </a:pPr>
            <a:r>
              <a:rPr lang="km-KH" sz="2400" dirty="0"/>
              <a:t>ទីកន្លែងដែលមានពន្លឺគ្រប់គ្រាន់</a:t>
            </a:r>
          </a:p>
          <a:p>
            <a:pPr lvl="2">
              <a:lnSpc>
                <a:spcPct val="100000"/>
              </a:lnSpc>
            </a:pPr>
            <a:r>
              <a:rPr lang="km-KH" sz="2400" dirty="0"/>
              <a:t>ទីកន្លែងដែលមានខ្យល់អាកាសគ្រប់គ្រាន់</a:t>
            </a:r>
          </a:p>
          <a:p>
            <a:pPr lvl="1">
              <a:lnSpc>
                <a:spcPct val="100000"/>
              </a:lnSpc>
            </a:pPr>
            <a:r>
              <a:rPr lang="km-KH" sz="2400" dirty="0"/>
              <a:t>មានសុវត្ថិភាព</a:t>
            </a:r>
          </a:p>
          <a:p>
            <a:pPr lvl="1">
              <a:lnSpc>
                <a:spcPct val="100000"/>
              </a:lnSpc>
            </a:pPr>
            <a:r>
              <a:rPr lang="km-KH" sz="2400" dirty="0"/>
              <a:t>មិនប៉ះទង្កិចអារម្មណ៍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km-KH" sz="2400" b="1" u="sng" dirty="0"/>
              <a:t>ភាសាទំនាក់ទំនង៖</a:t>
            </a:r>
          </a:p>
          <a:p>
            <a:pPr lvl="1">
              <a:lnSpc>
                <a:spcPct val="100000"/>
              </a:lnSpc>
            </a:pPr>
            <a:r>
              <a:rPr lang="km-KH" sz="2400" dirty="0"/>
              <a:t>រកអ្នកបកប្រែ (បើចាំបាច់ ក្នុងករណីជនរងគ្រោះ មិនអាចទំនាក់ទំនងបាន ដោយប្រើភាសាផ្សេង)</a:t>
            </a:r>
          </a:p>
          <a:p>
            <a:pPr lvl="1">
              <a:lnSpc>
                <a:spcPct val="100000"/>
              </a:lnSpc>
            </a:pPr>
            <a:r>
              <a:rPr lang="km-KH" sz="2400" dirty="0"/>
              <a:t>ប្រើភាសា </a:t>
            </a:r>
            <a:r>
              <a:rPr lang="km-KH" sz="2400" dirty="0">
                <a:solidFill>
                  <a:srgbClr val="FF0000"/>
                </a:solidFill>
              </a:rPr>
              <a:t>កាយវិកា និងទឹកមុខ </a:t>
            </a:r>
            <a:r>
              <a:rPr lang="km-KH" sz="2400" dirty="0"/>
              <a:t>ប្រកបដោយសុជីវធម៌ </a:t>
            </a:r>
            <a:r>
              <a:rPr lang="km-KH" sz="2400" dirty="0">
                <a:solidFill>
                  <a:srgbClr val="FF0000"/>
                </a:solidFill>
              </a:rPr>
              <a:t>និងមនុស្សធ៌ម </a:t>
            </a:r>
            <a:r>
              <a:rPr lang="km-KH" sz="2400" dirty="0"/>
              <a:t>។</a:t>
            </a:r>
          </a:p>
        </p:txBody>
      </p:sp>
    </p:spTree>
    <p:extLst>
      <p:ext uri="{BB962C8B-B14F-4D97-AF65-F5344CB8AC3E}">
        <p14:creationId xmlns:p14="http://schemas.microsoft.com/office/powerpoint/2010/main" val="2768165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499" y="108816"/>
            <a:ext cx="9290901" cy="779463"/>
          </a:xfrm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km-KH" dirty="0"/>
              <a:t>ដំណាក់កាលសំខាន់ៗនៃដំណើរការកំណត់អត្តសញ្ញាណ(ត)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499" y="1241819"/>
            <a:ext cx="11406433" cy="53898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m-KH" dirty="0">
                <a:latin typeface="Khmer OS Muol Light" pitchFamily="2" charset="0"/>
                <a:cs typeface="Khmer OS Muol Light" pitchFamily="2" charset="0"/>
              </a:rPr>
              <a:t>ដំណាក់កាលទី៣៖ ការសម្ភាសន៍ជាផ្លូវការ</a:t>
            </a:r>
          </a:p>
          <a:p>
            <a:pPr marL="0" indent="0">
              <a:buNone/>
            </a:pPr>
            <a:endParaRPr lang="km-KH" dirty="0">
              <a:latin typeface="Khmer OS Muol Light" pitchFamily="2" charset="0"/>
              <a:cs typeface="Khmer OS Muol Light" pitchFamily="2" charset="0"/>
            </a:endParaRPr>
          </a:p>
          <a:p>
            <a:endParaRPr lang="km-KH" dirty="0"/>
          </a:p>
          <a:p>
            <a:pPr>
              <a:lnSpc>
                <a:spcPct val="150000"/>
              </a:lnSpc>
            </a:pPr>
            <a:r>
              <a:rPr lang="km-KH" dirty="0"/>
              <a:t>ដោយសារតែការខ្មាស់អៀន</a:t>
            </a:r>
          </a:p>
          <a:p>
            <a:pPr>
              <a:lnSpc>
                <a:spcPct val="150000"/>
              </a:lnSpc>
            </a:pPr>
            <a:r>
              <a:rPr lang="km-KH" dirty="0"/>
              <a:t>អាចចាំមិនបាន</a:t>
            </a:r>
          </a:p>
          <a:p>
            <a:pPr>
              <a:lnSpc>
                <a:spcPct val="150000"/>
              </a:lnSpc>
            </a:pPr>
            <a:r>
              <a:rPr lang="km-KH" dirty="0"/>
              <a:t>អាចរងនូវការគំរាមកំហែង</a:t>
            </a:r>
          </a:p>
          <a:p>
            <a:pPr>
              <a:lnSpc>
                <a:spcPct val="150000"/>
              </a:lnSpc>
            </a:pPr>
            <a:r>
              <a:rPr lang="km-KH" dirty="0"/>
              <a:t>លួងលោមពីមេខ្យល់ ឬថៅកែ ឬជនណាម្នាក់ ឬសាច់ញាតិ</a:t>
            </a:r>
          </a:p>
          <a:p>
            <a:pPr>
              <a:lnSpc>
                <a:spcPct val="150000"/>
              </a:lnSpc>
            </a:pPr>
            <a:r>
              <a:rPr lang="km-KH" dirty="0"/>
              <a:t>ភ័យខ្លាចក្រែងមានការចាប់ទោសកំហុស ធ្វើឱ្យខ្លួនធ្លាក់ទៅក្នុងស្ថានភាពកាន់តែលំបាក</a:t>
            </a:r>
          </a:p>
          <a:p>
            <a:pPr>
              <a:lnSpc>
                <a:spcPct val="150000"/>
              </a:lnSpc>
            </a:pPr>
            <a:r>
              <a:rPr lang="km-KH" dirty="0"/>
              <a:t>ខ្លួនមានជាប់ពាក់ព័ន្ធនឹងអំពើខុសច្បាប់ណាមួយមុនពេល  ឬក្នុងកំឡុងពេលដែលខ្លួនស្ថិតនៅក្នុងស្ថានភាពរងគ្រោះជាដើម។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964" y="2364509"/>
            <a:ext cx="6982692" cy="189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2380" y="1754916"/>
            <a:ext cx="928254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m-KH" sz="2800" dirty="0">
                <a:latin typeface="Khmer OS Siemreap" pitchFamily="2" charset="0"/>
                <a:cs typeface="Khmer OS Siemreap" pitchFamily="2" charset="0"/>
              </a:rPr>
              <a:t>សម្គាល់៖ ជនរងគ្រោះ ភាគច្រើនមានភាពរារែកក្នុងការផ្តល់ព័ត៌មាន</a:t>
            </a:r>
            <a:endParaRPr lang="en-US" sz="2800" dirty="0">
              <a:latin typeface="Khmer OS Siemreap" pitchFamily="2" charset="0"/>
              <a:cs typeface="Khmer OS Siemrea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786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500" y="129597"/>
            <a:ext cx="9512574" cy="779463"/>
          </a:xfrm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km-KH" dirty="0"/>
              <a:t>ដំណាក់កាលសំខាន់ៗនៃដំណើរការកំណត់អត្តសញ្ញាណ(ត)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499" y="1241819"/>
            <a:ext cx="11406433" cy="3828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m-KH" dirty="0">
                <a:latin typeface="Khmer OS Muol Light" pitchFamily="2" charset="0"/>
                <a:cs typeface="Khmer OS Muol Light" pitchFamily="2" charset="0"/>
              </a:rPr>
              <a:t>ដំណាក់កាលទី៣៖ ការសម្ភាសន៍ជាផ្លូវការ (ត)</a:t>
            </a:r>
          </a:p>
          <a:p>
            <a:pPr lvl="8">
              <a:lnSpc>
                <a:spcPct val="170000"/>
              </a:lnSpc>
            </a:pPr>
            <a:r>
              <a:rPr lang="km-KH" sz="2400" dirty="0">
                <a:latin typeface="Khmer OS Siemreap" pitchFamily="2" charset="0"/>
                <a:cs typeface="Khmer OS Siemreap" pitchFamily="2" charset="0"/>
              </a:rPr>
              <a:t>អ្នកសម្ភាសន៍ត្រូវព្យាយាមសង្កេតទឹកមុខ កាយវិការ ក្រសែភ្នែក របស់អ្នកឆ្លើយ ដែលបញ្ជាក់ពីអារម្មណ៍ ភ័យខ្លាច ឬលាក់លៀម ឬជាចម្លើយពិត ឬមិនពិត ។ ក្នុងស្ថានភាពនេះ​ អ្នកសម្ភាសន៍ត្រូវមានវិធីសាស្ត្រក្នុងការផ្អាក​ការសាកសួរ សម្រួលអារម្មណ៍​ ឬប្តូរ​សំណួរ ដើម្បីឲ្យអ្នកឆ្លើយមានឱកាសក្នុងការផ្តល់ចម្លើយ។</a:t>
            </a:r>
            <a:endParaRPr lang="en-US" sz="2400" dirty="0">
              <a:latin typeface="Khmer OS Siemreap" pitchFamily="2" charset="0"/>
              <a:cs typeface="Khmer OS Siemreap" pitchFamily="2" charset="0"/>
            </a:endParaRPr>
          </a:p>
          <a:p>
            <a:endParaRPr lang="km-KH" dirty="0">
              <a:latin typeface="Khmer OS Muol Light" pitchFamily="2" charset="0"/>
              <a:cs typeface="Khmer OS Muol Light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1819" y="5043091"/>
            <a:ext cx="11277599" cy="1154162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400" dirty="0">
                <a:latin typeface="Khmer OS Siemreap" pitchFamily="2" charset="0"/>
                <a:cs typeface="Khmer OS Siemreap" pitchFamily="2" charset="0"/>
              </a:rPr>
              <a:t>ក្នុងករណីអ្នកផ្តល់បទសម្ភាសន៍ជាកុមារ គប្បីប្រើវិធីសាស្ត្របែបកុមារមេត្រី ដោយមានការ​លួងលោម ផ្តល់សម្ភារជាល្បែងក្មេង ឬនំចំណីដើម្បីឲ្យក្មេងមានអារម្មណ៍ល្អ និងឆ្លើយតប។</a:t>
            </a:r>
            <a:endParaRPr lang="en-US" sz="2400" dirty="0">
              <a:latin typeface="Khmer OS Siemreap" pitchFamily="2" charset="0"/>
              <a:cs typeface="Khmer OS Siemreap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8" y="1678548"/>
            <a:ext cx="3657600" cy="325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666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m-KH" dirty="0"/>
              <a:t>ដំណាក់កាលសំខាន់ៗនៃដំណើរការកំណត់អត្តសញ្ញាណ(ត)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499" y="1241819"/>
            <a:ext cx="11406433" cy="146443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km-KH" sz="4400" dirty="0">
                <a:latin typeface="Khmer OS Muol Light" pitchFamily="2" charset="0"/>
                <a:cs typeface="Khmer OS Muol Light" pitchFamily="2" charset="0"/>
              </a:rPr>
              <a:t>ដំណាក់កាលទី៣៖ ការសម្ភាសន៍ជាផ្លូវការ (ត)</a:t>
            </a:r>
          </a:p>
          <a:p>
            <a:pPr marL="0" indent="0">
              <a:buNone/>
            </a:pPr>
            <a:endParaRPr lang="km-KH" dirty="0"/>
          </a:p>
          <a:p>
            <a:pPr marL="0" indent="0">
              <a:buNone/>
            </a:pPr>
            <a:endParaRPr lang="km-KH" dirty="0"/>
          </a:p>
          <a:p>
            <a:pPr marL="0" indent="0">
              <a:buNone/>
            </a:pPr>
            <a:endParaRPr lang="km-KH" dirty="0"/>
          </a:p>
          <a:p>
            <a:pPr marL="0" indent="0">
              <a:buNone/>
            </a:pPr>
            <a:r>
              <a:rPr lang="km-KH" dirty="0"/>
              <a:t>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22381" y="1662559"/>
            <a:ext cx="8183438" cy="95410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m-KH" sz="2800" dirty="0">
                <a:latin typeface="Khmer OS Siemreap" pitchFamily="2" charset="0"/>
                <a:cs typeface="Khmer OS Siemreap" pitchFamily="2" charset="0"/>
              </a:rPr>
              <a:t>​</a:t>
            </a:r>
          </a:p>
          <a:p>
            <a:pPr algn="ctr"/>
            <a:r>
              <a:rPr lang="km-KH" sz="2800" dirty="0">
                <a:latin typeface="Khmer OS Siemreap" pitchFamily="2" charset="0"/>
                <a:cs typeface="Khmer OS Siemreap" pitchFamily="2" charset="0"/>
              </a:rPr>
              <a:t>ដើម្បីទទួលបានព័ត៌មានពីជនដែលត្រូវសម្ភាសន៍៖</a:t>
            </a:r>
            <a:endParaRPr lang="en-US" sz="2800" dirty="0">
              <a:latin typeface="Khmer OS Siemreap" pitchFamily="2" charset="0"/>
              <a:cs typeface="Khmer OS Siemreap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8364" y="2752498"/>
            <a:ext cx="544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1127" y="2752498"/>
            <a:ext cx="544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59236" y="2937164"/>
            <a:ext cx="544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1800" y="2613788"/>
            <a:ext cx="5768109" cy="47089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400" dirty="0">
                <a:latin typeface="Khmer OS Siemreap" pitchFamily="2" charset="0"/>
                <a:cs typeface="Khmer OS Siemreap" pitchFamily="2" charset="0"/>
              </a:rPr>
              <a:t>អ្នកសម្ភាសន៍គប្បីអនុវត្តតាមវិធីសាស្ត្រ និងក្រមសីលធម៌នៃអ្នកសម្ភាសន៍ </a:t>
            </a:r>
            <a:r>
              <a:rPr lang="km-KH" sz="2400" dirty="0">
                <a:solidFill>
                  <a:srgbClr val="FF0000"/>
                </a:solidFill>
                <a:latin typeface="Khmer OS Siemreap" pitchFamily="2" charset="0"/>
                <a:cs typeface="Khmer OS Siemreap" pitchFamily="2" charset="0"/>
              </a:rPr>
              <a:t>(ឧបសម្ព៍ន្ធ១ ទំព័រ៣០</a:t>
            </a:r>
            <a:r>
              <a:rPr lang="ca-ES" sz="2400" dirty="0">
                <a:solidFill>
                  <a:srgbClr val="FF0000"/>
                </a:solidFill>
                <a:latin typeface="Khmer OS Siemreap" pitchFamily="2" charset="0"/>
                <a:cs typeface="Khmer OS Siemreap" pitchFamily="2" charset="0"/>
              </a:rPr>
              <a:t>​-</a:t>
            </a:r>
            <a:r>
              <a:rPr lang="km-KH" sz="2400" dirty="0">
                <a:solidFill>
                  <a:srgbClr val="FF0000"/>
                </a:solidFill>
                <a:latin typeface="Khmer OS Siemreap" pitchFamily="2" charset="0"/>
                <a:cs typeface="Khmer OS Siemreap" pitchFamily="2" charset="0"/>
              </a:rPr>
              <a:t>៣៦)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400" dirty="0">
                <a:latin typeface="Khmer OS Siemreap" pitchFamily="2" charset="0"/>
                <a:cs typeface="Khmer OS Siemreap" pitchFamily="2" charset="0"/>
              </a:rPr>
              <a:t>រក្សាការសម្ងាត់</a:t>
            </a:r>
          </a:p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400" dirty="0">
                <a:latin typeface="Khmer OS Siemreap" pitchFamily="2" charset="0"/>
                <a:cs typeface="Khmer OS Siemreap" pitchFamily="2" charset="0"/>
              </a:rPr>
              <a:t>ព្យាយាមលើកទឹកចិត្ត​អ្នកឆ្លើយ មិនបង្កការប៉ះទង្គិចផ្លូវកាយ​ ផ្លូវចិត្ត ការរើសអើងសង្គម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400" dirty="0">
                <a:latin typeface="Khmer OS Siemreap" pitchFamily="2" charset="0"/>
                <a:cs typeface="Khmer OS Siemreap" pitchFamily="2" charset="0"/>
              </a:rPr>
              <a:t>មិនបង្កភាពអាម៉ាស់​ដល់​ជនរងគ្រោះ</a:t>
            </a:r>
            <a:endParaRPr lang="en-US" sz="2400" dirty="0">
              <a:latin typeface="Khmer OS Siemreap" pitchFamily="2" charset="0"/>
              <a:cs typeface="Khmer OS Siemreap" pitchFamily="2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km-KH" sz="2400" dirty="0">
              <a:latin typeface="Khmer OS Siemreap" pitchFamily="2" charset="0"/>
              <a:cs typeface="Khmer OS Siemreap" pitchFamily="2" charset="0"/>
            </a:endParaRPr>
          </a:p>
          <a:p>
            <a:pPr lvl="0"/>
            <a:endParaRPr lang="en-US" sz="2400" dirty="0">
              <a:latin typeface="Khmer OS Siemreap" pitchFamily="2" charset="0"/>
              <a:cs typeface="Khmer OS Siemreap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6904" y="2613787"/>
            <a:ext cx="5768109" cy="57197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Arial"/>
              <a:buChar char="•"/>
            </a:pPr>
            <a:r>
              <a:rPr lang="km-KH" sz="2400" spc="-40" dirty="0">
                <a:ea typeface="Calibri"/>
                <a:cs typeface="Khmer OS Siemreap"/>
              </a:rPr>
              <a:t>ស្តា</a:t>
            </a:r>
            <a:r>
              <a:rPr lang="km-KH" sz="2400" spc="-20" dirty="0">
                <a:ea typeface="Calibri"/>
                <a:cs typeface="Khmer OS Siemreap"/>
              </a:rPr>
              <a:t>ប់ប្រកបដោយលក្ខណៈសកម្ម និងឆ្លើយតប</a:t>
            </a:r>
            <a:endParaRPr lang="en-US" sz="2000" spc="-2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Arial"/>
              <a:buChar char="•"/>
            </a:pPr>
            <a:r>
              <a:rPr lang="km-KH" sz="2400" dirty="0">
                <a:ea typeface="Calibri"/>
                <a:cs typeface="Khmer OS Siemreap"/>
              </a:rPr>
              <a:t>ធានាសុវត្ថិភាព សន្តិសុខ និងផាសុកភាព</a:t>
            </a:r>
            <a:endParaRPr lang="en-US" sz="2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Arial"/>
              <a:buChar char="•"/>
            </a:pPr>
            <a:r>
              <a:rPr lang="km-KH" sz="2400" dirty="0">
                <a:ea typeface="Calibri"/>
                <a:cs typeface="Khmer OS Siemreap"/>
              </a:rPr>
              <a:t>ផ្តល់ព័ត៌មានពេញលេញ​ និងការស្នើសុំការយល់ព្រម</a:t>
            </a:r>
            <a:r>
              <a:rPr lang="en-US" sz="2400" dirty="0">
                <a:latin typeface="Khmer OS Siemreap"/>
                <a:ea typeface="Calibri"/>
                <a:cs typeface="Times New Roman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Khmer OS Siemreap" pitchFamily="2" charset="0"/>
                <a:cs typeface="Khmer OS Siemreap" pitchFamily="2" charset="0"/>
              </a:rPr>
              <a:t>(</a:t>
            </a:r>
            <a:r>
              <a:rPr lang="km-KH" sz="2400" dirty="0">
                <a:solidFill>
                  <a:srgbClr val="FF0000"/>
                </a:solidFill>
                <a:latin typeface="Khmer OS Siemreap" pitchFamily="2" charset="0"/>
                <a:cs typeface="Khmer OS Siemreap" pitchFamily="2" charset="0"/>
              </a:rPr>
              <a:t>ទម្រង់ស្នើសុំការយល់ព្រម ដែលមានស្នាមខ្ចៅដៃ ជនដែលត្រូវសម្ភាស)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r>
              <a:rPr lang="km-KH" sz="2400" dirty="0">
                <a:ea typeface="Calibri"/>
                <a:cs typeface="Khmer OS Siemreap"/>
              </a:rPr>
              <a:t>ធានាឯកជនភាព</a:t>
            </a:r>
            <a:endParaRPr lang="en-US" sz="2000" dirty="0"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</a:pPr>
            <a:endParaRPr lang="km-KH" sz="2400" dirty="0">
              <a:solidFill>
                <a:srgbClr val="FF0000"/>
              </a:solidFill>
              <a:latin typeface="Khmer OS Siemreap" pitchFamily="2" charset="0"/>
              <a:cs typeface="Khmer OS Siemreap" pitchFamily="2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Arial"/>
              <a:buChar char="•"/>
            </a:pPr>
            <a:endParaRPr lang="en-US" sz="2400" dirty="0">
              <a:solidFill>
                <a:srgbClr val="FF0000"/>
              </a:solidFill>
              <a:latin typeface="Khmer OS Siemreap" pitchFamily="2" charset="0"/>
              <a:cs typeface="Khmer OS Siemreap" pitchFamily="2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km-KH" sz="2400" dirty="0">
              <a:latin typeface="Khmer OS Siemreap" pitchFamily="2" charset="0"/>
              <a:cs typeface="Khmer OS Siemreap" pitchFamily="2" charset="0"/>
            </a:endParaRPr>
          </a:p>
          <a:p>
            <a:pPr lvl="0"/>
            <a:endParaRPr lang="en-US" sz="2400" dirty="0">
              <a:latin typeface="Khmer OS Siemreap" pitchFamily="2" charset="0"/>
              <a:cs typeface="Khmer OS Siemrea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270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499" y="122671"/>
            <a:ext cx="9311683" cy="779463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km-KH" dirty="0"/>
              <a:t>ដំណាក់កាលសំខាន់ៗនៃដំណើរការកំណត់អត្តសញ្ញាណ(ត)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m-KH" dirty="0">
                <a:latin typeface="Khmer OS Muol Light" pitchFamily="2" charset="0"/>
                <a:cs typeface="Khmer OS Muol Light" pitchFamily="2" charset="0"/>
              </a:rPr>
              <a:t>ដំណាក់កាលទី៣៖ ការសម្ភាសន៍ជាផ្លូវការ (ត)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1799" y="1727097"/>
            <a:ext cx="5768109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400" dirty="0">
                <a:latin typeface="Khmer OS Siemreap" pitchFamily="2" charset="0"/>
                <a:cs typeface="Khmer OS Siemreap" pitchFamily="2" charset="0"/>
              </a:rPr>
              <a:t>សួរសំណួរ​ដែលមានលក្ខណៈសាមញ្ញ និងប្រកបដោយវិជ្ជាជីវៈ។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400" dirty="0">
                <a:latin typeface="Khmer OS Siemreap" pitchFamily="2" charset="0"/>
                <a:cs typeface="Khmer OS Siemreap" pitchFamily="2" charset="0"/>
              </a:rPr>
              <a:t>ធានាឲ្យមានអារម្មណ៍ ​និងឥរិយាបថ​មិនលម្អៀង</a:t>
            </a: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400" dirty="0">
                <a:latin typeface="Khmer OS Siemreap" pitchFamily="2" charset="0"/>
                <a:cs typeface="Khmer OS Siemreap" pitchFamily="2" charset="0"/>
              </a:rPr>
              <a:t>ឥរិយាបថប្រកបដោយមនុស្សធម៌ ការយល់ចិត្ត ការគោរព និងសមភាព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400" dirty="0">
                <a:latin typeface="Khmer OS Siemreap" pitchFamily="2" charset="0"/>
                <a:cs typeface="Khmer OS Siemreap" pitchFamily="2" charset="0"/>
              </a:rPr>
              <a:t>សម្រួលឲ្យអ្នកឆ្លើយមានម្ចាស់ការលើខ្លួនឯង លើកទឹកចិត្តមិនបន្ទោសខ្លួនឯង</a:t>
            </a:r>
          </a:p>
          <a:p>
            <a:pPr lvl="0"/>
            <a:endParaRPr lang="km-KH" sz="2400" dirty="0">
              <a:latin typeface="Khmer OS Siemreap" pitchFamily="2" charset="0"/>
              <a:cs typeface="Khmer OS Siemreap" pitchFamily="2" charset="0"/>
            </a:endParaRPr>
          </a:p>
          <a:p>
            <a:pPr lvl="0"/>
            <a:endParaRPr lang="en-US" sz="2400" dirty="0">
              <a:latin typeface="Khmer OS Siemreap" pitchFamily="2" charset="0"/>
              <a:cs typeface="Khmer OS Siemreap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99908" y="1727097"/>
            <a:ext cx="5768109" cy="58169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400" dirty="0">
                <a:solidFill>
                  <a:srgbClr val="FF0000"/>
                </a:solidFill>
                <a:latin typeface="Khmer OS Siemreap" pitchFamily="2" charset="0"/>
                <a:cs typeface="Khmer OS Siemreap" pitchFamily="2" charset="0"/>
              </a:rPr>
              <a:t>បញ្ជាក់សំនួរ ឬចម្លើយបើមិនច្បាស់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400" dirty="0">
                <a:latin typeface="Khmer OS Siemreap" pitchFamily="2" charset="0"/>
                <a:cs typeface="Khmer OS Siemreap" pitchFamily="2" charset="0"/>
              </a:rPr>
              <a:t>មានការបកប្រែភាសា (តាមការចាំបាច់)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400" dirty="0">
                <a:latin typeface="Khmer OS Siemreap" pitchFamily="2" charset="0"/>
                <a:cs typeface="Khmer OS Siemreap" pitchFamily="2" charset="0"/>
              </a:rPr>
              <a:t>ពន្យល់ប្រាប់អំពីសិទ្ធិក្នុងការសុំធ្វើកោសល្យ    វិច័យ និងការត្រួតពិនិត្យខាងផ្នែកបច្ចេកទេស ឬវេជ្ជសាស្ត្រ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400" dirty="0">
                <a:latin typeface="Khmer OS Siemreap" pitchFamily="2" charset="0"/>
                <a:cs typeface="Khmer OS Siemreap" pitchFamily="2" charset="0"/>
              </a:rPr>
              <a:t>ផ្អាកការសម្ភាសន៍​ក្នុងករណីចាំបាច់</a:t>
            </a:r>
            <a:r>
              <a:rPr lang="en-US" sz="2400" dirty="0">
                <a:latin typeface="Khmer OS Siemreap" pitchFamily="2" charset="0"/>
                <a:cs typeface="Khmer OS Siemreap" pitchFamily="2" charset="0"/>
              </a:rPr>
              <a:t> (</a:t>
            </a:r>
            <a:r>
              <a:rPr lang="km-KH" sz="2400" dirty="0">
                <a:latin typeface="Khmer OS Siemreap" pitchFamily="2" charset="0"/>
                <a:cs typeface="Khmer OS Siemreap" pitchFamily="2" charset="0"/>
              </a:rPr>
              <a:t>ប៉ះពាល់អារម្មណ៍ជនរងគ្រោះធ្ងន់ធ្ងរ ឬមានបញ្ហាសុខភាព</a:t>
            </a:r>
            <a:r>
              <a:rPr lang="en-US" sz="2400" dirty="0"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km-KH" sz="2400" dirty="0">
                <a:latin typeface="Khmer OS Siemreap" pitchFamily="2" charset="0"/>
                <a:cs typeface="Khmer OS Siemreap" pitchFamily="2" charset="0"/>
              </a:rPr>
              <a:t>ឬមានការរំខានផ្សេងៗ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>
              <a:latin typeface="Khmer OS Siemreap" pitchFamily="2" charset="0"/>
              <a:cs typeface="Khmer OS Siemreap" pitchFamily="2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km-KH" sz="2400" dirty="0">
              <a:latin typeface="Khmer OS Siemreap" pitchFamily="2" charset="0"/>
              <a:cs typeface="Khmer OS Siemreap" pitchFamily="2" charset="0"/>
            </a:endParaRPr>
          </a:p>
          <a:p>
            <a:pPr lvl="0"/>
            <a:endParaRPr lang="en-US" sz="2400" dirty="0">
              <a:latin typeface="Khmer OS Siemreap" pitchFamily="2" charset="0"/>
              <a:cs typeface="Khmer OS Siemrea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33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499" y="212725"/>
            <a:ext cx="9630337" cy="779463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km-KH" dirty="0"/>
              <a:t>ដំណាក់កាលសំខាន់ៗនៃដំណើរការកំណត់អត្តសញ្ញាណ(ត)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499" y="1491200"/>
            <a:ext cx="11406433" cy="4935144"/>
          </a:xfrm>
        </p:spPr>
        <p:txBody>
          <a:bodyPr/>
          <a:lstStyle/>
          <a:p>
            <a:pPr marL="0" indent="0">
              <a:buNone/>
            </a:pPr>
            <a:r>
              <a:rPr lang="km-KH" dirty="0">
                <a:latin typeface="Khmer OS Muol Light" pitchFamily="2" charset="0"/>
                <a:cs typeface="Khmer OS Muol Light" pitchFamily="2" charset="0"/>
              </a:rPr>
              <a:t>ដំណាក់កាលទី៣៖ ការសម្ភាសន៍ជាផ្លូវការ (ត)</a:t>
            </a:r>
            <a:endParaRPr lang="km-KH" dirty="0"/>
          </a:p>
          <a:p>
            <a:pPr marL="0" indent="0">
              <a:buNone/>
            </a:pPr>
            <a:endParaRPr lang="km-KH" dirty="0"/>
          </a:p>
          <a:p>
            <a:pPr>
              <a:lnSpc>
                <a:spcPct val="150000"/>
              </a:lnSpc>
            </a:pPr>
            <a:r>
              <a:rPr lang="km-KH" dirty="0"/>
              <a:t>ត្រៀមការបញ្ជូនជនរងគ្រោះតាមនីតិវិធី ទៅគោលដៅផ្សេងទៀត ដែលមានការផ្តល់សេវា (តាមការចាំបាច់)</a:t>
            </a:r>
          </a:p>
          <a:p>
            <a:pPr>
              <a:lnSpc>
                <a:spcPct val="150000"/>
              </a:lnSpc>
            </a:pPr>
            <a:r>
              <a:rPr lang="km-KH" dirty="0"/>
              <a:t>ជៀសវាងធ្វើឲ្យអ្នកឆ្លើយរំពឹងទុកខុសពីការពិត</a:t>
            </a:r>
          </a:p>
          <a:p>
            <a:endParaRPr lang="km-KH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9068" y="4644728"/>
            <a:ext cx="11148290" cy="1200329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1000"/>
              </a:spcBef>
            </a:pPr>
            <a:r>
              <a:rPr lang="km-KH" sz="2400" dirty="0">
                <a:solidFill>
                  <a:prstClr val="black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ប្រមូលព័ត៌មានឱ្យបានគ្រប់ជ្រុងជ្រោយ ដើម្បីឈានទៅដល់ការសន្និដ្ឋានថាជាជនរងគ្រោះដោយអំពើជួញដូរមនុស្ស ឬមិនមែន!</a:t>
            </a:r>
          </a:p>
        </p:txBody>
      </p:sp>
    </p:spTree>
    <p:extLst>
      <p:ext uri="{BB962C8B-B14F-4D97-AF65-F5344CB8AC3E}">
        <p14:creationId xmlns:p14="http://schemas.microsoft.com/office/powerpoint/2010/main" val="3327982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D37E4-C4EE-492B-A21D-7466DE98C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783" y="346841"/>
            <a:ext cx="11406433" cy="6682061"/>
          </a:xfrm>
        </p:spPr>
        <p:txBody>
          <a:bodyPr>
            <a:normAutofit/>
          </a:bodyPr>
          <a:lstStyle/>
          <a:p>
            <a:pPr lvl="0" algn="just">
              <a:lnSpc>
                <a:spcPct val="200000"/>
              </a:lnSpc>
            </a:pPr>
            <a:r>
              <a:rPr lang="km-KH" sz="22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រយៈពេល</a:t>
            </a:r>
            <a:r>
              <a:rPr lang="km-KH" sz="2000" b="1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៖        </a:t>
            </a:r>
            <a:r>
              <a:rPr lang="km-KH" b="1" dirty="0">
                <a:latin typeface="Khmer OS Moul" panose="02000500000000000000" pitchFamily="2" charset="0"/>
                <a:cs typeface="Khmer OS Moul" panose="02000500000000000000" pitchFamily="2" charset="0"/>
              </a:rPr>
              <a:t>	</a:t>
            </a:r>
            <a:r>
              <a:rPr lang="km-KH" b="1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១២០ នាទី</a:t>
            </a:r>
            <a:endParaRPr lang="en-US" dirty="0">
              <a:latin typeface="Khmer OS Siemreap" panose="02000500000000020004" pitchFamily="2" charset="77"/>
              <a:cs typeface="Khmer OS Siemreap" panose="02000500000000020004" pitchFamily="2" charset="77"/>
            </a:endParaRPr>
          </a:p>
          <a:p>
            <a:pPr lvl="0" algn="just">
              <a:lnSpc>
                <a:spcPct val="200000"/>
              </a:lnSpc>
            </a:pPr>
            <a:r>
              <a:rPr lang="km-KH" sz="22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គោលបំណង</a:t>
            </a:r>
            <a:r>
              <a:rPr lang="km-KH" sz="2000" b="1" dirty="0">
                <a:latin typeface="!Khmer OS Siemreap"/>
                <a:cs typeface="Khmer OS Muol Light" panose="02000500000000020004" pitchFamily="2" charset="0"/>
              </a:rPr>
              <a:t>៖    </a:t>
            </a:r>
            <a:r>
              <a:rPr lang="km-KH" sz="2000" b="1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ដឹងច្បាស់</a:t>
            </a:r>
            <a:r>
              <a:rPr lang="km-KH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អំពីសារសំខាន់នៃការកំណត់អត្តសញ្ញាណ ដើម្បីរកឲ្យឃើញថាបុគ្គលណាម្នាក់ជាជនរងគ្រោះ ដោយអំពើជួញដូរមនុស្ស ឬមិនមែន ដើម្បីជាមូលដ្ឋានអាចបន្តនីតិវិធីក្នុងការផ្តល់កិច្ចការពារ ស្តារនីតិសម្បទា និងផ្តល់ភាពយុត្តិធ៌ម ជូនជនរងគ្រោះ តួនាទី ភារកិច្ចរបស់អ្នកពាក់ព័ន្ធ ព្រមទាំងនីតិវិធីដែលត្រូវអនុវត្ត ក្នុងដំណើរការនៃការផ្តល់កិច្ចការពារ ជនរងគ្រោះ ។</a:t>
            </a:r>
          </a:p>
          <a:p>
            <a:pPr lvl="0" algn="just">
              <a:lnSpc>
                <a:spcPct val="200000"/>
              </a:lnSpc>
            </a:pPr>
            <a:r>
              <a:rPr lang="km-KH" sz="22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វិធីសាស្រ្ត</a:t>
            </a:r>
            <a:r>
              <a:rPr lang="km-KH" sz="2000" b="1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៖</a:t>
            </a:r>
            <a:r>
              <a:rPr lang="km-KH" b="1" dirty="0">
                <a:latin typeface="Khmer OS Moul" panose="02000500000000000000" pitchFamily="2" charset="0"/>
                <a:cs typeface="Khmer OS Moul" panose="02000500000000000000" pitchFamily="2" charset="0"/>
              </a:rPr>
              <a:t>	</a:t>
            </a:r>
            <a:r>
              <a:rPr lang="km-KH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សំណួរបំផុសគំនិត ពិភាក្សាផ្លាស់ប្តូរយោបល់  ដើម្បីស្ទាបស្ទង់កម្រឹតនៃការយល់ដឹង ធ្វើបទបង្ហាញអំពីចំណុចសំខាន់ៗ ប្រើរូបភាព និងឧទាហរណ៍ជាករណីជាក់ស្ដែង ធ្វើឲ្យសិក្ខាកាមបានចាប់អារម្មណ៍ លើមាត្រាច្បាប់ និងងាយចងចាំ ។ </a:t>
            </a:r>
            <a:endParaRPr lang="en-US" dirty="0">
              <a:latin typeface="Khmer OS Siemreap" panose="02000500000000020004" pitchFamily="2" charset="77"/>
              <a:cs typeface="Khmer OS Siemreap" panose="02000500000000020004" pitchFamily="2" charset="77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543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30EB8-3411-49F3-AE37-251523DF7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499" y="519545"/>
            <a:ext cx="11406433" cy="5657418"/>
          </a:xfrm>
        </p:spPr>
        <p:txBody>
          <a:bodyPr/>
          <a:lstStyle/>
          <a:p>
            <a:endParaRPr lang="km-KH" dirty="0"/>
          </a:p>
          <a:p>
            <a:pPr marL="0" indent="0">
              <a:buNone/>
            </a:pPr>
            <a:r>
              <a:rPr lang="en-US" sz="4400" dirty="0"/>
              <a:t>				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/>
              <a:t>				</a:t>
            </a:r>
            <a:r>
              <a:rPr lang="km-KH" sz="4400"/>
              <a:t>សំ</a:t>
            </a:r>
            <a:r>
              <a:rPr lang="km-KH" sz="4400" dirty="0"/>
              <a:t>នួរ </a:t>
            </a:r>
            <a:r>
              <a:rPr lang="en-US" sz="4400" dirty="0"/>
              <a:t>- </a:t>
            </a:r>
            <a:r>
              <a:rPr lang="km-KH" sz="4400" dirty="0"/>
              <a:t>ចម្លើយ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90293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58" y="1939636"/>
            <a:ext cx="11406433" cy="1958109"/>
          </a:xfrm>
        </p:spPr>
        <p:txBody>
          <a:bodyPr>
            <a:normAutofit/>
          </a:bodyPr>
          <a:lstStyle/>
          <a:p>
            <a:pPr algn="ctr"/>
            <a:r>
              <a:rPr lang="km-KH" sz="7300" dirty="0"/>
              <a:t>សូមអរគុណ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909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51713-82E4-4D3E-896E-30106DAC7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26" y="1163782"/>
            <a:ext cx="11406433" cy="4433454"/>
          </a:xfrm>
        </p:spPr>
        <p:txBody>
          <a:bodyPr>
            <a:normAutofit/>
          </a:bodyPr>
          <a:lstStyle/>
          <a:p>
            <a:pPr algn="ctr"/>
            <a:r>
              <a:rPr lang="km-KH" sz="2800" dirty="0"/>
              <a:t>ក. ហេតុអ្វីបានជា</a:t>
            </a:r>
            <a:br>
              <a:rPr lang="km-KH" sz="2800" dirty="0"/>
            </a:br>
            <a:br>
              <a:rPr lang="km-KH" sz="2800" dirty="0"/>
            </a:br>
            <a:r>
              <a:rPr lang="km-KH" sz="2800" dirty="0"/>
              <a:t>ការកំណត់អត្តសញ្ញាណជនរងគ្រោះ មានសារសំខាន់</a:t>
            </a:r>
            <a:r>
              <a:rPr lang="km-KH" sz="2800" b="1" dirty="0"/>
              <a:t>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52526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499" y="171161"/>
            <a:ext cx="9519502" cy="779463"/>
          </a:xfrm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km-KH" dirty="0"/>
              <a:t>​</a:t>
            </a:r>
            <a:r>
              <a:rPr lang="km-KH" sz="2800" dirty="0"/>
              <a:t>សារសំខាន់នៃការកំណត់អត្តសញ្ញាណជនរងគ្រោះ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499" y="1241819"/>
            <a:ext cx="11406433" cy="534370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  <a:tabLst>
                <a:tab pos="2286000" algn="l"/>
              </a:tabLst>
            </a:pPr>
            <a:r>
              <a:rPr lang="km-KH" dirty="0"/>
              <a:t>គឺជាវិធីសាស្រ្ត «</a:t>
            </a:r>
            <a:r>
              <a:rPr lang="km-KH" dirty="0">
                <a:solidFill>
                  <a:srgbClr val="FF0000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យកជនរងគ្រោះជាមជ្ឈមណ្ឌល</a:t>
            </a:r>
            <a:r>
              <a:rPr lang="km-KH" dirty="0"/>
              <a:t>» (</a:t>
            </a:r>
            <a:r>
              <a:rPr lang="en-US" dirty="0"/>
              <a:t>Victim Centered Approach) </a:t>
            </a:r>
            <a:r>
              <a:rPr lang="km-KH" dirty="0"/>
              <a:t>ដើម្បី៖</a:t>
            </a:r>
            <a:endParaRPr lang="en-US" dirty="0"/>
          </a:p>
          <a:p>
            <a:pPr marL="0" indent="0">
              <a:buNone/>
            </a:pPr>
            <a:endParaRPr lang="km-KH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km-KH" dirty="0"/>
              <a:t>អាចកំណត់ ឬសន្មតបានថា «ជននោះជាជនរងគ្រោះ ឬ មិនមែនជាជនរងគ្រោះ ដោយអំពើជួញដូរមនុស្ស»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km-KH" dirty="0"/>
              <a:t> អាច យល់ដឹង ឬប៉ាន់ប្រមាណបាន អំពីស្ថានភាព សេចក្តីត្រូវការ និងសំណូមពរ ដើម្បីផ្តល់សេវា ឆ្លើយតបឱ្យបានសមស្រប មានដូចជា៖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99000"/>
              <a:buFont typeface="Khmer OS Siemreap" pitchFamily="2" charset="0"/>
              <a:buChar char="•"/>
            </a:pPr>
            <a:r>
              <a:rPr lang="km-KH" sz="2400" dirty="0"/>
              <a:t>តម្រូវការផ្នែកសន្តិសុខ សុវត្ថិភាព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99000"/>
              <a:buFont typeface="Khmer OS Siemreap" pitchFamily="2" charset="0"/>
              <a:buChar char="•"/>
            </a:pPr>
            <a:r>
              <a:rPr lang="km-KH" sz="2400" dirty="0"/>
              <a:t>ការព្យាបាលសុខភាពផ្លូវកាយ ផ្លូវចិត្ត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99000"/>
              <a:buFont typeface="Khmer OS Siemreap" pitchFamily="2" charset="0"/>
              <a:buChar char="•"/>
            </a:pPr>
            <a:r>
              <a:rPr lang="km-KH" sz="2400" dirty="0"/>
              <a:t>តម្រូវការជម្រកសុវត្ថិភាពបណ្តោះអាសន្ន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99000"/>
              <a:buFont typeface="Khmer OS Siemreap" pitchFamily="2" charset="0"/>
              <a:buChar char="•"/>
            </a:pPr>
            <a:r>
              <a:rPr lang="km-KH" sz="2400" dirty="0"/>
              <a:t>ការស្តានីតិសម្បទា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99000"/>
              <a:buFont typeface="Khmer OS Siemreap" pitchFamily="2" charset="0"/>
              <a:buChar char="•"/>
            </a:pPr>
            <a:r>
              <a:rPr lang="km-KH" sz="2400" dirty="0"/>
              <a:t>ការផ្តល់កិច្ចការពារ ផ្លូវច្បាប់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99000"/>
              <a:buFont typeface="Khmer OS Siemreap" pitchFamily="2" charset="0"/>
              <a:buChar char="•"/>
            </a:pPr>
            <a:r>
              <a:rPr lang="km-KH" sz="2400" dirty="0"/>
              <a:t>កិច្ចការពារ ដើម្បីបង្ការទប់ស្កាត់ ការវិលត្រឡប់ទៅកាន់ភាពរងគ្រោះជាថ្មី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99000"/>
              <a:buFont typeface="Khmer OS Siemreap" pitchFamily="2" charset="0"/>
              <a:buChar char="•"/>
            </a:pPr>
            <a:r>
              <a:rPr lang="km-KH" sz="2400" dirty="0"/>
              <a:t>សុខុដុមនីយកម្មនៃការធ្វើសមាហរណកម្មទៅក្នុងសហគមន៍ និងការអភិវឌ្ឍន៍ខ្លួន ...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km-KH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132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9AF73-7D6D-4DA3-9096-8ECC9459F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D9E46-D98D-4EA0-9272-1CEDF52D0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km-KH" dirty="0"/>
              <a:t>អាចមានមូលដ្ឋានសម្រាប់ការរៀបចំគោលនយោបាយ ផែនការ កម្មវិធីឆ្លើយតបបានត្រឹមត្រូវ សម្រាប់ការបង្ការ ទប់ស្កាត់ ការ​ផ្តល់កិច្ចការពារ និងគាំពារជនរងគ្រោះ ការស្វែងរកជនល្មើស ដើម្បីផ្តន្ទាទោសឱ្យបានត្រឹមត្រូវតាម ច្បាប់ និងមានវិធានការក្នុងការបង្ក្រាប និងកាត់បន្ថយប្រសិទ្ធភាពនៃបទល្មើសបាន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km-KH" dirty="0"/>
              <a:t>អាចរកឃើញបទល្មើសពាក់ព័ន្ធផ្សេងទៀត ឬភាពរងគ្រោះផ្សេងទៀត ដែលត្រូវសង្គ្រោះ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km-KH" dirty="0"/>
              <a:t>អាចដាក់ចេញវិធានការបង្ក្រាប និងផ្តន្ទាទោស​។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96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845" y="171161"/>
            <a:ext cx="9789665" cy="779463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km-KH" sz="2800" dirty="0"/>
              <a:t>សារសំខាន់នៃការកំណត់អត្តសញ្ញាណជនរងគ្រោះ (ត)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499" y="1241819"/>
            <a:ext cx="11406433" cy="54450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km-KH" dirty="0"/>
              <a:t> បើការកំណត់អត្តសញ្ញាណ </a:t>
            </a:r>
            <a:r>
              <a:rPr lang="km-KH" sz="2800" b="1" dirty="0"/>
              <a:t>មិនបានត្រឹមត្រូវ នឹងធ្វើឲ្យ៖</a:t>
            </a:r>
          </a:p>
          <a:p>
            <a:pPr marL="0" indent="0">
              <a:buNone/>
            </a:pPr>
            <a:r>
              <a:rPr lang="km-KH" sz="2800" b="1" dirty="0"/>
              <a:t> 	</a:t>
            </a:r>
            <a:r>
              <a:rPr lang="km-KH" sz="2800" u="sng" dirty="0"/>
              <a:t>ជនរងគ្រោះ</a:t>
            </a:r>
          </a:p>
          <a:p>
            <a:pPr lvl="3"/>
            <a:r>
              <a:rPr lang="km-KH" sz="2400" dirty="0"/>
              <a:t>កាន់តែឈឺចាប់​   កាន់តែបាក់ស្បាត  កាន់តែភ័យខ្លាច</a:t>
            </a:r>
          </a:p>
          <a:p>
            <a:pPr lvl="3"/>
            <a:r>
              <a:rPr lang="km-KH" sz="2400" dirty="0"/>
              <a:t>គ្មានជម្រើស គ្មានទីពឹង គ្មានសង្ឃឹម ក្នុងការទទួលបាននូវភាពល្អប្រសើរឡើងវិញ​ ។</a:t>
            </a:r>
          </a:p>
          <a:p>
            <a:pPr marL="0" indent="0">
              <a:buNone/>
            </a:pPr>
            <a:r>
              <a:rPr lang="km-KH" sz="2800" dirty="0"/>
              <a:t>	</a:t>
            </a:r>
            <a:r>
              <a:rPr lang="km-KH" sz="2800" u="sng" dirty="0"/>
              <a:t>ជនល្មើស</a:t>
            </a:r>
            <a:endParaRPr lang="km-KH" sz="2800" dirty="0"/>
          </a:p>
          <a:p>
            <a:pPr lvl="3"/>
            <a:r>
              <a:rPr lang="km-KH" sz="2400" dirty="0"/>
              <a:t>កាន់តែមានឱកាស   កាន់តែមានឥទ្ធិពល</a:t>
            </a:r>
          </a:p>
          <a:p>
            <a:pPr lvl="3"/>
            <a:r>
              <a:rPr lang="km-KH" sz="2400" dirty="0"/>
              <a:t>កាន់តែមានលទ្ធភាពក្នុងការបង្កើត និងពង្រីកបទល្មើស បង្កភាពរងគ្រោះដល់សង្គមកាន់តែច្រើន ។</a:t>
            </a:r>
          </a:p>
          <a:p>
            <a:pPr marL="0" indent="0">
              <a:buNone/>
            </a:pPr>
            <a:r>
              <a:rPr lang="km-KH" sz="2800" dirty="0"/>
              <a:t>	</a:t>
            </a:r>
            <a:r>
              <a:rPr lang="km-KH" sz="2800" u="sng" dirty="0"/>
              <a:t>ប្រទេសជាតិ</a:t>
            </a:r>
          </a:p>
          <a:p>
            <a:pPr lvl="3"/>
            <a:r>
              <a:rPr lang="km-KH" sz="2400" dirty="0"/>
              <a:t>បន្តការខាតបង់កាន់តែធ្ងន់ធ្ងរ</a:t>
            </a:r>
          </a:p>
          <a:p>
            <a:pPr lvl="3"/>
            <a:r>
              <a:rPr lang="km-KH" sz="2400" dirty="0"/>
              <a:t>ប៉ះពាល់ដល់ធនធានអភិវឌ្ឍន៍គ្រប់វិស័យ</a:t>
            </a:r>
          </a:p>
          <a:p>
            <a:pPr lvl="3"/>
            <a:r>
              <a:rPr lang="km-KH" sz="2400" dirty="0"/>
              <a:t>ប៉ះពាល់កិត្តិយស កេរ្តិ៍ឈ្មោះល្អ របស់ប្រទេស លើឆាកអន្តរជាតិ ។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5378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89" y="1436572"/>
            <a:ext cx="11406433" cy="3098511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km-KH" sz="2800" dirty="0"/>
              <a:t>ខ. អ្នកមានភារកិច្ចផ្តល់កិច្ចការពារ និងអនុវត្តនីតិវិធី </a:t>
            </a:r>
            <a:br>
              <a:rPr lang="km-KH" sz="2800" dirty="0"/>
            </a:br>
            <a:r>
              <a:rPr lang="km-KH" sz="2800" dirty="0"/>
              <a:t>នៃការកំណត់អត្តសញ្ញាណជនរងគ្រោះដោយអំពើជួញដូរមនុស្ស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98982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770" y="62753"/>
            <a:ext cx="9629194" cy="664011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dirty="0">
                <a:latin typeface="Khmer OS Muol Light" pitchFamily="2" charset="0"/>
                <a:cs typeface="Khmer OS Muol Light" pitchFamily="2" charset="0"/>
              </a:rPr>
              <a:t> គំនួសបំព្រូញ នីតិ​វិធី​ </a:t>
            </a:r>
            <a:r>
              <a:rPr lang="km-KH" dirty="0">
                <a:solidFill>
                  <a:srgbClr val="FF0000"/>
                </a:solidFill>
                <a:latin typeface="Khmer OS Muol Light" pitchFamily="2" charset="0"/>
                <a:cs typeface="Khmer OS Muol Light" pitchFamily="2" charset="0"/>
              </a:rPr>
              <a:t>នៃកិច្ចការពារជន​រងគ្រោះ</a:t>
            </a:r>
          </a:p>
          <a:p>
            <a:pPr marL="0" indent="0">
              <a:buNone/>
            </a:pPr>
            <a:endParaRPr lang="en-US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3857" y="776661"/>
            <a:ext cx="4054022" cy="90152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m-KH" sz="2000" dirty="0">
                <a:solidFill>
                  <a:schemeClr val="tx1"/>
                </a:solidFill>
                <a:latin typeface="Khmer OS Muol Light" pitchFamily="2" charset="0"/>
                <a:cs typeface="Khmer OS Muol Light" pitchFamily="2" charset="0"/>
              </a:rPr>
              <a:t>អ្នក​មាន​សមត្ថ​កិច្ច</a:t>
            </a:r>
            <a:endParaRPr lang="en-US" sz="2000" dirty="0">
              <a:solidFill>
                <a:schemeClr val="tx1"/>
              </a:solidFill>
              <a:latin typeface="Khmer OS Muol Light" pitchFamily="2" charset="0"/>
              <a:cs typeface="Khmer OS Muol Light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2740202" y="2090436"/>
            <a:ext cx="602834" cy="4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01666" y="2405041"/>
            <a:ext cx="4069323" cy="9015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2000" dirty="0">
                <a:solidFill>
                  <a:schemeClr val="tx1"/>
                </a:solidFill>
                <a:latin typeface="Khmer OS Muol Light" pitchFamily="2" charset="0"/>
                <a:cs typeface="Khmer OS Muol Light" pitchFamily="2" charset="0"/>
              </a:rPr>
              <a:t>នគរបាល​យុត្តិ​ធម៌</a:t>
            </a:r>
            <a:endParaRPr lang="en-US" sz="2000" dirty="0">
              <a:solidFill>
                <a:schemeClr val="tx1"/>
              </a:solidFill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49" y="1862730"/>
            <a:ext cx="4010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2000" dirty="0">
                <a:latin typeface="Khmer OS Content" pitchFamily="2" charset="0"/>
                <a:cs typeface="Khmer OS Content" pitchFamily="2" charset="0"/>
              </a:rPr>
              <a:t>ទម្រង់​បែប​បទ​នីតិ​វិធី    </a:t>
            </a:r>
            <a:r>
              <a:rPr lang="km-KH" sz="20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 បញ្ជូន</a:t>
            </a:r>
            <a:endParaRPr lang="en-US" sz="2000" dirty="0">
              <a:solidFill>
                <a:srgbClr val="FF000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6718" y="4036864"/>
            <a:ext cx="4041496" cy="90152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2000" dirty="0">
                <a:solidFill>
                  <a:schemeClr val="tx1"/>
                </a:solidFill>
                <a:latin typeface="Khmer OS Muol Light" pitchFamily="2" charset="0"/>
                <a:cs typeface="Khmer OS Muol Light" pitchFamily="2" charset="0"/>
              </a:rPr>
              <a:t>មន្រ្តី​សង្គម​កិច្ច</a:t>
            </a:r>
            <a:r>
              <a:rPr lang="km-KH" dirty="0">
                <a:solidFill>
                  <a:schemeClr val="tx1"/>
                </a:solidFill>
              </a:rPr>
              <a:t>​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039414" y="3356438"/>
            <a:ext cx="0" cy="686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51770" y="5668916"/>
            <a:ext cx="4019219" cy="9015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2000" dirty="0">
                <a:solidFill>
                  <a:schemeClr val="tx1"/>
                </a:solidFill>
                <a:latin typeface="Khmer OS Muol Light" pitchFamily="2" charset="0"/>
                <a:cs typeface="Khmer OS Muol Light" pitchFamily="2" charset="0"/>
              </a:rPr>
              <a:t>កន្លែង​ ឬ​អ្នក​ផ្តល់​សេវា</a:t>
            </a:r>
            <a:r>
              <a:rPr lang="km-KH" sz="2000" dirty="0">
                <a:solidFill>
                  <a:schemeClr val="tx1"/>
                </a:solidFill>
              </a:rPr>
              <a:t>​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042189" y="4988516"/>
            <a:ext cx="0" cy="686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27548" y="3419605"/>
            <a:ext cx="4028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2000" dirty="0">
                <a:latin typeface="Khmer OS Content" pitchFamily="2" charset="0"/>
                <a:cs typeface="Khmer OS Content" pitchFamily="2" charset="0"/>
              </a:rPr>
              <a:t>ទម្រង់​បែប​បទ​នីតិ​វិធី     </a:t>
            </a:r>
            <a:r>
              <a:rPr lang="km-KH" sz="20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 បញ្ជូន</a:t>
            </a:r>
            <a:endParaRPr lang="en-US" sz="2000" dirty="0">
              <a:solidFill>
                <a:srgbClr val="FF000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5229" y="5136810"/>
            <a:ext cx="4036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2000" dirty="0">
                <a:latin typeface="Khmer OS Content" pitchFamily="2" charset="0"/>
                <a:cs typeface="Khmer OS Content" pitchFamily="2" charset="0"/>
              </a:rPr>
              <a:t>ទម្រង់​បែប​បទ​នីតិ​វិធី      </a:t>
            </a:r>
            <a:r>
              <a:rPr lang="km-KH" sz="20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បញ្ជូន</a:t>
            </a:r>
            <a:endParaRPr lang="en-US" sz="2000" dirty="0">
              <a:solidFill>
                <a:srgbClr val="FF000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37198" y="1039661"/>
            <a:ext cx="570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2000" dirty="0">
                <a:latin typeface="Khmer OS Content" pitchFamily="2" charset="0"/>
                <a:cs typeface="Khmer OS Content" pitchFamily="2" charset="0"/>
              </a:rPr>
              <a:t>កំណត់​បឋម​ភាព​រងគ្រោះ​ និង​ផ្តល់​ប្រឹក្សា</a:t>
            </a:r>
            <a:r>
              <a:rPr lang="km-KH" sz="2000" dirty="0"/>
              <a:t>​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5737198" y="2213318"/>
            <a:ext cx="5874148" cy="128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m-KH" sz="2000" dirty="0">
                <a:latin typeface="Khmer OS Content" pitchFamily="2" charset="0"/>
                <a:cs typeface="Khmer OS Content" pitchFamily="2" charset="0"/>
              </a:rPr>
              <a:t>កំណត់​រក​បទ​ល្មើស​ និង​ជនសង្ស័យ​ពាក់​ព័ន្ធ​</a:t>
            </a:r>
          </a:p>
          <a:p>
            <a:r>
              <a:rPr lang="km-KH" sz="2000" dirty="0">
                <a:latin typeface="Khmer OS Content" pitchFamily="2" charset="0"/>
                <a:cs typeface="Khmer OS Content" pitchFamily="2" charset="0"/>
              </a:rPr>
              <a:t>ស៊ើប​អង្កេត​ បង្រ្កាប​ ចាប់​ជន​សង្ស័យ​</a:t>
            </a:r>
          </a:p>
          <a:p>
            <a:pPr>
              <a:lnSpc>
                <a:spcPct val="150000"/>
              </a:lnSpc>
            </a:pPr>
            <a:r>
              <a:rPr lang="km-KH" sz="2000" dirty="0">
                <a:latin typeface="Khmer OS Content" pitchFamily="2" charset="0"/>
                <a:cs typeface="Khmer OS Content" pitchFamily="2" charset="0"/>
              </a:rPr>
              <a:t>កសាង​សំណុំ​រឿង​បញ្ជូន​ទៅ​តុលា​ការ</a:t>
            </a:r>
            <a:endParaRPr lang="en-US" sz="2000" dirty="0">
              <a:latin typeface="!Khmer OS Siemreap"/>
            </a:endParaRPr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>
            <a:off x="4907879" y="1227422"/>
            <a:ext cx="668062" cy="6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855688" y="2870759"/>
            <a:ext cx="668062" cy="6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699620" y="3761555"/>
            <a:ext cx="6219726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m-KH" sz="2000" dirty="0">
                <a:latin typeface="Khmer OS Content" pitchFamily="2" charset="0"/>
                <a:cs typeface="Khmer OS Content" pitchFamily="2" charset="0"/>
              </a:rPr>
              <a:t>ផ្តល់​ប្រឹក្សា កំណត់​រក​សេវាសមស្រប ​ជូន​ជន​រង​គ្រោះ​ ​ ​ ស្តារនីតិសម្បទា សមាហរណកម្ម </a:t>
            </a:r>
            <a:r>
              <a:rPr lang="km-KH" sz="2000" dirty="0"/>
              <a:t>​ </a:t>
            </a:r>
            <a:r>
              <a:rPr lang="km-KH" sz="2000" dirty="0">
                <a:latin typeface="Khmer OS Content" pitchFamily="2" charset="0"/>
                <a:cs typeface="Khmer OS Content" pitchFamily="2" charset="0"/>
              </a:rPr>
              <a:t>តាម​ដាន​ស្ថាន​ភាព ចងក្រងទិន្នន័យ តាមដាន និងគ្រប់គ្រងករណី 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881933" y="4504455"/>
            <a:ext cx="668062" cy="6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655426" y="5366315"/>
            <a:ext cx="6219726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m-KH" sz="2000" dirty="0">
                <a:latin typeface="Khmer OS Content" pitchFamily="2" charset="0"/>
                <a:cs typeface="Khmer OS Content" pitchFamily="2" charset="0"/>
              </a:rPr>
              <a:t>(រដ្ឋ/មិនមែនរដ្ឋ នៅមណ្ឌលផ្តល់សេវា ឬក្នុងសហគមន៍)  សេវា​សុខភាព​ សេវា​ផ្នែក​ច្បាប់ សិក្សាអប់រំ ស្តារ​នីតិ​សម្បទា​ ជំនាញ​ បំណិន​ជីវិត​ មុខរបរ​ និង​ការ​ឧបត្ថម្ភផ្នែកសង្គម ​ផ្សេង​ៗទៀត​</a:t>
            </a:r>
            <a:endParaRPr lang="en-US" sz="2000" dirty="0">
              <a:latin typeface="Khmer OS Content" pitchFamily="2" charset="0"/>
              <a:cs typeface="Khmer OS Content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837739" y="6123196"/>
            <a:ext cx="668062" cy="6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895354" y="2434435"/>
            <a:ext cx="668062" cy="6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907879" y="3311258"/>
            <a:ext cx="668062" cy="6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242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500" y="365125"/>
            <a:ext cx="8861410" cy="722457"/>
          </a:xfrm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km-KH" dirty="0"/>
            </a:br>
            <a:r>
              <a:rPr lang="km-KH" sz="3100" dirty="0"/>
              <a:t>អ្នក​មាន​សមត្ថ​កិច្ចកំណត់​អត្ត​សញ្ញាណ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499" y="1251055"/>
            <a:ext cx="11406433" cy="5325236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50000"/>
              </a:lnSpc>
            </a:pPr>
            <a:r>
              <a:rPr lang="km-KH" sz="2400" dirty="0"/>
              <a:t>អាជ្ញាធរមូលដ្ឋាន</a:t>
            </a:r>
            <a:r>
              <a:rPr lang="en-US" sz="2400" dirty="0"/>
              <a:t> (</a:t>
            </a:r>
            <a:r>
              <a:rPr lang="km-KH" sz="2400" dirty="0"/>
              <a:t>ឃុំ/សង្កាត់ ស្រុក/ក្រុង/ខណ្ឌ ខេត្ត/រាជធានី)</a:t>
            </a:r>
            <a:endParaRPr lang="en-US" sz="2400" dirty="0"/>
          </a:p>
          <a:p>
            <a:pPr lvl="1">
              <a:lnSpc>
                <a:spcPct val="150000"/>
              </a:lnSpc>
            </a:pPr>
            <a:r>
              <a:rPr lang="km-KH" sz="2400" dirty="0"/>
              <a:t>មន្ត្រីនគរបាល​យុត្តិធម៌</a:t>
            </a:r>
            <a:r>
              <a:rPr lang="en-US" sz="2400" dirty="0"/>
              <a:t> /​ </a:t>
            </a:r>
            <a:r>
              <a:rPr lang="km-KH" sz="2400" dirty="0"/>
              <a:t>ភ្នាក់ងារនគរបាល​យុត្តិធម៌</a:t>
            </a:r>
            <a:endParaRPr lang="en-US" sz="2400" dirty="0"/>
          </a:p>
          <a:p>
            <a:pPr lvl="1">
              <a:lnSpc>
                <a:spcPct val="150000"/>
              </a:lnSpc>
            </a:pPr>
            <a:r>
              <a:rPr lang="km-KH" sz="2400" dirty="0"/>
              <a:t>មន្ត្រីស្ថានទូត</a:t>
            </a:r>
            <a:r>
              <a:rPr lang="en-US" sz="2400" dirty="0"/>
              <a:t> / </a:t>
            </a:r>
            <a:r>
              <a:rPr lang="km-KH" sz="2400" dirty="0"/>
              <a:t>ស្ថានតំណាងនៃព្រះរាជាណាចក្រកម្ពុជា ​ប្រចាំនៅប្រទេសគោលដៅ</a:t>
            </a:r>
            <a:endParaRPr lang="en-US" sz="2400" dirty="0"/>
          </a:p>
          <a:p>
            <a:pPr lvl="1">
              <a:lnSpc>
                <a:spcPct val="150000"/>
              </a:lnSpc>
            </a:pPr>
            <a:r>
              <a:rPr lang="km-KH" sz="2400" dirty="0"/>
              <a:t>មន្ត្រីសង្គមកិច្ច</a:t>
            </a:r>
            <a:endParaRPr lang="en-US" sz="2400" dirty="0"/>
          </a:p>
          <a:p>
            <a:pPr lvl="1">
              <a:lnSpc>
                <a:spcPct val="150000"/>
              </a:lnSpc>
            </a:pPr>
            <a:r>
              <a:rPr lang="km-KH" sz="2400" dirty="0"/>
              <a:t>មន្ត្រីកិច្ចការនារី</a:t>
            </a:r>
            <a:endParaRPr lang="en-US" sz="2400" dirty="0"/>
          </a:p>
          <a:p>
            <a:pPr lvl="1">
              <a:lnSpc>
                <a:spcPct val="150000"/>
              </a:lnSpc>
            </a:pPr>
            <a:r>
              <a:rPr lang="km-KH" sz="2400" dirty="0"/>
              <a:t>មន្ត្រីទទួលបន្ទុកកិច្ចការនារីនិងកុមារ</a:t>
            </a:r>
            <a:endParaRPr lang="en-US" sz="2400" dirty="0"/>
          </a:p>
          <a:p>
            <a:pPr lvl="1">
              <a:lnSpc>
                <a:spcPct val="150000"/>
              </a:lnSpc>
            </a:pPr>
            <a:r>
              <a:rPr lang="km-KH" sz="2400" dirty="0"/>
              <a:t>អង្គការសង្គមស៊ីវិលដែលធ្វើការងារពាក់ព័ន្ធនឹងការជួយជនរងគ្រោះ</a:t>
            </a:r>
            <a:endParaRPr lang="en-US" sz="2400" dirty="0"/>
          </a:p>
          <a:p>
            <a:pPr lvl="1">
              <a:lnSpc>
                <a:spcPct val="150000"/>
              </a:lnSpc>
            </a:pPr>
            <a:r>
              <a:rPr lang="km-KH" sz="2400" dirty="0"/>
              <a:t>មន្ត្រីនិងអ្នកពាក់ព័ន្ធ​ក្រោមយន្តការ​នៃការប្រយុទ្ធប្រឆាំងនឹងអំពើជួញដូរមនុស្ស​ក្នុងរចនាសម្ព័ន្ធទាំងនៅថ្នាក់ជាតិនិងថ្នាក់ក្រោមជាតិ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km-KH" sz="2400" b="1" dirty="0"/>
              <a:t> ដែលអ្នកទាំងនោះ ចាំបាច់ត្រូវទទួលបានការបណ្តុះបណ្តាលត្រឹមត្រូវ  </a:t>
            </a:r>
            <a:r>
              <a:rPr lang="km-KH" sz="2400" dirty="0"/>
              <a:t>។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488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1854</TotalTime>
  <Words>1743</Words>
  <Application>Microsoft Office PowerPoint</Application>
  <PresentationFormat>Widescreen</PresentationFormat>
  <Paragraphs>152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!Khmer OS Siemreap</vt:lpstr>
      <vt:lpstr>Arial</vt:lpstr>
      <vt:lpstr>Calibri</vt:lpstr>
      <vt:lpstr>DaunPenh</vt:lpstr>
      <vt:lpstr>Khmer OS Bokor</vt:lpstr>
      <vt:lpstr>Khmer OS Content</vt:lpstr>
      <vt:lpstr>Khmer OS Moul</vt:lpstr>
      <vt:lpstr>Khmer OS Muol Light</vt:lpstr>
      <vt:lpstr>Khmer OS Siemreap</vt:lpstr>
      <vt:lpstr>Times New Roman</vt:lpstr>
      <vt:lpstr>Wingdings</vt:lpstr>
      <vt:lpstr>Office Theme</vt:lpstr>
      <vt:lpstr>មេរៀនទី១៖ សារសំខាន់ និងនីតិវិធីនៃការកំណត់អត្តសញ្ញាណ</vt:lpstr>
      <vt:lpstr>PowerPoint Presentation</vt:lpstr>
      <vt:lpstr>ក. ហេតុអ្វីបានជា  ការកំណត់អត្តសញ្ញាណជនរងគ្រោះ មានសារសំខាន់?</vt:lpstr>
      <vt:lpstr>​សារសំខាន់នៃការកំណត់អត្តសញ្ញាណជនរងគ្រោះ</vt:lpstr>
      <vt:lpstr>PowerPoint Presentation</vt:lpstr>
      <vt:lpstr>សារសំខាន់នៃការកំណត់អត្តសញ្ញាណជនរងគ្រោះ (ត)</vt:lpstr>
      <vt:lpstr>ខ. អ្នកមានភារកិច្ចផ្តល់កិច្ចការពារ និងអនុវត្តនីតិវិធី  នៃការកំណត់អត្តសញ្ញាណជនរងគ្រោះដោយអំពើជួញដូរមនុស្ស</vt:lpstr>
      <vt:lpstr>PowerPoint Presentation</vt:lpstr>
      <vt:lpstr> អ្នក​មាន​សមត្ថ​កិច្ចកំណត់​អត្ត​សញ្ញាណ </vt:lpstr>
      <vt:lpstr> នីតិវិធីនៃការសម្ភាសន៍កំណត់អត្តសញ្ញាណជនរងគ្រោះ </vt:lpstr>
      <vt:lpstr>ដំណាក់កាលសំខាន់ៗនៃដំណើរការកំណត់អត្តសញ្ញាណ(ត)</vt:lpstr>
      <vt:lpstr>ដំណាក់កាលសំខាន់ៗនៃដំណើរការកំណត់អត្តសញ្ញាណ(ត)​</vt:lpstr>
      <vt:lpstr>ដំណាក់កាលសំខាន់ៗនៃដំណើរការកំណត់អត្តសញ្ញាណ(ត)</vt:lpstr>
      <vt:lpstr>ដំណាក់កាលសំខាន់ៗនៃដំណើរការកំណត់អត្តសញ្ញាណ(ត)</vt:lpstr>
      <vt:lpstr>ដំណាក់កាលសំខាន់ៗនៃដំណើរការកំណត់អត្តសញ្ញាណ(ត)</vt:lpstr>
      <vt:lpstr>ដំណាក់កាលសំខាន់ៗនៃដំណើរការកំណត់អត្តសញ្ញាណ(ត)</vt:lpstr>
      <vt:lpstr>ដំណាក់កាលសំខាន់ៗនៃដំណើរការកំណត់អត្តសញ្ញាណ(ត)</vt:lpstr>
      <vt:lpstr>ដំណាក់កាលសំខាន់ៗនៃដំណើរការកំណត់អត្តសញ្ញាណ(ត)</vt:lpstr>
      <vt:lpstr>ដំណាក់កាលសំខាន់ៗនៃដំណើរការកំណត់អត្តសញ្ញាណ(ត)</vt:lpstr>
      <vt:lpstr>PowerPoint Presentation</vt:lpstr>
      <vt:lpstr>សូមអរគុណ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Mean Office</dc:creator>
  <cp:lastModifiedBy>Chu Bun Eng</cp:lastModifiedBy>
  <cp:revision>83</cp:revision>
  <dcterms:created xsi:type="dcterms:W3CDTF">2021-09-14T08:28:24Z</dcterms:created>
  <dcterms:modified xsi:type="dcterms:W3CDTF">2023-06-01T00:22:48Z</dcterms:modified>
</cp:coreProperties>
</file>