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</p:sldMasterIdLst>
  <p:notesMasterIdLst>
    <p:notesMasterId r:id="rId34"/>
  </p:notesMasterIdLst>
  <p:handoutMasterIdLst>
    <p:handoutMasterId r:id="rId35"/>
  </p:handoutMasterIdLst>
  <p:sldIdLst>
    <p:sldId id="260" r:id="rId5"/>
    <p:sldId id="368" r:id="rId6"/>
    <p:sldId id="367" r:id="rId7"/>
    <p:sldId id="361" r:id="rId8"/>
    <p:sldId id="402" r:id="rId9"/>
    <p:sldId id="371" r:id="rId10"/>
    <p:sldId id="403" r:id="rId11"/>
    <p:sldId id="373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84" r:id="rId21"/>
    <p:sldId id="391" r:id="rId22"/>
    <p:sldId id="386" r:id="rId23"/>
    <p:sldId id="392" r:id="rId24"/>
    <p:sldId id="393" r:id="rId25"/>
    <p:sldId id="394" r:id="rId26"/>
    <p:sldId id="395" r:id="rId27"/>
    <p:sldId id="396" r:id="rId28"/>
    <p:sldId id="397" r:id="rId29"/>
    <p:sldId id="387" r:id="rId30"/>
    <p:sldId id="388" r:id="rId31"/>
    <p:sldId id="404" r:id="rId32"/>
    <p:sldId id="343" r:id="rId33"/>
  </p:sldIdLst>
  <p:sldSz cx="12192000" cy="6858000"/>
  <p:notesSz cx="6858000" cy="9144000"/>
  <p:defaultTextStyle>
    <a:defPPr>
      <a:defRPr lang="en-K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E89"/>
    <a:srgbClr val="64A854"/>
    <a:srgbClr val="4495A2"/>
    <a:srgbClr val="7CA655"/>
    <a:srgbClr val="FFFFFF"/>
    <a:srgbClr val="60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1" autoAdjust="0"/>
    <p:restoredTop sz="95226" autoAdjust="0"/>
  </p:normalViewPr>
  <p:slideViewPr>
    <p:cSldViewPr snapToGrid="0">
      <p:cViewPr varScale="1">
        <p:scale>
          <a:sx n="92" d="100"/>
          <a:sy n="92" d="100"/>
        </p:scale>
        <p:origin x="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14:42:08.1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92 129,'0'3,"0"4,0 5,0 2,0 3,0 2,0 0,0 0,0 1,0-1,0 3,0 2,0-1,0-2,0 0,0 0,0-2,0 3,-4 1,0 3,0 0,1-2,0 0,2-3,-3-4,-1-1,1-1,1 0,1 1,0-5,2-9,0-13,0-11,0-15,0-14,0-7,0-4,0 2,0-1,0 7,0 6,0 8,0 4,0 2,0 4,0 13,0 23,0 16,0 14,0 4,0 1,0 1,0-4,0-3,0-3,0-4,0-4,0-3,0-1,0-2,0-6,-3-9,-4-14,-1-16,1-8,1-9,2-5,2-5,1 1,1-1,0 4,0 6,1 8,-1 13,3 20,5 13,0 16,3 12,2 2,-1 5,0 1,2-5,-1-5,-4-7,-3-4,-2-3,-2-3,-2-1,0-7,0-12,2-11,2-11,-1-7,3-6,0-2,0 2,-2 3,-1 5,-2 4,3 9,0 10,0 13,3 10,-1 10,2 9,0 4,2 2,-1 4,-2 5,-2 8,-2 5,-2 5,0-3,-1-4,-1-5,1-11,0-9,-1-8,-2-13,-5-18,0-16,-6-17,-3-16,-3-12,0-2,0-2,3 3,2 9,3 11,3 9,1 11,-2 16,0 21,3 31,2 33,-1 25,0 18,-1 7,-1-12,2-22,2-27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14:41:57.2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320 675,'0'6,"0"9,0 8,0 3,-3 0,-1 3,0-1,0-2,2-2,0-2,2-2,-1-1,-2 0,-1-1,1 0,0 1,1-1,0 0,2 1,-1 0,1-1,1 1,-1-1,0 1,0 0,0 0,-3-4,-1 0,0-1,0 2,-1 3,-4 3,0 3,1 1,3 2,1 0,2-2,1-3,1-1,-3-4,-1-10,-3-5,0-9,-2-8,0-7,2-6,2-6,2-6,2-3,0-4,1 0,0-6,1 1,-1-5,1-1,-1-2,0-2,0 5,0 6,0 9,0 4,0 6,0 4,0 5,0 2,0 1,0 1,0 1,0-1,0 0,0 9,-3 23,-5 21,0 14,-2 11,-3 9,1-4,-1-5,-1-5,-2-6,3-8,2-8,4-6,0-8,-2-13,0-15,2-14,2-11,2-11,1-15,2-12,0-11,0 1,0 0,4 5,1 13,-1 10,3 12,-1 9,-1 7,-1 6,-1 2,1 4,5 5,2 4,4 6,2 2,-2 11,-4 9,0 7,-2 12,1 7,1 2,-1 2,-2-1,-2-1,-3-3,-1-2,-2-3,0 0,0-3,-1 4,1-3,-1 2,1 0,0-5,0-5,0-5,0-5,0-2,0-2,0-1,3-4,1-13,4-20,3-19,-1-13,2-11,2-6,-2-9,1 0,1 3,-2 2,0 9,-1 4,-1 8,0 6,-4 8,-1 7,-3 6,-1 3,-1 8,3 14,1 12,0 10,-1 5,-1 1,-1-2,0-2,-1-2,0-2,0-1,0-1,0-1,-1 1,1-1,0 0,0 1,-3-4,-1-1,-3 1,-1 0,-1 5,0 8,2 2,2 3,-2-1,-2 3,1 5,0 0,0-2,0-3,3-5,0-4,3-3,1-3,0-1,2-1,-1-1,0 1,1 3,-1 2,0-1,0 0,0-1,0-1,0 0,0-1,0-7,0-15,0-22,0-24,0-18,0-15,0-9,0 2,-3 3,-1 4,-1 5,2 8,1 11,0 10,2 9,-1 9,1 6,0 4,1 2,-1 1,0 0,0 0,0 0,0-1,0 0,0-1,3 4,5 4,3 10,1 8,1 7,1 7,5 9,3 6,-4 1,0 2,-1 5,-3 4,-1 7,-2 7,-4 2,-2 0,-3-5,-1-6,-1-2,0-7,-1-4,0-3,1-5,0-4,-1-4,1-3,-3-5,-7-11,-3-13,-1-9,-5-13,-6-12,-5-8,-3-5,3-3,4-1,3 4,3 0,4 8,2 1,0 0,3 4,2 0,4 3,2 6,2 6,1 3,0 3,1 8,3 10,4 14,6 13,2 7,1 12,1 8,-3 5,-1 2,-2-2,-4-1,-3-7,-2-5,-2-3,-1-3,0-1,-1 0,0 0,1 0,-1 1,1-4,0-3,0-4,0-4,0-1,0-2,0-1,-3-3,-1-11,-4-6,-2-6,-1-4,3-4,1-2,3 8,2 12,1 13,1 6,0 3,1 1,-1-1,0-2,-2-3,-3-10,1-8,-2-15,0-11,0-10,2-13,2-7,0-7,2-3,0 1,0-2,0 4,0 3,1 5,-1 6,0 7,3 5,1 2,0 3,2 1,4 3,0-1,1 1,-1-1,1 1,2 5,-2 3,-2 2,1 7,1 5,-1 6,-3 10,-1 6,-3 6,2 3,0 6,-1 4,-1 3,-1 7,-1 2,-1 2,0-1,0 2,0-6,0-1,0 2,-1 3,1-1,0-3,-3 2,-1-2,0-5,0-6,2-5,0-6,2-2,-1-2,1-8,1-8,-1-15,0-14,6-20,6-20,0-14,-1-5,0 1,-2 5,-2 12,-2 12,-3 11,-1 8,0 6,-2 5,1 4,-1 2,-2 11,-5 19,0 17,1 18,-2 15,-2 8,0 4,3 3,-1-5,1-9,2-8,-1-3,-3-5,1-7,2-6,1-7,3-3,1-4,-2-4,-3-11,-1-10,-2-16,-3-21,1-18,3-12,2-3,3-1,2 0,2 6,0 6,0 11,1 11,-1 10,0 8,1 11,-1 14,0 13,0 14,0 16,0 13,0 6,0 2,0-3,0-3,0-1,0-8,0-5,0-8,0-6,0-5,0-4,0-2,0-14,0-20,-3-21,-1-23,-3-14,-1-8,2 1,1 4,2 9,1 10,2 10,-1 12,2 7,-4 18,-1 18,-3 16,-3 8,-1 1,3-1,1-4,3-2,2-4,1-11,1-14,0-13,0-13,1-11,-1-9,1-5,-1 0,0 7,0 7,0 8,0 18,0 19,0 20,0 20,0 17,-3 11,-1 6,0-1,1-1,-3-1,0-7,-2-6,0-10,2-11,1-10,2-7,2-4,0-3,1-8,0-2,1 1,-1 2,0 5,0 7,1 8,-1 6,0 0,0-1,0-3,0 0,0-3,0-4,0-2,0-10,0-15,0-15,6-14,3-14,2-7,3-3,-1 0,0 1,2 2,-3 7,-2 5,-4 5,1 6,-1 1,-2 2,-1 2,-1-1,-1 0,-1 0,0 3,0 0,0 1,2 4,6-1,0-2,-1 0,-2-1,-1 1,-2 0,-1 0,0 6,2 6,1 10,-1 8,4 8,2 11,0 3,-1 6,-2 2,-2 7,-2 2,-1 2,-1 1,0-1,-1-1,1-5,0-5,-1-5,1-7,0-4,0-4,0-14,0-16,0-18,0-14,0-16,0-12,0 1,0 1,0 1,0 4,0 3,3 2,2 5,-1 5,-1 6,-1 9,0 5,-1 4,-1 10,3 10,4 11,1 12,3 11,1 7,0 0,-3 1,-2-5,-3 0,-2-4,-1-3,-1-3,-1-3,1-2,-1 0,1-1,-1-9,5-17,9-34,10-43,11-38,5-24,-1-9,-3 9,-8 24,-5 26,-7 26,-5 22,-5 17,-3 16,2 15,-1 16,6 13,2 10,-2 12,1 7,0 6,-3 6,-2 0,-3 1,0-5,-2-7,0-7,-1-6,1-7,0-8,-4-4,-4-5,0-2,0-1,0-4,-4-5,2-9,2-8,-1-10,-2-4,1-5,-2-4,3-1,1 3,3 3,2 3,2 1,-3 2,1 2,-4 2,-3 5,-4 5,-1 2,-3 3,2 4,2 2,1 3,5 4,-1 2,-1 6,0 8,3 4,-1 8,0 4,0 4,0 3,1-3,3-1,-2-2,1-2,1-6,1-2,1-4,1-4,0-4,1-2,0-2,1-4</inkml:trace>
  <inkml:trace contextRef="#ctx0" brushRef="#br0" timeOffset="18015.67">394 899,'0'3,"0"5,0 3,0 3,0 3,0 2,0 0,0 0,0 4,0 1,0 2,0 4,0 6,0 0,0 0,0-3,0-3,0-5,0-2,0 1,-3-1,-1 2,0 1,1 1,1 0,-3-2,0-1,1 0,1 4,0 0,2 1,0-1,1-2,0-2,1-3,-1 0,0-12,0-12,0-16,0-12,0-8,0-6,0-7,0-4,0 1,0-3,0 5,0 2,0 4,0 3,-3 3,-4 5,-1 2,0 5,0-1,0 3,-2 6,2 2,1 3,3 9,1 10,5 13,1 17,5 9,3 7,0 2,-2 1,-2-1,-3-4,-2-2,-1-7,-1-6,0-6,0-3,-1-4,1 0,0-2,-1 1,-5-4,-6-10,-4-15,-2-9,-1-11,-1-9,0-2,0 1,1 0,3 1,4 5,5 4,3 5,2 9,2 12,1 9,-1 7,1 9,3 3,4 5,1 0,-2-1,-2-2,-1-2,-2-2,-1-1,0-5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14:41:14.2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171 370,'0'4,"0"3,0 4,0 4,0 2,0 1,0 5,0 0,0 1,0-2,0 0,0-2,0 0,0-1,0 0,0-1,0 1,0-1,0 1,0-1,0 1,0 0,0-1,0 1,0 0,0-1,0 1,0 0,0-1,0 1,0 0,0-1,0 1,0 0,3-4,1 0,3-4,1 0,1-1,0-1,2 0,1-3,-1 1,1 3,-1 2,-1 3,0-1</inkml:trace>
  <inkml:trace contextRef="#ctx0" brushRef="#br0" timeOffset="28042.08">246 314,'0'3,"0"5,0 6,0 5,0 2,0 1,0-1,0 0,0-1,0 0,-3-1,-2 0,-2 0,-1 0,2-1,1 1,2-1,1 1,1-1,-2-2,-1-2,-3 1,-3 0,0 2,1 0,0 1,1 4,-2 1,2 3,-2-3,2-2,1-2,2 0,2-1,2 0,1 0,0 0,0 1,1-1,-1 1,0-1,0 1,1 0,2-4,1 0,0-1,3-2,-1 1,3-3,-1 0,2-1,2-2,2-3,3-1,0-2,-1-4,-5-5,-3-7,-3-5,-3-7,-2-7,0-9,-1-8,1-4,-1-2,0 2,1 3,0 9,-3 4,-2 6,1 6,1 3,0 4,-1-2,-1 0,-3 4,1 1,1 1,1 0,3-1,0-1,1 1,1-2,0 17,4 23,0 22,0 9,0 3,-2-6,0-7,-2-8,1-6,-1-5,-1-4,1-1,0 0,0-8,0-7,0-8,0-7,0-3,3-1,1 1,0-1,0-1,-2-1,3 3,0 1,2-1,4-1,-1-3,2 0,-2 2,-2-1,-3-3,-2-1,-1-1,-2 2,0 6,0 13,-1 10,1 10,-1 11,1 10,0 11,0 11,0 6,0-1,0 7,0 1,3 0,1-2,4-11,-1-6,0-6,-2-5,-2-7,-1-6,-2-6,1-4,-2-1,1-2,0-1,-1 0,1 1,0 0,0-10,0-18,0-20,0-15,0-10,0-1,0 3,0 6,0 9,0 4,0 5,0 4,0 3,0 2,0 2,0 0,0 0,0 0,0 0,0 0,0 0,0-1,0 1,0-4,0-1,0 0,0 1,0 1,0 1,0 1,0 0,0 0,0 0,0 1,0-1,0 1,0-4,0-1,0 0,0 2,0 0,0 0,0 2,0 0,0 0,0 7,0 8,0 12,0 7,0 4,0 3,0 6,0 9,0 0,0 1,0-3,0-4,0-4,0-4,0-3,0 0,0-2,0 0,0-1,0 1,0 0,0 1,0-1,0 1,0-1,0 1,3-13,4-20,2-14,1-9,3-7,-1 0,-3 2,-2 4,-3 6,-2 5,-1 4,-1 3,-1 1,1 2,-1-1,1-3,-1-4,1-1,0 0,0 2,0 2,-3 4,-4 6,-5 4,-2 1,-3 1,-2 2,3-1,4-4,1 0,2 5,3 13,2 10,2 13,2 3,0 9,0 6,1 1,-1-2,0-3,1-2,-1-6,0-4,0-3,0-5,0-3,0 1,0 0,0-2,0-1,0-1,0 0,0-2,0 1,-3-7,-2-8,1-12,-2-7,-4-8,1-2,-3 2,2-1,2 0,3 2,-1 0,0 2,2 1,1 0,1 0,1 1,1-1,0 1,-3 2,-1 2,0-1,1 0,0-1,2-2,0 0,1 0,0-1,0 1,0-1,0 0,-3 3,-1 2,0 5,7 15,10 15,8 11,5 9,-3 5,1 3,0 3,-1-1,-5-3,-1-3,-2-6,-2-6,-4-3,-3-3,-3-4,-2 2,-1-1,0-1,-1-1,0-2,1 0,-4-5,0-7,-4-8,-6-11,-4-9,-5-6,-2-3,3-1,2 5,2 4,3 2,5 1,1 0,-2 4,1 0,3 1,2-2,2-2,2 0,1-1,0 0,0-1,1 1,-1-1,0 0,4 0,3-3,2-1,1-3,0-3,1-4,2 2,-2 2,1 3,-1 3,-7 5,-6 9,-6 18,-3 21,2 12,2 8,2 1,2 0,1-4,2-6,0-4,0-5,1-4,-1-5,0 1,1-1,-1 3,0-1,0 2,0 0,0-2,0-2,0-1,3-5,1-2,4-4,-1-6,-1-11,-1-11,-5-5,-3-6,-3-4,-5-6,1-6,-3-3,3-5,1-3,1-3,-3 0,1 3,2 5,2 7,3 8,1 7,2 5,-3 3,2 5,8 5,6 8,4 6,2 4,4 13,11 15,3 11,2 4,0 0,-4 0,-3-4,-9-8,-4-8,-5-4,-3-6,-2-1,-3-2,0-1,0 0,2-2,-1-2,-1 1,-2 1,-2 1,-1 2,-3-7,-2-7,-4-11,-3-11,-3-9,-5-9,-3-4,2-6,5-1,2-5,-1 0,3 5,0 5,-2 6,2 6,2 5,3 3,0 6,0 2,2 7,1 8,4 6,5 3,9 15,4 13,2 10,1-1,0 2,-1 1,2-3,-2-2,-2 3,-4-5,-2 0,-2-4,-4-6,-3-4,-1-5,-3-3,0-2,0-1,-1-7,-3-5,-4-7,-3-6,-4-6,1-3,3-2,0-2,-1-3,-2 2,2 2,2 0,4 4</inkml:trace>
  <inkml:trace contextRef="#ctx0" brushRef="#br0" timeOffset="47711.65">115 613,'0'6,"0"12,0 6,0 12,0 12,0 10,0 9,0-1,0 1,0-8,0-4,0-8,0-6,0-7,0-6,0-5,0-2,0-3,0 0,3-4,4-4,5-4,2-12,0-28,-3-26,-3-26,-3-14,-2-6,-2 6,-1 7,-4 9,-1 11,0 7,-2 8,0 12,1 10,2 8,-2 9,-2 7,-1 10,1 7,3 10,2 8,1 8,1 16,1 17,0 7,0 10,1 7,-1-1,0-3,1-13,-1-9,0-12,0-10,0-7,0-5,0-5,0-2,0-3,3-3,1-8,0-9,-4-15,-5-16,-2-11,-9-17,-2-8,-1-5,3 1,4 9,4 10,3 10,3 10,2 7,0 12,4 11,7 16,2 13,6 11,5 9,5 7,1 0,-2 1,-5-2,-4-6,-4-5,-3-3,1-4,-3-5,-2-4,-3-3,-2-1,-2-12,-1-15,0-27,0-38,-4-30,-4-16,-1-1,-1 10,0 20,2 20,-1 21,2 15,-2 14,1 13,5 17,6 10,2 11,4 9,1 2,-2-5,-2-4,-3-6,0-4,-2-2,-1-16,0-17,-7-30,-5-39,-1-25,-1-8,2 3,2 14,4 16,2 20,2 16,2 19,0 16,7 20,5 11,11 24,7 21,1 13,0 14,-3-4,-3-7,-6-12,-6-11,-5-13,-4-11,-2-5,-3-6,0-2,-3-7,-5-5,-3-4,-3-4,-3-3,-1 0,0-1,3-3,1-1,0-3,2-4,4-2,3-2,-1 2,1 9,2 18,1 23,1 15,2 12,-1 4,2 3,-1 0,0-6,0-7,1-11,-1-9,0-9,0-5,0-3,3-6,1-4</inkml:trace>
  <inkml:trace contextRef="#ctx0" brushRef="#br0" timeOffset="68959.5">152 539,'0'6,"0"9,0 7,3 8,1 7,4 7,2 0,1-2,-3-5,-1-2,-3-4,-2-4,2-7,0-13,0-10,-1-12,-1-10,-1-9,0-6,-1-6,0 0,-1-3,-2 0,-1 7,-1 3,-1 8,-1 7,2 3,1 13,5 19,5 22,4 14,5 5,-1 1,-3-7,-3-6,-3-8,-2-6,-5-7,-6-20,-7-23,-7-19,-7-15,-2-8,2 2,-1 1,5 9,6 10,4 7,1 9,9 12,9 13,13 19,13 20,11 16,9 12,1 8,2 11,-2 4,-3-1,-9-7,-9-12,-6-8,-5-10,-4-7,-6-5,-3-5,-4-5,-2-4,-4-9,-4-13,-7-16,-8-19,-6-22,-2-24,2-8,3-8,2 6,5 9,6 14,6 17,3 12,6 33,9 29,2 21,3 8,1 5,1 0,-2-5,-4-8,-4-8,-4-7,-5-19,-6-23,-5-29,-3-30,-3-16,2 2,0 4,4 11,3 13,3 14,3 17,8 26,10 25,5 18,3 15,0 7,-4-2,-4-2,-3-1,1-8,-2-7,-4-4,-1-6,-4-6,0-5,-2-9,0-14,-8-17,-4-14,-4-16,-2-15,-2-14,0-6,3 7,5 10,4 12,3 13,3 15,5 28,15 30,7 17,-1 5,2 4,1 2,-3-3,-1-9,-5-6,-5-7,-5-8,-4-4,-3-5,-1-7,-4-14,-4-12,-5-13,-2-16,-3-13,0-6,1-3,2 0,0 5,2 8,3 11,1 12,-2 10,-2 9,-2 5,-1 4,-2 2,0 4,2 3,1 8,-3 9,-2 8,-1 3,0 6,1 1,0 0,-3 2,3-3,2-4,0-4,3-3,5 1,0-6,3-5,1-2,3-1,1-2,1-3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EE9B-E564-BA00-4143-9938CF149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5B1ED-9920-184C-9C54-E93EA9E11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EA93E-A68F-A6DD-1300-A9B89FEC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00E-EA87-B34B-863C-B893B77C91C5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E2A5-FD0B-F281-54F6-B5471605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FBDD-A35A-7004-C2B0-A9EC919B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6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5A2C-3C69-0F85-DB20-0674F386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288D3-00BA-E4B7-513D-9E5887F4A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2A1A8-12DA-B14A-033B-C624202D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9F29-79E3-984D-9F5E-1093297CF953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8D735-703A-98FA-FF52-BD7AF009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42CE-A170-8EBB-46CB-331B42AA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19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F8DC4-43AE-0CD8-ED6A-39D75EF90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0DB22-AE3D-B09B-0039-567340B02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9BE44-C179-DED4-AF0B-C1ECF3A8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8FF9-819A-5546-AA3B-9D0867B2DA4A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B96F7-E350-0F45-B1B7-08D47DE6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26C73-2F61-EFEF-8759-7261D835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71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F0CFA61B-1463-D246-B7BE-2F6C8D19B2D5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08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7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8E664-ADBC-4B41-BCDA-DD638209FF16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26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46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43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133E6EE-303C-A04B-96EF-C9D4E1FC3A13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1BC2F3-05D3-B44F-8F17-9AD7FDB76B64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6CF8-8544-9019-F8DB-241D883B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7013-8FF2-9BA2-B06E-D4EC5CA5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7BF0C-D9C8-5718-C057-06BD36BE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31E2-DB06-BC44-A02A-A939EDE95AE2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73999-1F5B-5E3F-2D78-BB214F44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551D-1162-2616-D36A-8781AEA0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9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DD163C-5CAB-6346-96F9-9026D6DB919B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6CDF91F-C61D-1447-B467-4160541A8F91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9DBFD8-0215-3547-99F9-2CA8BC3E267F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E33EC-A953-4A4F-B3DE-B7D5F5B6E1BE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8F9ABE5-D34D-2741-9873-A84DF7B56919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8BA4-DD96-DE3E-1CE4-C992AD05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F8DB3-138B-777D-76E0-B1FD69FB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4412-B0DF-8BD3-2DA4-48912431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88E2-C392-5242-832B-206E71DE2D90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E207E-1F13-7365-CC2D-422FED7C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3093-8CB8-7E51-CEB6-9E49449C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06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1FE-948C-6CD3-168D-938302C5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3F3F-DE83-7298-C9AE-34B2553BB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12D3-3E5A-DFF3-BB86-B1F80F670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EE633-0314-A982-69F6-E83E93C8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2F61-0239-434D-8365-EF1EAF7CA451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0720E-3078-7B6E-8D02-AA40F1BC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15AC-4281-0131-7164-219AE414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31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799C-8968-ED87-4CA6-BAEBFA04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50DFD-1BFA-9A64-C734-62E2F31B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51ED4-348D-4CB0-FCCE-F416967DC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9809B-7F62-3FAE-04CC-FD7493626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1E96-CAB2-893E-89FC-E19074166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DD610-BDD6-BE98-40C7-4FEB1A0E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C65C-299F-E047-86B3-1B1C4EBC674A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860D6-F63A-7A53-3B9F-DC20F3FA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33569-4BD6-F31B-94FD-AACBBF01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2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BCA1-3570-08CA-936F-3E772E7C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9EC92-B4FB-8BD8-EBDD-04047534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2806-AAC1-2341-B8A5-DD9CBEDAED10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6E86D-4C81-2C1F-B847-F4A63421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4A210-9495-A7F7-F4EA-1EDF77BD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45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C0945-F947-3F08-07B2-948059DB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2EB8-D603-E549-BAEB-E56E4B38575E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364F9-83E3-1EFE-0BBC-61B748CE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579C0-156A-5602-4C43-BC844DC3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1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D0B6-E919-9598-C438-50A6BCD4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D28B-D762-33C1-1FAB-A7A95E1B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8EA75-1D08-F6C5-2249-E78AF062A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A2846-93A5-9635-532C-2A85AC85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C1FF-CE7B-944F-989A-A6A66FAA51AC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6AAB4-2801-0BD8-6B1B-05D37D70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2ACBC-373D-5068-0B32-F0E8F6F3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72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3279-0BEA-9F65-3551-80AB44EC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02CD5-5DA6-686A-B95C-2DF002263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6F3B3-65FD-8F76-CC44-A192981C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38046-793C-D714-A322-DAC2F19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A5A6-07F7-974D-91A1-E33369284ABD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AE53F-0DEB-5D50-3F1B-17A15743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E6494-D920-D2D6-C84D-31F9C479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0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8901B-2624-94DD-54CC-972F7808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B947F-8B6B-EED0-DA10-26C495BD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35D49-8672-3361-CC87-5D657FD8E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B419-AA1E-E847-B43E-EC4CBA3ACC80}" type="datetime1">
              <a:rPr lang="en-US" smtClean="0"/>
              <a:t>6/1/2023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147F-9293-9C92-A1E8-A135AE140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7DE6-450F-121C-7733-B46E9A347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EABFBE-1D90-99C1-F43D-2C914AC57FC7}"/>
              </a:ext>
            </a:extLst>
          </p:cNvPr>
          <p:cNvGrpSpPr/>
          <p:nvPr userDrawn="1"/>
        </p:nvGrpSpPr>
        <p:grpSpPr>
          <a:xfrm>
            <a:off x="-45018" y="0"/>
            <a:ext cx="12237020" cy="6858000"/>
            <a:chOff x="-45018" y="0"/>
            <a:chExt cx="1223702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C33735-CD80-EFEA-AA72-18B0D42870EF}"/>
                </a:ext>
              </a:extLst>
            </p:cNvPr>
            <p:cNvGrpSpPr/>
            <p:nvPr userDrawn="1"/>
          </p:nvGrpSpPr>
          <p:grpSpPr>
            <a:xfrm>
              <a:off x="10308970" y="141195"/>
              <a:ext cx="1724316" cy="1461779"/>
              <a:chOff x="377150" y="3249612"/>
              <a:chExt cx="2155117" cy="1826988"/>
            </a:xfrm>
            <a:noFill/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62228D9D-B2B9-F325-6C9C-8545923E3988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8B45D4B6-2EBC-7604-B208-249A701F1214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0CB7B4FE-85F5-628E-0BAE-EC91899E28BF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F2A859-A052-0C1D-5A35-7AC0A5A0BF48}"/>
                </a:ext>
              </a:extLst>
            </p:cNvPr>
            <p:cNvGrpSpPr/>
            <p:nvPr userDrawn="1"/>
          </p:nvGrpSpPr>
          <p:grpSpPr>
            <a:xfrm>
              <a:off x="-45018" y="4003176"/>
              <a:ext cx="3204250" cy="2716384"/>
              <a:chOff x="377150" y="3249612"/>
              <a:chExt cx="2155117" cy="1826988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B6371FEC-D688-50C3-6066-99B985E96CC9}"/>
                  </a:ext>
                </a:extLst>
              </p:cNvPr>
              <p:cNvSpPr/>
              <p:nvPr userDrawn="1"/>
            </p:nvSpPr>
            <p:spPr>
              <a:xfrm rot="1800000">
                <a:off x="914400" y="3249612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667E205-F62B-462E-A8CC-0C12DBF6A9A2}"/>
                  </a:ext>
                </a:extLst>
              </p:cNvPr>
              <p:cNvSpPr/>
              <p:nvPr userDrawn="1"/>
            </p:nvSpPr>
            <p:spPr>
              <a:xfrm rot="1800000">
                <a:off x="377150" y="4141417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75A1581A-41D8-A792-1F88-CC37109C9BE8}"/>
                  </a:ext>
                </a:extLst>
              </p:cNvPr>
              <p:cNvSpPr/>
              <p:nvPr userDrawn="1"/>
            </p:nvSpPr>
            <p:spPr>
              <a:xfrm rot="1800000">
                <a:off x="1447456" y="4141418"/>
                <a:ext cx="1084811" cy="935182"/>
              </a:xfrm>
              <a:prstGeom prst="hexagon">
                <a:avLst>
                  <a:gd name="adj" fmla="val 30182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D0128C-D5D4-CD1D-F7CD-7B78FA304518}"/>
                </a:ext>
              </a:extLst>
            </p:cNvPr>
            <p:cNvSpPr/>
            <p:nvPr userDrawn="1"/>
          </p:nvSpPr>
          <p:spPr>
            <a:xfrm>
              <a:off x="2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50000"/>
                  </a:schemeClr>
                </a:gs>
                <a:gs pos="48000">
                  <a:schemeClr val="bg1">
                    <a:lumMod val="85000"/>
                    <a:alpha val="50000"/>
                  </a:schemeClr>
                </a:gs>
                <a:gs pos="100000">
                  <a:schemeClr val="bg1">
                    <a:lumMod val="95000"/>
                    <a:alpha val="5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9B0BB310-C9D5-D936-861A-44C3969D9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472" y="136525"/>
              <a:ext cx="848411" cy="848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6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740" r:id="rId16"/>
    <p:sldLayoutId id="2147483693" r:id="rId17"/>
    <p:sldLayoutId id="2147483672" r:id="rId18"/>
    <p:sldLayoutId id="2147483673" r:id="rId19"/>
    <p:sldLayoutId id="2147483684" r:id="rId20"/>
    <p:sldLayoutId id="2147483677" r:id="rId21"/>
    <p:sldLayoutId id="2147483685" r:id="rId22"/>
    <p:sldLayoutId id="2147483688" r:id="rId23"/>
    <p:sldLayoutId id="2147483692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06" y="2026261"/>
            <a:ext cx="9007836" cy="4535056"/>
          </a:xfrm>
        </p:spPr>
        <p:txBody>
          <a:bodyPr>
            <a:normAutofit fontScale="92500"/>
          </a:bodyPr>
          <a:lstStyle/>
          <a:p>
            <a:endParaRPr lang="km-KH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ឯកសារបង្អែក៖ </a:t>
            </a:r>
            <a:r>
              <a:rPr lang="km-KH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សៀវភៅគោលការណ៍ណែនាំស្តីពីបែបបទ និងនីតិវិធីនៃការកំណត់អត្ត</a:t>
            </a:r>
          </a:p>
          <a:p>
            <a:pPr algn="l">
              <a:tabLst>
                <a:tab pos="1889125" algn="l"/>
              </a:tabLst>
            </a:pPr>
            <a:r>
              <a:rPr lang="km-KH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	សញ្ញាណជនរងគ្រោះដោយអំពើជួញដូរមនុស្ស ដើម្បីផ្តល់សេវាសមស្រប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ពិនិត្យកែសម្រួលដោយ៖</a:t>
            </a:r>
            <a:r>
              <a:rPr lang="km-KH">
                <a:latin typeface="!Khmer OS Siemreap" pitchFamily="2" charset="0"/>
                <a:cs typeface="!Khmer OS Siemreap" pitchFamily="2" charset="0"/>
              </a:rPr>
              <a:t>  </a:t>
            </a:r>
            <a:r>
              <a:rPr lang="km-KH">
                <a:latin typeface="Khmer OS Bokor" pitchFamily="2" charset="0"/>
                <a:cs typeface="Khmer OS Bokor" pitchFamily="2" charset="0"/>
              </a:rPr>
              <a:t>លោកជំទាវ </a:t>
            </a:r>
            <a:r>
              <a:rPr lang="km-KH">
                <a:latin typeface="Khmer OS Muol Light" pitchFamily="2" charset="0"/>
                <a:cs typeface="Khmer OS Muol Light" pitchFamily="2" charset="0"/>
              </a:rPr>
              <a:t>ជូ ប៊ុនអេង </a:t>
            </a:r>
            <a:r>
              <a:rPr lang="km-KH">
                <a:latin typeface="Khmer OS Bokor" pitchFamily="2" charset="0"/>
                <a:cs typeface="Khmer OS Bokor" pitchFamily="2" charset="0"/>
              </a:rPr>
              <a:t>រដ្ឋលេខាធិការក្រសួងមហាផ្ទៃ</a:t>
            </a:r>
          </a:p>
          <a:p>
            <a:pPr algn="l">
              <a:tabLst>
                <a:tab pos="1774825" algn="l"/>
              </a:tabLst>
            </a:pPr>
            <a:r>
              <a:rPr lang="km-KH">
                <a:latin typeface="Khmer OS Bokor" pitchFamily="2" charset="0"/>
                <a:cs typeface="Khmer OS Bokor" pitchFamily="2" charset="0"/>
              </a:rPr>
              <a:t>		និងជាអនុប្រធានអចិន្ត្រៃយ៍ គ.ជ.ប.ជ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ធ្វើបទបង្ហាញដោយ៖ </a:t>
            </a:r>
            <a:r>
              <a:rPr lang="km-KH">
                <a:latin typeface="Khmer OS Bokor" pitchFamily="2" charset="0"/>
                <a:cs typeface="Khmer OS Bokor" pitchFamily="2" charset="0"/>
              </a:rPr>
              <a:t>ឧត្តមសេនីយ៍ទោ រ៉ន សុភ័ក្រ្តវឌ្ឍនា</a:t>
            </a:r>
            <a:endParaRPr lang="km-KH">
              <a:latin typeface="Khmer OS Muol Light" pitchFamily="2" charset="0"/>
              <a:cs typeface="Khmer OS Muol Light" pitchFamily="2" charset="0"/>
            </a:endParaRPr>
          </a:p>
          <a:p>
            <a:pPr algn="l">
              <a:tabLst>
                <a:tab pos="1828800" algn="l"/>
              </a:tabLst>
            </a:pPr>
            <a:r>
              <a:rPr lang="km-KH">
                <a:latin typeface="Khmer OS Bokor" pitchFamily="2" charset="0"/>
                <a:cs typeface="Khmer OS Bokor" pitchFamily="2" charset="0"/>
              </a:rPr>
              <a:t>	ប្រធានក្រុមជំនួយកិច្ចការបង្ការទប់ស្កាត់ នៃអគ្គលេខាធិការដ្ឋាន គ.ជ.ប.ជ</a:t>
            </a:r>
            <a:endParaRPr lang="en-US" dirty="0">
              <a:latin typeface="Khmer OS Bokor" pitchFamily="2" charset="0"/>
              <a:cs typeface="Khmer OS Bokor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6BE27-D489-4E29-A710-7C87867B8DBB}"/>
              </a:ext>
            </a:extLst>
          </p:cNvPr>
          <p:cNvSpPr/>
          <p:nvPr/>
        </p:nvSpPr>
        <p:spPr>
          <a:xfrm>
            <a:off x="658906" y="47912"/>
            <a:ext cx="87047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800">
                <a:latin typeface="Khmer OS Muol" panose="02000500000000020004" pitchFamily="2" charset="0"/>
                <a:cs typeface="Khmer OS Muol" panose="02000500000000020004" pitchFamily="2" charset="0"/>
              </a:rPr>
              <a:t>មេរៀនទី ២ </a:t>
            </a:r>
            <a:r>
              <a:rPr lang="km-KH" sz="2400">
                <a:latin typeface="Khmer OS Muol" panose="02000500000000020004" pitchFamily="2" charset="0"/>
                <a:cs typeface="Khmer OS Muol" panose="02000500000000020004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m-KH" sz="2400">
                <a:latin typeface="Khmer OS Muol" panose="02000500000000020004" pitchFamily="2" charset="0"/>
                <a:cs typeface="Khmer OS Muol" panose="02000500000000020004" pitchFamily="2" charset="0"/>
              </a:rPr>
              <a:t>ច្បាប់ និងគោលការណ៍ពាក់ព័ន្ធសម្រាប់ការអនុវត្ត</a:t>
            </a:r>
          </a:p>
          <a:p>
            <a:pPr algn="ctr">
              <a:lnSpc>
                <a:spcPct val="150000"/>
              </a:lnSpc>
            </a:pPr>
            <a:r>
              <a:rPr lang="km-KH" sz="2400">
                <a:latin typeface="Khmer OS Muol" panose="02000500000000020004" pitchFamily="2" charset="0"/>
                <a:cs typeface="Khmer OS Muol" panose="02000500000000020004" pitchFamily="2" charset="0"/>
              </a:rPr>
              <a:t> ដើម្បីកំណត់រកភាពរងគ្រោះដោយអំពើជួញដូរមនុស្ស</a:t>
            </a:r>
            <a:endParaRPr lang="en-US" sz="2400" dirty="0">
              <a:latin typeface="Khmer OS Muol" panose="02000500000000020004" pitchFamily="2" charset="0"/>
              <a:cs typeface="Khmer OS Muol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3FF15-5B3C-44C3-AF9A-8DD8DBBFA851}"/>
              </a:ext>
            </a:extLst>
          </p:cNvPr>
          <p:cNvPicPr/>
          <p:nvPr/>
        </p:nvPicPr>
        <p:blipFill rotWithShape="1">
          <a:blip r:embed="rId2"/>
          <a:srcRect l="3781"/>
          <a:stretch/>
        </p:blipFill>
        <p:spPr>
          <a:xfrm>
            <a:off x="9446540" y="2334473"/>
            <a:ext cx="2522367" cy="36227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2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m-KH" sz="28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ការជួញដូរសរីរាង្គ</a:t>
            </a:r>
            <a:endParaRPr lang="en-US" sz="2800" b="0" dirty="0">
              <a:solidFill>
                <a:srgbClr val="2E74B5"/>
              </a:solidFill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A7E0E-62AA-E9D9-2519-1AE34AFE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8" name="Rectangle 7"/>
          <p:cNvSpPr/>
          <p:nvPr/>
        </p:nvSpPr>
        <p:spPr>
          <a:xfrm>
            <a:off x="621420" y="1731729"/>
            <a:ext cx="5936508" cy="9771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ការទិញ-លក់សរីរាង្គនៅតាមទីផ្សារងងឹត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អំពើឃាតកម្ម(ការដកហូតសរីរាង្គ)</a:t>
            </a:r>
            <a:endParaRPr lang="en-US" sz="2000" dirty="0">
              <a:solidFill>
                <a:schemeClr val="bg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9" name="Picture 5" descr="C:\Users\DELL\Pictures\Pictures of TIP 04 Dec 16\illegal-organ-trade-NDJ-Copy-300x168.jpg">
            <a:extLst>
              <a:ext uri="{FF2B5EF4-FFF2-40B4-BE49-F238E27FC236}">
                <a16:creationId xmlns:a16="http://schemas.microsoft.com/office/drawing/2014/main" id="{731A8ED5-E182-40E5-88BC-84C62B34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357" y="3775820"/>
            <a:ext cx="3846634" cy="2204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9367A90-9A13-4226-893B-5D40DDD5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412" y="1313140"/>
            <a:ext cx="3684596" cy="2148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DELL\Pictures\Pictures of TIP 04 Dec 16\Organs .jpg">
            <a:extLst>
              <a:ext uri="{FF2B5EF4-FFF2-40B4-BE49-F238E27FC236}">
                <a16:creationId xmlns:a16="http://schemas.microsoft.com/office/drawing/2014/main" id="{F98E40BC-CE43-48B7-A0F5-2F9D4B5A5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412" y="3754339"/>
            <a:ext cx="3684596" cy="2226172"/>
          </a:xfrm>
          <a:prstGeom prst="snip2DiagRect">
            <a:avLst>
              <a:gd name="adj1" fmla="val 15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573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m-KH" sz="32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អំពើជួញដូរទារក</a:t>
            </a:r>
            <a:endParaRPr lang="en-US" sz="3200" b="0" dirty="0">
              <a:solidFill>
                <a:srgbClr val="2E74B5"/>
              </a:solidFill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D974AD-5D37-4A14-B4A0-63D48A69412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km-KH" sz="2000">
                <a:latin typeface="Khmer OS" panose="02000500000000020004" pitchFamily="2" charset="0"/>
                <a:cs typeface="Khmer OS" panose="02000500000000020004" pitchFamily="2" charset="0"/>
              </a:rPr>
              <a:t>ក្រោមរូបភាពការជួលពពោះជំនួសដើម្បីជួញដូរទារក</a:t>
            </a:r>
          </a:p>
          <a:p>
            <a:pPr lvl="2">
              <a:lnSpc>
                <a:spcPct val="150000"/>
              </a:lnSpc>
            </a:pPr>
            <a:r>
              <a:rPr lang="km-KH" sz="2000">
                <a:latin typeface="Khmer OS" panose="02000500000000020004" pitchFamily="2" charset="0"/>
                <a:cs typeface="Khmer OS" panose="02000500000000020004" pitchFamily="2" charset="0"/>
              </a:rPr>
              <a:t>ការទិញ-លក់ទារក</a:t>
            </a:r>
          </a:p>
          <a:p>
            <a:pPr lvl="2">
              <a:lnSpc>
                <a:spcPct val="150000"/>
              </a:lnSpc>
            </a:pPr>
            <a:r>
              <a:rPr lang="km-KH" sz="2000">
                <a:latin typeface="Khmer OS" panose="02000500000000020004" pitchFamily="2" charset="0"/>
                <a:cs typeface="Khmer OS" panose="02000500000000020004" pitchFamily="2" charset="0"/>
              </a:rPr>
              <a:t>ការនាំយកទារក/អនីតិជន ជាអាទិ៍ចេញដោយមិនស្របច្បាប់</a:t>
            </a:r>
            <a:endParaRPr lang="en-US" sz="20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2EE013-4DEB-47D5-A4A7-45DC5A46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16" y="1714882"/>
            <a:ext cx="4784521" cy="36056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658BA-A87D-46F7-9BEC-4220EEA05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2064" y="937547"/>
            <a:ext cx="3599338" cy="4799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8090EC-99C4-4F0D-AB57-ECA019BA0450}"/>
                  </a:ext>
                </a:extLst>
              </p14:cNvPr>
              <p14:cNvContentPartPr/>
              <p14:nvPr/>
            </p14:nvContentPartPr>
            <p14:xfrm>
              <a:off x="1553813" y="3107065"/>
              <a:ext cx="87480" cy="41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8090EC-99C4-4F0D-AB57-ECA019BA04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6173" y="2999425"/>
                <a:ext cx="12312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E8F727-E8BA-4015-8F4F-842C460416ED}"/>
                  </a:ext>
                </a:extLst>
              </p14:cNvPr>
              <p14:cNvContentPartPr/>
              <p14:nvPr/>
            </p14:nvContentPartPr>
            <p14:xfrm>
              <a:off x="2842973" y="3616465"/>
              <a:ext cx="250560" cy="637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E8F727-E8BA-4015-8F4F-842C460416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5333" y="3508764"/>
                <a:ext cx="286200" cy="85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724A9C-0227-4F70-8566-ED6B3AC3DCBF}"/>
                  </a:ext>
                </a:extLst>
              </p14:cNvPr>
              <p14:cNvContentPartPr/>
              <p14:nvPr/>
            </p14:nvContentPartPr>
            <p14:xfrm>
              <a:off x="2802653" y="2589745"/>
              <a:ext cx="210600" cy="56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724A9C-0227-4F70-8566-ED6B3AC3DC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4653" y="2481745"/>
                <a:ext cx="24624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34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28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ការកេងប្រវ័ញ្ចន៍ផ្លូវភេទតាមអ៊ីនធើណិតថ្មី</a:t>
            </a:r>
            <a:r>
              <a:rPr lang="en-US" sz="2800" b="0" dirty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 </a:t>
            </a:r>
            <a:r>
              <a:rPr lang="km-KH" sz="28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និងរូបភាពអាសអាភាស</a:t>
            </a:r>
            <a:endParaRPr lang="en-US" sz="2800" b="0" dirty="0">
              <a:solidFill>
                <a:srgbClr val="2E74B5"/>
              </a:solidFill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637B4-715D-2C14-3BDF-A9BF3F48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828EE9-E1FD-4B75-A5B6-FD0B1A512BF5}"/>
              </a:ext>
            </a:extLst>
          </p:cNvPr>
          <p:cNvSpPr txBox="1">
            <a:spLocks/>
          </p:cNvSpPr>
          <p:nvPr/>
        </p:nvSpPr>
        <p:spPr>
          <a:xfrm>
            <a:off x="311367" y="1601788"/>
            <a:ext cx="6749669" cy="22082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10000"/>
              </a:lnSpc>
            </a:pPr>
            <a:r>
              <a:rPr lang="km-KH" sz="1800">
                <a:latin typeface="Khmer OS" panose="02000500000000020004" pitchFamily="2" charset="0"/>
                <a:cs typeface="Khmer OS" panose="02000500000000020004" pitchFamily="2" charset="0"/>
              </a:rPr>
              <a:t>ការផលិត និងចែកចាយរូបភាពអាសអាភាស</a:t>
            </a:r>
          </a:p>
          <a:p>
            <a:pPr lvl="2">
              <a:lnSpc>
                <a:spcPct val="110000"/>
              </a:lnSpc>
            </a:pPr>
            <a:r>
              <a:rPr lang="km-KH" sz="1800">
                <a:latin typeface="Khmer OS" panose="02000500000000020004" pitchFamily="2" charset="0"/>
                <a:cs typeface="Khmer OS" panose="02000500000000020004" pitchFamily="2" charset="0"/>
              </a:rPr>
              <a:t>ការជំរឹតទារប្រាក់</a:t>
            </a:r>
          </a:p>
          <a:p>
            <a:pPr lvl="2">
              <a:lnSpc>
                <a:spcPct val="110000"/>
              </a:lnSpc>
            </a:pPr>
            <a:r>
              <a:rPr lang="km-KH" sz="1800">
                <a:latin typeface="Khmer OS" panose="02000500000000020004" pitchFamily="2" charset="0"/>
                <a:cs typeface="Khmer OS" panose="02000500000000020004" pitchFamily="2" charset="0"/>
              </a:rPr>
              <a:t>ការគំរាមកំហែងឲ្យប្រព្រឹត្តបទល្មើសផ្សេងៗ (ជនរងគ្រោះអាចក្លាយជាជនល្មើស)</a:t>
            </a:r>
          </a:p>
          <a:p>
            <a:pPr lvl="2">
              <a:lnSpc>
                <a:spcPct val="110000"/>
              </a:lnSpc>
            </a:pPr>
            <a:r>
              <a:rPr lang="km-KH" sz="1800">
                <a:latin typeface="Khmer OS" panose="02000500000000020004" pitchFamily="2" charset="0"/>
                <a:cs typeface="Khmer OS" panose="02000500000000020004" pitchFamily="2" charset="0"/>
              </a:rPr>
              <a:t>ការគំរាមកំហែងដោយបញ្ជាឲ្យបំពេញលក្ខខណ្ឌផ្សេងៗ</a:t>
            </a:r>
            <a:endParaRPr lang="en-US" sz="18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m-KH" sz="1600"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26" y="640651"/>
            <a:ext cx="3133061" cy="5634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791" r="3045" b="1499"/>
          <a:stretch/>
        </p:blipFill>
        <p:spPr>
          <a:xfrm>
            <a:off x="5275478" y="3668453"/>
            <a:ext cx="2367516" cy="260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757625"/>
            <a:ext cx="3800195" cy="251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996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614" y="214064"/>
            <a:ext cx="95529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km-KH" sz="2800" b="1" dirty="0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គ.​ ធាតុផ្សំបទល្មើសនៃអំពើជួញដូរមនុស្ស</a:t>
            </a:r>
            <a:endParaRPr lang="en-US" sz="2800" b="1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1002511"/>
            <a:ext cx="10291011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>
              <a:lnSpc>
                <a:spcPct val="200000"/>
              </a:lnSpc>
              <a:spcAft>
                <a:spcPts val="800"/>
              </a:spcAft>
            </a:pPr>
            <a:r>
              <a:rPr lang="km-KH" sz="2000" b="1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សកម្មភាព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៖ 	ការជ្រើសរើស ដឹកជញ្ជូន ផ្ទេរឬផ្តល់កន្លែងលាក់ខ្លួន ឬទទួលយកមនុស្ស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។</a:t>
            </a:r>
            <a:endParaRPr lang="en-US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914400" indent="-228600">
              <a:lnSpc>
                <a:spcPct val="200000"/>
              </a:lnSpc>
              <a:spcAft>
                <a:spcPts val="800"/>
              </a:spcAft>
            </a:pPr>
            <a:r>
              <a:rPr lang="km-KH" sz="2000" b="1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មធ្យោបាយ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(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វិធីសាស្ត្រ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)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៖ គំរាមកំហែង ប្រើកម្លាំង ឬទម្រង់ផ្សេងៗនៃការ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បង្ខិតបង្ខំចាប់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ពង្រត់			ឆបោក បញ្ឆោត បំពានដោយអំណាច រំលោភលើភាពទន់ខ្សោយ ឬ ផ្តល់​ ឬ			ទទួលយកកម្រៃ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ឬអត្ថប្រយោជន៍ណាមួយ ដើម្បីទទួលបានការយល់ព្រម ពី			សំណាក់បុគ្គលណាម្នាក់ ដែលមានអំណាចគ្រប់គ្រងលើបុគ្គលម្នាក់ទៀត។</a:t>
            </a:r>
            <a:endParaRPr lang="en-US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914400" indent="-228600">
              <a:lnSpc>
                <a:spcPct val="200000"/>
              </a:lnSpc>
              <a:spcAft>
                <a:spcPts val="800"/>
              </a:spcAft>
            </a:pPr>
            <a:r>
              <a:rPr lang="km-KH" sz="2000" b="1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គោលបំណង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៖ 	កេងប្រវ័ញ្ចលើពេស្យាកម្មជនដទៃ ឬទម្រង់ផ្សេងៗនៃការកេងប្រវ័ញ្ច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ផ្លូវភេទ 			</a:t>
            </a:r>
            <a:r>
              <a:rPr lang="en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កេងប្រវ័ញ្ច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ពលកម្ម ឬសេវាដោយបង្ខំ ទាសភាព ឬការអនុវត្តស្រដៀងគ្នានឹង</a:t>
            </a:r>
            <a:r>
              <a:rPr lang="en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			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សេវាកម្ម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ទាសភាព ឬការដកហូតយក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​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សរីរាង្គជាដើម ។</a:t>
            </a:r>
            <a:endParaRPr lang="km-KH" sz="300" dirty="0"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9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830522" y="529391"/>
            <a:ext cx="10848131" cy="5826959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altLang="en-US" sz="2400"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 </a:t>
            </a:r>
            <a:endParaRPr lang="ca-ES" altLang="en-US" sz="2400" dirty="0">
              <a:latin typeface="Khmer OS Metal Chrieng" panose="02000500000000020004" pitchFamily="2" charset="0"/>
              <a:ea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m-KH" altLang="en-US" sz="2400" u="sng">
                <a:latin typeface="Khmer OS Muol Light" panose="02000500000000020004" pitchFamily="2" charset="0"/>
                <a:ea typeface="Khmer OS Metal Chrieng" panose="02000500000000020004" pitchFamily="2" charset="0"/>
                <a:cs typeface="Khmer OS Muol Light" panose="02000500000000020004" pitchFamily="2" charset="0"/>
              </a:rPr>
              <a:t>ធាតុផ្សំនៃបទល្មើសជួញដូរមនុស្សចំពោះជនរងគ្រោះជា៖</a:t>
            </a:r>
          </a:p>
          <a:p>
            <a:pPr lvl="1" algn="just">
              <a:lnSpc>
                <a:spcPct val="150000"/>
              </a:lnSpc>
              <a:buClr>
                <a:srgbClr val="4495A2"/>
              </a:buClr>
              <a:buFont typeface="Wingdings" panose="05000000000000000000" pitchFamily="2" charset="2"/>
              <a:buChar char="v"/>
            </a:pPr>
            <a:r>
              <a:rPr lang="km-KH" altLang="en-US"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នីតិជន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altLang="en-US" sz="2400" b="1"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	</a:t>
            </a:r>
            <a:r>
              <a:rPr lang="km-KH" altLang="en-US" sz="2400" b="1">
                <a:solidFill>
                  <a:srgbClr val="0070C0"/>
                </a:solidFill>
                <a:highlight>
                  <a:srgbClr val="FFFF00"/>
                </a:highlight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សកម្មភាព + មធ្យោបាយ + គោលបំណង = បទល្មើស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km-KH" altLang="en-US" sz="2400">
              <a:latin typeface="Khmer OS Metal Chrieng" panose="02000500000000020004" pitchFamily="2" charset="0"/>
              <a:ea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lvl="1" algn="just">
              <a:lnSpc>
                <a:spcPct val="150000"/>
              </a:lnSpc>
              <a:buClr>
                <a:srgbClr val="4495A2"/>
              </a:buClr>
              <a:buFont typeface="Wingdings" panose="05000000000000000000" pitchFamily="2" charset="2"/>
              <a:buChar char="v"/>
            </a:pPr>
            <a:r>
              <a:rPr lang="km-KH" altLang="en-US"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អនីតិជន (យោងតាមមាត្រា៣ នៃពិធីសារប៉ាឡេម៉ូ វាក្យខណ្ឌ (គ) )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km-KH" altLang="en-US" sz="1800"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	</a:t>
            </a:r>
            <a:r>
              <a:rPr lang="km-KH" altLang="en-US" b="1">
                <a:solidFill>
                  <a:srgbClr val="0070C0"/>
                </a:solidFill>
                <a:highlight>
                  <a:srgbClr val="FFFF00"/>
                </a:highlight>
                <a:latin typeface="Khmer OS Metal Chrieng" panose="02000500000000020004" pitchFamily="2" charset="0"/>
                <a:ea typeface="Khmer OS Metal Chrieng" panose="02000500000000020004" pitchFamily="2" charset="0"/>
                <a:cs typeface="Khmer OS Metal Chrieng" panose="02000500000000020004" pitchFamily="2" charset="0"/>
              </a:rPr>
              <a:t>សកម្មភាព + គោលបំណង = បទល្មើស</a:t>
            </a:r>
            <a:endParaRPr lang="en-US" altLang="en-US" b="1" dirty="0">
              <a:solidFill>
                <a:srgbClr val="0070C0"/>
              </a:solidFill>
              <a:highlight>
                <a:srgbClr val="FFFF00"/>
              </a:highlight>
              <a:latin typeface="Khmer OS Metal Chrieng" panose="02000500000000020004" pitchFamily="2" charset="0"/>
              <a:ea typeface="Khmer OS Metal Chrieng" panose="02000500000000020004" pitchFamily="2" charset="0"/>
              <a:cs typeface="Khmer OS Metal Chrieng" panose="02000500000000020004" pitchFamily="2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200" b="1" dirty="0"/>
              <a:t>(</a:t>
            </a:r>
            <a:r>
              <a:rPr lang="km-KH" sz="2200">
                <a:latin typeface="Khmer OS" panose="02000500000000020004" pitchFamily="2" charset="0"/>
                <a:cs typeface="Khmer OS" panose="02000500000000020004" pitchFamily="2" charset="0"/>
              </a:rPr>
              <a:t>ការព្រមព្រៀង​របស់អនីតិជនជាមួយនឹងជនល្មើស ត្រូវទុកជាមោឃៈ) </a:t>
            </a:r>
            <a:endParaRPr lang="en-US" sz="22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km-KH" sz="2200">
                <a:solidFill>
                  <a:srgbClr val="FFFF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អនីតិជន ឬកុមារ គឺជនដែលមានអាយុ ក្រោម ១៨ឆ្នាំ</a:t>
            </a:r>
            <a:endParaRPr lang="en-US" sz="2200" dirty="0">
              <a:solidFill>
                <a:srgbClr val="FFFF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2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800" y="673471"/>
            <a:ext cx="101854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km-KH" sz="2400">
                <a:solidFill>
                  <a:srgbClr val="2E74B5"/>
                </a:solidFill>
                <a:latin typeface="Khmer OS Bokor" panose="02000500000000020004" pitchFamily="2" charset="0"/>
                <a:ea typeface="Times New Roman" panose="02020603050405020304" pitchFamily="18" charset="0"/>
                <a:cs typeface="Khmer OS Bokor" panose="02000500000000020004" pitchFamily="2" charset="0"/>
              </a:rPr>
              <a:t>៣. ការអង្កេតរកដំណាក់កាលទាំងបីនៃការប្រព្រឹត្តបទល្មើស លើជនរងគ្រោះ</a:t>
            </a:r>
            <a:endParaRPr lang="en-US" sz="2400" dirty="0">
              <a:solidFill>
                <a:srgbClr val="2E74B5"/>
              </a:solidFill>
              <a:latin typeface="Khmer OS Bokor" panose="02000500000000020004" pitchFamily="2" charset="0"/>
              <a:ea typeface="Times New Roman" panose="02020603050405020304" pitchFamily="18" charset="0"/>
              <a:cs typeface="Khmer OS Bokor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95400"/>
            <a:ext cx="8356600" cy="255646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ដើម្បីកំណត់រកបទល្មើសនៃអំពើជួញដូរមនុស្ស អ្នកសម្ភាសត្រូវស្វែងរកព័ត៌មានដែលពាក់ព័ន្ធនឹងដំណាក់កាលទាំងបីដូចខាងក្រោម៖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571500">
              <a:lnSpc>
                <a:spcPct val="150000"/>
              </a:lnSpc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Khmer OS Siemreap" panose="02000500000000020004" pitchFamily="2" charset="0"/>
                <a:ea typeface="Calibri" panose="020F0502020204030204" pitchFamily="34" charset="0"/>
                <a:cs typeface="DaunPenh"/>
              </a:rPr>
              <a:t>(</a:t>
            </a: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១). ដំណាក់កាលជ្រើសរើស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571500">
              <a:lnSpc>
                <a:spcPct val="150000"/>
              </a:lnSpc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(</a:t>
            </a: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២). ដំណាក់កាលបន្លាស់ទី ឬដឹកជញ្ជូន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571500">
              <a:lnSpc>
                <a:spcPct val="150000"/>
              </a:lnSpc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(</a:t>
            </a: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៣). ដំណាក់កាលកេងប្រវ័ញ្ច ។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355" y="4258206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m-KH" sz="2400">
                <a:solidFill>
                  <a:srgbClr val="FF0000"/>
                </a:solidFill>
                <a:latin typeface="Khmer OS Bokor" panose="02000500000000020004" pitchFamily="2" charset="0"/>
                <a:ea typeface="Times New Roman" panose="02020603050405020304" pitchFamily="18" charset="0"/>
                <a:cs typeface="Khmer OS Bokor" panose="02000500000000020004" pitchFamily="2" charset="0"/>
              </a:rPr>
              <a:t>ទម្រង់នៃការកេងប្រវ័ញ្ចតាមអនឡាញ</a:t>
            </a:r>
            <a:endParaRPr lang="en-US" sz="2400" dirty="0">
              <a:solidFill>
                <a:srgbClr val="FF0000"/>
              </a:solidFill>
              <a:latin typeface="Khmer OS Bokor" panose="02000500000000020004" pitchFamily="2" charset="0"/>
              <a:ea typeface="Times New Roman" panose="02020603050405020304" pitchFamily="18" charset="0"/>
              <a:cs typeface="Khmer OS Bokor" panose="02000500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400" y="4665286"/>
            <a:ext cx="10702851" cy="147412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បច្ចុប្បន្ននេះ​មានទម្រង់នៃការកេងប្រវ័ញ្ចតាមប្រព័ន្ធអនឡាញ ដែលមិនមានដំណាក់កាលដូចគ្នាទាំងស្រុង​ទៅនឹងដំណាក់កាលទាំងបីខាងលើទេ ព្រោះអាចមិនមានសកម្មភាពនៃការធ្វើបំលាស់ទី ប៉ុន្តែមានគោលដៅកេងប្រវ័ញ្ច។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km-KH" sz="19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ក្នុងករណីនេះ​ អ្នកសម្ភាសន៍ត្រូវបញ្ជូនជនសង្ស័យរងគ្រោះ​ទៅសមត្ថកិច្ចជំនាញពាក់ព័ន្ធ​ដើម្បីស្រាវជ្រាវបន្ត។</a:t>
            </a:r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B773E5-C9BF-48CB-934F-D4072C3AE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06226" y="1976657"/>
            <a:ext cx="3891457" cy="251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803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550" y="643852"/>
            <a:ext cx="929292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km-KH" sz="2800" b="1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ឃ. លក្ខណៈវិនិច្ឆ័យសម្រាប់កំណត់សម្គាល់ជនរងគ្រោះ</a:t>
            </a:r>
            <a:endParaRPr lang="en-US" sz="2800" b="1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50" y="1244600"/>
            <a:ext cx="10547350" cy="342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endParaRPr lang="en-US" sz="9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km-KH" sz="200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១. និយមន័យជនរងគ្រោះ៖ </a:t>
            </a:r>
            <a:endParaRPr lang="en-US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	</a:t>
            </a:r>
            <a:r>
              <a:rPr lang="km-KH" sz="200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ជនរងគ្រោះនៃអំពើជួញដូរមនុស្ស គឺជាជនដែលរងគ្រោះដោយអំពើដែល​​មានចែងក្នុងច្បាប់ ស្តីពីការបង្ក្រាបអំពើជួញដូរមនុស្ស និងអំពើធ្វើអាជីវកម្មផ្លូវភេទ ព្រមទាំងបញ្ញតិពាក់ព័ន្ធក្នុងក្រមព្រហ្មទណ្ឌ នៃព្រះរាជាណាចក្រកម្ពុជាដែលបានអនុលោម​តាមនិយមន័យ នៃ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«</a:t>
            </a:r>
            <a:r>
              <a:rPr lang="km-KH" sz="200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ការជួញដូរមនុស្ស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» </a:t>
            </a:r>
            <a:r>
              <a:rPr lang="km-KH" sz="200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ក្នុងមាត្រា៣នៃពិធីសារប៉ាឡឺម៉ូ។</a:t>
            </a:r>
            <a:endParaRPr lang="en-US" sz="2000" dirty="0">
              <a:effectLst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5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4778" y="1526068"/>
            <a:ext cx="4643594" cy="515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២.១. ផលប៉ះពាល់ដល់សុខភាពរាងកាយ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075" y="2099046"/>
            <a:ext cx="4500719" cy="25032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50000"/>
              </a:lnSpc>
              <a:spcAft>
                <a:spcPts val="800"/>
              </a:spcAft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២.២. ផលប៉ះពាល់ដល់សុខភាពផ្លូវភេទ 	   (ផ្អែកលើកោសល្យវិច័យឬកំណត់	   ដោយ​វេជ្ជបណ្ឌិតជំនាញ ឬមាន  	   លិខិតបញ្ជាក់ពីវេជ្ជបណ្ឌិត</a:t>
            </a:r>
          </a:p>
          <a:p>
            <a:pPr marL="800100" indent="-342900" algn="just">
              <a:lnSpc>
                <a:spcPct val="150000"/>
              </a:lnSpc>
              <a:spcAft>
                <a:spcPts val="800"/>
              </a:spcAft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	     ជំនាញ)។</a:t>
            </a:r>
            <a:endParaRPr lang="en-US" sz="2000" dirty="0">
              <a:solidFill>
                <a:schemeClr val="bg1"/>
              </a:solidFill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992" y="859754"/>
            <a:ext cx="5199380" cy="5155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km-KH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Bokor" panose="02000500000000020004" pitchFamily="2" charset="0"/>
              </a:rPr>
              <a:t>២. លក្ខណៈសំគាល់បុគ្គលដែលជាជនរងគ្រោះ</a:t>
            </a:r>
            <a:r>
              <a:rPr lang="km-KH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៖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9900" y="5523014"/>
            <a:ext cx="4438650" cy="7916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២.៤. ផលប៉ះពាល់ផ្នែកហិរញ្ញវត្ថុ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93807" y="4659747"/>
            <a:ext cx="4438650" cy="791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km-KH">
                <a:solidFill>
                  <a:schemeClr val="bg1"/>
                </a:solidFill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២.៣. ផលប៉ះពាល់ដល់សុខភាពផ្លូវចិត្ត </a:t>
            </a:r>
            <a:endParaRPr lang="en-US" dirty="0">
              <a:solidFill>
                <a:schemeClr val="bg1"/>
              </a:solidFill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13" y="1117517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75" y="1216004"/>
            <a:ext cx="2044638" cy="2044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76" y="3443146"/>
            <a:ext cx="2044638" cy="2044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13" y="3443146"/>
            <a:ext cx="2143126" cy="20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920" y="373525"/>
            <a:ext cx="107315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      ខ.៥. បុគ្គលដែលសង្ស័យថា​រងគ្រោះដោយសារបទល្មើសពាក់ព័ន្ធនឹងអំពើជួញដូរមនុស្ស​ និងអំពើធ្វើ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	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អាជីវកម្មផ្លូវភេទ អាចត្រូវបានគេកត់សម្គាល់ផងដែរ លើស្ថានភាពដូចខាងក្រោម៖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មិនមានឯកសារធ្វើដំណើរ​តាមខ្លួន នៅព្រលានយន្តហោះ ស្ថានីយ៍រថភ្លើង ស្ថានីយ៍​​រថយន្តក្រុង ឬ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</a:t>
            </a:r>
          </a:p>
          <a:p>
            <a:pPr lvl="2" algn="just">
              <a:lnSpc>
                <a:spcPct val="15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តាមរថយន្តឈ្នួល (នៅពេលមានការស្នើសុំត្រួតពិនិត្យពីភ្នាក់ងារ) ឬកន្លែងត្រួតពិនិត្យពេលឆ្លង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</a:p>
          <a:p>
            <a:pPr lvl="2" algn="just">
              <a:lnSpc>
                <a:spcPct val="15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កាត់ព្រំដែនជាដើម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មានអារម្មណ៍ភ័យស្លន់ស្លោឬធ្វើដំណើរទៅមកដោយគ្មានគោលដៅជាក់លាក់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មិនចេះភាសា ឬត្រូវការឲ្យគេជួយ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257300" lvl="2" indent="-342900" algn="just">
              <a:lnSpc>
                <a:spcPct val="150000"/>
              </a:lnSpc>
              <a:buFontTx/>
              <a:buChar char="-"/>
            </a:pP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ជាអនីតិជនដែលគ្មានអាណាព្យាបាល ឬកំពុងប្រកបរបរដែលមានទំនាក់ទំនងនឹងសញ្ចារកម្ម អំពើ​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    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ពេស្យាចារ ឬពាក់ព័ន្ធនឹងការផលិតរូបភាព និងសម្ភារអាសអាភាស ឬអំពើអាស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1257300" lvl="2" indent="-342900" algn="just">
              <a:lnSpc>
                <a:spcPct val="150000"/>
              </a:lnSpc>
              <a:buFontTx/>
              <a:buChar char="-"/>
            </a:pP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កំពុងស្ថិតនៅក្នុងស្ថានភាព គួរឲ្យសង្ស័យណាមួយទាក់ទងនឹងការគំរាមកំហែង យាយី បង្ខិតបង្ខំ ប្រើឲ្យធ្វើការលើសកម្លាំង បង្ខាំងខ្លួន ឬលាក់បំពួន…។</a:t>
            </a:r>
            <a:endParaRPr lang="en-US" sz="2000" dirty="0">
              <a:latin typeface="Calibri" panose="020F0502020204030204" pitchFamily="34" charset="0"/>
              <a:cs typeface="Khmer OS Siemreap" panose="02000500000000020004" pitchFamily="2" charset="0"/>
            </a:endParaRP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endParaRPr lang="en-US" sz="8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7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7899" y="487942"/>
            <a:ext cx="424988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km-KH" sz="2800" b="1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ង. របៀបវិភាគសន្និដ្ឋាន</a:t>
            </a:r>
            <a:endParaRPr lang="en-US" sz="2800" b="1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391" y="1126021"/>
            <a:ext cx="11069052" cy="512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ប្រសិនបើរកឃើញធាតុផ្សំនៃបទល្មើសជួញដូរមនុស្ស</a:t>
            </a:r>
            <a:r>
              <a:rPr lang="en-US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(</a:t>
            </a:r>
            <a:r>
              <a:rPr lang="km-KH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ទាំង៣សម្រាប់នីតិជន ឬចំនួន​២សម្រាប់អនីតិជន) នោះគេអាចសន្និដ្ឋានបឋមថាជាជនរងគ្រោះដោយអំពើជួញដូរមនុស្សហើយសមត្ថិកិច្ចមានភារកិច្ចបន្ត</a:t>
            </a:r>
            <a:r>
              <a:rPr lang="en-US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</a:t>
            </a:r>
            <a:r>
              <a:rPr lang="km-KH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ការស៊ើបអង្កេតដើម្បីរកជនល្មើសផ្តន្ទាទោស ដោយមានកិច្ចសហការពីជនរងគ្រោះ។</a:t>
            </a:r>
            <a:endParaRPr lang="en-US" sz="19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ប្រសិនបើរកឃើញធាតុផ្សំបានតែមួយ ឬរកមិនឃើញធាតុផ្សំណាមួយសោះ ដែលពាក់ព័ន្ធនឹងភាពរងគ្រោះដោយអំពើជួញដូរមនុស្ស ករណីនេះមិនអាចសន្និដ្ឋានថា ជាជនរងគ្រោះដោយអំពើជួញដូរមនុស្សឡើយ។ ដូច្នេះអ្នកសម្ភាសន៍ គប្បីបញ្ជូនព័ត៌មានពាក់ព័ន្ធ និងអ្នកដែលអះអាងថាមានភាពរងគ្រោះទៅសមត្ថកិច្ច ​ដើម្បីស្រាវជ្រាវបន្ត និងណែនាំសាម៉ីខ្លួនឲ្យទៅកាន់ស្ថាប័នដែលមានសមត្ថកិច្ចពាក់ព័ន្ធសមស្រប​ដទៃទៀត​ ប្រសិនបើសាម៉ីខ្លួនយល់ព្រម។</a:t>
            </a:r>
            <a:endParaRPr lang="en-US" sz="19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19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ក្នុងករណីរកឃើញតម្រុយមួយដែលអាចបញ្ជាក់ថា បុគ្គលនោះអាចជាជនសង្ស័យ​ប្រព្រឹត្តបទល្មើសពាក់ព័ន្ធនឹងអំពើជួញដូរមនុស្ស ឬអំពើធ្វើអាជីវកម្មផ្លូវភេទវិញនោះ អ្នកធ្វើសម្ភាសន៍ត្រូវរាយការណ៍ជាបន្ទាន់ទៅអាជ្ញាធរមានសមត្ថកិច្ច ដើម្បីចាត់ការតាមនីតិវិធីច្បាប់។</a:t>
            </a:r>
            <a:endParaRPr lang="en-US" sz="1900" dirty="0">
              <a:effectLst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9D5FEA-BD43-4E59-BEC5-EEEAA2890D59}"/>
              </a:ext>
            </a:extLst>
          </p:cNvPr>
          <p:cNvSpPr txBox="1"/>
          <p:nvPr/>
        </p:nvSpPr>
        <p:spPr>
          <a:xfrm>
            <a:off x="1137049" y="1478466"/>
            <a:ext cx="1041834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km-KH" sz="16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រយៈពេល៖        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១ម៉ោង ៤៥នាទី</a:t>
            </a:r>
            <a:endParaRPr lang="en-US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lvl="0" algn="just">
              <a:lnSpc>
                <a:spcPct val="200000"/>
              </a:lnSpc>
            </a:pPr>
            <a:r>
              <a:rPr lang="km-KH" sz="16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គោលបំណង៖     </a:t>
            </a:r>
            <a:r>
              <a:rPr lang="en-US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ដើម្បីឲ្យសិក្ខាកាមមានចំណេះដឹងផ្នែកច្បាប់ដែលជាមូលដ្ឋានក្នុងការសន្និដ្ឋានថា</a:t>
            </a: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ជនណាម្នាក់សង្ស័យថាជាជនរងគ្រោះរងដោយអំពើជួញដូរមនុស្ស មុននឹងឈានទៅដល់ការផ្ដល់សេវាសមស្រប ឬជនណាដែលសង្ស័យថាបានចូលរួមប្រព្រឹត្តបទល្មើស ដើម្បីចាត់ការបន្តតាមនីតិវិធីច្បាប់។</a:t>
            </a:r>
          </a:p>
          <a:p>
            <a:pPr lvl="0" algn="just">
              <a:lnSpc>
                <a:spcPct val="200000"/>
              </a:lnSpc>
            </a:pPr>
            <a:r>
              <a:rPr lang="km-KH" sz="16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វិធីសាស្រ្ត៖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សំណួរ ចម្លើយ បំផុសគំនិត ដើម្បីស្ទាបស្ទង់កម្រឹតនៃការយល់ដឹង រំលឹកឡើងវិញពីចំណេះដឹង និងបទពិសោធន៍ ប្រើរូបភាព និងឧទាហរណ៍ជាករណីជាក់ស្ដែង ធ្វើឲ្យសិក្ខាកាមបានចាប់អារម្មណ៍ លើមាត្រាច្បាប់ និងធ្វើបទបង្ហាញ បញ្ជាក់បន្ថែមអំពីមាត្រាច្បាប់ពាក់ព័ន្ធ ។ </a:t>
            </a:r>
            <a:endParaRPr lang="en-US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EC215-4969-45E3-A27C-4F0A01F158F5}"/>
              </a:ext>
            </a:extLst>
          </p:cNvPr>
          <p:cNvSpPr txBox="1"/>
          <p:nvPr/>
        </p:nvSpPr>
        <p:spPr>
          <a:xfrm>
            <a:off x="1382806" y="418731"/>
            <a:ext cx="859939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km-KH" sz="2400" b="0" dirty="0">
                <a:solidFill>
                  <a:srgbClr val="397E89"/>
                </a:solidFill>
                <a:latin typeface="Khmer OS Muol" panose="02000500000000020004" pitchFamily="2" charset="0"/>
                <a:cs typeface="Khmer OS Muol" panose="02000500000000020004" pitchFamily="2" charset="0"/>
              </a:rPr>
              <a:t>ច្បាប់ និងបទដ្ឋានពាក់ព័ន្ធនឹងបទល្មើសជួញដូរមនុស្ស</a:t>
            </a:r>
            <a:endParaRPr lang="en-US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299" y="449235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2800" b="1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ច. ការទទួលខុសត្រូវផ្នែកព្រហ្មទណ្ឌ </a:t>
            </a:r>
            <a:endParaRPr lang="en-US" sz="2800" b="1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" y="999021"/>
            <a:ext cx="10896601" cy="5006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</a:t>
            </a:r>
            <a:r>
              <a:rPr lang="km-KH" sz="1950">
                <a:latin typeface="Khmer OS Siemreap" panose="02000500000000020004" pitchFamily="2" charset="0"/>
                <a:cs typeface="Khmer OS Siemreap" panose="02000500000000020004" pitchFamily="2" charset="0"/>
              </a:rPr>
              <a:t>មាត្រា៤​ នៃច្បាប់ស្តីពីការបង្ក្រាបអំពើជួញដូរមនុស្សនិងអំពើធ្វើអាជីវកម្មផ្លូវភេទ)</a:t>
            </a:r>
            <a:endParaRPr lang="en-US" sz="195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950">
                <a:latin typeface="Khmer OS Siemreap" panose="02000500000000020004" pitchFamily="2" charset="0"/>
                <a:cs typeface="Khmer OS Siemreap" panose="02000500000000020004" pitchFamily="2" charset="0"/>
              </a:rPr>
              <a:t>រាល់ការប៉ុនប៉ងប្រព្រឹត្តបទល្មើសឧក្រឹដ្ឋ ឬមជ្ឈឹមទាំងឡាយ ដែលមានចែងក្នុងច្បាប់នេះ ត្រូវផ្តន្ទាទោសនិងត្រូវទទួលខុសត្រូវដូចករណីដែលបទល្មើសត្រូវបានប្រព្រឹត្ត។</a:t>
            </a:r>
            <a:endParaRPr lang="en-US" sz="195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95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អ្នកសមគំនិតនិងអ្នកផ្តើមគំនិត ក្នុងបទល្មើសឧក្រឹដ្ឋ ឬមជ្ឈឹមទាំងឡាយ ដែលមានចែងក្នុងច្បាប់នេះ ត្រូវផ្តន្ទាទោស និងត្រូវទទួលខុសត្រូវដូចចារីដែលប្រព្រឹត្តបទល្មើស។</a:t>
            </a:r>
            <a:endParaRPr lang="en-US" sz="195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95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អ្នកសមគំនិត និងអ្នកផ្តើមគំនិតរួមមាន អ្នករៀបចំ ឬចង្អុលបង្ហាញជាអាទិ៍ ឲ្យជនដទៃ​ប្រព្រឹត្តបទល្មើស​ឧក្រឹដ្ឋឬមជ្ឈឹមទាំងឡាយ ដែលមានចែងនៅក្នុងច្បាប់នេះ។</a:t>
            </a:r>
            <a:endParaRPr lang="en-US" sz="195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950">
                <a:latin typeface="Khmer OS Siemreap" panose="02000500000000020004" pitchFamily="2" charset="0"/>
                <a:cs typeface="Khmer OS Siemreap" panose="02000500000000020004" pitchFamily="2" charset="0"/>
              </a:rPr>
              <a:t>នៅពេលដែលអ្នកតំណាង ភ្នាក់ងារ ឬនិយោជិត នៃនីតិបុគ្គល ឬភារប្បទាយី (អ្នកប្រគល់សិទ្ធិទៅឲ្យអ្នកតំណាង ឬភ្នាក់ងារ) ណាមួយ ប្រព្រឹត្តបទល្មើសណាមួយ ដែលមានចែងនៅក្នុងច្បាប់នេះ ក្នុងក្របខ័ណ្ឌនៃមុខជំនួញ ឬផលប្រយោជន៍នៃនីតិបុគ្គល ឬភារប្បទាយីនោះ នីតិបុគ្គល ឬភារប្បទាយីនោះ ត្រូវផ្តន្ទាទោស​ដោយពិន័យជាប្រាក់ និងទោសបន្ថែម ដោយយោងទៅតាមការផ្តន្ទាទោស ដែលមានចែង​នៅក្នុងមាត្រាដែលពាក់ព័ន្ធ។</a:t>
            </a:r>
            <a:endParaRPr lang="en-US" sz="195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7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469900"/>
            <a:ext cx="10388599" cy="55553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km-KH" sz="2000" b="1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និយមន័យចារី(មាត្រា ២៥ នៃក្រមព្រហ្មទណ្ឌថ្មី)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ត្រូវចាត់ទុកថាជាចារី ចំពោះបុគ្គលណាដែលប្រព្រឹត្តបទល្មើសដែលចោទប្រកាន់។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ត្រូវចាត់ជាចារីផងដែរ ចំពោះបុគ្គលណាដែលប៉ុនប៉ងប្រព្រឹត្តបទឧក្រិដ្ឋ ឬក្នុងករណីដែលច្បាប់បានចែងទុក ចំពោះបទមជ្ឈិម។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km-KH" sz="2000" b="1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និយមន័យសហចារី(មាត្រា ២៦ នៃក្រមព្រហ្មទណ្ឌថ្មី)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ត្រូវបានចាត់ទុកជាសហចារី កាលណាមានបុគ្គលច្រើននាក់បានព្រមព្រៀងប្រព្រឹត្តបទល្មើសរួមគ្នាដោយផ្ទាល់។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ត្រូវចាត់ទុកជាសហចារីផងដែរ កាលណាមានបុគ្គលបានព្រមព្រៀងប៉ុនប៉ងប្រព្រឹត្តបទឧក្រិដ្ឋ ឬ មជ្ឈិមដោយផ្ទាល់ ក្នុងករណីដែលច្បាប់បានចែងទុក។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</p:txBody>
      </p:sp>
    </p:spTree>
    <p:extLst>
      <p:ext uri="{BB962C8B-B14F-4D97-AF65-F5344CB8AC3E}">
        <p14:creationId xmlns:p14="http://schemas.microsoft.com/office/powerpoint/2010/main" val="204599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469900"/>
            <a:ext cx="103885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km-KH" sz="2000" b="1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និយមន័យការប៉ុនប៉ង(មាត្រា ២៧ នៃក្រមព្រហ្មទណ្ឌថ្មី)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ការប៉ុនប៉ងក្នុងបទឧក្រិដ្ឋ ឬក្នុងករណីដែលច្បាប់បានចែងទុកក្នុងបទមជ្ឈិម អាចត្រូវបានផ្ដន្ទាទោសកាលណា លក្ខខណ្ឌខាងក្រោមត្រូវបានបំពេញ៖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km-KH" sz="200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ចារីបានចាប់ប្រព្រឹត្តបទល្មើស គឺមានន័យថាចារីបានប្រព្រឹត្តអំពើ ដែលមានគោលបំណងដោយផ្ទាល់ដើម្បីប្រព្រឹត្តបទល្មើស និង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ចារីមិនបានបញ្ឈប់អំពើរបស់ខ្លួនទៅវិញដោយស្ម័គ្រចិត្ត តែត្រូវបានរាំងស្ទះ ឬ អាក់ខាន ដោយឥទ្ធិពលនៃកាលៈទេសៈក្រៅឆន្ទៈរបស់ខ្លួន។</a:t>
            </a:r>
            <a:endParaRPr lang="km-KH" sz="2000"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km-KH" sz="200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ត្រូវ</a:t>
            </a:r>
            <a:r>
              <a:rPr lang="km-KH" sz="2000">
                <a:latin typeface="Khmer OS Siemreap" panose="02000500000000020004" pitchFamily="2" charset="0"/>
                <a:cs typeface="Khmer OS Siemreap" panose="02000500000000020004" pitchFamily="2" charset="0"/>
              </a:rPr>
              <a:t>អំពើត្រៀមបម្រុងដែលពុំមានគោលបំណងដោយផ្ទាល់ ដើម្បីប្រព្រឹត្តបទល្មើស មិនមែនជាការចាប់ផ្ដើមអនុវត្តទេ។ ការប៉ុនប៉ងក្នុងបទលហុ ពុំទទួលការផ្តន្ទាទោសទេ។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5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671263"/>
            <a:ext cx="110236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km-KH" sz="2000" b="1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និយមន័យអ្នកផ្ដើមគំនិត(មាត្រា ២៨ នៃក្រមព្រហ្មទណ្ឌថ្មី)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  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ត្រូវចាត់ទុកថាជាអ្នកផ្ដើមគំនិតក្នុងបទឧក្រិដ្ឋ ឬ បទមជ្ឈិម ចំពោះបុគ្គលណាដែល ៖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១.  ជំរុញឲ្យប្រព្រឹត្តបទឧក្រិដ្ឋ ឬ បទមជ្ឈិមនោះ តាមការណែនាំរបស់ខ្លួន។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២. បង្កឲ្យមានបទឧក្រិដ្ឋ ឬ បទមជ្ឈិមនោះ ដោយអំណាយ ដោយការសន្យា ឬ ការគំរាមកំហែង ការញុះញង់ </a:t>
            </a:r>
          </a:p>
          <a:p>
            <a:pPr algn="just"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ការលួងលោម ឬ ក៏ដោយការរំលោភអាជ្ញា ឬ អំណាចរបស់ខ្លួន។</a:t>
            </a:r>
            <a:endParaRPr lang="km-KH" sz="2000" dirty="0">
              <a:latin typeface="Calibri" panose="020F0502020204030204" pitchFamily="34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អ្នកផ្ដើមគំនិតនឹងអាចត្រូវផ្ដន្ទាទោសបាន លុះត្រាតែបទឧក្រិដ្ឋ ឬ បទមជ្ឈិម ត្រូវបានសម្រេច ឬបានប៉ុនប៉ង។ អ្នកផ្ដើមគំនិតនៃបទឧក្រិដ្ឋ ឬ បទមជ្ឈិម ត្រូវទទួលទោសដូចគ្នានឹងចារីដែរ។</a:t>
            </a: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9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1072263"/>
            <a:ext cx="110236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km-KH" sz="2000" b="1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និយមន័យអ្នកសមគំនិត(មាត្រា ២៩ នៃក្រមព្រហ្មទណ្ឌថ្មី)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  <a:p>
            <a:pPr marL="342900" lvl="0" indent="-342900" algn="just">
              <a:lnSpc>
                <a:spcPct val="200000"/>
              </a:lnSpc>
              <a:buFontTx/>
              <a:buChar char="-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ត្រូវចាត់ទុកថាជាសមផ្ដើមគំនិតក្នុងបទឧក្រិដ្ឋ ឬ បទមជ្ឈិម ចំពោះបុគ្គលណាដែលជួយដោយចេតនាដល់ ការប៉ុនប៉ង ឬ ការសម្រេចបទឧក្រិដ្ឋ ឬ បទមជ្ឈិមនោះ ដោយផ្ដល់ជំនួយ ឬ ការឧបត្ថម្ភរបស់ខ្លួន។</a:t>
            </a:r>
          </a:p>
          <a:p>
            <a:pPr marL="342900" lvl="0" indent="-342900" algn="just">
              <a:lnSpc>
                <a:spcPct val="200000"/>
              </a:lnSpc>
              <a:buFontTx/>
              <a:buChar char="-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អ្នកសមគំនិតនឹងអាចត្រូវផ្ដន្ទាទោសបាន លុះត្រាតែបទឧក្រិដ្ឋ ឬ បទមជ្ឈិម ត្រូវបានសម្រេច ឬបានប៉ុនប៉ង។ អ្នកផ្ដើមគំនិតនៃបទឧក្រិដ្ឋ ឬ បទមជ្ឈិម ត្រូវទទួលទោសដូចគ្នានឹងចារីដែរ។</a:t>
            </a:r>
          </a:p>
          <a:p>
            <a:pPr marL="342900" indent="-342900">
              <a:lnSpc>
                <a:spcPct val="200000"/>
              </a:lnSpc>
              <a:buFont typeface="Times New Roman" panose="02020603050405020304" pitchFamily="18" charset="0"/>
              <a:buChar char="-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281" y="612844"/>
            <a:ext cx="104614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ទោសបន្ថែម (មាត្រា ៤៩ ច្បាប់ស្ដីពីការបង្ក្រាបអំពើជួញដូរមនុស្ស និងអំពើធ្វើអាជីវកម្មផ្លូវភេទ)</a:t>
            </a:r>
            <a:endParaRPr lang="en-US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ចំពោះបទល្មើសដែលមានចែងក្នុងច្បាប់នេះ អាចត្រូវទទួលទោសបន្ថែមដុចតទៅ៖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១. រឹបអូសឧបករណ៍ សម្ភារៈ ឬ វត្ថុទាំងឡាយដែលត្រូវបានប្រើប្រាស់ ឬ នឹងត្រូវប្រើប្រាស់ក្នុងការប្រព្រឹត្ត</a:t>
            </a: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    បទល្មើស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២. រឹបអូសសម្ភារៈទាំងឡាយ ដែលជាកម្មវត្ថុ នៃបទល្មើស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៣. រឹមអូសប្រាក់ចំណូល ឬ ទ្រព្យដែលរកបាន ឬជាផលនៃបទល្មើស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៤. បិទការផលិត ដែលបម្រើដល់ការប្រព្រឹត្តបទល្មើស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៥. ការដាក់កំហិតលើសិទ្ធិពលរដ្ឋ និង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៦. ការហាមឃាត់ការស្នាក់នៅ។ 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4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588646"/>
            <a:ext cx="8255000" cy="58673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6556" y="570154"/>
            <a:ext cx="42530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m-KH">
                <a:solidFill>
                  <a:srgbClr val="4495A2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Muol Light" panose="02000500000000020004" pitchFamily="2" charset="0"/>
              </a:rPr>
              <a:t>គំនូសបំព្រួញ បណ្តាញជួញដូរមនុស្ស</a:t>
            </a:r>
            <a:endParaRPr lang="en-US" sz="1600" dirty="0">
              <a:solidFill>
                <a:srgbClr val="4495A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aunPenh"/>
            </a:endParaRPr>
          </a:p>
        </p:txBody>
      </p:sp>
    </p:spTree>
    <p:extLst>
      <p:ext uri="{BB962C8B-B14F-4D97-AF65-F5344CB8AC3E}">
        <p14:creationId xmlns:p14="http://schemas.microsoft.com/office/powerpoint/2010/main" val="202579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550" y="554952"/>
            <a:ext cx="536717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km-KH" sz="2400" b="1">
                <a:solidFill>
                  <a:srgbClr val="2E74B5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ឆ. ការកំណត់អាយុរបស់ជនរងគ្រោះ</a:t>
            </a:r>
            <a:endParaRPr lang="en-US" sz="2400" b="1" dirty="0">
              <a:solidFill>
                <a:srgbClr val="2E74B5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500" y="1155700"/>
            <a:ext cx="10706100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ការកំណត់អាយុជនរងគ្រោះ​ត្រូវផ្អែកលើ​សំបុត្រកំណើត/លិខិត​បញ្ជាក់កំណើត ប័ណ្ណ គ្រួសារ សៀវភៅស្នាក់នៅ អត្តសញ្ញាណប័ណ្ណ លិខិតឆ្លងដែន ឬលិខិតផ្សេងៗដែលបញ្ជាក់ដោយអាជ្ញាធរមានសមត្ថកិច្ច។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ក្នុងករណីមិនមានឯកសារខាងលើ ការកំណត់អាយុជនរងគ្រោះ ត្រូវធ្វើឡើងដោយអ្នកជំនាញ បច្ចេកទេសវេជ្ជសាស្ត្រ ដែលមាននីតិសម្បទា។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sz="20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ក្នុងករណីជនរងគ្រោះ​មិនទាន់ត្រូវបានដឹងអាយុពិតប្រាកដ ប៉ុន្តែសង្ស័យថាជា​កុមារ ត្រូវចាត់ទុកជនរងគ្រោះនោះថាជាកុមារ៕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8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B9BF-2498-4FBE-BCFF-987D28A38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b="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សំនួរ </a:t>
            </a:r>
            <a:r>
              <a:rPr lang="en-US" b="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- </a:t>
            </a:r>
            <a:r>
              <a:rPr lang="km-KH" b="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ចម្លើយ</a:t>
            </a:r>
            <a:endParaRPr lang="en-US" b="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2CCC37-C079-6CBB-4ADF-6B9DAECA8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238626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671622" cy="1956841"/>
          </a:xfrm>
        </p:spPr>
        <p:txBody>
          <a:bodyPr anchor="b">
            <a:normAutofit/>
          </a:bodyPr>
          <a:lstStyle/>
          <a:p>
            <a:r>
              <a:rPr lang="km-KH" sz="54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សូមអរគុណ!</a:t>
            </a:r>
            <a:endParaRPr lang="en-US" sz="5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https://www.facebook.com/ncct.cambodia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r="-2" b="26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02A8-E3DC-4920-9D56-ACE2C5BB6AC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km-KH">
                <a:solidFill>
                  <a:srgbClr val="4495A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Muol Light" panose="02000500000000020004" pitchFamily="2" charset="0"/>
              </a:rPr>
              <a:t>សំនួរតេស្តការយល់ដឹងមុនវគ្គ</a:t>
            </a:r>
            <a:endParaRPr lang="en-US" sz="4000" dirty="0">
              <a:solidFill>
                <a:srgbClr val="4495A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1A1D0-0A87-4FD8-BA1A-2D5C1EBBCCC6}"/>
              </a:ext>
            </a:extLst>
          </p:cNvPr>
          <p:cNvSpPr txBox="1"/>
          <p:nvPr/>
        </p:nvSpPr>
        <p:spPr>
          <a:xfrm>
            <a:off x="541424" y="1329859"/>
            <a:ext cx="10812376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km-KH" dirty="0">
              <a:effectLst/>
              <a:latin typeface="Calibri" panose="020F0502020204030204" pitchFamily="34" charset="0"/>
              <a:ea typeface="Calibri" panose="020F0502020204030204" pitchFamily="34" charset="0"/>
              <a:cs typeface="Khmer OS Siemreap" panose="020005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ក. តើអ្វីជាបទល្មើសជួញដូរមនុស្ស និងបទល្មើសអាជីវកម្មផ្លូវភេទ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១. ជាបទល្មើសដែលរួមផ្សំនូវ ការជ្រើសរើស ដឹកជញ្ជូន គំរាមកំហែង ក្នុងគោលបំណងកេងប្រវញ្ចគ្រប់ទម្រង់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២. ជាបទល្មើសដែលរួមផ្សំនូវការគំរាមកំហែង ឆបោក បញ្ឆោត ដោយបង្ខំការងារទាសភាព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៣. គ្មានទាំងមួយណាខាងលើ ជាចម្លើយត្រឹមត្រូវ</a:t>
            </a:r>
            <a:r>
              <a:rPr lang="en-US" sz="1800" dirty="0">
                <a:effectLst/>
                <a:latin typeface="Khmer OS Siemreap" panose="02000500000000000000" pitchFamily="2" charset="0"/>
                <a:ea typeface="Calibri" panose="020F0502020204030204" pitchFamily="34" charset="0"/>
                <a:cs typeface="DaunPenh" panose="01010101010101010101" pitchFamily="2" charset="0"/>
              </a:rPr>
              <a:t>?</a:t>
            </a:r>
            <a:endParaRPr lang="km-KH" sz="1800" dirty="0">
              <a:effectLst/>
              <a:latin typeface="Khmer OS Siemreap" panose="02000500000000000000" pitchFamily="2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ខ. តើមានការបែងចែកបទល្មើស សម្រាប់នីតិជន និងអនីតិជនដែរទេ</a:t>
            </a:r>
            <a:r>
              <a:rPr lang="en-US" dirty="0">
                <a:effectLst/>
                <a:latin typeface="Khmer OS Siemreap" panose="02000500000000000000" pitchFamily="2" charset="0"/>
                <a:ea typeface="Calibri" panose="020F0502020204030204" pitchFamily="34" charset="0"/>
                <a:cs typeface="DaunPenh" panose="01010101010101010101" pitchFamily="2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១. មាន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២. គ្មាន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គ. តើធាតុផ្សំរបស់បទល្មើសជួញដូរមនុស្សគ្រប់ទម្រង់ និងបទល្មើសអាជីវកម្មផ្លូវភេទមានចំនួនប៉ុន្មាន</a:t>
            </a:r>
            <a:r>
              <a:rPr lang="en-US" dirty="0">
                <a:effectLst/>
                <a:latin typeface="Khmer OS Siemreap" panose="02000500000000000000" pitchFamily="2" charset="0"/>
                <a:ea typeface="Calibri" panose="020F0502020204030204" pitchFamily="34" charset="0"/>
                <a:cs typeface="DaunPenh" panose="01010101010101010101" pitchFamily="2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៥ 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៤ 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km-K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៣ 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88" y="0"/>
            <a:ext cx="10515600" cy="1325563"/>
          </a:xfrm>
        </p:spPr>
        <p:txBody>
          <a:bodyPr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2800" dirty="0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ក.ច្បាប់ពាក់ព័ន្ធ</a:t>
            </a:r>
            <a:endParaRPr lang="en-US" sz="2800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4EE7E-3984-40B3-BD79-7FA7D7FC26C1}"/>
              </a:ext>
            </a:extLst>
          </p:cNvPr>
          <p:cNvSpPr txBox="1"/>
          <p:nvPr/>
        </p:nvSpPr>
        <p:spPr>
          <a:xfrm>
            <a:off x="566488" y="932967"/>
            <a:ext cx="10787312" cy="578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km-KH" sz="2000" dirty="0">
                <a:effectLst/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១. ច្បាប់ជាតិ៖</a:t>
            </a:r>
            <a:endParaRPr lang="en-US" sz="2000" dirty="0">
              <a:effectLst/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រដ្ឋធម្មនុញ្ញនៃព្រះរាជាណាចក្រកម្ពុជា មាត្រា ៤៥ ៤៦ និង៤៨ ចែងថា៖ </a:t>
            </a:r>
          </a:p>
          <a:p>
            <a:pPr marL="800100" lvl="1" indent="-342900">
              <a:lnSpc>
                <a:spcPct val="150000"/>
              </a:lnSpc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ការធ្វើអាជីវកម្មលើការងាររបស់ស្រ្តីត្រូវហាមឃាត់</a:t>
            </a:r>
          </a:p>
          <a:p>
            <a:pPr marL="800100" lvl="1" indent="-342900">
              <a:lnSpc>
                <a:spcPct val="150000"/>
              </a:lnSpc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អំពោះលក់ដូរមនុស្ស និងអំពើធ្វើអាជីវកម្ម្មផ្នែកពេស្យាកម្ម និងអំពើអាសអាភាស ដែលប៉ះពាល់ដល់សេចក្តីថ្លៃថ្នូររបស់នារី ត្រូវហាមឃាត់ </a:t>
            </a:r>
          </a:p>
          <a:p>
            <a:pPr marL="800100" lvl="1" indent="-342900">
              <a:lnSpc>
                <a:spcPct val="150000"/>
              </a:lnSpc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រដ្ឋនានា ធានាការពារសិទ្ធិរបស់កុមារ ដែលមានចែងក្នុងអនុសញ្ញាស្តីពីសិទ្ធិកុមារ ជាពិសេសសិទ្ធិក្នុងការមានជីវិតរស់នៅ សិទ្ធិទទួលបានការសិក្សារៀនសូត្រ សិទ្ធិទទួលបានការគាំពារក្នុងស្ថានការណ៍មាន    សង្គ្រាម និងការការពារប្រឆាំងអាជីវកម្មសេដ្ឋកិច្ច និងកាមគុណលើកុមារ ។</a:t>
            </a:r>
            <a:r>
              <a:rPr lang="km-KH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 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ក្រមព្រហ្មទណ្ឌ ក្រមនីតិវិធីព្រហ្មទណ្ឌ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ច្បាប់ជាតិ ស្តីពី ការបង្ក្រាបអំពើជួញដូរមនុស្ស និងអំពើធ្វើអាជីវកម្មផ្លូវភេទ </a:t>
            </a:r>
            <a:r>
              <a:rPr lang="km-KH" spc="-15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(</a:t>
            </a:r>
            <a:r>
              <a:rPr lang="km-KH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ព្រះរាជក្រមលេខ នស/រកម/០២០៨/០០៥ ចុះថ្ងៃទី១៥​ខែកុម្ភៈ ឆ្នាំ២០០៨)  បានកំណត់ជាបទល្មើសព្រហ្មទណ្ឌ រាល់អំពើទាំងឡាយដែលទាក់ទងនឹងការជួញដូរមនុស្ស និងអំពើធ្វើអាជីវកម្មផ្លូវភេទ ព្រមទាំងកំណត់សិទ្ធិអាទិភាពលើសំណងខូចខាត និងសំណងបដិទានដល់ជនរងគ្រោះ ។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ច្បាប់ស្ដីពីការគ្រប់គ្រងលើការបរិច្ចាគ ការផ្សាំកោសិកា ជាលិកា និងសរីរាង្គមនុស្ស (ព្រះរាជក្រមលេខ នស/រកម/០៨១៦/០១៣ ចុះថ្ងៃទី ០៩ ខែសីហា ឆ្នាំ២០១៦)។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088" y="-17706"/>
            <a:ext cx="10515600" cy="1325563"/>
          </a:xfrm>
        </p:spPr>
        <p:txBody>
          <a:bodyPr>
            <a:normAutofit/>
          </a:bodyPr>
          <a:lstStyle/>
          <a:p>
            <a:r>
              <a:rPr lang="km-KH" sz="2800" dirty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២.ច្បាប់អន្តរជាតិ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38200" y="922798"/>
            <a:ext cx="10515600" cy="56863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8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អនុសញ្ញាអង្គការសហប្រជាជាតិ ស្តីពី ការប្រឆាំងឧក្រឹដ្ឋកម្មឆ្លងដែនដែលមានអង្គការចាត់តាំង (ឆ្នាំ២០០០) និងបានផ្តល់សច្ចាប័ន តាមព្រះរាជក្រមលេខ នស/រកម/១១០៥/០៣៨ ចុះថ្ងៃទី១៤ ខែវិច្ឆិកា ឆ្នាំ២០០៥ ។</a:t>
            </a:r>
            <a:endParaRPr lang="en-KH" sz="1800" dirty="0">
              <a:latin typeface="Calibri" panose="020F0502020204030204" pitchFamily="34" charset="0"/>
              <a:ea typeface="Calibri" panose="020F0502020204030204" pitchFamily="34" charset="0"/>
              <a:cs typeface="Khmer OS Siemreap" panose="02000500000000000000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ព្រះរាជាណាចក្រកម្ពុជា ជាប្រទេសហត្ថលេខី ទទួលយករាល់អនុសញ្ញា កតិកាសញ្ញាអន្តរជាតិ ដែលមានគោលដៅគោរពសិទ្ធិមនុស្ស សិទ្ធិស្រ្តី សិទ្ធិកុមារ ព្រមទាំងបានផ្តល់សច្ចាប័ននៅ</a:t>
            </a:r>
            <a:r>
              <a:rPr lang="km-KH" sz="1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ថ្ងៃទី ១២ ខែធ្នូ ឆ្នាំ ២០០៥ លើអនុសញ្ញាអង្គការសហប្រជាតិ ប្រឆាំងនិងឧក្រិដ្ឋកម្មឆ្លងដែន ឆ្នាំ២០០០ និង បានផ្តល់សច្ចាប័នបន្ថែម លើ</a:t>
            </a:r>
            <a:r>
              <a:rPr lang="km-KH" sz="18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ពិធីសារអង្គការសហប្រជាជាតិ ស្តីពីការទប់ស្កាត់ការ     បង្ក្រាប និងការផ្តន្ទាទោសការជួញដូរមនុស្ស ជាពិសេសស្ត្រី និងកុមារ នៅ</a:t>
            </a:r>
            <a:r>
              <a:rPr lang="km-KH" sz="1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ថ្ងៃទី ១៨ ខែមករា ឆ្នាំ២០០៦ ដែលហៅកាត់ថា </a:t>
            </a:r>
            <a:r>
              <a:rPr lang="km-KH" sz="18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ពិធីសារប៉ាឡឺម៉ូ</a:t>
            </a:r>
            <a:r>
              <a:rPr lang="km-KH" sz="1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។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ពិធីសារបន្ថែមនេះ បានក្លាយជាមូលដ្ឋានគ្រឹះក្នុងការរៀបចំច្បាប់ជាតិ </a:t>
            </a:r>
            <a:r>
              <a:rPr lang="km-KH" sz="18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ស្តីពីការបង្ក្រាបអំពើ​ជួញដូរមនុស្ស និងអំពើធ្វើអាជីវកម្មផ្លូវភេទ ដោយបានចែងច្បាស់ក្នុងមាត្រា១ នៃច្បាប់នេះ អំពីគោលបំណងអនុវត្តឲ្យបានសមស្រប តាមពិធីសារបន្ថែម ឬពិធីសារប៉ាឡឺម៉ូនេះ ។ </a:t>
            </a:r>
            <a:endParaRPr lang="km-KH" sz="18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កម្ពុជា បានចុះហត្ថលេខាទទួលយក</a:t>
            </a:r>
            <a:r>
              <a:rPr lang="km-KH" sz="18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ឧបករណ៍គតិយុត្តិ ដទៃទៀតក្នុងតំបន់ មានដូចជាអនុសញ្ញាស្តីពីការប្រឆាំងអំពើជួញដូរមនុស្ស ក្នុងតំបន់អាស៊ាន ក៏ដូចជា កិច្ចព្រមព្រៀងជាអន្តរជាតិ និងរវាងប្រទេស ផ្សេងៗ ទៀត ទាក់ទង់និងកិច្ចសហការប្រឆាំងការជួញដូរមនុស្ស។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ពិធីសារ</a:t>
            </a:r>
            <a:r>
              <a:rPr lang="km-KH" sz="1800" dirty="0">
                <a:latin typeface="Calibri" panose="020F0502020204030204" pitchFamily="34" charset="0"/>
                <a:ea typeface="Calibri" panose="020F0502020204030204" pitchFamily="34" charset="0"/>
                <a:cs typeface="Khmer OS Siemreap" panose="02000500000000000000" pitchFamily="2" charset="0"/>
              </a:rPr>
              <a:t>បន្ថែមលើអនុសញ្ញាអង្គការសហប្រជាជាតិ ស្តីពី ការប្រឆាំងឧក្រឹដ្ឋកម្មឆ្លងដែនដែលមានអង្គការចាត់តាំង ស្តីពី ការទប់ស្កាត់ បង្ក្រាប និងដាក់ទណ្ឌកម្មការជួញដូរមនុស្ស ជាពិសេស ស្រ្តី​និងកុមារ (ព្រះរាជក្រម លេខ នស/រកម/០១០៦/០០៤ ចុះថ្ងៃទី ១៨ ខែមករា ឆ្នាំ២០០៦) ។</a:t>
            </a:r>
          </a:p>
        </p:txBody>
      </p:sp>
    </p:spTree>
    <p:extLst>
      <p:ext uri="{BB962C8B-B14F-4D97-AF65-F5344CB8AC3E}">
        <p14:creationId xmlns:p14="http://schemas.microsoft.com/office/powerpoint/2010/main" val="246668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1045"/>
            <a:ext cx="10515600" cy="1325563"/>
          </a:xfrm>
          <a:noFill/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2600" dirty="0">
                <a:solidFill>
                  <a:srgbClr val="4495A2"/>
                </a:solidFill>
                <a:latin typeface="Khmer OS Muol Light" panose="02000500000000020004" pitchFamily="2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ខ.​ ទម្រង់នៃការកេងប្រវ័ញ្ច​ដោយ អំពើជួញដូរមនុស្ស</a:t>
            </a:r>
            <a:endParaRPr lang="en-US" sz="2600" dirty="0">
              <a:solidFill>
                <a:srgbClr val="4495A2"/>
              </a:solidFill>
              <a:latin typeface="Khmer OS Muol Light" panose="02000500000000020004" pitchFamily="2" charset="0"/>
              <a:ea typeface="Times New Roman" panose="02020603050405020304" pitchFamily="18" charset="0"/>
              <a:cs typeface="Khmer OS Muol Light" panose="0200050000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0472" y="1088020"/>
            <a:ext cx="5625296" cy="5491851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បទល្មើសជួញដូរមនុស្ស មានច្រើនរូបភាព ច្រើនសណ្ឋាន គឺអាស្រ័យលើគោលបំណងរបស់ជនល្មើសដែលបានកេងប្រវ័ញ្ចលើជនរងគ្រោះក្រោមទម្រង់ផ្សេងៗ។</a:t>
            </a:r>
          </a:p>
          <a:p>
            <a:pPr marL="285750" indent="-285750">
              <a:lnSpc>
                <a:spcPct val="150000"/>
              </a:lnSpc>
              <a:buClr>
                <a:srgbClr val="4495A2"/>
              </a:buClr>
              <a:buFont typeface="Arial" panose="020B0604020202020204" pitchFamily="34" charset="0"/>
              <a:buChar char="•"/>
            </a:pPr>
            <a:r>
              <a:rPr lang="km-KH" sz="180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អំពើជួញដូរមនុស្ស មានទម្រង់ខុសៗគ្នាមានជាអាទិ៍៖</a:t>
            </a:r>
          </a:p>
          <a:p>
            <a:pPr marL="631825" lvl="1" indent="-285750">
              <a:lnSpc>
                <a:spcPct val="150000"/>
              </a:lnSpc>
              <a:buClr>
                <a:srgbClr val="92D050"/>
              </a:buClr>
              <a:buSzPct val="100000"/>
            </a:pPr>
            <a:r>
              <a:rPr lang="km-KH" sz="18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ការកេងប្រវ័ញ្ចផ្លូវភេទ </a:t>
            </a:r>
            <a:r>
              <a:rPr lang="km-KH" sz="180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(ពេស្យាកម្មលើអ្នកដទៃ អាពាហ៍ពិពាហ៍ផ្ទុពីឆន្ទៈ...)</a:t>
            </a:r>
          </a:p>
          <a:p>
            <a:pPr marL="631825" lvl="1" indent="-285750">
              <a:lnSpc>
                <a:spcPct val="150000"/>
              </a:lnSpc>
              <a:buClr>
                <a:srgbClr val="92D050"/>
              </a:buClr>
              <a:buSzPct val="100000"/>
            </a:pPr>
            <a:r>
              <a:rPr lang="km-KH" sz="18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ការកេងប្រវ័ញ្ចពលកម្ម </a:t>
            </a:r>
            <a:r>
              <a:rPr lang="km-KH" sz="180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ទម្រង់ធ្ងន់ធ្ងរនៃពលកម្មកុមារ និងទាសភាពសម័យទំនើប</a:t>
            </a:r>
          </a:p>
          <a:p>
            <a:pPr marL="631825" lvl="1" indent="-285750">
              <a:lnSpc>
                <a:spcPct val="150000"/>
              </a:lnSpc>
              <a:buClr>
                <a:srgbClr val="92D050"/>
              </a:buClr>
              <a:buSzPct val="100000"/>
            </a:pPr>
            <a:r>
              <a:rPr lang="km-KH" sz="18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ការដកហូតសរីរាង្គ </a:t>
            </a:r>
            <a:r>
              <a:rPr lang="km-KH" sz="180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ដោយមិនមានការស្ម័គ្រចិត្ត</a:t>
            </a:r>
          </a:p>
          <a:p>
            <a:pPr marL="631825" lvl="1" indent="-285750">
              <a:lnSpc>
                <a:spcPct val="150000"/>
              </a:lnSpc>
              <a:buClr>
                <a:srgbClr val="92D050"/>
              </a:buClr>
              <a:buSzPct val="100000"/>
            </a:pPr>
            <a:r>
              <a:rPr lang="km-KH" sz="180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ការកេងប្រវ័ញ្ចតាមប្រព័ន្ធអ៊ីនធើណិត និងរូបភាពអាសអាភាស</a:t>
            </a:r>
          </a:p>
          <a:p>
            <a:pPr marL="631825" lvl="1" indent="-285750">
              <a:lnSpc>
                <a:spcPct val="150000"/>
              </a:lnSpc>
              <a:buClr>
                <a:srgbClr val="92D050"/>
              </a:buClr>
              <a:buSzPct val="100000"/>
            </a:pPr>
            <a:r>
              <a:rPr lang="km-KH" sz="1800">
                <a:latin typeface="Khmer OS Siemreap" panose="02000500000000020004" pitchFamily="2" charset="0"/>
                <a:cs typeface="Khmer OS Siemreap" panose="02000500000000020004" pitchFamily="2" charset="0"/>
              </a:rPr>
              <a:t>អំពើជួញដូរទារក</a:t>
            </a:r>
            <a:endParaRPr lang="en-US" sz="18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1" indent="0">
              <a:lnSpc>
                <a:spcPct val="150000"/>
              </a:lnSpc>
              <a:buClr>
                <a:srgbClr val="92D050"/>
              </a:buClr>
              <a:buSzPct val="100000"/>
              <a:buNone/>
            </a:pPr>
            <a:r>
              <a:rPr lang="km-KH" sz="180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និងថ្មីៗនេះ មានទម្រង់ ជាល្បែងឆបោក ។</a:t>
            </a:r>
            <a:endParaRPr lang="en-US" sz="1800" dirty="0">
              <a:solidFill>
                <a:srgbClr val="FF00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1" r="44247" b="801"/>
          <a:stretch/>
        </p:blipFill>
        <p:spPr>
          <a:xfrm>
            <a:off x="5905500" y="0"/>
            <a:ext cx="6286501" cy="688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61400" y="1854200"/>
            <a:ext cx="1066800" cy="1435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55100" y="5067300"/>
            <a:ext cx="1092200" cy="151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0D16F0D-E4F9-46B5-B821-AF9815D49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5" t="72059" r="2637" b="11759"/>
          <a:stretch/>
        </p:blipFill>
        <p:spPr>
          <a:xfrm>
            <a:off x="8832849" y="5623608"/>
            <a:ext cx="1790701" cy="738685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0D16F0D-E4F9-46B5-B821-AF9815D49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41579" r="65212" b="34775"/>
          <a:stretch/>
        </p:blipFill>
        <p:spPr>
          <a:xfrm>
            <a:off x="8553618" y="2128089"/>
            <a:ext cx="1414921" cy="1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742388D-B3FB-4362-80B4-7CFE617C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91380"/>
              </p:ext>
            </p:extLst>
          </p:nvPr>
        </p:nvGraphicFramePr>
        <p:xfrm>
          <a:off x="304800" y="467995"/>
          <a:ext cx="5817326" cy="486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326">
                  <a:extLst>
                    <a:ext uri="{9D8B030D-6E8A-4147-A177-3AD203B41FA5}">
                      <a16:colId xmlns:a16="http://schemas.microsoft.com/office/drawing/2014/main" val="2361458451"/>
                    </a:ext>
                  </a:extLst>
                </a:gridCol>
              </a:tblGrid>
              <a:tr h="744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800">
                          <a:solidFill>
                            <a:schemeClr val="bg1"/>
                          </a:solidFill>
                          <a:latin typeface="Khmer OS" panose="02000500000000020004" pitchFamily="2" charset="0"/>
                          <a:cs typeface="Khmer OS" panose="02000500000000020004" pitchFamily="2" charset="0"/>
                        </a:rPr>
                        <a:t>មាត្រា ៨. និយមន័យនៃការនាំយកចេញដោយមិនស្របច្បាប់</a:t>
                      </a:r>
                      <a:endParaRPr lang="en-US" sz="1600" dirty="0">
                        <a:solidFill>
                          <a:schemeClr val="bg1"/>
                        </a:solidFill>
                        <a:latin typeface="Khmer OS" panose="02000500000000020004" pitchFamily="2" charset="0"/>
                        <a:cs typeface="Khmer OS" panose="02000500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679654"/>
                  </a:ext>
                </a:extLst>
              </a:tr>
              <a:tr h="41167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500" kern="1200">
                          <a:solidFill>
                            <a:schemeClr val="tx1"/>
                          </a:solidFill>
                          <a:latin typeface="Khmer OS Metal Chrieng" panose="02000500000000020004" pitchFamily="2" charset="0"/>
                          <a:ea typeface="+mn-ea"/>
                          <a:cs typeface="Khmer OS Metal Chrieng" panose="02000500000000020004" pitchFamily="2" charset="0"/>
                        </a:rPr>
                        <a:t>ការនាំយកចេញដោយមិនស្របច្បាប់ នៅក្នុងច្បាប់នេះមានន័យថា ៖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500" kern="1200">
                          <a:solidFill>
                            <a:schemeClr val="tx1"/>
                          </a:solidFill>
                          <a:latin typeface="Khmer OS Metal Chrieng" panose="02000500000000020004" pitchFamily="2" charset="0"/>
                          <a:ea typeface="+mn-ea"/>
                          <a:cs typeface="Khmer OS Metal Chrieng" panose="02000500000000020004" pitchFamily="2" charset="0"/>
                        </a:rPr>
                        <a:t>    ១-ការធ្វើឲ្យមនុស្សម្នាក់ផ្លាស់ទីពីទីកន្លែងដែលគេកំពុងរស់នៅទៅកាន់ទីកន្លែងដទៃដែលស្ថិតក្រោមការត្រួតពិនិត្យរបស់ខ្លួន ឬ របស់តតីយជន តាមមធ្យោបាយបង្ខិតបង្ខំ គម្រាមកំហែង បោកបញ្ឆោត បំពានដោយអំណាច ឬ លួងលោម។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m-KH" sz="1500" kern="1200">
                          <a:solidFill>
                            <a:schemeClr val="tx1"/>
                          </a:solidFill>
                          <a:latin typeface="Khmer OS Metal Chrieng" panose="02000500000000020004" pitchFamily="2" charset="0"/>
                          <a:ea typeface="+mn-ea"/>
                          <a:cs typeface="Khmer OS Metal Chrieng" panose="02000500000000020004" pitchFamily="2" charset="0"/>
                        </a:rPr>
                        <a:t>    ២-ការនាំយកអនីតិជន ឬ ជនដែលនៅក្រោមអាណាព្យាបាលទូទៅ ឬ នៅក្រោមហិតូបត្ថម្ភ ឬ នៅក្រោមអ្នកគ្រប់គ្រងស្របច្បាប់ ដោយគ្មានអំណាចតាមផ្លូវច្បាប់ ឬ យុត្តិកម្មតាមផ្លូវច្បាប់ ចេញពីការគ្រប់គ្រងស្របច្បាប់នៃឪពុកម្ដាយ អ្នកថែរក្សា ឬ អ្នកអាណាព្យាបាលរបស់គេ។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Khmer OS Metal Chrieng" panose="02000500000000020004" pitchFamily="2" charset="0"/>
                        <a:ea typeface="+mn-ea"/>
                        <a:cs typeface="Khmer OS Metal Chrieng" panose="02000500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953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3747"/>
              </p:ext>
            </p:extLst>
          </p:nvPr>
        </p:nvGraphicFramePr>
        <p:xfrm>
          <a:off x="6172200" y="464775"/>
          <a:ext cx="5659199" cy="482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9">
                  <a:extLst>
                    <a:ext uri="{9D8B030D-6E8A-4147-A177-3AD203B41FA5}">
                      <a16:colId xmlns:a16="http://schemas.microsoft.com/office/drawing/2014/main" val="2381190558"/>
                    </a:ext>
                  </a:extLst>
                </a:gridCol>
              </a:tblGrid>
              <a:tr h="737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m-KH" sz="1800">
                          <a:solidFill>
                            <a:schemeClr val="bg1"/>
                          </a:solidFill>
                          <a:latin typeface="Khmer OS" panose="02000500000000020004" pitchFamily="2" charset="0"/>
                          <a:cs typeface="Khmer OS" panose="02000500000000020004" pitchFamily="2" charset="0"/>
                        </a:rPr>
                        <a:t>មាត្រា ១៣. និយមន័យនៃអំពើលក់-ដូរមនុស្ស</a:t>
                      </a:r>
                      <a:endParaRPr lang="en-US" sz="1600" dirty="0">
                        <a:solidFill>
                          <a:schemeClr val="bg1"/>
                        </a:solidFill>
                        <a:latin typeface="Khmer OS" panose="02000500000000020004" pitchFamily="2" charset="0"/>
                        <a:cs typeface="Khmer OS" panose="02000500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964267"/>
                  </a:ext>
                </a:extLst>
              </a:tr>
              <a:tr h="408894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km-KH" sz="1600" kern="1200">
                          <a:solidFill>
                            <a:schemeClr val="tx1"/>
                          </a:solidFill>
                          <a:latin typeface="Khmer OS Metal Chrieng" panose="02000500000000020004" pitchFamily="2" charset="0"/>
                          <a:ea typeface="+mn-ea"/>
                          <a:cs typeface="Khmer OS Metal Chrieng" panose="02000500000000020004" pitchFamily="2" charset="0"/>
                        </a:rPr>
                        <a:t>អំពើលក់-ដូរមនុស្សមានន័យថា ប្រគល់ឲ្យដោយខុសច្បាប់នូវការគ្រប់គ្រងលើជនណាម្នាក់ទៅជនដទៃ ឬ ទទួលយកដោយខុសច្បាប់នូវការប្រគល់ ការគ្រប់គ្រងលើជនណាម្នាក់ពីជនដទៃ ដោយផ្ដោះប្ដូរទៅនឹងរបស់មានតម្លៃអ្វីមួយ ដោយរាប់បញ្ចូលទាំងសេវាកម្ម និងមនុស្សផង។ 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km-KH" sz="1600" kern="1200">
                          <a:solidFill>
                            <a:schemeClr val="tx1"/>
                          </a:solidFill>
                          <a:latin typeface="Khmer OS Metal Chrieng" panose="02000500000000020004" pitchFamily="2" charset="0"/>
                          <a:ea typeface="+mn-ea"/>
                          <a:cs typeface="Khmer OS Metal Chrieng" panose="02000500000000020004" pitchFamily="2" charset="0"/>
                        </a:rPr>
                        <a:t>    អំពើធ្វើជាភ្នាក់ងារកណ្ដាលនៃការលក់-ដូរមនុស្ស ត្រូវផ្ដន្ទាទោសដូចគ្នានឹងអំពើលក់-ដូរមនុស្សដោយផ្ទាល់។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Khmer OS Metal Chrieng" panose="02000500000000020004" pitchFamily="2" charset="0"/>
                        <a:ea typeface="+mn-ea"/>
                        <a:cs typeface="Khmer OS Metal Chrieng" panose="02000500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190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6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m-KH" sz="28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ការកេងប្រវ័ញ្ចផ្លូវភេទ</a:t>
            </a:r>
            <a:endParaRPr lang="en-US" sz="2800" b="0" dirty="0">
              <a:solidFill>
                <a:srgbClr val="2E74B5"/>
              </a:solidFill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E8A9F-CF7C-E529-7AC2-6DED7FC2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F4A30-51DB-41A5-B575-BD2676C0E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53" y="3073120"/>
            <a:ext cx="3967684" cy="3382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23A4A-C960-4C65-81AD-0712822404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16" y="3677313"/>
            <a:ext cx="3967684" cy="24574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828EE9-E1FD-4B75-A5B6-FD0B1A512BF5}"/>
              </a:ext>
            </a:extLst>
          </p:cNvPr>
          <p:cNvSpPr txBox="1">
            <a:spLocks/>
          </p:cNvSpPr>
          <p:nvPr/>
        </p:nvSpPr>
        <p:spPr>
          <a:xfrm>
            <a:off x="4861458" y="1289290"/>
            <a:ext cx="4165600" cy="204676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អាពាហ៍ពិពាហ៍ផ្ទុយពីឆន្ទៈ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ការទិញពេស្យាចារកុមារ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អាជីវកម្មផ្លូវភេទ</a:t>
            </a: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ពាណិជ្ជកម្មផ្លូវភេទ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B0CF237-E2E0-4CF7-89E0-E289D65BB5F8}"/>
              </a:ext>
            </a:extLst>
          </p:cNvPr>
          <p:cNvSpPr/>
          <p:nvPr/>
        </p:nvSpPr>
        <p:spPr>
          <a:xfrm>
            <a:off x="5118842" y="1660738"/>
            <a:ext cx="453006" cy="13925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CC34F-5B95-49CF-A5A7-7FC1D3FA8743}"/>
              </a:ext>
            </a:extLst>
          </p:cNvPr>
          <p:cNvSpPr txBox="1"/>
          <p:nvPr/>
        </p:nvSpPr>
        <p:spPr>
          <a:xfrm>
            <a:off x="4914900" y="217348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0000"/>
              </a:lnSpc>
              <a:spcBef>
                <a:spcPts val="500"/>
              </a:spcBef>
            </a:pPr>
            <a:r>
              <a:rPr lang="km-KH" sz="200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ជនរងគ្រោះរងនូវការរំលោភបំពានផ្លូវភេទ</a:t>
            </a:r>
          </a:p>
        </p:txBody>
      </p:sp>
    </p:spTree>
    <p:extLst>
      <p:ext uri="{BB962C8B-B14F-4D97-AF65-F5344CB8AC3E}">
        <p14:creationId xmlns:p14="http://schemas.microsoft.com/office/powerpoint/2010/main" val="182761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m-KH" sz="3200" b="0">
                <a:solidFill>
                  <a:srgbClr val="2E74B5"/>
                </a:solidFill>
                <a:latin typeface="Khmer OS Bokor" panose="02000500000000000000" pitchFamily="2" charset="0"/>
                <a:ea typeface="Times New Roman" panose="02020603050405020304" pitchFamily="18" charset="0"/>
                <a:cs typeface="Khmer OS Bokor" panose="02000500000000000000" pitchFamily="2" charset="0"/>
              </a:rPr>
              <a:t>ការកេងប្រវ័ញ្ចកម្លាំងពលកម្ម</a:t>
            </a:r>
            <a:endParaRPr lang="en-US" sz="3200" b="0" dirty="0">
              <a:solidFill>
                <a:srgbClr val="2E74B5"/>
              </a:solidFill>
              <a:latin typeface="Khmer OS Bokor" panose="02000500000000000000" pitchFamily="2" charset="0"/>
              <a:ea typeface="Times New Roman" panose="02020603050405020304" pitchFamily="18" charset="0"/>
              <a:cs typeface="Khmer OS Bokor" panose="020005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A4DA8-C90E-ECAB-889B-0579F31C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828EE9-E1FD-4B75-A5B6-FD0B1A512BF5}"/>
              </a:ext>
            </a:extLst>
          </p:cNvPr>
          <p:cNvSpPr txBox="1">
            <a:spLocks/>
          </p:cNvSpPr>
          <p:nvPr/>
        </p:nvSpPr>
        <p:spPr>
          <a:xfrm>
            <a:off x="838199" y="1460500"/>
            <a:ext cx="4376337" cy="17145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ពលកម្មធ្ងន់ធ្ងរ ហួសកម្លាំង</a:t>
            </a: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បង្ខំឲ្យសុំទាន</a:t>
            </a: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ឧស្សាហកម្មទូកនេសាទ</a:t>
            </a:r>
          </a:p>
          <a:p>
            <a:pPr lvl="2">
              <a:lnSpc>
                <a:spcPct val="110000"/>
              </a:lnSpc>
            </a:pPr>
            <a:r>
              <a:rPr lang="km-KH">
                <a:latin typeface="Khmer OS Siemreap" panose="02000500000000020004" pitchFamily="2" charset="0"/>
                <a:cs typeface="Khmer OS Siemreap" panose="02000500000000020004" pitchFamily="2" charset="0"/>
              </a:rPr>
              <a:t>.....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B0CF237-E2E0-4CF7-89E0-E289D65BB5F8}"/>
              </a:ext>
            </a:extLst>
          </p:cNvPr>
          <p:cNvSpPr/>
          <p:nvPr/>
        </p:nvSpPr>
        <p:spPr>
          <a:xfrm>
            <a:off x="5214537" y="1541128"/>
            <a:ext cx="453006" cy="13925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CC34F-5B95-49CF-A5A7-7FC1D3FA8743}"/>
              </a:ext>
            </a:extLst>
          </p:cNvPr>
          <p:cNvSpPr txBox="1"/>
          <p:nvPr/>
        </p:nvSpPr>
        <p:spPr>
          <a:xfrm>
            <a:off x="4963953" y="1986511"/>
            <a:ext cx="63263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0000"/>
              </a:lnSpc>
              <a:spcBef>
                <a:spcPts val="500"/>
              </a:spcBef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រងទារុណកម្ម/ ការគំរាមកំហែង/ ការបង្ខាំងខុសច្បាប់/ ការកេងប្រវ័ញ្ចកម្លាំងពលកម្ម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FCD6B1-8D2A-4B43-8242-27DC5AF9A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6205" y="3371559"/>
            <a:ext cx="3683632" cy="2401854"/>
          </a:xfrm>
          <a:prstGeom prst="round2DiagRect">
            <a:avLst>
              <a:gd name="adj1" fmla="val 2788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3CDDC7-48E8-436D-ACB9-35C38B04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56" y="3371559"/>
            <a:ext cx="3683632" cy="2433938"/>
          </a:xfrm>
          <a:prstGeom prst="round2DiagRect">
            <a:avLst>
              <a:gd name="adj1" fmla="val 0"/>
              <a:gd name="adj2" fmla="val 279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DFB783-ED8C-461B-9447-7FA21694E364}"/>
              </a:ext>
            </a:extLst>
          </p:cNvPr>
          <p:cNvSpPr txBox="1"/>
          <p:nvPr/>
        </p:nvSpPr>
        <p:spPr>
          <a:xfrm rot="20929973">
            <a:off x="7185331" y="4069517"/>
            <a:ext cx="441132" cy="126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7715A-9755-4C44-A208-A8713649568F}"/>
              </a:ext>
            </a:extLst>
          </p:cNvPr>
          <p:cNvSpPr txBox="1"/>
          <p:nvPr/>
        </p:nvSpPr>
        <p:spPr>
          <a:xfrm rot="259610">
            <a:off x="9054824" y="3720570"/>
            <a:ext cx="627017" cy="151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</TotalTime>
  <Words>3022</Words>
  <Application>Microsoft Office PowerPoint</Application>
  <PresentationFormat>Widescreen</PresentationFormat>
  <Paragraphs>172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!Khmer OS Siemreap</vt:lpstr>
      <vt:lpstr>Arial</vt:lpstr>
      <vt:lpstr>Calibri</vt:lpstr>
      <vt:lpstr>Calibri Light</vt:lpstr>
      <vt:lpstr>DaunPenh</vt:lpstr>
      <vt:lpstr>Khmer OS</vt:lpstr>
      <vt:lpstr>Khmer OS Bokor</vt:lpstr>
      <vt:lpstr>Khmer OS Metal Chrieng</vt:lpstr>
      <vt:lpstr>Khmer OS Moul</vt:lpstr>
      <vt:lpstr>Khmer OS Muol</vt:lpstr>
      <vt:lpstr>Khmer OS Muol Light</vt:lpstr>
      <vt:lpstr>Khmer OS Siemreap</vt:lpstr>
      <vt:lpstr>MoolBoran</vt:lpstr>
      <vt:lpstr>Times New Roman</vt:lpstr>
      <vt:lpstr>Wingdings</vt:lpstr>
      <vt:lpstr>Office Theme</vt:lpstr>
      <vt:lpstr>PowerPoint Presentation</vt:lpstr>
      <vt:lpstr>PowerPoint Presentation</vt:lpstr>
      <vt:lpstr>សំនួរតេស្តការយល់ដឹងមុនវគ្គ</vt:lpstr>
      <vt:lpstr>ក.ច្បាប់ពាក់ព័ន្ធ</vt:lpstr>
      <vt:lpstr>២.ច្បាប់អន្តរជាតិ</vt:lpstr>
      <vt:lpstr>ខ.​ ទម្រង់នៃការកេងប្រវ័ញ្ច​ដោយ អំពើជួញដូរមនុស្ស</vt:lpstr>
      <vt:lpstr>PowerPoint Presentation</vt:lpstr>
      <vt:lpstr>ការកេងប្រវ័ញ្ចផ្លូវភេទ</vt:lpstr>
      <vt:lpstr>ការកេងប្រវ័ញ្ចកម្លាំងពលកម្ម</vt:lpstr>
      <vt:lpstr>ការជួញដូរសរីរាង្គ</vt:lpstr>
      <vt:lpstr>អំពើជួញដូរទារក</vt:lpstr>
      <vt:lpstr>ការកេងប្រវ័ញ្ចន៍ផ្លូវភេទតាមអ៊ីនធើណិតថ្មី និងរូបភាពអាសអាភាស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សំនួរ - ចម្លើយ</vt:lpstr>
      <vt:lpstr>សូមអរគុណ!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Vathana83</dc:creator>
  <cp:lastModifiedBy>Chu Bun Eng</cp:lastModifiedBy>
  <cp:revision>112</cp:revision>
  <cp:lastPrinted>2023-05-31T22:22:01Z</cp:lastPrinted>
  <dcterms:created xsi:type="dcterms:W3CDTF">2021-11-01T03:41:21Z</dcterms:created>
  <dcterms:modified xsi:type="dcterms:W3CDTF">2023-06-01T00:16:21Z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