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29" r:id="rId4"/>
  </p:sldMasterIdLst>
  <p:notesMasterIdLst>
    <p:notesMasterId r:id="rId17"/>
  </p:notesMasterIdLst>
  <p:sldIdLst>
    <p:sldId id="372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K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4" autoAdjust="0"/>
    <p:restoredTop sz="91565" autoAdjust="0"/>
  </p:normalViewPr>
  <p:slideViewPr>
    <p:cSldViewPr snapToGrid="0">
      <p:cViewPr varScale="1">
        <p:scale>
          <a:sx n="94" d="100"/>
          <a:sy n="94" d="100"/>
        </p:scale>
        <p:origin x="1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0A0D5-8F98-4CC1-A28E-021F0B6B475C}" type="datetimeFigureOut">
              <a:rPr lang="en-US" smtClean="0"/>
              <a:t>6/1/2023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C52C-5E29-41AF-BAA3-8217E886D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6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DD669-B3FF-DA1C-83E4-FAFD7FF84E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004345-2168-9D81-47E8-1167742B6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29401-D905-7F47-C9F3-970180CE5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50590-9F9A-443B-9295-A3931D8194B1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6A50D-563B-0C2C-6167-19D72C032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FA978B-2F5D-BF76-B1D3-C43659C1E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34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C274B-B513-91A5-3F85-B2B9C0F0A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E93B95-A0BB-AC55-AA8D-E3EFABCEE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F5615-DF08-DC51-D073-554BC07A7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F347-1B2F-4097-AEB5-4A26FB45D67A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D8542-2B27-8163-F8D3-D8B83209F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8E179-33DB-2038-1BA1-B727447AD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4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EDC788-ECD8-8D16-FAE1-C823F7078D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BDB68A-3CB7-205F-A86E-02F63C8F4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B3A90-8022-A582-D997-9AF2CF975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1DEE0-34E5-4E0F-BEC1-4B8835F82CD1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92D08-7EF1-F113-5916-6ABF2668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3F6D6-5D10-751E-2BE6-EDF6A1C7B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28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671BC-B489-09C4-C53E-8EAD2A64B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CAFBB-30B6-1A2A-C059-1681B29C7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BC9C0-6509-C308-AF03-46C5C7418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5B4BE-627A-4EC1-99E1-6F1AA97AB802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CE89D-A2C2-8689-DA25-03976C06E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E786F-4990-D6DD-055B-AD36757FC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494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8CF87-B245-F95B-3629-960227306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C69176-1A43-744A-6360-A7137897D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B7AC8E-F401-041D-34C1-0ADFDF4BE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FACF8-E63D-4673-A128-83547867BB7A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9C1DB-4047-E8FE-0FB6-AF6C86C68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0755E-BD8F-C9BC-8C9F-057768E49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69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0A9BF-B85B-A47C-7EC4-13E90ACDA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29A00-48A6-938B-2EC0-C196F0933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0955E6-9262-4A90-1572-4AA8CCB59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2089F5-3CD8-95ED-DD93-725BDA52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ED6AC-4FBA-40BD-BE75-20DB64DA4BAD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5BE62-DD53-43DC-6DCE-B842CB9E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62FCE-F4C1-EC26-19CF-2F3829F05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3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A6C88-58A4-7DEA-19C3-B42FCAB18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8327D-1EFD-5CF7-0C96-CACAD25C8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3E024D-3D4B-5D4B-5F0E-F2A40AC57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ABC4C6-29C9-1D99-2790-B8F18375F7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558433-B95F-B08A-6C19-0532D03E5E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DB9A6A-7D0F-97B5-4FBF-65A3C662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3C87-D201-458A-93C0-8EDD9AC92D93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839164-689E-CDE9-963E-DB89E00A0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A2A8CD-CE30-10FC-8CE7-653C8E0C3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4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A7986-6DCC-E864-9A33-6109FACAF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C1B26-CF7D-7DFD-F3E4-9D0893BF4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E6829-5A25-485A-91B1-5D6D58BB9F23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39CEC2-7DA6-55B1-3D48-BB2F2BD67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ED83D-7118-04D0-AA2C-4E8BC9DD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20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2BA55B-5A90-8CB7-9792-7D3B48BF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2F5CD-23D0-4DD1-85B1-71F1825FB3EC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E2A343-B3A4-353D-69C2-2961DF184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AEAEE-DC0D-D4EB-D2CA-71F49053E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9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FFC6-C1CA-1796-3FE0-CD6EDAA9F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84557-40BE-E3BF-5EB9-ABFA0BD3D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6FFE5C-A61E-F285-3BDC-5050F5537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A9CC22-82B1-F72F-FF00-7829C3240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5035-C284-496A-B076-BA73A8FA5D8B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9CFFA-E97D-BAC4-2BC5-6F10E21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A9084-54F7-8838-9D34-4161F7E7D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420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8F340-C994-C9E8-0DE4-95613987B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0B2DB5-8E23-594B-6B72-18CF0B4CF3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A1BB8E-2273-D39B-D15D-E8912D994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EDBB0-BA63-5847-BA85-CBC686CF0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B420-1875-490A-8C4B-7AAB939FBE08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DD7126-C7C2-ADCD-CC91-C51317B1E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E8838-08A7-C8B5-97E5-BC7DC77F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99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930CF00-FE80-DCBF-463B-EC559A1900F4}"/>
              </a:ext>
            </a:extLst>
          </p:cNvPr>
          <p:cNvGrpSpPr/>
          <p:nvPr userDrawn="1"/>
        </p:nvGrpSpPr>
        <p:grpSpPr>
          <a:xfrm>
            <a:off x="-45018" y="0"/>
            <a:ext cx="12237020" cy="6858000"/>
            <a:chOff x="-45018" y="0"/>
            <a:chExt cx="12237020" cy="685800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AE95751-C7A4-E3B7-16CF-03C052D904A5}"/>
                </a:ext>
              </a:extLst>
            </p:cNvPr>
            <p:cNvGrpSpPr/>
            <p:nvPr userDrawn="1"/>
          </p:nvGrpSpPr>
          <p:grpSpPr>
            <a:xfrm>
              <a:off x="10308970" y="141195"/>
              <a:ext cx="1724316" cy="1461779"/>
              <a:chOff x="377150" y="3249612"/>
              <a:chExt cx="2155117" cy="1826988"/>
            </a:xfrm>
            <a:noFill/>
          </p:grpSpPr>
          <p:sp>
            <p:nvSpPr>
              <p:cNvPr id="17" name="Hexagon 16">
                <a:extLst>
                  <a:ext uri="{FF2B5EF4-FFF2-40B4-BE49-F238E27FC236}">
                    <a16:creationId xmlns:a16="http://schemas.microsoft.com/office/drawing/2014/main" id="{653442F6-1A03-87C1-3B71-F4100719F387}"/>
                  </a:ext>
                </a:extLst>
              </p:cNvPr>
              <p:cNvSpPr/>
              <p:nvPr userDrawn="1"/>
            </p:nvSpPr>
            <p:spPr>
              <a:xfrm rot="1800000">
                <a:off x="914400" y="3249612"/>
                <a:ext cx="1084811" cy="935182"/>
              </a:xfrm>
              <a:prstGeom prst="hexagon">
                <a:avLst>
                  <a:gd name="adj" fmla="val 30182"/>
                  <a:gd name="vf" fmla="val 115470"/>
                </a:avLst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Hexagon 17">
                <a:extLst>
                  <a:ext uri="{FF2B5EF4-FFF2-40B4-BE49-F238E27FC236}">
                    <a16:creationId xmlns:a16="http://schemas.microsoft.com/office/drawing/2014/main" id="{C10BEA49-218B-1311-D92B-6B714F7F41A2}"/>
                  </a:ext>
                </a:extLst>
              </p:cNvPr>
              <p:cNvSpPr/>
              <p:nvPr userDrawn="1"/>
            </p:nvSpPr>
            <p:spPr>
              <a:xfrm rot="1800000">
                <a:off x="377150" y="4141417"/>
                <a:ext cx="1084811" cy="935182"/>
              </a:xfrm>
              <a:prstGeom prst="hexagon">
                <a:avLst>
                  <a:gd name="adj" fmla="val 30182"/>
                  <a:gd name="vf" fmla="val 115470"/>
                </a:avLst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Hexagon 18">
                <a:extLst>
                  <a:ext uri="{FF2B5EF4-FFF2-40B4-BE49-F238E27FC236}">
                    <a16:creationId xmlns:a16="http://schemas.microsoft.com/office/drawing/2014/main" id="{4A4725DF-05C2-4D7B-1DC5-A9374ADD86E5}"/>
                  </a:ext>
                </a:extLst>
              </p:cNvPr>
              <p:cNvSpPr/>
              <p:nvPr userDrawn="1"/>
            </p:nvSpPr>
            <p:spPr>
              <a:xfrm rot="1800000">
                <a:off x="1447456" y="4141418"/>
                <a:ext cx="1084811" cy="935182"/>
              </a:xfrm>
              <a:prstGeom prst="hexagon">
                <a:avLst>
                  <a:gd name="adj" fmla="val 30182"/>
                  <a:gd name="vf" fmla="val 115470"/>
                </a:avLst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EB3F71F-B37D-FB24-0C5F-498942225315}"/>
                </a:ext>
              </a:extLst>
            </p:cNvPr>
            <p:cNvGrpSpPr/>
            <p:nvPr userDrawn="1"/>
          </p:nvGrpSpPr>
          <p:grpSpPr>
            <a:xfrm>
              <a:off x="-45018" y="4003176"/>
              <a:ext cx="3204250" cy="2716384"/>
              <a:chOff x="377150" y="3249612"/>
              <a:chExt cx="2155117" cy="1826988"/>
            </a:xfrm>
            <a:solidFill>
              <a:schemeClr val="bg1">
                <a:lumMod val="95000"/>
              </a:schemeClr>
            </a:solidFill>
          </p:grpSpPr>
          <p:sp>
            <p:nvSpPr>
              <p:cNvPr id="14" name="Hexagon 13">
                <a:extLst>
                  <a:ext uri="{FF2B5EF4-FFF2-40B4-BE49-F238E27FC236}">
                    <a16:creationId xmlns:a16="http://schemas.microsoft.com/office/drawing/2014/main" id="{1F8FCD66-EF44-4852-430D-993D052DB2D0}"/>
                  </a:ext>
                </a:extLst>
              </p:cNvPr>
              <p:cNvSpPr/>
              <p:nvPr userDrawn="1"/>
            </p:nvSpPr>
            <p:spPr>
              <a:xfrm rot="1800000">
                <a:off x="914400" y="3249612"/>
                <a:ext cx="1084811" cy="935182"/>
              </a:xfrm>
              <a:prstGeom prst="hexagon">
                <a:avLst>
                  <a:gd name="adj" fmla="val 30182"/>
                  <a:gd name="vf" fmla="val 115470"/>
                </a:avLst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Hexagon 14">
                <a:extLst>
                  <a:ext uri="{FF2B5EF4-FFF2-40B4-BE49-F238E27FC236}">
                    <a16:creationId xmlns:a16="http://schemas.microsoft.com/office/drawing/2014/main" id="{462DF34D-812F-A26F-887C-3D60D1E5B257}"/>
                  </a:ext>
                </a:extLst>
              </p:cNvPr>
              <p:cNvSpPr/>
              <p:nvPr userDrawn="1"/>
            </p:nvSpPr>
            <p:spPr>
              <a:xfrm rot="1800000">
                <a:off x="377150" y="4141417"/>
                <a:ext cx="1084811" cy="935182"/>
              </a:xfrm>
              <a:prstGeom prst="hexagon">
                <a:avLst>
                  <a:gd name="adj" fmla="val 30182"/>
                  <a:gd name="vf" fmla="val 115470"/>
                </a:avLst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Hexagon 15">
                <a:extLst>
                  <a:ext uri="{FF2B5EF4-FFF2-40B4-BE49-F238E27FC236}">
                    <a16:creationId xmlns:a16="http://schemas.microsoft.com/office/drawing/2014/main" id="{1F5B54DD-EF28-DFD3-0B46-5D18A6A91E6E}"/>
                  </a:ext>
                </a:extLst>
              </p:cNvPr>
              <p:cNvSpPr/>
              <p:nvPr userDrawn="1"/>
            </p:nvSpPr>
            <p:spPr>
              <a:xfrm rot="1800000">
                <a:off x="1447456" y="4141418"/>
                <a:ext cx="1084811" cy="935182"/>
              </a:xfrm>
              <a:prstGeom prst="hexagon">
                <a:avLst>
                  <a:gd name="adj" fmla="val 30182"/>
                  <a:gd name="vf" fmla="val 115470"/>
                </a:avLst>
              </a:prstGeom>
              <a:grpFill/>
              <a:ln>
                <a:solidFill>
                  <a:schemeClr val="bg2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A438257-6E1E-3C99-7A0B-6D9D39894D03}"/>
                </a:ext>
              </a:extLst>
            </p:cNvPr>
            <p:cNvSpPr/>
            <p:nvPr userDrawn="1"/>
          </p:nvSpPr>
          <p:spPr>
            <a:xfrm>
              <a:off x="2" y="0"/>
              <a:ext cx="12192000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50000"/>
                    <a:alpha val="50000"/>
                  </a:schemeClr>
                </a:gs>
                <a:gs pos="48000">
                  <a:schemeClr val="bg1">
                    <a:lumMod val="85000"/>
                    <a:alpha val="50000"/>
                  </a:schemeClr>
                </a:gs>
                <a:gs pos="100000">
                  <a:schemeClr val="bg1">
                    <a:lumMod val="95000"/>
                    <a:alpha val="5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3" name="Picture 12" descr="Logo&#10;&#10;Description automatically generated">
              <a:extLst>
                <a:ext uri="{FF2B5EF4-FFF2-40B4-BE49-F238E27FC236}">
                  <a16:creationId xmlns:a16="http://schemas.microsoft.com/office/drawing/2014/main" id="{2F47F731-288D-F504-266D-B3501C5ACC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08472" y="136525"/>
              <a:ext cx="848411" cy="848411"/>
            </a:xfrm>
            <a:prstGeom prst="rect">
              <a:avLst/>
            </a:prstGeom>
          </p:spPr>
        </p:pic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1C5D5E-B658-A05D-27E8-A98861F51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K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E66905-7C53-6452-7118-DF560F137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K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A34E8-333D-FC96-0ECB-BF3077D750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59126-4846-4E88-BDD9-5585CC877E47}" type="datetime1">
              <a:rPr lang="en-US" smtClean="0"/>
              <a:t>6/1/2023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EA8F9C-D770-AE95-3A8C-E2AD17F85B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4D8A5-49F0-773B-5807-D3B8636FA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4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Khmer OS Muol Light" panose="02000500000000020004" pitchFamily="2" charset="77"/>
          <a:ea typeface="+mj-ea"/>
          <a:cs typeface="Khmer OS Muol Light" panose="02000500000000020004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Khmer OS Siemreap" panose="02000500000000020004" pitchFamily="2" charset="77"/>
          <a:ea typeface="+mn-ea"/>
          <a:cs typeface="Khmer OS Siemreap" panose="02000500000000020004" pitchFamily="2" charset="77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Khmer OS Siemreap" panose="02000500000000020004" pitchFamily="2" charset="77"/>
          <a:ea typeface="+mn-ea"/>
          <a:cs typeface="Khmer OS Siemreap" panose="02000500000000020004" pitchFamily="2" charset="77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Khmer OS Siemreap" panose="02000500000000020004" pitchFamily="2" charset="77"/>
          <a:ea typeface="+mn-ea"/>
          <a:cs typeface="Khmer OS Siemreap" panose="02000500000000020004" pitchFamily="2" charset="77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Khmer OS Siemreap" panose="02000500000000020004" pitchFamily="2" charset="77"/>
          <a:ea typeface="+mn-ea"/>
          <a:cs typeface="Khmer OS Siemreap" panose="02000500000000020004" pitchFamily="2" charset="77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Khmer OS Siemreap" panose="02000500000000020004" pitchFamily="2" charset="77"/>
          <a:ea typeface="+mn-ea"/>
          <a:cs typeface="Khmer OS Siemreap" panose="02000500000000020004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AF502-4510-4C7E-9C2E-B63E4E746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m-KH" sz="2800" dirty="0"/>
              <a:t>មេរៀនទី៣៖  វិធានចាំបាច់ត្រូវយល់ដឹង មុនកិច្ចសម្ភាសន៍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79384-102E-4B29-86AE-F9D8DE9D7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68682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ឯកសារបង្អែក</a:t>
            </a:r>
            <a:r>
              <a:rPr lang="km-KH" sz="2000" dirty="0"/>
              <a:t>៖ សៀវភៅគោលការណ៍ណែនាំស្តីពីបែបបទ និងនីតិវិធីនៃការកំណត់អត្តសញ្ញាណជនរងគ្រោះដោយអំពើជួញដូរមនុស្ស ដើម្បីផ្តល់សេវាសមស្រប</a:t>
            </a:r>
          </a:p>
          <a:p>
            <a:pPr>
              <a:lnSpc>
                <a:spcPct val="150000"/>
              </a:lnSpc>
            </a:pP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ពិនិត្យកែសម្រួលដោយ</a:t>
            </a:r>
            <a:r>
              <a:rPr lang="km-KH" sz="2000" dirty="0"/>
              <a:t>៖ លោកជំទាវ 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ជូ ប៊ុនអេង </a:t>
            </a:r>
            <a:r>
              <a:rPr lang="km-KH" sz="2000" dirty="0"/>
              <a:t>រដ្ឋលេខាធិការក្រសួងមហាផ្ទៃ</a:t>
            </a:r>
            <a:r>
              <a:rPr lang="en-US" sz="2000" dirty="0"/>
              <a:t> </a:t>
            </a:r>
            <a:r>
              <a:rPr lang="km-KH" sz="2000" dirty="0"/>
              <a:t>និងជាអនុប្រធានអចិន្ត្រៃយ៍ គ.ជ.ប.ជ</a:t>
            </a:r>
          </a:p>
          <a:p>
            <a:pPr>
              <a:lnSpc>
                <a:spcPct val="150000"/>
              </a:lnSpc>
            </a:pP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ធ្វើបទបង្ហាញដោយ</a:t>
            </a:r>
            <a:r>
              <a:rPr lang="km-KH" sz="2000" dirty="0"/>
              <a:t>៖ អនុសេនីយ៍ឯក 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ហង្ស ពុទ្ធ</a:t>
            </a:r>
            <a:r>
              <a:rPr lang="en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ា</a:t>
            </a:r>
            <a:r>
              <a:rPr lang="km-KH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រិទ្ធ</a:t>
            </a:r>
            <a:r>
              <a:rPr lang="en-US" sz="2000" dirty="0">
                <a:latin typeface="Khmer OS Muol Light" panose="02000500000000020004" pitchFamily="2" charset="77"/>
                <a:cs typeface="Khmer OS Muol Light" panose="02000500000000020004" pitchFamily="2" charset="77"/>
              </a:rPr>
              <a:t> </a:t>
            </a:r>
            <a:br>
              <a:rPr lang="en-US" sz="2000" dirty="0"/>
            </a:br>
            <a:r>
              <a:rPr lang="en-US" sz="2000" dirty="0" err="1"/>
              <a:t>នាយ</a:t>
            </a:r>
            <a:r>
              <a:rPr lang="km-KH" sz="2000" dirty="0"/>
              <a:t>ការិយាល័យរដ្ឋបាល នៃអគ្គលេខាធិការដ្ឋាន គ.ជ.ប.ជ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B98D61-6F36-47B3-8AC6-2C65C39DC4AC}"/>
              </a:ext>
            </a:extLst>
          </p:cNvPr>
          <p:cNvPicPr/>
          <p:nvPr/>
        </p:nvPicPr>
        <p:blipFill rotWithShape="1">
          <a:blip r:embed="rId2"/>
          <a:srcRect l="3781"/>
          <a:stretch/>
        </p:blipFill>
        <p:spPr>
          <a:xfrm>
            <a:off x="9345688" y="2417216"/>
            <a:ext cx="2141477" cy="316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056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m-KH" sz="2800" dirty="0">
                <a:solidFill>
                  <a:schemeClr val="accent1">
                    <a:lumMod val="75000"/>
                  </a:schemeClr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ខ.​ ទម្រង់ស្នើសុំសម្ភាសន៍ (ត)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km-KH" sz="1800" dirty="0"/>
              <a:t>ទម្រង់ស្នើសុំសម្ភាសន៍ គឺជាឯកសារគតិយុត្តិ កិច្ចព្រមព្រៀង ធ្វើឡើងមុនពេលធ្វើការសម្ភាសន៍លម្អិត រវាងអ្នកធ្វើសម្ភាសន៍ ជាមួយនិងអ្នកផ្តល់ចម្លើយ និងភាគីចូលរួមពាក់ព័ន្ធ សម្រាប់ប្រើប្រាស់ជាឧបករណ៍ធានាអះអាងពីការផ្តល់សក្ខីកម្មនិងព័ត៌មានផ្សេងៗដែលទទួលបានពីអ្នកផ្តល់ចម្លើយ គឺមានភាពសច្ចៈ ទៀងត្រង់ គ្មានលម្អៀង និងប្រកបដោយសន្តិវិធី គ្មានការបង្ខិតបង្ខំ ពីសំណាក់អ្នកធ្វើសម្ភាសន៍ ។ </a:t>
            </a:r>
            <a:endParaRPr lang="en-US" sz="1800" dirty="0"/>
          </a:p>
          <a:p>
            <a:pPr lvl="0" algn="just">
              <a:lnSpc>
                <a:spcPct val="150000"/>
              </a:lnSpc>
            </a:pPr>
            <a:r>
              <a:rPr lang="km-KH" sz="1800" dirty="0"/>
              <a:t>ធានាបាននូវទំនុកចិត្តចំពោះអ្នកផ្តល់ចម្លើយ ទទួលបាននៅភាពកក់ក្តៅ ថាព័ត៌មានដែលបានផ្តល់មកកាន់មន្រ្តីសម្ភាសន៍ ពិតជាមានសុវត្ថិភាព  និងរក្សាបានការសម្ងាត់ ឯកជនភាព។ ទម្រង់នេះក៍បានផ្តល់នូវព័ត៌មានពេញលេញ មានប្រយោជន៍ ដែលទាក់ទងនឹងអ្នកផ្តល់ចម្លើយមុនពេលផ្តើមការសម្ភាសន៍  </a:t>
            </a:r>
            <a:endParaRPr lang="en-US" sz="1800" dirty="0"/>
          </a:p>
          <a:p>
            <a:pPr algn="just">
              <a:lnSpc>
                <a:spcPct val="150000"/>
              </a:lnSpc>
            </a:pPr>
            <a:r>
              <a:rPr lang="km-KH" sz="1800" dirty="0"/>
              <a:t>ទុកប្រើប្រាស់ជាឯកសារគតិយុត្តិ ថាសក្ខីកម្ម និងព័ត៌មានដែលទទួលបាន គឺពិតប្រាកដមានការទទួលស្គាល់ ពីអ្នកផ្តល់ចម្លើយ និងអ្នកពាក់ព័ន្ធ ស្របទៅតាមផ្លូវច្បាប់ ។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4364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 descr="Text, letter&#10;&#10;Description automatically generated">
            <a:extLst>
              <a:ext uri="{FF2B5EF4-FFF2-40B4-BE49-F238E27FC236}">
                <a16:creationId xmlns:a16="http://schemas.microsoft.com/office/drawing/2014/main" id="{3889FEA2-6526-CC40-B3B1-E1827BF18233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452185" y="137833"/>
            <a:ext cx="5183377" cy="658233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0889" y="963695"/>
            <a:ext cx="2581835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m-KH" sz="1600" b="1" dirty="0">
                <a:solidFill>
                  <a:schemeClr val="accent1">
                    <a:lumMod val="75000"/>
                  </a:schemeClr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ផ្នែកទី១ </a:t>
            </a:r>
            <a:r>
              <a:rPr lang="km-KH" sz="1600" dirty="0">
                <a:solidFill>
                  <a:schemeClr val="accent1">
                    <a:lumMod val="75000"/>
                  </a:schemeClr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ព័ត៌មានផ្ទាល់ខ្លួនរបស់ អ្នកសម្ភាសន៍ និងអ្នកចូលរួមក្នុងកិច្ចសម្ភាសន៍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15" name="Left Brace 14"/>
          <p:cNvSpPr/>
          <p:nvPr/>
        </p:nvSpPr>
        <p:spPr>
          <a:xfrm>
            <a:off x="3480112" y="1042785"/>
            <a:ext cx="874986" cy="1042147"/>
          </a:xfrm>
          <a:prstGeom prst="lef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30887" y="2360587"/>
            <a:ext cx="2581835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1600" b="1" dirty="0">
                <a:solidFill>
                  <a:schemeClr val="accent1">
                    <a:lumMod val="75000"/>
                  </a:schemeClr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ផ្នែកទី២</a:t>
            </a:r>
            <a:r>
              <a:rPr lang="km-KH" sz="1600" dirty="0">
                <a:solidFill>
                  <a:schemeClr val="accent1">
                    <a:lumMod val="75000"/>
                  </a:schemeClr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ការស្នើការសុំអនុញ្ញាត ដើម្បីធ្វើការសម្ភាសន៍ និងការធានាពីសុវត្ថិភាពរបស់អ្នកផ្ដល់ចម្លើយ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18" name="Left Brace 17"/>
          <p:cNvSpPr/>
          <p:nvPr/>
        </p:nvSpPr>
        <p:spPr>
          <a:xfrm>
            <a:off x="3480112" y="2184122"/>
            <a:ext cx="874986" cy="1785031"/>
          </a:xfrm>
          <a:prstGeom prst="leftBrace">
            <a:avLst>
              <a:gd name="adj1" fmla="val 8333"/>
              <a:gd name="adj2" fmla="val 49111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30887" y="4169791"/>
            <a:ext cx="2581835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m-KH" sz="1600" b="1" dirty="0">
                <a:solidFill>
                  <a:schemeClr val="accent1">
                    <a:lumMod val="75000"/>
                  </a:schemeClr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ផ្នែកទី៣ </a:t>
            </a:r>
            <a:r>
              <a:rPr lang="km-KH" sz="1600" dirty="0">
                <a:solidFill>
                  <a:schemeClr val="accent1">
                    <a:lumMod val="75000"/>
                  </a:schemeClr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ការព្រមព្រៀងផ្ដិតមេដៃរបស់ភាគីចូលរួមទាំងអស់ ដើម្បីជាសក្ខីភាពក្នុងការយល់ព្រមផ្ដល់កិច្ចសម្ភាស និងជាអំណះអំណាងចំពោះមុខច្បាប់</a:t>
            </a:r>
            <a:endParaRPr lang="en-US" sz="1600" dirty="0">
              <a:solidFill>
                <a:schemeClr val="accent1">
                  <a:lumMod val="75000"/>
                </a:schemeClr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22" name="Left Brace 21"/>
          <p:cNvSpPr/>
          <p:nvPr/>
        </p:nvSpPr>
        <p:spPr>
          <a:xfrm>
            <a:off x="3480113" y="4042218"/>
            <a:ext cx="874985" cy="2528047"/>
          </a:xfrm>
          <a:prstGeom prst="leftBrac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50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44940" y="1525203"/>
            <a:ext cx="5943277" cy="34158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700" b="0" i="0" u="none" strike="noStrike" kern="1200" cap="all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hmer OS Muol" panose="02000500000000020004" pitchFamily="2" charset="0"/>
              <a:ea typeface="+mj-ea"/>
              <a:cs typeface="Khmer OS Muol" panose="02000500000000020004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5470" y="2756089"/>
            <a:ext cx="67610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m-KH" sz="3200" b="0" strike="noStrike" kern="1200" cap="none" spc="0" normalizeH="0" baseline="0" noProof="0" dirty="0">
                <a:ln>
                  <a:noFill/>
                </a:ln>
                <a:solidFill>
                  <a:srgbClr val="32C7A9">
                    <a:lumMod val="75000"/>
                  </a:srgbClr>
                </a:solidFill>
                <a:effectLst/>
                <a:uLnTx/>
                <a:uFillTx/>
                <a:latin typeface="Khmer OS Muol" panose="02000500000000020004" pitchFamily="2" charset="0"/>
                <a:ea typeface="+mn-ea"/>
                <a:cs typeface="Khmer OS Muol" panose="02000500000000020004" pitchFamily="2" charset="0"/>
              </a:rPr>
              <a:t>សូមអរគុណ</a:t>
            </a:r>
            <a:endParaRPr kumimoji="0" lang="en-US" sz="3200" b="0" strike="noStrike" kern="1200" cap="none" spc="0" normalizeH="0" baseline="0" noProof="0" dirty="0">
              <a:ln>
                <a:noFill/>
              </a:ln>
              <a:solidFill>
                <a:srgbClr val="32C7A9">
                  <a:lumMod val="75000"/>
                </a:srgbClr>
              </a:solidFill>
              <a:effectLst/>
              <a:uLnTx/>
              <a:uFillTx/>
              <a:latin typeface="Khmer OS Muol" panose="02000500000000020004" pitchFamily="2" charset="0"/>
              <a:ea typeface="+mn-ea"/>
              <a:cs typeface="Khmer OS Muol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407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78498" y="528832"/>
            <a:ext cx="1121837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km-KH" sz="2400" b="1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រយៈពេល៖    </a:t>
            </a:r>
            <a:r>
              <a:rPr lang="km-KH" sz="2400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....</a:t>
            </a:r>
            <a:endParaRPr lang="en-US" sz="2400" dirty="0">
              <a:latin typeface="Khmer OS Siemreap" panose="02000500000000020004" pitchFamily="2" charset="77"/>
              <a:cs typeface="Khmer OS Siemreap" panose="02000500000000020004" pitchFamily="2" charset="77"/>
            </a:endParaRPr>
          </a:p>
          <a:p>
            <a:pPr lvl="0" algn="just">
              <a:lnSpc>
                <a:spcPct val="150000"/>
              </a:lnSpc>
            </a:pPr>
            <a:r>
              <a:rPr lang="km-KH" sz="2400" b="1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គោលបំណង៖ </a:t>
            </a:r>
            <a:r>
              <a:rPr lang="km-KH" sz="2400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ដើម្បីសិក្សាបានយល់ដឹងពីសារសំខាន់នៃវិធាន៦ចំណុច ដែលត្រូវយល់ដឹងមុនពេលសម្ភាសន៍ទម្រង់វែង/លម្អិត និងរបៀបវិភាគសន្និដ្ឋានរកភាពរងគ្រោះ ដោយផ្អែកលើមាត្រាច្បាប់ដែលចែងពាក់ព័ន្ធនឹងបទល្មើស ជួញដូរមនុស្ស ។</a:t>
            </a:r>
            <a:endParaRPr lang="en-US" sz="2400" dirty="0">
              <a:latin typeface="Khmer OS Siemreap" panose="02000500000000020004" pitchFamily="2" charset="77"/>
              <a:cs typeface="Khmer OS Siemreap" panose="02000500000000020004" pitchFamily="2" charset="77"/>
            </a:endParaRPr>
          </a:p>
          <a:p>
            <a:pPr algn="just">
              <a:lnSpc>
                <a:spcPct val="150000"/>
              </a:lnSpc>
            </a:pPr>
            <a:r>
              <a:rPr lang="km-KH" sz="2400" b="1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វិធីសាស្រ្ត៖	</a:t>
            </a:r>
            <a:r>
              <a:rPr lang="km-KH" sz="2400" dirty="0">
                <a:latin typeface="Khmer OS Siemreap" panose="02000500000000020004" pitchFamily="2" charset="77"/>
                <a:cs typeface="Khmer OS Siemreap" panose="02000500000000020004" pitchFamily="2" charset="77"/>
              </a:rPr>
              <a:t>សំណួរបំផុសគំនិត ពិភាក្សាផ្លាស់ប្តូរយោបល់  ដើម្បីស្ទាបស្ទង់កម្រឹតនៃការយល់ដឹង ធ្វើបទបង្ហាញអំពីចំណុច​សំខាន់ៗ ប្រើរូបភាព និងពន្យល់ណែនាំអំពីវិធីប្រើទម្រង់លម្អិត សម្រាប់ការកំណត់អត្តសញ្ញាណជនរងគ្រោះ ។</a:t>
            </a:r>
            <a:endParaRPr lang="en-US" sz="2400" dirty="0">
              <a:latin typeface="Khmer OS Siemreap" panose="02000500000000020004" pitchFamily="2" charset="77"/>
              <a:cs typeface="Khmer OS Siemreap" panose="02000500000000020004" pitchFamily="2" charset="77"/>
            </a:endParaRPr>
          </a:p>
          <a:p>
            <a:pPr lvl="0" algn="just">
              <a:lnSpc>
                <a:spcPct val="150000"/>
              </a:lnSpc>
            </a:pPr>
            <a:endParaRPr lang="en-US" sz="2400" dirty="0">
              <a:latin typeface="Khmer OS Siemreap" panose="02000500000000020004" pitchFamily="2" charset="77"/>
              <a:cs typeface="Khmer OS Siemreap" panose="02000500000000020004" pitchFamily="2" charset="77"/>
            </a:endParaRPr>
          </a:p>
          <a:p>
            <a:endParaRPr lang="en-US" dirty="0">
              <a:latin typeface="Khmer OS Siemreap" panose="02000500000000020004" pitchFamily="2" charset="77"/>
              <a:cs typeface="Khmer OS Siemreap" panose="02000500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94233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9EA88-8D83-4F3F-A4C1-4B16E2377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m-KH" sz="2800" dirty="0">
                <a:solidFill>
                  <a:schemeClr val="accent5">
                    <a:lumMod val="75000"/>
                  </a:schemeClr>
                </a:solidFill>
                <a:latin typeface="Khmer OS Muol" panose="02000500000000020004" pitchFamily="2" charset="0"/>
                <a:cs typeface="Khmer OS Muol" panose="02000500000000020004" pitchFamily="2" charset="0"/>
              </a:rPr>
              <a:t>សំណួរ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Khmer OS Muol" panose="02000500000000020004" pitchFamily="2" charset="0"/>
              <a:cs typeface="Khmer OS Muol" panose="02000500000000020004" pitchFamily="2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km-KH" sz="2400" dirty="0"/>
              <a:t>ក. តើធ្លាប់ប្រើប្រាស់ ទម្រង់ស្នើសុំការសម្ភាសន៍ជនរងគ្រោះដោយអំពើជួញដូរមនុស្សឬទេ?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km-KH" sz="2400" dirty="0"/>
              <a:t>ខ. បើធ្លាប់ តើប្រើបានប៉ុន្មានដងហើយ? នៅពេលណា?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85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m-KH" sz="2800" dirty="0">
                <a:solidFill>
                  <a:schemeClr val="accent1">
                    <a:lumMod val="75000"/>
                  </a:schemeClr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ក.​ វិធានការចាំបាច់៖  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km-KH" sz="2600" dirty="0"/>
              <a:t>១. (ដកស្រង់ពីវិធានការ ៦ចំណុច ក្នុងការកំណត់អត្តសញ្ញាណជនរងគ្រោះ ត្រង់(ចំណុចទី៣) </a:t>
            </a:r>
            <a:endParaRPr lang="en-US" sz="2600" dirty="0"/>
          </a:p>
          <a:p>
            <a:pPr lvl="1" algn="just">
              <a:lnSpc>
                <a:spcPct val="150000"/>
              </a:lnSpc>
            </a:pPr>
            <a:r>
              <a:rPr lang="km-KH" sz="2600" dirty="0"/>
              <a:t>ក្នុងករណី មិនទាន់មានភស្តុតាងពេញលេញមកបញ្ជាក់ ថាជនណាម្នាក់ ជាជនរងគ្រោះ​​នៅឡើយ តែត្រូវការ ការសង្គ្រោះ</a:t>
            </a:r>
            <a:r>
              <a:rPr lang="en-US" sz="2600" dirty="0"/>
              <a:t>  </a:t>
            </a:r>
            <a:r>
              <a:rPr lang="km-KH" sz="2600" dirty="0"/>
              <a:t>គប្បីធ្វើការសន្មតបឋមថាជននោះជា</a:t>
            </a:r>
            <a:r>
              <a:rPr lang="en-US" sz="2600" dirty="0"/>
              <a:t> «</a:t>
            </a:r>
            <a:r>
              <a:rPr lang="km-KH" sz="2600" dirty="0"/>
              <a:t>ជនរងគ្រោះ</a:t>
            </a:r>
            <a:r>
              <a:rPr lang="en-US" sz="2600" dirty="0"/>
              <a:t>» </a:t>
            </a:r>
            <a:r>
              <a:rPr lang="km-KH" sz="2600" dirty="0"/>
              <a:t>បណ្តោះអាសន្នសិន ដើម្បីជួយសម្រួល​ឲ្យជននោះ ទទួលបានសិទ្ធិ ការគាំទ្រ និងសេវាផ្សេងៗ ដូចគ្នានឹងជនដែលគេកំណត់បាន ថាជាជនរងគ្រោះ ដោយអំពើជួញដូរមនុស្ស និងអំពើធ្វើអាជីវកម្មផ្លូវភេទ។ </a:t>
            </a:r>
            <a:endParaRPr lang="en-US" sz="2600" dirty="0"/>
          </a:p>
          <a:p>
            <a:pPr lvl="1" algn="just">
              <a:lnSpc>
                <a:spcPct val="150000"/>
              </a:lnSpc>
            </a:pPr>
            <a:r>
              <a:rPr lang="km-KH" sz="2600" dirty="0"/>
              <a:t>ការប៉ាន់ប្រមាណអំពីគ្រោះថ្នាក់ ដែលអាចកើតមានឡើង និងការប៉ះទង្គិចផ្លូវចិត្ត ត្រូវធ្វើ​ឡើងចំពោះជនរងគ្រោះម្នាក់ៗ ដើម្បីរក្សាសុវត្ថិភាព​ និងសន្តិសុខរបស់ជនរងគ្រោះ។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03007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m-KH" sz="2800" dirty="0">
                <a:solidFill>
                  <a:schemeClr val="accent1">
                    <a:lumMod val="75000"/>
                  </a:schemeClr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ក.​ វិធានការចាំបាច់៖ (ត) 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km-KH" sz="2000" dirty="0"/>
              <a:t>២. ក្នុងករណីដែលជនរងគ្រោះ មានស្មារតីវិបល្លាស ឬស្មារតីមិននឹងន ឬស្ថានភាពសុខភាពទន់ខ្សោយខ្លាំង ឬមិនប្រក្រតី ចាំបាច់ត្រូវផ្តល់អន្តរាគមន៍វិបត្តិ ដើម្បីសង្គ្រោះបន្ទាន់ ឬទុកពេលវេលាឲ្យជនរងគ្រោះមានលទ្ធភាពនៅក្នុងការផ្តល់សម្ភាសឲ្យបានជាក់លាក់។</a:t>
            </a:r>
            <a:endParaRPr lang="en-US" sz="2000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km-KH" sz="2000" dirty="0"/>
              <a:t>៣. អាស្រ័យលើកាលៈទេសៈជាក់ស្តែង ការសម្ភាសកំណត់អត្តសញ្ញាណជនរងគ្រោះ អាចប្រព្រឹត្តទៅតាមវិធីសាស្ត្រពីរបែបគឺ វិធីសាស្ត្ររហ័ស (បឋម) ដែលមានលក្ខណៈលឿននិងជាក់លាក់ និងវិធីសាស្ត្រលម្អិត បែបស៊ីជម្រៅ ដើម្បីទទួលបានព័ត៌មានកាន់តែ​សុក្រឹត្យឈានទៅដល់ការសន្និដ្ឋានអំពីអត្តសញ្ញាណជនរងគ្រោះ។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656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m-KH" sz="2800" dirty="0">
                <a:solidFill>
                  <a:schemeClr val="accent1">
                    <a:lumMod val="75000"/>
                  </a:schemeClr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ក.​ វិធានការចាំបាច់៖ (ត) 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km-KH" sz="2000" dirty="0"/>
              <a:t>៤. គ្រប់ការសម្ភាសន៍ទាំងអស់ ទោះត្រូវធ្វើឡើងដោយនគរបាលយុត្តិធម៌ ឬអ្នកមានភារកិច្ច កំណត់អត្តសញ្ញាណជនរងគ្រោះណាមួយក៏ដោយ ត្រូវអនុវត្តតាមវិធីសាស្ត្រ និងក្រមសីលធម៌ នៃការសម្ភាសដោយផ្តោតលើឧត្តមប្រយោជន៍របស់ជនរងគ្រោះ។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km-KH" sz="2000" dirty="0"/>
              <a:t>៥. ក្នុងករណីជនរងគ្រោះជាកុមារ គប្បីប្រើវិធីសាស្ត្រ</a:t>
            </a:r>
            <a:r>
              <a:rPr lang="en-US" sz="2000" dirty="0"/>
              <a:t>​​​ «</a:t>
            </a:r>
            <a:r>
              <a:rPr lang="km-KH" sz="2000" dirty="0"/>
              <a:t>កុមារមេត្រី</a:t>
            </a:r>
            <a:r>
              <a:rPr lang="en-US" sz="2000" dirty="0"/>
              <a:t>» </a:t>
            </a:r>
            <a:r>
              <a:rPr lang="km-KH" sz="2000" dirty="0"/>
              <a:t>និងត្រូវមានវត្តមាន​របស់ឪពុក​/   ម្តាយ ឬអ្នកអាណាព្យាបាល ឬអ្នកថែរក្សាស្របច្បាប់ ឬ      មន្ត្រីដែលច្បាប់អនុញ្ញាតិ </a:t>
            </a:r>
            <a:r>
              <a:rPr lang="en-US" sz="2000" dirty="0"/>
              <a:t>(</a:t>
            </a:r>
            <a:r>
              <a:rPr lang="km-KH" sz="2000" dirty="0"/>
              <a:t>ឬជនពេញវ័យដែលមានការជឿទុកចិត្តពីកុមារ)ដើម្បីជួយដឹងឮ និងផ្តល់​​​ភាពកក់ក្តៅដល់កុមារ តែមិនត្រូវឲ្យមានវត្តមាន ជនដែលសង្ស័យថាមានពាក់ព័ន្ធនឹងបទល្មើស។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135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m-KH" sz="2800" dirty="0">
                <a:solidFill>
                  <a:schemeClr val="accent1">
                    <a:lumMod val="75000"/>
                  </a:schemeClr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ក.​ វិធានការចាំបាច់៖ (ត) 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km-KH" sz="2400" dirty="0"/>
              <a:t>៦. បើអ្នកមានភារកិច្ចសម្ភាសជនរងគ្រោះ ជាមន្ត្រីនគរបាលយុត្តិធម៌ ឬកម្លាំងសមត្ថកិច្ច គប្បីកុំប្រើប្រាស់ឯកសណ្ឋាន ឬមានអាវុធជាប់ខ្លួន ដែលអាចធ្វើឲ្យជនរងគ្រោះមានការភ័យខ្លាច និងមិនហ៊ាន ផ្តល់ចម្លើយ។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km-KH" sz="2400" dirty="0"/>
              <a:t>៧.ទីកន្លែងដែលត្រូវសម្ភាសន៍មិនត្រូវមានរូបភាព ឬឧបករណ៍ ដែលបង្ហាញពី ភាពឃោរឃៅ ឬភាពរងគ្រោះណាមួយដែលប៉ះពាល់ដល់អារម្មណ៍​របស់ជនរងគ្រោះ។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18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m-KH" sz="2800" dirty="0">
                <a:solidFill>
                  <a:schemeClr val="accent1">
                    <a:lumMod val="75000"/>
                  </a:schemeClr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ក.​ វិធានការចាំបាច់៖ (ត) 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km-KH" sz="2800" dirty="0"/>
              <a:t>៨. ការប្រើប្រាស់ទម្រង់ខ្លី មានភាពប្រថុចញ៉ុច ដែលអ្នកសួរ និងអ្នកឆ្លើយមិនបានត្រៀមខ្លួនបានល្អ ឬអ្នកឆ្លើយនឹកមិនទាន់ឃើញអំពីព្រឹត្តិការណ៍ពាក់ព័ន្ធនឹងសំនួរ ឬមាន ភាពអល់អែកមិនចង់ ឬមិនហ៊ាននិយាយ ដោយមានការបារម្ភផ្សេងៗ  ហេតុនេះ ការសរុបសន្និដ្ឋាន បានត្រឹមតែបណ្តោះអាសន្ន ដើម្បីផ្តល់សេវាសង្គ្រោះបន្ទាន់ ឬចាំបាច់សិន នៅពេលដែលអ្នកផ្តល់ចម្លើយ មានស្ថានភាពគួរឲ្យបារម្ភ ឬមានសេចក្តីត្រូវការ។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km-KH" sz="2800" dirty="0">
                <a:solidFill>
                  <a:srgbClr val="FF0000"/>
                </a:solidFill>
              </a:rPr>
              <a:t>៩. ការប្រើប្រាស់ទម្រង់វែង ឬលម្អិត ..............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047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m-KH" sz="2800" dirty="0">
                <a:solidFill>
                  <a:schemeClr val="accent1">
                    <a:lumMod val="75000"/>
                  </a:schemeClr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សំណួរ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km-KH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១. ហេតុអ្វីអ្នកសម្ភាសន៍ចាំបាច់ត្រូវប្រើប្រាស់ទម្រង់ស្នើសុំសម្ភាសន៍?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836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BEB954-4024-4CCF-A9D6-4C00FDC028D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10EE66-8707-456F-8F2E-091D581CB030}">
  <ds:schemaRefs>
    <ds:schemaRef ds:uri="http://www.w3.org/XML/1998/namespace"/>
    <ds:schemaRef ds:uri="http://schemas.microsoft.com/office/2006/documentManagement/types"/>
    <ds:schemaRef ds:uri="http://purl.org/dc/terms/"/>
    <ds:schemaRef ds:uri="16c05727-aa75-4e4a-9b5f-8a80a1165891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1af3243-3dd4-4a8d-8c0d-dd76da1f02a5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B96CC85-5758-41C0-8EFD-737AFB691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1205</Words>
  <Application>Microsoft Office PowerPoint</Application>
  <PresentationFormat>Widescreen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Khmer OS Metal Chrieng</vt:lpstr>
      <vt:lpstr>Khmer OS Muol</vt:lpstr>
      <vt:lpstr>Khmer OS Muol Light</vt:lpstr>
      <vt:lpstr>Khmer OS Siemreap</vt:lpstr>
      <vt:lpstr>Office Theme</vt:lpstr>
      <vt:lpstr>មេរៀនទី៣៖  វិធានចាំបាច់ត្រូវយល់ដឹង មុនកិច្ចសម្ភាសន៍</vt:lpstr>
      <vt:lpstr>PowerPoint Presentation</vt:lpstr>
      <vt:lpstr>សំណួរ</vt:lpstr>
      <vt:lpstr>ក.​ វិធានការចាំបាច់៖  </vt:lpstr>
      <vt:lpstr>ក.​ វិធានការចាំបាច់៖ (ត) </vt:lpstr>
      <vt:lpstr>ក.​ វិធានការចាំបាច់៖ (ត) </vt:lpstr>
      <vt:lpstr>ក.​ វិធានការចាំបាច់៖ (ត) </vt:lpstr>
      <vt:lpstr>ក.​ វិធានការចាំបាច់៖ (ត) </vt:lpstr>
      <vt:lpstr>សំណួរ</vt:lpstr>
      <vt:lpstr>ខ.​ ទម្រង់ស្នើសុំសម្ភាសន៍ (ត)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2021-11-10T02:11:28Z</dcterms:created>
  <dcterms:modified xsi:type="dcterms:W3CDTF">2023-06-01T00:17:02Z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