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K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4E3F4-CA9F-41CD-C10A-2BF892B66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89AB46-6DEB-9753-7F94-F24E1C3A0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21988-B302-7A79-0BE1-D7B796C5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41E13-9CE0-3F5E-2848-E36DD54C8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80A77-9EC2-E976-CD89-32463EA7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6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9196-853C-E171-A7B1-D05BFD25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30822-D572-9753-8972-0EEA4FAE6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254E6-F4F8-E5CD-E879-C1065BED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C1E44-DF6C-1E8C-EF3B-588EE01D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CFC8E-F8C0-1A93-BFF4-D3AA3F8A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6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DABBD-D66B-DD5A-3A79-DA29B70CC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89758-606E-DEDB-E596-EEE1B9D26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AC104-57CF-FAA9-FD0F-52E6C5260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45F19-02BC-28D0-F460-714C1A42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A1C6A-477C-4C12-C16A-20782AA7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3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9FA9-0713-CEC5-BAEE-C814A9E2E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53EAA-9E96-067D-ACAC-D6091AAC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EAF3D-58C7-E300-84D7-1F84BC99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BAA1C-9BCD-94F3-CB89-83D4BED55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4AAB8-EF9D-7475-DA2F-A8BEA36C7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7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C6F9-7E70-6F5F-AB7B-F8491C40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B133A-F8A3-2D83-2A39-C82DF6DAE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BD1EF-4000-2C55-C818-A29A13A7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DCF32-574E-945C-2F8A-F73F4DD0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9CBF0-3A3B-34AC-0B30-B81BE911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7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BE84A-F4D3-74A0-4D45-3210D060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E6281-248D-39A3-15AA-5E4CF71A9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6B36F-69A2-EB39-7F64-4E924FD1C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6CC96-605A-968D-7B77-4589D071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ABFA9-4EAF-EFAB-D3D2-ECE848A7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F3D8A-831C-D245-FB24-94329B78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C2516-8009-11F4-3D25-B2EED8F0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54814-6523-7E59-D53F-EF6338E19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AD105-53FE-2EF9-9422-F91A768A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F560F0-56FD-96BA-DC9E-EE809A609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B2A86-41BD-9223-8A75-1D7C0E667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FCEA81-9172-99E5-11BA-8F023F30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BDDF3-393D-B234-2195-486CC08A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0BC02-3EB3-909D-9E18-DDE8F6274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6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1E5E5-978F-7F56-85A7-E7F17AC5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FC90C-A6B0-268B-B79D-C0129536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DED88-7441-5F7C-25E2-14B98465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264A4-1543-705B-D5E0-8627D780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9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A0175-B3BC-998C-95DA-BABBDF0E3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A6BBB-12BD-A542-ACCD-F47D94C1C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72EFF-293C-AA21-AE44-7A82E72D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2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8AE3-0FE5-8E18-893E-D64CB266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BA32-15A0-FE9D-B946-3356FDD3C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EF3E9-450D-4961-066C-BCD3B6994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60656-D209-A8FA-2181-97BDA578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6BBCA-B52B-E185-92B9-71A11F1AC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4AC43-42D2-E4D6-F1EE-EFA72B4B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7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92201-DD36-E738-8A1C-5B5FA70C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5F2B9-BCEE-E89A-0D95-4E5EDE24F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BA6BA-2CF6-4DE3-38BC-AD9F38A4A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53FCE-A480-A28B-8B87-7ACFFBE9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EBC90-DFFC-E949-F9DC-E50649AD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3598D-74BD-F0CE-4CCA-5B0D0E6E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1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F666536-6A2B-CBA9-DD4B-FD6C654B4585}"/>
              </a:ext>
            </a:extLst>
          </p:cNvPr>
          <p:cNvGrpSpPr/>
          <p:nvPr userDrawn="1"/>
        </p:nvGrpSpPr>
        <p:grpSpPr>
          <a:xfrm>
            <a:off x="-45018" y="0"/>
            <a:ext cx="12237020" cy="6858000"/>
            <a:chOff x="-45018" y="0"/>
            <a:chExt cx="12237020" cy="6858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723473-BE53-46C7-5235-ADF0447785B1}"/>
                </a:ext>
              </a:extLst>
            </p:cNvPr>
            <p:cNvGrpSpPr/>
            <p:nvPr userDrawn="1"/>
          </p:nvGrpSpPr>
          <p:grpSpPr>
            <a:xfrm>
              <a:off x="10308970" y="141195"/>
              <a:ext cx="1724316" cy="1461779"/>
              <a:chOff x="377150" y="3249612"/>
              <a:chExt cx="2155117" cy="1826988"/>
            </a:xfrm>
            <a:noFill/>
          </p:grpSpPr>
          <p:sp>
            <p:nvSpPr>
              <p:cNvPr id="15" name="Hexagon 14">
                <a:extLst>
                  <a:ext uri="{FF2B5EF4-FFF2-40B4-BE49-F238E27FC236}">
                    <a16:creationId xmlns:a16="http://schemas.microsoft.com/office/drawing/2014/main" id="{F5FE8DEF-0C2B-2550-C57C-3479612236CD}"/>
                  </a:ext>
                </a:extLst>
              </p:cNvPr>
              <p:cNvSpPr/>
              <p:nvPr userDrawn="1"/>
            </p:nvSpPr>
            <p:spPr>
              <a:xfrm rot="1800000">
                <a:off x="914400" y="3249612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Hexagon 15">
                <a:extLst>
                  <a:ext uri="{FF2B5EF4-FFF2-40B4-BE49-F238E27FC236}">
                    <a16:creationId xmlns:a16="http://schemas.microsoft.com/office/drawing/2014/main" id="{3ACF4817-9BC7-F81A-E6EC-B55FAD8FDF08}"/>
                  </a:ext>
                </a:extLst>
              </p:cNvPr>
              <p:cNvSpPr/>
              <p:nvPr userDrawn="1"/>
            </p:nvSpPr>
            <p:spPr>
              <a:xfrm rot="1800000">
                <a:off x="377150" y="4141417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Hexagon 16">
                <a:extLst>
                  <a:ext uri="{FF2B5EF4-FFF2-40B4-BE49-F238E27FC236}">
                    <a16:creationId xmlns:a16="http://schemas.microsoft.com/office/drawing/2014/main" id="{62FBC806-80B9-9F95-5B06-0EBC85C4CEC4}"/>
                  </a:ext>
                </a:extLst>
              </p:cNvPr>
              <p:cNvSpPr/>
              <p:nvPr userDrawn="1"/>
            </p:nvSpPr>
            <p:spPr>
              <a:xfrm rot="1800000">
                <a:off x="1447456" y="4141418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E26EAF7-62E5-DFF5-FDA4-E9B485F1A3E4}"/>
                </a:ext>
              </a:extLst>
            </p:cNvPr>
            <p:cNvGrpSpPr/>
            <p:nvPr userDrawn="1"/>
          </p:nvGrpSpPr>
          <p:grpSpPr>
            <a:xfrm>
              <a:off x="-45018" y="4003176"/>
              <a:ext cx="3204250" cy="2716384"/>
              <a:chOff x="377150" y="3249612"/>
              <a:chExt cx="2155117" cy="1826988"/>
            </a:xfrm>
            <a:solidFill>
              <a:schemeClr val="bg1">
                <a:lumMod val="95000"/>
              </a:schemeClr>
            </a:solidFill>
          </p:grpSpPr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id="{7945DE46-F29B-7239-7DC4-BA191A8AE3AE}"/>
                  </a:ext>
                </a:extLst>
              </p:cNvPr>
              <p:cNvSpPr/>
              <p:nvPr userDrawn="1"/>
            </p:nvSpPr>
            <p:spPr>
              <a:xfrm rot="1800000">
                <a:off x="914400" y="3249612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Hexagon 12">
                <a:extLst>
                  <a:ext uri="{FF2B5EF4-FFF2-40B4-BE49-F238E27FC236}">
                    <a16:creationId xmlns:a16="http://schemas.microsoft.com/office/drawing/2014/main" id="{4A339D62-E00D-FDFA-6B29-785277D2AF09}"/>
                  </a:ext>
                </a:extLst>
              </p:cNvPr>
              <p:cNvSpPr/>
              <p:nvPr userDrawn="1"/>
            </p:nvSpPr>
            <p:spPr>
              <a:xfrm rot="1800000">
                <a:off x="377150" y="4141417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Hexagon 13">
                <a:extLst>
                  <a:ext uri="{FF2B5EF4-FFF2-40B4-BE49-F238E27FC236}">
                    <a16:creationId xmlns:a16="http://schemas.microsoft.com/office/drawing/2014/main" id="{CF310069-EDD5-F8B1-6F4A-335E9DEE0821}"/>
                  </a:ext>
                </a:extLst>
              </p:cNvPr>
              <p:cNvSpPr/>
              <p:nvPr userDrawn="1"/>
            </p:nvSpPr>
            <p:spPr>
              <a:xfrm rot="1800000">
                <a:off x="1447456" y="4141418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8FF590-E9E2-46F8-4745-E9405608635F}"/>
                </a:ext>
              </a:extLst>
            </p:cNvPr>
            <p:cNvSpPr/>
            <p:nvPr userDrawn="1"/>
          </p:nvSpPr>
          <p:spPr>
            <a:xfrm>
              <a:off x="2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  <a:alpha val="50000"/>
                  </a:schemeClr>
                </a:gs>
                <a:gs pos="48000">
                  <a:schemeClr val="bg1">
                    <a:lumMod val="85000"/>
                    <a:alpha val="50000"/>
                  </a:schemeClr>
                </a:gs>
                <a:gs pos="100000">
                  <a:schemeClr val="bg1">
                    <a:lumMod val="95000"/>
                    <a:alpha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59CE2A43-4CCB-7363-AA59-9AFCA1864D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8472" y="136525"/>
              <a:ext cx="848411" cy="848411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C79FA-A712-7ADC-A66F-93109628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K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A36AB-F1B8-9546-287D-F84AF232B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K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32C02-4D41-7C66-18F9-BF11AA8F6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7F54-6BB1-46FE-914F-93B342D4A8DA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8A8F7-2677-466F-4BF6-38C00E4C2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483A-55DB-0CE3-165B-DEC5F576A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F9CC-5C3C-42D0-A06D-5B9BAD5A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6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Khmer OS Muol Light" panose="02000500000000020004" pitchFamily="2" charset="77"/>
          <a:ea typeface="+mj-ea"/>
          <a:cs typeface="Khmer OS Muol Light" panose="02000500000000020004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 noGrp="1"/>
          </p:cNvSpPr>
          <p:nvPr>
            <p:ph idx="1"/>
          </p:nvPr>
        </p:nvSpPr>
        <p:spPr>
          <a:xfrm>
            <a:off x="311554" y="167833"/>
            <a:ext cx="9601196" cy="18074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60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m-KH" sz="2800" dirty="0">
                <a:latin typeface="Khmer OS Muol" panose="02000500000000020004" pitchFamily="2" charset="0"/>
                <a:cs typeface="Khmer OS Muol" panose="02000500000000020004" pitchFamily="2" charset="0"/>
              </a:rPr>
              <a:t>មេរៀនទី៤៖ ការសម្ភាសន៍រហ័ស ដោយប្រើទម្រង់ខ្លី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9C34FD-707F-D43F-CAD1-BDEA860B3BEF}"/>
              </a:ext>
            </a:extLst>
          </p:cNvPr>
          <p:cNvSpPr txBox="1"/>
          <p:nvPr/>
        </p:nvSpPr>
        <p:spPr>
          <a:xfrm>
            <a:off x="916329" y="2276824"/>
            <a:ext cx="7331200" cy="2858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km-KH" sz="18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ឯកសារបង្អែក</a:t>
            </a:r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៖ </a:t>
            </a: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សៀវភៅគោលការណ៍ណែនាំស្តីពីបែបបទ និងនីតិវិធីនៃការកំណត់អត្តសញ្ញាណជនរងគ្រោះដោយអំពើជួញដូរមនុស្ស ដើម្បីផ្តល់សេវាសមស្រប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km-KH" sz="18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ពិនិត្យកែសម្រួលដោយ</a:t>
            </a:r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៖ </a:t>
            </a: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លោកជំទាវ </a:t>
            </a: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ជូ ប៊ុនអេង </a:t>
            </a: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រដ្ឋលេខាធិការក្រសួងមហាផ្ទៃ</a:t>
            </a:r>
            <a:r>
              <a:rPr lang="en-US" dirty="0">
                <a:latin typeface="Khmer OS Bokor" panose="02000500000000020004" pitchFamily="2" charset="0"/>
                <a:cs typeface="Khmer OS Bokor" panose="02000500000000020004" pitchFamily="2" charset="0"/>
              </a:rPr>
              <a:t> </a:t>
            </a: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និងជាអនុប្រធានអចិន្ត្រៃយ៍ គ.ជ.ប.ជ</a:t>
            </a:r>
            <a:endParaRPr lang="en-US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ធ្វើបទបង្ហាញដោយ៖ </a:t>
            </a: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លោកជំទាវ ឧត្តមសេនីយទោ </a:t>
            </a:r>
            <a:r>
              <a:rPr lang="km-KH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រ៉ន សិរីលក្ខិណា</a:t>
            </a:r>
            <a:r>
              <a:rPr lang="en-US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អគ្គ</a:t>
            </a: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លេខាអិការរង </a:t>
            </a:r>
            <a:r>
              <a:rPr lang="en-US" dirty="0" err="1">
                <a:latin typeface="Khmer OS Bokor" panose="02000500000000020004" pitchFamily="2" charset="0"/>
                <a:cs typeface="Khmer OS Bokor" panose="02000500000000020004" pitchFamily="2" charset="0"/>
              </a:rPr>
              <a:t>គ.ជ.ប.ជ</a:t>
            </a:r>
            <a:endParaRPr lang="km-KH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1DCAA2-E162-F42A-C7D2-73422CB43873}"/>
              </a:ext>
            </a:extLst>
          </p:cNvPr>
          <p:cNvPicPr/>
          <p:nvPr/>
        </p:nvPicPr>
        <p:blipFill rotWithShape="1">
          <a:blip r:embed="rId2"/>
          <a:srcRect l="3781"/>
          <a:stretch/>
        </p:blipFill>
        <p:spPr>
          <a:xfrm>
            <a:off x="9345688" y="2417216"/>
            <a:ext cx="2141477" cy="316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09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សំណួរ ចម្លើយ</a:t>
            </a:r>
            <a:endParaRPr lang="en-US" dirty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m-KH" sz="8000" dirty="0"/>
              <a:t>							?????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18716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AEC45-6613-CC3E-A85F-85985A7E1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m-KH" sz="6000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សូមអរគុណ !!</a:t>
            </a:r>
            <a:endParaRPr lang="en-KH" dirty="0"/>
          </a:p>
        </p:txBody>
      </p:sp>
    </p:spTree>
    <p:extLst>
      <p:ext uri="{BB962C8B-B14F-4D97-AF65-F5344CB8AC3E}">
        <p14:creationId xmlns:p14="http://schemas.microsoft.com/office/powerpoint/2010/main" val="161632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692027"/>
          </a:xfrm>
        </p:spPr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rgbClr val="724209"/>
                </a:solidFill>
                <a:latin typeface="Khmer OS Metal Chrieng" panose="02000500000000020004" pitchFamily="2" charset="0"/>
                <a:ea typeface="Moul"/>
                <a:cs typeface="Khmer OS Metal Chrieng" panose="02000500000000020004" pitchFamily="2" charset="0"/>
                <a:sym typeface="Moul"/>
              </a:rPr>
              <a:t>មេរៀនទី៤ ទម្រង់សម្រាប់ការសម្ភាសន៍បែបខ្លី / រហ័ស</a:t>
            </a:r>
            <a:endParaRPr lang="en-US" sz="2800" dirty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1909482"/>
            <a:ext cx="9601196" cy="387225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None/>
            </a:pPr>
            <a:r>
              <a:rPr lang="km-KH" b="1" dirty="0">
                <a:solidFill>
                  <a:srgbClr val="FF0000"/>
                </a:solidFill>
                <a:latin typeface="Moul"/>
                <a:ea typeface="Moul"/>
                <a:cs typeface="Moul"/>
                <a:sym typeface="Moul"/>
              </a:rPr>
              <a:t>រយៈពេល៖ .......</a:t>
            </a:r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None/>
            </a:pPr>
            <a:r>
              <a:rPr lang="km-KH" b="1" dirty="0">
                <a:solidFill>
                  <a:srgbClr val="404040"/>
                </a:solidFill>
                <a:latin typeface="Moul"/>
                <a:ea typeface="Moul"/>
                <a:cs typeface="Moul"/>
                <a:sym typeface="Moul"/>
              </a:rPr>
              <a:t>គោលបំណង៖</a:t>
            </a:r>
            <a:r>
              <a:rPr lang="km-KH" sz="1600" dirty="0">
                <a:solidFill>
                  <a:srgbClr val="404040"/>
                </a:solidFill>
              </a:rPr>
              <a:t> 	</a:t>
            </a:r>
            <a:endParaRPr lang="km-KH" dirty="0">
              <a:solidFill>
                <a:schemeClr val="dk1"/>
              </a:solidFill>
              <a:latin typeface="Khmer OS Siemreap" panose="02000500000000020004" pitchFamily="2" charset="77"/>
              <a:ea typeface="Hanuman"/>
              <a:cs typeface="Khmer OS Siemreap" panose="02000500000000020004" pitchFamily="2" charset="77"/>
              <a:sym typeface="Hanuman"/>
            </a:endParaRPr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None/>
            </a:pP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	</a:t>
            </a:r>
            <a:r>
              <a:rPr lang="en-US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- </a:t>
            </a: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ដើម្បីឲ្យសិក្ខាកាមបានយល់ដឹងអំពីបែបបទ ក្នុងការប្រើប្រាស់ទម្រង់ខ្លីសម្រាប់ការ	សម្ភាសន៍រហ័សក្នុងករណីចំបាច់បន្ទាន់។</a:t>
            </a:r>
            <a:endParaRPr lang="km-KH" sz="2800" dirty="0">
              <a:solidFill>
                <a:schemeClr val="dk1"/>
              </a:solidFill>
              <a:latin typeface="Khmer OS Siemreap" panose="02000500000000020004" pitchFamily="2" charset="77"/>
              <a:ea typeface="Hanuman"/>
              <a:cs typeface="Khmer OS Siemreap" panose="02000500000000020004" pitchFamily="2" charset="77"/>
              <a:sym typeface="Hanuman"/>
            </a:endParaRPr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	- </a:t>
            </a: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ជាទំរង់បែបបទសម្រាប់ការកំណត់អត្តសញ្ញាណបឋមនិងបន្ទាន់រកភាពរងគ្រោះរបស់ </a:t>
            </a:r>
            <a:r>
              <a:rPr lang="en-US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	</a:t>
            </a: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ជនសង្ស័យថារងគ្រោះ។</a:t>
            </a:r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	</a:t>
            </a:r>
            <a:r>
              <a:rPr lang="en-US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-</a:t>
            </a: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 ដើម្បីផ្ដល់សេវាសមស្របទាន់ពេលវេលាតាមការចាំបាច់ ។</a:t>
            </a:r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វិធីសាស្រ្ត៖.............</a:t>
            </a: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.......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7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br>
              <a:rPr lang="en-US" sz="2400" b="1" dirty="0">
                <a:solidFill>
                  <a:srgbClr val="0000FF"/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</a:br>
            <a:r>
              <a:rPr lang="km-KH" sz="2400" b="1" dirty="0">
                <a:solidFill>
                  <a:schemeClr val="accent5">
                    <a:lumMod val="75000"/>
                  </a:schemeClr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  <a:t>ក. ល័ក្ខខ័ណ្ឌ សម្រាប់ការប្រើទម្រង់ខ្លី /រហ័ស</a:t>
            </a:r>
            <a:br>
              <a:rPr lang="km-KH" sz="2400" b="1" dirty="0">
                <a:solidFill>
                  <a:srgbClr val="0000FF"/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</a:br>
            <a:endParaRPr lang="en-US" sz="2400" dirty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848" y="1688601"/>
            <a:ext cx="9601196" cy="4362575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ជាទូទៅការប្រើប្រាស់ទម្រង់ខ្លី ក្នុងកាលទេសៈពេលវេលាមិនអំណោយផលច្រើនក្នុងការបទសម្ភាសន៍ឬព័ត៌មានពីជនរងគ្រោះ៖</a:t>
            </a:r>
          </a:p>
          <a:p>
            <a:pPr marL="0" lvl="0" indent="45720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◦ករណីជនរងគ្រោះត្រូវការជំនួយ សង្គ្រោះបន្ទាន់ភ្លាមៗ</a:t>
            </a:r>
          </a:p>
          <a:p>
            <a:pPr marL="0" lvl="0" indent="45720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◦ជនរងគ្រោះស្ថិតនៅក្នុងស្ថានភាពគម្រាមកំហែងនៅឡើយ</a:t>
            </a:r>
          </a:p>
          <a:p>
            <a:pPr marL="0" lvl="0" indent="45720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◦មជ្ឈដ្ឋានជុំវិញមិនអនុញ្ញាត្តិអោយយកព័ត៌មានលម្អិតបាន</a:t>
            </a:r>
          </a:p>
          <a:p>
            <a:pPr marL="0" lvl="0" indent="45720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◦ពេលវេលាមិនអំណោយផល(យប់ពេកត្រូវការសម្រាក ឬត្រូវធ្វើដំណើរឆ្ងាយ...)</a:t>
            </a:r>
          </a:p>
          <a:p>
            <a:pPr marL="0" lvl="0" indent="45720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◦ស្ថានភាពមិនអំណោយផល(ចំនួនអ្នកត្រូវសម្ភាសន៍ច្រើនពេក)</a:t>
            </a:r>
          </a:p>
          <a:p>
            <a:pPr marL="457200" lvl="0" indent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◦លទ្ធផលនៃការសម្ភាសន៍ ត្រូវរក្សាទុកក្នុងអង្គភាពនៃសម្ថកិច្ចទទួលខុសត្រូវមួយច្បាប់និងថតចម្លងផ្ញើរជូនទៅសមត្ថកិច្ច ឬស្ថាប័ន្ត ទទួលបន្ត ដើម្បីធ្វើការកំណត់អត្តសញ្ញាណប​ន្ត ឲ្យបានពេញលេញ ។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001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</a:br>
            <a:b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</a:br>
            <a:r>
              <a:rPr lang="km-KH" sz="2700" b="1" dirty="0">
                <a:solidFill>
                  <a:schemeClr val="accent5">
                    <a:lumMod val="75000"/>
                  </a:schemeClr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  <a:t>ខ. សារៈសំខាន់នៃការប្រើប្រាស់ទម្រង់ខ្លី/រហ័ស</a:t>
            </a:r>
            <a:br>
              <a:rPr lang="km-KH" b="1" dirty="0">
                <a:solidFill>
                  <a:srgbClr val="0000FF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ទម្រង់ខ្លីអាចជួយផ្តល់ព័ត៌មានបឋមពីជនដែលសង្ស័យថារងគ្រោះដើម្បីឈានដល់ការសន្មតថាជា (ជនសង្ស័យថារងគ្រោះ) ដើម្បីផ្តល់ សេវាសង្គ្រោះបន្ទាន់នឹងការការពារ សុវត្ថិភាពតាមការចាំបាច់។ 	</a:t>
            </a:r>
          </a:p>
          <a:p>
            <a:pPr marL="0" lvl="0" indent="457200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SzPts val="1800"/>
              <a:buNone/>
            </a:pPr>
            <a:r>
              <a:rPr lang="km-KH" sz="22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ក្នុងករណីដែលទទួលដំណឹងពីជនរងគ្រោះ ឬក្រុមគ្រួសារជនរងគ្រោះថាមានបទល្មើសកើតឡើង មន្ត្រីដែលមានសមត្ថកិច្ចត្រូវសម្ភាសន៍ ត្រូវប្រើទម្រង់ខ្លី រហ័សសម្រាប់ការកំណត់អត្តសញ្ញាណ</a:t>
            </a:r>
            <a:r>
              <a:rPr lang="en-US" sz="22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 </a:t>
            </a:r>
            <a:r>
              <a:rPr lang="km-KH" sz="22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ជនរងគ្រោះដូច មានភ្ជាប់ក្នុង ឧបសម័ន្ធ ២ (ទំព័រ ៣៧ ៣៩) នៃគោលការណ៍នេះ ដោយត្រូវព្យាយាម ធ្វើអោយហ្មត់ចត់ និងជាក់លាក់តាមតែអាចធ្វើទៅបាន។</a:t>
            </a:r>
            <a:endParaRPr lang="km-KH" sz="2200" b="1" dirty="0">
              <a:solidFill>
                <a:srgbClr val="404040"/>
              </a:solidFill>
              <a:latin typeface="Khmer OS Siemreap" panose="02000500000000020004" pitchFamily="2" charset="77"/>
              <a:ea typeface="Hanuman"/>
              <a:cs typeface="Khmer OS Siemreap" panose="02000500000000020004" pitchFamily="2" charset="77"/>
              <a:sym typeface="Hanu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</a:br>
            <a:b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</a:br>
            <a:r>
              <a:rPr lang="km-KH" sz="2700" b="1" dirty="0">
                <a:solidFill>
                  <a:schemeClr val="accent5">
                    <a:lumMod val="75000"/>
                  </a:schemeClr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  <a:t>៣. ផ្នែកផ្សេងៗនៃទម្រង់ខ្លី/រហ័ស </a:t>
            </a:r>
            <a:br>
              <a:rPr lang="km-KH" sz="800" b="1" dirty="0">
                <a:solidFill>
                  <a:srgbClr val="0000FF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ទម្រង់ខ្លី មាន៤ផ្នែកសំខាន់ ដែលអ្នកសម្ភាសត្រូវបំពេញព័ត៌មាន៖</a:t>
            </a:r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7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961" y="2556932"/>
            <a:ext cx="9601196" cy="3318936"/>
          </a:xfrm>
        </p:spPr>
        <p:txBody>
          <a:bodyPr/>
          <a:lstStyle/>
          <a:p>
            <a:pPr>
              <a:buFontTx/>
              <a:buChar char="-"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ផ្នែកខាងដើម គឺបញ្ជាក់អំពីការបរិច្ឆេទពេល</a:t>
            </a:r>
          </a:p>
          <a:p>
            <a:pPr marL="0" indent="0"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វេលាទីកន្លែងនៃការធ្វើសម្ភាសព័ត៌មានពាក់ព័ន្ធ</a:t>
            </a:r>
          </a:p>
          <a:p>
            <a:pPr marL="0" indent="0">
              <a:buNone/>
            </a:pP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នឹងអ្នកសម្ភាសន៍និងអ្នកបកប្រែ(បើមាន)។</a:t>
            </a:r>
          </a:p>
          <a:p>
            <a:pPr marL="0" indent="0">
              <a:buNone/>
            </a:pPr>
            <a:endParaRPr lang="km-KH" sz="1800" dirty="0">
              <a:solidFill>
                <a:schemeClr val="dk1"/>
              </a:solidFill>
              <a:latin typeface="Khmer OS Siemreap" panose="02000500000000020004" pitchFamily="2" charset="77"/>
              <a:ea typeface="Hanuman"/>
              <a:cs typeface="Khmer OS Siemreap" panose="02000500000000020004" pitchFamily="2" charset="77"/>
              <a:sym typeface="Hanuman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- </a:t>
            </a: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ព័ត៌មានផ្ទាល់ខ្លួនរបស់អ្នកផ្តល់សម្ភាសន៍</a:t>
            </a:r>
          </a:p>
          <a:p>
            <a:endParaRPr lang="en-US" dirty="0"/>
          </a:p>
        </p:txBody>
      </p:sp>
      <p:pic>
        <p:nvPicPr>
          <p:cNvPr id="4" name="Google Shape;7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90059" y="0"/>
            <a:ext cx="510194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03961" y="1611476"/>
            <a:ext cx="1329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m-KH" sz="2400" b="1" dirty="0">
                <a:solidFill>
                  <a:srgbClr val="CC0000"/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  <a:t>ផ្នែកទី១</a:t>
            </a:r>
            <a:r>
              <a:rPr lang="km-KH" sz="2400" dirty="0">
                <a:solidFill>
                  <a:schemeClr val="dk1"/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  <a:t> </a:t>
            </a:r>
            <a:endParaRPr lang="en-US" sz="2400" dirty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4213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m-KH" sz="16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សំនួរដែលពាក់ព័ន្ធនិងការផ្តល់ព័ត៌មានរបស់អ្នកផ្តល់</a:t>
            </a:r>
          </a:p>
          <a:p>
            <a:pPr marL="0" indent="0">
              <a:buNone/>
            </a:pPr>
            <a:r>
              <a:rPr lang="km-KH" sz="16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សម្ភាសន៍និងត្រូវបំពេញចម្លើយដោយអ្នកធ្វើសម្ភាសន៍។</a:t>
            </a:r>
            <a:endParaRPr lang="en-US" sz="1600" dirty="0"/>
          </a:p>
        </p:txBody>
      </p:sp>
      <p:pic>
        <p:nvPicPr>
          <p:cNvPr id="4" name="Google Shape;8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26941" y="0"/>
            <a:ext cx="506505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95401" y="1559226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m-KH" sz="2400" b="1" dirty="0">
                <a:solidFill>
                  <a:srgbClr val="CC0000"/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  <a:t>ផ្នែកទី២</a:t>
            </a:r>
            <a:r>
              <a:rPr lang="km-KH" sz="2400" b="1" dirty="0">
                <a:solidFill>
                  <a:srgbClr val="CC0000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៖</a:t>
            </a:r>
            <a:r>
              <a:rPr lang="km-KH" sz="24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241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 - កាវាយតំលៃរហ័ស ដែលធ្វើឡើងដោយអ្នកធ្វើសម្ភាស</a:t>
            </a:r>
            <a:r>
              <a:rPr lang="km-KH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ន៍ </a:t>
            </a:r>
            <a:r>
              <a:rPr lang="en" sz="1800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 ។</a:t>
            </a:r>
          </a:p>
          <a:p>
            <a:endParaRPr lang="en-US" dirty="0"/>
          </a:p>
        </p:txBody>
      </p:sp>
      <p:pic>
        <p:nvPicPr>
          <p:cNvPr id="4" name="Google Shape;8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37294" y="0"/>
            <a:ext cx="515470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95401" y="1518701"/>
            <a:ext cx="18433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800" b="1" dirty="0">
                <a:solidFill>
                  <a:srgbClr val="CC0000"/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  <a:t>ផ្នែកទី៣៖</a:t>
            </a:r>
            <a:r>
              <a:rPr lang="en" sz="2800" dirty="0">
                <a:solidFill>
                  <a:schemeClr val="dk1"/>
                </a:solidFill>
                <a:latin typeface="Khmer OS Metal Chrieng" panose="02000500000000020004" pitchFamily="2" charset="0"/>
                <a:ea typeface="Hanuman"/>
                <a:cs typeface="Khmer OS Metal Chrieng" panose="02000500000000020004" pitchFamily="2" charset="0"/>
                <a:sym typeface="Hanuman"/>
              </a:rPr>
              <a:t> </a:t>
            </a:r>
            <a:endParaRPr lang="en-US" sz="2800" dirty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8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ចំណុចត្រូវចងចាំ !</a:t>
            </a:r>
            <a:endParaRPr lang="en-US" dirty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56932"/>
            <a:ext cx="9794965" cy="3318936"/>
          </a:xfrm>
        </p:spPr>
        <p:txBody>
          <a:bodyPr/>
          <a:lstStyle/>
          <a:p>
            <a:pPr marL="0" indent="0">
              <a:buNone/>
            </a:pP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ខាងក្រោមត្រូវមានស្នាមមេដៃនឹងឈ្មោះអ្នកឆ្លើយ ហត្ថលេខានិងឈ្មោះអ្នក </a:t>
            </a: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សម្ភាសន៍ ដោយមានបញ្ជាក់អំពីតួនាទីនិងស្ថាប័ន</a:t>
            </a:r>
            <a:r>
              <a:rPr lang="km-KH" dirty="0">
                <a:solidFill>
                  <a:schemeClr val="dk1"/>
                </a:solidFill>
                <a:latin typeface="Khmer OS Siemreap" panose="02000500000000020004" pitchFamily="2" charset="77"/>
                <a:ea typeface="Hanuman"/>
                <a:cs typeface="Khmer OS Siemreap" panose="02000500000000020004" pitchFamily="2" charset="77"/>
                <a:sym typeface="Hanuman"/>
              </a:rPr>
              <a:t> ស្នាមម្រាមដៃនឹងឈ្មោះអ្នកបកប្រែ(បើមាន) និងស្នាមម្រាមដៃនិងឈ្មោះអ្នកចូលរួម។( អ្នកធ្វើសម្ភាសន៍ គប្បីប្រគល់ចម្លើយអោយ សាមីខ្លួនបានអានឬ អានអោយស្តាប់នូវចម្លើយ តាមសំនួរនីមួយៗ មុនពេលសាមីខ្លួនផ្តិតស្នាមម្រាមដៃទទួលស្គាល់ចម្លើយរបស់ខ្លួន)។</a:t>
            </a:r>
            <a:endParaRPr lang="km-KH" sz="1200" dirty="0">
              <a:solidFill>
                <a:schemeClr val="dk1"/>
              </a:solidFill>
              <a:latin typeface="Khmer OS Siemreap" panose="02000500000000020004" pitchFamily="2" charset="77"/>
              <a:ea typeface="Hanuman"/>
              <a:cs typeface="Khmer OS Siemreap" panose="02000500000000020004" pitchFamily="2" charset="77"/>
              <a:sym typeface="Hanu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5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559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Hanuman</vt:lpstr>
      <vt:lpstr>Khmer OS Bokor</vt:lpstr>
      <vt:lpstr>Khmer OS Metal Chrieng</vt:lpstr>
      <vt:lpstr>Khmer OS Muol</vt:lpstr>
      <vt:lpstr>Khmer OS Muol Light</vt:lpstr>
      <vt:lpstr>Khmer OS Siemreap</vt:lpstr>
      <vt:lpstr>Moul</vt:lpstr>
      <vt:lpstr>Office Theme</vt:lpstr>
      <vt:lpstr>PowerPoint Presentation</vt:lpstr>
      <vt:lpstr>មេរៀនទី៤ ទម្រង់សម្រាប់ការសម្ភាសន៍បែបខ្លី / រហ័ស</vt:lpstr>
      <vt:lpstr> ក. ល័ក្ខខ័ណ្ឌ សម្រាប់ការប្រើទម្រង់ខ្លី /រហ័ស </vt:lpstr>
      <vt:lpstr>  ខ. សារៈសំខាន់នៃការប្រើប្រាស់ទម្រង់ខ្លី/រហ័ស </vt:lpstr>
      <vt:lpstr>  ៣. ផ្នែកផ្សេងៗនៃទម្រង់ខ្លី/រហ័ស  </vt:lpstr>
      <vt:lpstr>PowerPoint Presentation</vt:lpstr>
      <vt:lpstr>PowerPoint Presentation</vt:lpstr>
      <vt:lpstr>PowerPoint Presentation</vt:lpstr>
      <vt:lpstr>ចំណុចត្រូវចងចាំ !</vt:lpstr>
      <vt:lpstr>សំណួរ ចម្លើយ</vt:lpstr>
      <vt:lpstr>សូមអរគុណ 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Oudom Nun</dc:creator>
  <cp:lastModifiedBy>Chu Bun Eng</cp:lastModifiedBy>
  <cp:revision>23</cp:revision>
  <dcterms:created xsi:type="dcterms:W3CDTF">2021-11-16T09:30:26Z</dcterms:created>
  <dcterms:modified xsi:type="dcterms:W3CDTF">2023-06-01T00:25:02Z</dcterms:modified>
</cp:coreProperties>
</file>