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371" r:id="rId3"/>
    <p:sldId id="409" r:id="rId4"/>
    <p:sldId id="422" r:id="rId5"/>
    <p:sldId id="413" r:id="rId6"/>
    <p:sldId id="414" r:id="rId7"/>
    <p:sldId id="423" r:id="rId8"/>
    <p:sldId id="415" r:id="rId9"/>
    <p:sldId id="416" r:id="rId10"/>
    <p:sldId id="410" r:id="rId11"/>
    <p:sldId id="411" r:id="rId12"/>
    <p:sldId id="427" r:id="rId13"/>
    <p:sldId id="420" r:id="rId14"/>
    <p:sldId id="428" r:id="rId15"/>
  </p:sldIdLst>
  <p:sldSz cx="12192000" cy="6858000"/>
  <p:notesSz cx="6858000" cy="9144000"/>
  <p:defaultTextStyle>
    <a:defPPr>
      <a:defRPr lang="en-K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/>
    <p:restoredTop sz="96928"/>
  </p:normalViewPr>
  <p:slideViewPr>
    <p:cSldViewPr snapToGrid="0" snapToObjects="1">
      <p:cViewPr varScale="1">
        <p:scale>
          <a:sx n="93" d="100"/>
          <a:sy n="93" d="100"/>
        </p:scale>
        <p:origin x="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A247E-F973-7D43-BE30-496880C367D9}" type="doc">
      <dgm:prSet loTypeId="urn:microsoft.com/office/officeart/2005/8/layout/chevron1" loCatId="" qsTypeId="urn:microsoft.com/office/officeart/2005/8/quickstyle/simple3" qsCatId="simple" csTypeId="urn:microsoft.com/office/officeart/2005/8/colors/colorful4" csCatId="colorful" phldr="1"/>
      <dgm:spPr/>
    </dgm:pt>
    <dgm:pt modelId="{A711CDD2-EF46-454E-B605-9A17CC18E755}">
      <dgm:prSet phldrT="[Text]" custT="1"/>
      <dgm:spPr/>
      <dgm:t>
        <a:bodyPr/>
        <a:lstStyle/>
        <a:p>
          <a:pPr>
            <a:buNone/>
          </a:pPr>
          <a:r>
            <a:rPr lang="en-KH" sz="2200" dirty="0">
              <a:latin typeface="Khmer OS Muol Light" panose="02000500000000020004" pitchFamily="2" charset="77"/>
              <a:cs typeface="Khmer OS Muol Light" panose="02000500000000020004" pitchFamily="2" charset="77"/>
            </a:rPr>
            <a:t>ក. សេវាបឋម</a:t>
          </a:r>
        </a:p>
        <a:p>
          <a:pPr>
            <a:buNone/>
          </a:pPr>
          <a:r>
            <a:rPr lang="en-KH" sz="1400" dirty="0">
              <a:latin typeface="Khmer OS Siemreap" panose="02000500000000020004" pitchFamily="2" charset="77"/>
              <a:cs typeface="Khmer OS Siemreap" panose="02000500000000020004" pitchFamily="2" charset="77"/>
            </a:rPr>
            <a:t>១. សេវាសង្គ្រោះបន្ទាន់</a:t>
          </a:r>
        </a:p>
        <a:p>
          <a:pPr>
            <a:buNone/>
          </a:pPr>
          <a:r>
            <a:rPr lang="en-KH" sz="1400" dirty="0">
              <a:latin typeface="Khmer OS Siemreap" panose="02000500000000020004" pitchFamily="2" charset="77"/>
              <a:cs typeface="Khmer OS Siemreap" panose="02000500000000020004" pitchFamily="2" charset="77"/>
            </a:rPr>
            <a:t>២. សេវាចាំបាច់ជាមូលដ្ឋាន</a:t>
          </a:r>
        </a:p>
      </dgm:t>
    </dgm:pt>
    <dgm:pt modelId="{00B8FE65-345B-D44A-8E77-0F5A43650024}" type="parTrans" cxnId="{350B77D7-948B-AA44-A747-01A73E0B333A}">
      <dgm:prSet/>
      <dgm:spPr/>
      <dgm:t>
        <a:bodyPr/>
        <a:lstStyle/>
        <a:p>
          <a:endParaRPr lang="en-US"/>
        </a:p>
      </dgm:t>
    </dgm:pt>
    <dgm:pt modelId="{C2299A04-C0AB-5740-881C-AE0C3C3FA133}" type="sibTrans" cxnId="{350B77D7-948B-AA44-A747-01A73E0B333A}">
      <dgm:prSet/>
      <dgm:spPr/>
      <dgm:t>
        <a:bodyPr/>
        <a:lstStyle/>
        <a:p>
          <a:endParaRPr lang="en-US"/>
        </a:p>
      </dgm:t>
    </dgm:pt>
    <dgm:pt modelId="{BD8B7EFA-9B5E-E647-A122-412490E55AC4}">
      <dgm:prSet phldrT="[Text]" custT="1"/>
      <dgm:spPr/>
      <dgm:t>
        <a:bodyPr/>
        <a:lstStyle/>
        <a:p>
          <a:pPr>
            <a:buNone/>
          </a:pPr>
          <a:r>
            <a:rPr lang="en-KH" sz="2200" dirty="0">
              <a:latin typeface="Khmer OS Muol Light" panose="02000500000000020004" pitchFamily="2" charset="77"/>
              <a:cs typeface="Khmer OS Muol Light" panose="02000500000000020004" pitchFamily="2" charset="77"/>
            </a:rPr>
            <a:t>ខ. សេវាបន្ត</a:t>
          </a:r>
        </a:p>
        <a:p>
          <a:pPr>
            <a:buNone/>
          </a:pPr>
          <a:r>
            <a:rPr lang="en-KH" sz="1400" dirty="0">
              <a:latin typeface="Khmer OS Siemreap" panose="02000500000000020004" pitchFamily="2" charset="77"/>
              <a:cs typeface="Khmer OS Siemreap" panose="02000500000000020004" pitchFamily="2" charset="77"/>
            </a:rPr>
            <a:t>សេវាក្នុងមណ្ឌលថែទាំ</a:t>
          </a:r>
        </a:p>
        <a:p>
          <a:pPr>
            <a:buNone/>
          </a:pPr>
          <a:r>
            <a:rPr lang="en-KH" sz="1400" dirty="0">
              <a:latin typeface="Khmer OS Siemreap" panose="02000500000000020004" pitchFamily="2" charset="77"/>
              <a:cs typeface="Khmer OS Siemreap" panose="02000500000000020004" pitchFamily="2" charset="77"/>
            </a:rPr>
            <a:t>ឬ សេវាក្នុងសហគមន៍</a:t>
          </a:r>
          <a:endParaRPr lang="en-US" sz="1400" dirty="0"/>
        </a:p>
      </dgm:t>
    </dgm:pt>
    <dgm:pt modelId="{09816D9C-B3F8-384D-97AA-C55B9ADB2393}" type="sibTrans" cxnId="{883F5F54-F469-514E-9499-31278CA00259}">
      <dgm:prSet/>
      <dgm:spPr/>
      <dgm:t>
        <a:bodyPr/>
        <a:lstStyle/>
        <a:p>
          <a:endParaRPr lang="en-US"/>
        </a:p>
      </dgm:t>
    </dgm:pt>
    <dgm:pt modelId="{020FB31F-F89A-7B42-B477-BA89BB467996}" type="parTrans" cxnId="{883F5F54-F469-514E-9499-31278CA00259}">
      <dgm:prSet/>
      <dgm:spPr/>
      <dgm:t>
        <a:bodyPr/>
        <a:lstStyle/>
        <a:p>
          <a:endParaRPr lang="en-US"/>
        </a:p>
      </dgm:t>
    </dgm:pt>
    <dgm:pt modelId="{B0F884D7-21C3-034E-BC9B-15218FED29F2}" type="pres">
      <dgm:prSet presAssocID="{D93A247E-F973-7D43-BE30-496880C367D9}" presName="Name0" presStyleCnt="0">
        <dgm:presLayoutVars>
          <dgm:dir/>
          <dgm:animLvl val="lvl"/>
          <dgm:resizeHandles val="exact"/>
        </dgm:presLayoutVars>
      </dgm:prSet>
      <dgm:spPr/>
    </dgm:pt>
    <dgm:pt modelId="{89855B9A-F997-FE43-9299-6BE697917914}" type="pres">
      <dgm:prSet presAssocID="{A711CDD2-EF46-454E-B605-9A17CC18E755}" presName="parTxOnly" presStyleLbl="node1" presStyleIdx="0" presStyleCnt="2" custScaleY="141402">
        <dgm:presLayoutVars>
          <dgm:chMax val="0"/>
          <dgm:chPref val="0"/>
          <dgm:bulletEnabled val="1"/>
        </dgm:presLayoutVars>
      </dgm:prSet>
      <dgm:spPr/>
    </dgm:pt>
    <dgm:pt modelId="{B8364E1F-9947-6241-8C0F-D48E36773AC9}" type="pres">
      <dgm:prSet presAssocID="{C2299A04-C0AB-5740-881C-AE0C3C3FA133}" presName="parTxOnlySpace" presStyleCnt="0"/>
      <dgm:spPr/>
    </dgm:pt>
    <dgm:pt modelId="{EF7274B3-2EE9-4E43-98E9-8F4C82D655E3}" type="pres">
      <dgm:prSet presAssocID="{BD8B7EFA-9B5E-E647-A122-412490E55AC4}" presName="parTxOnly" presStyleLbl="node1" presStyleIdx="1" presStyleCnt="2" custScaleY="141402" custLinFactX="-2762" custLinFactNeighborX="-100000">
        <dgm:presLayoutVars>
          <dgm:chMax val="0"/>
          <dgm:chPref val="0"/>
          <dgm:bulletEnabled val="1"/>
        </dgm:presLayoutVars>
      </dgm:prSet>
      <dgm:spPr/>
    </dgm:pt>
  </dgm:ptLst>
  <dgm:cxnLst>
    <dgm:cxn modelId="{5C022C24-3C69-D94D-9B3A-88F77588B193}" type="presOf" srcId="{BD8B7EFA-9B5E-E647-A122-412490E55AC4}" destId="{EF7274B3-2EE9-4E43-98E9-8F4C82D655E3}" srcOrd="0" destOrd="0" presId="urn:microsoft.com/office/officeart/2005/8/layout/chevron1"/>
    <dgm:cxn modelId="{883F5F54-F469-514E-9499-31278CA00259}" srcId="{D93A247E-F973-7D43-BE30-496880C367D9}" destId="{BD8B7EFA-9B5E-E647-A122-412490E55AC4}" srcOrd="1" destOrd="0" parTransId="{020FB31F-F89A-7B42-B477-BA89BB467996}" sibTransId="{09816D9C-B3F8-384D-97AA-C55B9ADB2393}"/>
    <dgm:cxn modelId="{7108B783-2B43-BE45-8729-32E72F1A0216}" type="presOf" srcId="{A711CDD2-EF46-454E-B605-9A17CC18E755}" destId="{89855B9A-F997-FE43-9299-6BE697917914}" srcOrd="0" destOrd="0" presId="urn:microsoft.com/office/officeart/2005/8/layout/chevron1"/>
    <dgm:cxn modelId="{7A3A07D2-D985-7B48-B122-DC574356C14B}" type="presOf" srcId="{D93A247E-F973-7D43-BE30-496880C367D9}" destId="{B0F884D7-21C3-034E-BC9B-15218FED29F2}" srcOrd="0" destOrd="0" presId="urn:microsoft.com/office/officeart/2005/8/layout/chevron1"/>
    <dgm:cxn modelId="{350B77D7-948B-AA44-A747-01A73E0B333A}" srcId="{D93A247E-F973-7D43-BE30-496880C367D9}" destId="{A711CDD2-EF46-454E-B605-9A17CC18E755}" srcOrd="0" destOrd="0" parTransId="{00B8FE65-345B-D44A-8E77-0F5A43650024}" sibTransId="{C2299A04-C0AB-5740-881C-AE0C3C3FA133}"/>
    <dgm:cxn modelId="{8F03C3D2-CDD1-D64E-90F4-ADE3BE8B07CF}" type="presParOf" srcId="{B0F884D7-21C3-034E-BC9B-15218FED29F2}" destId="{89855B9A-F997-FE43-9299-6BE697917914}" srcOrd="0" destOrd="0" presId="urn:microsoft.com/office/officeart/2005/8/layout/chevron1"/>
    <dgm:cxn modelId="{F27E8CEB-3ADC-674F-8459-0E4C9C42C68C}" type="presParOf" srcId="{B0F884D7-21C3-034E-BC9B-15218FED29F2}" destId="{B8364E1F-9947-6241-8C0F-D48E36773AC9}" srcOrd="1" destOrd="0" presId="urn:microsoft.com/office/officeart/2005/8/layout/chevron1"/>
    <dgm:cxn modelId="{4C49A65F-F6CD-4444-A012-45B4A27C60EC}" type="presParOf" srcId="{B0F884D7-21C3-034E-BC9B-15218FED29F2}" destId="{EF7274B3-2EE9-4E43-98E9-8F4C82D655E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55B9A-F997-FE43-9299-6BE697917914}">
      <dsp:nvSpPr>
        <dsp:cNvPr id="0" name=""/>
        <dsp:cNvSpPr/>
      </dsp:nvSpPr>
      <dsp:spPr>
        <a:xfrm>
          <a:off x="8192" y="243061"/>
          <a:ext cx="4897586" cy="277011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KH" sz="2200" kern="1200" dirty="0">
              <a:latin typeface="Khmer OS Muol Light" panose="02000500000000020004" pitchFamily="2" charset="77"/>
              <a:cs typeface="Khmer OS Muol Light" panose="02000500000000020004" pitchFamily="2" charset="77"/>
            </a:rPr>
            <a:t>ក. សេវាបឋម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KH" sz="1400" kern="1200" dirty="0">
              <a:latin typeface="Khmer OS Siemreap" panose="02000500000000020004" pitchFamily="2" charset="77"/>
              <a:cs typeface="Khmer OS Siemreap" panose="02000500000000020004" pitchFamily="2" charset="77"/>
            </a:rPr>
            <a:t>១. សេវាសង្គ្រោះបន្ទាន់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KH" sz="1400" kern="1200" dirty="0">
              <a:latin typeface="Khmer OS Siemreap" panose="02000500000000020004" pitchFamily="2" charset="77"/>
              <a:cs typeface="Khmer OS Siemreap" panose="02000500000000020004" pitchFamily="2" charset="77"/>
            </a:rPr>
            <a:t>២. សេវាចាំបាច់ជាមូលដ្ឋាន</a:t>
          </a:r>
        </a:p>
      </dsp:txBody>
      <dsp:txXfrm>
        <a:off x="1393249" y="243061"/>
        <a:ext cx="2127472" cy="2770114"/>
      </dsp:txXfrm>
    </dsp:sp>
    <dsp:sp modelId="{EF7274B3-2EE9-4E43-98E9-8F4C82D655E3}">
      <dsp:nvSpPr>
        <dsp:cNvPr id="0" name=""/>
        <dsp:cNvSpPr/>
      </dsp:nvSpPr>
      <dsp:spPr>
        <a:xfrm>
          <a:off x="3790990" y="243061"/>
          <a:ext cx="4897586" cy="2770114"/>
        </a:xfrm>
        <a:prstGeom prst="chevr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KH" sz="2200" kern="1200" dirty="0">
              <a:latin typeface="Khmer OS Muol Light" panose="02000500000000020004" pitchFamily="2" charset="77"/>
              <a:cs typeface="Khmer OS Muol Light" panose="02000500000000020004" pitchFamily="2" charset="77"/>
            </a:rPr>
            <a:t>ខ. សេវាបន្ត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KH" sz="1400" kern="1200" dirty="0">
              <a:latin typeface="Khmer OS Siemreap" panose="02000500000000020004" pitchFamily="2" charset="77"/>
              <a:cs typeface="Khmer OS Siemreap" panose="02000500000000020004" pitchFamily="2" charset="77"/>
            </a:rPr>
            <a:t>សេវាក្នុងមណ្ឌលថែទាំ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KH" sz="1400" kern="1200" dirty="0">
              <a:latin typeface="Khmer OS Siemreap" panose="02000500000000020004" pitchFamily="2" charset="77"/>
              <a:cs typeface="Khmer OS Siemreap" panose="02000500000000020004" pitchFamily="2" charset="77"/>
            </a:rPr>
            <a:t>ឬ សេវាក្នុងសហគមន៍</a:t>
          </a:r>
          <a:endParaRPr lang="en-US" sz="1400" kern="1200" dirty="0"/>
        </a:p>
      </dsp:txBody>
      <dsp:txXfrm>
        <a:off x="5176047" y="243061"/>
        <a:ext cx="2127472" cy="277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62D6-2BE2-DD4E-8AE9-484EA0761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1F672-6EA8-8746-A14E-39EB65BFE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1B475-3E30-4F43-9488-82088787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FE40C-14C1-524C-A009-F6EDF365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C6C2-4097-D647-A0D0-84DB4CD1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295188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1A14-1F8C-FE41-B440-1209507A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81904-9725-4541-B3E4-A243E1B28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A47B-2D59-4C4D-9376-89AA30F2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8DE31-25F7-1546-9D0F-5BC35DD2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17249-72B0-D948-9199-033556BC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307338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6005B-3AD4-B646-93D5-8818C20F3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B8B5B-AC82-3749-9463-0DB1296D3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AE57E-A01D-4E42-8C39-2DB7E369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68C0-8EF7-FC45-B4C0-60991F4A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9BCA1-7B7E-E743-A81A-D404DC88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33795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CD25-E774-8C4B-951A-0BB78D96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8909B-7DB1-3A46-A26F-EF13FC711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3D8D5-7CAD-3F4F-A68A-A4AF8ACD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3AF12-08D3-9F48-8F5F-74E96FB3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75CF4-498F-FA41-B9E7-55207DED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365700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F640-2BAD-DF44-80C5-6521AC3F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004B1-C644-BE44-99DA-3EE59C095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370CB-1E89-C745-8BDE-5DB73D12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58F2B-7F57-BF49-9AE3-D111ED06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4D7E2-B9AA-9941-80A0-F621764D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30399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D409-30FB-0246-9078-C1B050A5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6F6F1-D144-F445-94F8-06697CB19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71A2C-D009-4240-9269-E0B4C9414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98194-11C9-FE46-ABCB-BD74BF99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798EB-D84E-9243-A8F6-D6141F13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B8CFA-23BD-404F-880C-667D8855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260724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BBEC-62A1-7140-B960-C7EC0BC3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0B823-C6BC-444A-8C6C-68E1FE3A5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9ECD8-C9EC-2E47-9E0E-EED516A5E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4308D-709A-3F48-B17B-839EDF8C5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64A16-D5D8-C54D-9EE5-9BDF99B3B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29222-A4A0-AF48-AB92-F61A2676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97076-280A-3D41-BFA1-E6C97ADE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90794E-7355-C64E-8632-0D8A0B7C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180095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CAFA-79B2-B440-B1FF-81C881CA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B0A16-DCF0-5142-88F0-199C0481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688B2-E67A-F749-9576-0394F412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70642-FEDF-C24B-97E8-F454133E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260645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605A6-1F7D-C54F-8CA5-E104631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B730D-C7A6-A445-A95B-F05341F3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F3384-BC8A-844B-992C-F4BFD3E1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55654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1481-AC26-AA4C-B2A7-63DE688E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DF4FF-69E9-0F4A-8B70-14D9D4167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6DD69-D7DB-5743-B45F-1AB3C5950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24C3E-5B5D-5147-BA9A-2F8DA720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519F2-8692-F840-AE11-CD6670D7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363CB-4D49-FD4C-8628-EAE511AC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182019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D781-6E49-9549-A12F-2FEF2E52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D2F9B6-4057-514F-AF4D-7F9F66CF0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58498-ABBB-0E4A-A032-597F5BE17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9314A-E6DB-1F45-90F0-AE44A6DF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7045E-67DC-F747-BAB3-C3D402DE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209A8-3195-EB44-94EE-5955B12B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</p:spTree>
    <p:extLst>
      <p:ext uri="{BB962C8B-B14F-4D97-AF65-F5344CB8AC3E}">
        <p14:creationId xmlns:p14="http://schemas.microsoft.com/office/powerpoint/2010/main" val="16430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8607515-5BFD-4A4F-8CC4-25F871C1A945}"/>
              </a:ext>
            </a:extLst>
          </p:cNvPr>
          <p:cNvGrpSpPr/>
          <p:nvPr userDrawn="1"/>
        </p:nvGrpSpPr>
        <p:grpSpPr>
          <a:xfrm>
            <a:off x="-45018" y="4003176"/>
            <a:ext cx="3204250" cy="2716384"/>
            <a:chOff x="377150" y="3249612"/>
            <a:chExt cx="2155117" cy="1826988"/>
          </a:xfrm>
          <a:solidFill>
            <a:schemeClr val="bg1">
              <a:lumMod val="95000"/>
            </a:schemeClr>
          </a:solidFill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792A6F31-4393-C541-9F79-BF0B1E4125BE}"/>
                </a:ext>
              </a:extLst>
            </p:cNvPr>
            <p:cNvSpPr/>
            <p:nvPr userDrawn="1"/>
          </p:nvSpPr>
          <p:spPr>
            <a:xfrm rot="1800000">
              <a:off x="914400" y="3249612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6DC5F5BD-1736-3945-97DF-4C7ABF58AF53}"/>
                </a:ext>
              </a:extLst>
            </p:cNvPr>
            <p:cNvSpPr/>
            <p:nvPr userDrawn="1"/>
          </p:nvSpPr>
          <p:spPr>
            <a:xfrm rot="1800000">
              <a:off x="377150" y="4141417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44B9C526-E7E9-9041-8F9F-D371E396AFAA}"/>
                </a:ext>
              </a:extLst>
            </p:cNvPr>
            <p:cNvSpPr/>
            <p:nvPr userDrawn="1"/>
          </p:nvSpPr>
          <p:spPr>
            <a:xfrm rot="1800000">
              <a:off x="1447456" y="4141418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FDA1F45-BD65-274D-96DC-F111213D2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50000"/>
                </a:schemeClr>
              </a:gs>
              <a:gs pos="4800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9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B00B4-B28C-C341-87D3-526BAD74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30B62-3194-4244-B05E-4A4846618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51C7-8658-A94F-BFEF-35DCB5AFA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3224D-4475-CC4A-80E7-77E8CC3D2588}" type="datetimeFigureOut">
              <a:rPr lang="en-KH" smtClean="0"/>
              <a:t>06/01/2023</a:t>
            </a:fld>
            <a:endParaRPr lang="en-K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D513E-1B05-0B46-8820-7E8EA9D58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3684E-F5B0-4644-938F-AE38919F9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AD9C-285F-6446-91BA-116BBCA8DB77}" type="slidenum">
              <a:rPr lang="en-KH" smtClean="0"/>
              <a:t>‹#›</a:t>
            </a:fld>
            <a:endParaRPr lang="en-K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3F074-45BF-3E40-9EF0-38FFAB153AAE}"/>
              </a:ext>
            </a:extLst>
          </p:cNvPr>
          <p:cNvGrpSpPr/>
          <p:nvPr userDrawn="1"/>
        </p:nvGrpSpPr>
        <p:grpSpPr>
          <a:xfrm>
            <a:off x="10308970" y="141195"/>
            <a:ext cx="1724316" cy="1461779"/>
            <a:chOff x="377150" y="3249612"/>
            <a:chExt cx="2155117" cy="1826988"/>
          </a:xfrm>
          <a:noFill/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B53BC538-08E9-724F-852A-BA4C00107C63}"/>
                </a:ext>
              </a:extLst>
            </p:cNvPr>
            <p:cNvSpPr/>
            <p:nvPr userDrawn="1"/>
          </p:nvSpPr>
          <p:spPr>
            <a:xfrm rot="1800000">
              <a:off x="914400" y="3249612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C469B16A-4468-E741-89EE-4F20512981DD}"/>
                </a:ext>
              </a:extLst>
            </p:cNvPr>
            <p:cNvSpPr/>
            <p:nvPr userDrawn="1"/>
          </p:nvSpPr>
          <p:spPr>
            <a:xfrm rot="1800000">
              <a:off x="377150" y="4141417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8A5040DB-6277-4545-B63B-A1445F5B4DDB}"/>
                </a:ext>
              </a:extLst>
            </p:cNvPr>
            <p:cNvSpPr/>
            <p:nvPr userDrawn="1"/>
          </p:nvSpPr>
          <p:spPr>
            <a:xfrm rot="1800000">
              <a:off x="1447456" y="4141418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6C4E574-EDB3-A840-8596-A726A9796C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472" y="136525"/>
            <a:ext cx="848411" cy="8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Khmer OS Muol Light" panose="02000500000000020004" pitchFamily="2" charset="77"/>
          <a:ea typeface="+mj-ea"/>
          <a:cs typeface="Khmer OS Muol Light" panose="02000500000000020004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Khmer OS Siemreap" panose="02000500000000020004" pitchFamily="2" charset="77"/>
          <a:ea typeface="+mn-ea"/>
          <a:cs typeface="Khmer OS Siemreap" panose="02000500000000020004" pitchFamily="2" charset="77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Khmer OS Siemreap" panose="02000500000000020004" pitchFamily="2" charset="77"/>
          <a:ea typeface="+mn-ea"/>
          <a:cs typeface="Khmer OS Siemreap" panose="02000500000000020004" pitchFamily="2" charset="77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Khmer OS Siemreap" panose="02000500000000020004" pitchFamily="2" charset="77"/>
          <a:ea typeface="+mn-ea"/>
          <a:cs typeface="Khmer OS Siemreap" panose="02000500000000020004" pitchFamily="2" charset="77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Khmer OS Siemreap" panose="02000500000000020004" pitchFamily="2" charset="77"/>
          <a:ea typeface="+mn-ea"/>
          <a:cs typeface="Khmer OS Siemreap" panose="02000500000000020004" pitchFamily="2" charset="77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Khmer OS Siemreap" panose="02000500000000020004" pitchFamily="2" charset="77"/>
          <a:ea typeface="+mn-ea"/>
          <a:cs typeface="Khmer OS Siemreap" panose="02000500000000020004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2880-9B80-4247-BFB9-A97E5795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688" y="225137"/>
            <a:ext cx="8169411" cy="704272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800" dirty="0"/>
              <a:t>មេរៀនទី៦៖ ការផ្តល់សេវា និងសិទ្ធិជនរងគ្រោះ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50000-C8FB-48CD-87E1-63ADB47A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171" y="1257533"/>
            <a:ext cx="8320864" cy="5375330"/>
          </a:xfrm>
        </p:spPr>
        <p:txBody>
          <a:bodyPr>
            <a:normAutofit fontScale="85000" lnSpcReduction="10000"/>
          </a:bodyPr>
          <a:lstStyle/>
          <a:p>
            <a:endParaRPr lang="km-KH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 dirty="0">
                <a:solidFill>
                  <a:schemeClr val="accent1">
                    <a:lumMod val="50000"/>
                  </a:schemeClr>
                </a:solidFill>
              </a:rPr>
              <a:t>ឯកសារបង្អែក៖ សៀវភៅគោលការណ៍ណែនាំស្តីពីបែបបទ និងនីតិវិធីនៃការកំណត់អត្តសញ្ញាណជនរងគ្រោះដោយអំពើជួញដូរមនុស្ស ដើម្បីផ្តល់សេវា</a:t>
            </a:r>
            <a:br>
              <a:rPr lang="en-KH">
                <a:solidFill>
                  <a:schemeClr val="accent1">
                    <a:lumMod val="50000"/>
                  </a:schemeClr>
                </a:solidFill>
              </a:rPr>
            </a:br>
            <a:r>
              <a:rPr lang="km-KH">
                <a:solidFill>
                  <a:schemeClr val="accent1">
                    <a:lumMod val="50000"/>
                  </a:schemeClr>
                </a:solidFill>
              </a:rPr>
              <a:t>សម</a:t>
            </a:r>
            <a:r>
              <a:rPr lang="km-KH" dirty="0">
                <a:solidFill>
                  <a:schemeClr val="accent1">
                    <a:lumMod val="50000"/>
                  </a:schemeClr>
                </a:solidFill>
              </a:rPr>
              <a:t>ស្រប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km-KH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 dirty="0"/>
              <a:t>ពិនិត្យកែសម្រួលដោយ៖ លោកជំទាវ </a:t>
            </a:r>
            <a:r>
              <a:rPr lang="km-KH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ជូ ប៊ុនអេង </a:t>
            </a:r>
            <a:r>
              <a:rPr lang="km-KH" dirty="0"/>
              <a:t>រដ្ឋលេខាធិការក្រសួងមហាផ្ទៃ</a:t>
            </a:r>
          </a:p>
          <a:p>
            <a:pPr algn="l"/>
            <a:r>
              <a:rPr lang="km-KH" dirty="0"/>
              <a:t>		និងជាអនុប្រធានអចិន្ត្រៃយ៍ គ.ជ.ប.ជ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km-KH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 dirty="0"/>
              <a:t>ធ្វើបទបង្ហាញដោយ៖ វរសេនីយ៍ត្រី </a:t>
            </a:r>
            <a:r>
              <a:rPr lang="km-KH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រ៉ន សុភ័ក្រ្តបញ្ញា </a:t>
            </a:r>
            <a:r>
              <a:rPr lang="km-KH" dirty="0"/>
              <a:t>នាយរងការិយាល័យ សរុប ផែនការ នៃអគ្គលេខាធិការដ្ឋាន គ.ជ.ប.ជ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8B02D-BF9B-48B7-8AE2-4C0BAD18E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1"/>
          <a:stretch/>
        </p:blipFill>
        <p:spPr>
          <a:xfrm>
            <a:off x="9058830" y="1550448"/>
            <a:ext cx="2961290" cy="43810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227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0E7E-87A6-480A-B79E-935A1FFB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139"/>
          </a:xfrm>
        </p:spPr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៥. </a:t>
            </a:r>
            <a:r>
              <a:rPr lang="en-US" sz="2400" dirty="0" err="1">
                <a:latin typeface="Khmer OS Muol Light" panose="02000500000000020004" pitchFamily="2" charset="77"/>
                <a:cs typeface="Khmer OS Muol Light" panose="02000500000000020004" pitchFamily="2" charset="77"/>
              </a:rPr>
              <a:t>ការផ្តល់សេវាជូនជនរងគ្រោះ</a:t>
            </a:r>
            <a:r>
              <a:rPr lang="en-US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 (</a:t>
            </a:r>
            <a:r>
              <a:rPr lang="en-US" sz="2400" dirty="0" err="1">
                <a:latin typeface="Khmer OS Muol Light" panose="02000500000000020004" pitchFamily="2" charset="77"/>
                <a:cs typeface="Khmer OS Muol Light" panose="02000500000000020004" pitchFamily="2" charset="77"/>
              </a:rPr>
              <a:t>ត</a:t>
            </a:r>
            <a:r>
              <a:rPr lang="en-US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EE8C-3E1C-41C0-9D63-8AD8182D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69264"/>
            <a:ext cx="10991088" cy="568756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ក្នុងវិធានការ៦ចំណុច៖ 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(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ត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ចំណុចទី២៖</a:t>
            </a:r>
            <a:r>
              <a:rPr lang="en-US" b="1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ក្នុងដំណើរការនៃការកំណត់អត្តសញ្ញាណបឋម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៖</a:t>
            </a:r>
          </a:p>
          <a:p>
            <a:pPr marL="515938" indent="-515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មិនត្រូវព្យាយាម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ឲ្យ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ជនដែលសង្ស័យថាជាជនរងគ្រោះ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រងការប៉ះទង្គិចលើផ្លូវកាយ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ផ្លូវចិត្ត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ឬការខូចខាត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ផ្សេងៗបន្ថែមទៀតទេ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។ </a:t>
            </a:r>
          </a:p>
          <a:p>
            <a:pPr marL="515938" indent="-515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ជនរងគ្រោះ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ជា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បរទេស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មិនត្រូវបានឃុំខ្លួន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ឬចោទប្រកាន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់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ពីបទអន្តោប្រវេសន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៍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ខុសច្បាប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់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សញ្ចារកម្ម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ឬពេស្យាចារឡើយ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ហើយពួកគេត្រូវទទួលបានជម្រក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និងកិច្ចការពារក្នុងពេលរង់ចាំដំណើរការធ្វើមាតុភូមិនិវត្តន៍ជាផ្លូវការទៅកាន់ប្រទេសខ្លួនវិញ។ </a:t>
            </a:r>
            <a:endParaRPr lang="km-KH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marL="515938" indent="-515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ករណីនេះ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ចាំបាច់ត្រូវទំនាក់ទំនងទៅស្ថានទូតសាមីដើម្បីអនុវត្តតាមនីតិវិធីច្បាប់។</a:t>
            </a:r>
          </a:p>
        </p:txBody>
      </p:sp>
    </p:spTree>
    <p:extLst>
      <p:ext uri="{BB962C8B-B14F-4D97-AF65-F5344CB8AC3E}">
        <p14:creationId xmlns:p14="http://schemas.microsoft.com/office/powerpoint/2010/main" val="38879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0E7E-87A6-480A-B79E-935A1FFB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139"/>
          </a:xfrm>
        </p:spPr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៥. </a:t>
            </a:r>
            <a:r>
              <a:rPr lang="en-US" sz="2400" dirty="0" err="1">
                <a:latin typeface="Khmer OS Muol Light" panose="02000500000000020004" pitchFamily="2" charset="77"/>
                <a:cs typeface="Khmer OS Muol Light" panose="02000500000000020004" pitchFamily="2" charset="77"/>
              </a:rPr>
              <a:t>ការផ្តល់សេវាជូនជនរងគ្រោះ</a:t>
            </a: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 (ត)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EE8C-3E1C-41C0-9D63-8AD8182D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69264"/>
            <a:ext cx="10991088" cy="56875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ក្នុងវិធានការ៦ចំណុច៖ 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(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ត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ចំណុចទី៤៖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endParaRPr lang="km-KH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 marL="460375" indent="-460375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ក្នុងករណីជនរងគ្រោះសញ្ជាតិខ្មែរ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ដែលត្រូវបានកំណត់អត្តសញ្ញាណបឋម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នៅឯបរទេស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ការទទួលបានសេវា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និងការស្នាក់នៅបណ្តោះអាសន្ន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របស់ជនដែលបានកំណត់អត្តសញ្ញាណរួចហើយ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ត្រូវចាត់ចែងស្របតាមកិច្ចព្រម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ព្រៀង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រវាងប្រទេសកម្ពុជា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និងប្រទេសពាក់ព័ន្ធទាំងនោះ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ឬស្របតាមនីតិវិធី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ច្បាប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់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ជាតិ និងអន្តរជាតិ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ជាធរមាន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។ </a:t>
            </a:r>
          </a:p>
        </p:txBody>
      </p:sp>
    </p:spTree>
    <p:extLst>
      <p:ext uri="{BB962C8B-B14F-4D97-AF65-F5344CB8AC3E}">
        <p14:creationId xmlns:p14="http://schemas.microsoft.com/office/powerpoint/2010/main" val="28425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0E7E-87A6-480A-B79E-935A1FFB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139"/>
          </a:xfrm>
        </p:spPr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៥. </a:t>
            </a:r>
            <a:r>
              <a:rPr lang="en-US" sz="2400" dirty="0" err="1">
                <a:latin typeface="Khmer OS Muol Light" panose="02000500000000020004" pitchFamily="2" charset="77"/>
                <a:cs typeface="Khmer OS Muol Light" panose="02000500000000020004" pitchFamily="2" charset="77"/>
              </a:rPr>
              <a:t>ការផ្តល់សេវាជូនជនរងគ្រោះ</a:t>
            </a: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 (ត)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EE8C-3E1C-41C0-9D63-8AD8182D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69264"/>
            <a:ext cx="10991088" cy="56875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ក្នុងវិធានការ៦ចំណុច៖ 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(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ត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ចំណុចទី៤៖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(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ត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)</a:t>
            </a:r>
          </a:p>
          <a:p>
            <a:pPr marL="515938" indent="-515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ទោះ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ស្ថានភាពណា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ក៏ដោយ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ជនរងគ្រោះកម្ពុជា</a:t>
            </a:r>
            <a:r>
              <a:rPr lang="km-KH" dirty="0"/>
              <a:t> ត្រូវ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ទទួលបាន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សេវាគាំពារចាំបាច់ផ្សេង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ៗ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ពីស្ថានតំណាង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បេសកកម្មការទូត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របស់ប្រទេសកម្ពុជា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ប្រចាំនៅបរទេស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ឬតំបន់នោះ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endParaRPr lang="km-KH" dirty="0"/>
          </a:p>
          <a:p>
            <a:pPr marL="515938" indent="-515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ស្ថានតំណាងបេសកកម្មការទូត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របស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់​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ប្រទេសកម្ពុជា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ត្រូវរាយការណ៍ជាបន្ទាន់តាម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  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រយៈក្រសួងការបរទេស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និងសហប្រតិបត្តិការ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អន្តរជាតិ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ទៅក្រសួងមហាផ្ទៃ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និងក្រសួងសង្គមកិច្ច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អតីតយុទ្ធជន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និងយុវនីតិសម្បទា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ដើម្បីសម្របសម្រួលរាល់បែបបទ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អន្តោប្រវេសន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៍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ក្នុងការធ្វើមាតុភូមិនិវត្តន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៍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ចាត់ចែងការប្រគល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់-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ទទួល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km-KH" dirty="0"/>
              <a:t>និ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ងការធ្វើសមាហរណ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km-KH" dirty="0"/>
              <a:t>ក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ម្ម</a:t>
            </a:r>
            <a:r>
              <a:rPr lang="km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ជនរងគ្រោះតាមនីតិវិធីជាធរមាន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។</a:t>
            </a:r>
          </a:p>
        </p:txBody>
      </p:sp>
    </p:spTree>
    <p:extLst>
      <p:ext uri="{BB962C8B-B14F-4D97-AF65-F5344CB8AC3E}">
        <p14:creationId xmlns:p14="http://schemas.microsoft.com/office/powerpoint/2010/main" val="16150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0E7E-87A6-480A-B79E-935A1FFB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139"/>
          </a:xfrm>
        </p:spPr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៥. </a:t>
            </a:r>
            <a:r>
              <a:rPr lang="en-US" sz="2400" dirty="0" err="1">
                <a:latin typeface="Khmer OS Muol Light" panose="02000500000000020004" pitchFamily="2" charset="77"/>
                <a:cs typeface="Khmer OS Muol Light" panose="02000500000000020004" pitchFamily="2" charset="77"/>
              </a:rPr>
              <a:t>ការផ្តល់សេវាជូនជនរងគ្រោះ</a:t>
            </a: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 (ត)</a:t>
            </a:r>
            <a:endParaRPr lang="en-US" sz="24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EE8C-3E1C-41C0-9D63-8AD8182D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69264"/>
            <a:ext cx="10991088" cy="56875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ក្នុងវិធានការ៦ចំណុច៖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(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ត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ចំណុចទី៤៖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(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ត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)</a:t>
            </a:r>
          </a:p>
          <a:p>
            <a:pPr marL="515938" indent="-515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គ្រប់ករណីទាំងអស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់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ស្ថានតំណាងបេសកកម្មការទូត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របស់ប្រទេសកម្ពុជា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អាចចាត់ចែងសម្របសម្រួល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ជាមួយទីភ្នាក់ងារ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ផ្តល់សេវាគាំទ្រជនរងគ្រោះ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ឬ</a:t>
            </a:r>
            <a:b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អង្គការជាតិ-អន្តរជាតិ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ប្រចាំប្រទេសកម្ពុជា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ឬប្រទេសគោលដៅ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ឬទីភ្នាក់ងារជ្រើសរើសពលករឯកជនដែលពាក់ព័ន្ធ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ដើម្បីផ្តល់ការគាំទ្រ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និងជំនួយសមស្រប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ដល់ជនរងគ្រោះមុនពេល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ក្នុងពេល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  <a:r>
              <a:rPr lang="en-US" dirty="0" err="1">
                <a:latin typeface="Khmer OS Siemreap" panose="02000500000000020004" pitchFamily="2" charset="77"/>
                <a:cs typeface="Khmer OS Siemreap" panose="02000500000000020004" pitchFamily="2" charset="77"/>
              </a:rPr>
              <a:t>និងក្រោយពេលធ្វើមាតុភូមិនិវត្តន</a:t>
            </a:r>
            <a:r>
              <a:rPr lang="en-US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៍។ </a:t>
            </a:r>
          </a:p>
        </p:txBody>
      </p:sp>
    </p:spTree>
    <p:extLst>
      <p:ext uri="{BB962C8B-B14F-4D97-AF65-F5344CB8AC3E}">
        <p14:creationId xmlns:p14="http://schemas.microsoft.com/office/powerpoint/2010/main" val="13065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FB4E-6D9D-2747-BCA0-BF10A3478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KH" dirty="0"/>
              <a:t>សំណួរ-ចម្លើយ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5859A-193D-4944-9436-3B08EB84B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KH" dirty="0"/>
              <a:t>សូមគោរពអរគុណ សម្រាប់ការយកចិត្តទុកដាក់!</a:t>
            </a:r>
          </a:p>
        </p:txBody>
      </p:sp>
    </p:spTree>
    <p:extLst>
      <p:ext uri="{BB962C8B-B14F-4D97-AF65-F5344CB8AC3E}">
        <p14:creationId xmlns:p14="http://schemas.microsoft.com/office/powerpoint/2010/main" val="77045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37E4-C4EE-492B-A21D-7466DE98C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83" y="313401"/>
            <a:ext cx="11406433" cy="6025362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200000"/>
              </a:lnSpc>
            </a:pPr>
            <a:r>
              <a:rPr lang="km-KH" sz="23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រយៈពេល</a:t>
            </a:r>
            <a:r>
              <a:rPr lang="km-KH" sz="20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៖        </a:t>
            </a:r>
            <a:r>
              <a:rPr lang="km-KH" b="1" dirty="0">
                <a:latin typeface="Khmer OS Moul" panose="02000500000000000000" pitchFamily="2" charset="0"/>
                <a:cs typeface="Khmer OS Moul" panose="02000500000000000000" pitchFamily="2" charset="0"/>
              </a:rPr>
              <a:t>	</a:t>
            </a:r>
            <a:r>
              <a:rPr lang="km-KH" b="1" dirty="0"/>
              <a:t>១២០ នាទី</a:t>
            </a:r>
            <a:endParaRPr lang="en-US" dirty="0"/>
          </a:p>
          <a:p>
            <a:pPr lvl="0" algn="just">
              <a:lnSpc>
                <a:spcPct val="200000"/>
              </a:lnSpc>
            </a:pPr>
            <a:r>
              <a:rPr lang="km-KH" sz="23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គោលបំណង</a:t>
            </a:r>
            <a:r>
              <a:rPr lang="km-KH" sz="20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៖     </a:t>
            </a:r>
            <a:r>
              <a:rPr lang="km-KH" dirty="0"/>
              <a:t>យល់ដឹង អំពីសេចក្តីត្រូវការ សេវាកម្មសមស្របសម្រាប់ជនដែលសង្ស័យថារងគ្រោះ ដោយអំពើជួញដូរមនុស្ស ក្នុងករណីចាំបាច់ បន្ទាន់ និងអ្នកដែលត្រូវផ្តល់សេវា និងដើម្បីមានលទ្ធភាពបន្តនីតិវិធីផ្តល់កិច្ចការពារ ស្តារនីតិសម្បទា និង   ផ្តល់ភាពយុត្តិធ៌ម ជូនជនរងគ្រោះ តាមការចាំបាច់ ។ </a:t>
            </a:r>
          </a:p>
          <a:p>
            <a:pPr lvl="0" algn="just">
              <a:lnSpc>
                <a:spcPct val="200000"/>
              </a:lnSpc>
            </a:pPr>
            <a:r>
              <a:rPr lang="km-KH" sz="23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វិធីសាស្រ្ត</a:t>
            </a:r>
            <a:r>
              <a:rPr lang="km-KH" sz="2000" b="1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៖</a:t>
            </a:r>
            <a:r>
              <a:rPr lang="km-KH" b="1" dirty="0">
                <a:latin typeface="Khmer OS Moul" panose="02000500000000000000" pitchFamily="2" charset="0"/>
                <a:cs typeface="Khmer OS Moul" panose="02000500000000000000" pitchFamily="2" charset="0"/>
              </a:rPr>
              <a:t>	</a:t>
            </a:r>
            <a:r>
              <a:rPr lang="km-KH" dirty="0"/>
              <a:t>ធ្វើបទបង្ហាញអំពីចំណុចសំខាន់ៗ សំណួរបំផុសគំនិត ពិភាក្សាផ្លាស់ប្តូរយោបល់  ដើម្បីស្ទាបស្ទង់កម្រឹតនៃការយល់ដឹង ប្រើរូបភាព និងឧទាហរណ៍ជាករណីជាក់ស្ដែង ធ្វើឲ្យសិក្ខាកាមបានចាប់អារម្មណ៍ និងចងចាំ គោលការណ៍សំខាន់ៗ ។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4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C424-787F-9B40-8A57-23E5A5D8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462"/>
            <a:ext cx="10515600" cy="613070"/>
          </a:xfrm>
        </p:spPr>
        <p:txBody>
          <a:bodyPr>
            <a:normAutofit/>
          </a:bodyPr>
          <a:lstStyle/>
          <a:p>
            <a:r>
              <a:rPr lang="km-KH" sz="2400" dirty="0">
                <a:latin typeface="Khmer OS Muol Light" pitchFamily="2" charset="0"/>
                <a:cs typeface="Khmer OS Muol Light" pitchFamily="2" charset="0"/>
              </a:rPr>
              <a:t>១. </a:t>
            </a:r>
            <a:r>
              <a:rPr lang="en-KH" sz="2400" dirty="0">
                <a:latin typeface="Khmer OS Muol Light" pitchFamily="2" charset="0"/>
                <a:cs typeface="Khmer OS Muol Light" pitchFamily="2" charset="0"/>
              </a:rPr>
              <a:t>សិទ្ធិជនរងគ្រោះ</a:t>
            </a:r>
            <a:endParaRPr lang="en-KH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1061-00D3-2845-85E4-F7F558718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48" y="1500711"/>
            <a:ext cx="10515600" cy="15929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en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គោលនយោបាយ និងបទដ្ឋានអប្បបរមា ស្តីពី «កិច្ចការពារសិទ្ធិជនរងគ្រោះ ដោយអំពើជួញដូរមនុស្ស» តាមប្រកាសក្រសួងសង្គមកិច្ច អតីតយុទ្ធជន និងយុវនីតិសម្បទា លេខ៨៥៧ ស.អ.យ ចុះថ្ងៃទី០៣ ខែកញ្ញា ឆ្នាំ២០០៩ ស្តីពី «បទដ្ឋានអប្បបរមាសម្រាប់កិច្ចការពារសិទ្ធិជនរងគ្រោះ ដោយអំពើជួញដូរមនុស្ស» ត្រង់ជំពូក២ ប្រការ៦ បានចែងថា៖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07B94E-5341-094B-BC83-27E0F966A99B}"/>
              </a:ext>
            </a:extLst>
          </p:cNvPr>
          <p:cNvSpPr/>
          <p:nvPr/>
        </p:nvSpPr>
        <p:spPr>
          <a:xfrm>
            <a:off x="838200" y="4083376"/>
            <a:ext cx="105156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KH" sz="2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«</a:t>
            </a:r>
            <a:r>
              <a:rPr lang="en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ស្ថាប័នរដ្ឋ អង្គការមិនមែនរដ្ឋាភិបាលជាតិ អន្តរជាតិ និងសប្បុរសជន ត្រូវគោរពតាមលក្ខខណ្ឌស្តីពី​</a:t>
            </a:r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 </a:t>
            </a:r>
            <a:r>
              <a:rPr lang="en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សិទ្ធិជនរងគ្រោះ</a:t>
            </a:r>
            <a:r>
              <a:rPr lang="en-KH" sz="2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792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2005C0B-7747-FE44-9281-2E8CE1180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345" t="1497" r="12345" b="1497"/>
          <a:stretch/>
        </p:blipFill>
        <p:spPr>
          <a:xfrm>
            <a:off x="3819581" y="1332957"/>
            <a:ext cx="4365006" cy="433035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0A75BF-5D88-5740-AA72-0B96B4E2D6B7}"/>
              </a:ext>
            </a:extLst>
          </p:cNvPr>
          <p:cNvSpPr/>
          <p:nvPr/>
        </p:nvSpPr>
        <p:spPr>
          <a:xfrm>
            <a:off x="4464350" y="210468"/>
            <a:ext cx="2766735" cy="8009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សិទ្ធិទទួលបាន សុវត្ថិភាព</a:t>
            </a:r>
            <a:b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និងកិច្ចការពារ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A4C28AE-2C67-6448-908E-AB9CF0734888}"/>
              </a:ext>
            </a:extLst>
          </p:cNvPr>
          <p:cNvSpPr/>
          <p:nvPr/>
        </p:nvSpPr>
        <p:spPr>
          <a:xfrm>
            <a:off x="1308757" y="903475"/>
            <a:ext cx="2782498" cy="8009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សិទ្ធិទទួលបាន</a:t>
            </a:r>
            <a:b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អត្តសញ្ញាណបុគ្គល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5C5192-77D0-FF43-912F-AA626F8A9E9C}"/>
              </a:ext>
            </a:extLst>
          </p:cNvPr>
          <p:cNvSpPr/>
          <p:nvPr/>
        </p:nvSpPr>
        <p:spPr>
          <a:xfrm>
            <a:off x="768210" y="2008969"/>
            <a:ext cx="2769663" cy="8009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សិទ្ធិទទួលបាន ឯកជនភាព និងការរក្សាការសម្ងាត់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7551B0-5D89-5942-8687-527A2DC282CA}"/>
              </a:ext>
            </a:extLst>
          </p:cNvPr>
          <p:cNvSpPr/>
          <p:nvPr/>
        </p:nvSpPr>
        <p:spPr>
          <a:xfrm>
            <a:off x="498508" y="3165374"/>
            <a:ext cx="2782498" cy="8009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សិទ្ធិទទួលបាន​</a:t>
            </a:r>
            <a:b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សេចក្តីថ្លៃថ្នូរ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3D08FE-2FB4-E64A-8811-0CEE17DDE8E5}"/>
              </a:ext>
            </a:extLst>
          </p:cNvPr>
          <p:cNvSpPr/>
          <p:nvPr/>
        </p:nvSpPr>
        <p:spPr>
          <a:xfrm>
            <a:off x="744384" y="4283187"/>
            <a:ext cx="2766735" cy="8009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សិទ្ធិទទួលបាន</a:t>
            </a:r>
            <a:b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ព័ត៌មាន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8E3051-1F4E-B14D-9CDA-F2EB59F304BA}"/>
              </a:ext>
            </a:extLst>
          </p:cNvPr>
          <p:cNvSpPr/>
          <p:nvPr/>
        </p:nvSpPr>
        <p:spPr>
          <a:xfrm>
            <a:off x="1482782" y="5405676"/>
            <a:ext cx="2766735" cy="777313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សិទ្ធិទទួលបាន</a:t>
            </a:r>
            <a:b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សេវា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1000C95-68A3-8E45-B8E2-05D2DD679CA0}"/>
              </a:ext>
            </a:extLst>
          </p:cNvPr>
          <p:cNvSpPr/>
          <p:nvPr/>
        </p:nvSpPr>
        <p:spPr>
          <a:xfrm>
            <a:off x="7754651" y="5406334"/>
            <a:ext cx="2742301" cy="77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សិទ្ធិទទួលបាន</a:t>
            </a:r>
            <a:b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​យុត្តិធម៌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F419A19-6713-7949-A838-0D714B6EB869}"/>
              </a:ext>
            </a:extLst>
          </p:cNvPr>
          <p:cNvSpPr/>
          <p:nvPr/>
        </p:nvSpPr>
        <p:spPr>
          <a:xfrm>
            <a:off x="8287087" y="4283187"/>
            <a:ext cx="2782498" cy="8009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សិទ្ធិទទួលបាន​</a:t>
            </a:r>
            <a:b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ប្រក្រតីភាព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4287F8B-0D80-8948-8410-EDECFF663C67}"/>
              </a:ext>
            </a:extLst>
          </p:cNvPr>
          <p:cNvSpPr/>
          <p:nvPr/>
        </p:nvSpPr>
        <p:spPr>
          <a:xfrm>
            <a:off x="8517200" y="3160040"/>
            <a:ext cx="2766735" cy="8009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សិទ្ធិចូលរួម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13EE9F-07E9-4A46-84C8-AF118238D182}"/>
              </a:ext>
            </a:extLst>
          </p:cNvPr>
          <p:cNvSpPr/>
          <p:nvPr/>
        </p:nvSpPr>
        <p:spPr>
          <a:xfrm>
            <a:off x="8287087" y="2008969"/>
            <a:ext cx="2782498" cy="8009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សិទ្ធិសម្រេច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EA282B-F694-CE46-987C-8BD06245C639}"/>
              </a:ext>
            </a:extLst>
          </p:cNvPr>
          <p:cNvSpPr>
            <a:spLocks/>
          </p:cNvSpPr>
          <p:nvPr/>
        </p:nvSpPr>
        <p:spPr>
          <a:xfrm>
            <a:off x="7604180" y="906142"/>
            <a:ext cx="2766735" cy="8009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សិទ្ធិទទួលបាន</a:t>
            </a:r>
            <a:b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</a:b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សេរីភាពបន្លាស់ទី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C9789-1974-401A-ADDE-56E596E6D53B}"/>
              </a:ext>
            </a:extLst>
          </p:cNvPr>
          <p:cNvSpPr txBox="1"/>
          <p:nvPr/>
        </p:nvSpPr>
        <p:spPr>
          <a:xfrm>
            <a:off x="4319971" y="3673914"/>
            <a:ext cx="322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b="1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ជនរងគ្រោះ</a:t>
            </a:r>
            <a:endParaRPr lang="en-US" sz="3200" b="1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1A29-CEE4-B947-8B7F-3810F73D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186"/>
          </a:xfrm>
        </p:spPr>
        <p:txBody>
          <a:bodyPr>
            <a:normAutofit/>
          </a:bodyPr>
          <a:lstStyle/>
          <a:p>
            <a:r>
              <a:rPr lang="km-KH" sz="24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២. </a:t>
            </a:r>
            <a:r>
              <a:rPr lang="en-US" sz="2400" dirty="0" err="1">
                <a:latin typeface="Khmer OS Muol Light" panose="02000500000000020004" pitchFamily="2" charset="77"/>
                <a:cs typeface="Khmer OS Muol Light" panose="02000500000000020004" pitchFamily="2" charset="77"/>
              </a:rPr>
              <a:t>ការផ្តល់សេវាជូនជនរងគ្រោះ</a:t>
            </a:r>
            <a:endParaRPr lang="en-KH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835DC-11D3-4E46-966F-F4E8C917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0652"/>
            <a:ext cx="10515600" cy="20566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KH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	ក្នុងដំណើរការនៃការកំណត់អត្តសញ្ញាណជនរងគ្រោះ សេវាមួយចំនួនត្រូវបានផ្តល់ជូនជនដែលសង្ស័យថារងគ្រោះ តាំងពីដំណាក់កាលដំបូង ក្នុងនោះមានរួមទាំង៖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B167B-0958-274F-8204-C68629AA82D2}"/>
              </a:ext>
            </a:extLst>
          </p:cNvPr>
          <p:cNvSpPr txBox="1"/>
          <p:nvPr/>
        </p:nvSpPr>
        <p:spPr>
          <a:xfrm>
            <a:off x="4074695" y="7539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KH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66ECA7-0C11-0442-AADD-146B331B6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295113"/>
              </p:ext>
            </p:extLst>
          </p:nvPr>
        </p:nvGraphicFramePr>
        <p:xfrm>
          <a:off x="2032000" y="3067291"/>
          <a:ext cx="9321800" cy="325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8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855B9A-F997-FE43-9299-6BE697917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89855B9A-F997-FE43-9299-6BE697917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89855B9A-F997-FE43-9299-6BE697917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89855B9A-F997-FE43-9299-6BE697917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7274B3-2EE9-4E43-98E9-8F4C82D65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EF7274B3-2EE9-4E43-98E9-8F4C82D65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EF7274B3-2EE9-4E43-98E9-8F4C82D65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EF7274B3-2EE9-4E43-98E9-8F4C82D65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DE175AC-FDA0-5A47-97D2-A2EB806ED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3" t="4545" r="26560" b="4545"/>
          <a:stretch/>
        </p:blipFill>
        <p:spPr>
          <a:xfrm>
            <a:off x="4118399" y="10"/>
            <a:ext cx="807360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71918-4EDA-024C-A2A4-337B66BF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 err="1">
                <a:latin typeface="Khmer OS Muol Light" panose="02000500000000020004" pitchFamily="2" charset="77"/>
                <a:cs typeface="Khmer OS Muol Light" panose="02000500000000020004" pitchFamily="2" charset="77"/>
              </a:rPr>
              <a:t>ក</a:t>
            </a:r>
            <a:r>
              <a:rPr lang="km-KH" sz="2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. </a:t>
            </a:r>
            <a:r>
              <a:rPr lang="en-KH" sz="2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សេវាបឋម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523E-276B-E140-99DE-7EBA49FF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894969" cy="320725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KH" sz="2000" dirty="0">
                <a:solidFill>
                  <a:schemeClr val="tx1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១.សេវាសង្រ្គោះបន្ទាន់៖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	ក្នុងករណីដែលជនរងគ្រោះស្ថិតក្នុងសភាពជំងឺធ្ងន់ធ្ងរ ឈឺពោះសម្រាលកូន របួសធ្ងន់ធ្ងរ វិបល្លាសស្មារតី… ដែលចាំបាច់ទំនាក់ទំនង និងបញ្ជូនទៅសង្រ្គោះនៅមូលដ្ឋានសុខាភិបាល ដែលនៅជិតបំផុត មុនពេល ឬក្នុងអំឡុងពេលដំណើរការកំណត់អត្តសញ្ញាណ ។</a:t>
            </a:r>
          </a:p>
        </p:txBody>
      </p:sp>
    </p:spTree>
    <p:extLst>
      <p:ext uri="{BB962C8B-B14F-4D97-AF65-F5344CB8AC3E}">
        <p14:creationId xmlns:p14="http://schemas.microsoft.com/office/powerpoint/2010/main" val="28537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FCF90-21AF-CE47-890F-26A0830E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KH" b="1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សំគាល់៖</a:t>
            </a:r>
            <a:endParaRPr lang="en-KH" dirty="0">
              <a:solidFill>
                <a:schemeClr val="bg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057BB-A19E-EC45-A40B-7069F4693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KH" sz="24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ប្រសិនបើជនរងគ្រោះបានបាត់បង់ជីវិត អាស្រ័យដោយស្ថានភាពសុខភាពមិនប្រក្រតី ឬដោយឧប្បត្តិហេតុណាមួយ នៅក្នុងអំឡុងពេលនៃដំណើរការកំណត់អត្តសញ្ញាណ ករណីនេះគប្បីរាយការណ៍ទៅសមត្ថកិច្ច នគរបាលជំនាញជាបន្ទាន់ ដើម្បីបន្តនីតិវិធីរបស់ជំនាញ (ធ្វើកោសល្យវិច័យ ស៊ើបអង្កេត ប្រមូលភស្តុតាង…)។ មានន័យថា ការកំណត់អត្តសញ្ញាណត្រូវបានបង្វែរនីតិវិធីទៅសមត្ថកិច្ចជំនាញ ដើម្បីប្រមូលព័ត៌មាន និងភស្តុតាងពីអ្នកពាក់ព័ន្ធដើម្បីកំណត់បទល្មើសវិញ។ </a:t>
            </a:r>
            <a:endParaRPr lang="en-KH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630CB-7503-3749-8B93-A61EE1F46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489" y="4060441"/>
            <a:ext cx="2696318" cy="27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56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5CCA2F2-3B21-5E4D-90B3-530F4961B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5" r="-3" b="13115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1" name="Picture 10" descr="A picture containing row, lined, rack, closet&#10;&#10;Description automatically generated">
            <a:extLst>
              <a:ext uri="{FF2B5EF4-FFF2-40B4-BE49-F238E27FC236}">
                <a16:creationId xmlns:a16="http://schemas.microsoft.com/office/drawing/2014/main" id="{7E33FC8A-D5B4-A842-BFC4-D71FB6813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4" r="8439" b="3"/>
          <a:stretch/>
        </p:blipFill>
        <p:spPr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71918-4EDA-024C-A2A4-337B66BF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25" y="2879067"/>
            <a:ext cx="5308979" cy="852985"/>
          </a:xfrm>
        </p:spPr>
        <p:txBody>
          <a:bodyPr>
            <a:normAutofit/>
          </a:bodyPr>
          <a:lstStyle/>
          <a:p>
            <a:r>
              <a:rPr lang="en-KH" sz="3600" dirty="0">
                <a:solidFill>
                  <a:srgbClr val="FFFFFF"/>
                </a:solidFill>
                <a:latin typeface="Khmer OS Muol Light" panose="02000500000000020004" pitchFamily="2" charset="77"/>
                <a:cs typeface="Khmer OS Muol Light" panose="02000500000000020004" pitchFamily="2" charset="77"/>
              </a:rPr>
              <a:t>ក. សេវាបឋម (ត)</a:t>
            </a:r>
            <a:endParaRPr lang="en-KH" sz="36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53FB34E1-9253-7C4E-8887-F655ED9ADF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101" t="6672" r="-10089" b="5231"/>
          <a:stretch/>
        </p:blipFill>
        <p:spPr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02B4071-F408-154F-A02B-925573125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6" r="2503" b="3"/>
          <a:stretch/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CFCF71-973A-0549-A70E-3E8BA62AA9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004" r="6" b="10245"/>
          <a:stretch/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523E-276B-E140-99DE-7EBA49FF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54" y="3732052"/>
            <a:ext cx="5443323" cy="273484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KH" sz="1400" dirty="0">
                <a:solidFill>
                  <a:srgbClr val="FFFFFF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២. សេវាចាំបាច់ជាមូលដ្ឋាន៖ </a:t>
            </a:r>
          </a:p>
          <a:p>
            <a:pPr lvl="1"/>
            <a:r>
              <a:rPr lang="en-KH" sz="1400" dirty="0">
                <a:solidFill>
                  <a:srgbClr val="FFFFFF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ការពិនិត្យសុខភាព និងការសង្គ្រោះបឋម</a:t>
            </a:r>
          </a:p>
          <a:p>
            <a:pPr lvl="1"/>
            <a:r>
              <a:rPr lang="en-KH" sz="1400" dirty="0">
                <a:solidFill>
                  <a:srgbClr val="FFFFFF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ជនរងគ្រោះមួយចំនួន ត្រូវការសេវាចាំបាច់បន្ទាន់មានដូចជា អាហារូបត្ថម្ភ (សម្រាប់មនុស្សចាស់ ទារក និងកុមារ) សម្លៀកបំពាក់ ជម្រកបណ្តោះអាសន្ន សម្ភារអនាម័យ</a:t>
            </a:r>
          </a:p>
          <a:p>
            <a:pPr lvl="1"/>
            <a:r>
              <a:rPr lang="en-KH" sz="1400" dirty="0">
                <a:solidFill>
                  <a:srgbClr val="FFFFFF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ជាទូទៅជនរងគ្រោះត្រូវការ ការគាំទ្រផ្លូវចិត្ត ការប្រឹក្សាយោបល់ </a:t>
            </a:r>
          </a:p>
          <a:p>
            <a:pPr lvl="1"/>
            <a:r>
              <a:rPr lang="en-KH" sz="1400" dirty="0">
                <a:solidFill>
                  <a:srgbClr val="FFFFFF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ការទំនាក់ទំនងទៅសមាជិកគ្រួសារ ឬអ្នកដែលជិតស្និទ្ធ </a:t>
            </a:r>
          </a:p>
          <a:p>
            <a:pPr lvl="1"/>
            <a:r>
              <a:rPr lang="en-KH" sz="1400" dirty="0">
                <a:solidFill>
                  <a:srgbClr val="FFFFFF"/>
                </a:solidFill>
                <a:latin typeface="Khmer OS Siemreap" panose="02000500000000020004" pitchFamily="2" charset="77"/>
                <a:cs typeface="Khmer OS Siemreap" panose="02000500000000020004" pitchFamily="2" charset="77"/>
              </a:rPr>
              <a:t>ការការពារសន្តិសុខ និងសុវត្ថិភាព ។ល។ </a:t>
            </a:r>
          </a:p>
        </p:txBody>
      </p:sp>
      <p:pic>
        <p:nvPicPr>
          <p:cNvPr id="9" name="Picture 8" descr="Two people sitting in chairs&#10;&#10;Description automatically generated with low confidence">
            <a:extLst>
              <a:ext uri="{FF2B5EF4-FFF2-40B4-BE49-F238E27FC236}">
                <a16:creationId xmlns:a16="http://schemas.microsoft.com/office/drawing/2014/main" id="{92A0D6D5-270D-9545-9E8B-F23BA04D3B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6110" t="-11441" r="33626" b="12288"/>
          <a:stretch/>
        </p:blipFill>
        <p:spPr>
          <a:xfrm>
            <a:off x="8264962" y="2660088"/>
            <a:ext cx="3940219" cy="4212000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644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71918-4EDA-024C-A2A4-337B66BF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268009"/>
          </a:xfrm>
        </p:spPr>
        <p:txBody>
          <a:bodyPr anchor="b">
            <a:normAutofit/>
          </a:bodyPr>
          <a:lstStyle/>
          <a:p>
            <a:r>
              <a:rPr lang="en-US" dirty="0" err="1"/>
              <a:t>ខ</a:t>
            </a:r>
            <a:r>
              <a:rPr lang="km-KH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. </a:t>
            </a:r>
            <a:r>
              <a:rPr lang="en-KH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សេវាបន្ត</a:t>
            </a:r>
            <a:endParaRPr lang="en-KH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523E-276B-E140-99DE-7EBA49FF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76" y="2872899"/>
            <a:ext cx="4671152" cy="35682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ជនសង្ស័យថា​រងគ្រោះដោយអំពើជួញដូរមនុស្ស </a:t>
            </a: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ឬ</a:t>
            </a:r>
            <a:r>
              <a:rPr lang="en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ជនរងគ្រោះ</a:t>
            </a: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អាចស្នើសុំ</a:t>
            </a:r>
            <a:r>
              <a:rPr lang="en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ទៅ​ទទួលសេវាបន្តនៅឯមូលដ្ឋាននៅតាមសហគមន៍ ឬនៅតាមមណ្ឌលផ្តល់សេវានានា </a:t>
            </a:r>
            <a:endParaRPr lang="km-KH" sz="20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ត្រូវបានបញ្ជូនទៅដោយ</a:t>
            </a:r>
            <a:r>
              <a:rPr lang="en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សមស្របទៅនឹងស្ថានភាពជាក់ស្តែង និងទៅតាមលទ្ធភាពជាក់ស្តែងរបស់សេវាករ</a:t>
            </a:r>
            <a:r>
              <a:rPr lang="km-KH" sz="2000" dirty="0">
                <a:latin typeface="Khmer OS Siemreap" panose="02000500000000020004" pitchFamily="2" charset="77"/>
                <a:cs typeface="Khmer OS Siemreap" panose="02000500000000020004" pitchFamily="2" charset="77"/>
              </a:rPr>
              <a:t> តាមការឯកភាពពីសាម៉ីជនរងគ្រោះ</a:t>
            </a:r>
            <a:endParaRPr lang="en-KH" sz="2000" dirty="0">
              <a:latin typeface="Khmer OS Siemreap" panose="02000500000000020004" pitchFamily="2" charset="77"/>
              <a:cs typeface="Khmer OS Siemreap" panose="02000500000000020004" pitchFamily="2" charset="77"/>
            </a:endParaRPr>
          </a:p>
        </p:txBody>
      </p:sp>
      <p:pic>
        <p:nvPicPr>
          <p:cNvPr id="5" name="Picture 4" descr="A group of colorful houses&#10;&#10;Description automatically generated with low confidence">
            <a:extLst>
              <a:ext uri="{FF2B5EF4-FFF2-40B4-BE49-F238E27FC236}">
                <a16:creationId xmlns:a16="http://schemas.microsoft.com/office/drawing/2014/main" id="{FF9D96B2-8083-4546-926D-ED575CF38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2" r="10775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C7BD8B-3642-7548-9C68-A8625FE2B056}"/>
              </a:ext>
            </a:extLst>
          </p:cNvPr>
          <p:cNvSpPr txBox="1">
            <a:spLocks/>
          </p:cNvSpPr>
          <p:nvPr/>
        </p:nvSpPr>
        <p:spPr>
          <a:xfrm>
            <a:off x="6094476" y="341355"/>
            <a:ext cx="5479319" cy="389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Khmer OS Siemreap" panose="02000500000000020004" pitchFamily="2" charset="77"/>
                <a:ea typeface="+mn-ea"/>
                <a:cs typeface="Khmer OS Siemreap" panose="02000500000000020004" pitchFamily="2" charset="77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Khmer OS Siemreap" panose="02000500000000020004" pitchFamily="2" charset="77"/>
                <a:ea typeface="+mn-ea"/>
                <a:cs typeface="Khmer OS Siemreap" panose="02000500000000020004" pitchFamily="2" charset="77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Khmer OS Siemreap" panose="02000500000000020004" pitchFamily="2" charset="77"/>
                <a:ea typeface="+mn-ea"/>
                <a:cs typeface="Khmer OS Siemreap" panose="02000500000000020004" pitchFamily="2" charset="77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Khmer OS Siemreap" panose="02000500000000020004" pitchFamily="2" charset="77"/>
                <a:ea typeface="+mn-ea"/>
                <a:cs typeface="Khmer OS Siemreap" panose="02000500000000020004" pitchFamily="2" charset="77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Khmer OS Siemreap" panose="02000500000000020004" pitchFamily="2" charset="77"/>
                <a:ea typeface="+mn-ea"/>
                <a:cs typeface="Khmer OS Siemreap" panose="02000500000000020004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KH" sz="2400" dirty="0">
                <a:solidFill>
                  <a:schemeClr val="tx1"/>
                </a:solidFill>
              </a:rPr>
              <a:t>សេវានៅមណ្ឌលថែទាំ/សហគមន៍៖ </a:t>
            </a:r>
          </a:p>
          <a:p>
            <a:r>
              <a:rPr lang="en-KH" sz="2000" dirty="0"/>
              <a:t>សេវាដែលអាចផ្តល់ជូនជនរងគ្រោះមានជាអាទិ៍៖ </a:t>
            </a:r>
            <a:r>
              <a:rPr lang="km-KH" sz="2000" dirty="0"/>
              <a:t>   </a:t>
            </a:r>
            <a:r>
              <a:rPr lang="en-KH" sz="2000" dirty="0"/>
              <a:t>ការថែទាំសុខភាពផ្លូវកាយ ផ្លូវចិត្ត ការផ្តល់ប្រឹក្សា ការ</a:t>
            </a:r>
            <a:r>
              <a:rPr lang="km-KH" sz="2000" dirty="0"/>
              <a:t>    </a:t>
            </a:r>
            <a:r>
              <a:rPr lang="en-KH" sz="2000" dirty="0"/>
              <a:t>ស្នាក់នៅ</a:t>
            </a:r>
            <a:r>
              <a:rPr lang="km-KH" sz="2000" dirty="0"/>
              <a:t>បណ្តោះអាសន្ន​  កា</a:t>
            </a:r>
            <a:r>
              <a:rPr lang="en-KH" sz="2000" dirty="0"/>
              <a:t>របណ្តុះបណ្តាលវិជ្ជាជីវៈ បំណិនជីវិត សេវាផ្លូវច្បាប់ ការងារ មុខរបរ </a:t>
            </a:r>
            <a:r>
              <a:rPr lang="km-KH" sz="2000" dirty="0"/>
              <a:t>...</a:t>
            </a:r>
            <a:r>
              <a:rPr lang="en-KH" sz="2000" dirty="0"/>
              <a:t>។ល។</a:t>
            </a:r>
          </a:p>
          <a:p>
            <a:pPr algn="just"/>
            <a:r>
              <a:rPr lang="km-KH" sz="2000" dirty="0"/>
              <a:t>ផ្តល់</a:t>
            </a:r>
            <a:r>
              <a:rPr lang="en-KH" sz="2000" dirty="0"/>
              <a:t>ការសិក្សាអប់រំសម្រាប់កុមារ និងយុវជន </a:t>
            </a:r>
            <a:r>
              <a:rPr lang="km-KH" sz="2000" dirty="0"/>
              <a:t>ដែលត្រូវបន្តការសិក្សា</a:t>
            </a:r>
            <a:endParaRPr lang="en-KH" sz="2000" dirty="0"/>
          </a:p>
          <a:p>
            <a:endParaRPr lang="en-KH" sz="1800" dirty="0"/>
          </a:p>
        </p:txBody>
      </p:sp>
    </p:spTree>
    <p:extLst>
      <p:ext uri="{BB962C8B-B14F-4D97-AF65-F5344CB8AC3E}">
        <p14:creationId xmlns:p14="http://schemas.microsoft.com/office/powerpoint/2010/main" val="6740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1133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Khmer OS Battambang</vt:lpstr>
      <vt:lpstr>Khmer OS Moul</vt:lpstr>
      <vt:lpstr>Khmer OS Muol Light</vt:lpstr>
      <vt:lpstr>Khmer OS Siemreap</vt:lpstr>
      <vt:lpstr>Wingdings</vt:lpstr>
      <vt:lpstr>Office Theme</vt:lpstr>
      <vt:lpstr>មេរៀនទី៦៖ ការផ្តល់សេវា និងសិទ្ធិជនរងគ្រោះ</vt:lpstr>
      <vt:lpstr>PowerPoint Presentation</vt:lpstr>
      <vt:lpstr>១. សិទ្ធិជនរងគ្រោះ</vt:lpstr>
      <vt:lpstr>PowerPoint Presentation</vt:lpstr>
      <vt:lpstr>២. ការផ្តល់សេវាជូនជនរងគ្រោះ</vt:lpstr>
      <vt:lpstr>ក. សេវាបឋម</vt:lpstr>
      <vt:lpstr>សំគាល់៖</vt:lpstr>
      <vt:lpstr>ក. សេវាបឋម (ត)</vt:lpstr>
      <vt:lpstr>ខ. សេវាបន្ត</vt:lpstr>
      <vt:lpstr>៥. ការផ្តល់សេវាជូនជនរងគ្រោះ (ត)</vt:lpstr>
      <vt:lpstr>៥. ការផ្តល់សេវាជូនជនរងគ្រោះ (ត)</vt:lpstr>
      <vt:lpstr>៥. ការផ្តល់សេវាជូនជនរងគ្រោះ (ត)</vt:lpstr>
      <vt:lpstr>៥. ការផ្តល់សេវាជូនជនរងគ្រោះ (ត)</vt:lpstr>
      <vt:lpstr>សំណួរ-ចម្លើយ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៥. ផ្នែកទី២ ការផ្តល់សេវា</dc:title>
  <dc:creator>Office365</dc:creator>
  <cp:lastModifiedBy>Chu Bun Eng</cp:lastModifiedBy>
  <cp:revision>24</cp:revision>
  <dcterms:created xsi:type="dcterms:W3CDTF">2021-09-09T13:47:34Z</dcterms:created>
  <dcterms:modified xsi:type="dcterms:W3CDTF">2023-06-01T00:18:52Z</dcterms:modified>
</cp:coreProperties>
</file>