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60" r:id="rId2"/>
    <p:sldId id="446" r:id="rId3"/>
    <p:sldId id="445" r:id="rId4"/>
    <p:sldId id="429" r:id="rId5"/>
    <p:sldId id="441" r:id="rId6"/>
    <p:sldId id="439" r:id="rId7"/>
    <p:sldId id="440" r:id="rId8"/>
    <p:sldId id="430" r:id="rId9"/>
    <p:sldId id="438" r:id="rId10"/>
    <p:sldId id="426" r:id="rId11"/>
    <p:sldId id="436" r:id="rId12"/>
    <p:sldId id="437" r:id="rId13"/>
    <p:sldId id="427" r:id="rId14"/>
    <p:sldId id="435" r:id="rId15"/>
    <p:sldId id="428" r:id="rId16"/>
    <p:sldId id="442" r:id="rId17"/>
    <p:sldId id="444" r:id="rId18"/>
    <p:sldId id="432" r:id="rId19"/>
    <p:sldId id="263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តួនាទី និងភារកិច្ចអង្គភាពស្ថាប័ន" id="{847F57F7-7EDD-43BD-8053-5A3AA67A587F}">
          <p14:sldIdLst>
            <p14:sldId id="260"/>
            <p14:sldId id="446"/>
          </p14:sldIdLst>
        </p14:section>
        <p14:section name="រំលឹកមេរៀន" id="{2BFC5D2B-0686-43A1-9793-80CE136613A5}">
          <p14:sldIdLst>
            <p14:sldId id="445"/>
            <p14:sldId id="429"/>
          </p14:sldIdLst>
        </p14:section>
        <p14:section name="ផ្តើមមេរៀន" id="{179A7E0C-6F06-494C-BE61-C69E787838B0}">
          <p14:sldIdLst>
            <p14:sldId id="441"/>
            <p14:sldId id="439"/>
            <p14:sldId id="440"/>
            <p14:sldId id="430"/>
          </p14:sldIdLst>
        </p14:section>
        <p14:section name="តួនាទីអង្គភាពនីមួយៗ" id="{1E07DB5D-6F96-4CBE-9BF2-773DF7FFCB53}">
          <p14:sldIdLst>
            <p14:sldId id="438"/>
            <p14:sldId id="426"/>
            <p14:sldId id="436"/>
            <p14:sldId id="437"/>
            <p14:sldId id="427"/>
            <p14:sldId id="435"/>
            <p14:sldId id="428"/>
            <p14:sldId id="442"/>
            <p14:sldId id="444"/>
            <p14:sldId id="432"/>
          </p14:sldIdLst>
        </p14:section>
        <p14:section name="សំនួរចម្លើយ" id="{FEB32C2C-136A-47D6-9A8E-4D38177050F2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54" autoAdjust="0"/>
  </p:normalViewPr>
  <p:slideViewPr>
    <p:cSldViewPr snapToGrid="0">
      <p:cViewPr varScale="1">
        <p:scale>
          <a:sx n="93" d="100"/>
          <a:sy n="93" d="100"/>
        </p:scale>
        <p:origin x="10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359C19-FB64-4649-BEC1-5F09911D6DE0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A676F8-7663-4D31-829C-5E225A277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676F8-7663-4D31-829C-5E225A277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6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D3FB-DD54-43B3-8015-FCB002965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1ABD9-C90E-41EA-83EC-A309C0AD1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B890D-3544-4C0A-A28C-1A78AF9A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39A63-15DF-4618-A575-29FDAF9C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467BC-E274-46A3-9FB2-75731984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2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B125-0EAA-472E-A162-C662F575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8B738-1B60-42FE-8E7B-7FFCE467F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80B79-4BF0-4BC3-BBC1-4EAA66A9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A4BB8-6DD2-480D-B391-F3E091D8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8A48E-E09D-441E-AC0C-E8BB2DDC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9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C61AE-89E5-40ED-9105-A64D09B3D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6213C-D062-49D5-9E1B-D801B75C3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6C4D1-2309-47BF-9203-B480C422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5BEBB-C20D-41D4-92A8-52906931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4284-C369-4BB2-92AC-A1CDEC2A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9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8079-F1EB-44AC-AB54-E71E86B1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4F8C-1E28-432F-88F7-2E8C280D7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96058-4952-4FE2-86C7-CAD12617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9558-2CA4-4277-B0A7-2311B6F5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B7049-2CB6-4290-8E08-A6BB79AE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2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E682-D349-4E28-B675-DFA171AD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85E13-D280-492A-9C44-98469DFC5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2F89-1EF0-415A-881D-3160C039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824C8-B90C-4AC1-91C7-1411CC96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47FA7-B9C0-4776-8987-6672102C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1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9DE9-866F-4EF2-AD8F-E97FFD5A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766A-F784-460E-89D2-D58102E8D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95517-B8C6-4BB2-8983-BFC36599B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2430B-DE3B-4177-BE70-376D0C2A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7C09-3BA7-4C0A-B70B-5B5B8371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5A4CD-73B6-4973-872C-13D39416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1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72C7-BA48-4D2A-B70A-37697A7A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4003C-D810-48F6-AB15-5C0AA31AF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4596B-182A-4021-A106-2E383FE7F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91FD3-4A40-48B9-9632-699D161CD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9B78D-F0E9-4117-BEE2-038F50406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05E251-A1F6-43BF-A982-84A5C741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89434-9D41-4101-8DF2-C1A21414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FC74A-DBC3-482F-A181-FEF2FB07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2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E539-F9A9-49E9-9F19-0D97F022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28CBE-696E-40DE-BC21-C6BD0B8F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E888E-F40F-4678-8407-F749DE02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8742A-D462-4A67-A9D7-C92C87C9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820A9-9886-449A-B7DA-4B7772C1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8509A-355F-422C-8C07-6C5BBE1E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E4854-C2F4-4C64-A422-944B9B98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8CFA-6DF3-4A55-8B07-FE16C0EB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28D8A-324A-46D7-B138-F747F525E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B3AE4-5353-4E12-AFCB-710D51FA1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4C2E0-E329-47A0-8E42-19FAEF9A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757D8-D380-4BC5-87F4-515DF951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222CA-3726-46A1-A20A-97B73267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9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D14-16DF-4363-A77C-B8FCA850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16C11-EE23-4611-98AF-9B52950A4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76BD0-1835-47C5-AA3D-6E6115B74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DFFD7-E24E-4E92-9614-01182080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3CDAC-D276-4101-A0A8-42DF89FB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03CF1-CFCE-49B5-B529-31DAD311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6EB0-6627-406C-9ABF-329B0E62D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4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39A03-2F50-43C6-9A81-55040C5E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6B5E7-9E74-4436-95C6-22AA6AD9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BB9D1-F5B6-405E-BCAE-0634A39D2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D320-E774-4898-8848-0530F82834F4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D126-65F5-4C6C-8355-ED7DE5D9C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5EB9B-1659-434C-B14B-075EF874C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6EB0-6627-406C-9ABF-329B0E62D65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0F0023-1974-4875-ACEA-BA4EBBE0FCA3}"/>
              </a:ext>
            </a:extLst>
          </p:cNvPr>
          <p:cNvGrpSpPr/>
          <p:nvPr userDrawn="1"/>
        </p:nvGrpSpPr>
        <p:grpSpPr>
          <a:xfrm>
            <a:off x="10308970" y="141195"/>
            <a:ext cx="1724316" cy="1461779"/>
            <a:chOff x="377150" y="3249612"/>
            <a:chExt cx="2155117" cy="1826988"/>
          </a:xfrm>
          <a:noFill/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EDC0FD32-A891-42AA-9FB5-463FD8ACCCA6}"/>
                </a:ext>
              </a:extLst>
            </p:cNvPr>
            <p:cNvSpPr/>
            <p:nvPr userDrawn="1"/>
          </p:nvSpPr>
          <p:spPr>
            <a:xfrm rot="1800000">
              <a:off x="914400" y="3249612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8F6266F1-3F02-4605-B70B-85D8031E4932}"/>
                </a:ext>
              </a:extLst>
            </p:cNvPr>
            <p:cNvSpPr/>
            <p:nvPr userDrawn="1"/>
          </p:nvSpPr>
          <p:spPr>
            <a:xfrm rot="1800000">
              <a:off x="377150" y="4141417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DECF9F41-0430-47D8-8CD4-C2ED100C079B}"/>
                </a:ext>
              </a:extLst>
            </p:cNvPr>
            <p:cNvSpPr/>
            <p:nvPr userDrawn="1"/>
          </p:nvSpPr>
          <p:spPr>
            <a:xfrm rot="1800000">
              <a:off x="1447456" y="4141418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5EBC13-61D6-457B-9035-84A7CCF8F02B}"/>
              </a:ext>
            </a:extLst>
          </p:cNvPr>
          <p:cNvGrpSpPr/>
          <p:nvPr userDrawn="1"/>
        </p:nvGrpSpPr>
        <p:grpSpPr>
          <a:xfrm>
            <a:off x="-45018" y="4003176"/>
            <a:ext cx="3204250" cy="2716384"/>
            <a:chOff x="377150" y="3249612"/>
            <a:chExt cx="2155117" cy="1826988"/>
          </a:xfrm>
          <a:solidFill>
            <a:schemeClr val="bg1">
              <a:lumMod val="95000"/>
            </a:schemeClr>
          </a:solidFill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09DD74ED-BBF6-4306-893B-A60ABE6B8030}"/>
                </a:ext>
              </a:extLst>
            </p:cNvPr>
            <p:cNvSpPr/>
            <p:nvPr userDrawn="1"/>
          </p:nvSpPr>
          <p:spPr>
            <a:xfrm rot="1800000">
              <a:off x="914400" y="3249612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3E79C9BE-B8C8-468E-93FE-C138547F6240}"/>
                </a:ext>
              </a:extLst>
            </p:cNvPr>
            <p:cNvSpPr/>
            <p:nvPr userDrawn="1"/>
          </p:nvSpPr>
          <p:spPr>
            <a:xfrm rot="1800000">
              <a:off x="377150" y="4141417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29C37969-9C29-4C43-94F2-68E9EF974748}"/>
                </a:ext>
              </a:extLst>
            </p:cNvPr>
            <p:cNvSpPr/>
            <p:nvPr userDrawn="1"/>
          </p:nvSpPr>
          <p:spPr>
            <a:xfrm rot="1800000">
              <a:off x="1447456" y="4141418"/>
              <a:ext cx="1084811" cy="935182"/>
            </a:xfrm>
            <a:prstGeom prst="hexagon">
              <a:avLst>
                <a:gd name="adj" fmla="val 30182"/>
                <a:gd name="vf" fmla="val 115470"/>
              </a:avLst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E999205-662D-44C8-A666-414D03494C28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50000"/>
                </a:schemeClr>
              </a:gs>
              <a:gs pos="4800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9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B7357F68-8F04-423A-B9A3-1D90276D7D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472" y="136525"/>
            <a:ext cx="848411" cy="8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7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850000-C8FB-48CD-87E1-63ADB47AE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406" y="2026261"/>
            <a:ext cx="9007836" cy="4535056"/>
          </a:xfrm>
        </p:spPr>
        <p:txBody>
          <a:bodyPr>
            <a:normAutofit fontScale="92500"/>
          </a:bodyPr>
          <a:lstStyle/>
          <a:p>
            <a:endParaRPr lang="km-KH" dirty="0">
              <a:latin typeface="Khmer OS Bokor" pitchFamily="2" charset="0"/>
              <a:cs typeface="Khmer OS Bokor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ឯកសារបង្អែក៖ </a:t>
            </a:r>
            <a:r>
              <a:rPr lang="km-KH" dirty="0">
                <a:solidFill>
                  <a:schemeClr val="accent1">
                    <a:lumMod val="50000"/>
                  </a:schemeClr>
                </a:solidFill>
                <a:latin typeface="Khmer OS Bokor" pitchFamily="2" charset="0"/>
                <a:cs typeface="Khmer OS Bokor" pitchFamily="2" charset="0"/>
              </a:rPr>
              <a:t>សៀវភៅគោលការណ៍ណែនាំស្តីពីបែបបទ និងនីតិវិធីនៃការកំណត់អត្ត</a:t>
            </a:r>
          </a:p>
          <a:p>
            <a:pPr algn="l">
              <a:tabLst>
                <a:tab pos="1889125" algn="l"/>
              </a:tabLst>
            </a:pPr>
            <a:r>
              <a:rPr lang="km-KH" dirty="0">
                <a:solidFill>
                  <a:schemeClr val="accent1">
                    <a:lumMod val="50000"/>
                  </a:schemeClr>
                </a:solidFill>
                <a:latin typeface="Khmer OS Bokor" pitchFamily="2" charset="0"/>
                <a:cs typeface="Khmer OS Bokor" pitchFamily="2" charset="0"/>
              </a:rPr>
              <a:t>	សញ្ញាណជនរងគ្រោះដោយអំពើជួញដូរមនុស្ស ដើម្បីផ្តល់សេវាសមស្រប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km-KH" dirty="0">
              <a:latin typeface="Khmer OS Bokor" pitchFamily="2" charset="0"/>
              <a:cs typeface="Khmer OS Bokor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ពិនិត្យកែសម្រួលដោយ៖</a:t>
            </a:r>
            <a:r>
              <a:rPr lang="km-KH" dirty="0">
                <a:latin typeface="!Khmer OS Siemreap" pitchFamily="2" charset="0"/>
                <a:cs typeface="!Khmer OS Siemreap" pitchFamily="2" charset="0"/>
              </a:rPr>
              <a:t>  </a:t>
            </a:r>
            <a:r>
              <a:rPr lang="km-KH" dirty="0">
                <a:latin typeface="Khmer OS Bokor" pitchFamily="2" charset="0"/>
                <a:cs typeface="Khmer OS Bokor" pitchFamily="2" charset="0"/>
              </a:rPr>
              <a:t>លោកជំទាវ </a:t>
            </a:r>
            <a:r>
              <a:rPr lang="km-KH" dirty="0">
                <a:latin typeface="Khmer OS Muol Light" pitchFamily="2" charset="0"/>
                <a:cs typeface="Khmer OS Muol Light" pitchFamily="2" charset="0"/>
              </a:rPr>
              <a:t>ជូ ប៊ុនអេង </a:t>
            </a:r>
            <a:r>
              <a:rPr lang="km-KH" dirty="0">
                <a:latin typeface="Khmer OS Bokor" pitchFamily="2" charset="0"/>
                <a:cs typeface="Khmer OS Bokor" pitchFamily="2" charset="0"/>
              </a:rPr>
              <a:t>រដ្ឋលេខាធិការក្រសួងមហាផ្ទៃ</a:t>
            </a:r>
          </a:p>
          <a:p>
            <a:pPr algn="l">
              <a:tabLst>
                <a:tab pos="1774825" algn="l"/>
              </a:tabLst>
            </a:pPr>
            <a:r>
              <a:rPr lang="km-KH" dirty="0">
                <a:latin typeface="Khmer OS Bokor" pitchFamily="2" charset="0"/>
                <a:cs typeface="Khmer OS Bokor" pitchFamily="2" charset="0"/>
              </a:rPr>
              <a:t>		និងជាអនុប្រធានអចិន្ត្រៃយ៍ គ.ជ.ប.ជ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km-KH" dirty="0">
              <a:latin typeface="Khmer OS Bokor" pitchFamily="2" charset="0"/>
              <a:cs typeface="Khmer OS Bokor" pitchFamily="2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ធ្វើបទបង្ហាញដោយ៖ វរៈសេនីយ៍ត្រី </a:t>
            </a:r>
            <a:r>
              <a:rPr lang="km-KH" dirty="0">
                <a:latin typeface="Khmer OS Muol Light" pitchFamily="2" charset="0"/>
                <a:cs typeface="Khmer OS Muol Light" pitchFamily="2" charset="0"/>
              </a:rPr>
              <a:t>សោម ស៊ីវវីន </a:t>
            </a:r>
          </a:p>
          <a:p>
            <a:pPr algn="l">
              <a:tabLst>
                <a:tab pos="1828800" algn="l"/>
              </a:tabLst>
            </a:pPr>
            <a:r>
              <a:rPr lang="km-KH" dirty="0">
                <a:latin typeface="Khmer OS Bokor" pitchFamily="2" charset="0"/>
                <a:cs typeface="Khmer OS Bokor" pitchFamily="2" charset="0"/>
              </a:rPr>
              <a:t>	អនុប្រធាន</a:t>
            </a:r>
            <a:r>
              <a:rPr lang="km-KH">
                <a:latin typeface="Khmer OS Bokor" pitchFamily="2" charset="0"/>
                <a:cs typeface="Khmer OS Bokor" pitchFamily="2" charset="0"/>
              </a:rPr>
              <a:t>ការិយាល័យ ស្រាវជ្រាវ នៃ</a:t>
            </a:r>
            <a:r>
              <a:rPr lang="km-KH" dirty="0">
                <a:latin typeface="Khmer OS Bokor" pitchFamily="2" charset="0"/>
                <a:cs typeface="Khmer OS Bokor" pitchFamily="2" charset="0"/>
              </a:rPr>
              <a:t>អគ្គលេខាធិការដ្ឋាន គ.ជ.ប.ជ</a:t>
            </a:r>
            <a:endParaRPr lang="en-US" dirty="0">
              <a:latin typeface="Khmer OS Bokor" pitchFamily="2" charset="0"/>
              <a:cs typeface="Khmer OS Bokor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B6BE27-D489-4E29-A710-7C87867B8DBB}"/>
              </a:ext>
            </a:extLst>
          </p:cNvPr>
          <p:cNvSpPr/>
          <p:nvPr/>
        </p:nvSpPr>
        <p:spPr>
          <a:xfrm>
            <a:off x="658906" y="47912"/>
            <a:ext cx="870472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800" dirty="0">
                <a:latin typeface="Khmer OS Muol" panose="02000500000000020004" pitchFamily="2" charset="0"/>
                <a:cs typeface="Khmer OS Muol" panose="02000500000000020004" pitchFamily="2" charset="0"/>
              </a:rPr>
              <a:t>មេរៀន</a:t>
            </a:r>
            <a:r>
              <a:rPr lang="km-KH" sz="2800">
                <a:latin typeface="Khmer OS Muol" panose="02000500000000020004" pitchFamily="2" charset="0"/>
                <a:cs typeface="Khmer OS Muol" panose="02000500000000020004" pitchFamily="2" charset="0"/>
              </a:rPr>
              <a:t>ទី </a:t>
            </a:r>
            <a:r>
              <a:rPr lang="km-KH" sz="2800" dirty="0">
                <a:latin typeface="Khmer OS Muol" panose="02000500000000020004" pitchFamily="2" charset="0"/>
                <a:cs typeface="Khmer OS Muol" panose="02000500000000020004" pitchFamily="2" charset="0"/>
              </a:rPr>
              <a:t>៧</a:t>
            </a:r>
            <a:r>
              <a:rPr lang="km-KH" sz="2800">
                <a:latin typeface="Khmer OS Muol" panose="02000500000000020004" pitchFamily="2" charset="0"/>
                <a:cs typeface="Khmer OS Muol" panose="02000500000000020004" pitchFamily="2" charset="0"/>
              </a:rPr>
              <a:t> </a:t>
            </a:r>
            <a:endParaRPr lang="km-KH" sz="2800" dirty="0">
              <a:latin typeface="Khmer OS Muol" panose="02000500000000020004" pitchFamily="2" charset="0"/>
              <a:cs typeface="Khmer OS Muol" panose="02000500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តួនាទី និងភារកិច្ចរបស់អង្គភាព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-</a:t>
            </a:r>
            <a: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ស្ថាប័ន ក្នុងការជួយដល់ជនរងគ្រោះ</a:t>
            </a:r>
            <a:endParaRPr lang="km-KH" sz="2400" dirty="0">
              <a:latin typeface="Khmer OS Muol" panose="02000500000000020004" pitchFamily="2" charset="0"/>
              <a:cs typeface="Khmer OS Muol" panose="02000500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E15C1-5D59-441E-B552-7DC322B23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r="26917" b="28005"/>
          <a:stretch/>
        </p:blipFill>
        <p:spPr>
          <a:xfrm>
            <a:off x="9628094" y="210778"/>
            <a:ext cx="1905000" cy="1815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3FF15-5B3C-44C3-AF9A-8DD8DBBFA851}"/>
              </a:ext>
            </a:extLst>
          </p:cNvPr>
          <p:cNvPicPr/>
          <p:nvPr/>
        </p:nvPicPr>
        <p:blipFill rotWithShape="1">
          <a:blip r:embed="rId3"/>
          <a:srcRect l="3781"/>
          <a:stretch/>
        </p:blipFill>
        <p:spPr>
          <a:xfrm>
            <a:off x="9446540" y="2334473"/>
            <a:ext cx="2522367" cy="36227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227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0E7E-87A6-480A-B79E-935A1FFB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578"/>
            <a:ext cx="3344449" cy="3993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solidFill>
                  <a:schemeClr val="accent1">
                    <a:lumMod val="75000"/>
                  </a:schemeClr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 </a:t>
            </a:r>
            <a: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មន្រ្តី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នគរបាលយុត្តិធម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៌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10F5BC-0207-41D7-8404-A1330B8E6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" y="2188942"/>
            <a:ext cx="2349091" cy="2480116"/>
          </a:xfrm>
          <a:prstGeom prst="ellipse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6CA523-0BA4-4A1D-AB6A-336136B48F54}"/>
              </a:ext>
            </a:extLst>
          </p:cNvPr>
          <p:cNvSpPr/>
          <p:nvPr/>
        </p:nvSpPr>
        <p:spPr>
          <a:xfrm>
            <a:off x="2463579" y="540885"/>
            <a:ext cx="7696634" cy="7720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អន្តរាគមន៍ និងសង្គ្រោះជនរងគ្រោះជាបន្ទាន់ នៅពេលទទួលបានព័ត៌មាន ការរាយការណ៍ ឬបណ្តឹង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46820B-6CF6-4B87-8FB1-2AF1BBE46705}"/>
              </a:ext>
            </a:extLst>
          </p:cNvPr>
          <p:cNvSpPr/>
          <p:nvPr/>
        </p:nvSpPr>
        <p:spPr>
          <a:xfrm>
            <a:off x="2463579" y="1416881"/>
            <a:ext cx="7696634" cy="8775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សម្ភាសន៍​ ដើម្បីកំណត់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មុខសញ្ញាសង្ស័យប្រព្រឹត្តបទល្មើស 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កំណត់​រក​បទ​ល្មើស​ និង​ជន​ពាក់​ព័ន្ធ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 </a:t>
            </a:r>
            <a:endParaRPr lang="km-KH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endParaRPr lang="km-KH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F8B913-317C-4EC8-A9C0-65B3F263ADE9}"/>
              </a:ext>
            </a:extLst>
          </p:cNvPr>
          <p:cNvSpPr/>
          <p:nvPr/>
        </p:nvSpPr>
        <p:spPr>
          <a:xfrm>
            <a:off x="2463579" y="2428715"/>
            <a:ext cx="7696634" cy="12585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សុំការអនុញ្ញាតពីព្រះរាជអាជ្ញា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 បើកការស៊ើប​អង្កេត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 ប្រមូលភស្តុតាង 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​បង្រ្កាប​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 ឃាត់ខ្លួន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ជន​សង្ស័យ​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 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កសាងសំណុំរឿងបញ្ជូនទៅតុលាការ ដើម្បីផ្តន្ទាទោសទៅតាមច្បាប់</a:t>
            </a:r>
            <a:endParaRPr lang="en-KH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2890D9-0A5F-4A77-BA6E-4D6C5016B6F5}"/>
              </a:ext>
            </a:extLst>
          </p:cNvPr>
          <p:cNvSpPr/>
          <p:nvPr/>
        </p:nvSpPr>
        <p:spPr>
          <a:xfrm>
            <a:off x="2493818" y="3785170"/>
            <a:ext cx="7696634" cy="5647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សហការជាមួយអាជ្ញាធរមូលដ្ឋានដើម្បីការពារសុវត្ថិភាពជនរងគ្រោះ </a:t>
            </a:r>
          </a:p>
          <a:p>
            <a:pPr lvl="1" algn="ctr">
              <a:lnSpc>
                <a:spcPct val="150000"/>
              </a:lnSpc>
            </a:pPr>
            <a:endParaRPr lang="en-KH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B50956-6D98-4F45-B1E4-1EADD98AD6D0}"/>
              </a:ext>
            </a:extLst>
          </p:cNvPr>
          <p:cNvSpPr/>
          <p:nvPr/>
        </p:nvSpPr>
        <p:spPr>
          <a:xfrm>
            <a:off x="2493818" y="4442839"/>
            <a:ext cx="7696634" cy="5647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សហការជាមួយមន្ត្រីសង្គមកិច្ចដើម្បីផ្តល់សេវាចាំបាច់​បន្ទាន់</a:t>
            </a:r>
            <a:endParaRPr lang="en-KH" dirty="0">
              <a:solidFill>
                <a:schemeClr val="tx1"/>
              </a:solidFill>
            </a:endParaRPr>
          </a:p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endParaRPr lang="en-KH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593A2D-CF23-4F16-84B5-142A2DF33BE1}"/>
              </a:ext>
            </a:extLst>
          </p:cNvPr>
          <p:cNvSpPr/>
          <p:nvPr/>
        </p:nvSpPr>
        <p:spPr>
          <a:xfrm>
            <a:off x="2493818" y="5095648"/>
            <a:ext cx="7696634" cy="9953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សហការជាមួយមន្ត្រីសង្គមកិច្ចដើម្បី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គាំទ្រដល់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ជនរងគ្រោះ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នៅ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ក្នុង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ដំណើការ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នីតិវិធីតុលាការ</a:t>
            </a:r>
          </a:p>
          <a:p>
            <a:pPr lvl="1" algn="ctr">
              <a:lnSpc>
                <a:spcPct val="150000"/>
              </a:lnSpc>
            </a:pPr>
            <a:endParaRPr lang="en-KH" dirty="0"/>
          </a:p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endParaRPr lang="en-KH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15C14C-D9AE-4252-97C7-470D0AFE3CBE}"/>
              </a:ext>
            </a:extLst>
          </p:cNvPr>
          <p:cNvSpPr/>
          <p:nvPr/>
        </p:nvSpPr>
        <p:spPr>
          <a:xfrm>
            <a:off x="2493818" y="6179083"/>
            <a:ext cx="7696634" cy="5647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ធ្វើរបាយការណ៍ទៅលេខាធិការដ្ឋាន គ.ខ.ប.ជ/គ.រ.ប.ជ និងគ.ជ.ប.ជ</a:t>
            </a:r>
            <a:endParaRPr lang="km-KH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endParaRPr lang="en-KH" dirty="0"/>
          </a:p>
          <a:p>
            <a:pPr lvl="1" algn="ctr">
              <a:lnSpc>
                <a:spcPct val="150000"/>
              </a:lnSpc>
            </a:pPr>
            <a:endParaRPr lang="en-KH" dirty="0"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8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0E7E-87A6-480A-B79E-935A1FFB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0" y="71330"/>
            <a:ext cx="4479976" cy="4944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8288338" algn="l"/>
              </a:tabLst>
            </a:pPr>
            <a:r>
              <a:rPr lang="km-KH" sz="20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មន្រ្តីការងារ និងបណ្តុះបណ្តាលវិជ្ជាជីវៈ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D9EB8-B1DD-4884-AF29-A8B9E4E9A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2383228"/>
            <a:ext cx="2240272" cy="2151702"/>
          </a:xfrm>
          <a:prstGeom prst="ellipse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16082B-3C9E-46D2-BB18-B2E005D1819D}"/>
              </a:ext>
            </a:extLst>
          </p:cNvPr>
          <p:cNvSpPr/>
          <p:nvPr/>
        </p:nvSpPr>
        <p:spPr>
          <a:xfrm>
            <a:off x="2402305" y="845059"/>
            <a:ext cx="8049768" cy="657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បញ្ជូនទីប្រឹក្សាការងារទៅកាន់ប្រទេសគោលដៅ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7E01A4-3BE1-48D5-A5F5-12E3ED9B45C6}"/>
              </a:ext>
            </a:extLst>
          </p:cNvPr>
          <p:cNvSpPr/>
          <p:nvPr/>
        </p:nvSpPr>
        <p:spPr>
          <a:xfrm>
            <a:off x="2402305" y="1570456"/>
            <a:ext cx="8049768" cy="657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km-KH" sz="1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 algn="ctr">
              <a:lnSpc>
                <a:spcPct val="150000"/>
              </a:lnSpc>
            </a:pPr>
            <a:r>
              <a:rPr lang="en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កំណត់អត្តសញ្ញាណបឋ</a:t>
            </a:r>
            <a:r>
              <a:rPr lang="km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មជនសង្ស័យរង</a:t>
            </a:r>
            <a:r>
              <a:rPr lang="en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គ្រោះ</a:t>
            </a:r>
            <a:endParaRPr lang="km-KH" sz="18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 algn="ctr">
              <a:lnSpc>
                <a:spcPct val="150000"/>
              </a:lnSpc>
            </a:pPr>
            <a:endParaRPr lang="km-KH" sz="18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72D692-F220-4371-86FD-1F30F53EF6EA}"/>
              </a:ext>
            </a:extLst>
          </p:cNvPr>
          <p:cNvSpPr/>
          <p:nvPr/>
        </p:nvSpPr>
        <p:spPr>
          <a:xfrm>
            <a:off x="2418347" y="2338204"/>
            <a:ext cx="8049768" cy="9597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km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ចូលរួមជាមួយស្ថានទូត/ស្ថានតំណាង ទីភ្នាក់ងារជ្រើសរើសឯកជន ដើម្បីជួយដោះស្រាយភាពប្រឈមនានារបស់ពលករ/ជនរងគ្រោះ  (ទីប្រឹក្សាការងារអមស្ថានទូត)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3CBB58-C716-48C2-AF1C-2838DFEE1138}"/>
              </a:ext>
            </a:extLst>
          </p:cNvPr>
          <p:cNvSpPr/>
          <p:nvPr/>
        </p:nvSpPr>
        <p:spPr>
          <a:xfrm>
            <a:off x="2418347" y="3408579"/>
            <a:ext cx="8049768" cy="657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ជួយរកមេធាវី ដើម្បីប្តឹងទាមទារសំណងជូនពលករ/ជនរងគ្រោះ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6C08E8-6262-4570-976D-0F05FCAD83CD}"/>
              </a:ext>
            </a:extLst>
          </p:cNvPr>
          <p:cNvSpPr/>
          <p:nvPr/>
        </p:nvSpPr>
        <p:spPr>
          <a:xfrm>
            <a:off x="2418347" y="4200407"/>
            <a:ext cx="8049768" cy="657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តាមដានស្ថានភាព គ្រប់គ្រងករណីពលករ/ជនរងគ្រោះក្នុងដំណើរការក្តី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41442C-57CA-4F2A-9B4A-A05CD1D89143}"/>
              </a:ext>
            </a:extLst>
          </p:cNvPr>
          <p:cNvSpPr/>
          <p:nvPr/>
        </p:nvSpPr>
        <p:spPr>
          <a:xfrm>
            <a:off x="2402305" y="4951264"/>
            <a:ext cx="8049768" cy="8373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សហការជាមួយទីភ្នាក់ងារជ្រើសរើសឯកជន ស្ថានទូត/ស្ថានតំណាង អង្គការដៃគូរ នៅប្រទេសគោលដៅ ដើម្បីធ្វើមាតុភូមិនិវត្តន៍ពលករ/ជនរងគ្រោះ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A6AFCD-2CAE-48F0-95A6-4E937A3EAD30}"/>
              </a:ext>
            </a:extLst>
          </p:cNvPr>
          <p:cNvSpPr/>
          <p:nvPr/>
        </p:nvSpPr>
        <p:spPr>
          <a:xfrm>
            <a:off x="2402305" y="5882377"/>
            <a:ext cx="8049768" cy="657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km-KH" sz="1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 algn="ctr">
              <a:lnSpc>
                <a:spcPct val="150000"/>
              </a:lnSpc>
            </a:pPr>
            <a:r>
              <a:rPr lang="km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ជួយឧបត្ថម្ភគាំទ្រ ដល់ជនរងគ្រោះ ទៅតាមលទ្ធភាព និងស្ថានភាព</a:t>
            </a:r>
            <a:endParaRPr lang="en-KH" sz="18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 algn="ctr">
              <a:lnSpc>
                <a:spcPct val="150000"/>
              </a:lnSpc>
            </a:pPr>
            <a:endParaRPr lang="km-KH" sz="18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8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2ECED3-14F3-4F8A-BC50-6C69A2214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3" y="2040370"/>
            <a:ext cx="2244827" cy="2244827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C0E7E-87A6-480A-B79E-935A1FFB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456"/>
            <a:ext cx="8659325" cy="3263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 </a:t>
            </a:r>
            <a:r>
              <a:rPr lang="km-KH" sz="2400" dirty="0">
                <a:solidFill>
                  <a:schemeClr val="accent1"/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ទីភ្នាក់ងារជ្រើសរើសឯកជន </a:t>
            </a:r>
            <a:endParaRPr lang="en-US" sz="2400" dirty="0">
              <a:solidFill>
                <a:schemeClr val="accent1"/>
              </a:solidFill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EE8C-3E1C-41C0-9D63-8AD8182D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31424" y="7116430"/>
            <a:ext cx="9063465" cy="5010129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km-KH" dirty="0">
                <a:latin typeface="Khmer OS Content" pitchFamily="2" charset="0"/>
                <a:cs typeface="Khmer OS Content" pitchFamily="2" charset="0"/>
              </a:rPr>
              <a:t>ក្នុងប្រទេសគោលដៅ ស្ថានទូត/ស្ថានតំណាង ទីប្រឹក្សាទទួលបន្ទុកការងារអមស្ថានទូតក្នុងប្រទេសគោលដៅ ដើម្បីដោះស្រាយនូវភាពប្រឈមនានារបស់ជនសង្ស័យរងគ្រោះ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3CEEBC-FF11-4E02-A420-7FECCC3E0731}"/>
              </a:ext>
            </a:extLst>
          </p:cNvPr>
          <p:cNvSpPr/>
          <p:nvPr/>
        </p:nvSpPr>
        <p:spPr>
          <a:xfrm>
            <a:off x="2694475" y="787583"/>
            <a:ext cx="8049768" cy="657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កំណត់អត្តសញ្ញាណបឋមជនសង្ស័យរងគ្រោះ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890098-77CC-4BEE-BBD9-8CC04653C8EA}"/>
              </a:ext>
            </a:extLst>
          </p:cNvPr>
          <p:cNvSpPr/>
          <p:nvPr/>
        </p:nvSpPr>
        <p:spPr>
          <a:xfrm>
            <a:off x="2694475" y="1594868"/>
            <a:ext cx="8049768" cy="657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សហការជាមួយនិយោជក</a:t>
            </a:r>
            <a:endParaRPr lang="en-US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416B82-8921-4356-917F-98790FC6120C}"/>
              </a:ext>
            </a:extLst>
          </p:cNvPr>
          <p:cNvSpPr/>
          <p:nvPr/>
        </p:nvSpPr>
        <p:spPr>
          <a:xfrm>
            <a:off x="2694475" y="2396006"/>
            <a:ext cx="8049768" cy="657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ទទួលបណ្តឹងពីពលកររងគ្រោះ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23B257-BE95-4B01-A9E3-80F9B09312F0}"/>
              </a:ext>
            </a:extLst>
          </p:cNvPr>
          <p:cNvSpPr/>
          <p:nvPr/>
        </p:nvSpPr>
        <p:spPr>
          <a:xfrm>
            <a:off x="2694475" y="4929225"/>
            <a:ext cx="8049768" cy="15791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នៅពេលដែលទទួលដំណឹងថាមានជនរងគ្រោះ(ពលករ)ជួបគ្រោះថ្នាក់ឬបាត់ខ្លួន ទីភ្នាក់ងារត្រូវផ្តល់ព័ត៌មាន ជាបន្ទាន់មក ស្ថានទូត/ស្ថានតំណាង ក្រសួងមហាផ្ទៃ និងក្រសួងការងារ និងបណ្តុះបណ្តាលវិជ្ជាជីវៈ</a:t>
            </a:r>
            <a:endParaRPr lang="en-KH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A59770-C89A-4539-841C-708F6D965CCC}"/>
              </a:ext>
            </a:extLst>
          </p:cNvPr>
          <p:cNvSpPr/>
          <p:nvPr/>
        </p:nvSpPr>
        <p:spPr>
          <a:xfrm>
            <a:off x="2694475" y="3197144"/>
            <a:ext cx="8049768" cy="15880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សហការជាមួយស្ថានទូត/ស្ថានតំណាង និងទីប្រឹក្សាទទួលបន្ទុកការងារអមស្ថានទូតជួយរកមេធាវីការពារក្តី និងទាមទារសំណងជូនជនរងគ្រោះ ដោយត្រូវរាប់រងលើបន្ទុកចំណាយ នៅប្រទេសគោលដៅ</a:t>
            </a:r>
          </a:p>
        </p:txBody>
      </p:sp>
    </p:spTree>
    <p:extLst>
      <p:ext uri="{BB962C8B-B14F-4D97-AF65-F5344CB8AC3E}">
        <p14:creationId xmlns:p14="http://schemas.microsoft.com/office/powerpoint/2010/main" val="271160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0E7E-87A6-480A-B79E-935A1FFB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1" y="0"/>
            <a:ext cx="2999232" cy="5604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2000" dirty="0">
                <a:solidFill>
                  <a:schemeClr val="accent1"/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មន្រ្តីសង្គមកិច្ច</a:t>
            </a:r>
            <a:r>
              <a:rPr lang="en-US" sz="2000" dirty="0">
                <a:solidFill>
                  <a:schemeClr val="accent1"/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03A0F-55A0-4863-92B7-BCBECC4A8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" y="2280946"/>
            <a:ext cx="2381855" cy="243735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220252-5321-4C23-BF88-A9D598385D90}"/>
              </a:ext>
            </a:extLst>
          </p:cNvPr>
          <p:cNvSpPr/>
          <p:nvPr/>
        </p:nvSpPr>
        <p:spPr>
          <a:xfrm>
            <a:off x="2571859" y="549347"/>
            <a:ext cx="8049768" cy="6570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ទទួល និង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កំណត់អត្តសញ្ញាណបឋ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មជនសង្ស័យរង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គ្រោះ</a:t>
            </a:r>
            <a:endParaRPr lang="km-KH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C01DE0-7324-42CB-AFC6-AB1A1B9DED6E}"/>
              </a:ext>
            </a:extLst>
          </p:cNvPr>
          <p:cNvSpPr/>
          <p:nvPr/>
        </p:nvSpPr>
        <p:spPr>
          <a:xfrm>
            <a:off x="2571859" y="1281492"/>
            <a:ext cx="8049768" cy="6570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ផ្តល់សេវាបឋម កំណត់រកសេវាចាំបាច់ ដើម្បីជួយដល់ជនរងគ្រោះ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123B40-A461-4AA8-BE22-D2A390DC176A}"/>
              </a:ext>
            </a:extLst>
          </p:cNvPr>
          <p:cNvSpPr/>
          <p:nvPr/>
        </p:nvSpPr>
        <p:spPr>
          <a:xfrm>
            <a:off x="2571859" y="2001375"/>
            <a:ext cx="8049768" cy="6570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just">
              <a:lnSpc>
                <a:spcPct val="150000"/>
              </a:lnSpc>
            </a:pP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បញ្ជូន និងទទួលជនរងគ្រោះ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 ពីក្រសួង ស្ថាប័ន ឬអង្គភាពពាក់ព័ន្ធ ឬអ្នកផ្តល់សេវាបន្ត</a:t>
            </a:r>
          </a:p>
          <a:p>
            <a:pPr lvl="1" algn="just">
              <a:lnSpc>
                <a:spcPct val="150000"/>
              </a:lnSpc>
            </a:pPr>
            <a:endParaRPr lang="km-KH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15CD2C-3DEA-4B65-B5E6-0FDA35F306E2}"/>
              </a:ext>
            </a:extLst>
          </p:cNvPr>
          <p:cNvSpPr/>
          <p:nvPr/>
        </p:nvSpPr>
        <p:spPr>
          <a:xfrm>
            <a:off x="2571859" y="2721258"/>
            <a:ext cx="8049768" cy="17166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ផ្តល់សេវា និងទំនាក់ទំនងសហការជាមួយអាជ្ញាធរ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មាន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សមត្ថកិច្ចពាក់ព័ន្ធ ក៏ដូចជាអង្គការ​ដៃគូ ដើម្បីរក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  </a:t>
            </a: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សេវា</a:t>
            </a: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ពេញលេញជួយដល់ជនរងគ្រោះ </a:t>
            </a:r>
            <a:r>
              <a:rPr lang="km-KH" sz="1800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តាំងពីដំណាក់អន្តរាគមន៍សង្គ្រោះដំបូង រហូតដល់ដំណាក់កាបញ្ចប់នីតិវិធីតុលាការ  ការស្តានីតិសម្បទា ការធ្វើសមាហរណកម្មទៅសហគមន៍ និងគ្រួសាររបស់ពួកគេ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818783-E025-49AE-BBB3-5FB089752D92}"/>
              </a:ext>
            </a:extLst>
          </p:cNvPr>
          <p:cNvSpPr/>
          <p:nvPr/>
        </p:nvSpPr>
        <p:spPr>
          <a:xfrm>
            <a:off x="2571859" y="4517319"/>
            <a:ext cx="8049768" cy="5604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ផ្តល់ប្រឹក្សា តាមដានស្ថានភាព ស្តានីតិសម្បទា គ្រប់គ្រងករណី </a:t>
            </a:r>
            <a:endParaRPr lang="en-KH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endParaRPr lang="km-KH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5D4E10-3700-4555-BD6F-EFA84B891FA2}"/>
              </a:ext>
            </a:extLst>
          </p:cNvPr>
          <p:cNvSpPr/>
          <p:nvPr/>
        </p:nvSpPr>
        <p:spPr>
          <a:xfrm>
            <a:off x="2571859" y="5144149"/>
            <a:ext cx="8049768" cy="5604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ប្រមូល ចងក្រងទិន្នន័យ និងតាមដានករណី</a:t>
            </a:r>
          </a:p>
          <a:p>
            <a:pPr lvl="1" algn="ctr">
              <a:lnSpc>
                <a:spcPct val="150000"/>
              </a:lnSpc>
            </a:pPr>
            <a:endParaRPr lang="km-KH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1886C9-1DD6-4821-9267-9C31FA246D27}"/>
              </a:ext>
            </a:extLst>
          </p:cNvPr>
          <p:cNvSpPr/>
          <p:nvPr/>
        </p:nvSpPr>
        <p:spPr>
          <a:xfrm>
            <a:off x="2571859" y="5770979"/>
            <a:ext cx="8049768" cy="8147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en-US" dirty="0">
              <a:latin typeface="Khmer OS Content" pitchFamily="2" charset="0"/>
              <a:cs typeface="Khmer OS Content" pitchFamily="2" charset="0"/>
            </a:endParaRPr>
          </a:p>
          <a:p>
            <a:pPr lvl="1" algn="ctr">
              <a:lnSpc>
                <a:spcPct val="150000"/>
              </a:lnSpc>
            </a:pPr>
            <a:r>
              <a:rPr lang="en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ធ្វើរបាយការណ៍ទៅលេខាធិការដ្ឋាន គ.ខ.ប.ជ/គ.រ.ប.ជ និង គ.ជ.ប.ជ ដើម្បីបូកសរុប ប្រចាំខែ ត្រីមាស ឆមាស និងឆ្នាំ</a:t>
            </a:r>
          </a:p>
          <a:p>
            <a:pPr lvl="1" algn="ctr">
              <a:lnSpc>
                <a:spcPct val="150000"/>
              </a:lnSpc>
            </a:pPr>
            <a:endParaRPr lang="km-KH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8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5841B9-A614-41BC-973A-292BCDCF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15" y="146043"/>
            <a:ext cx="10515600" cy="419137"/>
          </a:xfrm>
        </p:spPr>
        <p:txBody>
          <a:bodyPr>
            <a:noAutofit/>
          </a:bodyPr>
          <a:lstStyle/>
          <a:p>
            <a:r>
              <a:rPr lang="km-KH" sz="2800" dirty="0">
                <a:solidFill>
                  <a:schemeClr val="accent1"/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មន្ត្រី</a:t>
            </a:r>
            <a:r>
              <a:rPr lang="km-KH" sz="2400" dirty="0">
                <a:solidFill>
                  <a:schemeClr val="accent1"/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មូលដ្ឋាន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E8E001-BE60-4078-9196-99F2084A6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4" y="2620179"/>
            <a:ext cx="2236544" cy="223654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429814-B587-4365-8A70-982C26A7508C}"/>
              </a:ext>
            </a:extLst>
          </p:cNvPr>
          <p:cNvSpPr/>
          <p:nvPr/>
        </p:nvSpPr>
        <p:spPr>
          <a:xfrm>
            <a:off x="2646947" y="866914"/>
            <a:ext cx="8049768" cy="6570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កំណត់អត្តសញ្ញាណបឋមជនសង្ស័យរងគ្រោះ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AF0602-80A7-4B84-9A8E-31423F03BAAA}"/>
              </a:ext>
            </a:extLst>
          </p:cNvPr>
          <p:cNvSpPr/>
          <p:nvPr/>
        </p:nvSpPr>
        <p:spPr>
          <a:xfrm>
            <a:off x="2646947" y="1708333"/>
            <a:ext cx="8049768" cy="657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endParaRPr lang="km-KH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តាមដានស្ថានភាព គ្រប់គ្រងករណី</a:t>
            </a:r>
          </a:p>
          <a:p>
            <a:pPr lvl="1" algn="ctr">
              <a:lnSpc>
                <a:spcPct val="150000"/>
              </a:lnSpc>
            </a:pPr>
            <a:endParaRPr lang="km-KH" b="1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32CA46-3E13-417E-897D-5010A45DC062}"/>
              </a:ext>
            </a:extLst>
          </p:cNvPr>
          <p:cNvSpPr/>
          <p:nvPr/>
        </p:nvSpPr>
        <p:spPr>
          <a:xfrm>
            <a:off x="2646947" y="2578568"/>
            <a:ext cx="8049768" cy="657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រាយការណ៍ទៅសមត្ថកិច្ចជំនាញ ពេលជួបករណីសង្ស័យ</a:t>
            </a:r>
            <a:endParaRPr lang="en-KH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D61093-65C4-4ACB-9220-FEBECC405D45}"/>
              </a:ext>
            </a:extLst>
          </p:cNvPr>
          <p:cNvSpPr/>
          <p:nvPr/>
        </p:nvSpPr>
        <p:spPr>
          <a:xfrm>
            <a:off x="2646947" y="3409908"/>
            <a:ext cx="8049768" cy="657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en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បញ្ជូន និងទទួលជនរងគ្រោះ</a:t>
            </a:r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ពីក្រសួង ស្ថាប័ន ឬអង្គភាពពាក់ព័ន្ធ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054803F-04FD-4A65-A26B-2E0B02361BC3}"/>
              </a:ext>
            </a:extLst>
          </p:cNvPr>
          <p:cNvSpPr/>
          <p:nvPr/>
        </p:nvSpPr>
        <p:spPr>
          <a:xfrm>
            <a:off x="2646947" y="4241248"/>
            <a:ext cx="8049768" cy="657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ចុះសួរសុខទុក្ខ លើកទឹកចិត្ត និងផ្តល់ប្រឹក្សាជូនជនរងគ្រោះ</a:t>
            </a:r>
            <a:endParaRPr lang="en-KH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F3EC7D-4947-4644-944C-3316DBA2389E}"/>
              </a:ext>
            </a:extLst>
          </p:cNvPr>
          <p:cNvSpPr/>
          <p:nvPr/>
        </p:nvSpPr>
        <p:spPr>
          <a:xfrm>
            <a:off x="2646947" y="5024498"/>
            <a:ext cx="8049768" cy="657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សហការជាមួយអាជ្ញាធរ ដើម្បីការពារសុវត្ថិភាពជនរងគ្រោះ និងគ្រួសារ</a:t>
            </a:r>
            <a:endParaRPr lang="en-KH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F67F063-D45A-4B82-8F3A-6C5303798C4E}"/>
              </a:ext>
            </a:extLst>
          </p:cNvPr>
          <p:cNvSpPr/>
          <p:nvPr/>
        </p:nvSpPr>
        <p:spPr>
          <a:xfrm>
            <a:off x="2646947" y="5783046"/>
            <a:ext cx="8049768" cy="7483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ជួយឧបត្ថម្ភគាំទ្រ ដល់ជនរងគ្រោះ ទៅតាមលទ្ធភាព និងស្ថានភាព</a:t>
            </a:r>
            <a:endParaRPr lang="en-KH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6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0E7E-87A6-480A-B79E-935A1FFB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53" y="80601"/>
            <a:ext cx="6508263" cy="50166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m-KH" sz="2700" dirty="0">
                <a:solidFill>
                  <a:schemeClr val="accent1"/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អ្នកផ្តល់សេវាបន្ត</a:t>
            </a:r>
            <a:endParaRPr lang="en-US" sz="2700" dirty="0">
              <a:solidFill>
                <a:schemeClr val="accent1"/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450245B-BEC2-48CA-8502-D5A99243D1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" y="2366816"/>
            <a:ext cx="2120406" cy="21243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C71FA6-57C3-4C5F-97C7-8F4A73910988}"/>
              </a:ext>
            </a:extLst>
          </p:cNvPr>
          <p:cNvSpPr/>
          <p:nvPr/>
        </p:nvSpPr>
        <p:spPr>
          <a:xfrm>
            <a:off x="2374008" y="1051674"/>
            <a:ext cx="8049768" cy="11048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3738" indent="-236538" algn="ctr">
              <a:lnSpc>
                <a:spcPct val="150000"/>
              </a:lnSpc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  <a:p>
            <a:pPr marL="693738" indent="-236538" algn="ctr">
              <a:lnSpc>
                <a:spcPct val="150000"/>
              </a:lnSpc>
            </a:pPr>
            <a:r>
              <a:rPr lang="en-US" dirty="0" err="1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ទំនាក់ទំនងសហការជាមួយមន្ត្រីសង្គមកិច្ច</a:t>
            </a:r>
            <a:r>
              <a:rPr lang="en-US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ក្នុងការបញ្ជូន</a:t>
            </a:r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​</a:t>
            </a:r>
            <a:r>
              <a:rPr lang="en-US" dirty="0" err="1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និងទទួលជនរងគ្រោះ</a:t>
            </a:r>
            <a:endParaRPr lang="en-US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93738" indent="-236538" algn="ctr">
              <a:lnSpc>
                <a:spcPct val="150000"/>
              </a:lnSpc>
            </a:pPr>
            <a:endParaRPr lang="en-US" sz="16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79B617-938B-4CA8-B700-86953D8C963D}"/>
              </a:ext>
            </a:extLst>
          </p:cNvPr>
          <p:cNvSpPr/>
          <p:nvPr/>
        </p:nvSpPr>
        <p:spPr>
          <a:xfrm>
            <a:off x="2374008" y="2366816"/>
            <a:ext cx="8049768" cy="11048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3738" indent="-236538" algn="ctr">
              <a:lnSpc>
                <a:spcPct val="150000"/>
              </a:lnSpc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  <a:p>
            <a:pPr marL="693738" indent="-236538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សហការ</a:t>
            </a:r>
            <a:r>
              <a:rPr lang="en-US" dirty="0" err="1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ផ្តល់សេវា</a:t>
            </a:r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ទៅតាម ស្ថានភាព និងលទ្ធភាព រួមមាន៖ ផ្តល់ប្រឹក្សាតាមបែបចិត្តសាស្ត្រ  សេវាសុខភាពទាំងផ្លូវកាយ និងផ្លូវចិត្ត ជម្រកសុវត្ថិភាព សេវាសង្គម</a:t>
            </a:r>
            <a:endParaRPr lang="km-KH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93738" indent="-236538" algn="ctr">
              <a:lnSpc>
                <a:spcPct val="150000"/>
              </a:lnSpc>
            </a:pPr>
            <a:endParaRPr lang="en-US" sz="16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14EA78-2D7F-43DA-BB4A-28155A764F66}"/>
              </a:ext>
            </a:extLst>
          </p:cNvPr>
          <p:cNvSpPr/>
          <p:nvPr/>
        </p:nvSpPr>
        <p:spPr>
          <a:xfrm>
            <a:off x="2374008" y="4967501"/>
            <a:ext cx="8049768" cy="9914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3738" indent="-236538" algn="ctr">
              <a:lnSpc>
                <a:spcPct val="150000"/>
              </a:lnSpc>
            </a:pPr>
            <a:endParaRPr lang="km-KH" sz="1600" b="1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  <a:p>
            <a:pPr marL="693738" indent="-236538" algn="ctr">
              <a:lnSpc>
                <a:spcPct val="150000"/>
              </a:lnSpc>
            </a:pPr>
            <a:r>
              <a:rPr lang="en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ធ្វើរបាយការណ៍ទៅមន្ទីរសង្គមកិច្ច​ រាជធានី/ខេត្ត</a:t>
            </a:r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ក្រសួងសង្គមកិច្ច</a:t>
            </a:r>
            <a:endParaRPr lang="en-KH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93738" indent="-236538" algn="ctr">
              <a:lnSpc>
                <a:spcPct val="150000"/>
              </a:lnSpc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A7B5AD-5E16-42BC-AFB6-078993473CEE}"/>
              </a:ext>
            </a:extLst>
          </p:cNvPr>
          <p:cNvSpPr/>
          <p:nvPr/>
        </p:nvSpPr>
        <p:spPr>
          <a:xfrm>
            <a:off x="2374008" y="3667158"/>
            <a:ext cx="8049768" cy="11048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3738" indent="-236538" algn="ctr">
              <a:lnSpc>
                <a:spcPct val="150000"/>
              </a:lnSpc>
            </a:pPr>
            <a:endParaRPr lang="km-KH" sz="16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93738" indent="-236538" algn="ctr">
              <a:lnSpc>
                <a:spcPct val="150000"/>
              </a:lnSpc>
            </a:pPr>
            <a:endParaRPr lang="km-KH" sz="16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93738" indent="-236538" algn="ctr"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ផ្តល់ការស្តានីតិសម្បទា បំនិន ជីវិត  ជំនាញវិជ្ជាជីវៈ ការផ្តល់ជាទុនដើម្បីបង្កើតមុខរបរសម្រាប់ជនរងគ្រោះ និងក្រុមគ្រួសារ រួមទាំង  សេវាផ្លូវច្បាប់បើមាន</a:t>
            </a:r>
            <a:endParaRPr lang="en-US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93738" indent="-236538" algn="ctr">
              <a:lnSpc>
                <a:spcPct val="150000"/>
              </a:lnSpc>
            </a:pPr>
            <a:endParaRPr lang="km-KH" sz="1600" b="1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  <a:p>
            <a:pPr marL="693738" indent="-236538" algn="ctr">
              <a:lnSpc>
                <a:spcPct val="150000"/>
              </a:lnSpc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0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F178-92D1-47F4-918E-B9FC3A5E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6" y="71218"/>
            <a:ext cx="10515600" cy="525831"/>
          </a:xfrm>
        </p:spPr>
        <p:txBody>
          <a:bodyPr>
            <a:noAutofit/>
          </a:bodyPr>
          <a:lstStyle/>
          <a:p>
            <a:br>
              <a:rPr lang="km-KH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</a:br>
            <a:br>
              <a:rPr lang="km-KH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</a:br>
            <a: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តួ</a:t>
            </a:r>
            <a:r>
              <a:rPr lang="km-KH" sz="20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នា</a:t>
            </a:r>
            <a: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ទី និងភារកិច្ចរបស់អង្គភាព ស្ថាប័ន ក្នុងការជួយដល់ជនរងគ្រោះ</a:t>
            </a:r>
            <a:br>
              <a:rPr lang="km-KH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</a:br>
            <a:br>
              <a:rPr lang="km-KH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</a:b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643DBC-9301-4286-8036-29C58EAE3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351" y="2553356"/>
            <a:ext cx="2401394" cy="2336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DE1EBE-EB3D-4BCB-BC2F-438FCFC3D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587" y="765551"/>
            <a:ext cx="1544532" cy="1339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B1E717-7FBE-469A-9952-64C7E2C4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659" y="5141445"/>
            <a:ext cx="1429461" cy="1433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3B5E3A-DC79-4AD7-8E1F-164B50550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520" y="5087621"/>
            <a:ext cx="1463527" cy="1459754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0844E0-87CD-4E87-9139-27CFF6F76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065" y="3052195"/>
            <a:ext cx="1352055" cy="1352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6721A6-8416-4EDA-9D6D-6C6E7F784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6133" y="3043264"/>
            <a:ext cx="1448973" cy="1448973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A30C26-9479-4197-B76D-75F196D966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1286" y="773292"/>
            <a:ext cx="1514436" cy="1461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19557-3CB5-4CAA-93A7-7262019ED1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548" y="5153301"/>
            <a:ext cx="1472194" cy="1433568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C374C7-A36B-4025-9339-9CBB0E472DBC}"/>
              </a:ext>
            </a:extLst>
          </p:cNvPr>
          <p:cNvSpPr txBox="1"/>
          <p:nvPr/>
        </p:nvSpPr>
        <p:spPr>
          <a:xfrm>
            <a:off x="4585586" y="4304210"/>
            <a:ext cx="259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6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ជនរងគ្រោះដែលត្រូវផ្តល់សេវា</a:t>
            </a:r>
            <a:endParaRPr lang="en-US" sz="16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482145-2E71-4BE6-A061-9D1652A562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74" y="786562"/>
            <a:ext cx="1484011" cy="14840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A47CEE-7794-46EC-995B-198EB3FF6DE9}"/>
              </a:ext>
            </a:extLst>
          </p:cNvPr>
          <p:cNvSpPr txBox="1"/>
          <p:nvPr/>
        </p:nvSpPr>
        <p:spPr>
          <a:xfrm>
            <a:off x="8011864" y="6507463"/>
            <a:ext cx="148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6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កន្លែងផ្តល់សេវា</a:t>
            </a:r>
            <a:endParaRPr lang="en-US" sz="16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686951-A6D1-4FEB-A90D-33E777534B2C}"/>
              </a:ext>
            </a:extLst>
          </p:cNvPr>
          <p:cNvSpPr txBox="1"/>
          <p:nvPr/>
        </p:nvSpPr>
        <p:spPr>
          <a:xfrm>
            <a:off x="8110022" y="4308551"/>
            <a:ext cx="1292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6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មន្រ្តីមូលដ្ឋាន</a:t>
            </a:r>
            <a:endParaRPr lang="en-US" sz="16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F8BBC3B1-C0E0-4070-98EA-CDDD32967F4A}"/>
              </a:ext>
            </a:extLst>
          </p:cNvPr>
          <p:cNvSpPr/>
          <p:nvPr/>
        </p:nvSpPr>
        <p:spPr>
          <a:xfrm>
            <a:off x="3643853" y="1274468"/>
            <a:ext cx="1315506" cy="338554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68FCCB56-1677-4EDB-B18B-0C8561834093}"/>
              </a:ext>
            </a:extLst>
          </p:cNvPr>
          <p:cNvSpPr/>
          <p:nvPr/>
        </p:nvSpPr>
        <p:spPr>
          <a:xfrm>
            <a:off x="6543684" y="1274468"/>
            <a:ext cx="1279923" cy="338554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FAC93A-E9A5-4D78-9BEC-1267E441863F}"/>
              </a:ext>
            </a:extLst>
          </p:cNvPr>
          <p:cNvSpPr txBox="1"/>
          <p:nvPr/>
        </p:nvSpPr>
        <p:spPr>
          <a:xfrm>
            <a:off x="4680396" y="6519446"/>
            <a:ext cx="2401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6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ទីភ្នាក់ងារជ្រើសរើសឯកជន</a:t>
            </a:r>
            <a:endParaRPr lang="en-US" sz="16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27D00C51-6AA5-4691-8A2C-BEAD3CD31AD7}"/>
              </a:ext>
            </a:extLst>
          </p:cNvPr>
          <p:cNvSpPr/>
          <p:nvPr/>
        </p:nvSpPr>
        <p:spPr>
          <a:xfrm rot="5400000">
            <a:off x="8277984" y="2438369"/>
            <a:ext cx="862521" cy="29661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F1BD56E6-9775-4F6D-AC18-7C06CBAB1823}"/>
              </a:ext>
            </a:extLst>
          </p:cNvPr>
          <p:cNvSpPr/>
          <p:nvPr/>
        </p:nvSpPr>
        <p:spPr>
          <a:xfrm>
            <a:off x="3643853" y="5721463"/>
            <a:ext cx="1315506" cy="338554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BB1C7948-E457-400D-808C-60FBF42B5BEA}"/>
              </a:ext>
            </a:extLst>
          </p:cNvPr>
          <p:cNvSpPr/>
          <p:nvPr/>
        </p:nvSpPr>
        <p:spPr>
          <a:xfrm>
            <a:off x="6577090" y="5700808"/>
            <a:ext cx="1315506" cy="338554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E0DA21D8-1B0F-4685-840F-D0174BB8275A}"/>
              </a:ext>
            </a:extLst>
          </p:cNvPr>
          <p:cNvSpPr/>
          <p:nvPr/>
        </p:nvSpPr>
        <p:spPr>
          <a:xfrm rot="5400000">
            <a:off x="2421733" y="4708280"/>
            <a:ext cx="870538" cy="29661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2ABF54A7-CB0C-438E-AD04-F0A00FC132C0}"/>
              </a:ext>
            </a:extLst>
          </p:cNvPr>
          <p:cNvSpPr/>
          <p:nvPr/>
        </p:nvSpPr>
        <p:spPr>
          <a:xfrm rot="5400000">
            <a:off x="8273975" y="4847010"/>
            <a:ext cx="870538" cy="296611"/>
          </a:xfrm>
          <a:prstGeom prst="leftRightArrow">
            <a:avLst>
              <a:gd name="adj1" fmla="val 50000"/>
              <a:gd name="adj2" fmla="val 459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96671F-135D-4B26-B4D7-306FC695D84B}"/>
              </a:ext>
            </a:extLst>
          </p:cNvPr>
          <p:cNvGrpSpPr/>
          <p:nvPr/>
        </p:nvGrpSpPr>
        <p:grpSpPr>
          <a:xfrm>
            <a:off x="9347666" y="4938961"/>
            <a:ext cx="2844334" cy="1782105"/>
            <a:chOff x="206914" y="5194823"/>
            <a:chExt cx="4397828" cy="15925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F76211-08BD-4B40-B8BF-D06963EB64B3}"/>
                </a:ext>
              </a:extLst>
            </p:cNvPr>
            <p:cNvSpPr/>
            <p:nvPr/>
          </p:nvSpPr>
          <p:spPr>
            <a:xfrm>
              <a:off x="206914" y="5194823"/>
              <a:ext cx="4397828" cy="15925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296E45-A197-4E4C-B794-A8C99B775CB2}"/>
                </a:ext>
              </a:extLst>
            </p:cNvPr>
            <p:cNvSpPr/>
            <p:nvPr/>
          </p:nvSpPr>
          <p:spPr>
            <a:xfrm>
              <a:off x="445533" y="5380614"/>
              <a:ext cx="1846591" cy="2896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សេវាសុខាភិបាល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B5B5905-CD52-4C71-A8AE-E3AE6C593B58}"/>
                </a:ext>
              </a:extLst>
            </p:cNvPr>
            <p:cNvSpPr/>
            <p:nvPr/>
          </p:nvSpPr>
          <p:spPr>
            <a:xfrm>
              <a:off x="456636" y="5835089"/>
              <a:ext cx="1835488" cy="2896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សេវាគាំទ្រផ្លូវច្បាប់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CA683B-49E1-4EDA-8D78-08578D3FBE02}"/>
                </a:ext>
              </a:extLst>
            </p:cNvPr>
            <p:cNvSpPr/>
            <p:nvPr/>
          </p:nvSpPr>
          <p:spPr>
            <a:xfrm>
              <a:off x="2491212" y="5375768"/>
              <a:ext cx="1846591" cy="2896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សេវាស្ដារនីតិសម្បទា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45603E3-8B38-4BF5-A927-CF7DF9CA5744}"/>
                </a:ext>
              </a:extLst>
            </p:cNvPr>
            <p:cNvSpPr/>
            <p:nvPr/>
          </p:nvSpPr>
          <p:spPr>
            <a:xfrm>
              <a:off x="2502314" y="5840514"/>
              <a:ext cx="1835488" cy="2896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ជំនាញវិជ្ជាជីវៈ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0846461-1AD1-4327-AD0A-D8D6C84F6302}"/>
                </a:ext>
              </a:extLst>
            </p:cNvPr>
            <p:cNvSpPr/>
            <p:nvPr/>
          </p:nvSpPr>
          <p:spPr>
            <a:xfrm>
              <a:off x="445534" y="6285798"/>
              <a:ext cx="1835488" cy="2896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ការងារ</a:t>
              </a:r>
              <a:r>
                <a:rPr lang="en-US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/</a:t>
              </a: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មុខរបរ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6EFE15F-B8AA-4340-A73E-7E2DAD843E77}"/>
                </a:ext>
              </a:extLst>
            </p:cNvPr>
            <p:cNvSpPr/>
            <p:nvPr/>
          </p:nvSpPr>
          <p:spPr>
            <a:xfrm>
              <a:off x="2491212" y="6294463"/>
              <a:ext cx="1835488" cy="2896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m-KH" sz="1000" dirty="0">
                  <a:latin typeface="Khmer OS Siemreap" panose="02000500000000020004" pitchFamily="2" charset="0"/>
                  <a:cs typeface="Khmer OS Siemreap" panose="02000500000000020004" pitchFamily="2" charset="0"/>
                </a:rPr>
                <a:t>សិក្សាអប់រំ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1EF1A87-826D-4BA3-A23A-10A8F1EC30A9}"/>
              </a:ext>
            </a:extLst>
          </p:cNvPr>
          <p:cNvSpPr txBox="1"/>
          <p:nvPr/>
        </p:nvSpPr>
        <p:spPr>
          <a:xfrm>
            <a:off x="2084000" y="1834231"/>
            <a:ext cx="150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6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ស្ថានតំណាងទូត</a:t>
            </a:r>
            <a:endParaRPr lang="en-US" sz="16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6A227F2-3001-43A3-8C36-1837BE5BEA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55" y="2791675"/>
            <a:ext cx="921255" cy="7351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9E1473A-5C51-4BA6-AC0F-27D723EB48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312" y="2105387"/>
            <a:ext cx="2164559" cy="993139"/>
          </a:xfrm>
          <a:prstGeom prst="rect">
            <a:avLst/>
          </a:prstGeom>
        </p:spPr>
      </p:pic>
      <p:sp>
        <p:nvSpPr>
          <p:cNvPr id="3" name="Arrow: Left-Right-Up 2">
            <a:extLst>
              <a:ext uri="{FF2B5EF4-FFF2-40B4-BE49-F238E27FC236}">
                <a16:creationId xmlns:a16="http://schemas.microsoft.com/office/drawing/2014/main" id="{B2707B8A-00BC-40CD-AE1F-66B2FC3E15A4}"/>
              </a:ext>
            </a:extLst>
          </p:cNvPr>
          <p:cNvSpPr/>
          <p:nvPr/>
        </p:nvSpPr>
        <p:spPr>
          <a:xfrm rot="16200000">
            <a:off x="2165710" y="2247623"/>
            <a:ext cx="1026574" cy="564707"/>
          </a:xfrm>
          <a:prstGeom prst="leftRight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9734C5-6183-4EDB-A602-0C7486891121}"/>
              </a:ext>
            </a:extLst>
          </p:cNvPr>
          <p:cNvSpPr txBox="1"/>
          <p:nvPr/>
        </p:nvSpPr>
        <p:spPr>
          <a:xfrm>
            <a:off x="1949730" y="6519446"/>
            <a:ext cx="1898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600" dirty="0">
                <a:latin typeface="!Khmer OS Siemreap" panose="02000500000000020004" pitchFamily="2" charset="0"/>
                <a:cs typeface="!Khmer OS Siemreap" panose="02000500000000020004" pitchFamily="2" charset="0"/>
              </a:rPr>
              <a:t>មន្រ្តីនគរបាលយុត្តិធម៌</a:t>
            </a:r>
            <a:endParaRPr lang="en-US" sz="16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1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6352-2BD2-4DC8-8BCA-7562DE291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761"/>
            <a:ext cx="9900473" cy="526488"/>
          </a:xfrm>
        </p:spPr>
        <p:txBody>
          <a:bodyPr>
            <a:normAutofit fontScale="90000"/>
          </a:bodyPr>
          <a:lstStyle/>
          <a:p>
            <a:br>
              <a:rPr lang="km-KH" sz="5300" dirty="0">
                <a:solidFill>
                  <a:schemeClr val="accent1">
                    <a:lumMod val="60000"/>
                    <a:lumOff val="40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</a:br>
            <a:r>
              <a:rPr lang="km-KH" sz="27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តួ</a:t>
            </a:r>
            <a:r>
              <a:rPr lang="km-KH" sz="22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នា</a:t>
            </a:r>
            <a:r>
              <a:rPr lang="km-KH" sz="27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ទី និងភារកិច្ចរបស់អង្គភាព ស្ថាប័ន ក្នុងការជួយដល់ជនរងគ្រោះ</a:t>
            </a:r>
            <a:br>
              <a:rPr lang="km-KH" sz="31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km-KH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4D1E-DA9F-4A19-9D59-081E71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71" y="1408670"/>
            <a:ext cx="10201045" cy="437835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អគ្គលេខាធិការដ្ឋាន 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គ.ជ.ប.ជ មានសុទិដ្ឋិនិយមថា ក្រសួង ស្ថ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ា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ប័ន 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អាជ្ញាធរមានសមត្ថកិច្ច 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អង្គការសមាគមន៍នានា ដែលធ្វើការងារក្នុងវិស័យការពារជនរងគ្រោះទាំងអស់ នឹងរួមដៃគ្នា ក្នុងការការពារ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ផលប្រយោជន៍ស្របច្បាប់ ការពារ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សិទ្ធិសេរីភាព និងសេចក្តីថ្លៃរបស់មនុស្សជាតិ ពីភាពរងគ្រោះ ដោយអំពើជួញដូរមនុស្ស ទៅតាមតួនាទីភារកិច្ចរៀងៗខ្លួនប្រកប ដោយការទទួលខុសត្រូវខ្ពស់ និងឱ្យបានជាអតិបរមា ។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26051-5811-4E8B-8CA6-CDE17A12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3" y="744545"/>
            <a:ext cx="1157407" cy="11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6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3EF835E-5616-4466-B6B6-9B3AA041339F}"/>
              </a:ext>
            </a:extLst>
          </p:cNvPr>
          <p:cNvGrpSpPr/>
          <p:nvPr/>
        </p:nvGrpSpPr>
        <p:grpSpPr>
          <a:xfrm>
            <a:off x="2664774" y="1038240"/>
            <a:ext cx="6609856" cy="5130138"/>
            <a:chOff x="5080526" y="318050"/>
            <a:chExt cx="2828670" cy="3886379"/>
          </a:xfrm>
        </p:grpSpPr>
        <p:sp>
          <p:nvSpPr>
            <p:cNvPr id="2" name="Subtitle 4">
              <a:extLst>
                <a:ext uri="{FF2B5EF4-FFF2-40B4-BE49-F238E27FC236}">
                  <a16:creationId xmlns:a16="http://schemas.microsoft.com/office/drawing/2014/main" id="{F4CCB9FD-7FBB-447C-A9F6-42E0085B2ECA}"/>
                </a:ext>
              </a:extLst>
            </p:cNvPr>
            <p:cNvSpPr txBox="1">
              <a:spLocks/>
            </p:cNvSpPr>
            <p:nvPr/>
          </p:nvSpPr>
          <p:spPr>
            <a:xfrm>
              <a:off x="5080526" y="3156264"/>
              <a:ext cx="2828670" cy="1048165"/>
            </a:xfrm>
            <a:prstGeom prst="rect">
              <a:avLst/>
            </a:prstGeom>
          </p:spPr>
          <p:txBody>
            <a:bodyPr vert="horz" lIns="0" rIns="18288">
              <a:noAutofit/>
            </a:bodyPr>
            <a:lstStyle>
              <a:lvl1pPr marL="0" marR="45720" indent="0" algn="r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SzPct val="95000"/>
                <a:buFont typeface="Wingdings 2"/>
                <a:buNone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accent1">
                    <a:lumMod val="50000"/>
                  </a:schemeClr>
                </a:buClr>
                <a:buSzPct val="85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accent2">
                    <a:lumMod val="50000"/>
                  </a:schemeClr>
                </a:buClr>
                <a:buSzPct val="70000"/>
                <a:buFont typeface="Wingdings 2"/>
                <a:buNone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accent3">
                    <a:lumMod val="50000"/>
                  </a:schemeClr>
                </a:buClr>
                <a:buSzPct val="65000"/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accent4">
                    <a:lumMod val="75000"/>
                  </a:schemeClr>
                </a:buClr>
                <a:buSzPct val="65000"/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accent5">
                    <a:lumMod val="50000"/>
                  </a:schemeClr>
                </a:buClr>
                <a:buSzPct val="80000"/>
                <a:buFont typeface="Wingdings 2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accent6">
                    <a:lumMod val="75000"/>
                  </a:schemeClr>
                </a:buClr>
                <a:buSzPct val="80000"/>
                <a:buFont typeface="Wingdings 2"/>
                <a:buNone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2"/>
                </a:buClr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km-KH" sz="5000" dirty="0">
                  <a:solidFill>
                    <a:srgbClr val="0070C0"/>
                  </a:solidFill>
                  <a:latin typeface="Khmer Mool" panose="02000506000000020004" pitchFamily="2" charset="0"/>
                  <a:ea typeface="+mj-ea"/>
                  <a:cs typeface="Khmer Mool" panose="02000506000000020004" pitchFamily="2" charset="0"/>
                </a:rPr>
                <a:t>សូមអរគុណ !</a:t>
              </a:r>
              <a:endParaRPr lang="en-US" sz="5000" dirty="0">
                <a:solidFill>
                  <a:srgbClr val="0070C0"/>
                </a:solidFill>
                <a:latin typeface="Khmer Mool" panose="02000506000000020004" pitchFamily="2" charset="0"/>
                <a:ea typeface="+mj-ea"/>
                <a:cs typeface="Khmer Mool" panose="02000506000000020004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0E89E1-5446-4A01-8526-A22478009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526" y="318050"/>
              <a:ext cx="1509427" cy="266113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3BB907-6EEE-4553-8934-28C41B15672E}"/>
              </a:ext>
            </a:extLst>
          </p:cNvPr>
          <p:cNvSpPr txBox="1"/>
          <p:nvPr/>
        </p:nvSpPr>
        <p:spPr>
          <a:xfrm>
            <a:off x="1168782" y="1533167"/>
            <a:ext cx="2475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សំនួរ</a:t>
            </a:r>
            <a:endParaRPr lang="en-US" sz="4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93923-FFD0-4FE2-9212-2790937DCBAE}"/>
              </a:ext>
            </a:extLst>
          </p:cNvPr>
          <p:cNvSpPr txBox="1"/>
          <p:nvPr/>
        </p:nvSpPr>
        <p:spPr>
          <a:xfrm>
            <a:off x="8800241" y="1684421"/>
            <a:ext cx="233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6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ចម្លើយ</a:t>
            </a:r>
            <a:endParaRPr lang="en-US" sz="36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9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53F3A-55D2-4C5D-88EA-D506A7661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273132"/>
            <a:ext cx="11406433" cy="5903831"/>
          </a:xfrm>
        </p:spPr>
        <p:txBody>
          <a:bodyPr/>
          <a:lstStyle/>
          <a:p>
            <a:pPr marL="0" indent="0">
              <a:buNone/>
            </a:pPr>
            <a:endParaRPr lang="km-KH" dirty="0"/>
          </a:p>
          <a:p>
            <a:pPr marL="0" indent="0">
              <a:buNone/>
            </a:pPr>
            <a:endParaRPr lang="km-KH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>
                <a:latin typeface="Khmer Mool" panose="02000506000000020004" pitchFamily="2" charset="0"/>
                <a:cs typeface="Khmer Mool" panose="02000506000000020004" pitchFamily="2" charset="0"/>
              </a:rPr>
              <a:t>   </a:t>
            </a:r>
            <a:endParaRPr lang="km-KH" sz="7200" u="sng" dirty="0">
              <a:solidFill>
                <a:schemeClr val="accent1">
                  <a:lumMod val="75000"/>
                </a:schemeClr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  <a:p>
            <a:pPr marL="0" indent="0" algn="ctr">
              <a:buNone/>
            </a:pPr>
            <a:endParaRPr lang="km-KH" sz="7200" u="sng" dirty="0">
              <a:solidFill>
                <a:schemeClr val="accent1">
                  <a:lumMod val="75000"/>
                </a:schemeClr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  <a:p>
            <a:pPr marL="457200" lvl="1" indent="0" algn="ctr">
              <a:buNone/>
              <a:tabLst>
                <a:tab pos="3313113" algn="l"/>
              </a:tabLst>
            </a:pPr>
            <a:r>
              <a:rPr lang="km-KH" sz="68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           				</a:t>
            </a:r>
            <a:r>
              <a:rPr lang="km-KH" sz="50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 </a:t>
            </a:r>
            <a:endParaRPr lang="en-US" sz="6800" dirty="0">
              <a:solidFill>
                <a:schemeClr val="accent1">
                  <a:lumMod val="75000"/>
                </a:schemeClr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A52675-628D-4A25-8307-3874F3990F82}"/>
              </a:ext>
            </a:extLst>
          </p:cNvPr>
          <p:cNvSpPr/>
          <p:nvPr/>
        </p:nvSpPr>
        <p:spPr>
          <a:xfrm>
            <a:off x="7671460" y="660960"/>
            <a:ext cx="3610098" cy="240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FA31E-8E35-4BBA-8AE0-31F3FCC9D81F}"/>
              </a:ext>
            </a:extLst>
          </p:cNvPr>
          <p:cNvSpPr/>
          <p:nvPr/>
        </p:nvSpPr>
        <p:spPr>
          <a:xfrm>
            <a:off x="6201711" y="368135"/>
            <a:ext cx="2989790" cy="1270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198A3-F1B1-48B9-8CC9-D72971303295}"/>
              </a:ext>
            </a:extLst>
          </p:cNvPr>
          <p:cNvSpPr txBox="1"/>
          <p:nvPr/>
        </p:nvSpPr>
        <p:spPr>
          <a:xfrm>
            <a:off x="3038107" y="2138958"/>
            <a:ext cx="5912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km-KH" sz="5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សំណួរ</a:t>
            </a:r>
            <a:r>
              <a:rPr lang="km-KH" sz="28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-</a:t>
            </a:r>
            <a:r>
              <a:rPr lang="km-KH" sz="5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ចម្លើយ</a:t>
            </a:r>
            <a:endParaRPr lang="km-KH" sz="2800" dirty="0">
              <a:solidFill>
                <a:schemeClr val="accent1">
                  <a:lumMod val="75000"/>
                </a:schemeClr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EB613-D136-487D-A2DC-81B52C635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90" y="3356659"/>
            <a:ext cx="3762450" cy="23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6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249B8-E708-4F9A-A4CC-B12F199B8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8" y="419386"/>
            <a:ext cx="10515600" cy="59607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km-KH" dirty="0"/>
              <a:t> </a:t>
            </a:r>
            <a:r>
              <a:rPr lang="km-KH" sz="2600" b="1" dirty="0">
                <a:solidFill>
                  <a:srgbClr val="00206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រយៈពេល៖ .....</a:t>
            </a:r>
          </a:p>
          <a:p>
            <a:pPr marL="0" lvl="0" indent="0" algn="just">
              <a:lnSpc>
                <a:spcPct val="200000"/>
              </a:lnSpc>
              <a:buNone/>
            </a:pPr>
            <a:r>
              <a:rPr lang="km-KH" sz="2600" b="1" dirty="0">
                <a:solidFill>
                  <a:srgbClr val="00206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គោលបំណង៖     </a:t>
            </a:r>
            <a:r>
              <a:rPr lang="en-US" sz="3200" b="1" dirty="0">
                <a:solidFill>
                  <a:srgbClr val="002060"/>
                </a:solidFill>
                <a:latin typeface="Khmer OS Moul" panose="02000500000000000000" pitchFamily="2" charset="0"/>
                <a:cs typeface="Khmer OS Moul" panose="02000500000000000000" pitchFamily="2" charset="0"/>
              </a:rPr>
              <a:t>	</a:t>
            </a:r>
            <a:r>
              <a:rPr lang="km-KH" sz="3200" dirty="0">
                <a:solidFill>
                  <a:srgbClr val="002060"/>
                </a:solidFill>
                <a:latin typeface="Khmer OS System" panose="02000500000000020004" pitchFamily="2" charset="0"/>
                <a:cs typeface="Khmer OS System" panose="02000500000000020004" pitchFamily="2" charset="0"/>
              </a:rPr>
              <a:t>ដើម្បីឲ្យសិក្ខាកាមដែលជាមន្ត្រី ក្នុងស្ថាប័ន និងអង្គភាពពាក់ព័ន្ធនឹងការផ្តល់សេ			វា បានរំលឹកឡើងវិញ អំពីតួនាទីភារកិច្ចរបស់ខ្លួន ក្នុងការផ្តល់សេវា ជូនជនរង			គ្រោះ ដែលត្រូវការចាំបាច់ និងជាសេវាដូចជាប្រជាពលរដ្ឋទូទៅ។</a:t>
            </a:r>
            <a:endParaRPr lang="km-KH" sz="3200" dirty="0">
              <a:solidFill>
                <a:srgbClr val="002060"/>
              </a:solidFill>
              <a:latin typeface="Khmer OS Moul" panose="02000500000000000000" pitchFamily="2" charset="0"/>
              <a:cs typeface="Khmer OS Moul" panose="02000500000000000000" pitchFamily="2" charset="0"/>
            </a:endParaRPr>
          </a:p>
          <a:p>
            <a:pPr marL="0" lvl="0" indent="0" algn="just">
              <a:lnSpc>
                <a:spcPct val="200000"/>
              </a:lnSpc>
              <a:buNone/>
            </a:pPr>
            <a:r>
              <a:rPr lang="km-KH" sz="2600" b="1" dirty="0">
                <a:solidFill>
                  <a:srgbClr val="00206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វិធីសាស្រ្ត៖</a:t>
            </a:r>
            <a:r>
              <a:rPr lang="km-KH" sz="3200" b="1" dirty="0">
                <a:solidFill>
                  <a:srgbClr val="002060"/>
                </a:solidFill>
                <a:latin typeface="Khmer OS Moul" panose="02000500000000000000" pitchFamily="2" charset="0"/>
                <a:cs typeface="Khmer OS Moul" panose="02000500000000000000" pitchFamily="2" charset="0"/>
              </a:rPr>
              <a:t>	</a:t>
            </a:r>
            <a:r>
              <a:rPr lang="km-KH" sz="3200" dirty="0">
                <a:solidFill>
                  <a:srgbClr val="002060"/>
                </a:solidFill>
                <a:latin typeface="Khmer OS System" panose="02000500000000020004" pitchFamily="2" charset="0"/>
                <a:cs typeface="Khmer OS System" panose="02000500000000020004" pitchFamily="2" charset="0"/>
              </a:rPr>
              <a:t>ពិគ្រោះ ពិភាក្សា  រំលឹកឡើងវិញអំពីសេវាដែលក្រសួង ស្ថាប័ន មន្ទីរ អង្គភាព 			មានសម្រាប់ផ្តល់ជូនប្រជាពលរដ្ឋទូទៅ ដែលនឹងត្រូវយកមកផ្តល់ជូនជនរង				គ្រោះ ក្នុងដំណាក់កាលចាំបាច់ នៃការសង្គ្រោះ ឬការឧបត្ថម្ភសម្រាប់ដំណើរការ	</a:t>
            </a:r>
          </a:p>
          <a:p>
            <a:pPr marL="0" lvl="0" indent="0" algn="just">
              <a:lnSpc>
                <a:spcPct val="200000"/>
              </a:lnSpc>
              <a:buNone/>
            </a:pPr>
            <a:r>
              <a:rPr lang="km-KH" sz="3200" dirty="0">
                <a:solidFill>
                  <a:srgbClr val="002060"/>
                </a:solidFill>
                <a:latin typeface="Khmer OS System" panose="02000500000000020004" pitchFamily="2" charset="0"/>
                <a:cs typeface="Khmer OS System" panose="02000500000000020004" pitchFamily="2" charset="0"/>
              </a:rPr>
              <a:t>		នៃកិច្ចការពារជនរងគ្រោះ លើកឧទាហរណ៍ជាបទពិសោធន៍ក្នុងករណីជាក់ស្ដែង ដើម្បីឲ្យ		សិក្ខាកាមបានដឹងអំពីតួនាទីភារកិច្ចគ្នា ទៅវិញទៅមក និងសហការគ្នា ជួយជនរងគ្រោះ ។ </a:t>
            </a:r>
            <a:endParaRPr lang="en-US" sz="3200" dirty="0">
              <a:solidFill>
                <a:srgbClr val="002060"/>
              </a:solidFill>
              <a:latin typeface="Khmer OS System" panose="02000500000000020004" pitchFamily="2" charset="0"/>
              <a:cs typeface="Khmer OS System" panose="02000500000000020004" pitchFamily="2" charset="0"/>
            </a:endParaRPr>
          </a:p>
          <a:p>
            <a:pPr marL="0" indent="0">
              <a:buNone/>
            </a:pPr>
            <a:endParaRPr lang="km-KH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AB31-FEDA-4E3D-B7ED-E393AAE4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19" y="141098"/>
            <a:ext cx="10515600" cy="630952"/>
          </a:xfrm>
        </p:spPr>
        <p:txBody>
          <a:bodyPr>
            <a:noAutofit/>
          </a:bodyPr>
          <a:lstStyle/>
          <a:p>
            <a: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សំនួររំលឹកមេរៀន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A44EC95-D4D3-49F1-81E5-06F072B6655C}"/>
              </a:ext>
            </a:extLst>
          </p:cNvPr>
          <p:cNvSpPr txBox="1">
            <a:spLocks/>
          </p:cNvSpPr>
          <p:nvPr/>
        </p:nvSpPr>
        <p:spPr>
          <a:xfrm>
            <a:off x="961051" y="1926956"/>
            <a:ext cx="10269897" cy="150204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m-KH" sz="2400" dirty="0">
                <a:solidFill>
                  <a:schemeClr val="tx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តើអង្គភាព</a:t>
            </a:r>
            <a:r>
              <a:rPr lang="en-US" sz="2400" dirty="0">
                <a:solidFill>
                  <a:schemeClr val="tx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-</a:t>
            </a:r>
            <a:r>
              <a:rPr lang="km-KH" sz="2400" dirty="0">
                <a:solidFill>
                  <a:schemeClr val="tx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ស្ថាប័ន ណាខ្លះជាអ្នកមានភារកិច្ចកំណត់អត្តសញ្ញាណជនរងគ្រោះបឋម ?</a:t>
            </a:r>
            <a:endParaRPr lang="en-US" sz="2400" dirty="0">
              <a:solidFill>
                <a:schemeClr val="tx1"/>
              </a:solidFill>
              <a:latin typeface="!Khmer OS Siemreap" panose="02000500000000020004" pitchFamily="2" charset="0"/>
              <a:cs typeface="!Khmer OS Siemreap" panose="02000500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794D7-5FA6-485C-AD90-F6E9D964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26" y="3699491"/>
            <a:ext cx="4703548" cy="280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3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495F97-FDC9-46D3-817B-EF7C6641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495"/>
            <a:ext cx="10515600" cy="306855"/>
          </a:xfrm>
        </p:spPr>
        <p:txBody>
          <a:bodyPr>
            <a:noAutofit/>
          </a:bodyPr>
          <a:lstStyle/>
          <a:p>
            <a: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រំលឹកមេរៀន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926B7-0FC7-4FE4-8086-CDF7E7A67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77" y="1232064"/>
            <a:ext cx="11253952" cy="4393871"/>
          </a:xfrm>
        </p:spPr>
        <p:txBody>
          <a:bodyPr>
            <a:normAutofit/>
          </a:bodyPr>
          <a:lstStyle/>
          <a:p>
            <a:pPr marL="197485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2060"/>
                </a:solidFill>
                <a:latin typeface="Khmer OS Bokor" pitchFamily="2" charset="0"/>
                <a:cs typeface="Khmer OS Bokor" pitchFamily="2" charset="0"/>
              </a:rPr>
              <a:t>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12AFE-8B1F-4B0E-8D70-FEE9734FC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15273" r="5185" b="6838"/>
          <a:stretch/>
        </p:blipFill>
        <p:spPr>
          <a:xfrm>
            <a:off x="1966383" y="1074876"/>
            <a:ext cx="8259233" cy="5135012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11F46-A3BD-4C74-906A-7FD11CA90618}"/>
              </a:ext>
            </a:extLst>
          </p:cNvPr>
          <p:cNvSpPr txBox="1"/>
          <p:nvPr/>
        </p:nvSpPr>
        <p:spPr>
          <a:xfrm>
            <a:off x="6676374" y="1182532"/>
            <a:ext cx="203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b="1" dirty="0">
                <a:solidFill>
                  <a:srgbClr val="002060"/>
                </a:solidFill>
                <a:latin typeface="!Khmer OS Siemreap"/>
              </a:rPr>
              <a:t>សមត្ថកិច្ចជំនាញ</a:t>
            </a:r>
            <a:endParaRPr lang="en-US" sz="2800" b="1" dirty="0">
              <a:solidFill>
                <a:srgbClr val="002060"/>
              </a:solidFill>
              <a:latin typeface="!Khmer OS Siemreap"/>
            </a:endParaRPr>
          </a:p>
        </p:txBody>
      </p:sp>
    </p:spTree>
    <p:extLst>
      <p:ext uri="{BB962C8B-B14F-4D97-AF65-F5344CB8AC3E}">
        <p14:creationId xmlns:p14="http://schemas.microsoft.com/office/powerpoint/2010/main" val="382019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3531-62EA-44A6-9C34-AF6AF91C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5" y="228215"/>
            <a:ext cx="10630915" cy="528001"/>
          </a:xfrm>
        </p:spPr>
        <p:txBody>
          <a:bodyPr>
            <a:noAutofit/>
          </a:bodyPr>
          <a:lstStyle/>
          <a:p>
            <a:br>
              <a:rPr lang="km-KH" sz="32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km-KH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តួនាទី និងភារកិច្ចរបស់អង្គភាព ស្ថាប័ន ក្នុងការជួយដល់ជនរងគ្រោះ</a:t>
            </a:r>
            <a:b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</a:br>
            <a:br>
              <a:rPr lang="km-KH" sz="24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</a:br>
            <a:r>
              <a:rPr lang="km-KH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AEA8-E37B-4CF6-847C-2A0625ED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40" y="1982560"/>
            <a:ext cx="9121410" cy="14464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endParaRPr lang="km-KH" sz="2000" dirty="0">
              <a:latin typeface="!Khmer OS Siemreap" panose="02000500000000020004" pitchFamily="2" charset="0"/>
              <a:cs typeface="!Khmer OS Siemreap" panose="02000500000000020004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2400" dirty="0">
                <a:solidFill>
                  <a:schemeClr val="tx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តើអង្គភាព</a:t>
            </a:r>
            <a:r>
              <a:rPr lang="en-US" sz="2400" dirty="0">
                <a:solidFill>
                  <a:schemeClr val="tx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-</a:t>
            </a:r>
            <a:r>
              <a:rPr lang="km-KH" sz="2400" dirty="0">
                <a:solidFill>
                  <a:schemeClr val="tx1"/>
                </a:solidFill>
                <a:latin typeface="!Khmer OS Siemreap" panose="02000500000000020004" pitchFamily="2" charset="0"/>
                <a:cs typeface="!Khmer OS Siemreap" panose="02000500000000020004" pitchFamily="2" charset="0"/>
              </a:rPr>
              <a:t>ស្ថាប័នពាក់ព័ន្ធ មានភារកិច្ចអ្វីខ្លះក្នុងការជួយជនរងគ្រោះ?</a:t>
            </a:r>
          </a:p>
          <a:p>
            <a:pPr algn="ctr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03BC3-B768-49BE-A2B8-EA5BD77B5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423" y="3802784"/>
            <a:ext cx="4235153" cy="24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3FFCDF-5EF4-4134-8835-32AEF0F4BE86}"/>
              </a:ext>
            </a:extLst>
          </p:cNvPr>
          <p:cNvSpPr txBox="1">
            <a:spLocks/>
          </p:cNvSpPr>
          <p:nvPr/>
        </p:nvSpPr>
        <p:spPr>
          <a:xfrm>
            <a:off x="0" y="120240"/>
            <a:ext cx="10130904" cy="392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5">
                    <a:lumMod val="75000"/>
                  </a:schemeClr>
                </a:solidFill>
                <a:latin typeface="Khmer OS Muol Light" panose="02000500000000020004" pitchFamily="2" charset="0"/>
                <a:ea typeface="+mj-ea"/>
                <a:cs typeface="Khmer OS Muol Light" panose="02000500000000020004" pitchFamily="2" charset="0"/>
              </a:defRPr>
            </a:lvl1pPr>
          </a:lstStyle>
          <a:p>
            <a:r>
              <a:rPr lang="km-KH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គោលបំណង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 &amp;</a:t>
            </a:r>
            <a:r>
              <a:rPr lang="km-KH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គោលដៅមេរៀន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865829-5B8D-422E-9C9E-607E2623F916}"/>
              </a:ext>
            </a:extLst>
          </p:cNvPr>
          <p:cNvSpPr/>
          <p:nvPr/>
        </p:nvSpPr>
        <p:spPr>
          <a:xfrm>
            <a:off x="2464378" y="4062703"/>
            <a:ext cx="8496240" cy="9011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ជនរងគ្រោះទទួលបានការការពារសុវត្ថិភាព ការការពារសិទ្ធិ និងផលប្រយោជន៍ស្របច្បាប់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7391B4-7388-416D-9100-B9A8AE1BFD16}"/>
              </a:ext>
            </a:extLst>
          </p:cNvPr>
          <p:cNvSpPr/>
          <p:nvPr/>
        </p:nvSpPr>
        <p:spPr>
          <a:xfrm>
            <a:off x="2464378" y="5176270"/>
            <a:ext cx="8496240" cy="11874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ts val="4000"/>
              </a:lnSpc>
              <a:buNone/>
            </a:pPr>
            <a:r>
              <a:rPr lang="km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ទទួលបានសេវាស្របតាមស្ថានភាព តម្រូវការ និងស្តានីតិសម្បទា ជំនាញវិជ្ជាជីវៈ និងទុន(បង្កើតមុខរបរ)</a:t>
            </a:r>
            <a:endParaRPr lang="en-US" sz="18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F33312-697A-4293-9D86-192744FF8C7A}"/>
              </a:ext>
            </a:extLst>
          </p:cNvPr>
          <p:cNvSpPr/>
          <p:nvPr/>
        </p:nvSpPr>
        <p:spPr>
          <a:xfrm>
            <a:off x="2459876" y="962332"/>
            <a:ext cx="8496240" cy="12811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endParaRPr lang="en-US" sz="1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km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ក្រសួង ស្ថាប័ន មន្ទីរ អង្គភាព និងអាជ្ញាធរមានសមត្ថកិច្ចគ្រប់ជាន់ថ្នាក់ចេះប្រើប្រាស់ទម្រង់សម្ភាសន៍ខ្លី ឬវែង/លម្អិត សម្រាប់សន្និដ្ឋានរកភាពរងគ្រោះរបស់ពលរដ្ឋ ដើម្បីផ្តល់សេវាសង្គ្រោះបន្ទាន់ និងបឋម</a:t>
            </a:r>
          </a:p>
          <a:p>
            <a:pPr marL="0" indent="0" algn="ctr">
              <a:lnSpc>
                <a:spcPts val="4000"/>
              </a:lnSpc>
              <a:buNone/>
            </a:pPr>
            <a:endParaRPr lang="en-US" sz="18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FFBDBF-2DF0-4D2F-926F-E231AF92B864}"/>
              </a:ext>
            </a:extLst>
          </p:cNvPr>
          <p:cNvSpPr/>
          <p:nvPr/>
        </p:nvSpPr>
        <p:spPr>
          <a:xfrm>
            <a:off x="2464378" y="2457951"/>
            <a:ext cx="8496240" cy="12811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endParaRPr lang="en-US" sz="1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>
              <a:lnSpc>
                <a:spcPts val="4000"/>
              </a:lnSpc>
            </a:pPr>
            <a:r>
              <a:rPr lang="km-KH" sz="18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ក្រសួង ស្ថាប័ន មន្ទីរ អង្គភាព និងអាជ្ញាធរមានសមត្ថកិច្ចគ្រប់ជាន់ថ្នាក់ចូលរួមឧបត្ថម្ភគាំទ្រដល់ជនរងគ្រោះ គ្រប់ប្រភេទគ្រប់វ័យ និងគ្រប់ជាតិសាសន៍ទៅតាមស្ថានភាព និងលទ្ធភាព</a:t>
            </a:r>
          </a:p>
          <a:p>
            <a:pPr marL="0" indent="0" algn="ctr">
              <a:lnSpc>
                <a:spcPts val="4000"/>
              </a:lnSpc>
              <a:buNone/>
            </a:pPr>
            <a:endParaRPr lang="en-US" sz="18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3DC053-B1F1-4A01-89E8-52D8A5B47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6" y="2561898"/>
            <a:ext cx="1778436" cy="1887811"/>
          </a:xfrm>
          <a:prstGeom prst="ellipse">
            <a:avLst/>
          </a:prstGeom>
        </p:spPr>
      </p:pic>
      <p:sp>
        <p:nvSpPr>
          <p:cNvPr id="3" name="Star: 7 Points 2">
            <a:extLst>
              <a:ext uri="{FF2B5EF4-FFF2-40B4-BE49-F238E27FC236}">
                <a16:creationId xmlns:a16="http://schemas.microsoft.com/office/drawing/2014/main" id="{72A0F8C0-4F1A-4B3F-9824-0CD321E519CB}"/>
              </a:ext>
            </a:extLst>
          </p:cNvPr>
          <p:cNvSpPr/>
          <p:nvPr/>
        </p:nvSpPr>
        <p:spPr>
          <a:xfrm>
            <a:off x="1917823" y="1358362"/>
            <a:ext cx="379038" cy="364923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7 Points 13">
            <a:extLst>
              <a:ext uri="{FF2B5EF4-FFF2-40B4-BE49-F238E27FC236}">
                <a16:creationId xmlns:a16="http://schemas.microsoft.com/office/drawing/2014/main" id="{3B6F8484-A7A9-48DF-8CA5-02F4B0F1154D}"/>
              </a:ext>
            </a:extLst>
          </p:cNvPr>
          <p:cNvSpPr/>
          <p:nvPr/>
        </p:nvSpPr>
        <p:spPr>
          <a:xfrm>
            <a:off x="1919540" y="2916082"/>
            <a:ext cx="379038" cy="364923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527CC044-2B78-4420-A5C4-09DB73990D35}"/>
              </a:ext>
            </a:extLst>
          </p:cNvPr>
          <p:cNvSpPr/>
          <p:nvPr/>
        </p:nvSpPr>
        <p:spPr>
          <a:xfrm>
            <a:off x="1917823" y="4330837"/>
            <a:ext cx="379038" cy="364923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7 Points 15">
            <a:extLst>
              <a:ext uri="{FF2B5EF4-FFF2-40B4-BE49-F238E27FC236}">
                <a16:creationId xmlns:a16="http://schemas.microsoft.com/office/drawing/2014/main" id="{8DF68D76-8572-451E-8824-1718188884F8}"/>
              </a:ext>
            </a:extLst>
          </p:cNvPr>
          <p:cNvSpPr/>
          <p:nvPr/>
        </p:nvSpPr>
        <p:spPr>
          <a:xfrm>
            <a:off x="1917823" y="5563130"/>
            <a:ext cx="379038" cy="364923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048D-F875-4B95-A6BF-3C334A04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92" y="122742"/>
            <a:ext cx="6825916" cy="4906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km-KH" sz="22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អង្គភាព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-</a:t>
            </a:r>
            <a:r>
              <a:rPr lang="km-KH" sz="22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ស្ថាប័នពាក់ព័ន្ធ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F01FEB-77FB-4F4D-908D-CC32B4498B6B}"/>
              </a:ext>
            </a:extLst>
          </p:cNvPr>
          <p:cNvSpPr/>
          <p:nvPr/>
        </p:nvSpPr>
        <p:spPr>
          <a:xfrm>
            <a:off x="3603372" y="5036196"/>
            <a:ext cx="4175457" cy="970843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  <a:p>
            <a:pPr algn="ctr"/>
            <a:r>
              <a:rPr lang="km-KH" sz="1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អ្នកផ្តល់សេវាបន្ត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AA48ED-3B86-4C78-9A01-08732F514616}"/>
              </a:ext>
            </a:extLst>
          </p:cNvPr>
          <p:cNvSpPr/>
          <p:nvPr/>
        </p:nvSpPr>
        <p:spPr>
          <a:xfrm>
            <a:off x="6108032" y="1055997"/>
            <a:ext cx="3754167" cy="943259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មន្រ្តីនគរបាលយុត្តិធម៌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8AEF06-0152-4D65-864B-5FA5E381F88B}"/>
              </a:ext>
            </a:extLst>
          </p:cNvPr>
          <p:cNvSpPr/>
          <p:nvPr/>
        </p:nvSpPr>
        <p:spPr>
          <a:xfrm>
            <a:off x="1608474" y="1089544"/>
            <a:ext cx="3754167" cy="943259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មន្រ្តីសង្គមកិច្ច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D9DBA0-605C-4663-818A-BCE57882BE3E}"/>
              </a:ext>
            </a:extLst>
          </p:cNvPr>
          <p:cNvSpPr/>
          <p:nvPr/>
        </p:nvSpPr>
        <p:spPr>
          <a:xfrm>
            <a:off x="600274" y="2377187"/>
            <a:ext cx="3867928" cy="9011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មន្រ្តីការងារ និងបណ្តុះបណ្តាលវិជ្ជាជីវៈ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FE8DBD-A0DC-447C-A548-F8E339AADAF2}"/>
              </a:ext>
            </a:extLst>
          </p:cNvPr>
          <p:cNvSpPr/>
          <p:nvPr/>
        </p:nvSpPr>
        <p:spPr>
          <a:xfrm>
            <a:off x="652418" y="3826721"/>
            <a:ext cx="3815784" cy="901193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7485" indent="0" algn="ctr">
              <a:lnSpc>
                <a:spcPct val="150000"/>
              </a:lnSpc>
              <a:buNone/>
            </a:pPr>
            <a:r>
              <a:rPr lang="km-KH" sz="1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អាជ្ញាធរមូលដ្ឋាន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E5E0FA-DCE5-4051-9B93-CCF98540C4CF}"/>
              </a:ext>
            </a:extLst>
          </p:cNvPr>
          <p:cNvSpPr/>
          <p:nvPr/>
        </p:nvSpPr>
        <p:spPr>
          <a:xfrm>
            <a:off x="7132358" y="3757072"/>
            <a:ext cx="4175458" cy="970842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ទីភ្នាក់ងារជ្រើសរើសឯកជន</a:t>
            </a:r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22EF6C-5FBB-433C-8F8E-9138B602D505}"/>
              </a:ext>
            </a:extLst>
          </p:cNvPr>
          <p:cNvSpPr/>
          <p:nvPr/>
        </p:nvSpPr>
        <p:spPr>
          <a:xfrm>
            <a:off x="7132358" y="2337396"/>
            <a:ext cx="4175457" cy="901192"/>
          </a:xfrm>
          <a:prstGeom prst="round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800" dirty="0">
                <a:latin typeface="Khmer OS Muol Light" panose="02000500000000020004" pitchFamily="2" charset="77"/>
                <a:cs typeface="Khmer OS Muol Light" panose="02000500000000020004" pitchFamily="2" charset="77"/>
              </a:rPr>
              <a:t>ស្ថានទូត/ស្ថានតំណាង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716B17C-95AA-4E88-83AC-9B92DC0D0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66" y="2195222"/>
            <a:ext cx="2349542" cy="246755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33429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DB2C-BC15-4765-8E0D-683B5111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8545"/>
            <a:ext cx="10515600" cy="462704"/>
          </a:xfrm>
        </p:spPr>
        <p:txBody>
          <a:bodyPr>
            <a:noAutofit/>
          </a:bodyPr>
          <a:lstStyle/>
          <a:p>
            <a:pPr algn="ctr"/>
            <a:r>
              <a:rPr lang="km-KH" sz="22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តួនាទីភារកិច្ចរបស់អង្គភាព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-</a:t>
            </a:r>
            <a:r>
              <a:rPr lang="km-KH" sz="2200" dirty="0">
                <a:solidFill>
                  <a:schemeClr val="accent1">
                    <a:lumMod val="75000"/>
                  </a:schemeClr>
                </a:solidFill>
                <a:latin typeface="Khmer Mool" panose="02000506000000020004" pitchFamily="2" charset="0"/>
                <a:cs typeface="Khmer Mool" panose="02000506000000020004" pitchFamily="2" charset="0"/>
              </a:rPr>
              <a:t>ស្ថាប័នពាក់ព័ន្ធ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Khmer Mool" panose="02000506000000020004" pitchFamily="2" charset="0"/>
              <a:cs typeface="Khmer Mool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971C2-9649-478F-8299-AE5F2F86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4" y="1035790"/>
            <a:ext cx="10668001" cy="5504174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ts val="4000"/>
              </a:lnSpc>
              <a:buNone/>
            </a:pPr>
            <a:r>
              <a:rPr lang="km-KH" sz="1400" dirty="0">
                <a:latin typeface="Khmer OS Content" pitchFamily="2" charset="0"/>
                <a:cs typeface="Khmer OS Content" pitchFamily="2" charset="0"/>
              </a:rPr>
              <a:t>	</a:t>
            </a:r>
            <a:r>
              <a:rPr lang="km-KH" sz="2400" dirty="0">
                <a:latin typeface="Khmer OS Content" pitchFamily="2" charset="0"/>
                <a:cs typeface="Khmer OS Content" pitchFamily="2" charset="0"/>
              </a:rPr>
              <a:t>តួនាទីភារកិច្ចរបស់ក្រសួង</a:t>
            </a:r>
            <a:r>
              <a:rPr lang="en-US" sz="2400" dirty="0">
                <a:latin typeface="Khmer OS Content" pitchFamily="2" charset="0"/>
                <a:cs typeface="Khmer OS Content" pitchFamily="2" charset="0"/>
              </a:rPr>
              <a:t>-</a:t>
            </a:r>
            <a:r>
              <a:rPr lang="km-KH" sz="2400" dirty="0">
                <a:latin typeface="Khmer OS Content" pitchFamily="2" charset="0"/>
                <a:cs typeface="Khmer OS Content" pitchFamily="2" charset="0"/>
              </a:rPr>
              <a:t>ស្ថាប័ន មន្ទីរ អាជ្ញាធរមូលដ្ឋាន អង្គការដៃគូ និងអង្គភាពពាក់ព័ន្ធពិតជាមានសារសំខាន់ខ្លាំងណាស់</a:t>
            </a:r>
            <a:r>
              <a:rPr lang="en-US" sz="2400" dirty="0">
                <a:latin typeface="Khmer OS Content" pitchFamily="2" charset="0"/>
                <a:cs typeface="Khmer OS Content" pitchFamily="2" charset="0"/>
              </a:rPr>
              <a:t> </a:t>
            </a:r>
            <a:r>
              <a:rPr lang="km-KH" sz="2400" dirty="0">
                <a:latin typeface="Khmer OS Content" pitchFamily="2" charset="0"/>
                <a:cs typeface="Khmer OS Content" pitchFamily="2" charset="0"/>
              </a:rPr>
              <a:t>ក្នុងការជួយអន្តរាគមន៍សង្គ្រោះដល់ជនរងគ្រោះដោយអំពើជួញដូរមនុស្ស ។ ក្រសួងស្ថាប័ន មន្ទីរ អង្គការដៃគូនានា អាចស៊ើបសួររកព័ត៌មានបញ្ជាក់បន្ថែម បើសិនជាលទ្ធផលនៃការសម្ភាសន៍ប្រមូលព័ត៌មានបឋម ដែលធ្វើឡើងជាបឋម មិនមានទិន្នន័យគ្រប់គ្រាន់ អាចសន្និដ្ឋានរកភាពរងគ្រោះបាន ហើយនៅតែសង្ស័យថាជាជនរងគ្រោះ ដែលមិនបានផ្តល់ព័ត៌មានគ្រប់គ្រាន់ ។ </a:t>
            </a:r>
          </a:p>
          <a:p>
            <a:pPr marL="0" indent="914400" algn="just">
              <a:lnSpc>
                <a:spcPts val="4000"/>
              </a:lnSpc>
              <a:buNone/>
            </a:pPr>
            <a:r>
              <a:rPr lang="km-KH" sz="2400" dirty="0">
                <a:latin typeface="Khmer OS Content" pitchFamily="2" charset="0"/>
                <a:cs typeface="Khmer OS Content" pitchFamily="2" charset="0"/>
              </a:rPr>
              <a:t>ទោះជាក្នុងករណីណា សេវាសង្គ្រោះបន្ទាន់ សេវាបឋមដែលជាតម្រូវការចាំបាច់ នៅពេលដែលជនរងគ្រោះរងគ្រោះថ្នាក់ ឈឺពោះសម្រាលកូន ឬមានជម្ងឺត្រូវការការសង្គ្រោះបន្ទាន់ អាហារ ទឹក ឬ ត្រូវការកន្លែងស្នាក់នៅបណ្តោះអាសន្ន ដើម្បីការពារសុវត្ថិភាពដល់ជនសង្ស័យរងគ្រោះ ជាដើម ។</a:t>
            </a:r>
            <a:r>
              <a:rPr lang="ca-ES" sz="2400" dirty="0">
                <a:latin typeface="Khmer OS Content" pitchFamily="2" charset="0"/>
                <a:cs typeface="Khmer OS Content" pitchFamily="2" charset="0"/>
              </a:rPr>
              <a:t> </a:t>
            </a:r>
            <a:endParaRPr lang="km-KH" sz="2400" dirty="0">
              <a:latin typeface="Khmer OS Content" pitchFamily="2" charset="0"/>
              <a:cs typeface="Khmer OS Content" pitchFamily="2" charset="0"/>
            </a:endParaRPr>
          </a:p>
          <a:p>
            <a:pPr marL="0" indent="914400" algn="just">
              <a:lnSpc>
                <a:spcPts val="4000"/>
              </a:lnSpc>
              <a:buNone/>
            </a:pPr>
            <a:r>
              <a:rPr lang="km-KH" sz="2400" dirty="0">
                <a:latin typeface="Khmer OS Content" pitchFamily="2" charset="0"/>
                <a:cs typeface="Khmer OS Content" pitchFamily="2" charset="0"/>
              </a:rPr>
              <a:t>ការចូលរួមផ្តល់សេវា ពីអង្គការ សហគមន៍ ឬអ្នកផ្តល់សេវាបន្តផ្សេងទៀត គឺជាការចាំបាច់ ដើម្បីសហការគ្នាជួយបំពេញសេចក្តីត្រូវការចាំបាច់ដល់ជនរងគ្រោះ តាំងពីដំណាក់កាលអន្តរាគមន៍សង្គ្រោះដំបូង</a:t>
            </a:r>
            <a:r>
              <a:rPr lang="ca-ES" sz="2400" dirty="0">
                <a:latin typeface="Khmer OS Content" pitchFamily="2" charset="0"/>
                <a:cs typeface="Khmer OS Content" pitchFamily="2" charset="0"/>
              </a:rPr>
              <a:t> </a:t>
            </a:r>
            <a:r>
              <a:rPr lang="km-KH" sz="2400" dirty="0">
                <a:latin typeface="Khmer OS Content" pitchFamily="2" charset="0"/>
                <a:cs typeface="Khmer OS Content" pitchFamily="2" charset="0"/>
              </a:rPr>
              <a:t>រហូតដល</a:t>
            </a:r>
            <a:r>
              <a:rPr lang="ca-ES" sz="2400" dirty="0">
                <a:latin typeface="Khmer OS Content" pitchFamily="2" charset="0"/>
                <a:cs typeface="Khmer OS Content" pitchFamily="2" charset="0"/>
              </a:rPr>
              <a:t>់</a:t>
            </a:r>
            <a:r>
              <a:rPr lang="km-KH" sz="2400" dirty="0">
                <a:latin typeface="Khmer OS Content" pitchFamily="2" charset="0"/>
                <a:cs typeface="Khmer OS Content" pitchFamily="2" charset="0"/>
              </a:rPr>
              <a:t>ដំណាក់</a:t>
            </a:r>
            <a:r>
              <a:rPr lang="ca-ES" sz="2400" dirty="0">
                <a:latin typeface="Khmer OS Content" pitchFamily="2" charset="0"/>
                <a:cs typeface="Khmer OS Content" pitchFamily="2" charset="0"/>
              </a:rPr>
              <a:t>កាល</a:t>
            </a:r>
            <a:r>
              <a:rPr lang="km-KH" sz="2400" dirty="0">
                <a:latin typeface="Khmer OS Content" pitchFamily="2" charset="0"/>
                <a:cs typeface="Khmer OS Content" pitchFamily="2" charset="0"/>
              </a:rPr>
              <a:t>បញ្ចប់នីតិវិធីតុលាការ ការ</a:t>
            </a:r>
            <a:r>
              <a:rPr lang="ca-ES" sz="2400" dirty="0">
                <a:latin typeface="Khmer OS Content" pitchFamily="2" charset="0"/>
                <a:cs typeface="Khmer OS Content" pitchFamily="2" charset="0"/>
              </a:rPr>
              <a:t>ស្តា</a:t>
            </a:r>
            <a:r>
              <a:rPr lang="km-KH" sz="2400" dirty="0">
                <a:latin typeface="Khmer OS Content" pitchFamily="2" charset="0"/>
                <a:cs typeface="Khmer OS Content" pitchFamily="2" charset="0"/>
              </a:rPr>
              <a:t>រ</a:t>
            </a:r>
            <a:r>
              <a:rPr lang="ca-ES" sz="2400" dirty="0">
                <a:latin typeface="Khmer OS Content" pitchFamily="2" charset="0"/>
                <a:cs typeface="Khmer OS Content" pitchFamily="2" charset="0"/>
              </a:rPr>
              <a:t>នីតិសម្បទា ការ</a:t>
            </a:r>
            <a:r>
              <a:rPr lang="km-KH" sz="2400" dirty="0">
                <a:latin typeface="Khmer OS Content" pitchFamily="2" charset="0"/>
                <a:cs typeface="Khmer OS Content" pitchFamily="2" charset="0"/>
              </a:rPr>
              <a:t>ធ្វើសមាហរណកម្មទៅសហគមន៍ និងគ្រួសាររបស់ពួកគេ ។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44353-E83D-413F-8AC3-C33A0BE6B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1" y="382044"/>
            <a:ext cx="1163208" cy="10500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185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0E7E-87A6-480A-B79E-935A1FFB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82" y="37564"/>
            <a:ext cx="10515600" cy="348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2000" dirty="0">
                <a:latin typeface="Khmer Mool1" panose="02000506000000020004" pitchFamily="2" charset="0"/>
                <a:cs typeface="Khmer Mool1" panose="02000506000000020004" pitchFamily="2" charset="0"/>
              </a:rPr>
            </a:br>
            <a:br>
              <a:rPr lang="en-US" sz="2000" dirty="0">
                <a:latin typeface="Khmer Mool1" panose="02000506000000020004" pitchFamily="2" charset="0"/>
                <a:cs typeface="Khmer Mool1" panose="02000506000000020004" pitchFamily="2" charset="0"/>
              </a:rPr>
            </a:br>
            <a:r>
              <a:rPr lang="km-KH" sz="2000" dirty="0">
                <a:solidFill>
                  <a:schemeClr val="accent1"/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ស្ថានទូត /ស្ថានតំណាង</a:t>
            </a:r>
            <a:r>
              <a:rPr lang="en-US" sz="2000" dirty="0">
                <a:solidFill>
                  <a:schemeClr val="accent1"/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 </a:t>
            </a:r>
            <a:r>
              <a:rPr lang="km-KH" sz="2000" dirty="0">
                <a:solidFill>
                  <a:schemeClr val="accent1"/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ប្រទេសគោលដៅ </a:t>
            </a:r>
            <a:br>
              <a:rPr lang="en-US" sz="2000" dirty="0">
                <a:latin typeface="Khmer Mool1" panose="02000506000000020004" pitchFamily="2" charset="0"/>
                <a:cs typeface="Khmer Mool1" panose="02000506000000020004" pitchFamily="2" charset="0"/>
              </a:rPr>
            </a:br>
            <a:endParaRPr lang="en-US" sz="4000" u="sng" dirty="0">
              <a:latin typeface="Khmer OS Muol Light" panose="02000500000000020004" pitchFamily="2" charset="77"/>
              <a:cs typeface="Khmer OS Muol Light" panose="02000500000000020004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A748E-543D-4442-A215-68CB9F33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9" y="1504391"/>
            <a:ext cx="1999512" cy="2021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96BEC7-9ED6-4FE4-AB43-E0C2533D7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29" y="3646291"/>
            <a:ext cx="1999512" cy="19995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B31435-791C-493A-8981-A9427DC1C18B}"/>
              </a:ext>
            </a:extLst>
          </p:cNvPr>
          <p:cNvSpPr/>
          <p:nvPr/>
        </p:nvSpPr>
        <p:spPr>
          <a:xfrm>
            <a:off x="2243478" y="626399"/>
            <a:ext cx="8049768" cy="5459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3738" indent="-236538" algn="ctr">
              <a:lnSpc>
                <a:spcPct val="150000"/>
              </a:lnSpc>
            </a:pPr>
            <a:r>
              <a:rPr lang="km-KH" sz="16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ទទួលការរាយការណ៍តាមប្រព័ន្ធបច្ចេកវិទ្យាព័ត៌មាន និងទទួលបណ្តឹង</a:t>
            </a:r>
            <a:endParaRPr lang="en-US" sz="16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4562D8E-6EEE-473F-82FD-657AF8E4848D}"/>
              </a:ext>
            </a:extLst>
          </p:cNvPr>
          <p:cNvSpPr/>
          <p:nvPr/>
        </p:nvSpPr>
        <p:spPr>
          <a:xfrm>
            <a:off x="2243478" y="2007882"/>
            <a:ext cx="8049768" cy="5150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3738" indent="-236538" algn="ctr">
              <a:lnSpc>
                <a:spcPct val="150000"/>
              </a:lnSpc>
              <a:tabLst>
                <a:tab pos="693738" algn="l"/>
              </a:tabLst>
            </a:pPr>
            <a:r>
              <a:rPr lang="en-KH" sz="16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កំណត់អត្តសញ្ញាណបឋ</a:t>
            </a:r>
            <a:r>
              <a:rPr lang="km-KH" sz="16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មជនសង្ស័យរង</a:t>
            </a:r>
            <a:r>
              <a:rPr lang="en-KH" sz="16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គ្រោះ</a:t>
            </a:r>
            <a:endParaRPr lang="en-US" sz="16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EBD795C-8B6B-4FB8-B4BF-8C326AE3F4CC}"/>
              </a:ext>
            </a:extLst>
          </p:cNvPr>
          <p:cNvSpPr/>
          <p:nvPr/>
        </p:nvSpPr>
        <p:spPr>
          <a:xfrm>
            <a:off x="2243478" y="2608646"/>
            <a:ext cx="8049768" cy="9175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3738" indent="-236538">
              <a:lnSpc>
                <a:spcPct val="150000"/>
              </a:lnSpc>
              <a:tabLst>
                <a:tab pos="693738" algn="l"/>
              </a:tabLst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  <a:p>
            <a:pPr marL="693738" indent="-236538" algn="ctr">
              <a:lnSpc>
                <a:spcPct val="150000"/>
              </a:lnSpc>
              <a:tabLst>
                <a:tab pos="693738" algn="l"/>
              </a:tabLst>
            </a:pPr>
            <a:r>
              <a:rPr lang="km-KH" sz="16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សហការជាមួយអាជ្ញាធរនៅប្រទេសគោលដៅ សហការជាមួយអ្នកពាក់ព័ន្ធ ដើម្បីផ្តល់សេវាបឋម ជួយឧបត្ថម្ភគាំទ្រដល់ជនរងគ្រោះ ទៅតាមលទ្ធភាព និងស្ថានភាព</a:t>
            </a:r>
            <a:endParaRPr lang="en-KH" sz="16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93738" indent="-236538" algn="just">
              <a:lnSpc>
                <a:spcPct val="150000"/>
              </a:lnSpc>
              <a:tabLst>
                <a:tab pos="693738" algn="l"/>
              </a:tabLst>
            </a:pPr>
            <a:endParaRPr lang="en-US" sz="16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DAFA87-8F4F-4DC6-B8F7-BFE8D09F8E78}"/>
              </a:ext>
            </a:extLst>
          </p:cNvPr>
          <p:cNvSpPr/>
          <p:nvPr/>
        </p:nvSpPr>
        <p:spPr>
          <a:xfrm>
            <a:off x="2243478" y="1261551"/>
            <a:ext cx="8049768" cy="6570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3738" indent="-236538" algn="just">
              <a:lnSpc>
                <a:spcPct val="150000"/>
              </a:lnSpc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  <a:p>
            <a:pPr marL="693738" indent="-236538" algn="ctr">
              <a:lnSpc>
                <a:spcPct val="150000"/>
              </a:lnSpc>
            </a:pPr>
            <a:r>
              <a:rPr lang="km-KH" sz="16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សហការជាមួយអាជ្ញាធរមានសមត្ថកិច្ចប្រទេសគោលដៅ ដើម្បីសង្រ្គោះជនរងគ្រោះ</a:t>
            </a:r>
            <a:endParaRPr lang="en-US" sz="16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93738" indent="-236538" algn="just">
              <a:lnSpc>
                <a:spcPct val="150000"/>
              </a:lnSpc>
            </a:pPr>
            <a:endParaRPr lang="en-US" sz="16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B15456D-D968-40C5-BF95-F08CA9EDD505}"/>
              </a:ext>
            </a:extLst>
          </p:cNvPr>
          <p:cNvSpPr/>
          <p:nvPr/>
        </p:nvSpPr>
        <p:spPr>
          <a:xfrm>
            <a:off x="2243478" y="3646291"/>
            <a:ext cx="8049768" cy="9175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3738" indent="-236538">
              <a:lnSpc>
                <a:spcPct val="150000"/>
              </a:lnSpc>
              <a:tabLst>
                <a:tab pos="693738" algn="l"/>
              </a:tabLst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  <a:p>
            <a:pPr marL="693738" indent="-236538" algn="ctr">
              <a:lnSpc>
                <a:spcPct val="150000"/>
              </a:lnSpc>
              <a:tabLst>
                <a:tab pos="693738" algn="l"/>
              </a:tabLst>
            </a:pPr>
            <a:r>
              <a:rPr lang="km-KH" sz="16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សហការជាមួយអាជ្ញាធរនៅប្រទេសគោលដៅ សហការជាមួយអ្នកពាក់ព័ន្ធ ដើម្បីផ្តល់សេវាបឋម ជួយឧបត្ថម្ភគាំទ្រដល់ជនរងគ្រោះ ទៅតាមលទ្ធភាព និងស្ថានភាព</a:t>
            </a:r>
            <a:endParaRPr lang="en-KH" sz="16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93738" indent="-236538" algn="just">
              <a:lnSpc>
                <a:spcPct val="150000"/>
              </a:lnSpc>
              <a:tabLst>
                <a:tab pos="693738" algn="l"/>
              </a:tabLst>
            </a:pPr>
            <a:endParaRPr lang="en-US" sz="16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5CC5C0D-7BE2-405F-8FBF-4407B3B38EDC}"/>
              </a:ext>
            </a:extLst>
          </p:cNvPr>
          <p:cNvSpPr/>
          <p:nvPr/>
        </p:nvSpPr>
        <p:spPr>
          <a:xfrm>
            <a:off x="2243478" y="5515526"/>
            <a:ext cx="8049768" cy="9565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3738" indent="-236538">
              <a:lnSpc>
                <a:spcPct val="150000"/>
              </a:lnSpc>
              <a:tabLst>
                <a:tab pos="693738" algn="l"/>
              </a:tabLst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  <a:p>
            <a:pPr marL="693738" indent="-236538">
              <a:lnSpc>
                <a:spcPct val="150000"/>
              </a:lnSpc>
              <a:tabLst>
                <a:tab pos="693738" algn="l"/>
              </a:tabLst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  <a:p>
            <a:pPr marL="693738" indent="-236538">
              <a:lnSpc>
                <a:spcPct val="150000"/>
              </a:lnSpc>
              <a:tabLst>
                <a:tab pos="693738" algn="l"/>
              </a:tabLst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  <a:p>
            <a:pPr marL="693738" indent="-236538" algn="ctr">
              <a:lnSpc>
                <a:spcPct val="150000"/>
              </a:lnSpc>
              <a:tabLst>
                <a:tab pos="693738" algn="l"/>
              </a:tabLst>
            </a:pPr>
            <a:r>
              <a:rPr lang="km-KH" sz="1600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តាមដានដំណើរការរឿងក្តីនៅប្រទេសគោលដៅ និងទាមទារសំណងជូនជនរងគ្រោះ </a:t>
            </a:r>
            <a:r>
              <a:rPr lang="km-KH" sz="1400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ដើម្បី</a:t>
            </a:r>
            <a:r>
              <a:rPr lang="km-KH" sz="1600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ការពារសុវត្ថិភាព និងការពារសិទ្ធិជនរងគ្រោះ</a:t>
            </a:r>
          </a:p>
          <a:p>
            <a:pPr marL="693738" indent="-236538">
              <a:lnSpc>
                <a:spcPct val="150000"/>
              </a:lnSpc>
              <a:tabLst>
                <a:tab pos="693738" algn="l"/>
              </a:tabLst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  <a:p>
            <a:pPr marL="693738" indent="-236538">
              <a:lnSpc>
                <a:spcPct val="150000"/>
              </a:lnSpc>
              <a:tabLst>
                <a:tab pos="693738" algn="l"/>
              </a:tabLst>
            </a:pPr>
            <a:endParaRPr lang="km-KH" sz="1600" dirty="0">
              <a:latin typeface="Khmer OS Content" pitchFamily="2" charset="0"/>
              <a:cs typeface="Khmer OS Content" pitchFamily="2" charset="0"/>
            </a:endParaRPr>
          </a:p>
          <a:p>
            <a:pPr marL="693738" indent="-236538" algn="just">
              <a:lnSpc>
                <a:spcPct val="150000"/>
              </a:lnSpc>
              <a:tabLst>
                <a:tab pos="693738" algn="l"/>
              </a:tabLst>
            </a:pPr>
            <a:endParaRPr lang="en-US" sz="16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0C3CEC5-0ED4-46ED-BFE1-80545C4DF259}"/>
              </a:ext>
            </a:extLst>
          </p:cNvPr>
          <p:cNvSpPr/>
          <p:nvPr/>
        </p:nvSpPr>
        <p:spPr>
          <a:xfrm>
            <a:off x="2243478" y="4660981"/>
            <a:ext cx="8049768" cy="7606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m-KH" sz="1600" dirty="0">
                <a:solidFill>
                  <a:schemeClr val="tx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សហការជាមួយក្រសួងការបរទេស និងសហប្រតិបត្តិការអន្តរជាតិ និងអង្គការដៃគូរ បញ្ជូនជនសង្ស័យរងគ្រោះ មកប្រទេសកំណើត </a:t>
            </a:r>
            <a:endParaRPr lang="en-US" sz="1600" dirty="0">
              <a:solidFill>
                <a:schemeClr val="tx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8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</TotalTime>
  <Words>1439</Words>
  <Application>Microsoft Office PowerPoint</Application>
  <PresentationFormat>Widescreen</PresentationFormat>
  <Paragraphs>152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!Khmer OS Siemreap</vt:lpstr>
      <vt:lpstr>Arial</vt:lpstr>
      <vt:lpstr>Calibri</vt:lpstr>
      <vt:lpstr>Calibri Light</vt:lpstr>
      <vt:lpstr>DaunPenh</vt:lpstr>
      <vt:lpstr>Khmer Mool</vt:lpstr>
      <vt:lpstr>Khmer Mool1</vt:lpstr>
      <vt:lpstr>Khmer OS Battambang</vt:lpstr>
      <vt:lpstr>Khmer OS Bokor</vt:lpstr>
      <vt:lpstr>Khmer OS Content</vt:lpstr>
      <vt:lpstr>Khmer OS Moul</vt:lpstr>
      <vt:lpstr>Khmer OS Muol</vt:lpstr>
      <vt:lpstr>Khmer OS Muol Light</vt:lpstr>
      <vt:lpstr>Khmer OS Siemreap</vt:lpstr>
      <vt:lpstr>Khmer OS System</vt:lpstr>
      <vt:lpstr>MoolBoran</vt:lpstr>
      <vt:lpstr>Wingdings</vt:lpstr>
      <vt:lpstr>Wingdings 2</vt:lpstr>
      <vt:lpstr>Office Theme</vt:lpstr>
      <vt:lpstr>PowerPoint Presentation</vt:lpstr>
      <vt:lpstr>PowerPoint Presentation</vt:lpstr>
      <vt:lpstr>សំនួររំលឹកមេរៀន</vt:lpstr>
      <vt:lpstr>រំលឹកមេរៀន </vt:lpstr>
      <vt:lpstr>  តួនាទី និងភារកិច្ចរបស់អង្គភាព ស្ថាប័ន ក្នុងការជួយដល់ជនរងគ្រោះ   </vt:lpstr>
      <vt:lpstr>PowerPoint Presentation</vt:lpstr>
      <vt:lpstr>អង្គភាព-ស្ថាប័នពាក់ព័ន្ធ</vt:lpstr>
      <vt:lpstr>តួនាទីភារកិច្ចរបស់អង្គភាព-ស្ថាប័នពាក់ព័ន្ធ</vt:lpstr>
      <vt:lpstr>  ស្ថានទូត /ស្ថានតំណាង ប្រទេសគោលដៅ  </vt:lpstr>
      <vt:lpstr> មន្រ្តីនគរបាលយុត្តិធម៌</vt:lpstr>
      <vt:lpstr>មន្រ្តីការងារ និងបណ្តុះបណ្តាលវិជ្ជាជីវៈ </vt:lpstr>
      <vt:lpstr> ទីភ្នាក់ងារជ្រើសរើសឯកជន </vt:lpstr>
      <vt:lpstr>មន្រ្តីសង្គមកិច្ច </vt:lpstr>
      <vt:lpstr> មន្ត្រីមូលដ្ឋាន</vt:lpstr>
      <vt:lpstr>អ្នកផ្តល់សេវាបន្ត</vt:lpstr>
      <vt:lpstr>  តួនាទី និងភារកិច្ចរបស់អង្គភាព ស្ថាប័ន ក្នុងការជួយដល់ជនរងគ្រោះ  </vt:lpstr>
      <vt:lpstr> តួនាទី និងភារកិច្ចរបស់អង្គភាព ស្ថាប័ន ក្នុងការជួយដល់ជនរងគ្រោះ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Mean Office</dc:creator>
  <cp:lastModifiedBy>Chu Bun Eng</cp:lastModifiedBy>
  <cp:revision>110</cp:revision>
  <cp:lastPrinted>2021-11-12T05:51:03Z</cp:lastPrinted>
  <dcterms:created xsi:type="dcterms:W3CDTF">2021-09-14T08:28:24Z</dcterms:created>
  <dcterms:modified xsi:type="dcterms:W3CDTF">2023-06-01T00:27:11Z</dcterms:modified>
</cp:coreProperties>
</file>