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371" r:id="rId3"/>
    <p:sldId id="341" r:id="rId4"/>
    <p:sldId id="336" r:id="rId5"/>
    <p:sldId id="335" r:id="rId6"/>
    <p:sldId id="327" r:id="rId7"/>
    <p:sldId id="337" r:id="rId8"/>
    <p:sldId id="347" r:id="rId9"/>
    <p:sldId id="338" r:id="rId10"/>
    <p:sldId id="339" r:id="rId11"/>
    <p:sldId id="342" r:id="rId12"/>
    <p:sldId id="343" r:id="rId13"/>
    <p:sldId id="344" r:id="rId14"/>
    <p:sldId id="345" r:id="rId15"/>
    <p:sldId id="346" r:id="rId16"/>
    <p:sldId id="340" r:id="rId17"/>
    <p:sldId id="348" r:id="rId18"/>
    <p:sldId id="328" r:id="rId19"/>
    <p:sldId id="329" r:id="rId20"/>
    <p:sldId id="352" r:id="rId21"/>
    <p:sldId id="351" r:id="rId22"/>
  </p:sldIdLst>
  <p:sldSz cx="12192000" cy="6858000"/>
  <p:notesSz cx="6858000" cy="9144000"/>
  <p:defaultTextStyle>
    <a:defPPr>
      <a:defRPr lang="en-K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5A69-6B49-4945-8C6B-15E43D1418A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5E0-3306-458A-AFE6-4C84D5A9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0B11-FE57-B9E8-B074-F3B94AF8E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3E334-19A9-CB14-4D8E-342A9C778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39DCD-C1FD-4784-036F-3CAC9201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7A7-FE8B-448E-991E-F155FFFBC8B4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3CA2-A242-6A4C-3F91-9981F50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EF243-CF41-B3AA-E618-ECF8981B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9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70BE-F2F4-B671-A83B-C9155DF3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7175E-6162-30DE-5F53-F89DB5025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891D8-9F14-45A3-4157-BA477907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88A5-E576-4265-BAEF-993D96925B84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318A-9807-2670-5D83-EF852C4B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97E2C-F62B-7894-4C99-4A2E1498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B0A6F-83BC-4511-58B4-889E1D64A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D1046-DE8D-FFDA-88D3-0CAE5A695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18269-DE33-0AC1-F52D-A42F01DB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6525-A009-4379-A9C1-C680AA103EFD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BC76-2E75-0888-49E2-60061F6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56055-E87C-62CF-EF94-D9B6299A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C867-17E1-47FA-6E9B-5143A35C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E3F53-E1CB-23B1-4CB0-CE0194093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83E24-2B1D-B4A9-E833-B95D8D31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D175-BEDB-4768-B5DD-BCD89C875666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9BD1-F810-7E5F-5343-8ECC3029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962D-8488-D497-72D7-9C7FF410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1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7F4A-5E5D-43CF-5CC1-8201E2E4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8D40-F52D-D4AD-36E9-B947F78BD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EF3D3-2501-C166-8192-397AD71F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9562-BBFF-4E0A-B63C-79BADC019BED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3F464-7094-18F2-3BD5-93F2E667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16248-0B7D-E902-7E3A-FAA16031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42C3-FFE4-89F5-E1CD-9D4657DA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90BD-BBA7-AEAE-0387-99BE411D9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A03B2-B80B-2E5E-83C3-5EE7D8E9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6D898-3FCF-2486-3E56-F37C27C5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A77-0FF3-4FCC-80B9-E4002271BA9F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EB18B-1D7B-8D87-2664-61BC3246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25EF1-69AF-686D-7DE2-6027D48A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8392-E7AC-2C40-0D6E-85FC12F2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012D3-4A12-06E1-E63D-EC682F2E6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D089-8A1B-F2E6-7DB2-A8543EF99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7E05B-E68F-0429-FEBA-B06354E3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CAA9D-28E3-0566-54C9-0E0BAC90F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BA0DC-DA8D-29F4-69C8-A32DB60F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5284-BEC5-4695-9849-53B2F1808429}" type="datetime1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F0497-D8FB-0CF4-94E8-6EC561FA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763FC-C45E-D781-9794-1AA09B39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2790-A3DC-0B60-7A07-EDFAF3E7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40E31-C5DE-F30A-0EC2-3029AF66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E672-7585-4D9E-992D-BD36E9FD5FC9}" type="datetime1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06402-0F4D-12DD-10EF-87BA520F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0F81D-3E98-A629-127C-5002F40E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1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B8E67-2F7E-31A6-100D-8917B03E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1C79-E140-4E7E-BB4C-68AE80835114}" type="datetime1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AFD0C-961A-3141-D7EF-DF99DF82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EF077-0F0C-27C2-DF7D-ECD7DB2D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5008-3163-8F7B-D0D2-DF5B1135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47051-8FD2-0644-5BA6-07501F26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3B47A-E8ED-EC99-B5CE-2044EFE30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657AD-5106-D9AF-C0C4-D70A2EBC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0E16-9E9B-4EF9-90B6-E8861202D2BF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D47B8-04CF-0A41-2B17-E2353ABA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7451E-7ED9-AC62-568F-200BD648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808E-C82C-3650-ED21-CF0F6AE8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D564A-1E08-C46B-4DCA-927BB24F2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A1D1D-A260-37B7-F053-4AD9E172E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1531D-5CBF-2F72-88D0-C4D7675F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7762-5187-45B6-A7A0-EB7E0933054F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8885B-F95B-65B3-187A-E419F97D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FBC0-C82C-F071-46E8-236B31BE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21CB207-6773-452D-1A0A-7E408D4EC5EB}"/>
              </a:ext>
            </a:extLst>
          </p:cNvPr>
          <p:cNvGrpSpPr/>
          <p:nvPr userDrawn="1"/>
        </p:nvGrpSpPr>
        <p:grpSpPr>
          <a:xfrm>
            <a:off x="-45018" y="0"/>
            <a:ext cx="12237020" cy="6858000"/>
            <a:chOff x="-45018" y="0"/>
            <a:chExt cx="1223702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408416-8BF9-8053-F9AD-7DFA18EC6DE1}"/>
                </a:ext>
              </a:extLst>
            </p:cNvPr>
            <p:cNvGrpSpPr/>
            <p:nvPr userDrawn="1"/>
          </p:nvGrpSpPr>
          <p:grpSpPr>
            <a:xfrm>
              <a:off x="10308970" y="141195"/>
              <a:ext cx="1724316" cy="1461779"/>
              <a:chOff x="377150" y="3249612"/>
              <a:chExt cx="2155117" cy="1826988"/>
            </a:xfrm>
            <a:noFill/>
          </p:grpSpPr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607356A9-6B64-01A0-CAF8-609E6D359BAF}"/>
                  </a:ext>
                </a:extLst>
              </p:cNvPr>
              <p:cNvSpPr/>
              <p:nvPr userDrawn="1"/>
            </p:nvSpPr>
            <p:spPr>
              <a:xfrm rot="1800000">
                <a:off x="914400" y="3249612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2CEF2C53-647B-311F-2C6A-8D81D7BDD34F}"/>
                  </a:ext>
                </a:extLst>
              </p:cNvPr>
              <p:cNvSpPr/>
              <p:nvPr userDrawn="1"/>
            </p:nvSpPr>
            <p:spPr>
              <a:xfrm rot="1800000">
                <a:off x="377150" y="4141417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962E3051-D8A1-CA18-4C76-1B5F086E7983}"/>
                  </a:ext>
                </a:extLst>
              </p:cNvPr>
              <p:cNvSpPr/>
              <p:nvPr userDrawn="1"/>
            </p:nvSpPr>
            <p:spPr>
              <a:xfrm rot="1800000">
                <a:off x="1447456" y="4141418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BF1FC3-5B6A-1CBC-4A6C-CF96175FDDAB}"/>
                </a:ext>
              </a:extLst>
            </p:cNvPr>
            <p:cNvGrpSpPr/>
            <p:nvPr userDrawn="1"/>
          </p:nvGrpSpPr>
          <p:grpSpPr>
            <a:xfrm>
              <a:off x="-45018" y="4003176"/>
              <a:ext cx="3204250" cy="2716384"/>
              <a:chOff x="377150" y="3249612"/>
              <a:chExt cx="2155117" cy="1826988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B83DFC1B-76E3-2C8B-8C7A-3AF040B1E4CD}"/>
                  </a:ext>
                </a:extLst>
              </p:cNvPr>
              <p:cNvSpPr/>
              <p:nvPr userDrawn="1"/>
            </p:nvSpPr>
            <p:spPr>
              <a:xfrm rot="1800000">
                <a:off x="914400" y="3249612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421B344E-0931-C939-7D59-F9B0DB28F8DB}"/>
                  </a:ext>
                </a:extLst>
              </p:cNvPr>
              <p:cNvSpPr/>
              <p:nvPr userDrawn="1"/>
            </p:nvSpPr>
            <p:spPr>
              <a:xfrm rot="1800000">
                <a:off x="377150" y="4141417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F9BEF546-8417-7475-6BC3-256D057B85FB}"/>
                  </a:ext>
                </a:extLst>
              </p:cNvPr>
              <p:cNvSpPr/>
              <p:nvPr userDrawn="1"/>
            </p:nvSpPr>
            <p:spPr>
              <a:xfrm rot="1800000">
                <a:off x="1447456" y="4141418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B18C67-A4E0-B0B6-36C0-D5DA10193003}"/>
                </a:ext>
              </a:extLst>
            </p:cNvPr>
            <p:cNvSpPr/>
            <p:nvPr userDrawn="1"/>
          </p:nvSpPr>
          <p:spPr>
            <a:xfrm>
              <a:off x="2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50000"/>
                  </a:schemeClr>
                </a:gs>
                <a:gs pos="48000">
                  <a:schemeClr val="bg1">
                    <a:lumMod val="8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736305D5-B543-05B5-48F3-9A54D7A9C7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472" y="136525"/>
              <a:ext cx="848411" cy="848411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94D55-04D4-60B3-06FF-1F62E7A8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036DF-50E7-7F61-D43B-B388D307F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FF8EE-D8C8-D279-EBEE-9AD39C1F6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3A44-0ADD-4194-B277-488A2D729E13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9830-A2DE-0C4F-46F7-5201154C9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80707-3C1E-D498-E775-74C349FB9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8AA2-8F26-46C1-873B-24224FCB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2880-9B80-4247-BFB9-A97E5795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688" y="225137"/>
            <a:ext cx="10725732" cy="704272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km-KH" sz="2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មេរៀនទី៨៖ បែបបទ និងនីតិវិធីនៃការបញ្ជូន</a:t>
            </a:r>
            <a:endParaRPr lang="en-US" sz="28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50000-C8FB-48CD-87E1-63ADB47A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88" y="1264100"/>
            <a:ext cx="8450001" cy="52344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km-KH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2400" dirty="0">
                <a:solidFill>
                  <a:schemeClr val="accent1">
                    <a:lumMod val="50000"/>
                  </a:schemeClr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ឯកសារបង្អែក៖ សៀវភៅគោលការណ៍ណែនាំស្តីពីបែបបទ និងនីតិវិធីនៃការកំណត់អត្តសញ្ញាណជនរងគ្រោះដោយអំពើជួញដូរមនុស្សដើម្បីផ្តល់សេវាសមស្រប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m-KH" sz="24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ពិនិត្យកែសម្រួលដោយ៖ លោកជំទាវ </a:t>
            </a: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ជូ ប៊ុនអេង </a:t>
            </a: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រដ្ឋលេខាធិការ</a:t>
            </a:r>
            <a:r>
              <a:rPr lang="en-US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	</a:t>
            </a: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	ក្រសួងមហាផ្ទៃ និងជាអនុប្រធានអចិន្ត្រៃយ៍ គ.ជ.ប.ជ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m-KH" sz="24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ធ្វើបទបង្ហាញដោយ៖ ឧត្តមសេនីយ៍ត្រី </a:t>
            </a: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អ៊ិន មាន</a:t>
            </a:r>
          </a:p>
          <a:p>
            <a:pPr algn="l">
              <a:lnSpc>
                <a:spcPct val="150000"/>
              </a:lnSpc>
            </a:pP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	ប្រធានក្រុមជំនួយកិច្ចការសហប្រតិបត្តិការអន្តរជាតិ នៃ</a:t>
            </a:r>
            <a:r>
              <a:rPr lang="en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				</a:t>
            </a: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អគ្គលេខាធិការដ្ឋាន គ.ជ.ប.ជ</a:t>
            </a:r>
            <a:endParaRPr lang="en-US" sz="24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060F2-21ED-4321-AABB-515FA5245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1"/>
          <a:stretch/>
        </p:blipFill>
        <p:spPr>
          <a:xfrm>
            <a:off x="9174608" y="1847462"/>
            <a:ext cx="2638704" cy="39037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227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EBD0-B063-4FD6-852F-DEC96D14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400">
                <a:latin typeface="Khmer OS Muol Light" panose="02000500000000020004" pitchFamily="2" charset="77"/>
                <a:cs typeface="Khmer OS Muol Light" panose="02000500000000020004" pitchFamily="2" charset="77"/>
              </a:rPr>
              <a:t>ឯកសារ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69535-D8EF-4AA6-B3B0-F319405C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076" y="1479792"/>
            <a:ext cx="7212723" cy="4697171"/>
          </a:xfrm>
        </p:spPr>
        <p:txBody>
          <a:bodyPr>
            <a:normAutofit/>
          </a:bodyPr>
          <a:lstStyle/>
          <a:p>
            <a:pPr marL="460375" indent="-4603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ការបញ្ជូន ចាំបាច់ត្រូវភ្ជាប់ជាមួយឯកសារ ពាក់ព័ន្ធនឹងជនរងគ្រោះ ឬលទ្ធផលនៃការកំណត់អត្តសញ្ញាណ (ច្បាប់ចម្លង) ដោយមានហត្ថលេខា សាមីខ្លួន អ្នកកំណត់អត្តសញ្ញាណ និងប្រធានអង្គភាព ឬតំណាង និងមានកាលបរិច្ឆេទ ត្រឹមត្រូវ។ </a:t>
            </a:r>
            <a:endParaRPr lang="en-US" sz="20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marL="460375" indent="-4603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ការបញ្ជូន ត្រូវមានឯកសារប្រគល់ និងទទួល ដោយមានហត្ថលេខា ឬស្នាមមេដៃ អ្នកប្រគល់ និងអ្នកទទួល ដោយថតចម្លងជាពីរច្បាប់ សម្រាប់ស្ថាប័ន ឬអង្គភាពខាងអ្នកប្រគល់មួយច្បាប់ និងខាងអ្នកទទួល មួយច្បាប់ ដើម្បីទុកជាឯកសារ។</a:t>
            </a:r>
            <a:endParaRPr lang="en-US" sz="20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DD118-766B-4496-8C29-D033F361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>
                <a:latin typeface="Khmer OS Siemreap" panose="02000500000000020004" pitchFamily="2" charset="77"/>
                <a:cs typeface="Khmer OS Siemreap" panose="02000500000000020004" pitchFamily="2" charset="77"/>
              </a:rPr>
              <a:t>10</a:t>
            </a:fld>
            <a:endParaRPr lang="en-US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982D05CC-98A2-41C9-9EA5-51E05C8ED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6771"/>
            <a:ext cx="2743200" cy="20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8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76F4-D23B-4E0B-A775-56A6E80F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ទម្រង់បញ្ជូន</a:t>
            </a:r>
            <a:endParaRPr lang="en-US" sz="28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1C65-681C-4C3D-8371-7F1237AA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ទម្រង់បញ្ជូនទៅរកសេវា តាមសារាចរណែនាំ លេខ ០០៩ ស</a:t>
            </a:r>
            <a:r>
              <a:rPr lang="en-US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.</a:t>
            </a: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អ</a:t>
            </a:r>
            <a:r>
              <a:rPr lang="en-US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.</a:t>
            </a: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យ</a:t>
            </a:r>
            <a:r>
              <a:rPr lang="en-US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. </a:t>
            </a: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ចុះថ្ងៃទី</a:t>
            </a:r>
            <a:r>
              <a:rPr lang="en-US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២៨ ខែ កញ្ញា ឆ្នាំ ២០០៧​របស់ក្រសួងសង្គមកិច្ច អតីតយុទ្ធជន និងយុវនីតិ​សម្បទា</a:t>
            </a:r>
            <a:endParaRPr lang="en-US" sz="20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87034-B14A-4D36-B5FA-90255717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>
                <a:latin typeface="Khmer OS Siemreap" panose="02000500000000020004" pitchFamily="2" charset="77"/>
                <a:cs typeface="Khmer OS Siemreap" panose="02000500000000020004" pitchFamily="2" charset="77"/>
              </a:rPr>
              <a:t>11</a:t>
            </a:fld>
            <a:endParaRPr lang="en-US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51B91-4478-4BB6-95F1-F44EA500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887" y="0"/>
            <a:ext cx="5468113" cy="6830378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265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3E414A-7063-4C35-85B2-36FA1A42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ឧទាហរណ៍ ទម្រង់បញ្ជូន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5E73C-695D-42AB-8EB6-B099046D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34CCC-8545-404F-8348-26386763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47" y="2962209"/>
            <a:ext cx="10515600" cy="20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3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FCA611-EE6F-43F3-8F5B-4CB43A9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ឧទាហរណ៍ ទម្រង់បញ្ជូន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E510E-633D-4254-89ED-1105781D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C2C93-68C9-4B38-966A-EA839C4D4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77" y="2163847"/>
            <a:ext cx="10086890" cy="23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8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043509-78E4-4703-9C98-A46A813D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ឧទាហរណ៍ ទម្រង់បញ្ជូន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338C69-4B40-4497-AB99-212C57E2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CDE40-B7F5-44FA-8A67-B53A4922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94" y="1772959"/>
            <a:ext cx="9611669" cy="33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097DBD-94B2-41B4-BF6E-6416B2A1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ឧទាហរណ៍ ទម្រង់បញ្ជូន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D9B3A-E71E-4A68-92C7-7C822062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F21BF-E208-4769-847A-CFCC7DF5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25" y="1690687"/>
            <a:ext cx="10023499" cy="36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2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4773-50F6-4244-A9F3-8A1DB03D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របាយការណ៍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9FCBE-E619-4D3D-8A64-3DCBD35E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278" y="1646238"/>
            <a:ext cx="6609522" cy="45307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8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ស្ថាប័ន ឬអង្គភាពអ្នកប្រគល់ និងអ្នកទទួល ត្រូវធ្វើរបាយការណ៍ជាប្រចាំ ទៅការិយាល័យ ឬមន្ទីរសង្គមកិច្ច ឬប្រធានលេខាធិការដ្ឋាន ប្រយុទ្ធប្រឆាំងអំពើជួញដូរមនុស្ស រាជធានី ខេត្ត ដើម្បីធ្វើការបូកសរុបទិន្នន័យ និងតាមដានស្ថានភាពជនរងគ្រោះ។ </a:t>
            </a:r>
            <a:endParaRPr lang="en-US" sz="28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49C9E-F397-4CBB-84E1-33C0F2BB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4D101BF-C7AD-4E10-BC07-770FDE2B4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872135"/>
              </p:ext>
            </p:extLst>
          </p:nvPr>
        </p:nvGraphicFramePr>
        <p:xfrm>
          <a:off x="588065" y="1646238"/>
          <a:ext cx="3755335" cy="375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5715000" imgH="5715000" progId="">
                  <p:embed/>
                </p:oleObj>
              </mc:Choice>
              <mc:Fallback>
                <p:oleObj r:id="rId3" imgW="5715000" imgH="5715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065" y="1646238"/>
                        <a:ext cx="3755335" cy="3755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21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ABCA-8C70-45AF-977C-CC4985C3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11"/>
            <a:ext cx="10515600" cy="778205"/>
          </a:xfrm>
        </p:spPr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របាយការណ៍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B9DEB-2AC5-4A7B-ACB9-74BD0645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>
                <a:latin typeface="Khmer OS Siemreap" panose="02000500000000020004" pitchFamily="2" charset="77"/>
                <a:cs typeface="Khmer OS Siemreap" panose="02000500000000020004" pitchFamily="2" charset="77"/>
              </a:rPr>
              <a:t>17</a:t>
            </a:fld>
            <a:endParaRPr lang="en-US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94708-3AE2-4497-B81E-F9FD14F449A0}"/>
              </a:ext>
            </a:extLst>
          </p:cNvPr>
          <p:cNvSpPr/>
          <p:nvPr/>
        </p:nvSpPr>
        <p:spPr>
          <a:xfrm>
            <a:off x="956441" y="1608083"/>
            <a:ext cx="2406869" cy="4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រាជរដ្ឋាភិបាល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B2421-7253-40D5-A003-EF3842DFF686}"/>
              </a:ext>
            </a:extLst>
          </p:cNvPr>
          <p:cNvSpPr/>
          <p:nvPr/>
        </p:nvSpPr>
        <p:spPr>
          <a:xfrm>
            <a:off x="956441" y="2851041"/>
            <a:ext cx="2406869" cy="4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គជបជ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F7DF6-9425-4408-8ABA-E5A9CA46C4DA}"/>
              </a:ext>
            </a:extLst>
          </p:cNvPr>
          <p:cNvSpPr/>
          <p:nvPr/>
        </p:nvSpPr>
        <p:spPr>
          <a:xfrm>
            <a:off x="956441" y="4093999"/>
            <a:ext cx="2406869" cy="4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គរបជ</a:t>
            </a:r>
            <a:r>
              <a:rPr lang="en-US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/</a:t>
            </a:r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គខបជ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E8712-DB50-403C-B462-1BC403B3FF17}"/>
              </a:ext>
            </a:extLst>
          </p:cNvPr>
          <p:cNvSpPr/>
          <p:nvPr/>
        </p:nvSpPr>
        <p:spPr>
          <a:xfrm>
            <a:off x="956441" y="5336956"/>
            <a:ext cx="2406869" cy="937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ការិយាល័យ ឬមន្ទីរសង្គមកិច្ច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649319-80D9-4C71-8947-43D7F1E788AE}"/>
              </a:ext>
            </a:extLst>
          </p:cNvPr>
          <p:cNvSpPr/>
          <p:nvPr/>
        </p:nvSpPr>
        <p:spPr>
          <a:xfrm>
            <a:off x="6432324" y="5331922"/>
            <a:ext cx="2406869" cy="937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ស្ថាប័ន ឬអង្គភាពអ្នកប្រគល់ និងអ្នកទទួល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BC895C-B3C9-492B-9B28-F01DA15CABF3}"/>
              </a:ext>
            </a:extLst>
          </p:cNvPr>
          <p:cNvCxnSpPr/>
          <p:nvPr/>
        </p:nvCxnSpPr>
        <p:spPr>
          <a:xfrm flipH="1">
            <a:off x="3410379" y="5969876"/>
            <a:ext cx="299544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87CBCE-827B-45E1-B7D1-7163A35B2062}"/>
              </a:ext>
            </a:extLst>
          </p:cNvPr>
          <p:cNvSpPr txBox="1"/>
          <p:nvPr/>
        </p:nvSpPr>
        <p:spPr>
          <a:xfrm>
            <a:off x="3500852" y="5526157"/>
            <a:ext cx="29049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តាមដានស្ថានភាពជនរងគ្រោះ 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45E5FB-676F-43C7-9E4A-CABBDC88994E}"/>
              </a:ext>
            </a:extLst>
          </p:cNvPr>
          <p:cNvCxnSpPr>
            <a:stCxn id="8" idx="0"/>
            <a:endCxn id="7" idx="2"/>
          </p:cNvCxnSpPr>
          <p:nvPr/>
        </p:nvCxnSpPr>
        <p:spPr>
          <a:xfrm flipV="1">
            <a:off x="2159876" y="4566964"/>
            <a:ext cx="0" cy="769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3D998B-DAEE-4637-9D1C-88B4DD76F103}"/>
              </a:ext>
            </a:extLst>
          </p:cNvPr>
          <p:cNvSpPr txBox="1"/>
          <p:nvPr/>
        </p:nvSpPr>
        <p:spPr>
          <a:xfrm>
            <a:off x="2414174" y="4840829"/>
            <a:ext cx="29049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តាមដានស្ថានភាពជនរងគ្រោះ 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23EADE-8952-4BDF-9551-B48A612CA5A4}"/>
              </a:ext>
            </a:extLst>
          </p:cNvPr>
          <p:cNvCxnSpPr/>
          <p:nvPr/>
        </p:nvCxnSpPr>
        <p:spPr>
          <a:xfrm flipV="1">
            <a:off x="2159875" y="3324007"/>
            <a:ext cx="0" cy="769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78D0C9-9CA3-47B4-8B88-287BC4F7FE9E}"/>
              </a:ext>
            </a:extLst>
          </p:cNvPr>
          <p:cNvCxnSpPr/>
          <p:nvPr/>
        </p:nvCxnSpPr>
        <p:spPr>
          <a:xfrm flipV="1">
            <a:off x="2159875" y="2081049"/>
            <a:ext cx="0" cy="769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63D625-4568-4994-B581-C471B0D958DF}"/>
              </a:ext>
            </a:extLst>
          </p:cNvPr>
          <p:cNvSpPr txBox="1"/>
          <p:nvPr/>
        </p:nvSpPr>
        <p:spPr>
          <a:xfrm>
            <a:off x="2414173" y="3566669"/>
            <a:ext cx="18132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តួលេខនិងនិន្នាការ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0D8689-39DD-4444-AEDD-68CD24087B21}"/>
              </a:ext>
            </a:extLst>
          </p:cNvPr>
          <p:cNvSpPr txBox="1"/>
          <p:nvPr/>
        </p:nvSpPr>
        <p:spPr>
          <a:xfrm>
            <a:off x="2414174" y="2294343"/>
            <a:ext cx="30722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តួលេខនិងនិន្នាការ</a:t>
            </a:r>
            <a:r>
              <a:rPr lang="en-US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ស្នើអនុសាសន៍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445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A5804-1D9F-45BD-8B58-F9A22B87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វិធានការបញ្ជូន</a:t>
            </a:r>
            <a:br>
              <a:rPr lang="en-US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</a:b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ករណីជនរងគ្រោះជាជនជាតិកម្ពុជា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103677-DC49-41D0-90A2-3B14B14F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0375" indent="-4603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ជនរងគ្រោះកម្ពុជាដែលនៅក្នុងប្រទេស៖ ត្រូវបញ្ជូនជនរងគ្រោះទៅរកសេវាផ្សេងៗ ឬធ្វើសមាហរណកម្ម</a:t>
            </a:r>
            <a:r>
              <a:rPr lang="en-US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ទៅកាន់សហគមន៍ដើម ឬកន្លែងរស់នៅថ្មី ដែលនឹងត្រូវសម្របសម្រួលនិងផ្តល់ការគាំទ្រដោយ មន្ទីរ​សង្គមកិច្ច អតីតយុទ្ធជន និងយុវនីតិសម្បទា អាជ្ញាធរមូលដ្ឋាន ទីភ្នាក់ងារផ្តល់សេវាគាំទ្រជនរងគ្រោះ និងអង្គការជាតិ-អន្តរជាតិផ្សេងៗ។ (ឧបសម្ព័ន្ធទី៥ ទំព័រ៥៧)</a:t>
            </a:r>
          </a:p>
          <a:p>
            <a:pPr marL="460375" indent="-4603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ជនរងគ្រោះកម្ពុជានៅបរទេស៖ ត្រូវគាំទ្រដោយតំណាងបេសកកម្មការទូតរបស់ប្រទេសកម្ពុជាប្រចាំនៅប្រទេស ឬតំបន់នោះ និងទីភ្នាក់ងារផ្តល់សេវាគាំទ្រជនរងគ្រោះ។ ក្រសួងការបរទេស និងសហប្រតិបត្តិការអន្តរជាតិ មានភារកិច្ច​ចាត់ចែង​សម្របសម្រួល​ជាមួយក្រសួងសង្គមកិច្ច អតីតយុទ្ធជន និងយុវនីតិសម្បទា និងក្រសួងមហាផ្ទៃ (អគ្គស្នងការដ្ឋាននគរបាលជាតិ) ដើម្បីរៀបចំ​ការធ្វើមាតុភូមិនិវត្តន៍ និងធ្វើសមាហរណកម្ម ស្របតាមបែបបទជាធរមាន។</a:t>
            </a:r>
            <a:endParaRPr lang="en-US" sz="20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5CDC84-66C4-40AD-BE09-6BDFAA1D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/>
              <a:t>ផ្នែកទី៣ បែបបទនីតិវិធីនៃការបញ្ជូន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A7DD8-E0F5-492E-AF83-9611A558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41DDC-03AB-4E9E-B4F7-536658C2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400">
                <a:latin typeface="Khmer OS Muol Light" panose="02000500000000020004" pitchFamily="2" charset="77"/>
                <a:cs typeface="Khmer OS Muol Light" panose="02000500000000020004" pitchFamily="2" charset="77"/>
              </a:rPr>
              <a:t>វិធានការបញ្ជូន</a:t>
            </a:r>
            <a:br>
              <a:rPr lang="en-US" sz="2400">
                <a:latin typeface="Khmer OS Muol Light" panose="02000500000000020004" pitchFamily="2" charset="77"/>
                <a:cs typeface="Khmer OS Muol Light" panose="02000500000000020004" pitchFamily="2" charset="77"/>
              </a:rPr>
            </a:br>
            <a:r>
              <a:rPr lang="km-KH" sz="2400">
                <a:latin typeface="Khmer OS Muol Light" panose="02000500000000020004" pitchFamily="2" charset="77"/>
                <a:cs typeface="Khmer OS Muol Light" panose="02000500000000020004" pitchFamily="2" charset="77"/>
              </a:rPr>
              <a:t>ករណីជនរងគ្រោះជាជនបរទេស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876C-19F4-4048-99E4-E20F57F9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60375" indent="-4603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បើជនរងគ្រោះជាជនបរទេស នៅប្រទេសដែលមានកិច្ចព្រមព្រៀងជាមួយប្រទេសកម្ពុជា ការធ្វើមាតុភូមិនិវត្តន៍ជនរងគ្រោះត្រូវ​អនុវត្តស្របតាមខ្លឹមសារនៃកិច្ចព្រមព្រៀងនោះ។</a:t>
            </a:r>
          </a:p>
          <a:p>
            <a:pPr marL="460375" indent="-4603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បើជនរងគ្រោះជាជនបរទេស នៃប្រទេសដែលមិនមានកិច្ចព្រមព្រៀង ជាមួយប្រទេស​កម្ពុជា​ ក្រសួងសង្គមកិច្ច អតីតយុទ្ធជន និងយុវនីតិសម្បទា ត្រូវសម្របសម្រួលជាមួយក្រសួងមហាផ្ទៃ ក្រសួងការបរទេស និងសហប្រតិបត្តិការអន្តរជាតិ​ និងទីភ្នាក់ងារផ្តល់សេវាគាំទ្រជនរងគ្រោះ ដើម្បីចាត់ចែង និងរៀបចំការធ្វើមាតុភូមិ​និវត្តន៍ជនរងគ្រោះ​ស្របតាមនីតិវិធីជាធរមាន។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0B247-3D78-44B2-98A3-8D53CCC1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/>
              <a:t>ផ្នែកទី៣ បែបបទនីតិវិធីនៃការបញ្ជូន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DF5CA-D6F4-43CE-96DA-5BEC8CF7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37E4-C4EE-492B-A21D-7466DE98C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83" y="346841"/>
            <a:ext cx="11406433" cy="6682061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រយៈពេល</a:t>
            </a:r>
            <a:r>
              <a:rPr lang="km-KH" sz="18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៖        </a:t>
            </a:r>
            <a:r>
              <a:rPr lang="km-KH" sz="2400" b="1" dirty="0"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sz="2400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១២០ នាទី</a:t>
            </a:r>
            <a:endParaRPr lang="en-US" sz="24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lvl="0" algn="just">
              <a:lnSpc>
                <a:spcPct val="150000"/>
              </a:lnSpc>
            </a:pPr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គោលបំណង</a:t>
            </a:r>
            <a:r>
              <a:rPr lang="km-KH" sz="1800" b="1" dirty="0">
                <a:latin typeface="!Khmer OS Siemreap"/>
                <a:cs typeface="Khmer OS Muol Light" panose="02000500000000020004" pitchFamily="2" charset="0"/>
              </a:rPr>
              <a:t>៖   </a:t>
            </a:r>
            <a:r>
              <a:rPr lang="km-KH" sz="1800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 </a:t>
            </a: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ដឹងច្បាស់អំពី បែបបទ និងនីតិវិធីនៃការបញ្ជូនជនរងគ្រោះ ពីកន្លែងផ្តល់សេវា		មួយ ទៅកន្លែងមួយទៀត តួនាទី ភារកិច្ចរបស់អ្នកមានភារកិច្ចប្រគល់ និងទទួលជន		រងគ្រោះ ក្នុងដំណើរការនៃការផ្តល់កិច្ចការពារ ជនរងគ្រោះ ។</a:t>
            </a:r>
          </a:p>
          <a:p>
            <a:pPr lvl="0" algn="just">
              <a:lnSpc>
                <a:spcPct val="150000"/>
              </a:lnSpc>
            </a:pPr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វិធីសាស្រ្ត</a:t>
            </a:r>
            <a:r>
              <a:rPr lang="km-KH" sz="18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៖ </a:t>
            </a:r>
            <a:r>
              <a:rPr lang="km-KH" sz="2400" b="1" dirty="0"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រំលឹកមេរៀន សំណួរបំផុសគំនិត ពិភាក្សាផ្លាស់ប្តូរយោបល់  ដើម្បី</a:t>
            </a:r>
            <a:r>
              <a:rPr lang="km-KH" sz="2400">
                <a:latin typeface="Khmer OS Siemreap" panose="02000500000000020004" pitchFamily="2" charset="77"/>
                <a:cs typeface="Khmer OS Siemreap" panose="02000500000000020004" pitchFamily="2" charset="77"/>
              </a:rPr>
              <a:t>ស្ទាបស្ទង់		ក</a:t>
            </a: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ម្រឹតនៃការយល់ដឹង ធ្វើបទបង្ហាញអំពីចំណុចសំខាន់ៗ ប្រើរូប</a:t>
            </a:r>
            <a:r>
              <a:rPr lang="km-KH" sz="2400">
                <a:latin typeface="Khmer OS Siemreap" panose="02000500000000020004" pitchFamily="2" charset="77"/>
                <a:cs typeface="Khmer OS Siemreap" panose="02000500000000020004" pitchFamily="2" charset="77"/>
              </a:rPr>
              <a:t>ភាព និង				ឧទាហរណ៍</a:t>
            </a: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ជាករណី</a:t>
            </a:r>
            <a:r>
              <a:rPr lang="km-KH" sz="2400">
                <a:latin typeface="Khmer OS Siemreap" panose="02000500000000020004" pitchFamily="2" charset="77"/>
                <a:cs typeface="Khmer OS Siemreap" panose="02000500000000020004" pitchFamily="2" charset="77"/>
              </a:rPr>
              <a:t>ជាក់ស្ដែងធ្វើ</a:t>
            </a:r>
            <a:r>
              <a:rPr lang="km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ឲ្យសិក្ខាកាមបានចាប់អារម្មណ៍ និងងាយចងចាំ ។ </a:t>
            </a:r>
            <a:endParaRPr lang="en-US" sz="24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543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4CD4F-AD54-499B-B209-6097A55E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4A9E4-007B-4378-A318-9F1A202AE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1"/>
          <a:stretch/>
        </p:blipFill>
        <p:spPr>
          <a:xfrm>
            <a:off x="664802" y="446601"/>
            <a:ext cx="3655913" cy="5636602"/>
          </a:xfrm>
          <a:prstGeom prst="rect">
            <a:avLst/>
          </a:prstGeom>
          <a:effectLst/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620156A3-4170-406F-8747-F89ED47F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97" y="1902399"/>
            <a:ext cx="2110241" cy="2565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CD635-9A7D-42E1-8E19-BA80268A0E47}"/>
              </a:ext>
            </a:extLst>
          </p:cNvPr>
          <p:cNvSpPr txBox="1"/>
          <p:nvPr/>
        </p:nvSpPr>
        <p:spPr>
          <a:xfrm>
            <a:off x="8018048" y="3000585"/>
            <a:ext cx="278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https://www.ncct.gov.kh</a:t>
            </a:r>
          </a:p>
        </p:txBody>
      </p:sp>
    </p:spTree>
    <p:extLst>
      <p:ext uri="{BB962C8B-B14F-4D97-AF65-F5344CB8AC3E}">
        <p14:creationId xmlns:p14="http://schemas.microsoft.com/office/powerpoint/2010/main" val="36007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FF06A3-BBB3-476C-AF02-EB045C09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C537F-AC20-4170-B44B-75B8964AA201}"/>
              </a:ext>
            </a:extLst>
          </p:cNvPr>
          <p:cNvSpPr txBox="1"/>
          <p:nvPr/>
        </p:nvSpPr>
        <p:spPr>
          <a:xfrm>
            <a:off x="1256428" y="1758999"/>
            <a:ext cx="8546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66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សំនួរ </a:t>
            </a:r>
            <a:r>
              <a:rPr lang="en-US" sz="66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- </a:t>
            </a:r>
            <a:r>
              <a:rPr lang="km-KH" sz="66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ចម្លើយ</a:t>
            </a:r>
            <a:endParaRPr lang="en-US" sz="66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  <a:p>
            <a:pPr algn="ctr"/>
            <a:endParaRPr lang="km-KH" sz="66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  <a:p>
            <a:pPr algn="ctr"/>
            <a:r>
              <a:rPr lang="km-KH" sz="66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សូមអរគុណ</a:t>
            </a:r>
            <a:endParaRPr lang="en-US" sz="66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  <a:p>
            <a:endParaRPr lang="en-US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398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5E16-A62A-4F43-978C-82F38612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8084"/>
          </a:xfrm>
        </p:spPr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រំលឹកចំណុចសំខាន់ៗ នៃមេរៀន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5E05-C593-49CB-9D2B-FBD93768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031"/>
            <a:ext cx="10515600" cy="47809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8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សិទ្ធិជនរងគ្រោះ</a:t>
            </a:r>
          </a:p>
          <a:p>
            <a:pPr>
              <a:lnSpc>
                <a:spcPct val="150000"/>
              </a:lnSpc>
            </a:pPr>
            <a:r>
              <a:rPr lang="km-KH" sz="28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ការផ្តល់សេវាជូនជនរងគ្រោះ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547C6-62FD-4516-93C9-F0F41E6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848121-BB58-4F35-8B5F-A4B258A67464}"/>
              </a:ext>
            </a:extLst>
          </p:cNvPr>
          <p:cNvSpPr/>
          <p:nvPr/>
        </p:nvSpPr>
        <p:spPr>
          <a:xfrm>
            <a:off x="600635" y="2169459"/>
            <a:ext cx="4374777" cy="399886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8B9B9-0698-44FB-9E96-86451A10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រំលឹកមេរៀន</a:t>
            </a:r>
            <a:b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</a:b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អ្នកមានភារកិច្ចកំណត់អត្តសញ្ញាណបឋម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F3FC0-7695-4CD0-8E69-F28295AF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4</a:t>
            </a:fld>
            <a:endParaRPr lang="en-US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F1334-716A-433A-B85D-D84EA329A2BF}"/>
              </a:ext>
            </a:extLst>
          </p:cNvPr>
          <p:cNvSpPr/>
          <p:nvPr/>
        </p:nvSpPr>
        <p:spPr>
          <a:xfrm>
            <a:off x="5154704" y="1830740"/>
            <a:ext cx="2913528" cy="91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នគរបាលយុត្តិធម៌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C444-A2E9-49C3-B5AC-8C2930F9D312}"/>
              </a:ext>
            </a:extLst>
          </p:cNvPr>
          <p:cNvSpPr/>
          <p:nvPr/>
        </p:nvSpPr>
        <p:spPr>
          <a:xfrm>
            <a:off x="5154704" y="2971801"/>
            <a:ext cx="2913529" cy="91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មន្ត្រីសង្គមកិច្ច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D0357-374D-4D77-A6B8-81F792245301}"/>
              </a:ext>
            </a:extLst>
          </p:cNvPr>
          <p:cNvSpPr/>
          <p:nvPr/>
        </p:nvSpPr>
        <p:spPr>
          <a:xfrm>
            <a:off x="5154704" y="4112861"/>
            <a:ext cx="2913529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មន្ត្រីទទួលបន្ទុកកិច្ចការនារី</a:t>
            </a:r>
            <a:b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និងកុមារ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56AE4-1F5D-4E08-B030-68AAFCF90BEE}"/>
              </a:ext>
            </a:extLst>
          </p:cNvPr>
          <p:cNvSpPr/>
          <p:nvPr/>
        </p:nvSpPr>
        <p:spPr>
          <a:xfrm>
            <a:off x="8610598" y="4138078"/>
            <a:ext cx="2913530" cy="9143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អង្គការសង្គមស៊ីវិលដែលពាក់ព័ន្ធ និងទទួលបានសិទ្ធិ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5C91D-8504-461D-B333-1FF65E5A7AD2}"/>
              </a:ext>
            </a:extLst>
          </p:cNvPr>
          <p:cNvSpPr/>
          <p:nvPr/>
        </p:nvSpPr>
        <p:spPr>
          <a:xfrm>
            <a:off x="5154704" y="5253922"/>
            <a:ext cx="2913528" cy="91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មន្ត្រីក្នុងរចនាសម្ព័ន្ធថ្នាក់ជាតិ ថ្នាក់ក្រោមជាតិ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F0728-8985-4C9F-9A29-4FFAB44A9687}"/>
              </a:ext>
            </a:extLst>
          </p:cNvPr>
          <p:cNvSpPr/>
          <p:nvPr/>
        </p:nvSpPr>
        <p:spPr>
          <a:xfrm>
            <a:off x="8610600" y="1830740"/>
            <a:ext cx="2913528" cy="9143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មន្ត្រីបេសកកម្មការទូត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B56C5-F1D4-4B2E-B9EF-8CACD4DE0982}"/>
              </a:ext>
            </a:extLst>
          </p:cNvPr>
          <p:cNvSpPr/>
          <p:nvPr/>
        </p:nvSpPr>
        <p:spPr>
          <a:xfrm>
            <a:off x="8610600" y="2970961"/>
            <a:ext cx="2913528" cy="9143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ទីភ្នាក់ងារផ្តល់ការគាំទ្រ</a:t>
            </a:r>
            <a:b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ជនរងគ្រោះ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C55B96-5181-4857-93A4-8FF1D839F7DC}"/>
              </a:ext>
            </a:extLst>
          </p:cNvPr>
          <p:cNvSpPr/>
          <p:nvPr/>
        </p:nvSpPr>
        <p:spPr>
          <a:xfrm>
            <a:off x="1203910" y="1753740"/>
            <a:ext cx="2913528" cy="91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សមត្ថកិច្ចអាជ្ញាធរមូលដ្ឋាន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7265BA-6A07-4F50-B01D-CD8315C0BC24}"/>
              </a:ext>
            </a:extLst>
          </p:cNvPr>
          <p:cNvSpPr/>
          <p:nvPr/>
        </p:nvSpPr>
        <p:spPr>
          <a:xfrm>
            <a:off x="750770" y="2858702"/>
            <a:ext cx="1491915" cy="442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រាជធានី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2277D7-3D61-4900-A448-C31A59F451A3}"/>
              </a:ext>
            </a:extLst>
          </p:cNvPr>
          <p:cNvSpPr/>
          <p:nvPr/>
        </p:nvSpPr>
        <p:spPr>
          <a:xfrm>
            <a:off x="750770" y="3580755"/>
            <a:ext cx="1491915" cy="442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ខេត្ត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EFBB14-2CEE-4271-8318-F2612449BEC1}"/>
              </a:ext>
            </a:extLst>
          </p:cNvPr>
          <p:cNvSpPr/>
          <p:nvPr/>
        </p:nvSpPr>
        <p:spPr>
          <a:xfrm>
            <a:off x="750770" y="4302808"/>
            <a:ext cx="1491915" cy="442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ខណ្ឌ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792EFB-AE76-4EEB-9B51-34312D8AF1C1}"/>
              </a:ext>
            </a:extLst>
          </p:cNvPr>
          <p:cNvSpPr/>
          <p:nvPr/>
        </p:nvSpPr>
        <p:spPr>
          <a:xfrm>
            <a:off x="750770" y="5024861"/>
            <a:ext cx="1491915" cy="442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ស្រុក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43D288-5499-4E91-8F38-2885982D22A2}"/>
              </a:ext>
            </a:extLst>
          </p:cNvPr>
          <p:cNvSpPr/>
          <p:nvPr/>
        </p:nvSpPr>
        <p:spPr>
          <a:xfrm>
            <a:off x="3184660" y="2858701"/>
            <a:ext cx="1491915" cy="442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ក្រុង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177CCD-5775-43DA-8DE2-6DA2FBC48FC7}"/>
              </a:ext>
            </a:extLst>
          </p:cNvPr>
          <p:cNvSpPr/>
          <p:nvPr/>
        </p:nvSpPr>
        <p:spPr>
          <a:xfrm>
            <a:off x="3184659" y="3558853"/>
            <a:ext cx="1491915" cy="442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សង្កាត់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06283-CABA-41A5-8B64-59C48BDDE762}"/>
              </a:ext>
            </a:extLst>
          </p:cNvPr>
          <p:cNvSpPr/>
          <p:nvPr/>
        </p:nvSpPr>
        <p:spPr>
          <a:xfrm>
            <a:off x="3184659" y="4302808"/>
            <a:ext cx="1491915" cy="442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ឃុំ</a:t>
            </a:r>
            <a:endParaRPr lang="en-US" sz="17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56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ACB98BC-614C-4C66-9755-13BE9359E35A}"/>
              </a:ext>
            </a:extLst>
          </p:cNvPr>
          <p:cNvGrpSpPr/>
          <p:nvPr/>
        </p:nvGrpSpPr>
        <p:grpSpPr>
          <a:xfrm>
            <a:off x="7012293" y="2736986"/>
            <a:ext cx="2352991" cy="753083"/>
            <a:chOff x="6096000" y="2662700"/>
            <a:chExt cx="2352991" cy="7530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CE5567-76EB-4E5A-ACB6-D7FEBA49AF70}"/>
                </a:ext>
              </a:extLst>
            </p:cNvPr>
            <p:cNvSpPr/>
            <p:nvPr/>
          </p:nvSpPr>
          <p:spPr>
            <a:xfrm>
              <a:off x="6096000" y="2807966"/>
              <a:ext cx="1869332" cy="486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សមត្ថកិច្ចជំនាញ មន្ត្រី</a:t>
              </a:r>
              <a:b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</a:b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នគរបាលយុត្តិធម៌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25861E7F-F410-4F29-83B0-107B9DDF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8" y="2662700"/>
              <a:ext cx="753083" cy="75308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530CF5-3D58-4BFF-AD5C-BE29C67017EF}"/>
              </a:ext>
            </a:extLst>
          </p:cNvPr>
          <p:cNvGrpSpPr/>
          <p:nvPr/>
        </p:nvGrpSpPr>
        <p:grpSpPr>
          <a:xfrm>
            <a:off x="601397" y="1170580"/>
            <a:ext cx="2328408" cy="755689"/>
            <a:chOff x="998452" y="554337"/>
            <a:chExt cx="2328408" cy="7556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B01A88-1CFE-45D9-AAC5-B25011225EC0}"/>
                </a:ext>
              </a:extLst>
            </p:cNvPr>
            <p:cNvSpPr/>
            <p:nvPr/>
          </p:nvSpPr>
          <p:spPr>
            <a:xfrm>
              <a:off x="1527243" y="700391"/>
              <a:ext cx="1799617" cy="48638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ប្រជាពលរដ្ឋទូទៅ</a:t>
              </a:r>
              <a:b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</a:b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ដែលដឹងឬជួបជនរងគ្រោះ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9C18A813-B526-4EEE-AA53-ED0C69A9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52" y="554337"/>
              <a:ext cx="754279" cy="75568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C6A9DB-14FE-4385-81CA-A0B7FCD31CF2}"/>
              </a:ext>
            </a:extLst>
          </p:cNvPr>
          <p:cNvGrpSpPr/>
          <p:nvPr/>
        </p:nvGrpSpPr>
        <p:grpSpPr>
          <a:xfrm>
            <a:off x="7800487" y="544887"/>
            <a:ext cx="2312701" cy="755690"/>
            <a:chOff x="7560420" y="288878"/>
            <a:chExt cx="2312701" cy="7556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F74DB6-FF8D-4F45-85A6-0F92C93E73D0}"/>
                </a:ext>
              </a:extLst>
            </p:cNvPr>
            <p:cNvSpPr/>
            <p:nvPr/>
          </p:nvSpPr>
          <p:spPr>
            <a:xfrm>
              <a:off x="8073504" y="434931"/>
              <a:ext cx="1799617" cy="48638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មន្ត្រីស្ថានទូតប្រចាំប្រទេស</a:t>
              </a:r>
              <a:b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</a:b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តំបន់គោលលដៅ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A21FC738-96D9-429D-A539-F03690733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420" y="288878"/>
              <a:ext cx="754280" cy="75569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581DB6-EB93-4C51-94F7-3ED213107FB4}"/>
              </a:ext>
            </a:extLst>
          </p:cNvPr>
          <p:cNvGrpSpPr/>
          <p:nvPr/>
        </p:nvGrpSpPr>
        <p:grpSpPr>
          <a:xfrm>
            <a:off x="8313571" y="4860992"/>
            <a:ext cx="2246471" cy="755689"/>
            <a:chOff x="7614863" y="4166411"/>
            <a:chExt cx="2246471" cy="755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C3EC60-5E56-46F5-ACD2-7258990C441E}"/>
                </a:ext>
              </a:extLst>
            </p:cNvPr>
            <p:cNvSpPr/>
            <p:nvPr/>
          </p:nvSpPr>
          <p:spPr>
            <a:xfrm>
              <a:off x="7614863" y="4296483"/>
              <a:ext cx="1869332" cy="48638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គ្រួសារ</a:t>
              </a:r>
              <a:r>
                <a:rPr lang="en-US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/</a:t>
              </a: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សហគមន៍</a:t>
              </a: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07C7D1CF-B126-4474-A425-FBEB42C1B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55" y="4166411"/>
              <a:ext cx="754279" cy="75568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606964-2F50-4984-A820-AA965C99FC06}"/>
              </a:ext>
            </a:extLst>
          </p:cNvPr>
          <p:cNvGrpSpPr/>
          <p:nvPr/>
        </p:nvGrpSpPr>
        <p:grpSpPr>
          <a:xfrm>
            <a:off x="601397" y="2734380"/>
            <a:ext cx="2342855" cy="755689"/>
            <a:chOff x="1953528" y="2402486"/>
            <a:chExt cx="2342855" cy="7556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026B3E-E635-44EA-B639-1EC6A7B4F117}"/>
                </a:ext>
              </a:extLst>
            </p:cNvPr>
            <p:cNvSpPr/>
            <p:nvPr/>
          </p:nvSpPr>
          <p:spPr>
            <a:xfrm>
              <a:off x="2427051" y="2537141"/>
              <a:ext cx="1869332" cy="486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មន្ទីរសង្គមកិច្ច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pic>
          <p:nvPicPr>
            <p:cNvPr id="28" name="Picture 2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10AF6AB-5B31-4576-A097-B9A1ECDE8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528" y="2402486"/>
              <a:ext cx="754279" cy="75568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9D4FAA-120A-48C8-8B08-51BDEF5A52E6}"/>
              </a:ext>
            </a:extLst>
          </p:cNvPr>
          <p:cNvGrpSpPr/>
          <p:nvPr/>
        </p:nvGrpSpPr>
        <p:grpSpPr>
          <a:xfrm>
            <a:off x="4249724" y="1619164"/>
            <a:ext cx="2230843" cy="755689"/>
            <a:chOff x="4296383" y="808927"/>
            <a:chExt cx="2230843" cy="755689"/>
          </a:xfrm>
        </p:grpSpPr>
        <p:sp>
          <p:nvSpPr>
            <p:cNvPr id="6" name="Rectangle 5" descr="អ្នកមានភារកិច្ចកំណត់​អត្តសញ្ញាណ">
              <a:extLst>
                <a:ext uri="{FF2B5EF4-FFF2-40B4-BE49-F238E27FC236}">
                  <a16:creationId xmlns:a16="http://schemas.microsoft.com/office/drawing/2014/main" id="{3987A8F9-4FD3-4E4F-B3CB-122AC85037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4296383" y="943581"/>
              <a:ext cx="1799617" cy="48638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អ្នកមានភារកិច្ចកំណត់</a:t>
              </a:r>
              <a:b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</a:b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អត្តសញ្ញាណ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B0201825-89DF-4A35-9F5E-CEC8CDC51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947" y="808927"/>
              <a:ext cx="754279" cy="75568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78104F-3B29-4FDF-BB13-AC02AFF0D653}"/>
              </a:ext>
            </a:extLst>
          </p:cNvPr>
          <p:cNvGrpSpPr/>
          <p:nvPr/>
        </p:nvGrpSpPr>
        <p:grpSpPr>
          <a:xfrm>
            <a:off x="7800487" y="1619163"/>
            <a:ext cx="2343848" cy="755690"/>
            <a:chOff x="7065523" y="1456080"/>
            <a:chExt cx="2343848" cy="755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F75877-D254-4165-9EC5-F6E1E2F1AAC7}"/>
                </a:ext>
              </a:extLst>
            </p:cNvPr>
            <p:cNvSpPr/>
            <p:nvPr/>
          </p:nvSpPr>
          <p:spPr>
            <a:xfrm>
              <a:off x="7065523" y="1595613"/>
              <a:ext cx="1799617" cy="486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ក្រសួងការបរទេស និង</a:t>
              </a:r>
              <a:b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</a:b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សហប្រតិបត្តិការ អន្តរជាតិ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5D770BF2-EC3A-4922-ACE7-A9E9F1C23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091" y="1456080"/>
              <a:ext cx="754280" cy="755690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7EA528F-5987-4CF3-A3A3-A72C23621BBE}"/>
              </a:ext>
            </a:extLst>
          </p:cNvPr>
          <p:cNvSpPr/>
          <p:nvPr/>
        </p:nvSpPr>
        <p:spPr>
          <a:xfrm>
            <a:off x="601397" y="4409308"/>
            <a:ext cx="4397828" cy="211897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38D82-35A6-48E5-B849-D76BA9932E10}"/>
              </a:ext>
            </a:extLst>
          </p:cNvPr>
          <p:cNvSpPr/>
          <p:nvPr/>
        </p:nvSpPr>
        <p:spPr>
          <a:xfrm>
            <a:off x="916597" y="5034236"/>
            <a:ext cx="1549377" cy="289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0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សេវាសុខាភិបាល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49DC1-4FF1-435F-9E9A-EA3603BDA1B7}"/>
              </a:ext>
            </a:extLst>
          </p:cNvPr>
          <p:cNvSpPr/>
          <p:nvPr/>
        </p:nvSpPr>
        <p:spPr>
          <a:xfrm>
            <a:off x="3163115" y="5034236"/>
            <a:ext cx="1549377" cy="289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0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សេវាគាំទ្រផ្លូវច្បាប់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35040-BB13-4A14-9E3C-C98F98C204CC}"/>
              </a:ext>
            </a:extLst>
          </p:cNvPr>
          <p:cNvSpPr/>
          <p:nvPr/>
        </p:nvSpPr>
        <p:spPr>
          <a:xfrm>
            <a:off x="916596" y="5544472"/>
            <a:ext cx="1549377" cy="289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0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សេវាស្ដារនីតិសម្បទា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CFEC3A-BEB0-4EF7-8F20-BDBD0122A8DE}"/>
              </a:ext>
            </a:extLst>
          </p:cNvPr>
          <p:cNvSpPr/>
          <p:nvPr/>
        </p:nvSpPr>
        <p:spPr>
          <a:xfrm>
            <a:off x="3155532" y="5544472"/>
            <a:ext cx="1549377" cy="289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0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ជំនាញវិជ្ជាជីវៈ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A574C0-7793-4D4D-AC54-8D9CD4D36F37}"/>
              </a:ext>
            </a:extLst>
          </p:cNvPr>
          <p:cNvSpPr/>
          <p:nvPr/>
        </p:nvSpPr>
        <p:spPr>
          <a:xfrm>
            <a:off x="916596" y="6054707"/>
            <a:ext cx="1549377" cy="289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0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ការងារ</a:t>
            </a:r>
            <a:r>
              <a:rPr lang="en-US" sz="10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/</a:t>
            </a:r>
            <a:r>
              <a:rPr lang="km-KH" sz="10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មុខរបរ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FA5811-24E7-4CA6-9138-CEE5DCACDC2C}"/>
              </a:ext>
            </a:extLst>
          </p:cNvPr>
          <p:cNvSpPr/>
          <p:nvPr/>
        </p:nvSpPr>
        <p:spPr>
          <a:xfrm>
            <a:off x="3163115" y="6054708"/>
            <a:ext cx="1549377" cy="289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000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សិក្សាអប់រំ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3211A9E-3987-4585-B9D7-F81D1869AA47}"/>
              </a:ext>
            </a:extLst>
          </p:cNvPr>
          <p:cNvGrpSpPr/>
          <p:nvPr/>
        </p:nvGrpSpPr>
        <p:grpSpPr>
          <a:xfrm>
            <a:off x="1603996" y="4023514"/>
            <a:ext cx="2246471" cy="771589"/>
            <a:chOff x="1603996" y="4023514"/>
            <a:chExt cx="2246471" cy="7715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4E7600-5398-41C5-ACE3-70889D491898}"/>
                </a:ext>
              </a:extLst>
            </p:cNvPr>
            <p:cNvSpPr/>
            <p:nvPr/>
          </p:nvSpPr>
          <p:spPr>
            <a:xfrm>
              <a:off x="1981135" y="4173641"/>
              <a:ext cx="1869332" cy="4863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solidFill>
                    <a:schemeClr val="tx1"/>
                  </a:solidFill>
                  <a:latin typeface="Khmer OS Siemreap" panose="02000500000000020004" pitchFamily="2" charset="0"/>
                  <a:cs typeface="Khmer OS Siemreap" panose="02000500000000020004" pitchFamily="2" charset="0"/>
                </a:rPr>
                <a:t>កន្លែងផ្តល់សេវា</a:t>
              </a: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04966BAD-B091-46F6-9952-D1482E302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96" y="4023514"/>
              <a:ext cx="770150" cy="77158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7F4B88E-7C80-417B-BE2B-724CA72E2FD5}"/>
              </a:ext>
            </a:extLst>
          </p:cNvPr>
          <p:cNvSpPr txBox="1"/>
          <p:nvPr/>
        </p:nvSpPr>
        <p:spPr>
          <a:xfrm>
            <a:off x="0" y="20673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គំនូសបំព្រួញនៃប្រព័ន្ធបញ្ញូន</a:t>
            </a:r>
            <a:endParaRPr lang="en-US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F14F80-CB9C-4DF1-8805-8E3842591B91}"/>
              </a:ext>
            </a:extLst>
          </p:cNvPr>
          <p:cNvGrpSpPr/>
          <p:nvPr/>
        </p:nvGrpSpPr>
        <p:grpSpPr>
          <a:xfrm>
            <a:off x="3040912" y="1538391"/>
            <a:ext cx="1127051" cy="510989"/>
            <a:chOff x="3040912" y="1538391"/>
            <a:chExt cx="1127051" cy="510989"/>
          </a:xfrm>
        </p:grpSpPr>
        <p:cxnSp>
          <p:nvCxnSpPr>
            <p:cNvPr id="47" name="Straight Arrow Connector 46" descr="រាយការណ៍ បញ្ញូន">
              <a:extLst>
                <a:ext uri="{FF2B5EF4-FFF2-40B4-BE49-F238E27FC236}">
                  <a16:creationId xmlns:a16="http://schemas.microsoft.com/office/drawing/2014/main" id="{13A95A7D-DDDE-49D3-A0B7-E70D61D330DE}"/>
                </a:ext>
              </a:extLst>
            </p:cNvPr>
            <p:cNvCxnSpPr/>
            <p:nvPr/>
          </p:nvCxnSpPr>
          <p:spPr>
            <a:xfrm>
              <a:off x="3040912" y="1559825"/>
              <a:ext cx="1127051" cy="437183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AE7D20-AD43-4521-999C-5432FD8C5A9E}"/>
                </a:ext>
              </a:extLst>
            </p:cNvPr>
            <p:cNvSpPr txBox="1"/>
            <p:nvPr/>
          </p:nvSpPr>
          <p:spPr>
            <a:xfrm rot="1317911">
              <a:off x="3269540" y="1538391"/>
              <a:ext cx="7344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រាយការណ៍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9320E9-FBAF-4983-873E-D3A40542C38B}"/>
                </a:ext>
              </a:extLst>
            </p:cNvPr>
            <p:cNvSpPr txBox="1"/>
            <p:nvPr/>
          </p:nvSpPr>
          <p:spPr>
            <a:xfrm rot="1210493">
              <a:off x="3225943" y="1803159"/>
              <a:ext cx="4892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បញ្ជូន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EE269F5-F593-4F19-8D58-E0BBA21BE18B}"/>
              </a:ext>
            </a:extLst>
          </p:cNvPr>
          <p:cNvGrpSpPr/>
          <p:nvPr/>
        </p:nvGrpSpPr>
        <p:grpSpPr>
          <a:xfrm>
            <a:off x="2983105" y="2276319"/>
            <a:ext cx="2148888" cy="642028"/>
            <a:chOff x="2983105" y="2276319"/>
            <a:chExt cx="2148888" cy="64202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CD8BF3B-ACAE-4061-9A3F-2E515B229A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3105" y="2276319"/>
              <a:ext cx="2148888" cy="57949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788BD1-13FE-44D8-9101-415D375C9E0D}"/>
                </a:ext>
              </a:extLst>
            </p:cNvPr>
            <p:cNvSpPr txBox="1"/>
            <p:nvPr/>
          </p:nvSpPr>
          <p:spPr>
            <a:xfrm rot="20781763">
              <a:off x="3255005" y="2387676"/>
              <a:ext cx="1230886" cy="233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រាយការណ៍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E741B9-EDF7-4AEB-AA0C-3B7EC4599BC8}"/>
                </a:ext>
              </a:extLst>
            </p:cNvPr>
            <p:cNvSpPr txBox="1"/>
            <p:nvPr/>
          </p:nvSpPr>
          <p:spPr>
            <a:xfrm rot="20712827">
              <a:off x="3597023" y="2672126"/>
              <a:ext cx="4892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បញ្ជូន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69276D5-4945-4329-86CE-C30BF10EF73A}"/>
              </a:ext>
            </a:extLst>
          </p:cNvPr>
          <p:cNvGrpSpPr/>
          <p:nvPr/>
        </p:nvGrpSpPr>
        <p:grpSpPr>
          <a:xfrm>
            <a:off x="5149532" y="2276319"/>
            <a:ext cx="1840534" cy="709895"/>
            <a:chOff x="5149532" y="2276319"/>
            <a:chExt cx="1840534" cy="709895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D309F37-A865-483F-8F5B-12A515DAC70A}"/>
                </a:ext>
              </a:extLst>
            </p:cNvPr>
            <p:cNvCxnSpPr>
              <a:cxnSpLocks/>
            </p:cNvCxnSpPr>
            <p:nvPr/>
          </p:nvCxnSpPr>
          <p:spPr>
            <a:xfrm>
              <a:off x="5149532" y="2276319"/>
              <a:ext cx="1809741" cy="62611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E5D9FAF-8E36-44EB-80EE-2BBFDE527134}"/>
                </a:ext>
              </a:extLst>
            </p:cNvPr>
            <p:cNvSpPr txBox="1"/>
            <p:nvPr/>
          </p:nvSpPr>
          <p:spPr>
            <a:xfrm rot="1302065">
              <a:off x="6255570" y="2529884"/>
              <a:ext cx="7344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រាយការណ៍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8DD07F-53E5-4980-A865-CB31A2BE775E}"/>
                </a:ext>
              </a:extLst>
            </p:cNvPr>
            <p:cNvSpPr txBox="1"/>
            <p:nvPr/>
          </p:nvSpPr>
          <p:spPr>
            <a:xfrm rot="1194981">
              <a:off x="6183138" y="2739993"/>
              <a:ext cx="4892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បញ្ជូន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C9AA467-5B04-4279-9B55-AC5D04AD8BAD}"/>
              </a:ext>
            </a:extLst>
          </p:cNvPr>
          <p:cNvGrpSpPr/>
          <p:nvPr/>
        </p:nvGrpSpPr>
        <p:grpSpPr>
          <a:xfrm>
            <a:off x="3040912" y="2804989"/>
            <a:ext cx="3853183" cy="753306"/>
            <a:chOff x="3040912" y="2804989"/>
            <a:chExt cx="3853183" cy="75330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6889AF0-1FB2-4E86-A783-1561BE993F07}"/>
                </a:ext>
              </a:extLst>
            </p:cNvPr>
            <p:cNvSpPr txBox="1"/>
            <p:nvPr/>
          </p:nvSpPr>
          <p:spPr>
            <a:xfrm>
              <a:off x="4496030" y="2804989"/>
              <a:ext cx="7344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រាយការណ៍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5C2F741-CF9B-4C12-9341-F5F2700E5E33}"/>
                </a:ext>
              </a:extLst>
            </p:cNvPr>
            <p:cNvSpPr txBox="1"/>
            <p:nvPr/>
          </p:nvSpPr>
          <p:spPr>
            <a:xfrm>
              <a:off x="4594218" y="3312074"/>
              <a:ext cx="4892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បញ្ជូន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8C9650-81B1-4B97-87DE-4A7E018CBBE9}"/>
                </a:ext>
              </a:extLst>
            </p:cNvPr>
            <p:cNvCxnSpPr/>
            <p:nvPr/>
          </p:nvCxnSpPr>
          <p:spPr>
            <a:xfrm>
              <a:off x="3040912" y="3049390"/>
              <a:ext cx="3853183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7E50F20-B3CE-41B7-8530-CD172DFBD6D4}"/>
                </a:ext>
              </a:extLst>
            </p:cNvPr>
            <p:cNvCxnSpPr/>
            <p:nvPr/>
          </p:nvCxnSpPr>
          <p:spPr>
            <a:xfrm flipH="1">
              <a:off x="3040912" y="3284622"/>
              <a:ext cx="3853183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8FCE60-E763-4FF1-BD9B-49C133FF300E}"/>
                </a:ext>
              </a:extLst>
            </p:cNvPr>
            <p:cNvSpPr txBox="1"/>
            <p:nvPr/>
          </p:nvSpPr>
          <p:spPr>
            <a:xfrm>
              <a:off x="4638229" y="3062179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និង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1A1E97-0DE3-4CF2-BFDB-49D645CC1A9D}"/>
              </a:ext>
            </a:extLst>
          </p:cNvPr>
          <p:cNvGrpSpPr/>
          <p:nvPr/>
        </p:nvGrpSpPr>
        <p:grpSpPr>
          <a:xfrm>
            <a:off x="8594821" y="1223959"/>
            <a:ext cx="2560929" cy="502388"/>
            <a:chOff x="8594821" y="1223959"/>
            <a:chExt cx="2560929" cy="502388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25C3039-108A-45D0-8A7F-4967597A3C6D}"/>
                </a:ext>
              </a:extLst>
            </p:cNvPr>
            <p:cNvCxnSpPr>
              <a:cxnSpLocks/>
            </p:cNvCxnSpPr>
            <p:nvPr/>
          </p:nvCxnSpPr>
          <p:spPr>
            <a:xfrm>
              <a:off x="8616073" y="1223959"/>
              <a:ext cx="0" cy="5023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DF5C0BE-C4B3-4E66-A557-FDA45FDAD667}"/>
                </a:ext>
              </a:extLst>
            </p:cNvPr>
            <p:cNvSpPr txBox="1"/>
            <p:nvPr/>
          </p:nvSpPr>
          <p:spPr>
            <a:xfrm>
              <a:off x="8594821" y="1321810"/>
              <a:ext cx="2560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រាយការណ៍ និងសម្របសម្រួលមាតុភូមិនិវត្តន៍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2A233F1-AD5D-4AA8-ACCB-AF624117C084}"/>
              </a:ext>
            </a:extLst>
          </p:cNvPr>
          <p:cNvGrpSpPr/>
          <p:nvPr/>
        </p:nvGrpSpPr>
        <p:grpSpPr>
          <a:xfrm>
            <a:off x="7946959" y="2276319"/>
            <a:ext cx="959333" cy="528670"/>
            <a:chOff x="7946959" y="2276319"/>
            <a:chExt cx="959333" cy="52867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9E7CF62-84CE-4696-979E-324C672713E3}"/>
                </a:ext>
              </a:extLst>
            </p:cNvPr>
            <p:cNvCxnSpPr/>
            <p:nvPr/>
          </p:nvCxnSpPr>
          <p:spPr>
            <a:xfrm>
              <a:off x="7946959" y="2276319"/>
              <a:ext cx="0" cy="528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381A1FE-B5A2-416A-AE53-7F0C6B198806}"/>
                </a:ext>
              </a:extLst>
            </p:cNvPr>
            <p:cNvSpPr txBox="1"/>
            <p:nvPr/>
          </p:nvSpPr>
          <p:spPr>
            <a:xfrm>
              <a:off x="7971625" y="2385484"/>
              <a:ext cx="9346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រាយការណ៍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519940F-B6FD-45D8-93C6-91BDB329E664}"/>
              </a:ext>
            </a:extLst>
          </p:cNvPr>
          <p:cNvGrpSpPr/>
          <p:nvPr/>
        </p:nvGrpSpPr>
        <p:grpSpPr>
          <a:xfrm>
            <a:off x="1695823" y="3401384"/>
            <a:ext cx="1733355" cy="761624"/>
            <a:chOff x="1695823" y="3401384"/>
            <a:chExt cx="1733355" cy="761624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197BD66-B523-499F-B173-AE042EC7AB84}"/>
                </a:ext>
              </a:extLst>
            </p:cNvPr>
            <p:cNvCxnSpPr/>
            <p:nvPr/>
          </p:nvCxnSpPr>
          <p:spPr>
            <a:xfrm>
              <a:off x="2465973" y="3418367"/>
              <a:ext cx="0" cy="74464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A3D36CB-95B2-45DC-AD23-46A9CF953F98}"/>
                </a:ext>
              </a:extLst>
            </p:cNvPr>
            <p:cNvCxnSpPr/>
            <p:nvPr/>
          </p:nvCxnSpPr>
          <p:spPr>
            <a:xfrm flipV="1">
              <a:off x="2615609" y="3401384"/>
              <a:ext cx="0" cy="73400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D4DD6EB-4778-4BAD-9366-21A27E5C58A3}"/>
                </a:ext>
              </a:extLst>
            </p:cNvPr>
            <p:cNvSpPr txBox="1"/>
            <p:nvPr/>
          </p:nvSpPr>
          <p:spPr>
            <a:xfrm>
              <a:off x="1695823" y="3666991"/>
              <a:ext cx="7701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បញ្ជូន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AD9ACC4-0AC1-4E40-A05F-4664578F0D13}"/>
                </a:ext>
              </a:extLst>
            </p:cNvPr>
            <p:cNvSpPr txBox="1"/>
            <p:nvPr/>
          </p:nvSpPr>
          <p:spPr>
            <a:xfrm>
              <a:off x="2659028" y="3659759"/>
              <a:ext cx="7701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រាយការណ៍</a:t>
              </a:r>
              <a:endParaRPr lang="en-US" sz="1000" dirty="0">
                <a:latin typeface="Khmer OS Siemreap" panose="02000500000000020004" pitchFamily="2" charset="0"/>
                <a:cs typeface="Khmer OS Siemreap" panose="02000500000000020004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DDD94D9-D60E-4830-893C-DEA99C245BE4}"/>
              </a:ext>
            </a:extLst>
          </p:cNvPr>
          <p:cNvGrpSpPr/>
          <p:nvPr/>
        </p:nvGrpSpPr>
        <p:grpSpPr>
          <a:xfrm>
            <a:off x="2983105" y="3389558"/>
            <a:ext cx="5253319" cy="1601506"/>
            <a:chOff x="2983105" y="3389558"/>
            <a:chExt cx="5253319" cy="1601506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F5164A2-3238-411A-BE4B-1E5AD8BBF97E}"/>
                </a:ext>
              </a:extLst>
            </p:cNvPr>
            <p:cNvCxnSpPr>
              <a:cxnSpLocks/>
            </p:cNvCxnSpPr>
            <p:nvPr/>
          </p:nvCxnSpPr>
          <p:spPr>
            <a:xfrm>
              <a:off x="2983105" y="3389558"/>
              <a:ext cx="5253319" cy="16015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5499294-E1D5-4A4E-A65D-19C3110B0362}"/>
                </a:ext>
              </a:extLst>
            </p:cNvPr>
            <p:cNvSpPr txBox="1"/>
            <p:nvPr/>
          </p:nvSpPr>
          <p:spPr>
            <a:xfrm rot="1021167">
              <a:off x="5530864" y="4057774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m-KH" sz="1000" dirty="0"/>
                <a:t>សមាហរណកម្ម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22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8E19A1-F818-41D9-A9B7-81F61322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7021"/>
            <a:ext cx="10515600" cy="28527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វិធានការសំខាន់ៗក្រោយពេលកំណត់អត្តសញ្ញាណជនរងគ្រោះ</a:t>
            </a:r>
            <a:br>
              <a:rPr lang="en-US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</a:b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ដើម្បីបញ្ជូនទៅរកសេវា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B8432-4281-4926-B0C4-DB8B329F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3B814C-674D-47E2-BF1C-E43D6054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ទំនាក់ទំនង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C05D2-DCB1-4391-9A52-F10F7D695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572" y="1690688"/>
            <a:ext cx="6708228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រាល់ការបញ្ជូនជនរងគ្រោះ ឬជនសង្ស័យថារងគ្រោះ ពីកន្លែងមួយទៅកន្លែងមួយទៀត៖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ត្រូវទំនាក់ទំនង ផ្តល់ព័ត៌មាន ដល់ស្ថាប័ន ឬអង្គភាព ឬកន្លែងទទួលបន្តជាមុន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ត្រូវច្បាស់ថាទីនោះ ជាកន្លែងដែលមានសុវត្ថិភាព មានភារកិច្ច និងការទទួលខុសត្រូវ សម្រាប់ជនរងគ្រោះ ឬជនសង្ស័យថារងគ្រោះ ដែលនឹងបញ្ជូនទៅ ជាពិសេស សម្រាប់កុមារ ឬស្រ្តី ឬជនមានពិការភាព (អាចជាស្ថាប័នរដ្ឋ អាជ្ញាធរមូលដ្ឋាន សមត្ថកិច្ចនគរបាលយុត្តិធម៌ ឬអង្គការដែលមាននីតិសម្បទា ឬមានគោលការណ៍ ផ្តល់កិច្ចការពារជនរងគ្រោះ ដែលបានចុះបញ្ជីតាមផ្លូវច្បាប់) មានអ្នកទទួលខុសត្រូវ ច្បាស់លាស់ ។</a:t>
            </a:r>
            <a:endParaRPr lang="en-US" sz="20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0EAF2-3532-4A0F-9230-B05FBB4F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5211C1-23B1-4E24-A247-29BDC1310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695546"/>
              </p:ext>
            </p:extLst>
          </p:nvPr>
        </p:nvGraphicFramePr>
        <p:xfrm>
          <a:off x="406291" y="1690688"/>
          <a:ext cx="4111878" cy="2991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13968000" imgH="10158480" progId="">
                  <p:embed/>
                </p:oleObj>
              </mc:Choice>
              <mc:Fallback>
                <p:oleObj r:id="rId3" imgW="13968000" imgH="10158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291" y="1690688"/>
                        <a:ext cx="4111878" cy="2991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59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5B9D-5C1A-41B0-A10D-0FD69310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ទំនាក់ទំនង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78364-40CA-4CBC-8048-5F98C493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>
                <a:latin typeface="Khmer OS Siemreap" panose="02000500000000020004" pitchFamily="2" charset="77"/>
                <a:cs typeface="Khmer OS Siemreap" panose="02000500000000020004" pitchFamily="2" charset="77"/>
              </a:rPr>
              <a:t>8</a:t>
            </a:fld>
            <a:endParaRPr lang="en-US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3B6E6-D5E3-411D-ACE0-D4E5633EC846}"/>
              </a:ext>
            </a:extLst>
          </p:cNvPr>
          <p:cNvSpPr/>
          <p:nvPr/>
        </p:nvSpPr>
        <p:spPr>
          <a:xfrm>
            <a:off x="956442" y="2222558"/>
            <a:ext cx="2123090" cy="525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ស្ថាប័នរដ្ឋ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11DA6-04BA-4273-A921-3FB8C01008F5}"/>
              </a:ext>
            </a:extLst>
          </p:cNvPr>
          <p:cNvSpPr/>
          <p:nvPr/>
        </p:nvSpPr>
        <p:spPr>
          <a:xfrm>
            <a:off x="956442" y="2896697"/>
            <a:ext cx="2123090" cy="525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អាជ្ញាធរមូលដ្ឋាន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6BECC-BE36-46D0-B255-358E75CEE4F8}"/>
              </a:ext>
            </a:extLst>
          </p:cNvPr>
          <p:cNvSpPr/>
          <p:nvPr/>
        </p:nvSpPr>
        <p:spPr>
          <a:xfrm>
            <a:off x="956442" y="3570836"/>
            <a:ext cx="2123090" cy="525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នគរបាលយុត្តិធម៌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AD5187-4AC1-413A-8227-DC3F785FB940}"/>
              </a:ext>
            </a:extLst>
          </p:cNvPr>
          <p:cNvSpPr/>
          <p:nvPr/>
        </p:nvSpPr>
        <p:spPr>
          <a:xfrm>
            <a:off x="956442" y="4247929"/>
            <a:ext cx="2123090" cy="525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អង្គការ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8EDBF-359A-4247-BC3A-AE231B3C4939}"/>
              </a:ext>
            </a:extLst>
          </p:cNvPr>
          <p:cNvSpPr/>
          <p:nvPr/>
        </p:nvSpPr>
        <p:spPr>
          <a:xfrm>
            <a:off x="609600" y="1965434"/>
            <a:ext cx="2753710" cy="32056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89CFB9-9850-4D20-AA2A-B71FD708D2BE}"/>
              </a:ext>
            </a:extLst>
          </p:cNvPr>
          <p:cNvCxnSpPr/>
          <p:nvPr/>
        </p:nvCxnSpPr>
        <p:spPr>
          <a:xfrm>
            <a:off x="3816626" y="3159455"/>
            <a:ext cx="3432313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79F938-11C0-44BB-AE71-DF8C99A10210}"/>
              </a:ext>
            </a:extLst>
          </p:cNvPr>
          <p:cNvCxnSpPr/>
          <p:nvPr/>
        </p:nvCxnSpPr>
        <p:spPr>
          <a:xfrm flipH="1">
            <a:off x="3816626" y="3833594"/>
            <a:ext cx="34323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D5E0DE9-F6CA-418D-853E-20B74D681D45}"/>
              </a:ext>
            </a:extLst>
          </p:cNvPr>
          <p:cNvSpPr txBox="1"/>
          <p:nvPr/>
        </p:nvSpPr>
        <p:spPr>
          <a:xfrm>
            <a:off x="4582510" y="2645415"/>
            <a:ext cx="20408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មានកន្លែងសមរម្យ</a:t>
            </a:r>
            <a:r>
              <a:rPr lang="en-US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C84174-1E8F-4FF9-BD12-378CE4AD9ED4}"/>
              </a:ext>
            </a:extLst>
          </p:cNvPr>
          <p:cNvSpPr txBox="1"/>
          <p:nvPr/>
        </p:nvSpPr>
        <p:spPr>
          <a:xfrm>
            <a:off x="4582510" y="2119116"/>
            <a:ext cx="20408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សុវត្ថិភាព</a:t>
            </a:r>
            <a:r>
              <a:rPr lang="en-US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B4441-61BE-4584-9E19-C70A2677790C}"/>
              </a:ext>
            </a:extLst>
          </p:cNvPr>
          <p:cNvSpPr txBox="1"/>
          <p:nvPr/>
        </p:nvSpPr>
        <p:spPr>
          <a:xfrm>
            <a:off x="7609491" y="5586748"/>
            <a:ext cx="27537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រៀបចំផែនការ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A6CFE8-14A5-4581-B925-0406AB44DD90}"/>
              </a:ext>
            </a:extLst>
          </p:cNvPr>
          <p:cNvSpPr txBox="1"/>
          <p:nvPr/>
        </p:nvSpPr>
        <p:spPr>
          <a:xfrm>
            <a:off x="4582510" y="4063830"/>
            <a:ext cx="20143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សេចក្តីណែនាំផ្សេងៗ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BF22E8-AC56-4B77-A2AC-DAFBA7544144}"/>
              </a:ext>
            </a:extLst>
          </p:cNvPr>
          <p:cNvSpPr/>
          <p:nvPr/>
        </p:nvSpPr>
        <p:spPr>
          <a:xfrm>
            <a:off x="1311965" y="1690688"/>
            <a:ext cx="1378226" cy="4284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បញ្ជូន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3BD7E4-9CB9-460E-893B-14F623B92073}"/>
              </a:ext>
            </a:extLst>
          </p:cNvPr>
          <p:cNvGrpSpPr/>
          <p:nvPr/>
        </p:nvGrpSpPr>
        <p:grpSpPr>
          <a:xfrm>
            <a:off x="7609491" y="1690688"/>
            <a:ext cx="2753710" cy="3480402"/>
            <a:chOff x="7609491" y="1690688"/>
            <a:chExt cx="2753710" cy="34804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8E60B00-64E5-4171-8C13-123F562159C0}"/>
                </a:ext>
              </a:extLst>
            </p:cNvPr>
            <p:cNvGrpSpPr/>
            <p:nvPr/>
          </p:nvGrpSpPr>
          <p:grpSpPr>
            <a:xfrm>
              <a:off x="7609491" y="1965434"/>
              <a:ext cx="2753710" cy="3205656"/>
              <a:chOff x="7609491" y="1965434"/>
              <a:chExt cx="2753710" cy="320565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FFAEF4-F946-48A7-806A-1C57DD6DBB64}"/>
                  </a:ext>
                </a:extLst>
              </p:cNvPr>
              <p:cNvSpPr/>
              <p:nvPr/>
            </p:nvSpPr>
            <p:spPr>
              <a:xfrm>
                <a:off x="7924801" y="2222558"/>
                <a:ext cx="2123090" cy="5255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m-KH" sz="1700" dirty="0">
                    <a:latin typeface="Khmer OS Siemreap" panose="02000500000000020004" pitchFamily="2" charset="77"/>
                    <a:cs typeface="Khmer OS Siemreap" panose="02000500000000020004" pitchFamily="2" charset="77"/>
                  </a:rPr>
                  <a:t>ស្ថាប័នរដ្ឋ</a:t>
                </a:r>
                <a:endParaRPr lang="en-US" sz="1700" dirty="0">
                  <a:latin typeface="Khmer OS Siemreap" panose="02000500000000020004" pitchFamily="2" charset="77"/>
                  <a:cs typeface="Khmer OS Siemreap" panose="02000500000000020004" pitchFamily="2" charset="77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1EC252B-DBA4-4357-B322-5CBB4318C589}"/>
                  </a:ext>
                </a:extLst>
              </p:cNvPr>
              <p:cNvSpPr/>
              <p:nvPr/>
            </p:nvSpPr>
            <p:spPr>
              <a:xfrm>
                <a:off x="7924801" y="2896697"/>
                <a:ext cx="2123090" cy="5255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m-KH" sz="1700" dirty="0">
                    <a:latin typeface="Khmer OS Siemreap" panose="02000500000000020004" pitchFamily="2" charset="77"/>
                    <a:cs typeface="Khmer OS Siemreap" panose="02000500000000020004" pitchFamily="2" charset="77"/>
                  </a:rPr>
                  <a:t>អាជ្ញាធរមូលដ្ឋាន</a:t>
                </a:r>
                <a:endParaRPr lang="en-US" sz="1700" dirty="0">
                  <a:latin typeface="Khmer OS Siemreap" panose="02000500000000020004" pitchFamily="2" charset="77"/>
                  <a:cs typeface="Khmer OS Siemreap" panose="02000500000000020004" pitchFamily="2" charset="77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4F1CA69-BA4A-4D8D-8D23-C59A36154CE3}"/>
                  </a:ext>
                </a:extLst>
              </p:cNvPr>
              <p:cNvSpPr/>
              <p:nvPr/>
            </p:nvSpPr>
            <p:spPr>
              <a:xfrm>
                <a:off x="7924801" y="3570836"/>
                <a:ext cx="2123090" cy="5255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m-KH" sz="1700" dirty="0">
                    <a:latin typeface="Khmer OS Siemreap" panose="02000500000000020004" pitchFamily="2" charset="77"/>
                    <a:cs typeface="Khmer OS Siemreap" panose="02000500000000020004" pitchFamily="2" charset="77"/>
                  </a:rPr>
                  <a:t>នគរបាលយុត្តិធម៌</a:t>
                </a:r>
                <a:endParaRPr lang="en-US" sz="1700" dirty="0">
                  <a:latin typeface="Khmer OS Siemreap" panose="02000500000000020004" pitchFamily="2" charset="77"/>
                  <a:cs typeface="Khmer OS Siemreap" panose="02000500000000020004" pitchFamily="2" charset="77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3F997E-AEFA-4878-8EB6-D7A9829DAD99}"/>
                  </a:ext>
                </a:extLst>
              </p:cNvPr>
              <p:cNvSpPr/>
              <p:nvPr/>
            </p:nvSpPr>
            <p:spPr>
              <a:xfrm>
                <a:off x="7924801" y="4247929"/>
                <a:ext cx="2123090" cy="5255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m-KH" sz="1700" dirty="0">
                    <a:latin typeface="Khmer OS Siemreap" panose="02000500000000020004" pitchFamily="2" charset="77"/>
                    <a:cs typeface="Khmer OS Siemreap" panose="02000500000000020004" pitchFamily="2" charset="77"/>
                  </a:rPr>
                  <a:t>អង្គការ</a:t>
                </a:r>
                <a:endParaRPr lang="en-US" sz="1700" dirty="0">
                  <a:latin typeface="Khmer OS Siemreap" panose="02000500000000020004" pitchFamily="2" charset="77"/>
                  <a:cs typeface="Khmer OS Siemreap" panose="02000500000000020004" pitchFamily="2" charset="77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1D2A1C-B0E9-4F19-94EA-A38AE76F1306}"/>
                  </a:ext>
                </a:extLst>
              </p:cNvPr>
              <p:cNvSpPr/>
              <p:nvPr/>
            </p:nvSpPr>
            <p:spPr>
              <a:xfrm>
                <a:off x="7609491" y="1965434"/>
                <a:ext cx="2753710" cy="3205656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hmer OS Siemreap" panose="02000500000000020004" pitchFamily="2" charset="77"/>
                  <a:cs typeface="Khmer OS Siemreap" panose="02000500000000020004" pitchFamily="2" charset="77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BAA822-39E9-43B7-8636-696F6F1D9708}"/>
                </a:ext>
              </a:extLst>
            </p:cNvPr>
            <p:cNvSpPr/>
            <p:nvPr/>
          </p:nvSpPr>
          <p:spPr>
            <a:xfrm>
              <a:off x="8297233" y="1690688"/>
              <a:ext cx="1378226" cy="42842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m-KH" sz="1700" dirty="0">
                  <a:latin typeface="Khmer OS Siemreap" panose="02000500000000020004" pitchFamily="2" charset="77"/>
                  <a:cs typeface="Khmer OS Siemreap" panose="02000500000000020004" pitchFamily="2" charset="77"/>
                </a:rPr>
                <a:t>ទទួល</a:t>
              </a:r>
              <a:endParaRPr lang="en-US" sz="1700" dirty="0">
                <a:latin typeface="Khmer OS Siemreap" panose="02000500000000020004" pitchFamily="2" charset="77"/>
                <a:cs typeface="Khmer OS Siemreap" panose="02000500000000020004" pitchFamily="2" charset="77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25F87C9-15AE-401B-AC64-1B3E40B9D469}"/>
              </a:ext>
            </a:extLst>
          </p:cNvPr>
          <p:cNvSpPr txBox="1"/>
          <p:nvPr/>
        </p:nvSpPr>
        <p:spPr>
          <a:xfrm>
            <a:off x="624223" y="5586747"/>
            <a:ext cx="27537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17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រៀបចំផែនការ</a:t>
            </a:r>
            <a:endParaRPr lang="en-US" sz="17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99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/>
      <p:bldP spid="21" grpId="0"/>
      <p:bldP spid="23" grpId="0"/>
      <p:bldP spid="25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3AEC-F7E0-4897-A118-90520022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សុវត្ថិភាពជនរងគ្រោះ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DB7A2-D619-433A-B169-8BE2B90BF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365" y="1825625"/>
            <a:ext cx="6918433" cy="4351338"/>
          </a:xfrm>
        </p:spPr>
        <p:txBody>
          <a:bodyPr>
            <a:normAutofit fontScale="92500"/>
          </a:bodyPr>
          <a:lstStyle/>
          <a:p>
            <a:pPr marL="460375" indent="-4603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8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ការបញ្ជូន ត្រូវធ្វើឡើងដោយមានការទទួលខុសត្រូវលើសុវត្ថិភាពជនរងគ្រោះ ឬជនសង្ស័យថារងគ្រោះ ដែលត្រូវបញ្ជូនទៅ ឬការទទួលយកទៅ </a:t>
            </a:r>
          </a:p>
          <a:p>
            <a:pPr marL="460375" indent="-4603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8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មិនធ្វើឲ្យជនរងគ្រោះមានការបារម្ភ ឬភ័យខ្លាច ឬគេចវេស ឬត្រូវបានជនដទៃដែលមិនមានសមត្ថកិច្ចទាមទារ អូសទាញ ឬនាំចេញទៅដោយគ្មានការទទួលខុសត្រូវ។ </a:t>
            </a:r>
            <a:endParaRPr lang="en-US" sz="28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EE54B-B8FB-430B-ACBD-1DC15692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AA2-8F26-46C1-873B-24224FCB2FA7}" type="slidenum">
              <a:rPr lang="en-US" smtClean="0">
                <a:latin typeface="Khmer OS Siemreap" panose="02000500000000020004" pitchFamily="2" charset="77"/>
                <a:cs typeface="Khmer OS Siemreap" panose="02000500000000020004" pitchFamily="2" charset="77"/>
              </a:rPr>
              <a:t>9</a:t>
            </a:fld>
            <a:endParaRPr lang="en-US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2D06C8C-68E2-4B2B-8017-6700BD5FC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83283"/>
              </p:ext>
            </p:extLst>
          </p:nvPr>
        </p:nvGraphicFramePr>
        <p:xfrm>
          <a:off x="775355" y="1846645"/>
          <a:ext cx="3049455" cy="355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5574600" imgH="6501240" progId="">
                  <p:embed/>
                </p:oleObj>
              </mc:Choice>
              <mc:Fallback>
                <p:oleObj r:id="rId3" imgW="5574600" imgH="6501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355" y="1846645"/>
                        <a:ext cx="3049455" cy="3555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62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1197</Words>
  <Application>Microsoft Office PowerPoint</Application>
  <PresentationFormat>Widescreen</PresentationFormat>
  <Paragraphs>134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!Khmer OS Siemreap</vt:lpstr>
      <vt:lpstr>Arial</vt:lpstr>
      <vt:lpstr>Calibri</vt:lpstr>
      <vt:lpstr>Calibri Light</vt:lpstr>
      <vt:lpstr>DaunPenh</vt:lpstr>
      <vt:lpstr>Khmer OS Moul</vt:lpstr>
      <vt:lpstr>Khmer OS Muol Light</vt:lpstr>
      <vt:lpstr>Khmer OS Siemreap</vt:lpstr>
      <vt:lpstr>Wingdings</vt:lpstr>
      <vt:lpstr>Office Theme</vt:lpstr>
      <vt:lpstr>មេរៀនទី៨៖ បែបបទ និងនីតិវិធីនៃការបញ្ជូន</vt:lpstr>
      <vt:lpstr>PowerPoint Presentation</vt:lpstr>
      <vt:lpstr>រំលឹកចំណុចសំខាន់ៗ នៃមេរៀន</vt:lpstr>
      <vt:lpstr>រំលឹកមេរៀន អ្នកមានភារកិច្ចកំណត់អត្តសញ្ញាណបឋម</vt:lpstr>
      <vt:lpstr>PowerPoint Presentation</vt:lpstr>
      <vt:lpstr>វិធានការសំខាន់ៗក្រោយពេលកំណត់អត្តសញ្ញាណជនរងគ្រោះ ដើម្បីបញ្ជូនទៅរកសេវា</vt:lpstr>
      <vt:lpstr>ទំនាក់ទំនង</vt:lpstr>
      <vt:lpstr>ទំនាក់ទំនង</vt:lpstr>
      <vt:lpstr>សុវត្ថិភាពជនរងគ្រោះ</vt:lpstr>
      <vt:lpstr>ឯកសារ</vt:lpstr>
      <vt:lpstr>ទម្រង់បញ្ជូន</vt:lpstr>
      <vt:lpstr>ឧទាហរណ៍ ទម្រង់បញ្ជូន</vt:lpstr>
      <vt:lpstr>ឧទាហរណ៍ ទម្រង់បញ្ជូន</vt:lpstr>
      <vt:lpstr>ឧទាហរណ៍ ទម្រង់បញ្ជូន</vt:lpstr>
      <vt:lpstr>ឧទាហរណ៍ ទម្រង់បញ្ជូន</vt:lpstr>
      <vt:lpstr>របាយការណ៍</vt:lpstr>
      <vt:lpstr>របាយការណ៍</vt:lpstr>
      <vt:lpstr>វិធានការបញ្ជូន ករណីជនរងគ្រោះជាជនជាតិកម្ពុជា</vt:lpstr>
      <vt:lpstr>វិធានការបញ្ជូន ករណីជនរងគ្រោះជាជនបរទេស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វគ្គបណ្តុះបណ្តាល  ស្តីពី ការកំណត់អត្តសញ្ញាណជនរងគ្រោះដោយអំពើជួញដូរមនុស្ស  ដើម្បីផ្តល់សេវាសមស្រប</dc:title>
  <dc:creator>In Mean</dc:creator>
  <cp:lastModifiedBy>Chu Bun Eng</cp:lastModifiedBy>
  <cp:revision>87</cp:revision>
  <dcterms:created xsi:type="dcterms:W3CDTF">2021-09-10T12:18:27Z</dcterms:created>
  <dcterms:modified xsi:type="dcterms:W3CDTF">2023-06-01T00:09:36Z</dcterms:modified>
</cp:coreProperties>
</file>