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 id="2147483675" r:id="rId4"/>
  </p:sldMasterIdLst>
  <p:notesMasterIdLst>
    <p:notesMasterId r:id="rId23"/>
  </p:notesMasterIdLst>
  <p:handoutMasterIdLst>
    <p:handoutMasterId r:id="rId24"/>
  </p:handoutMasterIdLst>
  <p:sldIdLst>
    <p:sldId id="420" r:id="rId5"/>
    <p:sldId id="471" r:id="rId6"/>
    <p:sldId id="426" r:id="rId7"/>
    <p:sldId id="427" r:id="rId8"/>
    <p:sldId id="428" r:id="rId9"/>
    <p:sldId id="463" r:id="rId10"/>
    <p:sldId id="457" r:id="rId11"/>
    <p:sldId id="467" r:id="rId12"/>
    <p:sldId id="437" r:id="rId13"/>
    <p:sldId id="434" r:id="rId14"/>
    <p:sldId id="433" r:id="rId15"/>
    <p:sldId id="439" r:id="rId16"/>
    <p:sldId id="468" r:id="rId17"/>
    <p:sldId id="462" r:id="rId18"/>
    <p:sldId id="470" r:id="rId19"/>
    <p:sldId id="438" r:id="rId20"/>
    <p:sldId id="465" r:id="rId21"/>
    <p:sldId id="424" r:id="rId2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initials="B" lastIdx="31" clrIdx="0">
    <p:extLst>
      <p:ext uri="{19B8F6BF-5375-455C-9EA6-DF929625EA0E}">
        <p15:presenceInfo xmlns:p15="http://schemas.microsoft.com/office/powerpoint/2012/main" xmlns="" userId="Ben" providerId="None"/>
      </p:ext>
    </p:extLst>
  </p:cmAuthor>
  <p:cmAuthor id="2" name="Tarinee" initials="T" lastIdx="27" clrIdx="1">
    <p:extLst>
      <p:ext uri="{19B8F6BF-5375-455C-9EA6-DF929625EA0E}">
        <p15:presenceInfo xmlns:p15="http://schemas.microsoft.com/office/powerpoint/2012/main" xmlns="" userId="Tarinee" providerId="None"/>
      </p:ext>
    </p:extLst>
  </p:cmAuthor>
  <p:cmAuthor id="3" name="Harkins, Ben" initials="HB" lastIdx="30" clrIdx="2">
    <p:extLst>
      <p:ext uri="{19B8F6BF-5375-455C-9EA6-DF929625EA0E}">
        <p15:presenceInfo xmlns:p15="http://schemas.microsoft.com/office/powerpoint/2012/main" xmlns="" userId="S-1-5-21-525788414-1921020387-24915789-24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CE6F2"/>
    <a:srgbClr val="B9CDE5"/>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0" autoAdjust="0"/>
    <p:restoredTop sz="94291" autoAdjust="0"/>
  </p:normalViewPr>
  <p:slideViewPr>
    <p:cSldViewPr snapToGrid="0">
      <p:cViewPr>
        <p:scale>
          <a:sx n="81" d="100"/>
          <a:sy n="81" d="100"/>
        </p:scale>
        <p:origin x="-1332" y="-36"/>
      </p:cViewPr>
      <p:guideLst>
        <p:guide orient="horz" pos="2160"/>
        <p:guide pos="2880"/>
      </p:guideLst>
    </p:cSldViewPr>
  </p:slideViewPr>
  <p:notesTextViewPr>
    <p:cViewPr>
      <p:scale>
        <a:sx n="3" d="2"/>
        <a:sy n="3" d="2"/>
      </p:scale>
      <p:origin x="0" y="0"/>
    </p:cViewPr>
  </p:notesTextViewPr>
  <p:notesViewPr>
    <p:cSldViewPr snapToGrid="0">
      <p:cViewPr varScale="1">
        <p:scale>
          <a:sx n="35" d="100"/>
          <a:sy n="35" d="100"/>
        </p:scale>
        <p:origin x="152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Origin</a:t>
            </a:r>
          </a:p>
        </c:rich>
      </c:tx>
      <c:overlay val="0"/>
      <c:spPr>
        <a:noFill/>
        <a:ln>
          <a:noFill/>
        </a:ln>
        <a:effectLst/>
      </c:spPr>
    </c:title>
    <c:autoTitleDeleted val="0"/>
    <c:plotArea>
      <c:layout>
        <c:manualLayout>
          <c:layoutTarget val="inner"/>
          <c:xMode val="edge"/>
          <c:yMode val="edge"/>
          <c:x val="6.2873154772154485E-3"/>
          <c:y val="0.11576225505914585"/>
          <c:w val="0.77976265094757313"/>
          <c:h val="0.67124199438026677"/>
        </c:manualLayout>
      </c:layout>
      <c:lineChart>
        <c:grouping val="standard"/>
        <c:varyColors val="0"/>
        <c:ser>
          <c:idx val="0"/>
          <c:order val="0"/>
          <c:tx>
            <c:strRef>
              <c:f>Sheet1!$I$3</c:f>
              <c:strCache>
                <c:ptCount val="1"/>
                <c:pt idx="0">
                  <c:v>Cambodia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Sheet1!$J$3:$O$3</c:f>
              <c:numCache>
                <c:formatCode>General</c:formatCode>
                <c:ptCount val="6"/>
                <c:pt idx="0">
                  <c:v>0.29499999999999998</c:v>
                </c:pt>
                <c:pt idx="1">
                  <c:v>0.35399999999999998</c:v>
                </c:pt>
                <c:pt idx="2">
                  <c:v>0.38200000000000001</c:v>
                </c:pt>
                <c:pt idx="3">
                  <c:v>0.56899999999999995</c:v>
                </c:pt>
                <c:pt idx="4">
                  <c:v>0.66600000000000004</c:v>
                </c:pt>
                <c:pt idx="5">
                  <c:v>0.69199999999999995</c:v>
                </c:pt>
              </c:numCache>
            </c:numRef>
          </c:val>
          <c:smooth val="1"/>
          <c:extLst xmlns:c16r2="http://schemas.microsoft.com/office/drawing/2015/06/chart">
            <c:ext xmlns:c16="http://schemas.microsoft.com/office/drawing/2014/chart" uri="{C3380CC4-5D6E-409C-BE32-E72D297353CC}">
              <c16:uniqueId val="{00000000-26BA-46CB-8BCE-81EBF62A5683}"/>
            </c:ext>
          </c:extLst>
        </c:ser>
        <c:ser>
          <c:idx val="1"/>
          <c:order val="1"/>
          <c:tx>
            <c:strRef>
              <c:f>Sheet1!$I$4</c:f>
              <c:strCache>
                <c:ptCount val="1"/>
                <c:pt idx="0">
                  <c:v>Indonesia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Sheet1!$J$4:$O$4</c:f>
              <c:numCache>
                <c:formatCode>General</c:formatCode>
                <c:ptCount val="6"/>
                <c:pt idx="0">
                  <c:v>0.17299999999999999</c:v>
                </c:pt>
                <c:pt idx="1">
                  <c:v>0.23899999999999999</c:v>
                </c:pt>
                <c:pt idx="2">
                  <c:v>0.30099999999999999</c:v>
                </c:pt>
                <c:pt idx="3">
                  <c:v>0.32500000000000001</c:v>
                </c:pt>
                <c:pt idx="4">
                  <c:v>0.33700000000000002</c:v>
                </c:pt>
                <c:pt idx="5">
                  <c:v>0.32300000000000001</c:v>
                </c:pt>
              </c:numCache>
            </c:numRef>
          </c:val>
          <c:smooth val="1"/>
          <c:extLst xmlns:c16r2="http://schemas.microsoft.com/office/drawing/2015/06/chart">
            <c:ext xmlns:c16="http://schemas.microsoft.com/office/drawing/2014/chart" uri="{C3380CC4-5D6E-409C-BE32-E72D297353CC}">
              <c16:uniqueId val="{00000001-26BA-46CB-8BCE-81EBF62A5683}"/>
            </c:ext>
          </c:extLst>
        </c:ser>
        <c:ser>
          <c:idx val="2"/>
          <c:order val="2"/>
          <c:tx>
            <c:strRef>
              <c:f>Sheet1!$I$5</c:f>
              <c:strCache>
                <c:ptCount val="1"/>
                <c:pt idx="0">
                  <c:v>Lao PDR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Sheet1!$J$5:$O$5</c:f>
              <c:numCache>
                <c:formatCode>General</c:formatCode>
                <c:ptCount val="6"/>
                <c:pt idx="0">
                  <c:v>0.35399999999999998</c:v>
                </c:pt>
                <c:pt idx="1">
                  <c:v>0.39200000000000002</c:v>
                </c:pt>
                <c:pt idx="2">
                  <c:v>0.45800000000000002</c:v>
                </c:pt>
                <c:pt idx="3">
                  <c:v>0.61399999999999999</c:v>
                </c:pt>
                <c:pt idx="4">
                  <c:v>0.70399999999999996</c:v>
                </c:pt>
                <c:pt idx="5">
                  <c:v>0.72599999999999998</c:v>
                </c:pt>
              </c:numCache>
            </c:numRef>
          </c:val>
          <c:smooth val="1"/>
          <c:extLst xmlns:c16r2="http://schemas.microsoft.com/office/drawing/2015/06/chart">
            <c:ext xmlns:c16="http://schemas.microsoft.com/office/drawing/2014/chart" uri="{C3380CC4-5D6E-409C-BE32-E72D297353CC}">
              <c16:uniqueId val="{00000002-26BA-46CB-8BCE-81EBF62A5683}"/>
            </c:ext>
          </c:extLst>
        </c:ser>
        <c:ser>
          <c:idx val="3"/>
          <c:order val="3"/>
          <c:tx>
            <c:strRef>
              <c:f>Sheet1!$I$6</c:f>
              <c:strCache>
                <c:ptCount val="1"/>
                <c:pt idx="0">
                  <c:v>Myanmar</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Sheet1!$J$6:$O$6</c:f>
              <c:numCache>
                <c:formatCode>General</c:formatCode>
                <c:ptCount val="6"/>
                <c:pt idx="0">
                  <c:v>0.40300000000000002</c:v>
                </c:pt>
                <c:pt idx="1">
                  <c:v>0.55500000000000005</c:v>
                </c:pt>
                <c:pt idx="2">
                  <c:v>0.67600000000000005</c:v>
                </c:pt>
                <c:pt idx="3">
                  <c:v>0.746</c:v>
                </c:pt>
                <c:pt idx="4">
                  <c:v>0.78</c:v>
                </c:pt>
                <c:pt idx="5">
                  <c:v>0.77800000000000002</c:v>
                </c:pt>
              </c:numCache>
            </c:numRef>
          </c:val>
          <c:smooth val="1"/>
          <c:extLst xmlns:c16r2="http://schemas.microsoft.com/office/drawing/2015/06/chart">
            <c:ext xmlns:c16="http://schemas.microsoft.com/office/drawing/2014/chart" uri="{C3380CC4-5D6E-409C-BE32-E72D297353CC}">
              <c16:uniqueId val="{00000003-26BA-46CB-8BCE-81EBF62A5683}"/>
            </c:ext>
          </c:extLst>
        </c:ser>
        <c:ser>
          <c:idx val="4"/>
          <c:order val="4"/>
          <c:tx>
            <c:strRef>
              <c:f>Sheet1!$I$7</c:f>
              <c:strCache>
                <c:ptCount val="1"/>
                <c:pt idx="0">
                  <c:v>Philippines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Sheet1!$J$7:$O$7</c:f>
              <c:numCache>
                <c:formatCode>General</c:formatCode>
                <c:ptCount val="6"/>
                <c:pt idx="0">
                  <c:v>5.8000000000000003E-2</c:v>
                </c:pt>
                <c:pt idx="1">
                  <c:v>5.7000000000000002E-2</c:v>
                </c:pt>
                <c:pt idx="2">
                  <c:v>5.7000000000000002E-2</c:v>
                </c:pt>
                <c:pt idx="3">
                  <c:v>2.9000000000000001E-2</c:v>
                </c:pt>
                <c:pt idx="4">
                  <c:v>1.0999999999999999E-2</c:v>
                </c:pt>
                <c:pt idx="5">
                  <c:v>1.0999999999999999E-2</c:v>
                </c:pt>
              </c:numCache>
            </c:numRef>
          </c:val>
          <c:smooth val="1"/>
          <c:extLst xmlns:c16r2="http://schemas.microsoft.com/office/drawing/2015/06/chart">
            <c:ext xmlns:c16="http://schemas.microsoft.com/office/drawing/2014/chart" uri="{C3380CC4-5D6E-409C-BE32-E72D297353CC}">
              <c16:uniqueId val="{00000004-26BA-46CB-8BCE-81EBF62A5683}"/>
            </c:ext>
          </c:extLst>
        </c:ser>
        <c:ser>
          <c:idx val="5"/>
          <c:order val="5"/>
          <c:tx>
            <c:strRef>
              <c:f>Sheet1!$I$8</c:f>
              <c:strCache>
                <c:ptCount val="1"/>
                <c:pt idx="0">
                  <c:v>Viet Nam</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Sheet1!$J$2:$O$2</c:f>
              <c:numCache>
                <c:formatCode>General</c:formatCode>
                <c:ptCount val="6"/>
                <c:pt idx="0">
                  <c:v>1990</c:v>
                </c:pt>
                <c:pt idx="1">
                  <c:v>1995</c:v>
                </c:pt>
                <c:pt idx="2">
                  <c:v>2000</c:v>
                </c:pt>
                <c:pt idx="3">
                  <c:v>2005</c:v>
                </c:pt>
                <c:pt idx="4">
                  <c:v>2010</c:v>
                </c:pt>
                <c:pt idx="5">
                  <c:v>2015</c:v>
                </c:pt>
              </c:numCache>
            </c:numRef>
          </c:cat>
          <c:val>
            <c:numRef>
              <c:f>Sheet1!$J$8:$O$8</c:f>
              <c:numCache>
                <c:formatCode>General</c:formatCode>
                <c:ptCount val="6"/>
                <c:pt idx="0">
                  <c:v>6.5000000000000002E-2</c:v>
                </c:pt>
                <c:pt idx="1">
                  <c:v>7.0000000000000007E-2</c:v>
                </c:pt>
                <c:pt idx="2">
                  <c:v>7.5999999999999998E-2</c:v>
                </c:pt>
                <c:pt idx="3">
                  <c:v>6.6000000000000003E-2</c:v>
                </c:pt>
                <c:pt idx="4">
                  <c:v>6.2E-2</c:v>
                </c:pt>
                <c:pt idx="5">
                  <c:v>5.5E-2</c:v>
                </c:pt>
              </c:numCache>
            </c:numRef>
          </c:val>
          <c:smooth val="0"/>
          <c:extLst xmlns:c16r2="http://schemas.microsoft.com/office/drawing/2015/06/chart">
            <c:ext xmlns:c16="http://schemas.microsoft.com/office/drawing/2014/chart" uri="{C3380CC4-5D6E-409C-BE32-E72D297353CC}">
              <c16:uniqueId val="{00000005-26BA-46CB-8BCE-81EBF62A5683}"/>
            </c:ext>
          </c:extLst>
        </c:ser>
        <c:ser>
          <c:idx val="6"/>
          <c:order val="6"/>
          <c:tx>
            <c:strRef>
              <c:f>Sheet1!$I$9</c:f>
              <c:strCache>
                <c:ptCount val="1"/>
                <c:pt idx="0">
                  <c:v>ASEAN</c:v>
                </c:pt>
              </c:strCache>
            </c:strRef>
          </c:tx>
          <c:spPr>
            <a:ln w="28575" cap="rnd">
              <a:solidFill>
                <a:schemeClr val="accent1">
                  <a:lumMod val="80000"/>
                  <a:lumOff val="20000"/>
                </a:schemeClr>
              </a:solidFill>
              <a:prstDash val="sysDash"/>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
                  <c:y val="-4.1343662521123516E-2"/>
                </c:manualLayout>
              </c:layout>
              <c:tx>
                <c:rich>
                  <a:bodyPr/>
                  <a:lstStyle/>
                  <a:p>
                    <a:r>
                      <a:rPr lang="en-US"/>
                      <a:t>1.34 Mil.</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6BA-46CB-8BCE-81EBF62A5683}"/>
                </c:ext>
              </c:extLst>
            </c:dLbl>
            <c:dLbl>
              <c:idx val="5"/>
              <c:layout>
                <c:manualLayout>
                  <c:x val="-3.8871767269444131E-3"/>
                  <c:y val="-1.3889602660136702E-7"/>
                </c:manualLayout>
              </c:layout>
              <c:tx>
                <c:rich>
                  <a:bodyPr/>
                  <a:lstStyle/>
                  <a:p>
                    <a:r>
                      <a:rPr lang="en-US"/>
                      <a:t>6.88 Mil.</a:t>
                    </a:r>
                  </a:p>
                </c:rich>
              </c:tx>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manualLayout>
                      <c:w val="0.15306982437559141"/>
                      <c:h val="9.6179109204222984E-2"/>
                    </c:manualLayout>
                  </c15:layout>
                </c:ext>
                <c:ext xmlns:c16="http://schemas.microsoft.com/office/drawing/2014/chart" uri="{C3380CC4-5D6E-409C-BE32-E72D297353CC}">
                  <c16:uniqueId val="{00000007-26BA-46CB-8BCE-81EBF62A568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Sheet1!$J$2:$O$2</c:f>
              <c:numCache>
                <c:formatCode>General</c:formatCode>
                <c:ptCount val="6"/>
                <c:pt idx="0">
                  <c:v>1990</c:v>
                </c:pt>
                <c:pt idx="1">
                  <c:v>1995</c:v>
                </c:pt>
                <c:pt idx="2">
                  <c:v>2000</c:v>
                </c:pt>
                <c:pt idx="3">
                  <c:v>2005</c:v>
                </c:pt>
                <c:pt idx="4">
                  <c:v>2010</c:v>
                </c:pt>
                <c:pt idx="5">
                  <c:v>2015</c:v>
                </c:pt>
              </c:numCache>
            </c:numRef>
          </c:cat>
          <c:val>
            <c:numRef>
              <c:f>Sheet1!$J$9:$O$9</c:f>
              <c:numCache>
                <c:formatCode>General</c:formatCode>
                <c:ptCount val="6"/>
                <c:pt idx="0">
                  <c:v>0.183</c:v>
                </c:pt>
                <c:pt idx="1">
                  <c:v>0.23400000000000001</c:v>
                </c:pt>
                <c:pt idx="2">
                  <c:v>0.27800000000000002</c:v>
                </c:pt>
                <c:pt idx="3">
                  <c:v>0.313</c:v>
                </c:pt>
                <c:pt idx="4">
                  <c:v>0.33600000000000002</c:v>
                </c:pt>
                <c:pt idx="5">
                  <c:v>0.34100000000000003</c:v>
                </c:pt>
              </c:numCache>
            </c:numRef>
          </c:val>
          <c:smooth val="0"/>
          <c:extLst xmlns:c16r2="http://schemas.microsoft.com/office/drawing/2015/06/chart">
            <c:ext xmlns:c16="http://schemas.microsoft.com/office/drawing/2014/chart" uri="{C3380CC4-5D6E-409C-BE32-E72D297353CC}">
              <c16:uniqueId val="{00000008-26BA-46CB-8BCE-81EBF62A5683}"/>
            </c:ext>
          </c:extLst>
        </c:ser>
        <c:dLbls>
          <c:showLegendKey val="0"/>
          <c:showVal val="0"/>
          <c:showCatName val="0"/>
          <c:showSerName val="0"/>
          <c:showPercent val="0"/>
          <c:showBubbleSize val="0"/>
        </c:dLbls>
        <c:marker val="1"/>
        <c:smooth val="0"/>
        <c:axId val="282212992"/>
        <c:axId val="282227072"/>
      </c:lineChart>
      <c:catAx>
        <c:axId val="2822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227072"/>
        <c:crosses val="autoZero"/>
        <c:auto val="1"/>
        <c:lblAlgn val="ctr"/>
        <c:lblOffset val="100"/>
        <c:noMultiLvlLbl val="0"/>
      </c:catAx>
      <c:valAx>
        <c:axId val="2822270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212992"/>
        <c:crosses val="autoZero"/>
        <c:crossBetween val="between"/>
      </c:valAx>
      <c:spPr>
        <a:noFill/>
        <a:ln>
          <a:noFill/>
        </a:ln>
        <a:effectLst/>
      </c:spPr>
    </c:plotArea>
    <c:legend>
      <c:legendPos val="b"/>
      <c:layout>
        <c:manualLayout>
          <c:xMode val="edge"/>
          <c:yMode val="edge"/>
          <c:x val="1.0651313747071938E-2"/>
          <c:y val="0.86666571174742735"/>
          <c:w val="0.98934868625292804"/>
          <c:h val="0.133334288252572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Destination</a:t>
            </a:r>
          </a:p>
        </c:rich>
      </c:tx>
      <c:overlay val="0"/>
      <c:spPr>
        <a:noFill/>
        <a:ln>
          <a:noFill/>
        </a:ln>
        <a:effectLst/>
      </c:spPr>
    </c:title>
    <c:autoTitleDeleted val="0"/>
    <c:plotArea>
      <c:layout>
        <c:manualLayout>
          <c:layoutTarget val="inner"/>
          <c:xMode val="edge"/>
          <c:yMode val="edge"/>
          <c:x val="0.14467909262169132"/>
          <c:y val="0.11041511855470351"/>
          <c:w val="0.74428009618974034"/>
          <c:h val="0.67791261495382393"/>
        </c:manualLayout>
      </c:layout>
      <c:lineChart>
        <c:grouping val="standard"/>
        <c:varyColors val="0"/>
        <c:ser>
          <c:idx val="0"/>
          <c:order val="0"/>
          <c:tx>
            <c:strRef>
              <c:f>Sheet1!$A$3</c:f>
              <c:strCache>
                <c:ptCount val="1"/>
                <c:pt idx="0">
                  <c:v>Brunei Darussalam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Sheet1!$B$2:$G$2</c:f>
              <c:numCache>
                <c:formatCode>General</c:formatCode>
                <c:ptCount val="6"/>
                <c:pt idx="0">
                  <c:v>1990</c:v>
                </c:pt>
                <c:pt idx="1">
                  <c:v>1995</c:v>
                </c:pt>
                <c:pt idx="2">
                  <c:v>2000</c:v>
                </c:pt>
                <c:pt idx="3">
                  <c:v>2005</c:v>
                </c:pt>
                <c:pt idx="4">
                  <c:v>2010</c:v>
                </c:pt>
                <c:pt idx="5">
                  <c:v>2015</c:v>
                </c:pt>
              </c:numCache>
            </c:numRef>
          </c:cat>
          <c:val>
            <c:numRef>
              <c:f>Sheet1!$B$3:$G$3</c:f>
              <c:numCache>
                <c:formatCode>General</c:formatCode>
                <c:ptCount val="6"/>
                <c:pt idx="0">
                  <c:v>0.81399999999999995</c:v>
                </c:pt>
                <c:pt idx="1">
                  <c:v>0.81499999999999995</c:v>
                </c:pt>
                <c:pt idx="2">
                  <c:v>0.81599999999999995</c:v>
                </c:pt>
                <c:pt idx="3">
                  <c:v>0.81599999999999995</c:v>
                </c:pt>
                <c:pt idx="4">
                  <c:v>0.81599999999999995</c:v>
                </c:pt>
                <c:pt idx="5">
                  <c:v>0.81599999999999995</c:v>
                </c:pt>
              </c:numCache>
            </c:numRef>
          </c:val>
          <c:smooth val="1"/>
          <c:extLst xmlns:c16r2="http://schemas.microsoft.com/office/drawing/2015/06/chart">
            <c:ext xmlns:c16="http://schemas.microsoft.com/office/drawing/2014/chart" uri="{C3380CC4-5D6E-409C-BE32-E72D297353CC}">
              <c16:uniqueId val="{00000000-66EE-47B4-882D-A1DD2ED39F4B}"/>
            </c:ext>
          </c:extLst>
        </c:ser>
        <c:ser>
          <c:idx val="1"/>
          <c:order val="1"/>
          <c:tx>
            <c:strRef>
              <c:f>Sheet1!$A$4</c:f>
              <c:strCache>
                <c:ptCount val="1"/>
                <c:pt idx="0">
                  <c:v>Malaysia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Sheet1!$B$2:$G$2</c:f>
              <c:numCache>
                <c:formatCode>General</c:formatCode>
                <c:ptCount val="6"/>
                <c:pt idx="0">
                  <c:v>1990</c:v>
                </c:pt>
                <c:pt idx="1">
                  <c:v>1995</c:v>
                </c:pt>
                <c:pt idx="2">
                  <c:v>2000</c:v>
                </c:pt>
                <c:pt idx="3">
                  <c:v>2005</c:v>
                </c:pt>
                <c:pt idx="4">
                  <c:v>2010</c:v>
                </c:pt>
                <c:pt idx="5">
                  <c:v>2015</c:v>
                </c:pt>
              </c:numCache>
            </c:numRef>
          </c:cat>
          <c:val>
            <c:numRef>
              <c:f>Sheet1!$B$4:$G$4</c:f>
              <c:numCache>
                <c:formatCode>General</c:formatCode>
                <c:ptCount val="6"/>
                <c:pt idx="0">
                  <c:v>0.63400000000000001</c:v>
                </c:pt>
                <c:pt idx="1">
                  <c:v>0.69399999999999995</c:v>
                </c:pt>
                <c:pt idx="2">
                  <c:v>0.72699999999999998</c:v>
                </c:pt>
                <c:pt idx="3">
                  <c:v>0.65200000000000002</c:v>
                </c:pt>
                <c:pt idx="4">
                  <c:v>0.61199999999999999</c:v>
                </c:pt>
                <c:pt idx="5">
                  <c:v>0.61199999999999999</c:v>
                </c:pt>
              </c:numCache>
            </c:numRef>
          </c:val>
          <c:smooth val="1"/>
          <c:extLst xmlns:c16r2="http://schemas.microsoft.com/office/drawing/2015/06/chart">
            <c:ext xmlns:c16="http://schemas.microsoft.com/office/drawing/2014/chart" uri="{C3380CC4-5D6E-409C-BE32-E72D297353CC}">
              <c16:uniqueId val="{00000001-66EE-47B4-882D-A1DD2ED39F4B}"/>
            </c:ext>
          </c:extLst>
        </c:ser>
        <c:ser>
          <c:idx val="2"/>
          <c:order val="2"/>
          <c:tx>
            <c:strRef>
              <c:f>Sheet1!$A$5</c:f>
              <c:strCache>
                <c:ptCount val="1"/>
                <c:pt idx="0">
                  <c:v>Singapore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Sheet1!$B$2:$G$2</c:f>
              <c:numCache>
                <c:formatCode>General</c:formatCode>
                <c:ptCount val="6"/>
                <c:pt idx="0">
                  <c:v>1990</c:v>
                </c:pt>
                <c:pt idx="1">
                  <c:v>1995</c:v>
                </c:pt>
                <c:pt idx="2">
                  <c:v>2000</c:v>
                </c:pt>
                <c:pt idx="3">
                  <c:v>2005</c:v>
                </c:pt>
                <c:pt idx="4">
                  <c:v>2010</c:v>
                </c:pt>
                <c:pt idx="5">
                  <c:v>2015</c:v>
                </c:pt>
              </c:numCache>
            </c:numRef>
          </c:cat>
          <c:val>
            <c:numRef>
              <c:f>Sheet1!$B$5:$G$5</c:f>
              <c:numCache>
                <c:formatCode>General</c:formatCode>
                <c:ptCount val="6"/>
                <c:pt idx="0">
                  <c:v>0.30099999999999999</c:v>
                </c:pt>
                <c:pt idx="1">
                  <c:v>0.47599999999999998</c:v>
                </c:pt>
                <c:pt idx="2">
                  <c:v>0.56899999999999995</c:v>
                </c:pt>
                <c:pt idx="3">
                  <c:v>0.54200000000000004</c:v>
                </c:pt>
                <c:pt idx="4">
                  <c:v>0.52500000000000002</c:v>
                </c:pt>
                <c:pt idx="5">
                  <c:v>0.52</c:v>
                </c:pt>
              </c:numCache>
            </c:numRef>
          </c:val>
          <c:smooth val="1"/>
          <c:extLst xmlns:c16r2="http://schemas.microsoft.com/office/drawing/2015/06/chart">
            <c:ext xmlns:c16="http://schemas.microsoft.com/office/drawing/2014/chart" uri="{C3380CC4-5D6E-409C-BE32-E72D297353CC}">
              <c16:uniqueId val="{00000002-66EE-47B4-882D-A1DD2ED39F4B}"/>
            </c:ext>
          </c:extLst>
        </c:ser>
        <c:ser>
          <c:idx val="3"/>
          <c:order val="3"/>
          <c:tx>
            <c:strRef>
              <c:f>Sheet1!$A$6</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Sheet1!$B$2:$G$2</c:f>
              <c:numCache>
                <c:formatCode>General</c:formatCode>
                <c:ptCount val="6"/>
                <c:pt idx="0">
                  <c:v>1990</c:v>
                </c:pt>
                <c:pt idx="1">
                  <c:v>1995</c:v>
                </c:pt>
                <c:pt idx="2">
                  <c:v>2000</c:v>
                </c:pt>
                <c:pt idx="3">
                  <c:v>2005</c:v>
                </c:pt>
                <c:pt idx="4">
                  <c:v>2010</c:v>
                </c:pt>
                <c:pt idx="5">
                  <c:v>2015</c:v>
                </c:pt>
              </c:numCache>
            </c:numRef>
          </c:cat>
          <c:val>
            <c:numRef>
              <c:f>Sheet1!$B$6:$G$6</c:f>
              <c:numCache>
                <c:formatCode>General</c:formatCode>
                <c:ptCount val="6"/>
                <c:pt idx="0">
                  <c:v>0.92900000000000005</c:v>
                </c:pt>
                <c:pt idx="1">
                  <c:v>0.94099999999999995</c:v>
                </c:pt>
                <c:pt idx="2">
                  <c:v>0.94499999999999995</c:v>
                </c:pt>
                <c:pt idx="3">
                  <c:v>0.95699999999999996</c:v>
                </c:pt>
                <c:pt idx="4">
                  <c:v>0.96099999999999997</c:v>
                </c:pt>
                <c:pt idx="5">
                  <c:v>0.96099999999999997</c:v>
                </c:pt>
              </c:numCache>
            </c:numRef>
          </c:val>
          <c:smooth val="1"/>
          <c:extLst xmlns:c16r2="http://schemas.microsoft.com/office/drawing/2015/06/chart">
            <c:ext xmlns:c16="http://schemas.microsoft.com/office/drawing/2014/chart" uri="{C3380CC4-5D6E-409C-BE32-E72D297353CC}">
              <c16:uniqueId val="{00000003-66EE-47B4-882D-A1DD2ED39F4B}"/>
            </c:ext>
          </c:extLst>
        </c:ser>
        <c:ser>
          <c:idx val="4"/>
          <c:order val="4"/>
          <c:tx>
            <c:strRef>
              <c:f>Sheet1!$A$7</c:f>
              <c:strCache>
                <c:ptCount val="1"/>
                <c:pt idx="0">
                  <c:v>ASEAN</c:v>
                </c:pt>
              </c:strCache>
            </c:strRef>
          </c:tx>
          <c:spPr>
            <a:ln w="28575" cap="rnd">
              <a:solidFill>
                <a:schemeClr val="accent4">
                  <a:lumMod val="60000"/>
                </a:schemeClr>
              </a:solidFill>
              <a:prstDash val="sysDash"/>
              <a:round/>
            </a:ln>
            <a:effectLst/>
          </c:spPr>
          <c:marker>
            <c:symbol val="circle"/>
            <c:size val="5"/>
            <c:spPr>
              <a:solidFill>
                <a:schemeClr val="accent4">
                  <a:lumMod val="60000"/>
                </a:schemeClr>
              </a:solidFill>
              <a:ln w="9525">
                <a:solidFill>
                  <a:schemeClr val="accent4">
                    <a:lumMod val="60000"/>
                  </a:schemeClr>
                </a:solidFill>
              </a:ln>
              <a:effectLst/>
            </c:spPr>
          </c:marker>
          <c:dLbls>
            <c:dLbl>
              <c:idx val="0"/>
              <c:tx>
                <c:rich>
                  <a:bodyPr/>
                  <a:lstStyle/>
                  <a:p>
                    <a:r>
                      <a:rPr lang="en-US"/>
                      <a:t>1.34 Mil.</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EE-47B4-882D-A1DD2ED39F4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EE-47B4-882D-A1DD2ED39F4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6EE-47B4-882D-A1DD2ED39F4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6EE-47B4-882D-A1DD2ED39F4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6EE-47B4-882D-A1DD2ED39F4B}"/>
                </c:ext>
              </c:extLst>
            </c:dLbl>
            <c:dLbl>
              <c:idx val="5"/>
              <c:layout>
                <c:manualLayout>
                  <c:x val="-3.1664481851565686E-3"/>
                  <c:y val="1.7642573298905962E-3"/>
                </c:manualLayout>
              </c:layout>
              <c:tx>
                <c:rich>
                  <a:bodyPr/>
                  <a:lstStyle/>
                  <a:p>
                    <a:r>
                      <a:rPr lang="en-US"/>
                      <a:t>6.88 Mil.</a:t>
                    </a:r>
                  </a:p>
                </c:rich>
              </c:tx>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manualLayout>
                      <c:w val="0.17855906379949471"/>
                      <c:h val="6.9616077492871159E-2"/>
                    </c:manualLayout>
                  </c15:layout>
                </c:ext>
                <c:ext xmlns:c16="http://schemas.microsoft.com/office/drawing/2014/chart" uri="{C3380CC4-5D6E-409C-BE32-E72D297353CC}">
                  <c16:uniqueId val="{00000009-66EE-47B4-882D-A1DD2ED39F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Sheet1!$B$2:$G$2</c:f>
              <c:numCache>
                <c:formatCode>General</c:formatCode>
                <c:ptCount val="6"/>
                <c:pt idx="0">
                  <c:v>1990</c:v>
                </c:pt>
                <c:pt idx="1">
                  <c:v>1995</c:v>
                </c:pt>
                <c:pt idx="2">
                  <c:v>2000</c:v>
                </c:pt>
                <c:pt idx="3">
                  <c:v>2005</c:v>
                </c:pt>
                <c:pt idx="4">
                  <c:v>2010</c:v>
                </c:pt>
                <c:pt idx="5">
                  <c:v>2015</c:v>
                </c:pt>
              </c:numCache>
            </c:numRef>
          </c:cat>
          <c:val>
            <c:numRef>
              <c:f>Sheet1!$B$7:$G$7</c:f>
              <c:numCache>
                <c:formatCode>General</c:formatCode>
                <c:ptCount val="6"/>
                <c:pt idx="0">
                  <c:v>0.46600000000000003</c:v>
                </c:pt>
                <c:pt idx="1">
                  <c:v>0.57599999999999996</c:v>
                </c:pt>
                <c:pt idx="2">
                  <c:v>0.64400000000000002</c:v>
                </c:pt>
                <c:pt idx="3">
                  <c:v>0.67300000000000004</c:v>
                </c:pt>
                <c:pt idx="4">
                  <c:v>0.69</c:v>
                </c:pt>
                <c:pt idx="5">
                  <c:v>0.69899999999999995</c:v>
                </c:pt>
              </c:numCache>
            </c:numRef>
          </c:val>
          <c:smooth val="1"/>
          <c:extLst xmlns:c16r2="http://schemas.microsoft.com/office/drawing/2015/06/chart">
            <c:ext xmlns:c16="http://schemas.microsoft.com/office/drawing/2014/chart" uri="{C3380CC4-5D6E-409C-BE32-E72D297353CC}">
              <c16:uniqueId val="{0000000A-66EE-47B4-882D-A1DD2ED39F4B}"/>
            </c:ext>
          </c:extLst>
        </c:ser>
        <c:dLbls>
          <c:showLegendKey val="0"/>
          <c:showVal val="0"/>
          <c:showCatName val="0"/>
          <c:showSerName val="0"/>
          <c:showPercent val="0"/>
          <c:showBubbleSize val="0"/>
        </c:dLbls>
        <c:marker val="1"/>
        <c:smooth val="0"/>
        <c:axId val="281997696"/>
        <c:axId val="281999232"/>
      </c:lineChart>
      <c:catAx>
        <c:axId val="28199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1999232"/>
        <c:crosses val="autoZero"/>
        <c:auto val="1"/>
        <c:lblAlgn val="ctr"/>
        <c:lblOffset val="100"/>
        <c:noMultiLvlLbl val="0"/>
      </c:catAx>
      <c:valAx>
        <c:axId val="2819992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1997696"/>
        <c:crosses val="autoZero"/>
        <c:crossBetween val="between"/>
      </c:valAx>
      <c:spPr>
        <a:noFill/>
        <a:ln>
          <a:noFill/>
        </a:ln>
        <a:effectLst/>
      </c:spPr>
    </c:plotArea>
    <c:legend>
      <c:legendPos val="b"/>
      <c:layout>
        <c:manualLayout>
          <c:xMode val="edge"/>
          <c:yMode val="edge"/>
          <c:x val="6.8900406504065037E-2"/>
          <c:y val="0.86666571174742735"/>
          <c:w val="0.93109965277777773"/>
          <c:h val="0.133334288252572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9B0EE-3EC8-48B4-B25C-2A0A396B423F}" type="doc">
      <dgm:prSet loTypeId="urn:microsoft.com/office/officeart/2005/8/layout/vList3" loCatId="picture" qsTypeId="urn:microsoft.com/office/officeart/2005/8/quickstyle/simple4" qsCatId="simple" csTypeId="urn:microsoft.com/office/officeart/2005/8/colors/accent1_1" csCatId="accent1" phldr="1"/>
      <dgm:spPr/>
      <dgm:t>
        <a:bodyPr/>
        <a:lstStyle/>
        <a:p>
          <a:endParaRPr lang="en-US"/>
        </a:p>
      </dgm:t>
    </dgm:pt>
    <dgm:pt modelId="{6578EB2F-549D-45B9-BF22-B707FCCF9BE8}">
      <dgm:prSet/>
      <dgm:spPr/>
      <dgm:t>
        <a:bodyPr/>
        <a:lstStyle/>
        <a:p>
          <a:pPr algn="l" rtl="0"/>
          <a:r>
            <a:rPr lang="en-US" dirty="0"/>
            <a:t>Rationale</a:t>
          </a:r>
        </a:p>
      </dgm:t>
    </dgm:pt>
    <dgm:pt modelId="{9EAEFEAD-4D04-434A-B5C4-EF154ADD36CF}" type="parTrans" cxnId="{A4A3A691-5ED9-4A9B-BB66-D311001B0615}">
      <dgm:prSet/>
      <dgm:spPr/>
      <dgm:t>
        <a:bodyPr/>
        <a:lstStyle/>
        <a:p>
          <a:pPr algn="l"/>
          <a:endParaRPr lang="en-US"/>
        </a:p>
      </dgm:t>
    </dgm:pt>
    <dgm:pt modelId="{8EF4EBFE-AEB0-44BA-B595-368BD8DF780D}" type="sibTrans" cxnId="{A4A3A691-5ED9-4A9B-BB66-D311001B0615}">
      <dgm:prSet/>
      <dgm:spPr/>
      <dgm:t>
        <a:bodyPr/>
        <a:lstStyle/>
        <a:p>
          <a:pPr algn="l"/>
          <a:endParaRPr lang="en-US"/>
        </a:p>
      </dgm:t>
    </dgm:pt>
    <dgm:pt modelId="{DD55EC4D-07CD-4A35-B8E1-39854199D616}">
      <dgm:prSet/>
      <dgm:spPr/>
      <dgm:t>
        <a:bodyPr/>
        <a:lstStyle/>
        <a:p>
          <a:pPr algn="l" rtl="0"/>
          <a:r>
            <a:rPr lang="en-US" dirty="0"/>
            <a:t>Research Approach</a:t>
          </a:r>
        </a:p>
      </dgm:t>
    </dgm:pt>
    <dgm:pt modelId="{8C54526F-67B5-4763-A0C6-EBC9CBB3A1D2}" type="parTrans" cxnId="{D1C73B05-488E-4414-BD3A-BAF0BD67D213}">
      <dgm:prSet/>
      <dgm:spPr/>
      <dgm:t>
        <a:bodyPr/>
        <a:lstStyle/>
        <a:p>
          <a:pPr algn="l"/>
          <a:endParaRPr lang="en-US"/>
        </a:p>
      </dgm:t>
    </dgm:pt>
    <dgm:pt modelId="{CED7D596-5344-429D-9AE3-0319C5C0B502}" type="sibTrans" cxnId="{D1C73B05-488E-4414-BD3A-BAF0BD67D213}">
      <dgm:prSet/>
      <dgm:spPr/>
      <dgm:t>
        <a:bodyPr/>
        <a:lstStyle/>
        <a:p>
          <a:pPr algn="l"/>
          <a:endParaRPr lang="en-US"/>
        </a:p>
      </dgm:t>
    </dgm:pt>
    <dgm:pt modelId="{D7E5446E-A994-41F4-ACD4-3526953048AA}">
      <dgm:prSet/>
      <dgm:spPr/>
      <dgm:t>
        <a:bodyPr/>
        <a:lstStyle/>
        <a:p>
          <a:pPr algn="l" rtl="0"/>
          <a:r>
            <a:rPr lang="en-US" dirty="0"/>
            <a:t>Selected Key Findings</a:t>
          </a:r>
        </a:p>
      </dgm:t>
    </dgm:pt>
    <dgm:pt modelId="{0DE79A7F-1E67-4A78-9DC2-C4DBEFEBB8B7}" type="parTrans" cxnId="{9C779B99-4040-480B-8BE5-D9632559D049}">
      <dgm:prSet/>
      <dgm:spPr/>
      <dgm:t>
        <a:bodyPr/>
        <a:lstStyle/>
        <a:p>
          <a:pPr algn="l"/>
          <a:endParaRPr lang="en-US"/>
        </a:p>
      </dgm:t>
    </dgm:pt>
    <dgm:pt modelId="{64E2F6F2-DB1F-4B10-B508-DA97002F853C}" type="sibTrans" cxnId="{9C779B99-4040-480B-8BE5-D9632559D049}">
      <dgm:prSet/>
      <dgm:spPr/>
      <dgm:t>
        <a:bodyPr/>
        <a:lstStyle/>
        <a:p>
          <a:pPr algn="l"/>
          <a:endParaRPr lang="en-US"/>
        </a:p>
      </dgm:t>
    </dgm:pt>
    <dgm:pt modelId="{39EE64CE-A905-4EEF-AFD3-D7277C157369}">
      <dgm:prSet/>
      <dgm:spPr/>
      <dgm:t>
        <a:bodyPr/>
        <a:lstStyle/>
        <a:p>
          <a:pPr algn="l" rtl="0"/>
          <a:r>
            <a:rPr lang="en-US" dirty="0"/>
            <a:t>Conclusion and Key Recommendations</a:t>
          </a:r>
        </a:p>
      </dgm:t>
    </dgm:pt>
    <dgm:pt modelId="{2C85F107-1060-4C32-9569-58B4BA71858B}" type="parTrans" cxnId="{3C285C55-6955-4479-8F95-04324159D0EC}">
      <dgm:prSet/>
      <dgm:spPr/>
      <dgm:t>
        <a:bodyPr/>
        <a:lstStyle/>
        <a:p>
          <a:endParaRPr lang="en-US"/>
        </a:p>
      </dgm:t>
    </dgm:pt>
    <dgm:pt modelId="{4672EA74-7727-4209-A92E-BD4F3C934E68}" type="sibTrans" cxnId="{3C285C55-6955-4479-8F95-04324159D0EC}">
      <dgm:prSet/>
      <dgm:spPr/>
      <dgm:t>
        <a:bodyPr/>
        <a:lstStyle/>
        <a:p>
          <a:endParaRPr lang="en-US"/>
        </a:p>
      </dgm:t>
    </dgm:pt>
    <dgm:pt modelId="{621E928A-9957-4B19-8898-C5AF73B8C432}" type="pres">
      <dgm:prSet presAssocID="{E829B0EE-3EC8-48B4-B25C-2A0A396B423F}" presName="linearFlow" presStyleCnt="0">
        <dgm:presLayoutVars>
          <dgm:dir/>
          <dgm:resizeHandles val="exact"/>
        </dgm:presLayoutVars>
      </dgm:prSet>
      <dgm:spPr/>
      <dgm:t>
        <a:bodyPr/>
        <a:lstStyle/>
        <a:p>
          <a:endParaRPr lang="en-US"/>
        </a:p>
      </dgm:t>
    </dgm:pt>
    <dgm:pt modelId="{B158C6BC-FE6A-45BB-84A1-D8C20A01867E}" type="pres">
      <dgm:prSet presAssocID="{6578EB2F-549D-45B9-BF22-B707FCCF9BE8}" presName="composite" presStyleCnt="0"/>
      <dgm:spPr/>
    </dgm:pt>
    <dgm:pt modelId="{231822E2-FCB9-4FFE-A4BC-3B93090C6F90}" type="pres">
      <dgm:prSet presAssocID="{6578EB2F-549D-45B9-BF22-B707FCCF9BE8}" presName="imgShp" presStyleLbl="fgImgPlace1" presStyleIdx="0" presStyleCnt="4" custLinFactNeighborX="-3772" custLinFactNeighborY="6142"/>
      <dgm:spPr>
        <a:solidFill>
          <a:schemeClr val="accent2">
            <a:lumMod val="75000"/>
          </a:schemeClr>
        </a:solidFill>
      </dgm:spPr>
    </dgm:pt>
    <dgm:pt modelId="{2E7200DB-C78D-4766-8A04-02D6D0C745E4}" type="pres">
      <dgm:prSet presAssocID="{6578EB2F-549D-45B9-BF22-B707FCCF9BE8}" presName="txShp" presStyleLbl="node1" presStyleIdx="0" presStyleCnt="4">
        <dgm:presLayoutVars>
          <dgm:bulletEnabled val="1"/>
        </dgm:presLayoutVars>
      </dgm:prSet>
      <dgm:spPr/>
      <dgm:t>
        <a:bodyPr/>
        <a:lstStyle/>
        <a:p>
          <a:endParaRPr lang="en-US"/>
        </a:p>
      </dgm:t>
    </dgm:pt>
    <dgm:pt modelId="{412CC6F3-04BF-42AA-B69D-DAC6A9716BB0}" type="pres">
      <dgm:prSet presAssocID="{8EF4EBFE-AEB0-44BA-B595-368BD8DF780D}" presName="spacing" presStyleCnt="0"/>
      <dgm:spPr/>
    </dgm:pt>
    <dgm:pt modelId="{CA9ECF72-D974-4587-A7F2-AB924FC9A6C8}" type="pres">
      <dgm:prSet presAssocID="{DD55EC4D-07CD-4A35-B8E1-39854199D616}" presName="composite" presStyleCnt="0"/>
      <dgm:spPr/>
    </dgm:pt>
    <dgm:pt modelId="{571642FD-14B9-4A97-BBCD-9B04FC4D4020}" type="pres">
      <dgm:prSet presAssocID="{DD55EC4D-07CD-4A35-B8E1-39854199D616}" presName="imgShp" presStyleLbl="fgImgPlace1" presStyleIdx="1" presStyleCnt="4"/>
      <dgm:spPr>
        <a:solidFill>
          <a:schemeClr val="accent5">
            <a:lumMod val="40000"/>
            <a:lumOff val="60000"/>
          </a:schemeClr>
        </a:solidFill>
      </dgm:spPr>
    </dgm:pt>
    <dgm:pt modelId="{5A88E7E1-3ED9-4C15-838A-722F97065EC7}" type="pres">
      <dgm:prSet presAssocID="{DD55EC4D-07CD-4A35-B8E1-39854199D616}" presName="txShp" presStyleLbl="node1" presStyleIdx="1" presStyleCnt="4">
        <dgm:presLayoutVars>
          <dgm:bulletEnabled val="1"/>
        </dgm:presLayoutVars>
      </dgm:prSet>
      <dgm:spPr/>
      <dgm:t>
        <a:bodyPr/>
        <a:lstStyle/>
        <a:p>
          <a:endParaRPr lang="en-US"/>
        </a:p>
      </dgm:t>
    </dgm:pt>
    <dgm:pt modelId="{490B3837-5277-4B9F-8F55-AF5107445D2E}" type="pres">
      <dgm:prSet presAssocID="{CED7D596-5344-429D-9AE3-0319C5C0B502}" presName="spacing" presStyleCnt="0"/>
      <dgm:spPr/>
    </dgm:pt>
    <dgm:pt modelId="{DC66B00C-AC49-40E5-8E6D-84302B56D3B1}" type="pres">
      <dgm:prSet presAssocID="{D7E5446E-A994-41F4-ACD4-3526953048AA}" presName="composite" presStyleCnt="0"/>
      <dgm:spPr/>
    </dgm:pt>
    <dgm:pt modelId="{9AC714BE-DAE2-411F-BBBE-C126E69FEDA7}" type="pres">
      <dgm:prSet presAssocID="{D7E5446E-A994-41F4-ACD4-3526953048AA}" presName="imgShp" presStyleLbl="fgImgPlace1" presStyleIdx="2" presStyleCnt="4"/>
      <dgm:spPr>
        <a:solidFill>
          <a:srgbClr val="FFFF00"/>
        </a:solidFill>
      </dgm:spPr>
    </dgm:pt>
    <dgm:pt modelId="{530C2CB9-4498-4448-B736-558B9D241C34}" type="pres">
      <dgm:prSet presAssocID="{D7E5446E-A994-41F4-ACD4-3526953048AA}" presName="txShp" presStyleLbl="node1" presStyleIdx="2" presStyleCnt="4">
        <dgm:presLayoutVars>
          <dgm:bulletEnabled val="1"/>
        </dgm:presLayoutVars>
      </dgm:prSet>
      <dgm:spPr/>
      <dgm:t>
        <a:bodyPr/>
        <a:lstStyle/>
        <a:p>
          <a:endParaRPr lang="en-US"/>
        </a:p>
      </dgm:t>
    </dgm:pt>
    <dgm:pt modelId="{7F62A777-3409-41B9-AB7F-C67D8A848DF4}" type="pres">
      <dgm:prSet presAssocID="{64E2F6F2-DB1F-4B10-B508-DA97002F853C}" presName="spacing" presStyleCnt="0"/>
      <dgm:spPr/>
    </dgm:pt>
    <dgm:pt modelId="{6ADF3BA6-A4E0-4A15-A9DB-7FA5B3707B87}" type="pres">
      <dgm:prSet presAssocID="{39EE64CE-A905-4EEF-AFD3-D7277C157369}" presName="composite" presStyleCnt="0"/>
      <dgm:spPr/>
    </dgm:pt>
    <dgm:pt modelId="{0CE1AC00-4BA3-4E04-8B17-8699D1661E4F}" type="pres">
      <dgm:prSet presAssocID="{39EE64CE-A905-4EEF-AFD3-D7277C157369}" presName="imgShp" presStyleLbl="fgImgPlace1" presStyleIdx="3" presStyleCnt="4"/>
      <dgm:spPr>
        <a:solidFill>
          <a:schemeClr val="accent4">
            <a:lumMod val="75000"/>
          </a:schemeClr>
        </a:solidFill>
      </dgm:spPr>
    </dgm:pt>
    <dgm:pt modelId="{8C71D06D-EA6A-4744-899D-A1D75B3DBC77}" type="pres">
      <dgm:prSet presAssocID="{39EE64CE-A905-4EEF-AFD3-D7277C157369}" presName="txShp" presStyleLbl="node1" presStyleIdx="3" presStyleCnt="4">
        <dgm:presLayoutVars>
          <dgm:bulletEnabled val="1"/>
        </dgm:presLayoutVars>
      </dgm:prSet>
      <dgm:spPr/>
      <dgm:t>
        <a:bodyPr/>
        <a:lstStyle/>
        <a:p>
          <a:endParaRPr lang="en-US"/>
        </a:p>
      </dgm:t>
    </dgm:pt>
  </dgm:ptLst>
  <dgm:cxnLst>
    <dgm:cxn modelId="{D1C73B05-488E-4414-BD3A-BAF0BD67D213}" srcId="{E829B0EE-3EC8-48B4-B25C-2A0A396B423F}" destId="{DD55EC4D-07CD-4A35-B8E1-39854199D616}" srcOrd="1" destOrd="0" parTransId="{8C54526F-67B5-4763-A0C6-EBC9CBB3A1D2}" sibTransId="{CED7D596-5344-429D-9AE3-0319C5C0B502}"/>
    <dgm:cxn modelId="{F42652A6-E1AF-42DF-A6ED-7E919EB2CA22}" type="presOf" srcId="{6578EB2F-549D-45B9-BF22-B707FCCF9BE8}" destId="{2E7200DB-C78D-4766-8A04-02D6D0C745E4}" srcOrd="0" destOrd="0" presId="urn:microsoft.com/office/officeart/2005/8/layout/vList3"/>
    <dgm:cxn modelId="{3C285C55-6955-4479-8F95-04324159D0EC}" srcId="{E829B0EE-3EC8-48B4-B25C-2A0A396B423F}" destId="{39EE64CE-A905-4EEF-AFD3-D7277C157369}" srcOrd="3" destOrd="0" parTransId="{2C85F107-1060-4C32-9569-58B4BA71858B}" sibTransId="{4672EA74-7727-4209-A92E-BD4F3C934E68}"/>
    <dgm:cxn modelId="{A4A3A691-5ED9-4A9B-BB66-D311001B0615}" srcId="{E829B0EE-3EC8-48B4-B25C-2A0A396B423F}" destId="{6578EB2F-549D-45B9-BF22-B707FCCF9BE8}" srcOrd="0" destOrd="0" parTransId="{9EAEFEAD-4D04-434A-B5C4-EF154ADD36CF}" sibTransId="{8EF4EBFE-AEB0-44BA-B595-368BD8DF780D}"/>
    <dgm:cxn modelId="{9C779B99-4040-480B-8BE5-D9632559D049}" srcId="{E829B0EE-3EC8-48B4-B25C-2A0A396B423F}" destId="{D7E5446E-A994-41F4-ACD4-3526953048AA}" srcOrd="2" destOrd="0" parTransId="{0DE79A7F-1E67-4A78-9DC2-C4DBEFEBB8B7}" sibTransId="{64E2F6F2-DB1F-4B10-B508-DA97002F853C}"/>
    <dgm:cxn modelId="{996748A0-BBED-48A1-B2AB-F6EA1D00F63C}" type="presOf" srcId="{D7E5446E-A994-41F4-ACD4-3526953048AA}" destId="{530C2CB9-4498-4448-B736-558B9D241C34}" srcOrd="0" destOrd="0" presId="urn:microsoft.com/office/officeart/2005/8/layout/vList3"/>
    <dgm:cxn modelId="{22318516-3D08-4C95-8BD9-79E67C4F0502}" type="presOf" srcId="{39EE64CE-A905-4EEF-AFD3-D7277C157369}" destId="{8C71D06D-EA6A-4744-899D-A1D75B3DBC77}" srcOrd="0" destOrd="0" presId="urn:microsoft.com/office/officeart/2005/8/layout/vList3"/>
    <dgm:cxn modelId="{C4756DC3-9AE0-46E2-9BE3-9C8E75C894BE}" type="presOf" srcId="{E829B0EE-3EC8-48B4-B25C-2A0A396B423F}" destId="{621E928A-9957-4B19-8898-C5AF73B8C432}" srcOrd="0" destOrd="0" presId="urn:microsoft.com/office/officeart/2005/8/layout/vList3"/>
    <dgm:cxn modelId="{8CAF9F2E-1A54-4D9C-ACBD-9AD7311DF3CC}" type="presOf" srcId="{DD55EC4D-07CD-4A35-B8E1-39854199D616}" destId="{5A88E7E1-3ED9-4C15-838A-722F97065EC7}" srcOrd="0" destOrd="0" presId="urn:microsoft.com/office/officeart/2005/8/layout/vList3"/>
    <dgm:cxn modelId="{93B5F197-841E-4B26-91FA-13C24DAD044F}" type="presParOf" srcId="{621E928A-9957-4B19-8898-C5AF73B8C432}" destId="{B158C6BC-FE6A-45BB-84A1-D8C20A01867E}" srcOrd="0" destOrd="0" presId="urn:microsoft.com/office/officeart/2005/8/layout/vList3"/>
    <dgm:cxn modelId="{F4321F37-0BE3-48AD-BCEC-8F3FD803A7D3}" type="presParOf" srcId="{B158C6BC-FE6A-45BB-84A1-D8C20A01867E}" destId="{231822E2-FCB9-4FFE-A4BC-3B93090C6F90}" srcOrd="0" destOrd="0" presId="urn:microsoft.com/office/officeart/2005/8/layout/vList3"/>
    <dgm:cxn modelId="{A3D5753B-B916-40EA-93D7-87CB7B0171EA}" type="presParOf" srcId="{B158C6BC-FE6A-45BB-84A1-D8C20A01867E}" destId="{2E7200DB-C78D-4766-8A04-02D6D0C745E4}" srcOrd="1" destOrd="0" presId="urn:microsoft.com/office/officeart/2005/8/layout/vList3"/>
    <dgm:cxn modelId="{C43F7361-050B-4472-BF73-25228090C240}" type="presParOf" srcId="{621E928A-9957-4B19-8898-C5AF73B8C432}" destId="{412CC6F3-04BF-42AA-B69D-DAC6A9716BB0}" srcOrd="1" destOrd="0" presId="urn:microsoft.com/office/officeart/2005/8/layout/vList3"/>
    <dgm:cxn modelId="{1EB35246-CA77-4691-9737-75F01A1489B4}" type="presParOf" srcId="{621E928A-9957-4B19-8898-C5AF73B8C432}" destId="{CA9ECF72-D974-4587-A7F2-AB924FC9A6C8}" srcOrd="2" destOrd="0" presId="urn:microsoft.com/office/officeart/2005/8/layout/vList3"/>
    <dgm:cxn modelId="{41FB4C12-8FA8-49C9-8A88-94A032A5BFEF}" type="presParOf" srcId="{CA9ECF72-D974-4587-A7F2-AB924FC9A6C8}" destId="{571642FD-14B9-4A97-BBCD-9B04FC4D4020}" srcOrd="0" destOrd="0" presId="urn:microsoft.com/office/officeart/2005/8/layout/vList3"/>
    <dgm:cxn modelId="{D467F47F-936A-4925-8334-08BC7C66434E}" type="presParOf" srcId="{CA9ECF72-D974-4587-A7F2-AB924FC9A6C8}" destId="{5A88E7E1-3ED9-4C15-838A-722F97065EC7}" srcOrd="1" destOrd="0" presId="urn:microsoft.com/office/officeart/2005/8/layout/vList3"/>
    <dgm:cxn modelId="{E0F71F20-E44A-4F2D-9745-0174A5C5494B}" type="presParOf" srcId="{621E928A-9957-4B19-8898-C5AF73B8C432}" destId="{490B3837-5277-4B9F-8F55-AF5107445D2E}" srcOrd="3" destOrd="0" presId="urn:microsoft.com/office/officeart/2005/8/layout/vList3"/>
    <dgm:cxn modelId="{B6D5122B-535C-4C27-A339-E36E2EB2C6FB}" type="presParOf" srcId="{621E928A-9957-4B19-8898-C5AF73B8C432}" destId="{DC66B00C-AC49-40E5-8E6D-84302B56D3B1}" srcOrd="4" destOrd="0" presId="urn:microsoft.com/office/officeart/2005/8/layout/vList3"/>
    <dgm:cxn modelId="{89C318C9-AB92-44EF-BA70-2A687B16153F}" type="presParOf" srcId="{DC66B00C-AC49-40E5-8E6D-84302B56D3B1}" destId="{9AC714BE-DAE2-411F-BBBE-C126E69FEDA7}" srcOrd="0" destOrd="0" presId="urn:microsoft.com/office/officeart/2005/8/layout/vList3"/>
    <dgm:cxn modelId="{9B7EF8AD-ADA3-4484-A71A-9831EB9C8B70}" type="presParOf" srcId="{DC66B00C-AC49-40E5-8E6D-84302B56D3B1}" destId="{530C2CB9-4498-4448-B736-558B9D241C34}" srcOrd="1" destOrd="0" presId="urn:microsoft.com/office/officeart/2005/8/layout/vList3"/>
    <dgm:cxn modelId="{7215ACF9-5381-40E8-B8D8-B8B9CF362ECA}" type="presParOf" srcId="{621E928A-9957-4B19-8898-C5AF73B8C432}" destId="{7F62A777-3409-41B9-AB7F-C67D8A848DF4}" srcOrd="5" destOrd="0" presId="urn:microsoft.com/office/officeart/2005/8/layout/vList3"/>
    <dgm:cxn modelId="{22A17A0D-86F1-4B18-8642-D48FC796D859}" type="presParOf" srcId="{621E928A-9957-4B19-8898-C5AF73B8C432}" destId="{6ADF3BA6-A4E0-4A15-A9DB-7FA5B3707B87}" srcOrd="6" destOrd="0" presId="urn:microsoft.com/office/officeart/2005/8/layout/vList3"/>
    <dgm:cxn modelId="{1CBD113E-9F15-475B-BB71-450B713041E0}" type="presParOf" srcId="{6ADF3BA6-A4E0-4A15-A9DB-7FA5B3707B87}" destId="{0CE1AC00-4BA3-4E04-8B17-8699D1661E4F}" srcOrd="0" destOrd="0" presId="urn:microsoft.com/office/officeart/2005/8/layout/vList3"/>
    <dgm:cxn modelId="{C12A792C-4F13-4747-A6DB-85A323238962}" type="presParOf" srcId="{6ADF3BA6-A4E0-4A15-A9DB-7FA5B3707B87}" destId="{8C71D06D-EA6A-4744-899D-A1D75B3DBC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E7FA66B-E5B5-4222-9AED-5C6F6F3B8270}" type="datetimeFigureOut">
              <a:rPr lang="en-US" smtClean="0"/>
              <a:t>5/28/2018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0E049A6-BDE0-4750-9241-058DA0C2BB8E}" type="slidenum">
              <a:rPr lang="en-US" smtClean="0"/>
              <a:t>‹#›</a:t>
            </a:fld>
            <a:endParaRPr lang="en-US"/>
          </a:p>
        </p:txBody>
      </p:sp>
    </p:spTree>
    <p:extLst>
      <p:ext uri="{BB962C8B-B14F-4D97-AF65-F5344CB8AC3E}">
        <p14:creationId xmlns:p14="http://schemas.microsoft.com/office/powerpoint/2010/main" val="161415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441841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GB" dirty="0"/>
              <a:t>Her Excellency Chou Bun Eng, Vice Minister, Ministry of Interior, Vice Chairperson of the NCCT</a:t>
            </a:r>
          </a:p>
          <a:p>
            <a:endParaRPr lang="en-GB" dirty="0"/>
          </a:p>
          <a:p>
            <a:r>
              <a:rPr lang="en-GB" dirty="0"/>
              <a:t>Her Excellency San </a:t>
            </a:r>
            <a:r>
              <a:rPr lang="en-GB" dirty="0" err="1"/>
              <a:t>Arun</a:t>
            </a:r>
            <a:r>
              <a:rPr lang="en-GB" dirty="0"/>
              <a:t>, Vice Minister, Ministry of Women’s Affairs, Chairperson of the COMMIT Taskforce</a:t>
            </a:r>
          </a:p>
          <a:p>
            <a:endParaRPr lang="en-GB" dirty="0"/>
          </a:p>
          <a:p>
            <a:r>
              <a:rPr lang="en-GB" dirty="0"/>
              <a:t>Excellency, delegates from CLM countries</a:t>
            </a:r>
          </a:p>
          <a:p>
            <a:endParaRPr lang="en-GB" dirty="0"/>
          </a:p>
          <a:p>
            <a:r>
              <a:rPr lang="en-GB" dirty="0"/>
              <a:t>Dear participants from development organizations, private sector institutions, donor agencies – ladies and gentlemen. </a:t>
            </a:r>
          </a:p>
          <a:p>
            <a:endParaRPr lang="en-GB" dirty="0"/>
          </a:p>
          <a:p>
            <a:r>
              <a:rPr lang="en-US" dirty="0"/>
              <a:t>My name is Akhara, I’m working for a </a:t>
            </a:r>
            <a:r>
              <a:rPr lang="en-US" dirty="0" err="1"/>
              <a:t>labour</a:t>
            </a:r>
            <a:r>
              <a:rPr lang="en-US" dirty="0"/>
              <a:t> migration project (PROMISE)</a:t>
            </a:r>
            <a:r>
              <a:rPr lang="en-US" baseline="0" dirty="0"/>
              <a:t> </a:t>
            </a:r>
            <a:r>
              <a:rPr lang="en-US" dirty="0"/>
              <a:t>at IOM Phnom Penh, Cambodia. It is my privilege and honor to be a panelist in this very important discussion</a:t>
            </a:r>
            <a:r>
              <a:rPr lang="en-US" baseline="0" dirty="0"/>
              <a:t>. I’m going to briefly talk about outcomes of a research entitled </a:t>
            </a:r>
            <a:r>
              <a:rPr lang="en-US" i="1" baseline="0" dirty="0"/>
              <a:t>Risks and Rewards: Outcomes of </a:t>
            </a:r>
            <a:r>
              <a:rPr lang="en-US" i="1" baseline="0" dirty="0" err="1"/>
              <a:t>Labour</a:t>
            </a:r>
            <a:r>
              <a:rPr lang="en-US" i="1" baseline="0" dirty="0"/>
              <a:t> Migration in South-East Asia. </a:t>
            </a:r>
            <a:r>
              <a:rPr lang="en-US" baseline="0" dirty="0"/>
              <a:t>This study was conducted by the ILO TRIANGLE in ASEAN </a:t>
            </a:r>
            <a:r>
              <a:rPr lang="en-US" baseline="0" dirty="0" err="1"/>
              <a:t>programme</a:t>
            </a:r>
            <a:r>
              <a:rPr lang="en-US" baseline="0" dirty="0"/>
              <a:t> and Rapid Asia, with additional financial and technical support provided by the IOM PROMISE project.</a:t>
            </a:r>
          </a:p>
          <a:p>
            <a:endParaRPr lang="en-US" baseline="0" dirty="0"/>
          </a:p>
          <a:p>
            <a:r>
              <a:rPr lang="en-US" dirty="0"/>
              <a:t>There</a:t>
            </a:r>
            <a:r>
              <a:rPr lang="en-US" baseline="0" dirty="0"/>
              <a:t> is really a wealth of data in this report, and I am only going to be able to provide a taste of it today, so I hope that you will find out about the report and read further if you are interested in the findings.</a:t>
            </a:r>
            <a:endParaRPr dirty="0"/>
          </a:p>
        </p:txBody>
      </p:sp>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r>
              <a:rPr lang="en-GB" dirty="0"/>
              <a:t>During their employment, 59% of migrant workers experienced some form of labour rights violation and had very limited access to legal remedies.</a:t>
            </a:r>
          </a:p>
          <a:p>
            <a:endParaRPr lang="en-GB" dirty="0"/>
          </a:p>
          <a:p>
            <a:r>
              <a:rPr lang="en-GB" dirty="0"/>
              <a:t>This suggests that the problem is not that migrant workers are making the wrong choices but that they are very vulnerable to abuse regardless of their decisions. They are a group of workers to which a largely different set of rules apply during their time abroad. The risks are even greater for women migrants because their work is often undervalued and affords fewer labour protections.</a:t>
            </a:r>
          </a:p>
          <a:p>
            <a:endParaRPr lang="en-US" dirty="0"/>
          </a:p>
          <a:p>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31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Wage related abuses were some of the most common forms of labour rights violations found during the study. The average migrant works 64 hours per week for pay that is well-below the minimum wage in Thailand and Malaysia if overtime is considered.</a:t>
            </a:r>
          </a:p>
          <a:p>
            <a:pPr algn="just"/>
            <a:endParaRPr lang="en-GB" sz="1200" dirty="0"/>
          </a:p>
          <a:p>
            <a:pPr algn="just"/>
            <a:r>
              <a:rPr lang="en-GB" sz="1200" dirty="0"/>
              <a:t>It can be conservatively estimated that migrant workers are underpaid by an average of US$68 in Thailand and US$60 in Malaysia every month, which suggests that wage theft is a very widespread practice.</a:t>
            </a:r>
          </a:p>
          <a:p>
            <a:pPr algn="just"/>
            <a:endParaRPr lang="en-GB" sz="1200" dirty="0"/>
          </a:p>
          <a:p>
            <a:pPr algn="just"/>
            <a:r>
              <a:rPr lang="en-GB" sz="1200" dirty="0"/>
              <a:t>The study also found that a significant wage gap of 14 per cent exists between women migrants and men migrants. While there are differences between sectors and countries, a central conclusion is that women migrants earn less for the same type of work across all corridors and occupations.</a:t>
            </a:r>
          </a:p>
          <a:p>
            <a:pPr algn="just"/>
            <a:endParaRPr lang="en-US" sz="1200" dirty="0"/>
          </a:p>
          <a:p>
            <a:pPr algn="just"/>
            <a:endParaRPr lang="en-GB" sz="1200" dirty="0"/>
          </a:p>
          <a:p>
            <a:pPr algn="just"/>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53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r>
              <a:rPr lang="en-US" dirty="0"/>
              <a:t>The majority of migrant workers and their families used remittances for purposes that are considered “non-productive”. In particular, the funds received were used for household expenses and purchase of consumer products. This finding is understandable given that in many cases, remittances were the main or sole form of income for recipients.</a:t>
            </a:r>
          </a:p>
          <a:p>
            <a:endParaRPr lang="en-US" dirty="0"/>
          </a:p>
          <a:p>
            <a:r>
              <a:rPr lang="en-US" dirty="0"/>
              <a:t>Non-productive use of remittances should not be applied as a value judgement as the importance of using remittances to pay for immediate household needs cannot be discounted and consumption can contribute to economic growth. Moreover, it is important for governments to acknowledge that remittances are privately held funds, and that it is entirely at the discretion of migrant workers as to how they make use of them.</a:t>
            </a:r>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65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The study also found that a significant wage gap of 14 per cent exists between women migrants and men migrants. Sectoral segregation contributes to the difference in wages but discriminatory wage setting practices are also evident, with women migrants earning less for the same type of work.</a:t>
            </a:r>
          </a:p>
          <a:p>
            <a:pPr algn="just"/>
            <a:endParaRPr lang="en-GB" sz="1200" dirty="0"/>
          </a:p>
          <a:p>
            <a:pPr algn="just"/>
            <a:r>
              <a:rPr lang="en-GB" sz="1200" dirty="0"/>
              <a:t>The gap was 73% in domestic work, 24% in construction,18% in agriculture and 12% in fisheries. An important explanation for the very large wage gap in domestic work is that employment in different types of domestic work is largely separated by gender in South-East Asia. Those jobs viewed as women’s work usually receive lower pay.</a:t>
            </a:r>
          </a:p>
          <a:p>
            <a:pPr algn="just"/>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22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US" sz="1200" dirty="0"/>
              <a:t>Through improved livelihoods, the study found that </a:t>
            </a:r>
            <a:r>
              <a:rPr lang="en-US" sz="1200" dirty="0" err="1"/>
              <a:t>labour</a:t>
            </a:r>
            <a:r>
              <a:rPr lang="en-US" sz="1200" dirty="0"/>
              <a:t> migration can have a lasting impact on poverty</a:t>
            </a:r>
            <a:r>
              <a:rPr lang="en-GB" sz="1200" dirty="0"/>
              <a:t>, reducing those living below the international poverty line by 11 per cent from before to after migration.</a:t>
            </a:r>
          </a:p>
          <a:p>
            <a:pPr algn="just"/>
            <a:endParaRPr lang="en-GB" sz="1200" dirty="0"/>
          </a:p>
          <a:p>
            <a:pPr algn="just"/>
            <a:r>
              <a:rPr lang="en-GB" sz="1200" dirty="0"/>
              <a:t>The results were particularly striking in Viet Nam and Myanmar, where poverty was reduced by 17 per cent and 13 per cent respectively. While it should be noted that both countries have experienced rapid economic growth during the time period researched, the results suggest that labour migration has significant potential to contribute to poverty alleviation in countries of origin.</a:t>
            </a:r>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20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US" sz="1200" dirty="0"/>
              <a:t>Through improved livelihoods, the study found that </a:t>
            </a:r>
            <a:r>
              <a:rPr lang="en-US" sz="1200" dirty="0" err="1"/>
              <a:t>labour</a:t>
            </a:r>
            <a:r>
              <a:rPr lang="en-US" sz="1200" dirty="0"/>
              <a:t> migration can have a lasting impact on poverty</a:t>
            </a:r>
            <a:r>
              <a:rPr lang="en-GB" sz="1200" dirty="0"/>
              <a:t>, reducing those living below the international poverty line by 11 per cent from before to after migration.</a:t>
            </a:r>
          </a:p>
          <a:p>
            <a:pPr algn="just"/>
            <a:endParaRPr lang="en-GB" sz="1200" dirty="0"/>
          </a:p>
          <a:p>
            <a:pPr algn="just"/>
            <a:r>
              <a:rPr lang="en-GB" sz="1200" dirty="0"/>
              <a:t>The results were particularly striking in Viet Nam and Myanmar, where poverty was reduced by 17 per cent and 13 per cent respectively. While it should be noted that both countries have experienced rapid economic growth during the time period researched, the results suggest that labour migration has significant potential to contribute to poverty alleviation in countries of origin.</a:t>
            </a:r>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85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The findings of the study show that although the socio-economic benefits of labour migration have not been maximized within the ASEAN region, positive outcomes can be achieved if migrant workers are provided with opportunities to enhance their job skills, avoid large debts, receive the minimum wage and find gainful employment upon return. </a:t>
            </a:r>
          </a:p>
          <a:p>
            <a:pPr algn="just"/>
            <a:endParaRPr lang="en-US" sz="1200" dirty="0"/>
          </a:p>
          <a:p>
            <a:pPr algn="just"/>
            <a:r>
              <a:rPr lang="en-GB" sz="1200" dirty="0"/>
              <a:t>Lack of assurance of obtaining these conditions contributes to a situation where labour migration within ASEAN is often a considerable gamble for migrant workers and their family members. To a great extent, improving the odds of a positive outcome </a:t>
            </a:r>
            <a:r>
              <a:rPr lang="en-US" sz="1200" dirty="0"/>
              <a:t>requires changes to policy and practice by governments, employers, and recruitment agencies rather than to the </a:t>
            </a:r>
            <a:r>
              <a:rPr lang="en-US" sz="1200" dirty="0" err="1"/>
              <a:t>behaviour</a:t>
            </a:r>
            <a:r>
              <a:rPr lang="en-US" sz="1200" dirty="0"/>
              <a:t> of migrant workers.</a:t>
            </a:r>
          </a:p>
          <a:p>
            <a:pPr algn="just"/>
            <a:endParaRPr lang="en-US" sz="1200" dirty="0"/>
          </a:p>
          <a:p>
            <a:pPr algn="just"/>
            <a:r>
              <a:rPr lang="en-US" sz="1200" dirty="0"/>
              <a:t>To support greater realization of positive results, a shift in </a:t>
            </a:r>
            <a:r>
              <a:rPr lang="en-US" sz="1200" dirty="0" err="1"/>
              <a:t>labour</a:t>
            </a:r>
            <a:r>
              <a:rPr lang="en-US" sz="1200" dirty="0"/>
              <a:t> migration governance is needed within ASEAN towards a more migrant-</a:t>
            </a:r>
            <a:r>
              <a:rPr lang="en-US" sz="1200" dirty="0" err="1"/>
              <a:t>centred</a:t>
            </a:r>
            <a:r>
              <a:rPr lang="en-US" sz="1200" dirty="0"/>
              <a:t> approach. The goal should be reframed as an increased number of migrant workers who have a holistically beneficial </a:t>
            </a:r>
            <a:r>
              <a:rPr lang="en-US" sz="1200" dirty="0" err="1"/>
              <a:t>labour</a:t>
            </a:r>
            <a:r>
              <a:rPr lang="en-US" sz="1200" dirty="0"/>
              <a:t> migration experience rather than simply expanding national remittance accounts or reducing human trafficking. </a:t>
            </a:r>
          </a:p>
          <a:p>
            <a:pPr algn="just"/>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16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endParaRPr lang="en-US"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07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dirty="0"/>
          </a:p>
        </p:txBody>
      </p:sp>
      <p:sp>
        <p:nvSpPr>
          <p:cNvPr id="109" name="Shape 1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77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20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The rationale for this study is that migration within ASEAN is increasing dramatically and yet the outcomes are still poorly understood. As you can see from this chart, the number of migrants headed to other countries in the ASEAN region has increased more than fivefold since 1990, reaching nearly 6.9 million. Millions more are employed without legal status and are not captured in official data.</a:t>
            </a:r>
          </a:p>
          <a:p>
            <a:pPr algn="just"/>
            <a:endParaRPr lang="en-GB" sz="1200" dirty="0"/>
          </a:p>
          <a:p>
            <a:pPr algn="just"/>
            <a:r>
              <a:rPr lang="en-GB" sz="1200" dirty="0"/>
              <a:t>While assumptions are often made about the end result of migration in ASEAN and how best to ensure a safe and rewarding experience for migrant workers, more rigorous collection and analysis of empirical data has been very limited. This study was conducted to help fill the knowledge gap on the outcomes of migration into low-skilled work within the region.</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28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defTabSz="931774">
              <a:defRPr/>
            </a:pPr>
            <a:r>
              <a:rPr lang="en-US" sz="1200" dirty="0">
                <a:solidFill>
                  <a:srgbClr val="666666"/>
                </a:solidFill>
                <a:latin typeface="Calibri"/>
                <a:ea typeface="Calibri"/>
                <a:cs typeface="Calibri"/>
                <a:sym typeface="Calibri"/>
              </a:rPr>
              <a:t>The research sought to answer two key questions. First, what are the social and economic outcomes of migration within ASEAN for migrant workers?</a:t>
            </a:r>
          </a:p>
          <a:p>
            <a:pPr algn="just" defTabSz="931774">
              <a:defRPr/>
            </a:pPr>
            <a:endParaRPr lang="en-US" sz="1200" dirty="0">
              <a:solidFill>
                <a:srgbClr val="666666"/>
              </a:solidFill>
              <a:latin typeface="Calibri"/>
              <a:ea typeface="Calibri"/>
              <a:cs typeface="Calibri"/>
              <a:sym typeface="Calibri"/>
            </a:endParaRPr>
          </a:p>
          <a:p>
            <a:pPr algn="just" defTabSz="931774">
              <a:defRPr/>
            </a:pPr>
            <a:r>
              <a:rPr lang="en-US" sz="1200" dirty="0">
                <a:solidFill>
                  <a:srgbClr val="666666"/>
                </a:solidFill>
                <a:latin typeface="Calibri"/>
                <a:ea typeface="Calibri"/>
                <a:cs typeface="Calibri"/>
                <a:sym typeface="Calibri"/>
              </a:rPr>
              <a:t>And second, what conditions and practices contribute to more positive or negative migration outcomes?</a:t>
            </a:r>
          </a:p>
          <a:p>
            <a:pPr algn="just" defTabSz="931774">
              <a:defRPr/>
            </a:pPr>
            <a:endParaRPr lang="en-GB" sz="1200" dirty="0">
              <a:solidFill>
                <a:srgbClr val="666666"/>
              </a:solidFill>
              <a:latin typeface="Calibri"/>
              <a:ea typeface="Calibri"/>
              <a:cs typeface="Calibri"/>
              <a:sym typeface="Calibri"/>
            </a:endParaRPr>
          </a:p>
          <a:p>
            <a:pPr algn="just" defTabSz="931774">
              <a:defRPr/>
            </a:pPr>
            <a:r>
              <a:rPr lang="en-GB" sz="1200" dirty="0">
                <a:solidFill>
                  <a:srgbClr val="666666"/>
                </a:solidFill>
                <a:latin typeface="Calibri"/>
                <a:ea typeface="Calibri"/>
                <a:cs typeface="Calibri"/>
                <a:sym typeface="Calibri"/>
              </a:rPr>
              <a:t>To answer these questions we examined the changes in migrants lives from before to after migration, including their employment status, economic situation, and social and psychological well-being. Then we traced them back through their journeys, to examine the factors along the way that were most important to shaping their experiences. </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26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We interviewed a total of 1,808 return migrant workers from Cambodia, Laos, Myanmar and Viet Nam who had been employed in Thailand or Malaysia. In addition, 96 qualitative interviews were conducted with return migrant workers and tripartite stakeholders.</a:t>
            </a:r>
          </a:p>
          <a:p>
            <a:pPr algn="just"/>
            <a:endParaRPr lang="en-GB" sz="1200" dirty="0"/>
          </a:p>
          <a:p>
            <a:pPr algn="just"/>
            <a:r>
              <a:rPr lang="en-GB" sz="1200" dirty="0"/>
              <a:t>The survey locations in each of the 4 countries are shown here on the map. A total of 3 provinces were selected in each country, among which two are planned intervention areas for the ILO and IOM and the other is designated as a control site where no activities will be implemented (marked in green on the map). This will provide the basis for assessing impact in the future.</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44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In tracing migrants’</a:t>
            </a:r>
            <a:r>
              <a:rPr lang="en-US" baseline="0" dirty="0"/>
              <a:t> experiences back,</a:t>
            </a:r>
            <a:r>
              <a:rPr lang="en-US" dirty="0"/>
              <a:t> we first</a:t>
            </a:r>
            <a:r>
              <a:rPr lang="en-US" baseline="0" dirty="0"/>
              <a:t> looked at their preparations before going abroad. </a:t>
            </a:r>
            <a:endParaRPr lang="en-US" dirty="0"/>
          </a:p>
        </p:txBody>
      </p:sp>
    </p:spTree>
    <p:extLst>
      <p:ext uri="{BB962C8B-B14F-4D97-AF65-F5344CB8AC3E}">
        <p14:creationId xmlns:p14="http://schemas.microsoft.com/office/powerpoint/2010/main" val="326805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defTabSz="931774">
              <a:defRPr/>
            </a:pPr>
            <a:r>
              <a:rPr lang="en-GB" dirty="0"/>
              <a:t>A central question that the research sought to answer was whether regular migration leads to more beneficial outcomes for migrant workers, as it is a commonly accepted practice to encourage regular migration as a protection strategy against exploitation and abuse. </a:t>
            </a:r>
          </a:p>
          <a:p>
            <a:endParaRPr lang="en-US" dirty="0"/>
          </a:p>
          <a:p>
            <a:r>
              <a:rPr lang="en-US" dirty="0"/>
              <a:t>The majority of migrant workers across the four countries of origin used irregular channels at 74 per cent. Migrating irregularly was 71 days quicker and US$616 cheaper than using regular channels but more frequently led to problems, particularly with lack of legal status.</a:t>
            </a:r>
          </a:p>
          <a:p>
            <a:endParaRPr lang="en-US" dirty="0"/>
          </a:p>
          <a:p>
            <a:r>
              <a:rPr lang="en-US" dirty="0"/>
              <a:t>Although these findings suggest that migrants have the opportunity to weigh the costs and benefits of all of the options and decide to take greater risks in exchange for ease and affordability, the reality is more complex.</a:t>
            </a:r>
          </a:p>
          <a:p>
            <a:endParaRPr lang="en-US" dirty="0"/>
          </a:p>
          <a:p>
            <a:r>
              <a:rPr lang="en-US" dirty="0"/>
              <a:t>With limited access to information, training, and regular migration channels, as well as scarce resources, migrant workers must make use of the migration channels available to them. For many, it becomes a matter of “choosing” the least worst option. </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73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r>
              <a:rPr lang="en-US" dirty="0"/>
              <a:t>The majority of migrant workers across the four countries of origin used irregular channels at 74 per cent. Migrating irregularly was 71 days quicker and US$616 cheaper than using regular channels but more frequently led to problems, particularly with lack of legal status.</a:t>
            </a:r>
          </a:p>
          <a:p>
            <a:endParaRPr lang="en-US" dirty="0"/>
          </a:p>
          <a:p>
            <a:r>
              <a:rPr lang="en-US" dirty="0"/>
              <a:t>Although these findings suggest that migrants have the opportunity to weigh the costs and benefits of all of the options and decide to take greater risks in exchange for ease and affordability, the reality is more complex.</a:t>
            </a:r>
          </a:p>
          <a:p>
            <a:endParaRPr lang="en-US" dirty="0"/>
          </a:p>
          <a:p>
            <a:r>
              <a:rPr lang="en-US" dirty="0"/>
              <a:t>With limited access to information, training, and regular migration channels, as well as scarce resources, migrant workers must make use of the migration channels available to them. For many, it becomes a matter of “choosing” the least worst option. </a:t>
            </a:r>
          </a:p>
          <a:p>
            <a:endParaRPr lang="en-US" dirty="0"/>
          </a:p>
          <a:p>
            <a:r>
              <a:rPr lang="en-US" dirty="0"/>
              <a:t>42% took out a loan to cover </a:t>
            </a:r>
            <a:r>
              <a:rPr lang="en-US" dirty="0" err="1"/>
              <a:t>mig</a:t>
            </a:r>
            <a:r>
              <a:rPr lang="en-US" dirty="0"/>
              <a:t> costs = on average USD560. it took on average 8 month to pay back. </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58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4874" y="4794506"/>
            <a:ext cx="5558987" cy="4542163"/>
          </a:xfrm>
          <a:prstGeom prst="rect">
            <a:avLst/>
          </a:prstGeom>
          <a:noFill/>
          <a:ln>
            <a:noFill/>
          </a:ln>
        </p:spPr>
        <p:txBody>
          <a:bodyPr lIns="93162" tIns="93162" rIns="93162" bIns="93162" anchor="ctr" anchorCtr="0">
            <a:noAutofit/>
          </a:bodyPr>
          <a:lstStyle/>
          <a:p>
            <a:pPr algn="just"/>
            <a:r>
              <a:rPr lang="en-GB" sz="1200" dirty="0"/>
              <a:t>Signing a written employment contract before migrating was also found to be ineffective in protecting migrant workers. One out of five migrant workers who had signed a written contract experienced contract substitution.</a:t>
            </a:r>
          </a:p>
          <a:p>
            <a:pPr algn="just"/>
            <a:endParaRPr lang="en-GB" sz="1200" dirty="0"/>
          </a:p>
          <a:p>
            <a:pPr algn="just"/>
            <a:r>
              <a:rPr lang="en-GB" sz="1200" dirty="0"/>
              <a:t>As with several of the other aspects of regular migration examined, written employment contracts currently fail to deliver on their promise of fair working conditions.</a:t>
            </a:r>
            <a:endParaRPr sz="1200" dirty="0"/>
          </a:p>
        </p:txBody>
      </p:sp>
      <p:sp>
        <p:nvSpPr>
          <p:cNvPr id="92" name="Shape 92"/>
          <p:cNvSpPr>
            <a:spLocks noGrp="1" noRot="1" noChangeAspect="1"/>
          </p:cNvSpPr>
          <p:nvPr>
            <p:ph type="sldImg" idx="2"/>
          </p:nvPr>
        </p:nvSpPr>
        <p:spPr>
          <a:xfrm>
            <a:off x="950913" y="757238"/>
            <a:ext cx="5046662" cy="3784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17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1984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00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5244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3565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6053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902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44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normAutofit/>
          </a:bodyPr>
          <a:lstStyle>
            <a:lvl1pPr>
              <a:defRPr sz="4400">
                <a:solidFill>
                  <a:srgbClr val="0039A6"/>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4495800"/>
            <a:ext cx="6400800" cy="1524000"/>
          </a:xfrm>
        </p:spPr>
        <p:txBody>
          <a:bodyPr>
            <a:normAutofit/>
          </a:bodyPr>
          <a:lstStyle>
            <a:lvl1pPr marL="0" indent="0" algn="ctr">
              <a:buNone/>
              <a:defRPr sz="2800">
                <a:solidFill>
                  <a:srgbClr val="6E99D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7696200" y="1371600"/>
            <a:ext cx="1066800" cy="365125"/>
          </a:xfrm>
        </p:spPr>
        <p:txBody>
          <a:bodyPr/>
          <a:lstStyle>
            <a:lvl1pPr algn="ctr">
              <a:defRPr>
                <a:solidFill>
                  <a:schemeClr val="bg1"/>
                </a:solidFill>
              </a:defRPr>
            </a:lvl1pPr>
          </a:lstStyle>
          <a:p>
            <a:fld id="{803521B3-6D6B-4508-B886-98470FA2B492}" type="datetime1">
              <a:rPr lang="en-GB" smtClean="0">
                <a:solidFill>
                  <a:prstClr val="white"/>
                </a:solidFill>
              </a:rPr>
              <a:pPr/>
              <a:t>28/05/2018</a:t>
            </a:fld>
            <a:endParaRPr lang="en-GB" dirty="0">
              <a:solidFill>
                <a:prstClr val="white"/>
              </a:solidFill>
            </a:endParaRPr>
          </a:p>
        </p:txBody>
      </p:sp>
      <p:sp>
        <p:nvSpPr>
          <p:cNvPr id="7" name="TextBox 6"/>
          <p:cNvSpPr txBox="1"/>
          <p:nvPr userDrawn="1"/>
        </p:nvSpPr>
        <p:spPr>
          <a:xfrm>
            <a:off x="1981200" y="553453"/>
            <a:ext cx="6781800" cy="584775"/>
          </a:xfrm>
          <a:prstGeom prst="rect">
            <a:avLst/>
          </a:prstGeom>
          <a:noFill/>
        </p:spPr>
        <p:txBody>
          <a:bodyPr wrap="square" rtlCol="0">
            <a:spAutoFit/>
          </a:bodyPr>
          <a:lstStyle/>
          <a:p>
            <a:r>
              <a:rPr lang="en-US" sz="3200" kern="1200" dirty="0">
                <a:solidFill>
                  <a:prstClr val="white"/>
                </a:solidFill>
                <a:latin typeface="Gill Sans MT" pitchFamily="34" charset="0"/>
                <a:ea typeface="+mn-ea"/>
                <a:cs typeface="+mn-cs"/>
              </a:rPr>
              <a:t>International Organization for Migration</a:t>
            </a:r>
            <a:endParaRPr lang="en-GB" sz="3200" kern="1200" dirty="0">
              <a:solidFill>
                <a:prstClr val="white"/>
              </a:solidFill>
              <a:latin typeface="Gill Sans MT" pitchFamily="34" charset="0"/>
              <a:ea typeface="+mn-ea"/>
              <a:cs typeface="+mn-cs"/>
            </a:endParaRPr>
          </a:p>
        </p:txBody>
      </p:sp>
    </p:spTree>
    <p:extLst>
      <p:ext uri="{BB962C8B-B14F-4D97-AF65-F5344CB8AC3E}">
        <p14:creationId xmlns:p14="http://schemas.microsoft.com/office/powerpoint/2010/main" val="131976276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129"/>
            <a:ext cx="9144000" cy="1179871"/>
          </a:xfrm>
          <a:prstGeom prst="rect">
            <a:avLst/>
          </a:prstGeom>
        </p:spPr>
      </p:pic>
      <p:sp>
        <p:nvSpPr>
          <p:cNvPr id="2" name="Title 1"/>
          <p:cNvSpPr>
            <a:spLocks noGrp="1"/>
          </p:cNvSpPr>
          <p:nvPr>
            <p:ph type="title"/>
          </p:nvPr>
        </p:nvSpPr>
        <p:spPr/>
        <p:txBody>
          <a:bodyPr/>
          <a:lstStyle>
            <a:lvl1pPr>
              <a:defRPr>
                <a:solidFill>
                  <a:srgbClr val="0039A6"/>
                </a:solidFill>
              </a:defRPr>
            </a:lvl1pPr>
          </a:lstStyle>
          <a:p>
            <a:r>
              <a:rPr lang="en-US" dirty="0"/>
              <a:t>Click to edit Master title style</a:t>
            </a:r>
            <a:endParaRPr lang="en-GB" dirty="0"/>
          </a:p>
        </p:txBody>
      </p:sp>
      <p:sp>
        <p:nvSpPr>
          <p:cNvPr id="7" name="TextBox 6"/>
          <p:cNvSpPr txBox="1"/>
          <p:nvPr userDrawn="1"/>
        </p:nvSpPr>
        <p:spPr>
          <a:xfrm>
            <a:off x="457200" y="1676400"/>
            <a:ext cx="8229600" cy="4419600"/>
          </a:xfrm>
          <a:prstGeom prst="rect">
            <a:avLst/>
          </a:prstGeom>
          <a:noFill/>
        </p:spPr>
        <p:txBody>
          <a:bodyPr wrap="square" rtlCol="0">
            <a:noAutofit/>
          </a:bodyPr>
          <a:lstStyle/>
          <a:p>
            <a:endParaRPr lang="en-GB" sz="1800" kern="1200" dirty="0">
              <a:solidFill>
                <a:prstClr val="black"/>
              </a:solidFill>
              <a:latin typeface="Calibri"/>
              <a:ea typeface="+mn-ea"/>
              <a:cs typeface="+mn-cs"/>
            </a:endParaRPr>
          </a:p>
        </p:txBody>
      </p:sp>
      <p:sp>
        <p:nvSpPr>
          <p:cNvPr id="11" name="Content Placeholder 2"/>
          <p:cNvSpPr>
            <a:spLocks noGrp="1"/>
          </p:cNvSpPr>
          <p:nvPr>
            <p:ph idx="1"/>
          </p:nvPr>
        </p:nvSpPr>
        <p:spPr>
          <a:xfrm>
            <a:off x="457200" y="1600201"/>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0060" y="6105525"/>
            <a:ext cx="566739" cy="609811"/>
          </a:xfrm>
          <a:prstGeom prst="rect">
            <a:avLst/>
          </a:prstGeom>
        </p:spPr>
      </p:pic>
    </p:spTree>
    <p:extLst>
      <p:ext uri="{BB962C8B-B14F-4D97-AF65-F5344CB8AC3E}">
        <p14:creationId xmlns:p14="http://schemas.microsoft.com/office/powerpoint/2010/main" val="323445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15313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45517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97537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rPr>
              <a:pPr/>
              <a:t>5/28/2018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427428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rPr>
              <a:pPr/>
              <a:t>5/28/2018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90571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rPr>
              <a:pPr/>
              <a:t>5/28/2018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29774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rPr>
              <a:pPr/>
              <a:t>5/28/2018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408300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rPr>
              <a:pPr/>
              <a:t>5/28/2018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62037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solidFill>
                  <a:prstClr val="white"/>
                </a:solidFill>
              </a:rPr>
              <a:pPr/>
              <a:t>5/28/2018</a:t>
            </a:fld>
            <a:endParaRPr lang="en-US" dirty="0">
              <a:solidFill>
                <a:prstClr val="white"/>
              </a:solidFill>
            </a:endParaRPr>
          </a:p>
        </p:txBody>
      </p:sp>
      <p:sp>
        <p:nvSpPr>
          <p:cNvPr id="6" name="Footer Placeholder 5"/>
          <p:cNvSpPr>
            <a:spLocks noGrp="1"/>
          </p:cNvSpPr>
          <p:nvPr>
            <p:ph type="ftr" sz="quarter" idx="11"/>
          </p:nvPr>
        </p:nvSpPr>
        <p:spPr>
          <a:xfrm>
            <a:off x="442797" y="6041363"/>
            <a:ext cx="2471560"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360523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rPr>
              <a:pPr/>
              <a:t>5/28/2018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492751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89148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rPr>
              <a:pPr/>
              <a:t>5/28/2018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734574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418378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rPr>
              <a:pPr/>
              <a:t>5/28/2018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26103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764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9168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914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19679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TextBox 11"/>
          <p:cNvSpPr txBox="1"/>
          <p:nvPr userDrawn="1"/>
        </p:nvSpPr>
        <p:spPr>
          <a:xfrm>
            <a:off x="4236011" y="6457563"/>
            <a:ext cx="701026" cy="276999"/>
          </a:xfrm>
          <a:prstGeom prst="rect">
            <a:avLst/>
          </a:prstGeom>
          <a:noFill/>
        </p:spPr>
        <p:txBody>
          <a:bodyPr wrap="none" rtlCol="0">
            <a:spAutoFit/>
          </a:bodyPr>
          <a:lstStyle/>
          <a:p>
            <a:r>
              <a:rPr lang="en-GB" sz="1200" dirty="0">
                <a:solidFill>
                  <a:schemeClr val="tx1">
                    <a:lumMod val="50000"/>
                    <a:lumOff val="50000"/>
                  </a:schemeClr>
                </a:solidFill>
              </a:rPr>
              <a:t>Page </a:t>
            </a:r>
            <a:fld id="{3D46CA26-DD67-4263-A24D-6F39CB50063A}" type="slidenum">
              <a:rPr lang="en-GB" sz="1200" smtClean="0">
                <a:solidFill>
                  <a:schemeClr val="tx1">
                    <a:lumMod val="50000"/>
                    <a:lumOff val="50000"/>
                  </a:schemeClr>
                </a:solidFill>
              </a:rPr>
              <a:pPr/>
              <a:t>‹#›</a:t>
            </a:fld>
            <a:endParaRPr lang="en-GB" sz="1200" dirty="0">
              <a:solidFill>
                <a:schemeClr val="tx1">
                  <a:lumMod val="50000"/>
                  <a:lumOff val="50000"/>
                </a:schemeClr>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None/>
              <a:defRPr sz="2800" b="0" i="0" u="none" strike="noStrike" cap="none">
                <a:solidFill>
                  <a:schemeClr val="dk1"/>
                </a:solidFill>
                <a:latin typeface="Calibri"/>
                <a:ea typeface="Calibri"/>
                <a:cs typeface="Calibri"/>
                <a:sym typeface="Calibri"/>
              </a:defRPr>
            </a:lvl3pPr>
            <a:lvl4pPr marL="1371600" marR="0" lvl="3" indent="0" algn="l" rtl="0">
              <a:spcBef>
                <a:spcPts val="0"/>
              </a:spcBef>
              <a:buNone/>
              <a:defRPr sz="2800" b="0" i="0" u="none" strike="noStrike" cap="none">
                <a:solidFill>
                  <a:schemeClr val="dk1"/>
                </a:solidFill>
                <a:latin typeface="Calibri"/>
                <a:ea typeface="Calibri"/>
                <a:cs typeface="Calibri"/>
                <a:sym typeface="Calibri"/>
              </a:defRPr>
            </a:lvl4pPr>
            <a:lvl5pPr marL="1828800" marR="0" lvl="4" indent="0" algn="l" rtl="0">
              <a:spcBef>
                <a:spcPts val="0"/>
              </a:spcBef>
              <a:buNone/>
              <a:defRPr sz="2800" b="0" i="0" u="none" strike="noStrike" cap="none">
                <a:solidFill>
                  <a:schemeClr val="dk1"/>
                </a:solidFill>
                <a:latin typeface="Calibri"/>
                <a:ea typeface="Calibri"/>
                <a:cs typeface="Calibri"/>
                <a:sym typeface="Calibri"/>
              </a:defRPr>
            </a:lvl5pPr>
            <a:lvl6pPr marL="2286000" marR="0" lvl="5" indent="0" algn="l" rtl="0">
              <a:spcBef>
                <a:spcPts val="0"/>
              </a:spcBef>
              <a:buNone/>
              <a:defRPr sz="2800" b="0" i="0" u="none" strike="noStrike" cap="none">
                <a:solidFill>
                  <a:schemeClr val="dk1"/>
                </a:solidFill>
                <a:latin typeface="Calibri"/>
                <a:ea typeface="Calibri"/>
                <a:cs typeface="Calibri"/>
                <a:sym typeface="Calibri"/>
              </a:defRPr>
            </a:lvl6pPr>
            <a:lvl7pPr marL="2743200" marR="0" lvl="6" indent="0" algn="l" rtl="0">
              <a:spcBef>
                <a:spcPts val="0"/>
              </a:spcBef>
              <a:buNone/>
              <a:defRPr sz="2800" b="0" i="0" u="none" strike="noStrike" cap="none">
                <a:solidFill>
                  <a:schemeClr val="dk1"/>
                </a:solidFill>
                <a:latin typeface="Calibri"/>
                <a:ea typeface="Calibri"/>
                <a:cs typeface="Calibri"/>
                <a:sym typeface="Calibri"/>
              </a:defRPr>
            </a:lvl7pPr>
            <a:lvl8pPr marL="3200400" marR="0" lvl="7" indent="0" algn="l" rtl="0">
              <a:spcBef>
                <a:spcPts val="0"/>
              </a:spcBef>
              <a:buNone/>
              <a:defRPr sz="2800" b="0" i="0" u="none" strike="noStrike" cap="none">
                <a:solidFill>
                  <a:schemeClr val="dk1"/>
                </a:solidFill>
                <a:latin typeface="Calibri"/>
                <a:ea typeface="Calibri"/>
                <a:cs typeface="Calibri"/>
                <a:sym typeface="Calibri"/>
              </a:defRPr>
            </a:lvl8pPr>
            <a:lvl9pPr marL="3657600" marR="0" lvl="8" indent="0" algn="l" rtl="0">
              <a:spcBef>
                <a:spcPts val="0"/>
              </a:spcBef>
              <a:buNone/>
              <a:defRPr sz="2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635875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CC36A-3A00-4CC8-849C-6F560F4337E4}" type="datetime1">
              <a:rPr lang="en-GB" kern="1200" smtClean="0">
                <a:solidFill>
                  <a:prstClr val="black">
                    <a:tint val="75000"/>
                  </a:prstClr>
                </a:solidFill>
                <a:latin typeface="Calibri"/>
                <a:ea typeface="+mn-ea"/>
                <a:cs typeface="+mn-cs"/>
              </a:rPr>
              <a:pPr/>
              <a:t>28/05/2018</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42D3F-0A59-4C07-9960-2489A7A4DCDE}" type="slidenum">
              <a:rPr lang="en-GB" kern="1200" smtClean="0">
                <a:solidFill>
                  <a:prstClr val="black">
                    <a:tint val="75000"/>
                  </a:prstClr>
                </a:solidFill>
                <a:latin typeface="Calibri"/>
                <a:ea typeface="+mn-ea"/>
                <a:cs typeface="+mn-cs"/>
              </a:rPr>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604262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pPr defTabSz="342900"/>
            <a:endParaRPr lang="en-US" kern="1200" dirty="0">
              <a:solidFill>
                <a:prstClr val="white"/>
              </a:solidFill>
              <a:latin typeface="Century Gothic" panose="020B0502020202020204"/>
              <a:ea typeface="+mn-ea"/>
              <a:cs typeface="+mn-cs"/>
            </a:endParaRPr>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pPr defTabSz="342900"/>
            <a:fld id="{09B482E8-6E0E-1B4F-B1FD-C69DB9E858D9}" type="datetimeFigureOut">
              <a:rPr lang="en-US" kern="1200" smtClean="0">
                <a:solidFill>
                  <a:prstClr val="white"/>
                </a:solidFill>
                <a:latin typeface="Century Gothic" panose="020B0502020202020204"/>
                <a:ea typeface="+mn-ea"/>
                <a:cs typeface="+mn-cs"/>
              </a:rPr>
              <a:pPr defTabSz="342900"/>
              <a:t>5/28/2018</a:t>
            </a:fld>
            <a:endParaRPr lang="en-US" kern="1200" dirty="0">
              <a:solidFill>
                <a:prstClr val="white"/>
              </a:solidFill>
              <a:latin typeface="Century Gothic" panose="020B0502020202020204"/>
              <a:ea typeface="+mn-ea"/>
              <a:cs typeface="+mn-cs"/>
            </a:endParaRPr>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pPr defTabSz="342900"/>
            <a:fld id="{D57F1E4F-1CFF-5643-939E-217C01CDF565}" type="slidenum">
              <a:rPr lang="en-US" kern="1200" smtClean="0">
                <a:solidFill>
                  <a:srgbClr val="00C6BB"/>
                </a:solidFill>
                <a:latin typeface="Century Gothic" panose="020B0502020202020204"/>
                <a:ea typeface="+mn-ea"/>
                <a:cs typeface="+mn-cs"/>
              </a:rPr>
              <a:pPr defTabSz="342900"/>
              <a:t>‹#›</a:t>
            </a:fld>
            <a:endParaRPr lang="en-US" kern="1200" dirty="0">
              <a:solidFill>
                <a:srgbClr val="00C6BB"/>
              </a:solidFill>
              <a:latin typeface="Century Gothic" panose="020B0502020202020204"/>
              <a:ea typeface="+mn-ea"/>
              <a:cs typeface="+mn-cs"/>
            </a:endParaRPr>
          </a:p>
        </p:txBody>
      </p:sp>
    </p:spTree>
    <p:extLst>
      <p:ext uri="{BB962C8B-B14F-4D97-AF65-F5344CB8AC3E}">
        <p14:creationId xmlns:p14="http://schemas.microsoft.com/office/powerpoint/2010/main" val="122715836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0" name="Shape 84"/>
          <p:cNvPicPr preferRelativeResize="0"/>
          <p:nvPr/>
        </p:nvPicPr>
        <p:blipFill rotWithShape="1">
          <a:blip r:embed="rId3">
            <a:alphaModFix/>
          </a:blip>
          <a:srcRect l="30328"/>
          <a:stretch/>
        </p:blipFill>
        <p:spPr>
          <a:xfrm>
            <a:off x="-25500" y="1954106"/>
            <a:ext cx="5151233" cy="4927594"/>
          </a:xfrm>
          <a:prstGeom prst="rect">
            <a:avLst/>
          </a:prstGeom>
          <a:noFill/>
          <a:ln>
            <a:noFill/>
          </a:ln>
        </p:spPr>
      </p:pic>
      <p:pic>
        <p:nvPicPr>
          <p:cNvPr id="85" name="Shape 85"/>
          <p:cNvPicPr preferRelativeResize="0"/>
          <p:nvPr/>
        </p:nvPicPr>
        <p:blipFill rotWithShape="1">
          <a:blip r:embed="rId4">
            <a:alphaModFix/>
          </a:blip>
          <a:srcRect/>
          <a:stretch/>
        </p:blipFill>
        <p:spPr>
          <a:xfrm>
            <a:off x="-1750" y="23750"/>
            <a:ext cx="9169500" cy="6881700"/>
          </a:xfrm>
          <a:prstGeom prst="rect">
            <a:avLst/>
          </a:prstGeom>
          <a:noFill/>
          <a:ln>
            <a:noFill/>
          </a:ln>
        </p:spPr>
      </p:pic>
      <p:sp>
        <p:nvSpPr>
          <p:cNvPr id="86" name="Shape 86"/>
          <p:cNvSpPr txBox="1">
            <a:spLocks noGrp="1"/>
          </p:cNvSpPr>
          <p:nvPr>
            <p:ph type="ctrTitle"/>
          </p:nvPr>
        </p:nvSpPr>
        <p:spPr>
          <a:xfrm>
            <a:off x="2667885" y="2089737"/>
            <a:ext cx="6000791" cy="1928826"/>
          </a:xfrm>
          <a:prstGeom prst="rect">
            <a:avLst/>
          </a:prstGeom>
          <a:noFill/>
          <a:ln>
            <a:noFill/>
          </a:ln>
        </p:spPr>
        <p:txBody>
          <a:bodyPr lIns="91425" tIns="45700" rIns="91425" bIns="45700" anchor="ctr" anchorCtr="0">
            <a:noAutofit/>
          </a:bodyPr>
          <a:lstStyle/>
          <a:p>
            <a:pPr lvl="0" algn="r">
              <a:buClr>
                <a:schemeClr val="lt1"/>
              </a:buClr>
              <a:buSzPct val="25000"/>
            </a:pPr>
            <a:r>
              <a:rPr lang="en-US" sz="3000" b="1" dirty="0">
                <a:solidFill>
                  <a:schemeClr val="lt1"/>
                </a:solidFill>
              </a:rPr>
              <a:t>Risks and Rewards: Outcomes of </a:t>
            </a:r>
            <a:r>
              <a:rPr lang="en-US" sz="3000" b="1" dirty="0" err="1">
                <a:solidFill>
                  <a:schemeClr val="lt1"/>
                </a:solidFill>
              </a:rPr>
              <a:t>Labour</a:t>
            </a:r>
            <a:r>
              <a:rPr lang="en-US" sz="3000" b="1" dirty="0">
                <a:solidFill>
                  <a:schemeClr val="lt1"/>
                </a:solidFill>
              </a:rPr>
              <a:t> Migration in South-East Asia</a:t>
            </a:r>
            <a:endParaRPr lang="en-US" sz="3000" b="1" i="0" u="none" strike="noStrike" cap="none" dirty="0">
              <a:solidFill>
                <a:schemeClr val="lt1"/>
              </a:solidFill>
              <a:latin typeface="Calibri"/>
              <a:ea typeface="Calibri"/>
              <a:cs typeface="Calibri"/>
              <a:sym typeface="Calibri"/>
            </a:endParaRPr>
          </a:p>
        </p:txBody>
      </p:sp>
      <p:sp>
        <p:nvSpPr>
          <p:cNvPr id="87" name="Shape 87"/>
          <p:cNvSpPr txBox="1">
            <a:spLocks noGrp="1"/>
          </p:cNvSpPr>
          <p:nvPr>
            <p:ph type="subTitle" idx="1"/>
          </p:nvPr>
        </p:nvSpPr>
        <p:spPr>
          <a:xfrm>
            <a:off x="3500430" y="5072073"/>
            <a:ext cx="5000627" cy="857255"/>
          </a:xfrm>
          <a:prstGeom prst="rect">
            <a:avLst/>
          </a:prstGeom>
          <a:noFill/>
          <a:ln>
            <a:noFill/>
          </a:ln>
        </p:spPr>
        <p:txBody>
          <a:bodyPr lIns="91425" tIns="45700" rIns="91425" bIns="45700" anchor="t" anchorCtr="0">
            <a:noAutofit/>
          </a:bodyPr>
          <a:lstStyle/>
          <a:p>
            <a:pPr marL="0" marR="0" lvl="0" indent="0" algn="r" rtl="0">
              <a:spcBef>
                <a:spcPts val="280"/>
              </a:spcBef>
              <a:buClr>
                <a:schemeClr val="lt1"/>
              </a:buClr>
              <a:buSzPct val="25000"/>
              <a:buFont typeface="Arial"/>
              <a:buNone/>
            </a:pPr>
            <a:r>
              <a:rPr lang="en-US" sz="1800" b="0" i="0" u="none" strike="noStrike" cap="none" dirty="0" err="1">
                <a:solidFill>
                  <a:schemeClr val="lt1"/>
                </a:solidFill>
                <a:latin typeface="Calibri"/>
                <a:ea typeface="Calibri"/>
                <a:cs typeface="Calibri"/>
                <a:sym typeface="Calibri"/>
              </a:rPr>
              <a:t>Siem</a:t>
            </a:r>
            <a:r>
              <a:rPr lang="en-US" sz="1800" b="0" i="0" u="none" strike="noStrike" cap="none" dirty="0">
                <a:solidFill>
                  <a:schemeClr val="lt1"/>
                </a:solidFill>
                <a:latin typeface="Calibri"/>
                <a:ea typeface="Calibri"/>
                <a:cs typeface="Calibri"/>
                <a:sym typeface="Calibri"/>
              </a:rPr>
              <a:t> Reap, Cambodi</a:t>
            </a:r>
            <a:r>
              <a:rPr lang="en-US" sz="1800" dirty="0">
                <a:solidFill>
                  <a:schemeClr val="lt1"/>
                </a:solidFill>
              </a:rPr>
              <a:t>a </a:t>
            </a:r>
          </a:p>
          <a:p>
            <a:pPr marL="0" marR="0" lvl="0" indent="0" algn="r" rtl="0">
              <a:spcBef>
                <a:spcPts val="280"/>
              </a:spcBef>
              <a:buClr>
                <a:schemeClr val="lt1"/>
              </a:buClr>
              <a:buSzPct val="25000"/>
              <a:buFont typeface="Arial"/>
              <a:buNone/>
            </a:pPr>
            <a:r>
              <a:rPr lang="en-US" sz="1800" b="0" i="0" u="none" strike="noStrike" cap="none" dirty="0">
                <a:solidFill>
                  <a:schemeClr val="lt1"/>
                </a:solidFill>
                <a:latin typeface="Calibri"/>
                <a:ea typeface="Calibri"/>
                <a:cs typeface="Calibri"/>
                <a:sym typeface="Calibri"/>
              </a:rPr>
              <a:t>24-25 May 2018</a:t>
            </a:r>
          </a:p>
        </p:txBody>
      </p:sp>
      <p:pic>
        <p:nvPicPr>
          <p:cNvPr id="88" name="Shape 88"/>
          <p:cNvPicPr preferRelativeResize="0">
            <a:picLocks noChangeAspect="1"/>
          </p:cNvPicPr>
          <p:nvPr/>
        </p:nvPicPr>
        <p:blipFill rotWithShape="1">
          <a:blip r:embed="rId5">
            <a:alphaModFix/>
          </a:blip>
          <a:srcRect/>
          <a:stretch/>
        </p:blipFill>
        <p:spPr>
          <a:xfrm>
            <a:off x="8241896" y="144189"/>
            <a:ext cx="714392" cy="1156637"/>
          </a:xfrm>
          <a:prstGeom prst="rect">
            <a:avLst/>
          </a:prstGeom>
          <a:noFill/>
          <a:ln>
            <a:noFill/>
          </a:ln>
        </p:spPr>
      </p:pic>
      <p:pic>
        <p:nvPicPr>
          <p:cNvPr id="89" name="Shape 89"/>
          <p:cNvPicPr preferRelativeResize="0"/>
          <p:nvPr/>
        </p:nvPicPr>
        <p:blipFill rotWithShape="1">
          <a:blip r:embed="rId6">
            <a:alphaModFix/>
          </a:blip>
          <a:srcRect/>
          <a:stretch/>
        </p:blipFill>
        <p:spPr>
          <a:xfrm>
            <a:off x="359214" y="250001"/>
            <a:ext cx="1643074" cy="750751"/>
          </a:xfrm>
          <a:prstGeom prst="rect">
            <a:avLst/>
          </a:prstGeom>
          <a:noFill/>
          <a:ln>
            <a:noFill/>
          </a:ln>
        </p:spPr>
      </p:pic>
      <p:pic>
        <p:nvPicPr>
          <p:cNvPr id="8" name="Picture 2" descr="D:\My Documents\Rapid ASIA\Marketing\Company Logo\LOGOTRANS.png"/>
          <p:cNvPicPr>
            <a:picLocks noChangeAspect="1" noChangeArrowheads="1"/>
          </p:cNvPicPr>
          <p:nvPr/>
        </p:nvPicPr>
        <p:blipFill>
          <a:blip r:embed="rId7" cstate="print"/>
          <a:srcRect/>
          <a:stretch>
            <a:fillRect/>
          </a:stretch>
        </p:blipFill>
        <p:spPr bwMode="auto">
          <a:xfrm>
            <a:off x="1886896" y="5686516"/>
            <a:ext cx="2143180" cy="873278"/>
          </a:xfrm>
          <a:prstGeom prst="rect">
            <a:avLst/>
          </a:prstGeom>
          <a:noFill/>
        </p:spPr>
      </p:pic>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4100416" y="164778"/>
            <a:ext cx="1880870" cy="104965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2838" y="200639"/>
            <a:ext cx="2089482" cy="899405"/>
          </a:xfrm>
          <a:prstGeom prst="rect">
            <a:avLst/>
          </a:prstGeom>
        </p:spPr>
      </p:pic>
      <p:pic>
        <p:nvPicPr>
          <p:cNvPr id="2" name="Picture 1"/>
          <p:cNvPicPr>
            <a:picLocks noChangeAspect="1"/>
          </p:cNvPicPr>
          <p:nvPr/>
        </p:nvPicPr>
        <p:blipFill>
          <a:blip r:embed="rId10"/>
          <a:stretch>
            <a:fillRect/>
          </a:stretch>
        </p:blipFill>
        <p:spPr>
          <a:xfrm>
            <a:off x="2343838" y="248013"/>
            <a:ext cx="1714374" cy="447726"/>
          </a:xfrm>
          <a:prstGeom prst="rect">
            <a:avLst/>
          </a:prstGeom>
        </p:spPr>
      </p:pic>
    </p:spTree>
    <p:extLst>
      <p:ext uri="{BB962C8B-B14F-4D97-AF65-F5344CB8AC3E}">
        <p14:creationId xmlns:p14="http://schemas.microsoft.com/office/powerpoint/2010/main" val="303493360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US" sz="2400" b="1" i="0" u="none" strike="noStrike" cap="none" dirty="0" err="1">
                <a:solidFill>
                  <a:srgbClr val="006AA5"/>
                </a:solidFill>
                <a:latin typeface="Calibri"/>
                <a:ea typeface="Calibri"/>
                <a:cs typeface="Calibri"/>
                <a:sym typeface="Calibri"/>
              </a:rPr>
              <a:t>Labour</a:t>
            </a:r>
            <a:r>
              <a:rPr lang="en-US" sz="2400" b="1" i="0" u="none" strike="noStrike" cap="none" dirty="0">
                <a:solidFill>
                  <a:srgbClr val="006AA5"/>
                </a:solidFill>
                <a:latin typeface="Calibri"/>
                <a:ea typeface="Calibri"/>
                <a:cs typeface="Calibri"/>
                <a:sym typeface="Calibri"/>
              </a:rPr>
              <a:t> Rights </a:t>
            </a:r>
            <a:r>
              <a:rPr lang="en-US" sz="2400" b="1" dirty="0">
                <a:solidFill>
                  <a:srgbClr val="006AA5"/>
                </a:solidFill>
              </a:rPr>
              <a:t>A</a:t>
            </a:r>
            <a:r>
              <a:rPr lang="en-US" sz="2400" b="1" i="0" u="none" strike="noStrike" cap="none" dirty="0">
                <a:solidFill>
                  <a:srgbClr val="006AA5"/>
                </a:solidFill>
                <a:latin typeface="Calibri"/>
                <a:ea typeface="Calibri"/>
                <a:cs typeface="Calibri"/>
                <a:sym typeface="Calibri"/>
              </a:rPr>
              <a:t>buses and Access to Justice</a:t>
            </a:r>
          </a:p>
        </p:txBody>
      </p:sp>
      <p:pic>
        <p:nvPicPr>
          <p:cNvPr id="2" name="Picture 1"/>
          <p:cNvPicPr>
            <a:picLocks noChangeAspect="1"/>
          </p:cNvPicPr>
          <p:nvPr/>
        </p:nvPicPr>
        <p:blipFill>
          <a:blip r:embed="rId4"/>
          <a:stretch>
            <a:fillRect/>
          </a:stretch>
        </p:blipFill>
        <p:spPr>
          <a:xfrm>
            <a:off x="1807534" y="1476821"/>
            <a:ext cx="5367643" cy="4679313"/>
          </a:xfrm>
          <a:prstGeom prst="rect">
            <a:avLst/>
          </a:prstGeom>
        </p:spPr>
      </p:pic>
      <p:grpSp>
        <p:nvGrpSpPr>
          <p:cNvPr id="5" name="Group 4">
            <a:extLst>
              <a:ext uri="{FF2B5EF4-FFF2-40B4-BE49-F238E27FC236}">
                <a16:creationId xmlns:a16="http://schemas.microsoft.com/office/drawing/2014/main" xmlns="" id="{3E74CC24-7A33-41FC-8CAB-33A083D247E0}"/>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BFA1E2D3-5253-4141-9D9E-9D7CC930B029}"/>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8F44F47B-4A0F-4950-8A06-39CD1BABF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738711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Average Monthly Wages in Thailand and Malaysia Compared to the Legal Minimum</a:t>
            </a:r>
            <a:endParaRPr lang="en-US" sz="2400" b="1" i="0" u="none" strike="noStrike" cap="none" dirty="0">
              <a:solidFill>
                <a:srgbClr val="006AA5"/>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88388" y="1570453"/>
            <a:ext cx="8591912" cy="4552827"/>
          </a:xfrm>
          <a:prstGeom prst="rect">
            <a:avLst/>
          </a:prstGeom>
        </p:spPr>
      </p:pic>
      <p:grpSp>
        <p:nvGrpSpPr>
          <p:cNvPr id="5" name="Group 4">
            <a:extLst>
              <a:ext uri="{FF2B5EF4-FFF2-40B4-BE49-F238E27FC236}">
                <a16:creationId xmlns:a16="http://schemas.microsoft.com/office/drawing/2014/main" xmlns="" id="{C11FCD54-A101-4842-867F-090ABF0BC189}"/>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7EEC0C1E-63BF-40F4-A584-AAB104F27C41}"/>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D6C9A91C-2456-4330-849E-15946EE9A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353240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70121" y="88755"/>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Average Remittance Amounts and Most Common Uses</a:t>
            </a:r>
            <a:endParaRPr lang="en-US" sz="2400" b="1" i="0" u="none" strike="noStrike" cap="none" dirty="0">
              <a:solidFill>
                <a:srgbClr val="006AA5"/>
              </a:solidFill>
              <a:latin typeface="Calibri"/>
              <a:ea typeface="Calibri"/>
              <a:cs typeface="Calibri"/>
              <a:sym typeface="Calibri"/>
            </a:endParaRPr>
          </a:p>
        </p:txBody>
      </p:sp>
      <p:pic>
        <p:nvPicPr>
          <p:cNvPr id="3" name="Picture 2"/>
          <p:cNvPicPr>
            <a:picLocks noChangeAspect="1"/>
          </p:cNvPicPr>
          <p:nvPr/>
        </p:nvPicPr>
        <p:blipFill>
          <a:blip r:embed="rId4"/>
          <a:stretch>
            <a:fillRect/>
          </a:stretch>
        </p:blipFill>
        <p:spPr>
          <a:xfrm>
            <a:off x="1981201" y="1185268"/>
            <a:ext cx="5012902" cy="5433581"/>
          </a:xfrm>
          <a:prstGeom prst="rect">
            <a:avLst/>
          </a:prstGeom>
        </p:spPr>
      </p:pic>
      <p:grpSp>
        <p:nvGrpSpPr>
          <p:cNvPr id="6" name="Group 5">
            <a:extLst>
              <a:ext uri="{FF2B5EF4-FFF2-40B4-BE49-F238E27FC236}">
                <a16:creationId xmlns:a16="http://schemas.microsoft.com/office/drawing/2014/main" xmlns="" id="{D7841551-B567-41C9-866A-75ABD26ED9F0}"/>
              </a:ext>
            </a:extLst>
          </p:cNvPr>
          <p:cNvGrpSpPr/>
          <p:nvPr/>
        </p:nvGrpSpPr>
        <p:grpSpPr>
          <a:xfrm>
            <a:off x="7379133" y="215453"/>
            <a:ext cx="1764867" cy="1016302"/>
            <a:chOff x="7379133" y="215453"/>
            <a:chExt cx="1764867" cy="1016302"/>
          </a:xfrm>
        </p:grpSpPr>
        <p:pic>
          <p:nvPicPr>
            <p:cNvPr id="7" name="Shape 96">
              <a:extLst>
                <a:ext uri="{FF2B5EF4-FFF2-40B4-BE49-F238E27FC236}">
                  <a16:creationId xmlns:a16="http://schemas.microsoft.com/office/drawing/2014/main" xmlns="" id="{E1606050-703F-4EE9-84AE-1208B362D973}"/>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8" name="Picture 2" descr="Image result for iom un migration logo">
              <a:extLst>
                <a:ext uri="{FF2B5EF4-FFF2-40B4-BE49-F238E27FC236}">
                  <a16:creationId xmlns:a16="http://schemas.microsoft.com/office/drawing/2014/main" xmlns="" id="{F2F2978B-58AC-4F79-AC64-2FDA9B5F5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278632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Relevant job skills by country of origin</a:t>
            </a:r>
            <a:endParaRPr lang="en-US" sz="2400" b="1" i="0" u="none" strike="noStrike" cap="none" dirty="0">
              <a:solidFill>
                <a:srgbClr val="006AA5"/>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xmlns="" id="{DB3F9B14-17C9-40FF-8995-E59FDE2A6F8B}"/>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208C04C0-1542-4852-9F02-AAB7FEA22FBA}"/>
                </a:ext>
              </a:extLst>
            </p:cNvPr>
            <p:cNvPicPr preferRelativeResize="0">
              <a:picLocks noChangeAspect="1"/>
            </p:cNvPicPr>
            <p:nvPr/>
          </p:nvPicPr>
          <p:blipFill rotWithShape="1">
            <a:blip r:embed="rId4">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9382F93C-51E2-4745-8701-F9651FC11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xmlns="" id="{B03819D7-EE26-47FA-97E9-8D2EB286B5EA}"/>
              </a:ext>
            </a:extLst>
          </p:cNvPr>
          <p:cNvPicPr>
            <a:picLocks noChangeAspect="1"/>
          </p:cNvPicPr>
          <p:nvPr/>
        </p:nvPicPr>
        <p:blipFill rotWithShape="1">
          <a:blip r:embed="rId6"/>
          <a:srcRect l="12908" t="34393" r="11395" b="22815"/>
          <a:stretch/>
        </p:blipFill>
        <p:spPr>
          <a:xfrm>
            <a:off x="130826" y="2062716"/>
            <a:ext cx="8928114" cy="2838893"/>
          </a:xfrm>
          <a:prstGeom prst="rect">
            <a:avLst/>
          </a:prstGeom>
        </p:spPr>
      </p:pic>
    </p:spTree>
    <p:extLst>
      <p:ext uri="{BB962C8B-B14F-4D97-AF65-F5344CB8AC3E}">
        <p14:creationId xmlns:p14="http://schemas.microsoft.com/office/powerpoint/2010/main" val="129207239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Skill level of work before migration and upon return</a:t>
            </a:r>
            <a:endParaRPr lang="en-US" sz="2400" b="1" i="0" u="none" strike="noStrike" cap="none" dirty="0">
              <a:solidFill>
                <a:srgbClr val="006AA5"/>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xmlns="" id="{C90971EA-CB87-42B1-98FA-7B58BB2AFC04}"/>
              </a:ext>
            </a:extLst>
          </p:cNvPr>
          <p:cNvGrpSpPr/>
          <p:nvPr/>
        </p:nvGrpSpPr>
        <p:grpSpPr>
          <a:xfrm>
            <a:off x="7379133" y="215453"/>
            <a:ext cx="1764867" cy="1016302"/>
            <a:chOff x="7379133" y="215453"/>
            <a:chExt cx="1764867" cy="1016302"/>
          </a:xfrm>
        </p:grpSpPr>
        <p:pic>
          <p:nvPicPr>
            <p:cNvPr id="7" name="Shape 96">
              <a:extLst>
                <a:ext uri="{FF2B5EF4-FFF2-40B4-BE49-F238E27FC236}">
                  <a16:creationId xmlns:a16="http://schemas.microsoft.com/office/drawing/2014/main" xmlns="" id="{228DD965-E3A9-4848-A5B9-C3D04706E9C6}"/>
                </a:ext>
              </a:extLst>
            </p:cNvPr>
            <p:cNvPicPr preferRelativeResize="0">
              <a:picLocks noChangeAspect="1"/>
            </p:cNvPicPr>
            <p:nvPr/>
          </p:nvPicPr>
          <p:blipFill rotWithShape="1">
            <a:blip r:embed="rId4">
              <a:alphaModFix/>
            </a:blip>
            <a:srcRect/>
            <a:stretch/>
          </p:blipFill>
          <p:spPr>
            <a:xfrm>
              <a:off x="7379133" y="215453"/>
              <a:ext cx="638685" cy="1016302"/>
            </a:xfrm>
            <a:prstGeom prst="rect">
              <a:avLst/>
            </a:prstGeom>
            <a:noFill/>
            <a:ln>
              <a:noFill/>
            </a:ln>
          </p:spPr>
        </p:pic>
        <p:pic>
          <p:nvPicPr>
            <p:cNvPr id="8" name="Picture 2" descr="Image result for iom un migration logo">
              <a:extLst>
                <a:ext uri="{FF2B5EF4-FFF2-40B4-BE49-F238E27FC236}">
                  <a16:creationId xmlns:a16="http://schemas.microsoft.com/office/drawing/2014/main" xmlns="" id="{3E668C9C-0DBC-43EF-B20E-EAE27E9C9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7112DBB5-C3F8-4805-A1C1-59D4ABC1D1FC}"/>
              </a:ext>
            </a:extLst>
          </p:cNvPr>
          <p:cNvPicPr>
            <a:picLocks noChangeAspect="1"/>
          </p:cNvPicPr>
          <p:nvPr/>
        </p:nvPicPr>
        <p:blipFill rotWithShape="1">
          <a:blip r:embed="rId6"/>
          <a:srcRect l="12210" t="32739" r="10814" b="16202"/>
          <a:stretch/>
        </p:blipFill>
        <p:spPr>
          <a:xfrm>
            <a:off x="343598" y="1770362"/>
            <a:ext cx="8555852" cy="3192291"/>
          </a:xfrm>
          <a:prstGeom prst="rect">
            <a:avLst/>
          </a:prstGeom>
        </p:spPr>
      </p:pic>
      <p:sp>
        <p:nvSpPr>
          <p:cNvPr id="9" name="Shape 94">
            <a:extLst>
              <a:ext uri="{FF2B5EF4-FFF2-40B4-BE49-F238E27FC236}">
                <a16:creationId xmlns:a16="http://schemas.microsoft.com/office/drawing/2014/main" xmlns="" id="{85F885E0-EBFC-4FCE-9743-637146D1338C}"/>
              </a:ext>
            </a:extLst>
          </p:cNvPr>
          <p:cNvSpPr txBox="1">
            <a:spLocks/>
          </p:cNvSpPr>
          <p:nvPr/>
        </p:nvSpPr>
        <p:spPr>
          <a:xfrm>
            <a:off x="921051" y="5315378"/>
            <a:ext cx="7400947"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buClr>
                <a:srgbClr val="006AA5"/>
              </a:buClr>
              <a:buSzPct val="25000"/>
            </a:pPr>
            <a:r>
              <a:rPr lang="en-GB" sz="2400" b="1" dirty="0">
                <a:solidFill>
                  <a:srgbClr val="006AA5"/>
                </a:solidFill>
              </a:rPr>
              <a:t>Only 16% of migrants who had developed skills felt that they were applicable upon return</a:t>
            </a:r>
            <a:endParaRPr lang="en-US" sz="2400" b="1" dirty="0">
              <a:solidFill>
                <a:srgbClr val="006AA5"/>
              </a:solidFill>
            </a:endParaRPr>
          </a:p>
        </p:txBody>
      </p:sp>
    </p:spTree>
    <p:extLst>
      <p:ext uri="{BB962C8B-B14F-4D97-AF65-F5344CB8AC3E}">
        <p14:creationId xmlns:p14="http://schemas.microsoft.com/office/powerpoint/2010/main" val="18504095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Labour Migration as a Ladder out of Poverty</a:t>
            </a:r>
            <a:endParaRPr lang="en-US" sz="2400" b="1" i="0" u="none" strike="noStrike" cap="none" dirty="0">
              <a:solidFill>
                <a:srgbClr val="006AA5"/>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328962" y="1839667"/>
            <a:ext cx="8527544" cy="3612567"/>
          </a:xfrm>
          <a:prstGeom prst="rect">
            <a:avLst/>
          </a:prstGeom>
        </p:spPr>
      </p:pic>
      <p:grpSp>
        <p:nvGrpSpPr>
          <p:cNvPr id="6" name="Group 5">
            <a:extLst>
              <a:ext uri="{FF2B5EF4-FFF2-40B4-BE49-F238E27FC236}">
                <a16:creationId xmlns:a16="http://schemas.microsoft.com/office/drawing/2014/main" xmlns="" id="{C90971EA-CB87-42B1-98FA-7B58BB2AFC04}"/>
              </a:ext>
            </a:extLst>
          </p:cNvPr>
          <p:cNvGrpSpPr/>
          <p:nvPr/>
        </p:nvGrpSpPr>
        <p:grpSpPr>
          <a:xfrm>
            <a:off x="7379133" y="215453"/>
            <a:ext cx="1764867" cy="1016302"/>
            <a:chOff x="7379133" y="215453"/>
            <a:chExt cx="1764867" cy="1016302"/>
          </a:xfrm>
        </p:grpSpPr>
        <p:pic>
          <p:nvPicPr>
            <p:cNvPr id="7" name="Shape 96">
              <a:extLst>
                <a:ext uri="{FF2B5EF4-FFF2-40B4-BE49-F238E27FC236}">
                  <a16:creationId xmlns:a16="http://schemas.microsoft.com/office/drawing/2014/main" xmlns="" id="{228DD965-E3A9-4848-A5B9-C3D04706E9C6}"/>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8" name="Picture 2" descr="Image result for iom un migration logo">
              <a:extLst>
                <a:ext uri="{FF2B5EF4-FFF2-40B4-BE49-F238E27FC236}">
                  <a16:creationId xmlns:a16="http://schemas.microsoft.com/office/drawing/2014/main" xmlns="" id="{3E668C9C-0DBC-43EF-B20E-EAE27E9C96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609676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p:txBody>
          <a:bodyPr/>
          <a:lstStyle/>
          <a:p>
            <a:pPr lvl="0" algn="l"/>
            <a:r>
              <a:rPr lang="en-GB" sz="2400" b="1" dirty="0">
                <a:solidFill>
                  <a:srgbClr val="006AA5"/>
                </a:solidFill>
              </a:rPr>
              <a:t>Conclusion</a:t>
            </a:r>
            <a:endParaRPr lang="en-US" sz="2400" b="1" dirty="0">
              <a:solidFill>
                <a:srgbClr val="006AA5"/>
              </a:solidFill>
            </a:endParaRPr>
          </a:p>
        </p:txBody>
      </p:sp>
      <p:sp>
        <p:nvSpPr>
          <p:cNvPr id="4" name="TextBox 3"/>
          <p:cNvSpPr txBox="1"/>
          <p:nvPr/>
        </p:nvSpPr>
        <p:spPr>
          <a:xfrm>
            <a:off x="5292969" y="1582616"/>
            <a:ext cx="2180493" cy="2602523"/>
          </a:xfrm>
          <a:prstGeom prst="rect">
            <a:avLst/>
          </a:prstGeom>
          <a:noFill/>
        </p:spPr>
        <p:txBody>
          <a:bodyPr wrap="square" rtlCol="0">
            <a:spAutoFit/>
          </a:bodyPr>
          <a:lstStyle/>
          <a:p>
            <a:endParaRPr lang="en-GB" dirty="0"/>
          </a:p>
        </p:txBody>
      </p:sp>
      <p:sp>
        <p:nvSpPr>
          <p:cNvPr id="9" name="Shape 105"/>
          <p:cNvSpPr txBox="1">
            <a:spLocks/>
          </p:cNvSpPr>
          <p:nvPr/>
        </p:nvSpPr>
        <p:spPr>
          <a:xfrm>
            <a:off x="457200" y="1393902"/>
            <a:ext cx="8258314" cy="46149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171450" lvl="0" indent="-171450">
              <a:spcBef>
                <a:spcPts val="0"/>
              </a:spcBef>
              <a:buClrTx/>
              <a:buSzTx/>
              <a:buFont typeface="Arial" panose="020B0604020202020204" pitchFamily="34" charset="0"/>
              <a:buChar char="•"/>
            </a:pPr>
            <a:r>
              <a:rPr lang="en-GB" sz="2400" kern="1200" dirty="0">
                <a:solidFill>
                  <a:srgbClr val="000000"/>
                </a:solidFill>
                <a:latin typeface="Calibri" panose="020F0502020204030204" pitchFamily="34" charset="0"/>
                <a:ea typeface="+mn-ea"/>
                <a:cs typeface="+mn-cs"/>
              </a:rPr>
              <a:t>Socio-economic benefits of labour migration not maximized in ASEAN but positive outcomes can be achieved</a:t>
            </a:r>
          </a:p>
          <a:p>
            <a:pPr marL="0" lvl="0" indent="0">
              <a:spcBef>
                <a:spcPts val="0"/>
              </a:spcBef>
              <a:buClrTx/>
              <a:buSzTx/>
              <a:buNone/>
            </a:pPr>
            <a:endParaRPr lang="en-US" sz="24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400" kern="1200" dirty="0">
                <a:solidFill>
                  <a:srgbClr val="000000"/>
                </a:solidFill>
                <a:latin typeface="Calibri" panose="020F0502020204030204" pitchFamily="34" charset="0"/>
                <a:ea typeface="+mn-ea"/>
                <a:cs typeface="+mn-cs"/>
              </a:rPr>
              <a:t>Lack of assurance means labour migration often a gamble for migrant workers</a:t>
            </a:r>
          </a:p>
          <a:p>
            <a:pPr marL="171450" lvl="0" indent="-171450">
              <a:spcBef>
                <a:spcPts val="0"/>
              </a:spcBef>
              <a:buClrTx/>
              <a:buSzTx/>
              <a:buFont typeface="Arial" panose="020B0604020202020204" pitchFamily="34" charset="0"/>
              <a:buChar char="•"/>
            </a:pPr>
            <a:endParaRPr lang="en-GB" sz="24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400" kern="1200" dirty="0">
                <a:solidFill>
                  <a:srgbClr val="000000"/>
                </a:solidFill>
                <a:latin typeface="Calibri" panose="020F0502020204030204" pitchFamily="34" charset="0"/>
                <a:ea typeface="+mn-ea"/>
                <a:cs typeface="+mn-cs"/>
              </a:rPr>
              <a:t>Improving odds of a positive outcome requires changes to policy and practice by duty bearers rather than behaviour of migrant workers</a:t>
            </a:r>
          </a:p>
          <a:p>
            <a:pPr marL="171450" lvl="0" indent="-171450">
              <a:spcBef>
                <a:spcPts val="0"/>
              </a:spcBef>
              <a:buClrTx/>
              <a:buSzTx/>
              <a:buFont typeface="Arial" panose="020B0604020202020204" pitchFamily="34" charset="0"/>
              <a:buChar char="•"/>
            </a:pPr>
            <a:endParaRPr lang="en-GB" sz="24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400" kern="1200" dirty="0">
                <a:solidFill>
                  <a:srgbClr val="000000"/>
                </a:solidFill>
                <a:latin typeface="Calibri" panose="020F0502020204030204" pitchFamily="34" charset="0"/>
                <a:ea typeface="+mn-ea"/>
                <a:cs typeface="Arial"/>
                <a:sym typeface="Arial"/>
              </a:rPr>
              <a:t>Need to shift approach to labour migration governance in ASEAN, reframing the goal as increased number of migrants who have holistically beneficial labour migration experience</a:t>
            </a:r>
          </a:p>
          <a:p>
            <a:pPr marL="171450" lvl="0" indent="-171450">
              <a:spcBef>
                <a:spcPts val="0"/>
              </a:spcBef>
              <a:buClrTx/>
              <a:buSzTx/>
              <a:buFont typeface="Arial" panose="020B0604020202020204" pitchFamily="34" charset="0"/>
              <a:buChar char="•"/>
            </a:pPr>
            <a:endParaRPr lang="en-GB" sz="20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endParaRPr lang="en-GB" sz="2000" kern="1200" dirty="0">
              <a:solidFill>
                <a:srgbClr val="000000"/>
              </a:solidFill>
              <a:latin typeface="Calibri" panose="020F0502020204030204" pitchFamily="34" charset="0"/>
              <a:ea typeface="+mn-ea"/>
              <a:cs typeface="+mn-cs"/>
            </a:endParaRPr>
          </a:p>
          <a:p>
            <a:pPr marL="0" lvl="0" indent="0">
              <a:spcBef>
                <a:spcPts val="0"/>
              </a:spcBef>
              <a:buClrTx/>
              <a:buSzTx/>
              <a:buNone/>
            </a:pPr>
            <a:endParaRPr lang="en-US" sz="2000" kern="1200" dirty="0">
              <a:solidFill>
                <a:srgbClr val="000000"/>
              </a:solidFill>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xmlns="" id="{138CC8C2-E1A8-440A-A96A-247FDD3A602D}"/>
              </a:ext>
            </a:extLst>
          </p:cNvPr>
          <p:cNvGrpSpPr/>
          <p:nvPr/>
        </p:nvGrpSpPr>
        <p:grpSpPr>
          <a:xfrm>
            <a:off x="7379133" y="215453"/>
            <a:ext cx="1764867" cy="1016302"/>
            <a:chOff x="7379133" y="215453"/>
            <a:chExt cx="1764867" cy="1016302"/>
          </a:xfrm>
        </p:grpSpPr>
        <p:pic>
          <p:nvPicPr>
            <p:cNvPr id="7" name="Shape 96">
              <a:extLst>
                <a:ext uri="{FF2B5EF4-FFF2-40B4-BE49-F238E27FC236}">
                  <a16:creationId xmlns:a16="http://schemas.microsoft.com/office/drawing/2014/main" xmlns="" id="{68CC590A-2D92-48FB-A777-97707DD7A81E}"/>
                </a:ext>
              </a:extLst>
            </p:cNvPr>
            <p:cNvPicPr preferRelativeResize="0">
              <a:picLocks noChangeAspect="1"/>
            </p:cNvPicPr>
            <p:nvPr/>
          </p:nvPicPr>
          <p:blipFill rotWithShape="1">
            <a:blip r:embed="rId4">
              <a:alphaModFix/>
            </a:blip>
            <a:srcRect/>
            <a:stretch/>
          </p:blipFill>
          <p:spPr>
            <a:xfrm>
              <a:off x="7379133" y="215453"/>
              <a:ext cx="638685" cy="1016302"/>
            </a:xfrm>
            <a:prstGeom prst="rect">
              <a:avLst/>
            </a:prstGeom>
            <a:noFill/>
            <a:ln>
              <a:noFill/>
            </a:ln>
          </p:spPr>
        </p:pic>
        <p:pic>
          <p:nvPicPr>
            <p:cNvPr id="8" name="Picture 2" descr="Image result for iom un migration logo">
              <a:extLst>
                <a:ext uri="{FF2B5EF4-FFF2-40B4-BE49-F238E27FC236}">
                  <a16:creationId xmlns:a16="http://schemas.microsoft.com/office/drawing/2014/main" xmlns="" id="{32B2D0DF-ED4D-417F-9112-2DAA8B8E1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245660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88755"/>
            <a:ext cx="8229600" cy="1143000"/>
          </a:xfrm>
        </p:spPr>
        <p:txBody>
          <a:bodyPr/>
          <a:lstStyle/>
          <a:p>
            <a:pPr lvl="0" algn="l"/>
            <a:r>
              <a:rPr lang="en-GB" sz="2400" b="1" dirty="0">
                <a:solidFill>
                  <a:srgbClr val="006AA5"/>
                </a:solidFill>
              </a:rPr>
              <a:t>Key recommendations</a:t>
            </a:r>
            <a:endParaRPr lang="en-US" sz="2400" b="1" dirty="0">
              <a:solidFill>
                <a:srgbClr val="006AA5"/>
              </a:solidFill>
            </a:endParaRPr>
          </a:p>
        </p:txBody>
      </p:sp>
      <p:sp>
        <p:nvSpPr>
          <p:cNvPr id="4" name="TextBox 3"/>
          <p:cNvSpPr txBox="1"/>
          <p:nvPr/>
        </p:nvSpPr>
        <p:spPr>
          <a:xfrm>
            <a:off x="5292969" y="1582616"/>
            <a:ext cx="2180493" cy="2602523"/>
          </a:xfrm>
          <a:prstGeom prst="rect">
            <a:avLst/>
          </a:prstGeom>
          <a:noFill/>
        </p:spPr>
        <p:txBody>
          <a:bodyPr wrap="square" rtlCol="0">
            <a:spAutoFit/>
          </a:bodyPr>
          <a:lstStyle/>
          <a:p>
            <a:endParaRPr lang="en-GB" dirty="0"/>
          </a:p>
        </p:txBody>
      </p:sp>
      <p:sp>
        <p:nvSpPr>
          <p:cNvPr id="9" name="Shape 105"/>
          <p:cNvSpPr txBox="1">
            <a:spLocks/>
          </p:cNvSpPr>
          <p:nvPr/>
        </p:nvSpPr>
        <p:spPr>
          <a:xfrm>
            <a:off x="300369" y="1231755"/>
            <a:ext cx="8543261" cy="46149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171450" lvl="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Develop regular migration channels that are less costly, time-consuming and complex</a:t>
            </a:r>
          </a:p>
          <a:p>
            <a:pPr marL="0" lv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Shift the costs paid for recruitment from worker to employer</a:t>
            </a:r>
          </a:p>
          <a:p>
            <a:pPr marL="0" lv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Ensure that women and men migrant workers are fully covered by labour and social protection laws regardless of their employment sector</a:t>
            </a:r>
          </a:p>
          <a:p>
            <a:pPr marL="0" lv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Enhance the portability of social protection benefits for migrant workers</a:t>
            </a:r>
          </a:p>
          <a:p>
            <a:pPr mar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Expand access to justice for migrant workers</a:t>
            </a:r>
          </a:p>
          <a:p>
            <a:pPr mar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Apply stricter sanctions for employers and recruitment agencies that violate migrant workers’ rights</a:t>
            </a:r>
          </a:p>
          <a:p>
            <a:pPr marL="0" lv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Provide skills training that matches employer requirements; and enable skill validation for low and semi-skilled workers</a:t>
            </a:r>
          </a:p>
          <a:p>
            <a:pPr marL="0" lvl="0" indent="0">
              <a:spcBef>
                <a:spcPts val="0"/>
              </a:spcBef>
              <a:buClrTx/>
              <a:buSzTx/>
              <a:buNone/>
            </a:pPr>
            <a:endParaRPr lang="en-GB" sz="800" kern="1200" dirty="0">
              <a:solidFill>
                <a:srgbClr val="000000"/>
              </a:solidFill>
              <a:latin typeface="Calibri" panose="020F0502020204030204" pitchFamily="34" charset="0"/>
              <a:ea typeface="+mn-ea"/>
              <a:cs typeface="+mn-cs"/>
            </a:endParaRPr>
          </a:p>
          <a:p>
            <a:pPr marL="171450" lvl="0" indent="-171450">
              <a:spcBef>
                <a:spcPts val="0"/>
              </a:spcBef>
              <a:buClrTx/>
              <a:buSzTx/>
              <a:buFont typeface="Arial" panose="020B0604020202020204" pitchFamily="34" charset="0"/>
              <a:buChar char="•"/>
            </a:pPr>
            <a:r>
              <a:rPr lang="en-GB" sz="2200" kern="1200" dirty="0">
                <a:solidFill>
                  <a:srgbClr val="000000"/>
                </a:solidFill>
                <a:latin typeface="Calibri" panose="020F0502020204030204" pitchFamily="34" charset="0"/>
                <a:ea typeface="+mn-ea"/>
                <a:cs typeface="+mn-cs"/>
              </a:rPr>
              <a:t>Expand the services provided to migrant workers to assist with return and reintegration, including for skill validation and retention</a:t>
            </a:r>
          </a:p>
          <a:p>
            <a:pPr marL="171450" lvl="0" indent="-171450">
              <a:spcBef>
                <a:spcPts val="0"/>
              </a:spcBef>
              <a:buClrTx/>
              <a:buSzTx/>
              <a:buFont typeface="Arial" panose="020B0604020202020204" pitchFamily="34" charset="0"/>
              <a:buChar char="•"/>
            </a:pPr>
            <a:endParaRPr lang="en-GB" sz="2000" kern="1200" dirty="0">
              <a:solidFill>
                <a:srgbClr val="000000"/>
              </a:solidFill>
              <a:latin typeface="Calibri" panose="020F0502020204030204" pitchFamily="34" charset="0"/>
              <a:ea typeface="+mn-ea"/>
              <a:cs typeface="+mn-cs"/>
            </a:endParaRPr>
          </a:p>
          <a:p>
            <a:pPr indent="-342900">
              <a:spcBef>
                <a:spcPts val="0"/>
              </a:spcBef>
              <a:buClrTx/>
              <a:buSzTx/>
            </a:pPr>
            <a:endParaRPr lang="en-US" sz="2000" kern="1200" dirty="0">
              <a:solidFill>
                <a:srgbClr val="000000"/>
              </a:solidFill>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xmlns="" id="{138CC8C2-E1A8-440A-A96A-247FDD3A602D}"/>
              </a:ext>
            </a:extLst>
          </p:cNvPr>
          <p:cNvGrpSpPr/>
          <p:nvPr/>
        </p:nvGrpSpPr>
        <p:grpSpPr>
          <a:xfrm>
            <a:off x="7379133" y="215453"/>
            <a:ext cx="1764867" cy="1016302"/>
            <a:chOff x="7379133" y="215453"/>
            <a:chExt cx="1764867" cy="1016302"/>
          </a:xfrm>
        </p:grpSpPr>
        <p:pic>
          <p:nvPicPr>
            <p:cNvPr id="7" name="Shape 96">
              <a:extLst>
                <a:ext uri="{FF2B5EF4-FFF2-40B4-BE49-F238E27FC236}">
                  <a16:creationId xmlns:a16="http://schemas.microsoft.com/office/drawing/2014/main" xmlns="" id="{68CC590A-2D92-48FB-A777-97707DD7A81E}"/>
                </a:ext>
              </a:extLst>
            </p:cNvPr>
            <p:cNvPicPr preferRelativeResize="0">
              <a:picLocks noChangeAspect="1"/>
            </p:cNvPicPr>
            <p:nvPr/>
          </p:nvPicPr>
          <p:blipFill rotWithShape="1">
            <a:blip r:embed="rId3">
              <a:alphaModFix/>
            </a:blip>
            <a:srcRect/>
            <a:stretch/>
          </p:blipFill>
          <p:spPr>
            <a:xfrm>
              <a:off x="7379133" y="215453"/>
              <a:ext cx="638685" cy="1016302"/>
            </a:xfrm>
            <a:prstGeom prst="rect">
              <a:avLst/>
            </a:prstGeom>
            <a:noFill/>
            <a:ln>
              <a:noFill/>
            </a:ln>
          </p:spPr>
        </p:pic>
        <p:pic>
          <p:nvPicPr>
            <p:cNvPr id="8" name="Picture 2" descr="Image result for iom un migration logo">
              <a:extLst>
                <a:ext uri="{FF2B5EF4-FFF2-40B4-BE49-F238E27FC236}">
                  <a16:creationId xmlns:a16="http://schemas.microsoft.com/office/drawing/2014/main" xmlns="" id="{32B2D0DF-ED4D-417F-9112-2DAA8B8E1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76027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5" name="Picture 14"/>
          <p:cNvPicPr/>
          <p:nvPr/>
        </p:nvPicPr>
        <p:blipFill rotWithShape="1">
          <a:blip r:embed="rId3">
            <a:extLst>
              <a:ext uri="{28A0092B-C50C-407E-A947-70E740481C1C}">
                <a14:useLocalDpi xmlns:a14="http://schemas.microsoft.com/office/drawing/2010/main" val="0"/>
              </a:ext>
            </a:extLst>
          </a:blip>
          <a:srcRect t="14290"/>
          <a:stretch/>
        </p:blipFill>
        <p:spPr>
          <a:xfrm>
            <a:off x="-11432" y="3414"/>
            <a:ext cx="9002486" cy="4987635"/>
          </a:xfrm>
          <a:prstGeom prst="rect">
            <a:avLst/>
          </a:prstGeom>
        </p:spPr>
      </p:pic>
      <p:pic>
        <p:nvPicPr>
          <p:cNvPr id="112" name="Shape 112"/>
          <p:cNvPicPr preferRelativeResize="0"/>
          <p:nvPr/>
        </p:nvPicPr>
        <p:blipFill rotWithShape="1">
          <a:blip r:embed="rId4">
            <a:alphaModFix/>
          </a:blip>
          <a:srcRect/>
          <a:stretch/>
        </p:blipFill>
        <p:spPr>
          <a:xfrm>
            <a:off x="-23480" y="-5080"/>
            <a:ext cx="9169500" cy="6881700"/>
          </a:xfrm>
          <a:prstGeom prst="rect">
            <a:avLst/>
          </a:prstGeom>
          <a:noFill/>
          <a:ln>
            <a:noFill/>
          </a:ln>
        </p:spPr>
      </p:pic>
      <p:sp>
        <p:nvSpPr>
          <p:cNvPr id="113" name="Shape 113"/>
          <p:cNvSpPr txBox="1">
            <a:spLocks noGrp="1"/>
          </p:cNvSpPr>
          <p:nvPr>
            <p:ph type="ctrTitle"/>
          </p:nvPr>
        </p:nvSpPr>
        <p:spPr>
          <a:xfrm>
            <a:off x="4465675" y="2573079"/>
            <a:ext cx="4359348" cy="1458565"/>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6000" b="1" i="0" u="none" strike="noStrike" cap="none" dirty="0">
                <a:solidFill>
                  <a:schemeClr val="lt1"/>
                </a:solidFill>
                <a:latin typeface="Calibri"/>
                <a:ea typeface="Calibri"/>
                <a:cs typeface="Calibri"/>
                <a:sym typeface="Calibri"/>
              </a:rPr>
              <a:t>THANK YOU!</a:t>
            </a:r>
          </a:p>
        </p:txBody>
      </p:sp>
      <p:pic>
        <p:nvPicPr>
          <p:cNvPr id="19" name="Shape 88"/>
          <p:cNvPicPr preferRelativeResize="0">
            <a:picLocks noChangeAspect="1"/>
          </p:cNvPicPr>
          <p:nvPr/>
        </p:nvPicPr>
        <p:blipFill rotWithShape="1">
          <a:blip r:embed="rId5">
            <a:alphaModFix/>
          </a:blip>
          <a:srcRect/>
          <a:stretch/>
        </p:blipFill>
        <p:spPr>
          <a:xfrm>
            <a:off x="7859210" y="312561"/>
            <a:ext cx="808665" cy="1309269"/>
          </a:xfrm>
          <a:prstGeom prst="rect">
            <a:avLst/>
          </a:prstGeom>
          <a:noFill/>
          <a:ln>
            <a:noFill/>
          </a:ln>
        </p:spPr>
      </p:pic>
      <p:pic>
        <p:nvPicPr>
          <p:cNvPr id="20" name="Shape 89"/>
          <p:cNvPicPr preferRelativeResize="0"/>
          <p:nvPr/>
        </p:nvPicPr>
        <p:blipFill rotWithShape="1">
          <a:blip r:embed="rId6">
            <a:alphaModFix/>
          </a:blip>
          <a:srcRect/>
          <a:stretch/>
        </p:blipFill>
        <p:spPr>
          <a:xfrm>
            <a:off x="0" y="4403995"/>
            <a:ext cx="1411008" cy="676089"/>
          </a:xfrm>
          <a:prstGeom prst="rect">
            <a:avLst/>
          </a:prstGeom>
          <a:noFill/>
          <a:ln>
            <a:noFill/>
          </a:ln>
        </p:spPr>
      </p:pic>
      <p:pic>
        <p:nvPicPr>
          <p:cNvPr id="22" name="Picture 21"/>
          <p:cNvPicPr/>
          <p:nvPr/>
        </p:nvPicPr>
        <p:blipFill>
          <a:blip r:embed="rId7" cstate="print">
            <a:extLst>
              <a:ext uri="{28A0092B-C50C-407E-A947-70E740481C1C}">
                <a14:useLocalDpi xmlns:a14="http://schemas.microsoft.com/office/drawing/2010/main" val="0"/>
              </a:ext>
            </a:extLst>
          </a:blip>
          <a:stretch>
            <a:fillRect/>
          </a:stretch>
        </p:blipFill>
        <p:spPr>
          <a:xfrm>
            <a:off x="1868505" y="4289523"/>
            <a:ext cx="1880870" cy="1049655"/>
          </a:xfrm>
          <a:prstGeom prst="rect">
            <a:avLst/>
          </a:prstGeom>
        </p:spPr>
      </p:pic>
      <p:pic>
        <p:nvPicPr>
          <p:cNvPr id="18" name="Picture 17"/>
          <p:cNvPicPr>
            <a:picLocks noChangeAspect="1"/>
          </p:cNvPicPr>
          <p:nvPr/>
        </p:nvPicPr>
        <p:blipFill>
          <a:blip r:embed="rId8"/>
          <a:stretch>
            <a:fillRect/>
          </a:stretch>
        </p:blipFill>
        <p:spPr>
          <a:xfrm>
            <a:off x="724899" y="6096895"/>
            <a:ext cx="1603069" cy="41865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9280" y="346913"/>
            <a:ext cx="2426715" cy="1044565"/>
          </a:xfrm>
          <a:prstGeom prst="rect">
            <a:avLst/>
          </a:prstGeom>
        </p:spPr>
      </p:pic>
    </p:spTree>
    <p:extLst>
      <p:ext uri="{BB962C8B-B14F-4D97-AF65-F5344CB8AC3E}">
        <p14:creationId xmlns:p14="http://schemas.microsoft.com/office/powerpoint/2010/main" val="250790755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099529155"/>
              </p:ext>
            </p:extLst>
          </p:nvPr>
        </p:nvGraphicFramePr>
        <p:xfrm>
          <a:off x="1039585" y="2549047"/>
          <a:ext cx="7168749" cy="3724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xmlns="" id="{790F3ADB-24CA-4876-A38D-33D9C5643B1C}"/>
              </a:ext>
            </a:extLst>
          </p:cNvPr>
          <p:cNvGrpSpPr/>
          <p:nvPr/>
        </p:nvGrpSpPr>
        <p:grpSpPr>
          <a:xfrm>
            <a:off x="7230278" y="215453"/>
            <a:ext cx="1764867" cy="1016302"/>
            <a:chOff x="7379133" y="215453"/>
            <a:chExt cx="1764867" cy="1016302"/>
          </a:xfrm>
        </p:grpSpPr>
        <p:pic>
          <p:nvPicPr>
            <p:cNvPr id="5" name="Shape 96"/>
            <p:cNvPicPr preferRelativeResize="0">
              <a:picLocks noChangeAspect="1"/>
            </p:cNvPicPr>
            <p:nvPr/>
          </p:nvPicPr>
          <p:blipFill rotWithShape="1">
            <a:blip r:embed="rId8">
              <a:alphaModFix/>
            </a:blip>
            <a:srcRect/>
            <a:stretch/>
          </p:blipFill>
          <p:spPr>
            <a:xfrm>
              <a:off x="7379133" y="215453"/>
              <a:ext cx="638685" cy="1016302"/>
            </a:xfrm>
            <a:prstGeom prst="rect">
              <a:avLst/>
            </a:prstGeom>
            <a:noFill/>
            <a:ln>
              <a:noFill/>
            </a:ln>
          </p:spPr>
        </p:pic>
        <p:pic>
          <p:nvPicPr>
            <p:cNvPr id="6" name="Picture 2" descr="Image result for iom un migration logo">
              <a:extLst>
                <a:ext uri="{FF2B5EF4-FFF2-40B4-BE49-F238E27FC236}">
                  <a16:creationId xmlns:a16="http://schemas.microsoft.com/office/drawing/2014/main" xmlns="" id="{893414D8-E60F-49CC-8069-CED875A098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18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6AA5"/>
              </a:buClr>
              <a:buSzPct val="25000"/>
              <a:buFont typeface="Calibri"/>
              <a:buNone/>
            </a:pPr>
            <a:r>
              <a:rPr lang="en-US" sz="2400" b="1" dirty="0">
                <a:solidFill>
                  <a:srgbClr val="006AA5"/>
                </a:solidFill>
              </a:rPr>
              <a:t>M</a:t>
            </a:r>
            <a:r>
              <a:rPr lang="en-US" sz="2400" b="1" i="0" u="none" strike="noStrike" cap="none" dirty="0">
                <a:solidFill>
                  <a:srgbClr val="006AA5"/>
                </a:solidFill>
                <a:latin typeface="Calibri"/>
                <a:ea typeface="Calibri"/>
                <a:cs typeface="Calibri"/>
                <a:sym typeface="Calibri"/>
              </a:rPr>
              <a:t>igration is increasing within ASEAN and </a:t>
            </a:r>
            <a:br>
              <a:rPr lang="en-US" sz="2400" b="1" i="0" u="none" strike="noStrike" cap="none" dirty="0">
                <a:solidFill>
                  <a:srgbClr val="006AA5"/>
                </a:solidFill>
                <a:latin typeface="Calibri"/>
                <a:ea typeface="Calibri"/>
                <a:cs typeface="Calibri"/>
                <a:sym typeface="Calibri"/>
              </a:rPr>
            </a:br>
            <a:r>
              <a:rPr lang="en-US" sz="2400" b="1" i="0" u="none" strike="noStrike" cap="none" dirty="0">
                <a:solidFill>
                  <a:srgbClr val="006AA5"/>
                </a:solidFill>
                <a:latin typeface="Calibri"/>
                <a:ea typeface="Calibri"/>
                <a:cs typeface="Calibri"/>
                <a:sym typeface="Calibri"/>
              </a:rPr>
              <a:t>its outcomes are not well understood</a:t>
            </a:r>
          </a:p>
        </p:txBody>
      </p:sp>
      <p:graphicFrame>
        <p:nvGraphicFramePr>
          <p:cNvPr id="9" name="Chart 8"/>
          <p:cNvGraphicFramePr/>
          <p:nvPr>
            <p:extLst>
              <p:ext uri="{D42A27DB-BD31-4B8C-83A1-F6EECF244321}">
                <p14:modId xmlns:p14="http://schemas.microsoft.com/office/powerpoint/2010/main" val="3128601867"/>
              </p:ext>
            </p:extLst>
          </p:nvPr>
        </p:nvGraphicFramePr>
        <p:xfrm>
          <a:off x="457200" y="1961072"/>
          <a:ext cx="4207989" cy="45795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325609334"/>
              </p:ext>
            </p:extLst>
          </p:nvPr>
        </p:nvGraphicFramePr>
        <p:xfrm>
          <a:off x="4665190" y="1961072"/>
          <a:ext cx="4263314" cy="457951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410606" y="1638227"/>
            <a:ext cx="8517898" cy="388696"/>
          </a:xfrm>
          <a:prstGeom prst="rect">
            <a:avLst/>
          </a:prstGeom>
          <a:solidFill>
            <a:schemeClr val="bg1"/>
          </a:solidFill>
        </p:spPr>
        <p:txBody>
          <a:bodyPr wrap="square">
            <a:spAutoFit/>
          </a:bodyPr>
          <a:lstStyle/>
          <a:p>
            <a:pPr algn="just">
              <a:lnSpc>
                <a:spcPct val="107000"/>
              </a:lnSpc>
            </a:pPr>
            <a:r>
              <a:rPr lang="en-GB" sz="1800" b="1" dirty="0">
                <a:latin typeface="Calibri" panose="020F0502020204030204" pitchFamily="34" charset="0"/>
                <a:ea typeface="Calibri" panose="020F0502020204030204" pitchFamily="34" charset="0"/>
                <a:cs typeface="Calibri Light" panose="020F0302020204030204" pitchFamily="34" charset="0"/>
              </a:rPr>
              <a:t>Share of intra-ASEAN migrants by countries of origin and destination (1990-2015)</a:t>
            </a:r>
            <a:endParaRPr lang="en-US" sz="1800" dirty="0">
              <a:latin typeface="Calibri" panose="020F0502020204030204" pitchFamily="34" charset="0"/>
              <a:ea typeface="Calibri" panose="020F0502020204030204" pitchFamily="34" charset="0"/>
              <a:cs typeface="Cordia New" panose="020B0304020202020204" pitchFamily="34" charset="-34"/>
            </a:endParaRPr>
          </a:p>
        </p:txBody>
      </p:sp>
      <p:grpSp>
        <p:nvGrpSpPr>
          <p:cNvPr id="5" name="Group 4">
            <a:extLst>
              <a:ext uri="{FF2B5EF4-FFF2-40B4-BE49-F238E27FC236}">
                <a16:creationId xmlns:a16="http://schemas.microsoft.com/office/drawing/2014/main" xmlns="" id="{790F3ADB-24CA-4876-A38D-33D9C5643B1C}"/>
              </a:ext>
            </a:extLst>
          </p:cNvPr>
          <p:cNvGrpSpPr/>
          <p:nvPr/>
        </p:nvGrpSpPr>
        <p:grpSpPr>
          <a:xfrm>
            <a:off x="7379133" y="215453"/>
            <a:ext cx="1764867" cy="1016302"/>
            <a:chOff x="7379133" y="215453"/>
            <a:chExt cx="1764867" cy="1016302"/>
          </a:xfrm>
        </p:grpSpPr>
        <p:pic>
          <p:nvPicPr>
            <p:cNvPr id="7" name="Shape 96"/>
            <p:cNvPicPr preferRelativeResize="0">
              <a:picLocks noChangeAspect="1"/>
            </p:cNvPicPr>
            <p:nvPr/>
          </p:nvPicPr>
          <p:blipFill rotWithShape="1">
            <a:blip r:embed="rId6">
              <a:alphaModFix/>
            </a:blip>
            <a:srcRect/>
            <a:stretch/>
          </p:blipFill>
          <p:spPr>
            <a:xfrm>
              <a:off x="7379133" y="215453"/>
              <a:ext cx="638685" cy="1016302"/>
            </a:xfrm>
            <a:prstGeom prst="rect">
              <a:avLst/>
            </a:prstGeom>
            <a:noFill/>
            <a:ln>
              <a:noFill/>
            </a:ln>
          </p:spPr>
        </p:pic>
        <p:pic>
          <p:nvPicPr>
            <p:cNvPr id="1026" name="Picture 2" descr="Image result for iom un migration logo">
              <a:extLst>
                <a:ext uri="{FF2B5EF4-FFF2-40B4-BE49-F238E27FC236}">
                  <a16:creationId xmlns:a16="http://schemas.microsoft.com/office/drawing/2014/main" xmlns="" id="{893414D8-E60F-49CC-8069-CED875A09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40518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400947"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6AA5"/>
              </a:buClr>
              <a:buSzPct val="25000"/>
              <a:buFont typeface="Calibri"/>
              <a:buNone/>
            </a:pPr>
            <a:r>
              <a:rPr lang="en-US" sz="2400" b="1" dirty="0">
                <a:solidFill>
                  <a:srgbClr val="006AA5"/>
                </a:solidFill>
              </a:rPr>
              <a:t>Research Questions</a:t>
            </a:r>
            <a:endParaRPr lang="en-US" sz="2400" b="1" i="0" u="none" strike="noStrike" cap="none" dirty="0">
              <a:solidFill>
                <a:srgbClr val="006AA5"/>
              </a:solidFill>
              <a:latin typeface="Calibri"/>
              <a:ea typeface="Calibri"/>
              <a:cs typeface="Calibri"/>
              <a:sym typeface="Calibri"/>
            </a:endParaRPr>
          </a:p>
        </p:txBody>
      </p:sp>
      <p:sp>
        <p:nvSpPr>
          <p:cNvPr id="7" name="Arrow: Pentagon 16"/>
          <p:cNvSpPr/>
          <p:nvPr/>
        </p:nvSpPr>
        <p:spPr>
          <a:xfrm rot="5400000" flipV="1">
            <a:off x="-1048520" y="2950131"/>
            <a:ext cx="4958040" cy="210758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800" u="sng" dirty="0"/>
          </a:p>
          <a:p>
            <a:pPr algn="ctr"/>
            <a:r>
              <a:rPr lang="en-US" sz="1800" dirty="0"/>
              <a:t>1. What are the socio-economic </a:t>
            </a:r>
          </a:p>
          <a:p>
            <a:pPr algn="ctr"/>
            <a:r>
              <a:rPr lang="en-US" sz="1800" dirty="0"/>
              <a:t>Outcomes of migration?</a:t>
            </a:r>
          </a:p>
          <a:p>
            <a:pPr algn="ctr"/>
            <a:endParaRPr lang="en-US" sz="1800" dirty="0"/>
          </a:p>
          <a:p>
            <a:pPr algn="ctr"/>
            <a:endParaRPr lang="en-US" sz="1800" dirty="0"/>
          </a:p>
          <a:p>
            <a:pPr algn="ctr"/>
            <a:endParaRPr lang="en-US" sz="1800" dirty="0"/>
          </a:p>
          <a:p>
            <a:pPr algn="ctr"/>
            <a:r>
              <a:rPr lang="en-US" sz="1800" dirty="0"/>
              <a:t> 2. What conditions and practices contribute to more positive or negative outcomes?</a:t>
            </a:r>
          </a:p>
        </p:txBody>
      </p:sp>
      <p:sp>
        <p:nvSpPr>
          <p:cNvPr id="8" name="Rectangle: Rounded Corners 3"/>
          <p:cNvSpPr/>
          <p:nvPr/>
        </p:nvSpPr>
        <p:spPr>
          <a:xfrm>
            <a:off x="2996426" y="2895708"/>
            <a:ext cx="1969477" cy="67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Migration Process</a:t>
            </a:r>
          </a:p>
        </p:txBody>
      </p:sp>
      <p:sp>
        <p:nvSpPr>
          <p:cNvPr id="10" name="Rectangle: Rounded Corners 7"/>
          <p:cNvSpPr/>
          <p:nvPr/>
        </p:nvSpPr>
        <p:spPr>
          <a:xfrm>
            <a:off x="2996426" y="4336652"/>
            <a:ext cx="1969477" cy="67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Working Conditions</a:t>
            </a:r>
          </a:p>
        </p:txBody>
      </p:sp>
      <p:sp>
        <p:nvSpPr>
          <p:cNvPr id="12" name="Rectangle: Rounded Corners 8"/>
          <p:cNvSpPr/>
          <p:nvPr/>
        </p:nvSpPr>
        <p:spPr>
          <a:xfrm>
            <a:off x="2996426" y="5804492"/>
            <a:ext cx="1969477" cy="67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and reintegration</a:t>
            </a:r>
          </a:p>
        </p:txBody>
      </p:sp>
      <p:sp>
        <p:nvSpPr>
          <p:cNvPr id="13" name="Arrow: Down 4"/>
          <p:cNvSpPr/>
          <p:nvPr/>
        </p:nvSpPr>
        <p:spPr>
          <a:xfrm>
            <a:off x="3567535" y="3714554"/>
            <a:ext cx="801858" cy="50643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0"/>
          <p:cNvSpPr/>
          <p:nvPr/>
        </p:nvSpPr>
        <p:spPr>
          <a:xfrm>
            <a:off x="3536697" y="5168863"/>
            <a:ext cx="801858" cy="50643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6"/>
          <p:cNvSpPr/>
          <p:nvPr/>
        </p:nvSpPr>
        <p:spPr>
          <a:xfrm rot="10800000" flipV="1">
            <a:off x="5406372" y="2789997"/>
            <a:ext cx="3435505" cy="880245"/>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Channels used, costs paid, contracts, migration problems</a:t>
            </a:r>
          </a:p>
        </p:txBody>
      </p:sp>
      <p:sp>
        <p:nvSpPr>
          <p:cNvPr id="16" name="Arrow: Pentagon 14"/>
          <p:cNvSpPr/>
          <p:nvPr/>
        </p:nvSpPr>
        <p:spPr>
          <a:xfrm rot="10800000" flipV="1">
            <a:off x="5406368" y="4220990"/>
            <a:ext cx="3435505" cy="821611"/>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Job matching, wages, </a:t>
            </a:r>
            <a:r>
              <a:rPr lang="en-US" sz="1800" dirty="0" err="1"/>
              <a:t>labour</a:t>
            </a:r>
            <a:r>
              <a:rPr lang="en-US" sz="1800" dirty="0"/>
              <a:t> rights, abuses</a:t>
            </a:r>
          </a:p>
        </p:txBody>
      </p:sp>
      <p:sp>
        <p:nvSpPr>
          <p:cNvPr id="17" name="Arrow: Pentagon 15"/>
          <p:cNvSpPr/>
          <p:nvPr/>
        </p:nvSpPr>
        <p:spPr>
          <a:xfrm rot="10800000" flipV="1">
            <a:off x="5406368" y="5602696"/>
            <a:ext cx="3435505" cy="880245"/>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Employment, remittance use, poverty, empowerment</a:t>
            </a:r>
          </a:p>
        </p:txBody>
      </p:sp>
      <p:sp>
        <p:nvSpPr>
          <p:cNvPr id="18" name="Arrow: Down 4"/>
          <p:cNvSpPr/>
          <p:nvPr/>
        </p:nvSpPr>
        <p:spPr>
          <a:xfrm>
            <a:off x="3564807" y="2292926"/>
            <a:ext cx="801858" cy="50643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3"/>
          <p:cNvSpPr/>
          <p:nvPr/>
        </p:nvSpPr>
        <p:spPr>
          <a:xfrm>
            <a:off x="2968297" y="1524901"/>
            <a:ext cx="1969477" cy="67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Pre-migration</a:t>
            </a:r>
          </a:p>
        </p:txBody>
      </p:sp>
      <p:sp>
        <p:nvSpPr>
          <p:cNvPr id="20" name="Arrow: Pentagon 6"/>
          <p:cNvSpPr/>
          <p:nvPr/>
        </p:nvSpPr>
        <p:spPr>
          <a:xfrm rot="10800000" flipV="1">
            <a:off x="5406367" y="1416563"/>
            <a:ext cx="3435505" cy="880245"/>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Information, pre-departure orientation, skills training </a:t>
            </a:r>
          </a:p>
        </p:txBody>
      </p:sp>
      <p:pic>
        <p:nvPicPr>
          <p:cNvPr id="21" name="Shape 96"/>
          <p:cNvPicPr preferRelativeResize="0">
            <a:picLocks noChangeAspect="1"/>
          </p:cNvPicPr>
          <p:nvPr/>
        </p:nvPicPr>
        <p:blipFill rotWithShape="1">
          <a:blip r:embed="rId4">
            <a:alphaModFix/>
          </a:blip>
          <a:srcRect/>
          <a:stretch/>
        </p:blipFill>
        <p:spPr>
          <a:xfrm>
            <a:off x="7360799" y="120564"/>
            <a:ext cx="638685" cy="1016302"/>
          </a:xfrm>
          <a:prstGeom prst="rect">
            <a:avLst/>
          </a:prstGeom>
          <a:noFill/>
          <a:ln>
            <a:noFill/>
          </a:ln>
        </p:spPr>
      </p:pic>
      <p:pic>
        <p:nvPicPr>
          <p:cNvPr id="22" name="Picture 2" descr="Image result for iom un migration logo">
            <a:extLst>
              <a:ext uri="{FF2B5EF4-FFF2-40B4-BE49-F238E27FC236}">
                <a16:creationId xmlns:a16="http://schemas.microsoft.com/office/drawing/2014/main" xmlns="" id="{0DC2FAC6-2CD4-4A60-91C9-22122E589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100880"/>
            <a:ext cx="1147235" cy="50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0300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95818" y="93884"/>
            <a:ext cx="7400947" cy="1143000"/>
          </a:xfrm>
          <a:prstGeom prst="rect">
            <a:avLst/>
          </a:prstGeom>
          <a:noFill/>
          <a:ln>
            <a:noFill/>
          </a:ln>
        </p:spPr>
        <p:txBody>
          <a:bodyPr lIns="91425" tIns="45700" rIns="91425" bIns="45700" anchor="ctr" anchorCtr="0">
            <a:noAutofit/>
          </a:bodyPr>
          <a:lstStyle/>
          <a:p>
            <a:pPr lvl="0" algn="l">
              <a:buClr>
                <a:srgbClr val="006AA5"/>
              </a:buClr>
              <a:buSzPct val="25000"/>
            </a:pPr>
            <a:r>
              <a:rPr lang="en-US" sz="2400" b="1" dirty="0">
                <a:solidFill>
                  <a:srgbClr val="006AA5"/>
                </a:solidFill>
              </a:rPr>
              <a:t>Research Sample</a:t>
            </a:r>
            <a:endParaRPr lang="en-US" sz="2400" b="1" i="0" u="none" strike="noStrike" cap="none" dirty="0">
              <a:solidFill>
                <a:srgbClr val="006AA5"/>
              </a:solidFill>
              <a:latin typeface="Calibri"/>
              <a:ea typeface="Calibri"/>
              <a:cs typeface="Calibri"/>
              <a:sym typeface="Calibri"/>
            </a:endParaRPr>
          </a:p>
        </p:txBody>
      </p:sp>
      <p:pic>
        <p:nvPicPr>
          <p:cNvPr id="3" name="Picture 2"/>
          <p:cNvPicPr/>
          <p:nvPr/>
        </p:nvPicPr>
        <p:blipFill>
          <a:blip r:embed="rId4"/>
          <a:stretch>
            <a:fillRect/>
          </a:stretch>
        </p:blipFill>
        <p:spPr>
          <a:xfrm>
            <a:off x="611702" y="1236884"/>
            <a:ext cx="5658989" cy="5332712"/>
          </a:xfrm>
          <a:prstGeom prst="rect">
            <a:avLst/>
          </a:prstGeom>
          <a:ln>
            <a:noFill/>
          </a:ln>
        </p:spPr>
      </p:pic>
      <p:sp>
        <p:nvSpPr>
          <p:cNvPr id="4" name="Shape 105"/>
          <p:cNvSpPr txBox="1">
            <a:spLocks noGrp="1"/>
          </p:cNvSpPr>
          <p:nvPr>
            <p:ph type="body" idx="1"/>
          </p:nvPr>
        </p:nvSpPr>
        <p:spPr>
          <a:xfrm>
            <a:off x="6425193" y="1236884"/>
            <a:ext cx="2290321" cy="5332712"/>
          </a:xfrm>
          <a:prstGeom prst="rect">
            <a:avLst/>
          </a:prstGeom>
          <a:solidFill>
            <a:schemeClr val="bg2">
              <a:lumMod val="75000"/>
            </a:schemeClr>
          </a:solidFill>
          <a:ln>
            <a:noFill/>
          </a:ln>
        </p:spPr>
        <p:txBody>
          <a:bodyPr lIns="91425" tIns="45700" rIns="91425" bIns="45700" anchor="t" anchorCtr="0">
            <a:noAutofit/>
          </a:bodyPr>
          <a:lstStyle/>
          <a:p>
            <a:pPr>
              <a:buClr>
                <a:schemeClr val="bg1"/>
              </a:buClr>
              <a:buFont typeface="Arial" panose="020B0604020202020204" pitchFamily="34" charset="0"/>
              <a:buChar char="•"/>
            </a:pPr>
            <a:r>
              <a:rPr lang="en-GB" sz="2000" dirty="0">
                <a:solidFill>
                  <a:schemeClr val="bg1"/>
                </a:solidFill>
              </a:rPr>
              <a:t>Survey of return migrant workers (n=1,808)</a:t>
            </a:r>
          </a:p>
          <a:p>
            <a:pPr>
              <a:buClr>
                <a:schemeClr val="bg1"/>
              </a:buClr>
              <a:buFont typeface="Arial" panose="020B0604020202020204" pitchFamily="34" charset="0"/>
              <a:buChar char="•"/>
            </a:pPr>
            <a:endParaRPr lang="en-GB" sz="2000" dirty="0">
              <a:solidFill>
                <a:schemeClr val="bg1"/>
              </a:solidFill>
            </a:endParaRPr>
          </a:p>
          <a:p>
            <a:pPr>
              <a:buClr>
                <a:schemeClr val="bg1"/>
              </a:buClr>
              <a:buFont typeface="Arial" panose="020B0604020202020204" pitchFamily="34" charset="0"/>
              <a:buChar char="•"/>
            </a:pPr>
            <a:r>
              <a:rPr lang="en-GB" sz="2000" dirty="0">
                <a:solidFill>
                  <a:schemeClr val="bg1"/>
                </a:solidFill>
              </a:rPr>
              <a:t>In-depth interviews of return migrant workers              (n=60)</a:t>
            </a:r>
          </a:p>
          <a:p>
            <a:pPr>
              <a:buClr>
                <a:schemeClr val="bg1"/>
              </a:buClr>
              <a:buFont typeface="Arial" panose="020B0604020202020204" pitchFamily="34" charset="0"/>
              <a:buChar char="•"/>
            </a:pPr>
            <a:endParaRPr lang="en-GB" sz="2000" dirty="0">
              <a:solidFill>
                <a:schemeClr val="bg1"/>
              </a:solidFill>
            </a:endParaRPr>
          </a:p>
          <a:p>
            <a:pPr>
              <a:buClr>
                <a:schemeClr val="bg1"/>
              </a:buClr>
              <a:buFont typeface="Arial" panose="020B0604020202020204" pitchFamily="34" charset="0"/>
              <a:buChar char="•"/>
            </a:pPr>
            <a:r>
              <a:rPr lang="en-GB" sz="2000" dirty="0">
                <a:solidFill>
                  <a:schemeClr val="bg1"/>
                </a:solidFill>
              </a:rPr>
              <a:t>Key informant interviews with tripartite stakeholders     (n=36)</a:t>
            </a:r>
          </a:p>
          <a:p>
            <a:endParaRPr lang="en-GB" sz="1600" dirty="0"/>
          </a:p>
          <a:p>
            <a:endParaRPr lang="en-US" sz="1600" dirty="0"/>
          </a:p>
        </p:txBody>
      </p:sp>
      <p:pic>
        <p:nvPicPr>
          <p:cNvPr id="5" name="Shape 96"/>
          <p:cNvPicPr preferRelativeResize="0">
            <a:picLocks noChangeAspect="1"/>
          </p:cNvPicPr>
          <p:nvPr/>
        </p:nvPicPr>
        <p:blipFill rotWithShape="1">
          <a:blip r:embed="rId5">
            <a:alphaModFix/>
          </a:blip>
          <a:srcRect/>
          <a:stretch/>
        </p:blipFill>
        <p:spPr>
          <a:xfrm>
            <a:off x="7358080" y="50404"/>
            <a:ext cx="638685" cy="1016302"/>
          </a:xfrm>
          <a:prstGeom prst="rect">
            <a:avLst/>
          </a:prstGeom>
          <a:noFill/>
          <a:ln>
            <a:noFill/>
          </a:ln>
        </p:spPr>
      </p:pic>
      <p:pic>
        <p:nvPicPr>
          <p:cNvPr id="6" name="Picture 2" descr="Image result for iom un migration logo">
            <a:extLst>
              <a:ext uri="{FF2B5EF4-FFF2-40B4-BE49-F238E27FC236}">
                <a16:creationId xmlns:a16="http://schemas.microsoft.com/office/drawing/2014/main" xmlns="" id="{B2365536-0B6B-41C6-AA7F-42ED5C243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58786"/>
            <a:ext cx="1147235" cy="50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600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647700" y="2514600"/>
            <a:ext cx="8001000" cy="1504507"/>
          </a:xfrm>
          <a:prstGeom prst="roundRect">
            <a:avLst/>
          </a:prstGeom>
          <a:solidFill>
            <a:schemeClr val="bg1">
              <a:lumMod val="95000"/>
            </a:schemeClr>
          </a:soli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600" dirty="0">
              <a:latin typeface="Nyala" pitchFamily="2" charset="0"/>
            </a:endParaRPr>
          </a:p>
        </p:txBody>
      </p:sp>
      <p:sp>
        <p:nvSpPr>
          <p:cNvPr id="65539" name="Title 1"/>
          <p:cNvSpPr>
            <a:spLocks noGrp="1"/>
          </p:cNvSpPr>
          <p:nvPr>
            <p:ph type="title"/>
          </p:nvPr>
        </p:nvSpPr>
        <p:spPr>
          <a:xfrm>
            <a:off x="762000" y="2740025"/>
            <a:ext cx="7772400" cy="993775"/>
          </a:xfrm>
        </p:spPr>
        <p:txBody>
          <a:bodyPr anchor="ctr">
            <a:normAutofit/>
          </a:bodyPr>
          <a:lstStyle/>
          <a:p>
            <a:pPr algn="ctr" eaLnBrk="1" hangingPunct="1"/>
            <a:r>
              <a:rPr lang="en-GB" sz="3600" dirty="0">
                <a:solidFill>
                  <a:srgbClr val="C00000"/>
                </a:solidFill>
              </a:rPr>
              <a:t>Selected Key Findings</a:t>
            </a:r>
            <a:endParaRPr lang="en-GB" sz="3600" cap="none" dirty="0">
              <a:solidFill>
                <a:srgbClr val="C00000"/>
              </a:solidFill>
            </a:endParaRPr>
          </a:p>
        </p:txBody>
      </p:sp>
      <p:sp>
        <p:nvSpPr>
          <p:cNvPr id="65541" name="AutoShape 5" descr="data:image/jpg;base64,/9j/4AAQSkZJRgABAQAAAQABAAD/2wCEAAkGBhQRERMSERETExUSFx8XFBgYGRoVGxkXFxoZGhkZHRYZGzIiFyUjGR4TIy8gJicpOCwsFx8xNjQrNSYrLisBCQoKDgwOGg8PGi8gHyQsLDUpLDUqNCwyLy8sLCs0LCwsLDUyLDQsLCwsNS00LSwsLCwvKiw0LCwsLCwsLCwsLP/AABEIAF8A9AMBIgACEQEDEQH/xAAcAAEAAgMBAQEAAAAAAAAAAAAABQcDBAYCCAH/xABEEAACAQIDBAcEBAwFBQAAAAABAgMAEQQSIQUGEzEHIjJBUWGBFCNxkUKSobEWFzM0NVJicnOCssFUhLPD8ENTdKLR/8QAGgEBAAMBAQEAAAAAAAAAAAAAAAECBAMFBv/EADIRAAIBAwIDBAkEAwAAAAAAAAABAgMREgQhEzFRBUFhoSIyUnGBkbHR8DTB4fEUFTP/2gAMAwEAAhEDEQA/ALxpSlAKUpQClKUApSlAKUpQClKUApSlAKUpQClKUApSlAKUpQClKUApSlAKUpQClKUApSlAKUpQClK8SyhFLMbBRcnwA1JoDziMSsalnIAH/AAO8k8gOdc9jd6iRLwRrECStruwUqHy/QGXMCdWI/V1FRGP2t7VMUvonbQajK942iuhurkEi63IcZSANW8JjcDgX4eMxXDlyDMpzZylrKZJI1sTYLoth1RzsDWiNO3PdnJyubGI2piM63YhWbtNIIyI2RSrlGZbnO2q2GkTjmRXnC7YxS2BzPfhLeNuIM0gHEP07BCbd3ZJvatvD9Imyox1MTCg8kYa+iV4xG/2yZe3iImPjke4t4MEuPSrWl7HkRt7Rv7P3xjckF0cK5TOnVuyhWNomOZhZhqpb0roY5AwDKQQRcEagg94PfVfmfDYwyPgMUZXRQXZQxdB9FjdffAZdL3ZSoYXyha3N3tvGKRopbKoOl2uGQgETKx7f0i5UW0JF8rmqSp9CVLqdtSlVbvp0vy4HGzYZcNG4iy2YswJzIrcgPOqU6cqjtEvKairstKlauysYZoIpSADJGrkDuzKDatHe/bjYLBzYlUDmIAhSSAbsq8x8aqotuxN9rkxSq86POk6TaWJeF4EjCRl7qzE3DKLWI862d+ulWHZz8BEM84ALLfKqX1GZrHW1jYDl4V04M8sLblOJG2Xcd1SqNXp8xV7nDYfL4XcH55v7VYO4PSOm1C6CFopIlDMLh1IJto2h59xFTPT1IK7REasZOyOxpSqw2r0wtHNIkUEbojFVYswLAaX0Heb1nbsbtPpaupbVNXsWfSoDczekY/D8XKEdWKuoN7HmLfEW+2p+pOVSnKnNwkrNClVl+NmX2ngezx24vDvma9s+W/Kut323lbAYcTIiuTIEsSQLEMb6fCoyRpnoa0Jxg1vLludBSql/HTN/hYvrt/8rPhOmpr+9wot3lH1+TLY/MVGSND7I1aXq+aLTpUTu9vRBjkLwPcr2lOjLfxH96lqsebOEoScZKzFKUoUFKUoBSlKAVG7WQyMkSkC93JIzDqWy3W4zdcobXHLnUlXP7Ykg4zDE3yZYitg564eZh2BfmqnXTSrR5kMx7s7HMZfOQeG55ZspkYat1iS2VCqBjr2730rkd9N0cXNtGaaPDGaCfDCBysqRsL2JK57i4IXmNdasXY/5K/eXcn4l2rV2rtGOJgZcZwf2Tw7fHrKT9tdFVcZNlcE1Yr07G2gbZ9ms3Dn40SnERhVKjqA5QDJ1ghN/wBU5bXsPI2FtD3lsBLEZSzO0WJjVhJIuHDMjEaXaIk3/wC4a6bF7ailuY9oMzHsouQgeJOUC62sTbUc9QLV7wu8maQRyYoQW7jkbNYAkDOLrYEd7A3Fiatx30Xn9yvDXUjujjdzFQYzHYjE4dcOMTYoqsrAHMxI6vxGthe9T2O2ITNkjZY89nDFTJojXaMLnAFyxN+YEkgFri0xs/EK98s/FsNexp59UCtTeN41VGl/J3dZOY92YpC3LXkKrxHKVy2KSNrZLEIYzzhYp6AAp/6FK+eulz9LYr+T/Rjq+9ivHxHWBlaIRx5CrZhpxE7V9dEUelUT0wwFdrYgn6axsvw4ar94PyrTpP8Aq/d9jhX9Re8vzdn8zwv8GP8AoFQ3Sn+icX+4P9RK39yNpJPgMM8bAgRKp8mVQrKfAgg1C9MG00i2XMjMA0+VIx3k5lY/JQT8vGs0E+Kl4/udpP0PgV70Efn83/jn+tK5npFwrx7TxYkBu0pdb96NqnplsPSup6BYScbO/csFj8WdbfcatHeLdXBbUBSWzPCSmdGAkjPPKT8jZged63TqqnXbfKxmjTzppHKbrdJmzJoUgnhjwxAAKsimIm1tGAt9YCu12JuzhIJGxOEjRDMgBMZ6jLe4IAOX1FU5vj0NzYOJ54ZRPFGMzgjI6qOZtezWHO1vhWx0IbySJi/YyxaKZWZVOoV1Ga48LqGv52rnUpRlBzpy270XjNqSjNFrb87b9kwUsgNnYZI/330v6DMf5aqDdHdJscMSRf3MRK+cp7A89A1/Sp7pg23xMQmGU9WAZm/fccvRbfWrBuVv/Ds/DmM4eR3dizsCoB7gBc30Fvtrym03ufaaSjVoaLKkrzk0/h/X1MPRbt72fGcJjZMR1CPCQdg/ev8AN5VdtfN+2MekmJkmgVolZ86g2urHU2tp2rkelX1uttsYzCxTDmws48HXRh89fgRVoPuM3bOnd417Wvs/f+fQow/pD/Nf7tWh0w/mC/xl/peqvP6Q/wA1/u1aHTD+YL/GX+l6quTNur/U6f8AOhC9DmCjkXFcSNHsyWzKGto3iNK7Pbu4+FxUbKYUja3VdFCsp7jpz+BrkuhTs4r95PuarHxeLWJGkkYKiC7E8gBV48jyO0atSGslg2ntb5IoHd7aT4DHKb2yScOUdxXNlcf39BX0JXzk18ZjTkBviJyQPDO9/sB+yvo0VEDT22llTk/Wa38v5FKUq58+KUpQClKUArlN9NmrIOvyKhv+mNYWLAEy9VRZ3JJ7lPjXV1o7YwHGjK2BI1API+KnyYXF+69+6rwdncrJXRp7q7REsNwRe+bQ3Fn62hHMZi4v+ya1dub44PDSsk+bOgUsRC8gGe4QFlUgX1sKgdkY9sLM4dmI7alyqAo7lTEdAqMGXqi4JYuAApvWHfndg4oTYuCPjlo0UIM4YSRv9JAwzWUtoRdSDXSUYxleXLwLUYOq1CLSfiY8dtXZkkmZGxUTF+GVSCUAy9oALk6rg66WOg8Bbd2RvbsuBRwhKxkzEucPKzPw+2b5NQutwNF8q4raWy1ibF3iZTBFFOl2lBE8nBDuSX1brOL8x6UOwgXlSDDsxjwsckQUytaScQmUCzcmDyXHz5VGVDx8jauzdS1e8fn7vDxRa27u8mFxTN7MCDkVyTE0WZGJCsCyjMLg6itXfbHhEy31ynXKzAFwVUkIcx04h0/VvWhulsIbPBkZMrSxRpHECzPdEzOvWYhQJC+g0UXJrSAbF4hWYZ1UiSMW6skzLYFg2oRIzdGAFgGPabLUxUXLJcjBUTh6Lab8Dqd1om4ZZ3aRrKmdjmLZF1ucov7xpRyHLlUJ0ldHY2kiyRMExEQspPZdeeRiNRrcg91z412GDw/DRUBvYanxPefU3PrXP7S33WGTEIUU+zWuOKiu11ja4jOoX3gu50GU1EJSzygVkljaRSsO7G2MAzCGLFx35mG7q3n1Lg+oou5G1sfIDNDiC3LPiCUAH8+tvICrwg3s4qRcGEySS5yFzqFCxNkZ+LyKlsuUi+bMPOsJ38iV1WWOSLtiQkBhFJGyLkbLe+YsuVhocyjmwrV/kVPZVzjwo9djzuDuOmzMOUzZ5ZDmle1gSOSgeA1+NyfIcHvruTtOLHzY7AliJSD7prOBYCzIe1y86siLeRnwftSYdtM5aNmVGURs6tc6i/V5edY03vRSBiAmHLRcZc8qWIJIABNrn7r1wjOpGTlz6nRxi0lyKc2hiNvYqM4eWLGMjaMOFkDDwLZRcetdn0ZdHMmA4mMxS3lyERxL1ioOpuRoWNgABy18a63Y2+K4mYRLGqXRH60iB/eRLKLRc2ADAE+R8K3Jt5EXEthyDdYy+bTKWAzGP97JZvgavOtNrBRSIhCKeTdypIdz8bisYHxGHlQTS5pGIsApNz3+GlWv+BOC/wAJD9UVGfjGiKKwhlLGN3kUgDhlImlCMToS6qStr3FjyIr1L0gInCvGrcW9uHNHJyZEstvyjXcHINbA1lVCS7j1dT2pOtazxS6XIzfzcCNsNmweHVZY2BsgsXU6MLd9tD6GtforwuKwzSwT4eVI3GdWYWAcaEeot9Wup/CkvI0MMDSSK7qQWVFCxFVLljyuxAAsSbHwrLJvKqTQQSRsjzLdtQRGxvkVmGnXKyAEd6+YqOG73H+xm6DoT3T73e5Ux3Rxntuf2WbL7RmzZdMvEvf5VYXShsyXEYNUhjaRuKpsoubBXuftHzqQwO+Mcq3CMGEyxFDYEB5DGsnmpIbUeBHMVi2rvskGIeAxFsgB0dcxujOLR9ogZbFu6/kaKjLdF6vakqk4VGl6PIq/ZWytq4UMMPDiI89s1lGtuXP4mtjEbv7XxtlmWZl5+8ZUUedr/wBqsnCb3mUIIoVlkkzMFSZHUImXMzSDRdWUZdTc+FyNfF9ICRsqtCwbrCRS6BlZHRCqi/vSc6sAvMH0pwJcju+23fPCN+tjV3H6OVwTcaZhJNay27KX52vzNu/5V21c9it8FTDxT8MATSmIB3WMKV4mrO2gHUPzFTuGmzoradZQdCGGovow0Pxpg4o8ytqJ6iec3dmSlKVByFKUoBSlKAUpSgIPbm7qzWdVUsrB7HvZbEMD9E6LfucDK2liOYRpsM7CNZWCLfQ++yqNcwbRtRcdVl6wRSuWrDrDiMIkgs6hrai4vY+IPcfMV1jUtsyjjfdHHPvZFOpgnEb51OdJFZD1XEZBAza8TNa36hI0tfPtbel4C0KqFaMKLRrmsptqC1goC63yEaEc6nptgRMLEMR4FmI5W5E+Glek2HEO5joALs3Ichz5DwqcoXvYena1zkVw2JlmJDFSDayPmewWNklMhWyjPnHDdVFh2Trfq9j7FWAXsuc8yoCgX1IAA7za7czbwAAkIYFQBUUKByAAAHoK91WU77EqNhUZit3o5FnRi9sQ6u9iOaiNRbTQWjTx76k6VRNrkS1chDurGDmikliYMzIUK9QSWLoFZSMjMA2Ug2PK1Ztn7txQuJFLswVgxY5i5kZXZ201N1XwAAsBoKlaVObGKNCDYyJA2HBbI+e5J196zM2tvFjb0ryNhx5sxuSIhDrY9QEm/LnrzqRpUZMWRDbK3XTDPmjlltlVShyEHhxiJSTkzDqheTDUV5fdDDli5U8UyGUy3HEu1wVzW7OQ5Mv6unnU3SpzlzuRiiHxm60UsUcLFwsSFFIIBIaJoTc21OQn1rG+6Mbi0rySEIUVjkUqCysGXIgsysqkN99TlKZy6jFEJ+CqBuJHLNHLmduIpW54mUupVkKkEqpsRoeVq/JNz4GzNJnklOUiZiDIpjtlysF6tiCeXNjU5SmcuoxRC/gjB7jt3w8hkRr2JzOZCrWFmXMQbfsjvF62ZdhRscQxzXxKBH1GihSvV000JqRpTJ9SbIhF3YACEYicSRXCSDhhgjBcyECPKynKpsynUA1lwG7MUMglUuzhWBZiGLGRldnOnaJUDSwA0AtapalM2MUc+u56hEQYicLHJxIx7o5GOe9rxag527V+6p2GPKoFy1gBc2ubd5sAPkBXulHJvmEkhSlKqSKUpQClKUApSlAKUpQClKUApSlAKUpQClKUApSlAKUpQClKUApSlAKUpQClKUApSlAKUpQClKUB/9k="/>
          <p:cNvSpPr>
            <a:spLocks noChangeAspect="1" noChangeArrowheads="1"/>
          </p:cNvSpPr>
          <p:nvPr/>
        </p:nvSpPr>
        <p:spPr bwMode="auto">
          <a:xfrm>
            <a:off x="63500" y="-444500"/>
            <a:ext cx="2324100" cy="904875"/>
          </a:xfrm>
          <a:prstGeom prst="rect">
            <a:avLst/>
          </a:prstGeom>
          <a:noFill/>
          <a:ln w="9525">
            <a:noFill/>
            <a:miter lim="800000"/>
            <a:headEnd/>
            <a:tailEnd/>
          </a:ln>
        </p:spPr>
        <p:txBody>
          <a:bodyPr/>
          <a:lstStyle/>
          <a:p>
            <a:endParaRPr lang="en-GB">
              <a:latin typeface="Calibri" pitchFamily="34" charset="0"/>
            </a:endParaRPr>
          </a:p>
        </p:txBody>
      </p:sp>
      <p:grpSp>
        <p:nvGrpSpPr>
          <p:cNvPr id="7" name="Group 6">
            <a:extLst>
              <a:ext uri="{FF2B5EF4-FFF2-40B4-BE49-F238E27FC236}">
                <a16:creationId xmlns:a16="http://schemas.microsoft.com/office/drawing/2014/main" xmlns="" id="{C1138887-0AEB-44CE-AEDC-1ECA5FB0FD95}"/>
              </a:ext>
            </a:extLst>
          </p:cNvPr>
          <p:cNvGrpSpPr/>
          <p:nvPr/>
        </p:nvGrpSpPr>
        <p:grpSpPr>
          <a:xfrm>
            <a:off x="7379133" y="215453"/>
            <a:ext cx="1764867" cy="1016302"/>
            <a:chOff x="7379133" y="215453"/>
            <a:chExt cx="1764867" cy="1016302"/>
          </a:xfrm>
        </p:grpSpPr>
        <p:pic>
          <p:nvPicPr>
            <p:cNvPr id="8" name="Shape 96">
              <a:extLst>
                <a:ext uri="{FF2B5EF4-FFF2-40B4-BE49-F238E27FC236}">
                  <a16:creationId xmlns:a16="http://schemas.microsoft.com/office/drawing/2014/main" xmlns="" id="{4B24CA72-40DF-47E9-B2E8-B89A996EFB96}"/>
                </a:ext>
              </a:extLst>
            </p:cNvPr>
            <p:cNvPicPr preferRelativeResize="0">
              <a:picLocks noChangeAspect="1"/>
            </p:cNvPicPr>
            <p:nvPr/>
          </p:nvPicPr>
          <p:blipFill rotWithShape="1">
            <a:blip r:embed="rId4">
              <a:alphaModFix/>
            </a:blip>
            <a:srcRect/>
            <a:stretch/>
          </p:blipFill>
          <p:spPr>
            <a:xfrm>
              <a:off x="7379133" y="215453"/>
              <a:ext cx="638685" cy="1016302"/>
            </a:xfrm>
            <a:prstGeom prst="rect">
              <a:avLst/>
            </a:prstGeom>
            <a:noFill/>
            <a:ln>
              <a:noFill/>
            </a:ln>
          </p:spPr>
        </p:pic>
        <p:pic>
          <p:nvPicPr>
            <p:cNvPr id="9" name="Picture 2" descr="Image result for iom un migration logo">
              <a:extLst>
                <a:ext uri="{FF2B5EF4-FFF2-40B4-BE49-F238E27FC236}">
                  <a16:creationId xmlns:a16="http://schemas.microsoft.com/office/drawing/2014/main" xmlns="" id="{BE7AF927-C57A-4554-BFC6-AE296AE6B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4500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96417" y="545955"/>
            <a:ext cx="7400947" cy="685800"/>
          </a:xfrm>
          <a:prstGeom prst="rect">
            <a:avLst/>
          </a:prstGeom>
          <a:noFill/>
          <a:ln>
            <a:noFill/>
          </a:ln>
        </p:spPr>
        <p:txBody>
          <a:bodyPr lIns="91425" tIns="45700" rIns="91425" bIns="45700" anchor="ctr" anchorCtr="0">
            <a:noAutofit/>
          </a:bodyPr>
          <a:lstStyle/>
          <a:p>
            <a:pPr lvl="0" algn="l">
              <a:buClr>
                <a:srgbClr val="006AA5"/>
              </a:buClr>
              <a:buSzPct val="25000"/>
            </a:pPr>
            <a:r>
              <a:rPr lang="en-US" sz="2400" b="1" i="0" u="none" strike="noStrike" cap="none" dirty="0">
                <a:solidFill>
                  <a:srgbClr val="006AA5"/>
                </a:solidFill>
                <a:latin typeface="Calibri"/>
                <a:ea typeface="Calibri"/>
                <a:cs typeface="Calibri"/>
                <a:sym typeface="Calibri"/>
              </a:rPr>
              <a:t>Effectiveness of Regular and Irregular </a:t>
            </a:r>
            <a:br>
              <a:rPr lang="en-US" sz="2400" b="1" i="0" u="none" strike="noStrike" cap="none" dirty="0">
                <a:solidFill>
                  <a:srgbClr val="006AA5"/>
                </a:solidFill>
                <a:latin typeface="Calibri"/>
                <a:ea typeface="Calibri"/>
                <a:cs typeface="Calibri"/>
                <a:sym typeface="Calibri"/>
              </a:rPr>
            </a:br>
            <a:r>
              <a:rPr lang="en-US" sz="2400" b="1" i="0" u="none" strike="noStrike" cap="none" dirty="0">
                <a:solidFill>
                  <a:srgbClr val="006AA5"/>
                </a:solidFill>
                <a:latin typeface="Calibri"/>
                <a:ea typeface="Calibri"/>
                <a:cs typeface="Calibri"/>
                <a:sym typeface="Calibri"/>
              </a:rPr>
              <a:t>Migration Channels</a:t>
            </a:r>
          </a:p>
        </p:txBody>
      </p:sp>
      <p:pic>
        <p:nvPicPr>
          <p:cNvPr id="3" name="Picture 2"/>
          <p:cNvPicPr>
            <a:picLocks noChangeAspect="1"/>
          </p:cNvPicPr>
          <p:nvPr/>
        </p:nvPicPr>
        <p:blipFill>
          <a:blip r:embed="rId4"/>
          <a:stretch>
            <a:fillRect/>
          </a:stretch>
        </p:blipFill>
        <p:spPr>
          <a:xfrm>
            <a:off x="298937" y="2232887"/>
            <a:ext cx="8582718" cy="2772085"/>
          </a:xfrm>
          <a:prstGeom prst="rect">
            <a:avLst/>
          </a:prstGeom>
        </p:spPr>
      </p:pic>
      <p:grpSp>
        <p:nvGrpSpPr>
          <p:cNvPr id="5" name="Group 4">
            <a:extLst>
              <a:ext uri="{FF2B5EF4-FFF2-40B4-BE49-F238E27FC236}">
                <a16:creationId xmlns:a16="http://schemas.microsoft.com/office/drawing/2014/main" xmlns="" id="{E8AF5C04-A4AB-4101-867B-5DF1E0EF4E5C}"/>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70F5ED19-ACE7-4C4F-AA52-C14AD3F33673}"/>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4BC7DB7C-2BD9-4D3E-B287-3CC6BACE2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372796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96417" y="545955"/>
            <a:ext cx="7400947" cy="685800"/>
          </a:xfrm>
          <a:prstGeom prst="rect">
            <a:avLst/>
          </a:prstGeom>
          <a:noFill/>
          <a:ln>
            <a:noFill/>
          </a:ln>
        </p:spPr>
        <p:txBody>
          <a:bodyPr lIns="91425" tIns="45700" rIns="91425" bIns="45700" anchor="ctr" anchorCtr="0">
            <a:noAutofit/>
          </a:bodyPr>
          <a:lstStyle/>
          <a:p>
            <a:pPr lvl="0" algn="l">
              <a:buClr>
                <a:srgbClr val="006AA5"/>
              </a:buClr>
              <a:buSzPct val="25000"/>
            </a:pPr>
            <a:r>
              <a:rPr lang="en-US" sz="2400" b="1" i="0" u="none" strike="noStrike" cap="none" dirty="0">
                <a:solidFill>
                  <a:srgbClr val="006AA5"/>
                </a:solidFill>
                <a:latin typeface="Calibri"/>
                <a:ea typeface="Calibri"/>
                <a:cs typeface="Calibri"/>
                <a:sym typeface="Calibri"/>
              </a:rPr>
              <a:t>Recruitment costs as a proportion of </a:t>
            </a:r>
            <a:br>
              <a:rPr lang="en-US" sz="2400" b="1" i="0" u="none" strike="noStrike" cap="none" dirty="0">
                <a:solidFill>
                  <a:srgbClr val="006AA5"/>
                </a:solidFill>
                <a:latin typeface="Calibri"/>
                <a:ea typeface="Calibri"/>
                <a:cs typeface="Calibri"/>
                <a:sym typeface="Calibri"/>
              </a:rPr>
            </a:br>
            <a:r>
              <a:rPr lang="en-US" sz="2400" b="1" i="0" u="none" strike="noStrike" cap="none" dirty="0">
                <a:solidFill>
                  <a:srgbClr val="006AA5"/>
                </a:solidFill>
                <a:latin typeface="Calibri"/>
                <a:ea typeface="Calibri"/>
                <a:cs typeface="Calibri"/>
                <a:sym typeface="Calibri"/>
              </a:rPr>
              <a:t>annual income in USD by corridor</a:t>
            </a:r>
          </a:p>
        </p:txBody>
      </p:sp>
      <p:grpSp>
        <p:nvGrpSpPr>
          <p:cNvPr id="5" name="Group 4">
            <a:extLst>
              <a:ext uri="{FF2B5EF4-FFF2-40B4-BE49-F238E27FC236}">
                <a16:creationId xmlns:a16="http://schemas.microsoft.com/office/drawing/2014/main" xmlns="" id="{E8AF5C04-A4AB-4101-867B-5DF1E0EF4E5C}"/>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70F5ED19-ACE7-4C4F-AA52-C14AD3F33673}"/>
                </a:ext>
              </a:extLst>
            </p:cNvPr>
            <p:cNvPicPr preferRelativeResize="0">
              <a:picLocks noChangeAspect="1"/>
            </p:cNvPicPr>
            <p:nvPr/>
          </p:nvPicPr>
          <p:blipFill rotWithShape="1">
            <a:blip r:embed="rId4">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4BC7DB7C-2BD9-4D3E-B287-3CC6BACE2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xmlns="" id="{D14300E7-CED0-49AD-9100-363551A34AEA}"/>
              </a:ext>
            </a:extLst>
          </p:cNvPr>
          <p:cNvPicPr>
            <a:picLocks noChangeAspect="1"/>
          </p:cNvPicPr>
          <p:nvPr/>
        </p:nvPicPr>
        <p:blipFill rotWithShape="1">
          <a:blip r:embed="rId6"/>
          <a:srcRect l="10814" t="22196" r="10465" b="5452"/>
          <a:stretch/>
        </p:blipFill>
        <p:spPr>
          <a:xfrm>
            <a:off x="603658" y="1733107"/>
            <a:ext cx="8123728" cy="4199860"/>
          </a:xfrm>
          <a:prstGeom prst="rect">
            <a:avLst/>
          </a:prstGeom>
        </p:spPr>
      </p:pic>
    </p:spTree>
    <p:extLst>
      <p:ext uri="{BB962C8B-B14F-4D97-AF65-F5344CB8AC3E}">
        <p14:creationId xmlns:p14="http://schemas.microsoft.com/office/powerpoint/2010/main" val="46086679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50819" y="573302"/>
            <a:ext cx="8019563" cy="685800"/>
          </a:xfrm>
          <a:prstGeom prst="rect">
            <a:avLst/>
          </a:prstGeom>
          <a:noFill/>
          <a:ln>
            <a:noFill/>
          </a:ln>
        </p:spPr>
        <p:txBody>
          <a:bodyPr lIns="91425" tIns="45700" rIns="91425" bIns="45700" anchor="ctr" anchorCtr="0">
            <a:noAutofit/>
          </a:bodyPr>
          <a:lstStyle/>
          <a:p>
            <a:pPr lvl="0" algn="l">
              <a:buClr>
                <a:srgbClr val="006AA5"/>
              </a:buClr>
              <a:buSzPct val="25000"/>
            </a:pPr>
            <a:r>
              <a:rPr lang="en-GB" sz="2400" b="1" dirty="0">
                <a:solidFill>
                  <a:srgbClr val="006AA5"/>
                </a:solidFill>
              </a:rPr>
              <a:t>Contract Substitution with </a:t>
            </a:r>
            <a:br>
              <a:rPr lang="en-GB" sz="2400" b="1" dirty="0">
                <a:solidFill>
                  <a:srgbClr val="006AA5"/>
                </a:solidFill>
              </a:rPr>
            </a:br>
            <a:r>
              <a:rPr lang="en-GB" sz="2400" b="1" dirty="0">
                <a:solidFill>
                  <a:srgbClr val="006AA5"/>
                </a:solidFill>
              </a:rPr>
              <a:t>Written Employment Contracts</a:t>
            </a:r>
            <a:endParaRPr lang="en-US" sz="2400" b="1" i="0" u="none" strike="noStrike" cap="none" dirty="0">
              <a:solidFill>
                <a:srgbClr val="006AA5"/>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345256" y="1802429"/>
            <a:ext cx="8468154" cy="3526892"/>
          </a:xfrm>
          <a:prstGeom prst="rect">
            <a:avLst/>
          </a:prstGeom>
        </p:spPr>
      </p:pic>
      <p:grpSp>
        <p:nvGrpSpPr>
          <p:cNvPr id="5" name="Group 4">
            <a:extLst>
              <a:ext uri="{FF2B5EF4-FFF2-40B4-BE49-F238E27FC236}">
                <a16:creationId xmlns:a16="http://schemas.microsoft.com/office/drawing/2014/main" xmlns="" id="{5B88683A-BA6D-4A01-902C-CF70DCA5D1B1}"/>
              </a:ext>
            </a:extLst>
          </p:cNvPr>
          <p:cNvGrpSpPr/>
          <p:nvPr/>
        </p:nvGrpSpPr>
        <p:grpSpPr>
          <a:xfrm>
            <a:off x="7379133" y="215453"/>
            <a:ext cx="1764867" cy="1016302"/>
            <a:chOff x="7379133" y="215453"/>
            <a:chExt cx="1764867" cy="1016302"/>
          </a:xfrm>
        </p:grpSpPr>
        <p:pic>
          <p:nvPicPr>
            <p:cNvPr id="6" name="Shape 96">
              <a:extLst>
                <a:ext uri="{FF2B5EF4-FFF2-40B4-BE49-F238E27FC236}">
                  <a16:creationId xmlns:a16="http://schemas.microsoft.com/office/drawing/2014/main" xmlns="" id="{5579B370-8267-42C4-88E2-93A4066E5D26}"/>
                </a:ext>
              </a:extLst>
            </p:cNvPr>
            <p:cNvPicPr preferRelativeResize="0">
              <a:picLocks noChangeAspect="1"/>
            </p:cNvPicPr>
            <p:nvPr/>
          </p:nvPicPr>
          <p:blipFill rotWithShape="1">
            <a:blip r:embed="rId5">
              <a:alphaModFix/>
            </a:blip>
            <a:srcRect/>
            <a:stretch/>
          </p:blipFill>
          <p:spPr>
            <a:xfrm>
              <a:off x="7379133" y="215453"/>
              <a:ext cx="638685" cy="1016302"/>
            </a:xfrm>
            <a:prstGeom prst="rect">
              <a:avLst/>
            </a:prstGeom>
            <a:noFill/>
            <a:ln>
              <a:noFill/>
            </a:ln>
          </p:spPr>
        </p:pic>
        <p:pic>
          <p:nvPicPr>
            <p:cNvPr id="7" name="Picture 2" descr="Image result for iom un migration logo">
              <a:extLst>
                <a:ext uri="{FF2B5EF4-FFF2-40B4-BE49-F238E27FC236}">
                  <a16:creationId xmlns:a16="http://schemas.microsoft.com/office/drawing/2014/main" xmlns="" id="{0FBD8EF2-779D-456B-AE0C-C255B7DFD6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65" y="215453"/>
              <a:ext cx="1147235"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3969756"/>
      </p:ext>
    </p:extLst>
  </p:cSld>
  <p:clrMapOvr>
    <a:masterClrMapping/>
  </p:clrMapOvr>
  <p:transition spd="slow">
    <p:cut/>
  </p:transition>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3636</TotalTime>
  <Words>2226</Words>
  <Application>Microsoft Office PowerPoint</Application>
  <PresentationFormat>On-screen Show (4:3)</PresentationFormat>
  <Paragraphs>141</Paragraphs>
  <Slides>18</Slides>
  <Notes>18</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Quotable</vt:lpstr>
      <vt:lpstr>Risks and Rewards: Outcomes of Labour Migration in South-East Asia</vt:lpstr>
      <vt:lpstr>Contents</vt:lpstr>
      <vt:lpstr>Migration is increasing within ASEAN and  its outcomes are not well understood</vt:lpstr>
      <vt:lpstr>Research Questions</vt:lpstr>
      <vt:lpstr>Research Sample</vt:lpstr>
      <vt:lpstr>Selected Key Findings</vt:lpstr>
      <vt:lpstr>Effectiveness of Regular and Irregular  Migration Channels</vt:lpstr>
      <vt:lpstr>Recruitment costs as a proportion of  annual income in USD by corridor</vt:lpstr>
      <vt:lpstr>Contract Substitution with  Written Employment Contracts</vt:lpstr>
      <vt:lpstr>Labour Rights Abuses and Access to Justice</vt:lpstr>
      <vt:lpstr>Average Monthly Wages in Thailand and Malaysia Compared to the Legal Minimum</vt:lpstr>
      <vt:lpstr>Average Remittance Amounts and Most Common Uses</vt:lpstr>
      <vt:lpstr>Relevant job skills by country of origin</vt:lpstr>
      <vt:lpstr>Skill level of work before migration and upon return</vt:lpstr>
      <vt:lpstr>Labour Migration as a Ladder out of Poverty</vt:lpstr>
      <vt:lpstr>Conclusion</vt:lpstr>
      <vt:lpstr>Key recommendations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Calibri, Bold, 30pt TRIPARTITE ACTION TO ENHANCE THE CONTRIBUTION OF LABOUR      MIGRATION TO GROWTH AND        DEVELOPMENT IN ASEAN</dc:title>
  <dc:creator>Olsen, Anna</dc:creator>
  <cp:lastModifiedBy>User</cp:lastModifiedBy>
  <cp:revision>424</cp:revision>
  <cp:lastPrinted>2018-05-22T10:05:32Z</cp:lastPrinted>
  <dcterms:modified xsi:type="dcterms:W3CDTF">2018-05-28T08:52:16Z</dcterms:modified>
</cp:coreProperties>
</file>