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attambang" charset="0"/>
      <p:regular r:id="rId25"/>
      <p:bold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Siemreap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Khmer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O0PsC2CTKyC0K18KR0PHwjB3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C086546-BE3B-439B-B786-A8F2CAAFC5B0}">
  <a:tblStyle styleId="{7C086546-BE3B-439B-B786-A8F2CAAFC5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240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5202c2fd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f5202c2f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5202c2fdb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f5202c2f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5202c2fdb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f5202c2fd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5202c2fdb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f5202c2fd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5202c2fdb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f5202c2fd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45. We welcome the decision of the Secretary-General to establish a United Nations network on migration to ensure effective and coherent system-wide support for implementation, including the capacity-building mechanism, as well as follow-up and review of the Global Compact, in response to the needs of Member States. In this regard, we note that: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IOM will serve as the coordinator and secretariat of the network;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The network will fully draw from the technical expertise and experience of relevant entities within the United Nations system;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The work of the network will be fully aligned with existing coordination mechanisms and the repositioning of the United Nations development system.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38 Members, 8 Executive Committee members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5202c2fdb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f5202c2fd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5202c2f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f5202c2fd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00000"/>
                </a:solidFill>
              </a:rPr>
              <a:t>So, why is the GCM so significant?  What does it really mean to the UN and what changes will the GCM bring to the lives of migrants after its adoption? 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It is significant as the </a:t>
            </a:r>
            <a:r>
              <a:rPr lang="en-US" b="1">
                <a:solidFill>
                  <a:srgbClr val="000000"/>
                </a:solidFill>
              </a:rPr>
              <a:t>first comprehensive agreement on migration developed through intergovernmental negotiations in the UN.  An important new multilateral platform for action. </a:t>
            </a:r>
            <a:endParaRPr/>
          </a:p>
          <a:p>
            <a:pPr marL="343345" lvl="0" indent="-343345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·"/>
            </a:pPr>
            <a:r>
              <a:rPr lang="en-US">
                <a:solidFill>
                  <a:srgbClr val="000000"/>
                </a:solidFill>
              </a:rPr>
              <a:t>It provides a </a:t>
            </a:r>
            <a:r>
              <a:rPr lang="en-US" b="1">
                <a:solidFill>
                  <a:srgbClr val="000000"/>
                </a:solidFill>
              </a:rPr>
              <a:t>blueprint</a:t>
            </a:r>
            <a:r>
              <a:rPr lang="en-US">
                <a:solidFill>
                  <a:srgbClr val="000000"/>
                </a:solidFill>
              </a:rPr>
              <a:t> for how states </a:t>
            </a:r>
            <a:r>
              <a:rPr lang="en-US" b="1">
                <a:solidFill>
                  <a:srgbClr val="000000"/>
                </a:solidFill>
              </a:rPr>
              <a:t>can best manage migration and cooperate more effectively with one another</a:t>
            </a:r>
            <a:r>
              <a:rPr lang="en-US">
                <a:solidFill>
                  <a:srgbClr val="000000"/>
                </a:solidFill>
              </a:rPr>
              <a:t> – and a road map to get there. </a:t>
            </a:r>
            <a:endParaRPr/>
          </a:p>
          <a:p>
            <a:pPr marL="343345" lvl="0" indent="-34334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·"/>
            </a:pPr>
            <a:r>
              <a:rPr lang="en-US">
                <a:solidFill>
                  <a:srgbClr val="000000"/>
                </a:solidFill>
              </a:rPr>
              <a:t>It represents an opportunity </a:t>
            </a:r>
            <a:r>
              <a:rPr lang="en-US" b="1">
                <a:solidFill>
                  <a:srgbClr val="000000"/>
                </a:solidFill>
              </a:rPr>
              <a:t>to improve the governance on international migration – and move away from reactive approaches. 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>
                <a:solidFill>
                  <a:srgbClr val="000000"/>
                </a:solidFill>
              </a:rPr>
              <a:t>  </a:t>
            </a:r>
            <a:br>
              <a:rPr lang="en-US" b="1" i="1">
                <a:solidFill>
                  <a:srgbClr val="000000"/>
                </a:solidFill>
              </a:rPr>
            </a:br>
            <a:r>
              <a:rPr lang="en-US" i="1">
                <a:solidFill>
                  <a:srgbClr val="000000"/>
                </a:solidFill>
              </a:rPr>
              <a:t>The GCM is special because: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897" lvl="0" indent="-228897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arenR"/>
            </a:pPr>
            <a:r>
              <a:rPr lang="en-US">
                <a:solidFill>
                  <a:srgbClr val="000000"/>
                </a:solidFill>
              </a:rPr>
              <a:t>It </a:t>
            </a:r>
            <a:r>
              <a:rPr lang="en-US" b="1">
                <a:solidFill>
                  <a:srgbClr val="000000"/>
                </a:solidFill>
              </a:rPr>
              <a:t>balances the interests of states or origin, transit and destination:</a:t>
            </a:r>
            <a:r>
              <a:rPr lang="en-US">
                <a:solidFill>
                  <a:srgbClr val="000000"/>
                </a:solidFill>
              </a:rPr>
              <a:t>  it represents broad agreement among all states that states should </a:t>
            </a:r>
            <a:r>
              <a:rPr lang="en-US" b="1">
                <a:solidFill>
                  <a:srgbClr val="000000"/>
                </a:solidFill>
              </a:rPr>
              <a:t>cooperate</a:t>
            </a:r>
            <a:r>
              <a:rPr lang="en-US">
                <a:solidFill>
                  <a:srgbClr val="000000"/>
                </a:solidFill>
              </a:rPr>
              <a:t> with one another on the management of migration; </a:t>
            </a:r>
            <a:endParaRPr/>
          </a:p>
          <a:p>
            <a:pPr marL="228897" lvl="0" indent="-228897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arenR"/>
            </a:pPr>
            <a:r>
              <a:rPr lang="en-US">
                <a:solidFill>
                  <a:srgbClr val="000000"/>
                </a:solidFill>
              </a:rPr>
              <a:t>it recognizes that the </a:t>
            </a:r>
            <a:r>
              <a:rPr lang="en-US" b="1">
                <a:solidFill>
                  <a:srgbClr val="000000"/>
                </a:solidFill>
              </a:rPr>
              <a:t>human rights of all migrants</a:t>
            </a:r>
            <a:r>
              <a:rPr lang="en-US">
                <a:solidFill>
                  <a:srgbClr val="000000"/>
                </a:solidFill>
              </a:rPr>
              <a:t> must be respected regardless of migration status and that migrants are entitled to </a:t>
            </a:r>
            <a:r>
              <a:rPr lang="en-US" b="1">
                <a:solidFill>
                  <a:srgbClr val="000000"/>
                </a:solidFill>
              </a:rPr>
              <a:t>basic services</a:t>
            </a:r>
            <a:r>
              <a:rPr lang="en-US">
                <a:solidFill>
                  <a:srgbClr val="000000"/>
                </a:solidFill>
              </a:rPr>
              <a:t> regardless of migration status and without discrimination;</a:t>
            </a:r>
            <a:endParaRPr/>
          </a:p>
          <a:p>
            <a:pPr marL="228897" lvl="0" indent="-228897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arenR"/>
            </a:pPr>
            <a:r>
              <a:rPr lang="en-US">
                <a:solidFill>
                  <a:srgbClr val="000000"/>
                </a:solidFill>
              </a:rPr>
              <a:t>that migrants are important </a:t>
            </a:r>
            <a:r>
              <a:rPr lang="en-US" b="1">
                <a:solidFill>
                  <a:srgbClr val="000000"/>
                </a:solidFill>
              </a:rPr>
              <a:t>contributors to development</a:t>
            </a:r>
            <a:r>
              <a:rPr lang="en-US">
                <a:solidFill>
                  <a:srgbClr val="000000"/>
                </a:solidFill>
              </a:rPr>
              <a:t>; and </a:t>
            </a:r>
            <a:endParaRPr/>
          </a:p>
          <a:p>
            <a:pPr marL="228897" lvl="0" indent="-228897" algn="just" rtl="0">
              <a:lnSpc>
                <a:spcPct val="115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arenR"/>
            </a:pPr>
            <a:r>
              <a:rPr lang="en-US">
                <a:solidFill>
                  <a:srgbClr val="000000"/>
                </a:solidFill>
              </a:rPr>
              <a:t>that migration policy should be based on </a:t>
            </a:r>
            <a:r>
              <a:rPr lang="en-US" b="1">
                <a:solidFill>
                  <a:srgbClr val="000000"/>
                </a:solidFill>
              </a:rPr>
              <a:t>accurate data and evidence.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1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14" name="Google Shape;114;gf5202c2fdb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202c2fd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f5202c2f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5202c2f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f5202c2fdb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45. We welcome the decision of the Secretary-General to establish a United Nations network on migration to ensure effective and coherent system-wide support for implementation, including the capacity-building mechanism, as well as follow-up and review of the Global Compact, in response to the needs of Member States. In this regard, we note that: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IOM will serve as the coordinator and secretariat of the network;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The network will fully draw from the technical expertise and experience of relevant entities within the United Nations system;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The work of the network will be fully aligned with existing coordination mechanisms and the repositioning of the United Nations development system.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38 Members, 8 Executive Committee members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f5202c2fdb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5202c2fdb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f5202c2f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5202c2fd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f5202c2fd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200" y="20366"/>
            <a:ext cx="12192000" cy="6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2400" y="4753851"/>
            <a:ext cx="12193201" cy="2155800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80575" y="4961650"/>
            <a:ext cx="114690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7"/>
              <a:buNone/>
            </a:pPr>
            <a:r>
              <a:rPr lang="en-US" sz="2000" b="1">
                <a:solidFill>
                  <a:schemeClr val="lt1"/>
                </a:solidFill>
                <a:latin typeface="Siemreap"/>
                <a:ea typeface="Siemreap"/>
                <a:cs typeface="Siemreap"/>
                <a:sym typeface="Siemreap"/>
              </a:rPr>
              <a:t>កិច្ចប្រជុំត្រៀមពិគ្រោះយោបល់ថ្នាក់ជាតិផែនការជាតិសម្រាប់អនុវត្តកតិកាសញ្ញាពិភពលោកស្តីពីទេសន្តរប្រវេសន៍ប្រកបដោយសុវត្ថិភាព រៀបរយ និងទៀងទាត់</a:t>
            </a:r>
            <a:endParaRPr sz="2000" b="1">
              <a:solidFill>
                <a:schemeClr val="lt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7"/>
              <a:buNone/>
            </a:pPr>
            <a:endParaRPr sz="2000" b="1">
              <a:solidFill>
                <a:schemeClr val="lt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7"/>
              <a:buNone/>
            </a:pPr>
            <a:r>
              <a:rPr lang="en-US" sz="2000" b="1">
                <a:solidFill>
                  <a:schemeClr val="lt1"/>
                </a:solidFill>
                <a:latin typeface="Siemreap"/>
                <a:ea typeface="Siemreap"/>
                <a:cs typeface="Siemreap"/>
                <a:sym typeface="Siemreap"/>
              </a:rPr>
              <a:t>ថ្ងៃទី២៩ ខែវិច្ឆិកា ឆ្នាំ២០២១</a:t>
            </a:r>
            <a:endParaRPr sz="2000" b="1">
              <a:solidFill>
                <a:schemeClr val="lt1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574" t="7469" r="2846" b="9671"/>
          <a:stretch/>
        </p:blipFill>
        <p:spPr>
          <a:xfrm>
            <a:off x="8532945" y="618821"/>
            <a:ext cx="3272005" cy="8758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3250" y="1515298"/>
            <a:ext cx="11651700" cy="30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 b="1">
                <a:latin typeface="Battambang"/>
                <a:ea typeface="Battambang"/>
                <a:cs typeface="Battambang"/>
                <a:sym typeface="Battambang"/>
              </a:rPr>
              <a:t>កតិកាសញ្ញាពិភពលោក</a:t>
            </a:r>
            <a:br>
              <a:rPr lang="en-US" sz="40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400" b="1">
                <a:latin typeface="Battambang"/>
                <a:ea typeface="Battambang"/>
                <a:cs typeface="Battambang"/>
                <a:sym typeface="Battambang"/>
              </a:rPr>
              <a:t/>
            </a:r>
            <a:br>
              <a:rPr lang="en-US" sz="24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800" b="1">
                <a:latin typeface="Battambang"/>
                <a:ea typeface="Battambang"/>
                <a:cs typeface="Battambang"/>
                <a:sym typeface="Battambang"/>
              </a:rPr>
              <a:t>សម្រាប់ទេសន្តរប្រវេសន៍ដោយសុវត្ថិភាព រៀបរយ និងស្របច្បាប់</a:t>
            </a:r>
            <a:r>
              <a:rPr lang="en-US" sz="2400">
                <a:latin typeface="Battambang"/>
                <a:ea typeface="Battambang"/>
                <a:cs typeface="Battambang"/>
                <a:sym typeface="Battambang"/>
              </a:rPr>
              <a:t/>
            </a:r>
            <a:br>
              <a:rPr lang="en-US" sz="2400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2800" b="1"/>
              <a:t>The Global Compact for Safe, Orderly and Regular Migration</a:t>
            </a:r>
            <a:endParaRPr sz="4800" b="1"/>
          </a:p>
        </p:txBody>
      </p:sp>
      <p:pic>
        <p:nvPicPr>
          <p:cNvPr id="93" name="Google Shape;93;p1" descr="No photo description availabl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48" y="436649"/>
            <a:ext cx="1260102" cy="126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រូបភាពពាក់ព័ន្ធ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0355" y="436649"/>
            <a:ext cx="3423110" cy="107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5202c2fdb_0_49"/>
          <p:cNvSpPr txBox="1">
            <a:spLocks noGrp="1"/>
          </p:cNvSpPr>
          <p:nvPr>
            <p:ph type="title"/>
          </p:nvPr>
        </p:nvSpPr>
        <p:spPr>
          <a:xfrm>
            <a:off x="359229" y="337458"/>
            <a:ext cx="10080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Khmer"/>
              <a:buNone/>
            </a:pPr>
            <a:r>
              <a:rPr lang="en-US" sz="2400" b="1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បញ្ហាសំខាន់ៗដែលបានកំណត់ឃើញ</a:t>
            </a:r>
            <a:endParaRPr sz="2400"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58" name="Google Shape;158;gf5202c2fdb_0_49"/>
          <p:cNvSpPr txBox="1">
            <a:spLocks noGrp="1"/>
          </p:cNvSpPr>
          <p:nvPr>
            <p:ph type="body" idx="1"/>
          </p:nvPr>
        </p:nvSpPr>
        <p:spPr>
          <a:xfrm>
            <a:off x="250375" y="1121350"/>
            <a:ext cx="11702100" cy="5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06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ទេសន្តរប្រវេសន៍ការងារ និងការគ្រប់គ្រងដំណើរការទេសន្តរប្រវេសន៍ ជាបញ្ហាអាទិភាពដែលត្រូវបានយក ចិត្តទុកដាក់ខ្លាំងជាងគេក្នុងការពិភាក្សា។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42900" lvl="0" indent="-36068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ពលករទេសន្តរប្រវេសន្តមិនប្រក្រតីដែលមានចំនួនច្រើនលើសលុប ត្រូវបានលើកឡើងជាកង្វល់រួមមួយ ដែលគួរយកចិត្តទុកដាក់នៅក្នុងគ្រប់វិស័យ។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42900" lvl="0" indent="-36068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បញ្ហាទេសន្តរប្រវេសន៍មិនប្រក្រតី មិនត្រឹមតែបង្កឲ្យប៉ះពាល់ដល់ប្រសិទ្ធិភាពនៃការការពារសិទ្ធិរបស់ ជនទេសន្តរប្រវេសន្តទេ ថែមទាំងបង្កើតឲ្យមានដំណើរការបម្លាស់ទីដែលគ្មានសុវត្ថិភាព និងមិនមានរបៀបរៀបរយទៀតផង។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42900" lvl="0" indent="-36068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បញ្ហាទេសន្តរប្រវេសន៍មិនប្រក្រតី ក៏អាចបង្កឲ្យមានហានិភ័យខ្ពស់ដែលជនទេសន្តរប្រវេសន្តអាចធ្លាក់ខ្លួន ត្រូវគេជួញដូរ  ត្រូវគេរត់ពន្ធ  និងក្លាយជាទាសករក្នុងទម្រង់ទំនើប។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5202c2fdb_0_54"/>
          <p:cNvSpPr txBox="1">
            <a:spLocks noGrp="1"/>
          </p:cNvSpPr>
          <p:nvPr>
            <p:ph type="title"/>
          </p:nvPr>
        </p:nvSpPr>
        <p:spPr>
          <a:xfrm>
            <a:off x="402771" y="452718"/>
            <a:ext cx="96480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Khmer"/>
              <a:buNone/>
            </a:pPr>
            <a:r>
              <a:rPr lang="en-US" sz="2400" b="1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សង្ខេបអនុសាសន៍សំខាន់ៗ</a:t>
            </a:r>
            <a:endParaRPr sz="2400" b="1">
              <a:solidFill>
                <a:srgbClr val="0033A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64" name="Google Shape;164;gf5202c2fdb_0_54"/>
          <p:cNvSpPr txBox="1">
            <a:spLocks noGrp="1"/>
          </p:cNvSpPr>
          <p:nvPr>
            <p:ph type="body" idx="1"/>
          </p:nvPr>
        </p:nvSpPr>
        <p:spPr>
          <a:xfrm>
            <a:off x="239487" y="1219200"/>
            <a:ext cx="11767500" cy="5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Font typeface="Battambang"/>
              <a:buChar char="•"/>
            </a:pPr>
            <a:r>
              <a:rPr lang="en-US" sz="2400">
                <a:latin typeface="Siemreap"/>
                <a:ea typeface="Siemreap"/>
                <a:cs typeface="Siemreap"/>
                <a:sym typeface="Siemreap"/>
              </a:rPr>
              <a:t>រាល់អន្តរាគមន៍ទាំងអស់គួរតែដោះស្រាយបញ្ហាហានិភ័យនានា ចំពោះជនទេសន្តរប្រវេសន៍ ព្រមទាំងប្រើប្រាស់ដំណើរការទេសន្តរប្រវេសន៍ដោយសុវត្ថិភាព រៀបរយ និងទៀងទាត់ ជាឧបករណ៍មួយសំរាប់ការអភិវឌ្ឍ។</a:t>
            </a:r>
            <a:endParaRPr>
              <a:latin typeface="Siemreap"/>
              <a:ea typeface="Siemreap"/>
              <a:cs typeface="Siemreap"/>
              <a:sym typeface="Siemreap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Battambang"/>
              <a:buChar char="•"/>
            </a:pPr>
            <a:r>
              <a:rPr lang="en-US" sz="2400">
                <a:latin typeface="Siemreap"/>
                <a:ea typeface="Siemreap"/>
                <a:cs typeface="Siemreap"/>
                <a:sym typeface="Siemreap"/>
              </a:rPr>
              <a:t>បង្កើតនីតិវិធីច្បាស់លាស់ និងស្របច្បាប់ សម្រាប់ទេសន្តរប្រវេសន៍ការងារ ដែលផ្តល់ព័ត៌មាន ពេញលេញដល់ប្រជាជនដែលធ្វើទេសន្តរប្រវេសន៍។</a:t>
            </a:r>
            <a:endParaRPr sz="2400">
              <a:latin typeface="Siemreap"/>
              <a:ea typeface="Siemreap"/>
              <a:cs typeface="Siemreap"/>
              <a:sym typeface="Siemreap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Battambang"/>
              <a:buChar char="•"/>
            </a:pPr>
            <a:r>
              <a:rPr lang="en-US" sz="2400">
                <a:latin typeface="Siemreap"/>
                <a:ea typeface="Siemreap"/>
                <a:cs typeface="Siemreap"/>
                <a:sym typeface="Siemreap"/>
              </a:rPr>
              <a:t>ពលករទេសន្តរប្រវេសន្តកម្ពុជា គួរទទួលបានព័ត៌មាន និងឯកសារសំខាន់ៗ ច្បាស់លាស់ សម្រាប់ធ្វើទេសន្តរប្រវេសន៍ប្រក្រតី ទោះជាពួកគេនៅទីកន្លែងណាក៏ដោយ។</a:t>
            </a:r>
            <a:endParaRPr sz="2400"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f5202c2fdb_0_59"/>
          <p:cNvPicPr preferRelativeResize="0"/>
          <p:nvPr/>
        </p:nvPicPr>
        <p:blipFill rotWithShape="1">
          <a:blip r:embed="rId3">
            <a:alphaModFix/>
          </a:blip>
          <a:srcRect l="7496" t="13217" r="7284" b="54441"/>
          <a:stretch/>
        </p:blipFill>
        <p:spPr>
          <a:xfrm>
            <a:off x="0" y="3025604"/>
            <a:ext cx="6543677" cy="383239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pic>
        <p:nvPicPr>
          <p:cNvPr id="170" name="Google Shape;170;gf5202c2fdb_0_59" descr="A picture containing piano,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807" r="8760"/>
          <a:stretch/>
        </p:blipFill>
        <p:spPr>
          <a:xfrm>
            <a:off x="5619750" y="0"/>
            <a:ext cx="6572249" cy="38323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f5202c2fdb_0_59"/>
          <p:cNvSpPr txBox="1"/>
          <p:nvPr/>
        </p:nvSpPr>
        <p:spPr>
          <a:xfrm>
            <a:off x="256800" y="381725"/>
            <a:ext cx="52635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ការ</a:t>
            </a:r>
            <a:r>
              <a:rPr lang="en-US" sz="2800" b="1" i="0" u="none" strike="noStrike" cap="none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អនុ</a:t>
            </a:r>
            <a:r>
              <a:rPr lang="en-US" sz="2800" b="0" i="0" u="none" strike="noStrike" cap="none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ម័តទៅលើកតិកាសញ្ញាពិភពលោក សម្រាប់ទេសន្តរប្រវេសន៍ដោយសុវត្ថិភាព រៀបរយ និងស្របច្បាប់</a:t>
            </a:r>
            <a:endParaRPr sz="2800" b="0" i="0" u="none" strike="noStrike" cap="none">
              <a:solidFill>
                <a:srgbClr val="0033A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5202c2fdb_0_65"/>
          <p:cNvSpPr txBox="1">
            <a:spLocks noGrp="1"/>
          </p:cNvSpPr>
          <p:nvPr>
            <p:ph type="title"/>
          </p:nvPr>
        </p:nvSpPr>
        <p:spPr>
          <a:xfrm>
            <a:off x="438075" y="217948"/>
            <a:ext cx="11557800" cy="116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2200" b="1">
                <a:solidFill>
                  <a:schemeClr val="accent1"/>
                </a:solidFill>
                <a:latin typeface="Khmer"/>
                <a:ea typeface="Khmer"/>
                <a:cs typeface="Khmer"/>
                <a:sym typeface="Khmer"/>
              </a:rPr>
              <a:t>កិច្ចប្រជុំត្រៀមរៀបចំសិក្ខាសាលាថ្នាក់ជាតិលើកទី២ ស្តីពី កតិកាសញ្ញាពិភពលោកសម្រាប់ទេសន្តរប្រវេសន៍ដោយសុវត្ថិភាព រៀបរយ និងទៀងទាត់ (GCM)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77" name="Google Shape;177;gf5202c2fdb_0_65"/>
          <p:cNvSpPr txBox="1">
            <a:spLocks noGrp="1"/>
          </p:cNvSpPr>
          <p:nvPr>
            <p:ph type="body" idx="1"/>
          </p:nvPr>
        </p:nvSpPr>
        <p:spPr>
          <a:xfrm>
            <a:off x="272150" y="1725500"/>
            <a:ext cx="11724000" cy="4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lvl="0" indent="-34480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រៀបចំឡើងនៅទីក្រុងភ្នំពេញ នៅថ្ងៃទី១២ ខែកុម្ភៈ ឆ្នាំ២០២០។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480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មានភ្ញៀវចូលរួមចំនួន ៣៣រូប អញ្ជើញមកពីក្រសួងសំខាន់ៗ និងបណ្តាញអង្គការសហប្រជាជាតិសម្រាប់ ទេសន្តរប្រវេសន៍។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480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ដឹកនាំដោយ លោកជំទាវ ជូ ប៊ុនអេង រដ្ឋលេខាធិការក្រសួងមហាផ្ទៃ និងជាអនុប្រធានអចិន្ត្រែយ៍   គណៈ កម្មាធិការជាតិប្រយុទ្ធប្រឆាំងនឹងអំពើជួញដូរមនុស្ស។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480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គោលបំណង៖ ដើម្បីរៀបចំត្រៀមសិក្ខាសាលាកិច្ចពិគ្រោះយោបល់ថ្នាក់ជាតិលើកទី២ ដោយធ្វើការពិភាក្សាទៅលើគោលបំណងទាំង ២៣ របស់កតិកាសញ្ញាពិភពលោកសម្រាប់ទេសន្តរប្រវេសន៍ដោយសុវត្ថិភាព រៀបរយ និងស្របច្បាប់ ព្រមទាំងធ្វើការជ្រើសរើស និងចាត់អាទិភាពគោលបំណងមួយចំនួន សម្រាប់បញ្ចូលក្នុងផែនការយុទ្ធសាស្ត្រជាតិ ដើម្បីដោះស្រាយបញ្ហាទាក់ទងនឹងទេសន្តរប្រវេសន៍។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5202c2fdb_0_70"/>
          <p:cNvSpPr txBox="1">
            <a:spLocks noGrp="1"/>
          </p:cNvSpPr>
          <p:nvPr>
            <p:ph type="title"/>
          </p:nvPr>
        </p:nvSpPr>
        <p:spPr>
          <a:xfrm>
            <a:off x="236307" y="452718"/>
            <a:ext cx="119556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hmer"/>
              <a:buNone/>
            </a:pPr>
            <a:r>
              <a:rPr lang="en-US" sz="2400" b="1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កំណត់ឃើញវិស័យចំនួនបួន (០៤) ទាក់ទងនឹងបញ្ហាទេសន្តរប្រវេសន៍</a:t>
            </a:r>
            <a:endParaRPr sz="2400"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83" name="Google Shape;183;gf5202c2fdb_0_70"/>
          <p:cNvSpPr txBox="1">
            <a:spLocks noGrp="1"/>
          </p:cNvSpPr>
          <p:nvPr>
            <p:ph type="body" idx="1"/>
          </p:nvPr>
        </p:nvSpPr>
        <p:spPr>
          <a:xfrm>
            <a:off x="236300" y="1407625"/>
            <a:ext cx="11719500" cy="4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វិស័យទាំងបួនគឺ៖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690563" marR="0" lvl="0" indent="-519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១.	ការការពារជនទេសន្តរប្រវេសន្ត</a:t>
            </a: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 — ទាំងជនទេសន្តរប្រវេសន៍ប្រក្រតី និងជនទេសន្តរប្រវេសន៍មិនប្រក្រតី (ខ្វះព័ត៌មាន ខ្វះការយល់ដឹង បញ្ហាកេងប្រវ័ញ្ច និងរំលោភបំពាន យុត្តិធម៌ផ្នែកច្បាប់)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690563" marR="0" lvl="0" indent="-519113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២.	ការគ្រប់គ្រងទិន្នន័យ</a:t>
            </a: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 — ទាំងជនទេសន្តរប្រវេសន៍ប្រក្រតី និងជនទេសន្តរប្រវេសន៍មិនប្រក្រតី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690563" marR="0" lvl="0" indent="-519113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៣.	ការគាំទ្រផ្នែកវិលត្រឡប់ និងសមាហរណកម្ម</a:t>
            </a: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 — គោលនយោបាយ ទិន្នន័យ បញ្ហាការការពារស្រ្តី និងកុមារដែលត្រូវគេជួញដូរ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690563" marR="0" lvl="0" indent="-519113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200" b="1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៤.	អត្តសញ្ញាណស្របច្បាប់</a:t>
            </a: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 — សម្រាប់កូនរបស់ជនទេសន្តរប្រវេសន៍មិនប្រក្រតី ដែលបានកើតនៅក្រៅ ប្រទេសកម្ពុជា។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236307" y="452718"/>
            <a:ext cx="119556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hmer"/>
              <a:buNone/>
            </a:pPr>
            <a:r>
              <a:rPr lang="en-US" sz="2400" b="1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ជ្រើសរើសសាកល្បងគោលបំណងរបស់កតិកាសញ្ញា ចំនួនប្រាំពីរ (០៧)</a:t>
            </a:r>
            <a:endParaRPr sz="2400" b="1">
              <a:solidFill>
                <a:srgbClr val="0033A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236300" y="1055075"/>
            <a:ext cx="11719500" cy="54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44688" lvl="0" indent="-177323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គោលបំណងទី0១៖	</a:t>
            </a:r>
            <a:r>
              <a:rPr lang="en-US" sz="200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ប្រមូល និងប្រើប្រាស់ទិន្នន័យដែលអាចជឿជាក់បាន និងមានការបែងចែកតាមភេទជាមូលដ្ឋាន សម្រាប់ការរៀបចំគោលនយោបាយផ្អែកលើទិន្នន័យពិត។</a:t>
            </a:r>
            <a:endParaRPr sz="2000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1944688" marR="0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solidFill>
                  <a:srgbClr val="00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គោលបំណងទី0</a:t>
            </a:r>
            <a:r>
              <a:rPr lang="en-US" sz="2000" b="1">
                <a:latin typeface="Siemreap"/>
                <a:ea typeface="Siemreap"/>
                <a:cs typeface="Siemreap"/>
                <a:sym typeface="Siemreap"/>
              </a:rPr>
              <a:t>៤</a:t>
            </a:r>
            <a:r>
              <a:rPr lang="en-US" sz="2000">
                <a:latin typeface="Siemreap"/>
                <a:ea typeface="Siemreap"/>
                <a:cs typeface="Siemreap"/>
                <a:sym typeface="Siemreap"/>
              </a:rPr>
              <a:t>៖	ធានាថាជនទេសន្តរប្រវេសន្តមានភ័ស្តុតាងអត្តសញ្ញាណ និងឯកសារគ្រប់គ្រាន់។</a:t>
            </a:r>
            <a:endParaRPr sz="2000">
              <a:latin typeface="Siemreap"/>
              <a:ea typeface="Siemreap"/>
              <a:cs typeface="Siemreap"/>
              <a:sym typeface="Siemreap"/>
            </a:endParaRPr>
          </a:p>
          <a:p>
            <a:pPr marL="1944688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solidFill>
                  <a:srgbClr val="00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គោលបំណងទី0</a:t>
            </a:r>
            <a:r>
              <a:rPr lang="en-US" sz="2000" b="1">
                <a:latin typeface="Siemreap"/>
                <a:ea typeface="Siemreap"/>
                <a:cs typeface="Siemreap"/>
                <a:sym typeface="Siemreap"/>
              </a:rPr>
              <a:t>៧</a:t>
            </a:r>
            <a:r>
              <a:rPr lang="en-US" sz="2000">
                <a:latin typeface="Siemreap"/>
                <a:ea typeface="Siemreap"/>
                <a:cs typeface="Siemreap"/>
                <a:sym typeface="Siemreap"/>
              </a:rPr>
              <a:t>៖	ដោះស្រាយ និងកាត់បន្ថយភាពងាយរងគ្រោះក្នុងដំណើរការទេសន្តរប្រវេសន៍។</a:t>
            </a:r>
            <a:endParaRPr sz="2000"/>
          </a:p>
          <a:p>
            <a:pPr marL="1944688" marR="0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គោលបំណងទី១១៖</a:t>
            </a:r>
            <a:r>
              <a:rPr lang="en-US" sz="2000" b="1">
                <a:latin typeface="Siemreap"/>
                <a:ea typeface="Siemreap"/>
                <a:cs typeface="Siemreap"/>
                <a:sym typeface="Siemreap"/>
              </a:rPr>
              <a:t>	</a:t>
            </a:r>
            <a:r>
              <a:rPr lang="en-US" sz="200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គ្រប់គ្រងព្រំដែនរួមគ្នា ដោយសុវត្ថិភាព និងស៊ីសង្វាក់គ្នា។</a:t>
            </a:r>
            <a:endParaRPr sz="2000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1944688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latin typeface="Siemreap"/>
                <a:ea typeface="Siemreap"/>
                <a:cs typeface="Siemreap"/>
                <a:sym typeface="Siemreap"/>
              </a:rPr>
              <a:t>គោលបំណងទី១២៖	</a:t>
            </a:r>
            <a:r>
              <a:rPr lang="en-US" sz="2000">
                <a:latin typeface="Siemreap"/>
                <a:ea typeface="Siemreap"/>
                <a:cs typeface="Siemreap"/>
                <a:sym typeface="Siemreap"/>
              </a:rPr>
              <a:t>ពង្រឹងឲ្យបាន និងត្រៀមទុកជាមុន នូវនីតិវិធីទេសន្តរប្រវេសន៍ សម្រាប់ការត្រួតពិនិត្យដោយសមស្រប ការប៉ាន់ប្រមាណបញ្ហា និងការបញ្ជូន។</a:t>
            </a:r>
            <a:endParaRPr sz="2000"/>
          </a:p>
          <a:p>
            <a:pPr marL="1944688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latin typeface="Siemreap"/>
                <a:ea typeface="Siemreap"/>
                <a:cs typeface="Siemreap"/>
                <a:sym typeface="Siemreap"/>
              </a:rPr>
              <a:t>គោលបំណងទី២០៖	</a:t>
            </a:r>
            <a:r>
              <a:rPr lang="en-US" sz="2000">
                <a:latin typeface="Siemreap"/>
                <a:ea typeface="Siemreap"/>
                <a:cs typeface="Siemreap"/>
                <a:sym typeface="Siemreap"/>
              </a:rPr>
              <a:t>ធ្វើឲ្យប្រសើរឡើងនូវការបញ្ជូន ឬការផ្ទេរប្រាក់ដែលឆាប់រហ័ស មានសុវត្ថិភាព តម្លៃទាប និងដាក់បញ្ចូលហិរញ្ញវត្ថុរបស់ជនទេសន្តរប្រវេសន៍។</a:t>
            </a:r>
            <a:endParaRPr sz="2000">
              <a:latin typeface="Siemreap"/>
              <a:ea typeface="Siemreap"/>
              <a:cs typeface="Siemreap"/>
              <a:sym typeface="Siemreap"/>
            </a:endParaRPr>
          </a:p>
          <a:p>
            <a:pPr marL="1944688" marR="0" lvl="0" indent="-1773238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r>
              <a:rPr lang="en-US" sz="2000" b="1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គោលបំណងទី២៣</a:t>
            </a:r>
            <a:r>
              <a:rPr lang="en-US" sz="200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៖</a:t>
            </a:r>
            <a:r>
              <a:rPr lang="en-US" sz="2000">
                <a:latin typeface="Siemreap"/>
                <a:ea typeface="Siemreap"/>
                <a:cs typeface="Siemreap"/>
                <a:sym typeface="Siemreap"/>
              </a:rPr>
              <a:t>	</a:t>
            </a:r>
            <a:r>
              <a:rPr lang="en-US" sz="200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ពង្រឹងកិច្ចសហប្រតិបត្តិការអន្តរជាតិ និងភាពជាដៃគូសកល សម្រាប់ទេសន្តរប្រវេសន៍ដោយសុវត្ថិភាព រៀបរយ និងស្របច្បាប់។</a:t>
            </a:r>
            <a:endParaRPr sz="2000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946"/>
              <a:buNone/>
            </a:pPr>
            <a:endParaRPr sz="2000"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838200" y="173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>
                <a:latin typeface="Battambang"/>
                <a:ea typeface="Battambang"/>
                <a:cs typeface="Battambang"/>
                <a:sym typeface="Battambang"/>
              </a:rPr>
              <a:t>សិក្ខាសាលាថ្នាក់ជាតិលើកទី២ កម្រិតថ្នាក់ដឹកនាំ ស្តីពីកតិកាសញ្ញាពិភពលោក</a:t>
            </a:r>
            <a:br>
              <a:rPr lang="en-US" sz="24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400" b="1">
                <a:latin typeface="Battambang"/>
                <a:ea typeface="Battambang"/>
                <a:cs typeface="Battambang"/>
                <a:sym typeface="Battambang"/>
              </a:rPr>
              <a:t>សម្រាប់ទេសន្តរប្រវេសន៍ដោយសុវត្ថិភាព រៀបរយ និងទៀងទាត់</a:t>
            </a:r>
            <a:endParaRPr sz="1800" b="1"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20624" y="1600200"/>
            <a:ext cx="11320272" cy="486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9725" lvl="0" indent="-3460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Battambang"/>
              <a:buChar char="•"/>
            </a:pPr>
            <a:r>
              <a:rPr lang="en-US" sz="25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រៀបចំឡើងនៅទីក្រុងភ្នំពេញ នៅទីស្តីការក្រសួងមហាផ្ទៃ  ថ្ងៃទី៣០ ខែកក្កដា  ឆ្នាំ២០២០។</a:t>
            </a:r>
            <a:endParaRPr sz="29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60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Battambang"/>
              <a:buChar char="•"/>
            </a:pPr>
            <a:r>
              <a:rPr lang="en-US" sz="25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មានភ្ញៀវចូលរួមចំនួនជាង ១៣០នាក់ អញ្ជើញមកពីក្រសួងសំខាន់ៗ អង្គការសហប្រជាជាតិ អង្គការអន្តរជាតិ អង្គការក្រៅរដ្ឋាភិបាល សង្គមស៊ីវិល ស្ថាប័នឯជន។</a:t>
            </a:r>
            <a:endParaRPr sz="29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3972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5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ក្រោមអធិបតីភាព សម្តេចក្រឡាហោម </a:t>
            </a:r>
            <a:r>
              <a:rPr lang="en-US" sz="2300">
                <a:solidFill>
                  <a:srgbClr val="0033A0"/>
                </a:solidFill>
                <a:latin typeface="Battambang"/>
                <a:ea typeface="Battambang"/>
                <a:cs typeface="Battambang"/>
                <a:sym typeface="Battambang"/>
              </a:rPr>
              <a:t>ស ខេង </a:t>
            </a:r>
            <a:r>
              <a:rPr lang="en-US" sz="25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ឧបនាយករដ្ឋមន្ត្រី រដ្ឋមន្ត្រីក្រសួងមហាផ្ទៃ និងជា ប្រធានគណៈកម្មាធិការជាតិប្រយុទ្ធប្រឆាំងនឹងអំពើជួញដូរមនុស្ស។</a:t>
            </a:r>
            <a:endParaRPr sz="29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60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Battambang"/>
              <a:buChar char="•"/>
            </a:pPr>
            <a:r>
              <a:rPr lang="en-US" sz="25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គោលបំណង៖ ដើម្បីពិនិត្យ ពិភាក្សា និងសម្រេចជ្រើសរើសគោលបំណងអាទិភាព ដោយផ្អែកទៅលើតួនាទីស្ថាប័នសំខាន់ៗរបស់រដ្ឋាភិបាល និងអ្នកពាក់ព័ន្ធ។</a:t>
            </a:r>
            <a:endParaRPr sz="2500">
              <a:solidFill>
                <a:srgbClr val="000000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236307" y="452718"/>
            <a:ext cx="119556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n-US" sz="2400" b="1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សម្រេចជ្រើសរើសគោលបំណងអាទិភាព របស់កតិកាសញ្ញា​ចំនួនបី (០៣)</a:t>
            </a:r>
            <a:endParaRPr sz="2400" b="1">
              <a:solidFill>
                <a:srgbClr val="0033A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36300" y="1407625"/>
            <a:ext cx="11719500" cy="4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400" b="1" u="sng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គោលបំណងអាទិភាព ចំនួនបី ដែលបានជ្រើសរើស៖</a:t>
            </a:r>
            <a:endParaRPr sz="2400" u="sng">
              <a:highlight>
                <a:schemeClr val="lt1"/>
              </a:highlight>
              <a:latin typeface="Siemreap"/>
              <a:ea typeface="Siemreap"/>
              <a:cs typeface="Siemreap"/>
              <a:sym typeface="Siemreap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r>
              <a:rPr lang="en-US" sz="2400" b="1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១.	</a:t>
            </a:r>
            <a:r>
              <a:rPr lang="en-US" sz="2400" b="1">
                <a:solidFill>
                  <a:srgbClr val="FF0000"/>
                </a:solidFill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គោលបំណងទី១</a:t>
            </a:r>
            <a:r>
              <a:rPr lang="en-US" sz="2400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៖ ប្រមូល និងប្រើប្រាស់ទិន្នន័យដែលអាចជឿជាក់បាន និងមានការបែងចែកតាមភេទជាមូលដ្ឋាន សម្រាប់ការរៀបចំគោលនយោបាយ ផ្អែកលើភស្តុតាង។</a:t>
            </a:r>
            <a:endParaRPr sz="2400">
              <a:highlight>
                <a:schemeClr val="lt1"/>
              </a:highlight>
              <a:latin typeface="Siemreap"/>
              <a:ea typeface="Siemreap"/>
              <a:cs typeface="Siemreap"/>
              <a:sym typeface="Siemreap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r>
              <a:rPr lang="en-US" sz="2400" b="1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២.	</a:t>
            </a:r>
            <a:r>
              <a:rPr lang="en-US" sz="2400" b="1">
                <a:solidFill>
                  <a:srgbClr val="FF0000"/>
                </a:solidFill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គោលបំណងទី១១</a:t>
            </a:r>
            <a:r>
              <a:rPr lang="en-US" sz="2400" b="1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៖ </a:t>
            </a:r>
            <a:r>
              <a:rPr lang="en-US" sz="2400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គ្រប់គ្រងព្រំដែនរួមគ្នា ដោយសុវត្ថិភាព និងស៊ីសង្វាក់គ្នា។</a:t>
            </a:r>
            <a:endParaRPr sz="2400">
              <a:highlight>
                <a:schemeClr val="lt1"/>
              </a:highlight>
              <a:latin typeface="Siemreap"/>
              <a:ea typeface="Siemreap"/>
              <a:cs typeface="Siemreap"/>
              <a:sym typeface="Siemreap"/>
            </a:endParaRPr>
          </a:p>
          <a:p>
            <a:pPr marL="511175" marR="0" lvl="0" indent="-5111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r>
              <a:rPr lang="en-US" sz="2400" b="1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៣.	</a:t>
            </a:r>
            <a:r>
              <a:rPr lang="en-US" sz="2400" b="1">
                <a:solidFill>
                  <a:srgbClr val="FF0000"/>
                </a:solidFill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គោលបំណងទី២៣</a:t>
            </a:r>
            <a:r>
              <a:rPr lang="en-US" sz="2400">
                <a:highlight>
                  <a:schemeClr val="lt1"/>
                </a:highlight>
                <a:latin typeface="Siemreap"/>
                <a:ea typeface="Siemreap"/>
                <a:cs typeface="Siemreap"/>
                <a:sym typeface="Siemreap"/>
              </a:rPr>
              <a:t>៖ ពង្រឹងកិច្ចសហប្រតិបត្តិការអន្តរជាតិ និងភាពជាដៃគូសកល សម្រាប់ទេសន្តរប្រវេសន៍ដោយសុវត្ថិភាព រៀបរយ និងស្របច្បាប់។</a:t>
            </a:r>
            <a:endParaRPr sz="2400">
              <a:highlight>
                <a:schemeClr val="lt1"/>
              </a:highlight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182881" y="173101"/>
            <a:ext cx="11712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latin typeface="Battambang"/>
                <a:ea typeface="Battambang"/>
                <a:cs typeface="Battambang"/>
                <a:sym typeface="Battambang"/>
              </a:rPr>
              <a:t>សិក្ខាសាលាថ្នាក់ជាតិ ស្តីពីរបាយការណ៍សូចនាករអភិបាលកិច្ច ទេសន្តរប្រវេសន៍</a:t>
            </a:r>
            <a:br>
              <a:rPr lang="en-US" sz="22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200" b="1">
                <a:latin typeface="Battambang"/>
                <a:ea typeface="Battambang"/>
                <a:cs typeface="Battambang"/>
                <a:sym typeface="Battambang"/>
              </a:rPr>
              <a:t>និងការវាយតម្លៃការអនុវត្តកតិកាសញ្ញាពិភពលោក ស្តីពីទេសន្តរ ប្រវេសន៍</a:t>
            </a:r>
            <a:br>
              <a:rPr lang="en-US" sz="22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200" b="1">
                <a:latin typeface="Battambang"/>
                <a:ea typeface="Battambang"/>
                <a:cs typeface="Battambang"/>
                <a:sym typeface="Battambang"/>
              </a:rPr>
              <a:t>ដោយសុវត្ថិភាព រៀបរយ និងទៀងទាត់នៅកម្ពុជា</a:t>
            </a:r>
            <a:endParaRPr sz="2200" b="1"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420625" y="1967274"/>
            <a:ext cx="113202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lvl="0" indent="-327025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រៀបចំឡើងនៅទីក្រុងភ្នំពេញ ថ្ងៃទី១២ ខែមករា  ឆ្នាំ២០២១។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27025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មានភ្ញៀវចូលរួមផ្ទាល់ចំនួនជាង ៣០នាក់ អញ្ជើញមកពីក្រសួងសំខាន់ៗ និងភ្ញៀវតំណាងអង្គការសហប្រជាជាតិ អង្គការអន្តរជាតិចូលរួមតាមប្រព័ន្ធអនឡាញ។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27025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ក្រោមអធិបតីភាព លោកជំទាវ ជូ ប៊ុនអេង រដ្ឋលេខាធិការក្រសួងមហាផ្ទៃ និងជាអនុប្រធានអចិន្ត្រែយ៍   គណៈ កម្មាធិការជាតិប្រយុទ្ធប្រឆាំងនឹងអំពើជួញដូរមនុស្ស។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27025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គោលបំណង៖ ដើម្បីបង្ហាញអំពីរបាយការណ៍សូច្ចនករអភិបាលកិច្ចទេសន្តរប្រវេសន៍ នៅកម្ពុជា និងប្រមូលធាតុចូលសម្រាប់ការវាយតម្លៃដោយស្ម័គ្រចិត្ត ទៅលើការអនុវត្តកតិកាសញ្ញាពិភពលោក ស្តីពីទេសន្តរប្រវេសន៍ដោយសុវត្ថិភាព រៀបរយ និងស្របច្បាប់នៅកម្ពុជា ដែលធ្វើឡើងដោយអង្គការ UNESCAP 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0" y="1862824"/>
            <a:ext cx="12191999" cy="25394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ប្រទេសកម្ពុជាក្លាយជាប្រទេសជ័យលាភី (Champion Country) ដើម្បីអនុវត្តកតិការសញ្ញា</a:t>
            </a:r>
            <a:br>
              <a:rPr lang="en-US" sz="2400" b="1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400" b="1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ពិភពលោក ស្តីពីទេសន្តរប្រវេសន៍ដោយសុវត្ថិភាព រៀបរយ និងទៀងទាត់</a:t>
            </a:r>
            <a:br>
              <a:rPr lang="en-US" sz="2400" b="1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400" b="1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នៅខែកុម្ភៈ ឆ្នាំ២០២១ </a:t>
            </a:r>
            <a:endParaRPr sz="2400" b="1">
              <a:solidFill>
                <a:schemeClr val="lt1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548639" y="1937942"/>
            <a:ext cx="8287227" cy="539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chemeClr val="dk1"/>
                </a:solidFill>
                <a:latin typeface="Battambang"/>
                <a:ea typeface="Battambang"/>
                <a:cs typeface="Battambang"/>
                <a:sym typeface="Battambang"/>
              </a:rPr>
              <a:t>មាតិកា </a:t>
            </a:r>
            <a:endParaRPr sz="2600">
              <a:solidFill>
                <a:schemeClr val="dk1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7620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Battambang"/>
                <a:ea typeface="Battambang"/>
                <a:cs typeface="Battambang"/>
                <a:sym typeface="Battambang"/>
              </a:rPr>
              <a:t>១.កតិកាសញ្ញាពិភពលោក សម្រាប់ទេសន្តរប្រវេសន៍ដោយសុវត្ថិភាព រៀបរយ និងទៀងទាត់  (GCM)</a:t>
            </a:r>
            <a:endParaRPr sz="2000" i="0" u="none" strike="noStrike" cap="none">
              <a:solidFill>
                <a:schemeClr val="dk1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7620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Battambang"/>
                <a:ea typeface="Battambang"/>
                <a:cs typeface="Battambang"/>
                <a:sym typeface="Battambang"/>
              </a:rPr>
              <a:t>២.កតិកាសញ្ញាពិភពលោកសម្រាប់ទេសន្តរប្រវេសន៍ដោយសុវត្ថិភាព រៀបរយ និងទៀងទាត់ នៅកម្ពុជា</a:t>
            </a:r>
            <a:endParaRPr sz="2000" i="0" u="none" strike="noStrike" cap="none">
              <a:solidFill>
                <a:schemeClr val="dk1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533400" marR="0" lvl="0" indent="-3048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533400" marR="0" lvl="0" indent="-30480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142642" y="95664"/>
            <a:ext cx="6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Siemreap"/>
                <a:ea typeface="Siemreap"/>
                <a:cs typeface="Siemreap"/>
                <a:sym typeface="Siemreap"/>
              </a:rPr>
              <a:t>បណ្តាញអង្គការសហប្រជាជាតិទទួលបន្ទុកទេសន្តរប្រវេសន៍</a:t>
            </a:r>
            <a:endParaRPr sz="32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686" y="2108292"/>
            <a:ext cx="2608804" cy="264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l="3574" t="7473" r="2853" b="9669"/>
          <a:stretch/>
        </p:blipFill>
        <p:spPr>
          <a:xfrm>
            <a:off x="105775" y="176498"/>
            <a:ext cx="4216527" cy="11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22548" y="173101"/>
            <a:ext cx="119626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latin typeface="Battambang"/>
                <a:ea typeface="Battambang"/>
                <a:cs typeface="Battambang"/>
                <a:sym typeface="Battambang"/>
              </a:rPr>
              <a:t>កិច្ចប្រជុំត្រៀមពិគ្រោះយោបល់ថ្នាក់ជាតិ ស្តីពីការបង្កើតផែនការជាតិអនុវត្តកតិកា </a:t>
            </a:r>
            <a:br>
              <a:rPr lang="en-US" sz="2200" b="1"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200" b="1">
                <a:latin typeface="Battambang"/>
                <a:ea typeface="Battambang"/>
                <a:cs typeface="Battambang"/>
                <a:sym typeface="Battambang"/>
              </a:rPr>
              <a:t>សញ្ញាពិភពលោកសម្រាប់ទេសន្តរប្រវេសន៍ប្រកបដោយសុវត្ថិភាព រៀបរយ និងទៀងទាត់</a:t>
            </a:r>
            <a:endParaRPr sz="2200" b="1"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420624" y="1600200"/>
            <a:ext cx="11320272" cy="49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39725" lvl="0" indent="-3473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209"/>
              <a:buFont typeface="Battambang"/>
              <a:buChar char="•"/>
            </a:pPr>
            <a:r>
              <a:rPr lang="en-US" sz="2324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រៀបចំឡើងនៅទីក្រុងភ្នំពេញ ថ្ងៃទី០១ ខែតុលា  ឆ្នាំ២០២១។</a:t>
            </a:r>
            <a:endParaRPr sz="3124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73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209"/>
              <a:buFont typeface="Battambang"/>
              <a:buChar char="•"/>
            </a:pPr>
            <a:r>
              <a:rPr lang="en-US" sz="2324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មានភ្ញៀវមកពីក្រសួងសំខាន់ៗ និងភ្ញៀវជាតំណាងបណ្តាញអង្គការសហប្រជាជាតិស្តីពីទេសន្តរប្រវេសន៍ អញ្ជើញចូលរួមតាមប្រព័ន្ធអនឡាញ សរុបចំនួនជាង ១០០ នាក់ ។</a:t>
            </a:r>
            <a:endParaRPr sz="3124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73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209"/>
              <a:buFont typeface="Battambang"/>
              <a:buChar char="•"/>
            </a:pPr>
            <a:r>
              <a:rPr lang="en-US" sz="2324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 ក្រោមអធិបតីភាព លោកជំទាវ ជូ ប៊ុនអេង រដ្ឋលេខាធិការក្រសួងមហាផ្ទៃ និងជាអនុប្រធានអចិន្ត្រែយ៍   គណៈ កម្មាធិការជាតិប្រយុទ្ធប្រឆាំងនឹងអំពើជួញដូរមនុស្ស។</a:t>
            </a:r>
            <a:endParaRPr sz="3124"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473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209"/>
              <a:buFont typeface="Battambang"/>
              <a:buChar char="•"/>
            </a:pPr>
            <a:r>
              <a:rPr lang="en-US" sz="2324">
                <a:solidFill>
                  <a:srgbClr val="000000"/>
                </a:solidFill>
                <a:latin typeface="Battambang"/>
                <a:ea typeface="Battambang"/>
                <a:cs typeface="Battambang"/>
                <a:sym typeface="Battambang"/>
              </a:rPr>
              <a:t>គោលបំណង៖ ដើម្បីបង្ហាញអំពីដំណើរការ និងការអនុវត្តកតិការសញ្ញាពិភពលោកស្តីពីទេសន្តរប្រវេសន៍ ព្រមទាំង ពិនិត្យ និងកំណត់រកអ្នកពាក់ព័ន្ធ និងអ្នកទទួលផល ក្នុងគោលបំណងរៀបចំបងើ្កតផែនការជាតិសម្រាប់អនុវត្តកតិកាសញ្ញាពិភពលោកស្តីពីទេសន្តរប្រវេសន៍ ដែលឆ្លើយតបនឹងគោលបំណងទី០១ ទី១១ និងទី២៣ នៃកតិកាសញ្ញាពិភពលោក។</a:t>
            </a:r>
            <a:endParaRPr sz="3124">
              <a:latin typeface="Battambang"/>
              <a:ea typeface="Battambang"/>
              <a:cs typeface="Battambang"/>
              <a:sym typeface="Battambang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4733"/>
              <a:buNone/>
            </a:pPr>
            <a:endParaRPr sz="2124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122548" y="173101"/>
            <a:ext cx="119626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  <a:t>កិច្ចប្រជុំត្រៀមពិគ្រោះយោបល់ថ្នាក់ជាតិ ស្តីពីផែនការជាតិអនុវត្តកតិកាសញ្ញាពិភពលោក</a:t>
            </a:r>
            <a:br>
              <a:rPr lang="en-US" sz="2200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</a:br>
            <a:r>
              <a:rPr lang="en-US" sz="2200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  <a:t>សម្រាប់ទេសន្តរប្រវេសន៍ប្រកបដោយសុវត្ថិភាព រៀបរយ និងស្របច្បាប់</a:t>
            </a:r>
            <a:endParaRPr sz="2200">
              <a:solidFill>
                <a:srgbClr val="0033A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420624" y="1600200"/>
            <a:ext cx="11320272" cy="49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9725" lvl="0" indent="-33972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Siemreap"/>
                <a:ea typeface="Siemreap"/>
                <a:cs typeface="Siemreap"/>
                <a:sym typeface="Siemreap"/>
              </a:rPr>
              <a:t>រៀបចំឡើងនៅទីក្រុងភ្នំពេញ ថ្ងៃទី០១ ខែតុលា  ឆ្នាំ២០២១។</a:t>
            </a:r>
            <a:endParaRPr/>
          </a:p>
          <a:p>
            <a:pPr marL="339725" lvl="0" indent="-33972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Siemreap"/>
                <a:ea typeface="Siemreap"/>
                <a:cs typeface="Siemreap"/>
                <a:sym typeface="Siemreap"/>
              </a:rPr>
              <a:t>សមាសភាពចូលរួមមាន៖ អគ្គលេខាធិការដ្ឋាន នៃគណៈកម្មាធិការជាតិប្រយុទ្ធប្រឆាំងនឹងអំពើជួញដូរ  អង្គការក្រៅរដ្ឋាភិបាល  អង្គការសង្គមស៊ីវិល និងបណ្តាញអង្គការសហប្រជាជាតិស្តីពីទេសន្តរប្រវេសន៍។</a:t>
            </a:r>
            <a:endParaRPr/>
          </a:p>
          <a:p>
            <a:pPr marL="339725" lvl="0" indent="-33972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solidFill>
                  <a:srgbClr val="00000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គោលបំណង៖ ដើម្បីពិភាក្សាអំពីតម្រូវការរបស់ជនទេសន្តរប្រវេសន៍ និងបញ្ហាប្រឈមដែលពួកគេជួបប្រទះ ព្រមទាំងយុទ្ធសាស្ត្រនានាសម្រាប់រៀបចំបងើ្កតផែនការជាតិអនុវត្តកតិកាសញ្ញាពិភពលោកស្តីពីទេសន្តរប្រវេសន៍ ឆ្លើយតបនឹងគោលបំណងទី០១ ទី១១ និងទី២៣ នៃកតិកាសញ្ញាពិភពលោក។</a:t>
            </a:r>
            <a:endParaRPr sz="2200">
              <a:solidFill>
                <a:srgbClr val="000000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122548" y="173101"/>
            <a:ext cx="119626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>
                <a:latin typeface="Khmer"/>
                <a:ea typeface="Khmer"/>
                <a:cs typeface="Khmer"/>
                <a:sym typeface="Khmer"/>
              </a:rPr>
              <a:t>សកម្មភាពបន្ត  ដើម្បីបងើ្កតផែនការជាតិ</a:t>
            </a:r>
            <a:endParaRPr sz="2200" b="1"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420623" y="1600200"/>
            <a:ext cx="11457149" cy="49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9725" lvl="0" indent="-339725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បានរៀបចំសិក្ខាសាលាពិគ្រោះយោបល់ថ្នាក់ជាតិ នៅថ្ងៃទី​១ ខែតុលា ឆ្នាំ២០២១ </a:t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39725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រៀបចំសិក្ខាសាលាថ្នាក់ជាតិ នៅដើមឆ្នាំ២០២២ ដើម្បីបងើ្កតផែនការជាតិអនុវត្តកតិកាសញ្ញាពិភពលោកស្តីពីទេសន្តរប្រវេសន៍ ឆ្លើយតបនឹងគោលបំណងទី០១ ទី១១ និងទី២៣ នៃកតិកាសញ្ញាពិភពលោក ។</a:t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  <a:p>
            <a:pPr marL="339725" lvl="0" indent="-339725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Battambang"/>
              <a:buChar char="•"/>
            </a:pPr>
            <a:r>
              <a:rPr lang="en-US" sz="2200">
                <a:latin typeface="Battambang"/>
                <a:ea typeface="Battambang"/>
                <a:cs typeface="Battambang"/>
                <a:sym typeface="Battambang"/>
              </a:rPr>
              <a:t>កម្ពុជានឹងចូលរួមវេទិការវាយតម្លៃការងារគ្រប់គ្រងទេសន្តរប្រវេសន៍អន្តរជាតិ (IMRF) ដើម្បីរាយការអំពីលទ្ធផលនៃការអនុវត្តកតិកាសញ្ញាពិភពលោកស្តីពីទេសន្តរប្រវេសន៍ នៅកម្ពុជា ដែលនឹងប្រព្រឹត្តិទៅនៅ ខែមេសាឆ្នាំ២០២២ នាទីក្រុងញូយ៉ក ។</a:t>
            </a:r>
            <a:endParaRPr sz="2200"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f5202c2fdb_0_11"/>
          <p:cNvPicPr preferRelativeResize="0"/>
          <p:nvPr/>
        </p:nvPicPr>
        <p:blipFill rotWithShape="1">
          <a:blip r:embed="rId3">
            <a:alphaModFix/>
          </a:blip>
          <a:srcRect l="26730" t="3220" r="23943" b="-3217"/>
          <a:stretch/>
        </p:blipFill>
        <p:spPr>
          <a:xfrm>
            <a:off x="6178275" y="237675"/>
            <a:ext cx="6013725" cy="6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f5202c2fdb_0_11"/>
          <p:cNvSpPr txBox="1"/>
          <p:nvPr/>
        </p:nvSpPr>
        <p:spPr>
          <a:xfrm>
            <a:off x="226325" y="2026225"/>
            <a:ext cx="5787300" cy="4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ក្របខណ្ឌអង្គការសហប្រជាជាតិទូលំទូលាយទី១៖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228600" marR="0" lvl="0" indent="-1917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emreap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ដែលអនុម័តតាមរយៈការចរចារពិភាក្សា​អន្តររដ្ឋាភិបាល។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228600" marR="0" lvl="0" indent="-1917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emreap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ក្នុងគោលបំណងពង្រឹងកិច្ចសហប្រតិបត្តិការអន្តរជាតិ  ក្នុងការងារអភិបាលកិច្ច ទេសន្តរប្រវេសន៍ពិភពលោក។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228600" marR="0" lvl="0" indent="-1917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emreap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មានបុព្វកថា ចក្ខុវិស័យ គោលការណ៍ និងគោលបំណង ចំនួន២៣ ជាមួយនឹងការប្តេជ្ញា និងសកម្មភាព។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228600" marR="0" lvl="0" indent="-1917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emreap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ប្រើវិធីសាស្ត្រ៣៦០ដឺក្រេ - ទេសន្តរប្រវេសន៍នៅក្នុងគ្រប់ ទិដ្ឋភាពទាំងអស់ ចាប់ពីការអភិវឌ្ឍ  រហូតដល់ការពង្រឹង និងសន្តិសុខ។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228600" marR="0" lvl="0" indent="-1917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emreap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ផ្តើមចេញពីគោលដៅអភិវឌ្ឍប្រកបដោយចីរភាព ក្នុងទិសដៅទី ១០.៧។</a:t>
            </a:r>
            <a:endParaRPr sz="18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10" name="Google Shape;110;gf5202c2fdb_0_11"/>
          <p:cNvSpPr txBox="1">
            <a:spLocks noGrp="1"/>
          </p:cNvSpPr>
          <p:nvPr>
            <p:ph type="title"/>
          </p:nvPr>
        </p:nvSpPr>
        <p:spPr>
          <a:xfrm>
            <a:off x="144850" y="9075"/>
            <a:ext cx="595115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2400">
                <a:solidFill>
                  <a:srgbClr val="0070C0"/>
                </a:solidFill>
                <a:latin typeface="Battambang"/>
                <a:ea typeface="Battambang"/>
                <a:cs typeface="Battambang"/>
                <a:sym typeface="Battambang"/>
              </a:rPr>
              <a:t>១.កតិកាសញ្ញាពិភពលោក សម្រាប់ទេសន្តរប្រវេសន៍ ដោយសុវត្ថិភាព រៀបរយ និងទៀងទាត់  (GCM) A/RES/73/195</a:t>
            </a:r>
            <a:endParaRPr sz="2400">
              <a:solidFill>
                <a:srgbClr val="0070C0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f5202c2fdb_0_17"/>
          <p:cNvCxnSpPr/>
          <p:nvPr/>
        </p:nvCxnSpPr>
        <p:spPr>
          <a:xfrm>
            <a:off x="3673593" y="-874251"/>
            <a:ext cx="1563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7" name="Google Shape;117;gf5202c2fdb_0_17"/>
          <p:cNvGraphicFramePr/>
          <p:nvPr/>
        </p:nvGraphicFramePr>
        <p:xfrm>
          <a:off x="422153" y="832001"/>
          <a:ext cx="11287150" cy="5857375"/>
        </p:xfrm>
        <a:graphic>
          <a:graphicData uri="http://schemas.openxmlformats.org/drawingml/2006/table">
            <a:tbl>
              <a:tblPr>
                <a:noFill/>
                <a:tableStyleId>{7C086546-BE3B-439B-B786-A8F2CAAFC5B0}</a:tableStyleId>
              </a:tblPr>
              <a:tblGrid>
                <a:gridCol w="5643575"/>
                <a:gridCol w="5643575"/>
              </a:tblGrid>
              <a:tr h="58573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FF0000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១.  ប្រមូល និងប្រើប្រាស់ទិន្នន័យដែលអាចជឿជាក់បាន និងមានការបែងចែកតាម ភេទជាមូលដ្ឋាន សម្រាប់ការរៀបចំគោលនយោបាយផ្អែកលើភស្តុតាង</a:t>
                      </a:r>
                      <a:endParaRPr sz="1500" u="none" strike="noStrike" cap="none">
                        <a:solidFill>
                          <a:srgbClr val="FF0000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២.  កាត់បន្ថយកត្តាអវិជ្ជមាន និងកត្តារចនាសម្ព័ន្ធដែលបង្ខំឲ្យមនុស្សចាកចេញពី ប្រទេសដើម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៣.  ផ្តល់ព័ត៌មានត្រឹមត្រូវនិងទាន់ពេលវេលានៅគ្រប់ដំណាក់កាលនៃទេសន្តរប្រវេសន៍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៤.  ធានាថាជនទេសន្តរប្រវេសន្តទាំងអស់មានភ័ស្តុតាងអត្តសញ្ញាណ និងឯកសារគ្រប់គ្រាន់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៥.  លើកកម្ពស់ភាពអាចរកបាននិងភាពបត់បែននៃដំណើរទេសន្តរប្រវេសន៍ជាប្រចាំ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៦.  សម្របសម្រួលការជ្រើសរើសដោយសមរម្យនិងប្រកបដោយក្រមសីលធម៌ ព្រមទាំងមានលក្ខខណ្ឌផ្តល់កិច្ចការពារដែលធានាបាននូវការងារសមរម្យ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៧.  ដោះស្រាយ និងកាត់បន្ថយភាពងាយរងគ្រោះក្នុងការធ្វើទេសន្តរប្រវេសន៍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៨.  ជួយសង្គ្រោះជីវិតនិងបង្កើតកិច្ចសម្របសម្រួលសហប្រតិបត្តិការអន្តរជាតិ ចំពោះជនទេសន្តរប្រវេសន្តដែលបាត់ខ្លួន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៩.  ពង្រឹងការឆ្លើយតបឆ្លងប្រទេសចំពោះការរត់ពន្ធជនទេសន្តរប្រវេសន៍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១០. បង្ការ ប្រយុទ្ធប្រឆាំង និងលុបបំបាត់ការជួញដូរមនុស្សក្នុងបរិបទអន្តោប្រវេសន៍អន្តរជាតិ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FF0000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១១. គ្រប់គ្រងព្រំដែនរួមគ្នា ដោយសុវត្ថិភាព និងស៊ីសង្វាក់គ្នា</a:t>
                      </a:r>
                      <a:endParaRPr sz="1500" u="none" strike="noStrike" cap="none">
                        <a:solidFill>
                          <a:srgbClr val="FF0000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១២. ពង្រឹងភាពជាក់លាក់ និងការប៉ាន់ប្រមាណដំណើរការទេសន្តរប្រវេសន៍​  ដើម្បីការត្រួតពិនិត្យ វាយតម្លៃ និងការបញ្ជូនសមស្រប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១៣. ការឃុំឃាំងជនទេសន្តរប្រវេសន្តគ្រាន់តែជាវិធានការចុងក្រោយ ហើយធ្វើការឆ្ពោះទៅរកជម្រើសផ្សេង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១៤. ពង្រឹងការការពារ ការផ្តល់ជំនួយ និងកិច្ចសហប្រតិបត្តិការតាមរយៈ ស្ថានកុងស៊ុលពេញមួយវដ្តនៃទេសន្តរប្រវេសន៍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១៥. ផ្តល់លទ្ធភាពទទួលបានសេវាកម្មមូលដ្ឋានសម្រាប់ជនទេសន្តរប្រវេសន្ត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១៦. ផ្តល់សិទ្ធិអំណាចដល់ជនទេសន្តរប្រវេសន៍ និងសង្គមអោយមានការយល់ដឹង ពេញលេញ និងការរួបរួមគ្នាក្នុងសង្គម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១៧. លុបបំបាត់រាល់ទម្រង់នៃការរើសអើង និងលើកកម្ពស់ទំនាក់ទំនងជាសាធារណៈ ផ្អែកលើភស្តុតាង ដើម្បីបង្ហាញពីការយល់ឃើញនៃទេសន្តរប្រវេសន៍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១៨. វិនិយោគលើការអភិវឌ្ឍជំនាញ និងសម្របសម្រួលដល់ការទទួលស្គាល់ជំនាញ គុណវុឌ្ឍិ និងសមត្ថភាពដោយភាគីទាំងសងខាង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១៩. បង្កើតលក្ខខណ្ឌសម្រាប់ជនទេសន្តរប្រវេសន្ត និងជនចំណូលស្រុក ដើម្បីចូលរួម ចំណែកយ៉ាងពេញលេញដល់ការអភិវឌ្ឍប្រកបដោយចីរភាពនៅគ្រប់ប្រទេស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២០. ធ្វើឲ្យប្រសើរឡើងនូវការបញ្ជូន ឬការផ្ទេរប្រាក់ដែលឆាប់រហ័ស មានសុវត្ថិភាព តម្លៃទាប និងដាក់បញ្ចូលហិរញ្ញវត្ថុរបស់ជនទេសន្តរប្រវេសន្ត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២១. សហប្រតិបត្តិការសម្របសម្រួលការវិលត្រឡប់មកវិញប្រកបដោយសុវត្ថិភាព និងភាពថ្លៃថ្នូរ ក៏ដូចជាការធ្វើសមាហរណកម្មឡើងវិញប្រកបដោយចីរភាព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២២. បង្កើតយន្តការសំរាប់យថាភាពនៃសិទ្ធិទទួលបានសន្តិសុខសង្គម និងផលចំណេញដែលទទួលបាន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FF0000"/>
                          </a:solidFill>
                          <a:latin typeface="Battambang"/>
                          <a:ea typeface="Battambang"/>
                          <a:cs typeface="Battambang"/>
                          <a:sym typeface="Battambang"/>
                        </a:rPr>
                        <a:t>២៣. ពង្រឹងកិច្ចសហប្រតិបត្តិការអន្តរជាតិ និងភាពជាដៃគូសកលស្តីពី ទេសន្តរប្រវេសន៍ប្រកបដោយ សុវត្ថិភាព រៀបរយ និងស្របច្បាប់</a:t>
                      </a:r>
                      <a:endParaRPr sz="1100" u="none" strike="noStrike" cap="none">
                        <a:solidFill>
                          <a:srgbClr val="FF0000"/>
                        </a:solidFill>
                        <a:latin typeface="Battambang"/>
                        <a:ea typeface="Battambang"/>
                        <a:cs typeface="Battambang"/>
                        <a:sym typeface="Battambang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18" name="Google Shape;118;gf5202c2fdb_0_17"/>
          <p:cNvSpPr txBox="1"/>
          <p:nvPr/>
        </p:nvSpPr>
        <p:spPr>
          <a:xfrm>
            <a:off x="244625" y="233800"/>
            <a:ext cx="11947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3A0"/>
                </a:solidFill>
                <a:latin typeface="Siemreap"/>
                <a:ea typeface="Siemreap"/>
                <a:cs typeface="Siemreap"/>
                <a:sym typeface="Siemreap"/>
              </a:rPr>
              <a:t>គោលបំណងទាំង២៣ របស់កតិកាសញ្ញាពិភពលោកស្តីពីទេសន្តរប្រវេសន៍ដោយសុវត្ថិភាព រៀបរយ និងស្របច្បាប់</a:t>
            </a:r>
            <a:endParaRPr sz="2000" b="1" i="0" u="none" strike="noStrike" cap="none">
              <a:solidFill>
                <a:srgbClr val="0033A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202c2fdb_0_25"/>
          <p:cNvSpPr txBox="1">
            <a:spLocks noGrp="1"/>
          </p:cNvSpPr>
          <p:nvPr>
            <p:ph type="title"/>
          </p:nvPr>
        </p:nvSpPr>
        <p:spPr>
          <a:xfrm>
            <a:off x="324725" y="127200"/>
            <a:ext cx="11005522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0033A0"/>
                </a:solidFill>
                <a:latin typeface="Battambang"/>
                <a:ea typeface="Battambang"/>
                <a:cs typeface="Battambang"/>
                <a:sym typeface="Battambang"/>
              </a:rPr>
              <a:t>អាទិភាពនៃវិស័យចំនួន០៥ ដែលពាក់ព័ន្ធនឹងគោលបំណងទាំង២៣</a:t>
            </a:r>
            <a:endParaRPr sz="2400" b="1">
              <a:solidFill>
                <a:srgbClr val="0033A0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124" name="Google Shape;124;gf5202c2fdb_0_25"/>
          <p:cNvSpPr txBox="1">
            <a:spLocks noGrp="1"/>
          </p:cNvSpPr>
          <p:nvPr>
            <p:ph type="body" idx="1"/>
          </p:nvPr>
        </p:nvSpPr>
        <p:spPr>
          <a:xfrm>
            <a:off x="401650" y="670800"/>
            <a:ext cx="8988300" cy="5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533387" lvl="0" indent="-5079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LcParenBoth"/>
            </a:pPr>
            <a:r>
              <a:rPr lang="en-US" sz="1800">
                <a:latin typeface="Siemreap"/>
                <a:ea typeface="Siemreap"/>
                <a:cs typeface="Siemreap"/>
                <a:sym typeface="Siemreap"/>
              </a:rPr>
              <a:t>លើកកំពស់ការពិភាក្សា  គោលនយោបាយ  និងផែនការ​ ផ្អែកលើភស្តុតាង ដែលទាក់ទងនឹងបញ្ហាទេសន្តរប្រវេសន៍ </a:t>
            </a:r>
            <a:endParaRPr sz="1800"/>
          </a:p>
          <a:p>
            <a:pPr marL="533387" lvl="0" indent="-5079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romanLcParenBoth"/>
            </a:pPr>
            <a:r>
              <a:rPr lang="en-US" sz="1800">
                <a:latin typeface="Siemreap"/>
                <a:ea typeface="Siemreap"/>
                <a:cs typeface="Siemreap"/>
                <a:sym typeface="Siemreap"/>
              </a:rPr>
              <a:t>ការពារសិទ្ធិ  សុវត្ថិភាព  និងសុខុមាលភាពរបស់ជនទេសន្តរប្រវេសន្ត - ដោះស្រាយកត្តាប្រឈម  និងកាត់បន្ថយស្ថានភាពងាយរងគ្រោះ ក្នុងដំណើរការទេសន្តរប្រវេសន៍</a:t>
            </a:r>
            <a:endParaRPr sz="1800"/>
          </a:p>
          <a:p>
            <a:pPr marL="533387" lvl="0" indent="-5079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romanLcParenBoth"/>
            </a:pPr>
            <a:r>
              <a:rPr lang="en-US" sz="1800">
                <a:latin typeface="Siemreap"/>
                <a:ea typeface="Siemreap"/>
                <a:cs typeface="Siemreap"/>
                <a:sym typeface="Siemreap"/>
              </a:rPr>
              <a:t>ដោះស្រាយបញ្ហាទេសន្តរប្រវេសន៍មិនប្រក្រតី - គ្រប់គ្រងព្រំដែន  និងប្រយុទ្ធប្រឆាំងនឹងអំពើឧក្រិដ្ឋកម្មឆ្លងដែន</a:t>
            </a:r>
            <a:endParaRPr sz="1800">
              <a:latin typeface="Siemreap"/>
              <a:ea typeface="Siemreap"/>
              <a:cs typeface="Siemreap"/>
              <a:sym typeface="Siemreap"/>
            </a:endParaRPr>
          </a:p>
          <a:p>
            <a:pPr marL="533387" lvl="0" indent="-5079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romanLcParenBoth"/>
            </a:pPr>
            <a:r>
              <a:rPr lang="en-US" sz="1800">
                <a:latin typeface="Siemreap"/>
                <a:ea typeface="Siemreap"/>
                <a:cs typeface="Siemreap"/>
                <a:sym typeface="Siemreap"/>
              </a:rPr>
              <a:t>សម្របសម្រួលដំណើរការទេសន្តរប្រវេសន៍ ការងារសមរម្យ  និងពង្រឹងការអភិវឌ្ឍវិជ្ជមាន ចំពោះភាពចល័តរបស់មនុស្ស។</a:t>
            </a:r>
            <a:endParaRPr sz="1800"/>
          </a:p>
          <a:p>
            <a:pPr marL="533387" lvl="0" indent="-5079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romanLcParenBoth"/>
            </a:pPr>
            <a:r>
              <a:rPr lang="en-US" sz="1800">
                <a:latin typeface="Siemreap"/>
                <a:ea typeface="Siemreap"/>
                <a:cs typeface="Siemreap"/>
                <a:sym typeface="Siemreap"/>
              </a:rPr>
              <a:t>បង្កើនការដាក់បញ្ជូល និងសមាហរណកម្មសង្គមនូវជនទេសន្តរប្រវេសន៍។</a:t>
            </a:r>
            <a:endParaRPr sz="1800">
              <a:latin typeface="Siemreap"/>
              <a:ea typeface="Siemreap"/>
              <a:cs typeface="Siemreap"/>
              <a:sym typeface="Siemreap"/>
            </a:endParaRPr>
          </a:p>
        </p:txBody>
      </p:sp>
      <p:pic>
        <p:nvPicPr>
          <p:cNvPr id="125" name="Google Shape;125;gf5202c2fdb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3011" y="2030367"/>
            <a:ext cx="2608804" cy="26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24725" y="127200"/>
            <a:ext cx="8552575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</a:pPr>
            <a:r>
              <a:rPr lang="en-US" sz="2200" b="1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  <a:t>ជំហាននៃការអនុវត្តកតិកាសញ្ញាពិភពលោក ស្តីពីទេសន្តរប្រវេសន៍</a:t>
            </a:r>
            <a:br>
              <a:rPr lang="en-US" sz="2200" b="1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</a:br>
            <a:r>
              <a:rPr lang="en-US" sz="2200" b="1">
                <a:solidFill>
                  <a:srgbClr val="0033A0"/>
                </a:solidFill>
                <a:latin typeface="Khmer"/>
                <a:ea typeface="Khmer"/>
                <a:cs typeface="Khmer"/>
                <a:sym typeface="Khmer"/>
              </a:rPr>
              <a:t>ដោយសុវត្ថិភាព រៀបរយ និងស្របច្បាប់</a:t>
            </a:r>
            <a:endParaRPr sz="2200" b="1">
              <a:solidFill>
                <a:srgbClr val="0033A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149" y="214237"/>
            <a:ext cx="171101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5625" y="1130100"/>
            <a:ext cx="5781675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202c2fdb_0_31"/>
          <p:cNvSpPr/>
          <p:nvPr/>
        </p:nvSpPr>
        <p:spPr>
          <a:xfrm>
            <a:off x="105775" y="1504604"/>
            <a:ext cx="9038100" cy="539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marR="0" lvl="0" indent="-4444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គាំទ្រការអនុវត្ត  ការបន្តអនុវត្ត  និងការកែលំអរកតិកាសញ្ញា។</a:t>
            </a:r>
            <a:endParaRPr sz="22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457188" marR="0" lvl="0" indent="-444488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មានសមាសភាពស្ថាប័នអង្គការសហប្រជាជាតិ ​ដែលមានការងារ ទាក់ទងនឹងទេសន្តរប្រវេសន៍។</a:t>
            </a:r>
            <a:endParaRPr sz="22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457188" marR="0" lvl="0" indent="-444488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សមាជិកគណៈកម្មាធិការប្រតិបត្តិ៖ IOM, ILO, UNHCR, OHCHR, UNDESA, UNICEF, UNODC, UNDP ។</a:t>
            </a:r>
            <a:endParaRPr sz="22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457200" marR="0" lvl="0" indent="-3683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emreap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អគ្គនាយកអង្គការ IOM ត្រូវបានតែងតាំងជាប្រធានសម្របសម្រួល ហើយ អង្គការ IOM ជាលេខាធិការ។</a:t>
            </a:r>
            <a:endParaRPr sz="22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  <a:p>
            <a:pPr marL="457188" marR="0" lvl="0" indent="-444488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នៅប្រទេសកម្ពុជា សមាជិករួមមាន៖ UNFPA, ILO, UN Women, OHCHR, UNOPS, UNAIDS, IOM ។</a:t>
            </a:r>
            <a:endParaRPr sz="2200" b="0" i="0" u="none" strike="noStrike" cap="non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39" name="Google Shape;139;gf5202c2fdb_0_31"/>
          <p:cNvSpPr txBox="1"/>
          <p:nvPr/>
        </p:nvSpPr>
        <p:spPr>
          <a:xfrm>
            <a:off x="6142642" y="95664"/>
            <a:ext cx="6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Siemreap"/>
                <a:ea typeface="Siemreap"/>
                <a:cs typeface="Siemreap"/>
                <a:sym typeface="Siemreap"/>
              </a:rPr>
              <a:t>បណ្តាញអង្គការសហប្រជាជាតិទទួលបន្ទុកទេសន្តរប្រវេសន៍</a:t>
            </a:r>
            <a:endParaRPr sz="3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gf5202c2fdb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686" y="2108292"/>
            <a:ext cx="2608804" cy="264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f5202c2fdb_0_31"/>
          <p:cNvPicPr preferRelativeResize="0"/>
          <p:nvPr/>
        </p:nvPicPr>
        <p:blipFill rotWithShape="1">
          <a:blip r:embed="rId4">
            <a:alphaModFix/>
          </a:blip>
          <a:srcRect l="3574" t="7473" r="2853" b="9669"/>
          <a:stretch/>
        </p:blipFill>
        <p:spPr>
          <a:xfrm>
            <a:off x="105775" y="176498"/>
            <a:ext cx="4216527" cy="11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5202c2fdb_0_40"/>
          <p:cNvSpPr txBox="1">
            <a:spLocks noGrp="1"/>
          </p:cNvSpPr>
          <p:nvPr>
            <p:ph type="title"/>
          </p:nvPr>
        </p:nvSpPr>
        <p:spPr>
          <a:xfrm>
            <a:off x="25" y="2054375"/>
            <a:ext cx="12192000" cy="2571900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hmer"/>
              <a:buNone/>
            </a:pPr>
            <a:endParaRPr sz="3100">
              <a:solidFill>
                <a:schemeClr val="lt1"/>
              </a:solidFill>
              <a:latin typeface="Battambang"/>
              <a:ea typeface="Battambang"/>
              <a:cs typeface="Battambang"/>
              <a:sym typeface="Battambang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hmer"/>
              <a:buNone/>
            </a:pPr>
            <a:r>
              <a:rPr lang="en-US" sz="3100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២. កតិកាសញ្ញាពិភពលោកសម្រាប់ទេសន្តរប្រវេសន៍</a:t>
            </a:r>
            <a:br>
              <a:rPr lang="en-US" sz="3100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3100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ដោយសុវត្ថិភាព រៀបរយ និងទៀងទាត់ នៅកម្ពុជា</a:t>
            </a:r>
            <a:endParaRPr sz="3100" b="1">
              <a:solidFill>
                <a:schemeClr val="lt1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5202c2fdb_0_44"/>
          <p:cNvSpPr txBox="1">
            <a:spLocks noGrp="1"/>
          </p:cNvSpPr>
          <p:nvPr>
            <p:ph type="title"/>
          </p:nvPr>
        </p:nvSpPr>
        <p:spPr>
          <a:xfrm>
            <a:off x="451625" y="326575"/>
            <a:ext cx="1058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</a:pPr>
            <a:r>
              <a:rPr lang="en-US" sz="2600" b="1">
                <a:solidFill>
                  <a:srgbClr val="0033A0"/>
                </a:solidFill>
                <a:latin typeface="Battambang"/>
                <a:ea typeface="Battambang"/>
                <a:cs typeface="Battambang"/>
                <a:sym typeface="Battambang"/>
              </a:rPr>
              <a:t>សិក្ខាសាលាថ្នាក់ជាតិលើកទី១ កម្រិតថ្នាក់ដឹកនាំ ស្តីពីកតិកាសញ្ញាពិភពលោក</a:t>
            </a:r>
            <a:br>
              <a:rPr lang="en-US" sz="2600" b="1">
                <a:solidFill>
                  <a:srgbClr val="0033A0"/>
                </a:solidFill>
                <a:latin typeface="Battambang"/>
                <a:ea typeface="Battambang"/>
                <a:cs typeface="Battambang"/>
                <a:sym typeface="Battambang"/>
              </a:rPr>
            </a:br>
            <a:r>
              <a:rPr lang="en-US" sz="2600" b="1">
                <a:solidFill>
                  <a:srgbClr val="0033A0"/>
                </a:solidFill>
                <a:latin typeface="Battambang"/>
                <a:ea typeface="Battambang"/>
                <a:cs typeface="Battambang"/>
                <a:sym typeface="Battambang"/>
              </a:rPr>
              <a:t>សម្រាប់ទេសន្តរប្រវេសន៍ដោយសុវត្ថិភាព រៀបរយ និងទៀងទាត់</a:t>
            </a:r>
            <a:endParaRPr sz="2600" b="1">
              <a:solidFill>
                <a:srgbClr val="0033A0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152" name="Google Shape;152;gf5202c2fdb_0_44"/>
          <p:cNvSpPr txBox="1">
            <a:spLocks noGrp="1"/>
          </p:cNvSpPr>
          <p:nvPr>
            <p:ph type="body" idx="1"/>
          </p:nvPr>
        </p:nvSpPr>
        <p:spPr>
          <a:xfrm>
            <a:off x="451625" y="1842900"/>
            <a:ext cx="115605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រៀបចំឡើងនៅទីក្រុងភ្នំពេញ នៅថ្ងៃទី១០ ខែតុលា ឆ្នាំ២០១៧។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39725" lvl="0" indent="-327025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មានភ្ញៀវចូលរួមចំនួនជាង ១៧០នាក់ អញ្ជើញមកពីក្រសួងសំខាន់ៗ អង្គការសហប្រជាជាតិ អង្គការអន្តរជាតិ អង្គការក្រៅរដ្ឋាភិបាល សង្គមស៊ីវិល ស្ថាប័នឯជន។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39725" lvl="0" indent="-327025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ក្រោមអធិបតីភាព </a:t>
            </a:r>
            <a:r>
              <a:rPr lang="en-US" sz="2200" b="1">
                <a:latin typeface="Siemreap"/>
                <a:ea typeface="Siemreap"/>
                <a:cs typeface="Siemreap"/>
                <a:sym typeface="Siemreap"/>
              </a:rPr>
              <a:t>សម្តេចក្រឡាហោម ស ខេង</a:t>
            </a: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 ឧបនាយករដ្ឋមន្ត្រី រដ្ឋមន្ត្រីក្រសួងមហាផ្ទៃ និងជា ប្រធានគណៈកម្មាធិការជាតិប្រយុទ្ធប្រឆាំងនឹងអំពើជួញដូរមនុស្ស។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  <a:p>
            <a:pPr marL="339725" lvl="0" indent="-327025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Battambang"/>
              <a:buChar char="•"/>
            </a:pPr>
            <a:r>
              <a:rPr lang="en-US" sz="2200">
                <a:latin typeface="Siemreap"/>
                <a:ea typeface="Siemreap"/>
                <a:cs typeface="Siemreap"/>
                <a:sym typeface="Siemreap"/>
              </a:rPr>
              <a:t>គោលបំណង៖ ដើម្បីរៀបចំត្រៀមកម្ពុជាចូលរួមអនុម័តកតិកាសញ្ញាពិភពលោក នៅថ្ងៃទី ១១-១២ ខែធ្នូ ឆ្នាំ២០១៨ នៅទីក្រុងម៉ារ៉ាកិច (នៃប្រទេសម៉ារ៉ុក)។</a:t>
            </a:r>
            <a:endParaRPr sz="2200"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3137</Words>
  <Application>Microsoft Office PowerPoint</Application>
  <PresentationFormat>Custom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Battambang</vt:lpstr>
      <vt:lpstr>Century Gothic</vt:lpstr>
      <vt:lpstr>Noto Sans Symbols</vt:lpstr>
      <vt:lpstr>Siemreap</vt:lpstr>
      <vt:lpstr>Calibri</vt:lpstr>
      <vt:lpstr>Khmer</vt:lpstr>
      <vt:lpstr>Office Theme</vt:lpstr>
      <vt:lpstr>កតិកាសញ្ញាពិភពលោក  សម្រាប់ទេសន្តរប្រវេសន៍ដោយសុវត្ថិភាព រៀបរយ និងស្របច្បាប់   The Global Compact for Safe, Orderly and Regular Migration</vt:lpstr>
      <vt:lpstr>PowerPoint Presentation</vt:lpstr>
      <vt:lpstr>១.កតិកាសញ្ញាពិភពលោក សម្រាប់ទេសន្តរប្រវេសន៍ ដោយសុវត្ថិភាព រៀបរយ និងទៀងទាត់  (GCM) A/RES/73/195</vt:lpstr>
      <vt:lpstr>PowerPoint Presentation</vt:lpstr>
      <vt:lpstr>អាទិភាពនៃវិស័យចំនួន០៥ ដែលពាក់ព័ន្ធនឹងគោលបំណងទាំង២៣</vt:lpstr>
      <vt:lpstr>ជំហាននៃការអនុវត្តកតិកាសញ្ញាពិភពលោក ស្តីពីទេសន្តរប្រវេសន៍ ដោយសុវត្ថិភាព រៀបរយ និងស្របច្បាប់</vt:lpstr>
      <vt:lpstr>PowerPoint Presentation</vt:lpstr>
      <vt:lpstr> ២. កតិកាសញ្ញាពិភពលោកសម្រាប់ទេសន្តរប្រវេសន៍ ដោយសុវត្ថិភាព រៀបរយ និងទៀងទាត់ នៅកម្ពុជា</vt:lpstr>
      <vt:lpstr>សិក្ខាសាលាថ្នាក់ជាតិលើកទី១ កម្រិតថ្នាក់ដឹកនាំ ស្តីពីកតិកាសញ្ញាពិភពលោក សម្រាប់ទេសន្តរប្រវេសន៍ដោយសុវត្ថិភាព រៀបរយ និងទៀងទាត់</vt:lpstr>
      <vt:lpstr>បញ្ហាសំខាន់ៗដែលបានកំណត់ឃើញ</vt:lpstr>
      <vt:lpstr>សង្ខេបអនុសាសន៍សំខាន់ៗ</vt:lpstr>
      <vt:lpstr>PowerPoint Presentation</vt:lpstr>
      <vt:lpstr>កិច្ចប្រជុំត្រៀមរៀបចំសិក្ខាសាលាថ្នាក់ជាតិលើកទី២ ស្តីពី កតិកាសញ្ញាពិភពលោកសម្រាប់ទេសន្តរប្រវេសន៍ដោយសុវត្ថិភាព រៀបរយ និងទៀងទាត់ (GCM)</vt:lpstr>
      <vt:lpstr>កំណត់ឃើញវិស័យចំនួនបួន (០៤) ទាក់ទងនឹងបញ្ហាទេសន្តរប្រវេសន៍</vt:lpstr>
      <vt:lpstr>ជ្រើសរើសសាកល្បងគោលបំណងរបស់កតិកាសញ្ញា ចំនួនប្រាំពីរ (០៧)</vt:lpstr>
      <vt:lpstr>សិក្ខាសាលាថ្នាក់ជាតិលើកទី២ កម្រិតថ្នាក់ដឹកនាំ ស្តីពីកតិកាសញ្ញាពិភពលោក សម្រាប់ទេសន្តរប្រវេសន៍ដោយសុវត្ថិភាព រៀបរយ និងទៀងទាត់</vt:lpstr>
      <vt:lpstr>សម្រេចជ្រើសរើសគោលបំណងអាទិភាព របស់កតិកាសញ្ញា​ចំនួនបី (០៣)</vt:lpstr>
      <vt:lpstr>សិក្ខាសាលាថ្នាក់ជាតិ ស្តីពីរបាយការណ៍សូចនាករអភិបាលកិច្ច ទេសន្តរប្រវេសន៍ និងការវាយតម្លៃការអនុវត្តកតិកាសញ្ញាពិភពលោក ស្តីពីទេសន្តរ ប្រវេសន៍ ដោយសុវត្ថិភាព រៀបរយ និងទៀងទាត់នៅកម្ពុជា</vt:lpstr>
      <vt:lpstr>ប្រទេសកម្ពុជាក្លាយជាប្រទេសជ័យលាភី (Champion Country) ដើម្បីអនុវត្តកតិការសញ្ញា ពិភពលោក ស្តីពីទេសន្តរប្រវេសន៍ដោយសុវត្ថិភាព រៀបរយ និងទៀងទាត់ នៅខែកុម្ភៈ ឆ្នាំ២០២១ </vt:lpstr>
      <vt:lpstr>កិច្ចប្រជុំត្រៀមពិគ្រោះយោបល់ថ្នាក់ជាតិ ស្តីពីការបង្កើតផែនការជាតិអនុវត្តកតិកា  សញ្ញាពិភពលោកសម្រាប់ទេសន្តរប្រវេសន៍ប្រកបដោយសុវត្ថិភាព រៀបរយ និងទៀងទាត់</vt:lpstr>
      <vt:lpstr>កិច្ចប្រជុំត្រៀមពិគ្រោះយោបល់ថ្នាក់ជាតិ ស្តីពីផែនការជាតិអនុវត្តកតិកាសញ្ញាពិភពលោក សម្រាប់ទេសន្តរប្រវេសន៍ប្រកបដោយសុវត្ថិភាព រៀបរយ និងស្របច្បាប់</vt:lpstr>
      <vt:lpstr>សកម្មភាពបន្ត  ដើម្បីបងើ្កតផែនការជាតិ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កតិកាសញ្ញាពិភពលោក  សម្រាប់ទេសន្តរប្រវេសន៍ដោយសុវត្ថិភាព រៀបរយ និងស្របច្បាប់   The Global Compact for Safe, Orderly and Regular Migration</dc:title>
  <dc:creator>Microsoft Office User</dc:creator>
  <cp:lastModifiedBy>User</cp:lastModifiedBy>
  <cp:revision>1</cp:revision>
  <dcterms:created xsi:type="dcterms:W3CDTF">2020-01-28T05:54:28Z</dcterms:created>
  <dcterms:modified xsi:type="dcterms:W3CDTF">2021-12-02T07:49:34Z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2020-08-20T14:44:38Z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c771777b-826b-47e6-a15f-0000971fcab3</vt:lpwstr>
  </property>
  <property fmtid="{D5CDD505-2E9C-101B-9397-08002B2CF9AE}" pid="8" name="MSIP_Label_2059aa38-f392-4105-be92-628035578272_ContentBits">
    <vt:lpwstr>0</vt:lpwstr>
  </property>
</Properties>
</file>