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0"/>
  </p:notesMasterIdLst>
  <p:sldIdLst>
    <p:sldId id="1690" r:id="rId2"/>
    <p:sldId id="257" r:id="rId3"/>
    <p:sldId id="1694" r:id="rId4"/>
    <p:sldId id="1693" r:id="rId5"/>
    <p:sldId id="1695" r:id="rId6"/>
    <p:sldId id="262" r:id="rId7"/>
    <p:sldId id="1696" r:id="rId8"/>
    <p:sldId id="16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3A00F-E4A9-4F01-959B-3CDC8CAC887D}" v="242" dt="2020-07-29T17:23:01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882C7-DE07-4A25-B437-0CE93B56714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B628B-AE32-4172-9BBB-559825061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2671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303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6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27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5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58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793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3256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4337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981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6079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454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807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47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563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A4D2B-6A63-4AB0-AABD-F61A93EDCB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BB47A-DF54-4F53-A2E6-487C35E2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04" y="810862"/>
            <a:ext cx="8972341" cy="47611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m-KH" sz="31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Muol Light" panose="02000500000000020004" pitchFamily="2" charset="0"/>
                <a:ea typeface="Calibri" panose="020F0502020204030204" pitchFamily="34" charset="0"/>
                <a:cs typeface="Khmer OS Muol Light" panose="02000500000000020004" pitchFamily="2" charset="0"/>
              </a:rPr>
              <a:t>បញ្ហាអថិភាពដែលកម្ពុជាបានជ្រើសរើស</a:t>
            </a:r>
            <a:r>
              <a:rPr lang="km-KH" sz="3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Muol Light" panose="02000500000000020004" pitchFamily="2" charset="0"/>
                <a:ea typeface="Calibri" panose="020F0502020204030204" pitchFamily="34" charset="0"/>
                <a:cs typeface="Khmer OS Muol Light" panose="02000500000000020004" pitchFamily="2" charset="0"/>
              </a:rPr>
              <a:t>នៅក្នុងចំណោម​គោលបំណង​ ទាំងអស់ ២៣ របស់​</a:t>
            </a:r>
            <a:r>
              <a:rPr lang="km-KH" sz="4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Khmer OS Muol Light" panose="02000500000000020004" pitchFamily="2" charset="0"/>
              </a:rPr>
              <a:t>កតិកាសញ្ញាពិភពលោក</a:t>
            </a:r>
            <a:r>
              <a:rPr lang="km-KH" sz="3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hmer OS Muol Light" panose="02000500000000020004" pitchFamily="2" charset="0"/>
              </a:rPr>
              <a:t>សម្រាប់ទេសន្តរប្រវេសន៍ដោយសុវត្ថិភាព រៀបរយ និងស្របច្បាប់</a:t>
            </a:r>
            <a:r>
              <a:rPr lang="en-US" sz="4000" dirty="0">
                <a:solidFill>
                  <a:srgbClr val="0000FF"/>
                </a:solidFill>
                <a:ea typeface="Calibri" panose="020F0502020204030204" pitchFamily="34" charset="0"/>
                <a:cs typeface="Khmer OS Muol Light" panose="02000500000000020004" pitchFamily="2" charset="0"/>
              </a:rPr>
              <a:t/>
            </a:r>
            <a:br>
              <a:rPr lang="en-US" sz="4000" dirty="0">
                <a:solidFill>
                  <a:srgbClr val="0000FF"/>
                </a:solidFill>
                <a:ea typeface="Calibri" panose="020F0502020204030204" pitchFamily="34" charset="0"/>
                <a:cs typeface="Khmer OS Muol Light" panose="02000500000000020004" pitchFamily="2" charset="0"/>
              </a:rPr>
            </a:br>
            <a:r>
              <a:rPr lang="en-US" sz="3200" dirty="0">
                <a:solidFill>
                  <a:srgbClr val="0000FF"/>
                </a:solidFill>
                <a:ea typeface="Calibri" panose="020F0502020204030204" pitchFamily="34" charset="0"/>
                <a:cs typeface="Khmer OS Muol Light" panose="02000500000000020004" pitchFamily="2" charset="0"/>
              </a:rPr>
              <a:t/>
            </a:r>
            <a:br>
              <a:rPr lang="en-US" sz="3200" dirty="0">
                <a:solidFill>
                  <a:srgbClr val="0000FF"/>
                </a:solidFill>
                <a:ea typeface="Calibri" panose="020F0502020204030204" pitchFamily="34" charset="0"/>
                <a:cs typeface="Khmer OS Muol Light" panose="02000500000000020004" pitchFamily="2" charset="0"/>
              </a:rPr>
            </a:br>
            <a:endParaRPr lang="en-US" b="1" dirty="0">
              <a:solidFill>
                <a:srgbClr val="0000FF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595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282"/>
            <a:ext cx="11815828" cy="158442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sz="28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គោលបំណងទី១</a:t>
            </a:r>
            <a:r>
              <a:rPr lang="km-KH" sz="28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 </a:t>
            </a:r>
            <a:r>
              <a:rPr lang="km-KH" sz="28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ប្រមូល និងប្រើប្រាស់ទិន្នន័យដែលអាចជឿជាក់បាន និងមានការបែងចែកតាមភេទជាមូលដ្ឋាន សម្រាប់ការរៀបចំគោលនយោបាយផ្អែកលើទិន្នន័យពិត។</a:t>
            </a:r>
            <a:endParaRPr lang="en-US" sz="28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865" y="1787703"/>
            <a:ext cx="10593417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រដ្ខាភិបាលមានការព្រួយបារម្ភអំពីការខ្វះទិន្នន័យ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​​ដែលមានការលំបាកក្នុងការធ្វើគោលនយោបាយនិងអន្តាគមន៍ជួយពលករទេសន្តរប្រវេសន៍</a:t>
            </a:r>
          </a:p>
          <a:p>
            <a:pPr>
              <a:lnSpc>
                <a:spcPct val="150000"/>
              </a:lnSpc>
            </a:pP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ឧទាហរណ៍កង្វះទិន្នន័យពលករស្របច្បាប់ដែលវិលចូលកម្ពុជាវិញ និងចំនួនពិតប្រាកដនៃពលករធ្វើការងារនៅប្រទេសថៃ។</a:t>
            </a:r>
          </a:p>
          <a:p>
            <a:endParaRPr lang="en-US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8888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72" y="86709"/>
            <a:ext cx="11815828" cy="101687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sz="32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បញ្ហាអថិភាព</a:t>
            </a:r>
            <a:endParaRPr lang="en-US" sz="32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0858" y="922283"/>
            <a:ext cx="9985914" cy="58490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2000" dirty="0"/>
              <a:t>មិនមានទិន្នន័យអំពីចំនួនជន ទេសន្តរប្រវេសន៍ដែលវិលត្រឡប់មកផ្ទះវិញដោយហេតុផលបញ្ចប់ការងារ ឬបញ្ចប់កិច្ចសន្យារបស់ខ្លួនឡើយ</a:t>
            </a:r>
            <a:endParaRPr lang="en-GB" sz="2000" dirty="0"/>
          </a:p>
          <a:p>
            <a:pPr lvl="0">
              <a:lnSpc>
                <a:spcPct val="150000"/>
              </a:lnSpc>
            </a:pPr>
            <a:r>
              <a:rPr lang="km-KH" sz="2000" dirty="0"/>
              <a:t>មិនមានទិន្នន័យត្រឹមត្រូវអំពីចំនួនសរុបជនទេសន្តរប្រវេសន្តមិនប្រក្រតីនៅប្រទេសថៃ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km-KH" sz="2000" dirty="0"/>
              <a:t>ការប្រមូលទិន្នន័យទាក់ទងនឹងការធ្វើទេសន្តរប្រវេសន៍មិន ត្រូវបានអនុវត្តជាទៀងទាត់ទេ</a:t>
            </a:r>
          </a:p>
          <a:p>
            <a:pPr lvl="0">
              <a:lnSpc>
                <a:spcPct val="150000"/>
              </a:lnSpc>
            </a:pPr>
            <a:r>
              <a:rPr lang="km-KH" sz="2000" dirty="0"/>
              <a:t>គោលនយោបាយជាតិស្តីពីចំនួនប្រជាជនឆ្នាំ២០១៦-២០៣០ (ឆ្នាំ២០១៥) មានស្ថិតិអំពីការធ្វើទេសន្តរប្រវេសន៍ដែលត្រូវបានបែងចែកតាមភេទ ប៉ុន្តែស្ថិតិនេះត្រូវបានផ្សព្វផ្សាយទូលំទូលាយទេ</a:t>
            </a:r>
          </a:p>
          <a:p>
            <a:pPr>
              <a:lnSpc>
                <a:spcPct val="150000"/>
              </a:lnSpc>
            </a:pPr>
            <a:r>
              <a:rPr lang="km-KH" sz="2000" dirty="0"/>
              <a:t>អគ្គនាយកដ្ឋានអន្តោរប្រវេសន៍ របស់រដ្ឋាភិបាលប្រមូលព័ត៌មានអំពីជនទេសន្តរប្រវេសន្តដែលចូលមក និងចាកចេញពីប្រទេសកម្ពុជា ប៉ុន្តែ មិនត្រូវផ្សព្វផ្សាយទិន្នន័យនេះទេ</a:t>
            </a:r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4085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34" y="203283"/>
            <a:ext cx="10129345" cy="1128904"/>
          </a:xfrm>
        </p:spPr>
        <p:txBody>
          <a:bodyPr>
            <a:normAutofit fontScale="9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sz="28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គោលបំណងទី១១</a:t>
            </a:r>
            <a:r>
              <a:rPr lang="km-KH" sz="28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  <a:r>
              <a:rPr lang="km-KH" sz="2800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គ្រប់គ្រងព្រំដែនរួមគ្នា ដោយសុវត្ថិភាព និងស៊ីសង្វាក់គ្នា</a:t>
            </a:r>
            <a:br>
              <a:rPr lang="km-KH" sz="2800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</a:br>
            <a:endParaRPr lang="en-US" sz="28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866" y="1332187"/>
            <a:ext cx="9528714" cy="50275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ជនទេសន្តរប្រវេសន្តកម្ពុជា ជាច្រើនធ្វើទេសន្តរ</a:t>
            </a:r>
            <a:endParaRPr lang="en-GB" sz="3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>
                <a:latin typeface="Khmer OS" panose="02000500000000020004" pitchFamily="2" charset="0"/>
                <a:cs typeface="Khmer OS" panose="02000500000000020004" pitchFamily="2" charset="0"/>
              </a:rPr>
              <a:t>   </a:t>
            </a: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ប្រវេសន៍ទៅប្រទេសថៃតាមរយៈបណ្តាញក្រៅផ្លូវការ</a:t>
            </a:r>
            <a:endParaRPr lang="en-GB" sz="3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ការគ្រប់គ្រងព្រំដែនរួមគ្នា​គឺជាការងារចំបាច់</a:t>
            </a:r>
            <a:r>
              <a:rPr lang="en-GB" sz="32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3200" dirty="0">
                <a:latin typeface="Khmer OS" panose="02000500000000020004" pitchFamily="2" charset="0"/>
                <a:cs typeface="Khmer OS" panose="02000500000000020004" pitchFamily="2" charset="0"/>
              </a:rPr>
              <a:t>ដែលជួយគាត់បន្ថយបញ្ហាប្រឈមរបស់ពលករ និងកាត់បន្ថយការងារចេញទៅរកការងារនៅប្រទេសថៃ តាមបណ្តាញក្រៅផ្លូវការ</a:t>
            </a:r>
            <a:endParaRPr lang="en-GB" sz="3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3627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866" y="155987"/>
            <a:ext cx="8718331" cy="797827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sz="32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បញ្ហាអថិភាព</a:t>
            </a:r>
            <a:endParaRPr lang="en-US" sz="32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865" y="882870"/>
            <a:ext cx="9899203" cy="5707116"/>
          </a:xfrm>
        </p:spPr>
        <p:txBody>
          <a:bodyPr>
            <a:normAutofit/>
          </a:bodyPr>
          <a:lstStyle/>
          <a:p>
            <a:pPr lvl="0">
              <a:lnSpc>
                <a:spcPct val="160000"/>
              </a:lnSpc>
            </a:pPr>
            <a:r>
              <a:rPr lang="km-KH" sz="2400" dirty="0"/>
              <a:t>មិនមានកម្មវិធីបណ្តុះបណ្តាលថ្នាក់ជាតិទៀងទាត់សម្រាប់មន្ត្រីអន្តោប្រវេសន៍ និងមន្រ្តីនគរបាលព្រំដែនជួរមុខឡើយ។</a:t>
            </a:r>
            <a:endParaRPr lang="en-US" sz="2400" dirty="0"/>
          </a:p>
          <a:p>
            <a:pPr lvl="0">
              <a:lnSpc>
                <a:spcPct val="160000"/>
              </a:lnSpc>
            </a:pPr>
            <a:r>
              <a:rPr lang="km-KH" sz="2400" dirty="0"/>
              <a:t>ផែនការយុទ្ធសាស្ត្រអភិវឌ្ឍន៍ជាតិឆ្នាំ២០១៩-២០២៣ របស់ប្រទេសកម្ពុជាកំណត់ការធ្វើសមាហរណកម្មឡើងវិញចំពោះការធ្វើទេសន្តរ ប្រវេសន៍ជាគោលដៅគោលនយោបាយ</a:t>
            </a:r>
            <a:r>
              <a:rPr lang="en-GB" sz="2400" dirty="0"/>
              <a:t> </a:t>
            </a:r>
            <a:r>
              <a:rPr lang="km-KH" sz="2400" dirty="0"/>
              <a:t>តែវាមិនបានកំណត់ ឬយោងតាមកម្មវិធីណាមួយដើម្បីសម្រេចគោលដៅនេះឡើយ។ </a:t>
            </a:r>
            <a:endParaRPr lang="en-US" sz="2400" dirty="0"/>
          </a:p>
          <a:p>
            <a:endParaRPr lang="en-US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9524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FB6EE8-04E4-4602-8BAC-0C9AB4DB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337458"/>
            <a:ext cx="11219746" cy="1213940"/>
          </a:xfrm>
        </p:spPr>
        <p:txBody>
          <a:bodyPr>
            <a:noAutofit/>
          </a:bodyPr>
          <a:lstStyle/>
          <a:p>
            <a:pPr marL="511175" indent="-51117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km-KH" sz="2800" b="1" dirty="0">
                <a:solidFill>
                  <a:srgbClr val="FF0000"/>
                </a:solidFill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គោលបំណងទី២៣</a:t>
            </a:r>
            <a:r>
              <a:rPr lang="km-KH" sz="2800" dirty="0"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៖ </a:t>
            </a:r>
            <a:r>
              <a:rPr lang="km-KH" sz="2800" b="1" dirty="0">
                <a:solidFill>
                  <a:srgbClr val="0000FF"/>
                </a:solidFill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ពង្រឹងកិច្ចសហប្រតិបត្តិការអន្តរជាតិ និងភាពជាដៃគូសកល សម្រាប់ទេសន្តរប្រវេសន៍ដោយសុវត្ថិភាព រៀបរយ និងស្របច្បាប់។</a:t>
            </a:r>
            <a:endParaRPr lang="en-US" sz="2800" b="1" dirty="0">
              <a:solidFill>
                <a:srgbClr val="0000FF"/>
              </a:solidFill>
              <a:latin typeface="Khmer OS Siemreap" panose="02000500000000020004" pitchFamily="2" charset="0"/>
              <a:ea typeface="Calibri" panose="020F0502020204030204" pitchFamily="34" charset="0"/>
              <a:cs typeface="Khmer OS Siemreap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3EF1E-B432-44A4-AF5E-85155B21B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2" y="1726324"/>
            <a:ext cx="10147075" cy="4990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m-KH" sz="3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សារៈ</a:t>
            </a:r>
            <a:r>
              <a:rPr lang="km-KH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សំខាន់នៃកិច្ចសហប្រតិបត្តិការ ផ្ទៃក្នុង អន្តរជាតិ និងសាកល និងភាពជាដៃគូដើម្បីធ្វើឲ្យជនទេសន្តរ    ប្រវេសន៍កម្ពុជាទទួលបានអត្ថប្រយោជន៍ពីដំណើរការធ្វើទេសន្តរប្រវេសន៍ប្រកបដោយសុវត្ថិភាព មានរបៀបរៀបរយ និងស្របច្បាប់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m-KH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ឧទាហរណ៍ មានខមមីត ដំណើរការខូឡូមបូ អាស៊ាន និងដំណើរការបាល់ជាដើម</a:t>
            </a:r>
            <a:endParaRPr lang="en-US" sz="3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6648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FFB8-EE31-48D2-9057-53E24E0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083" y="203282"/>
            <a:ext cx="8931166" cy="11604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sz="32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បញ្ហាអថិភាព</a:t>
            </a:r>
            <a:endParaRPr lang="en-US" sz="32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82" y="1213945"/>
            <a:ext cx="9363175" cy="499598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km-KH" sz="2400" dirty="0"/>
              <a:t>បញ្ហាទេសន្តរប្រវេសន៍មិនប្រក្រតី ក៏អាចបង្កឲ្យមានហានិភ័យខ្ពស់ដែលជនទេសន្តរប្រវេសន្តអាចធ្លាក់ខ្លួនត្រូវគេជួញដូរ  ត្រូវគេរត់ពន្ធ  និងក្លាយជាទាសករក្នុងទម្រង់ទំនើប។</a:t>
            </a:r>
            <a:endParaRPr lang="en-GB" sz="2400" dirty="0"/>
          </a:p>
          <a:p>
            <a:pPr>
              <a:lnSpc>
                <a:spcPct val="150000"/>
              </a:lnSpc>
            </a:pPr>
            <a:r>
              <a:rPr lang="km-KH" sz="2400" dirty="0"/>
              <a:t>ជនទេសន្តរប្រវេសន្តក្នុងវិស័យនេសាទមានហានិភ័យខ្ពស់ដោយសារលក្ខខណ្ឌ </a:t>
            </a:r>
            <a:r>
              <a:rPr lang="en-US" sz="2400" dirty="0"/>
              <a:t>3D </a:t>
            </a:r>
            <a:r>
              <a:rPr lang="km-KH" sz="2400" dirty="0"/>
              <a:t>របស់ការងារនេះ ហើយមិនមានគោលនយោបាយ ឬ ក្របខ័ណ្ឌស្តង់ដារអប្បបរមាដើម្បីគ្រប់គ្រងអាជីវកម្មប្រភេទនេះ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km-KH" sz="2400" dirty="0"/>
              <a:t>ប្រទេសកម្ពុជាមិនមានប្រព័ន្ធណាមួយឡើយ រួមទាំងកិច្ចព្រមព្រៀងសហប្រតិបត្តិការផ្លូវការជាមួយប្រ​ទេសផ្សេងទៀតដើម្បីតាមដាន និងកំណត់អត្តសញ្ញាណជនទេសន្តរប្រវេសន្តដែលបាត់ខ្លួននៅក្នុងប្រទេស។ ពេលខ្លះ កិច្ចសហប្រតិបត្តិការទូទៅអាចមាន ប៉ុន្តែនេះអាស្រ័យទៅលើទំនាក់ទំនងជាលក្ខណៈបុគ្គលរវាងប្រទេសនីមួយៗ។</a:t>
            </a:r>
            <a:endParaRPr lang="en-US" sz="2400" dirty="0"/>
          </a:p>
          <a:p>
            <a:endParaRPr lang="en-US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1778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DB4712A0-42E7-4E47-997C-49CD250C6BC0}"/>
              </a:ext>
            </a:extLst>
          </p:cNvPr>
          <p:cNvSpPr txBox="1">
            <a:spLocks/>
          </p:cNvSpPr>
          <p:nvPr/>
        </p:nvSpPr>
        <p:spPr>
          <a:xfrm>
            <a:off x="3235140" y="381446"/>
            <a:ext cx="3882648" cy="15639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m-KH" sz="4000" dirty="0">
                <a:solidFill>
                  <a:schemeClr val="tx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សូមអរគុណ</a:t>
            </a:r>
            <a:endParaRPr lang="en-US" sz="4000" dirty="0">
              <a:solidFill>
                <a:schemeClr val="tx1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3773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661</TotalTime>
  <Words>788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បញ្ហាអថិភាពដែលកម្ពុជាបានជ្រើសរើសនៅក្នុងចំណោម​គោលបំណង​ ទាំងអស់ ២៣ របស់​កតិកាសញ្ញាពិភពលោកសម្រាប់ទេសន្តរប្រវេសន៍ដោយសុវត្ថិភាព រៀបរយ និងស្របច្បាប់  </vt:lpstr>
      <vt:lpstr>គោលបំណងទី១៖ ប្រមូល និងប្រើប្រាស់ទិន្នន័យដែលអាចជឿជាក់បាន និងមានការបែងចែកតាមភេទជាមូលដ្ឋាន សម្រាប់ការរៀបចំគោលនយោបាយផ្អែកលើទិន្នន័យពិត។</vt:lpstr>
      <vt:lpstr>បញ្ហាអថិភាព</vt:lpstr>
      <vt:lpstr>គោលបំណងទី១១៖គ្រប់គ្រងព្រំដែនរួមគ្នា ដោយសុវត្ថិភាព និងស៊ីសង្វាក់គ្នា </vt:lpstr>
      <vt:lpstr>បញ្ហាអថិភាព</vt:lpstr>
      <vt:lpstr>គោលបំណងទី២៣៖ ពង្រឹងកិច្ចសហប្រតិបត្តិការអន្តរជាតិ និងភាពជាដៃគូសកល សម្រាប់ទេសន្តរប្រវេសន៍ដោយសុវត្ថិភាព រៀបរយ និងស្របច្បាប់។</vt:lpstr>
      <vt:lpstr>បញ្ហាអថិភាព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National Consultation on the Global Compact for Safe, Orderly and Regular Migration (GCM)</dc:title>
  <dc:creator>PHIEV Khay</dc:creator>
  <cp:lastModifiedBy>User</cp:lastModifiedBy>
  <cp:revision>52</cp:revision>
  <dcterms:created xsi:type="dcterms:W3CDTF">2020-02-11T06:59:00Z</dcterms:created>
  <dcterms:modified xsi:type="dcterms:W3CDTF">2021-10-14T07:49:45Z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59aa38-f392-4105-be92-628035578272_Enabled">
    <vt:lpwstr>true</vt:lpwstr>
  </property>
  <property fmtid="{D5CDD505-2E9C-101B-9397-08002B2CF9AE}" pid="3" name="MSIP_Label_2059aa38-f392-4105-be92-628035578272_SetDate">
    <vt:lpwstr>2020-07-29T01:53:31Z</vt:lpwstr>
  </property>
  <property fmtid="{D5CDD505-2E9C-101B-9397-08002B2CF9AE}" pid="4" name="MSIP_Label_2059aa38-f392-4105-be92-628035578272_Method">
    <vt:lpwstr>Standard</vt:lpwstr>
  </property>
  <property fmtid="{D5CDD505-2E9C-101B-9397-08002B2CF9AE}" pid="5" name="MSIP_Label_2059aa38-f392-4105-be92-628035578272_Name">
    <vt:lpwstr>IOMLb0020IN123173</vt:lpwstr>
  </property>
  <property fmtid="{D5CDD505-2E9C-101B-9397-08002B2CF9AE}" pid="6" name="MSIP_Label_2059aa38-f392-4105-be92-628035578272_SiteId">
    <vt:lpwstr>1588262d-23fb-43b4-bd6e-bce49c8e6186</vt:lpwstr>
  </property>
  <property fmtid="{D5CDD505-2E9C-101B-9397-08002B2CF9AE}" pid="7" name="MSIP_Label_2059aa38-f392-4105-be92-628035578272_ActionId">
    <vt:lpwstr>e755b0a8-c39f-468c-ac61-d163a8be8ceb</vt:lpwstr>
  </property>
  <property fmtid="{D5CDD505-2E9C-101B-9397-08002B2CF9AE}" pid="8" name="MSIP_Label_2059aa38-f392-4105-be92-628035578272_ContentBits">
    <vt:lpwstr>0</vt:lpwstr>
  </property>
</Properties>
</file>