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9" r:id="rId3"/>
    <p:sldId id="328" r:id="rId4"/>
    <p:sldId id="327" r:id="rId5"/>
    <p:sldId id="329" r:id="rId6"/>
    <p:sldId id="330" r:id="rId7"/>
    <p:sldId id="33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33CC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821FE8-2866-4B14-BBFB-2BE5FA22AE4C}" v="1204" dt="2021-10-01T09:14:00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762" autoAdjust="0"/>
  </p:normalViewPr>
  <p:slideViewPr>
    <p:cSldViewPr snapToGrid="0" showGuides="1">
      <p:cViewPr varScale="1">
        <p:scale>
          <a:sx n="74" d="100"/>
          <a:sy n="74" d="100"/>
        </p:scale>
        <p:origin x="-624" y="-90"/>
      </p:cViewPr>
      <p:guideLst>
        <p:guide orient="horz" pos="218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E08B2-C0A5-42F1-9F6D-A7EC70FBA28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3A9A6-4E3A-45C3-BC6E-4C2079A3E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0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63A9A6-4E3A-45C3-BC6E-4C2079A3E6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C1051-FA7B-4E4C-BDD7-1C1C4C06B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632371-A0D3-462F-89EB-227F0F22B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EDDBAB-563E-428B-8207-F6C0F2D3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3C4C07-2583-434A-AADC-42107EFB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111F97-482F-4DFB-AD12-C8B94AEC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06ECE-646F-4AD6-B567-948294E7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23C3A2-D6B7-4343-8838-96FFEFCE9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1268AA-C697-49D4-BDFD-19BE6916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742F36-FEAE-49A3-B9CB-50299FE4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FE9CC7-79B6-4EE3-871B-E3B95B2B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7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20F12A-59D2-4646-9658-00A4EC0FF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D5F71A-50B9-4457-BC95-9CE07AAD0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FE98C7-E3DA-4B74-BF26-73861EF4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FE0CD3-C78F-4E9B-88E7-BF73CB0B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FBD226-E9A1-4C9B-B5B2-6A1D32F9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0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60755E3-E38A-7746-B350-B2B27EB51D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68" y="5662253"/>
            <a:ext cx="2165867" cy="1080000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xmlns="" id="{482996B8-7758-924F-95A7-EA63DDAB7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1146" y="1031565"/>
            <a:ext cx="99697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75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xmlns="" id="{9FD3C252-914E-9945-8B43-6C3ECB129EB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11146" y="2357128"/>
            <a:ext cx="9969708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950" i="1">
                <a:solidFill>
                  <a:schemeClr val="bg1"/>
                </a:solidFill>
                <a:latin typeface="+mj-lt"/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 </a:t>
            </a:r>
          </a:p>
        </p:txBody>
      </p:sp>
    </p:spTree>
    <p:extLst>
      <p:ext uri="{BB962C8B-B14F-4D97-AF65-F5344CB8AC3E}">
        <p14:creationId xmlns:p14="http://schemas.microsoft.com/office/powerpoint/2010/main" val="225708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F55EA8-8858-468B-B2F1-923DE68C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53CDA6-F5F0-4316-A9F8-957D9E61B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F83242-B849-4EB7-A846-E7B4C573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92AE15-A2E5-4FE9-BF06-5941EDA7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122B6B-147E-40E7-9459-7F5D79C7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D150F-0672-4F93-AD08-3CF6A1FB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5D987A-C9C4-4D5D-B971-3DF2EC5F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BA5CBF-ED45-402C-8929-BA40F205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D40A2C-9A2A-457D-9655-5E0C1498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E86637-0D69-4B78-BC96-F8FDE1D7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8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64FC38-3399-48EE-9BCB-0D3AE8E6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E7E91D-AB55-4BC4-9B48-F13ABA8E6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1F6DEB-0F63-4134-91EA-85C4CA7A6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858E91-6B14-4AF1-91F9-4D36794C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295CF0-E575-459C-A174-A9DDF14B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4C7530-F4F4-4F89-AF60-DD1212E7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4DD065-C0A0-4794-9F5C-3EB0B161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71B192-DEA0-4934-A907-304B59CCC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D59A1D-07B5-43CF-B398-C2EA39823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27CA80-213D-4A50-911F-8F28EF921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1CE9AC3-A5E3-4B00-B595-AEFC811D9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6A2E2F2-9C79-4510-BB64-4F1EC3D2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485FF7-0100-470E-B21A-CDABEF77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D88736-14FA-4259-86F5-0425DA3A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8FF2A2-E65D-4D33-A6AA-AFB0628C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82E7AB-53ED-4B56-8359-4B996FD9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61FEA2-1DF8-4C76-A745-259BED8B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224892-ABEE-4D25-BE2B-DDAF8DE9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9353AF4-06A2-407C-83A5-0FB441DA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1FF358-C56D-4793-8F59-94A83C6E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003C5F-DFF7-4CEF-AEE7-5B122BA0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A3F5E-BCEF-46AC-B94E-663A00CF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3C292-70DE-4EA0-98D7-663C82848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23AC62-65AD-47E5-9B4A-4F74C52FB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BFED0A-4A0B-4C91-9B90-46BC9CA1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425916-3596-41A0-8628-7DA33C1A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B85813-03D4-4DC0-BCE3-F302CD31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4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477F72-152F-46AD-83E8-982108CC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8C34AF-4178-46DB-80F1-2D0E8FF4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E07EA8-B290-445F-98CA-14E432AFB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892C75-CBE6-4AA9-A17C-41E41216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A94D80-CF6A-4E0B-9EF7-F9F9401C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9FA84-3FA5-4771-B1D5-EA06C0C8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7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8ADAF7-EE0F-4DF3-A93B-4A3B8C58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371248-75EB-4260-AA3D-29C93BDDE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AA4451-5CB9-4457-B1C9-1DA780593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C229-E747-4194-8CB5-49F9D8E0BF25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C3F42A-4F52-40CF-8BA8-84C812338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3EF1CD-29A8-4FAB-90E0-E060F69E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1EAE-BD03-4A11-88E5-6ED1E584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F1B207-E062-4F14-859E-58AF8568E7FB}"/>
              </a:ext>
            </a:extLst>
          </p:cNvPr>
          <p:cNvSpPr txBox="1"/>
          <p:nvPr/>
        </p:nvSpPr>
        <p:spPr>
          <a:xfrm>
            <a:off x="222586" y="890557"/>
            <a:ext cx="11762065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m-K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ការវាយតម្លៃការអនុវត្តកតិកាសញ្ញាពិភពលោក</a:t>
            </a:r>
          </a:p>
          <a:p>
            <a:pPr>
              <a:lnSpc>
                <a:spcPct val="200000"/>
              </a:lnSpc>
            </a:pPr>
            <a:r>
              <a:rPr lang="km-K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OS Siemreap" panose="02000500000000020004" pitchFamily="2" charset="0"/>
                <a:cs typeface="Khmer OS Siemreap" panose="02000500000000020004" pitchFamily="2" charset="0"/>
              </a:rPr>
              <a:t>ស្តីពីទេសន្តរប្រវេសន៍ប្រកបដោយសុវត្ថិភាព រៀបរយ និងស្របច្បាប់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3AEEDE0-3E90-4397-91DE-DC5058443977}"/>
              </a:ext>
            </a:extLst>
          </p:cNvPr>
          <p:cNvCxnSpPr>
            <a:cxnSpLocks/>
          </p:cNvCxnSpPr>
          <p:nvPr/>
        </p:nvCxnSpPr>
        <p:spPr>
          <a:xfrm>
            <a:off x="3079657" y="3067900"/>
            <a:ext cx="556723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67B60F-B6D9-40F4-8BED-2FF661B16F5C}"/>
              </a:ext>
            </a:extLst>
          </p:cNvPr>
          <p:cNvSpPr txBox="1"/>
          <p:nvPr/>
        </p:nvSpPr>
        <p:spPr>
          <a:xfrm>
            <a:off x="4436881" y="4060675"/>
            <a:ext cx="3318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OS Muol Light" panose="02000500000000020004" pitchFamily="2" charset="0"/>
                <a:cs typeface="Khmer OS Muol Light" panose="02000500000000020004" pitchFamily="2" charset="0"/>
              </a:rPr>
              <a:t>កម្ពុជា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4ADB6A5-1A5D-4BD8-8F04-6335278E2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837" y="5856513"/>
            <a:ext cx="1838325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FC47294-9891-4F47-9CC0-771CFE63105D}"/>
              </a:ext>
            </a:extLst>
          </p:cNvPr>
          <p:cNvSpPr txBox="1"/>
          <p:nvPr/>
        </p:nvSpPr>
        <p:spPr>
          <a:xfrm>
            <a:off x="3952875" y="3295650"/>
            <a:ext cx="3062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600" dirty="0">
                <a:solidFill>
                  <a:srgbClr val="FFFF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បង្ហាញជូនដោយ លោក ភៀវ ខៃ</a:t>
            </a:r>
            <a:endParaRPr lang="en-US" sz="1600" dirty="0">
              <a:solidFill>
                <a:srgbClr val="FFFF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1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73FA5C23-7739-4BA2-B414-32B31C4C2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457" y="5882746"/>
            <a:ext cx="1838325" cy="9144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BC68287-D622-4261-900D-19802C06E79A}"/>
              </a:ext>
            </a:extLst>
          </p:cNvPr>
          <p:cNvGrpSpPr/>
          <p:nvPr/>
        </p:nvGrpSpPr>
        <p:grpSpPr>
          <a:xfrm>
            <a:off x="1498455" y="125774"/>
            <a:ext cx="3654437" cy="3769297"/>
            <a:chOff x="579530" y="1486497"/>
            <a:chExt cx="2882900" cy="2971800"/>
          </a:xfrm>
          <a:solidFill>
            <a:srgbClr val="0070C0"/>
          </a:solidFill>
        </p:grpSpPr>
        <p:sp>
          <p:nvSpPr>
            <p:cNvPr id="6" name="Hexagon 5">
              <a:extLst>
                <a:ext uri="{FF2B5EF4-FFF2-40B4-BE49-F238E27FC236}">
                  <a16:creationId xmlns:a16="http://schemas.microsoft.com/office/drawing/2014/main" xmlns="" id="{2AF3A3C7-6993-4325-BFBB-64148E95620E}"/>
                </a:ext>
              </a:extLst>
            </p:cNvPr>
            <p:cNvSpPr/>
            <p:nvPr/>
          </p:nvSpPr>
          <p:spPr>
            <a:xfrm rot="5400000">
              <a:off x="535080" y="1530947"/>
              <a:ext cx="2971800" cy="2882900"/>
            </a:xfrm>
            <a:prstGeom prst="hexagon">
              <a:avLst/>
            </a:prstGeom>
            <a:grpFill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7FAFEE44-9FFD-4F1E-909F-48F083DA4035}"/>
                </a:ext>
              </a:extLst>
            </p:cNvPr>
            <p:cNvSpPr txBox="1"/>
            <p:nvPr/>
          </p:nvSpPr>
          <p:spPr>
            <a:xfrm>
              <a:off x="615085" y="2142997"/>
              <a:ext cx="2792810" cy="1813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Khmer OS Siemreap" panose="02000500000000020004" pitchFamily="2" charset="0"/>
                </a:rPr>
                <a:t>ធានាថា ទេសន្តរប្រ</a:t>
              </a: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Khmer OS Siemreap" panose="02000500000000020004" pitchFamily="2" charset="0"/>
                </a:rPr>
                <a:t>       </a:t>
              </a: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Khmer OS Siemreap" panose="02000500000000020004" pitchFamily="2" charset="0"/>
                </a:rPr>
                <a:t>វេសន៍ ប្រព្រឹត្តទៅដោយស្ម័គ្រចិត្ត រៀបរយ និងស្របច្បាប់ 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509CDE7-D412-4DE1-9DF1-726EB1E12388}"/>
              </a:ext>
            </a:extLst>
          </p:cNvPr>
          <p:cNvGrpSpPr/>
          <p:nvPr/>
        </p:nvGrpSpPr>
        <p:grpSpPr>
          <a:xfrm>
            <a:off x="5183537" y="135287"/>
            <a:ext cx="3654435" cy="3769297"/>
            <a:chOff x="3841340" y="992680"/>
            <a:chExt cx="2882900" cy="2971800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8508BEF4-6D08-4643-9F2B-5DFA0419FB80}"/>
                </a:ext>
              </a:extLst>
            </p:cNvPr>
            <p:cNvSpPr/>
            <p:nvPr/>
          </p:nvSpPr>
          <p:spPr>
            <a:xfrm rot="5400000">
              <a:off x="3796890" y="1037130"/>
              <a:ext cx="2971800" cy="2882900"/>
            </a:xfrm>
            <a:prstGeom prst="hexagon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1E93EE4B-ABB7-42A8-9338-4839DCE2458C}"/>
                </a:ext>
              </a:extLst>
            </p:cNvPr>
            <p:cNvSpPr txBox="1"/>
            <p:nvPr/>
          </p:nvSpPr>
          <p:spPr>
            <a:xfrm>
              <a:off x="3888965" y="1575956"/>
              <a:ext cx="2792810" cy="1813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Khmer OS Siemreap" panose="02000500000000020004" pitchFamily="2" charset="0"/>
                </a:rPr>
                <a:t>ការពារជនទេសន្តរប្រវេសន្ត តាមរយៈវិធានការអភិបាលកិច្ចព្រំដែន ដោយផ្តោតលើសិទ្ធិ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OS Siemreap" panose="02000500000000020004" pitchFamily="2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4F25834-E76B-4FB7-BCE0-FA4F47F2CA4D}"/>
              </a:ext>
            </a:extLst>
          </p:cNvPr>
          <p:cNvGrpSpPr/>
          <p:nvPr/>
        </p:nvGrpSpPr>
        <p:grpSpPr>
          <a:xfrm>
            <a:off x="3342087" y="2983832"/>
            <a:ext cx="3654435" cy="3769297"/>
            <a:chOff x="2483972" y="3824192"/>
            <a:chExt cx="2882900" cy="2971800"/>
          </a:xfrm>
        </p:grpSpPr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52A415A9-54C3-4195-AC5E-4CDE27D4B867}"/>
                </a:ext>
              </a:extLst>
            </p:cNvPr>
            <p:cNvSpPr/>
            <p:nvPr/>
          </p:nvSpPr>
          <p:spPr>
            <a:xfrm rot="5400000">
              <a:off x="2439522" y="3868642"/>
              <a:ext cx="2971800" cy="2882900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A9CBA533-3394-46FB-96DA-578D67D6597C}"/>
                </a:ext>
              </a:extLst>
            </p:cNvPr>
            <p:cNvSpPr txBox="1"/>
            <p:nvPr/>
          </p:nvSpPr>
          <p:spPr>
            <a:xfrm>
              <a:off x="2527266" y="4421270"/>
              <a:ext cx="2792810" cy="1813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Khmer OS Siemreap" panose="02000500000000020004" pitchFamily="2" charset="0"/>
                </a:rPr>
                <a:t>គាំទ្រការដាក់បញ្ចូលជនទេសន្តរប្រវេសន្ត និងការរួមចំណែករបស់ពួកគេ ក្នុងការងារអភិវឌ្ឍន៍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OS Siemreap" panose="02000500000000020004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2A23FF4C-91AD-488A-9D2B-24CF874788E0}"/>
              </a:ext>
            </a:extLst>
          </p:cNvPr>
          <p:cNvGrpSpPr/>
          <p:nvPr/>
        </p:nvGrpSpPr>
        <p:grpSpPr>
          <a:xfrm>
            <a:off x="7029349" y="2994932"/>
            <a:ext cx="3654435" cy="3769299"/>
            <a:chOff x="5362475" y="3833816"/>
            <a:chExt cx="2882900" cy="2971800"/>
          </a:xfrm>
        </p:grpSpPr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xmlns="" id="{8BB4DE41-5D01-44F9-A62B-5CF231680881}"/>
                </a:ext>
              </a:extLst>
            </p:cNvPr>
            <p:cNvSpPr/>
            <p:nvPr/>
          </p:nvSpPr>
          <p:spPr>
            <a:xfrm rot="5400000">
              <a:off x="5318025" y="3878266"/>
              <a:ext cx="2971800" cy="2882900"/>
            </a:xfrm>
            <a:prstGeom prst="hexagon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25A66B23-4F0D-43CC-A28A-2CC21B370DA5}"/>
                </a:ext>
              </a:extLst>
            </p:cNvPr>
            <p:cNvSpPr txBox="1"/>
            <p:nvPr/>
          </p:nvSpPr>
          <p:spPr>
            <a:xfrm>
              <a:off x="5410963" y="4415628"/>
              <a:ext cx="2792810" cy="1813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Khmer OS Siemreap" panose="02000500000000020004" pitchFamily="2" charset="0"/>
                </a:rPr>
                <a:t>ពង្រឹងគោលនយោបាយ ដោយផ្អែកលើភស្តុតាង និងកិច្ចសហប្រតិបត្តិការការងារទេសន្តរប្រវេសន៍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OS Siemreap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04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2573D10-3FF4-4E96-90E6-E1E968CB7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837" y="5806259"/>
            <a:ext cx="1838325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F3902A-AEF7-4187-A018-FB4A7CBA7A14}"/>
              </a:ext>
            </a:extLst>
          </p:cNvPr>
          <p:cNvSpPr txBox="1"/>
          <p:nvPr/>
        </p:nvSpPr>
        <p:spPr>
          <a:xfrm>
            <a:off x="252549" y="699887"/>
            <a:ext cx="1154802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lnSpc>
                <a:spcPct val="150000"/>
              </a:lnSpc>
              <a:spcAft>
                <a:spcPts val="1200"/>
              </a:spcAft>
            </a:pPr>
            <a:r>
              <a:rPr lang="km-KH" dirty="0">
                <a:solidFill>
                  <a:srgbClr val="FFFF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១.	</a:t>
            </a:r>
            <a:r>
              <a:rPr lang="km-KH" sz="2400" dirty="0">
                <a:solidFill>
                  <a:srgbClr val="FFFF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សូមបញ្ជាក់អំពីកម្រិត និង និន្នាការនៃទេសន្តរប្រវេសន៍ រួមទាំងកត្តាជំរុញនានា (បើមាន) និងបទពិសោធន៍របស់ជនទេសន្តរប្រវេសន្ត ពាក់ព័ន្ធនឹងគោលបំណងខាងលើ។</a:t>
            </a:r>
            <a:endParaRPr lang="en-US" sz="2400" dirty="0">
              <a:solidFill>
                <a:srgbClr val="FFFF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61963" indent="-461963">
              <a:lnSpc>
                <a:spcPct val="150000"/>
              </a:lnSpc>
              <a:spcAft>
                <a:spcPts val="1200"/>
              </a:spcAft>
            </a:pPr>
            <a:r>
              <a:rPr lang="km-KH" sz="2400" dirty="0">
                <a:solidFill>
                  <a:srgbClr val="FFFF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២.	សូមបញ្ជាក់អំពីគោលនយោបាយជាក់លាក់ និងវិធានការច្បាប់ និងវិធានការក្នុងកម្មវិធីនានា ដែលបានអនុវត្តដោយរដ្ឋាភិបាល ដើម្បីជំរុញការសម្រេចបានគោលបំណងទាំងនេះក្នុងរយៈពេលប៉ុន្មានឆ្នាំចុងក្រោយនេះ (ជាពិសេស ចាប់តាំងពីការអនុម័តកតិកាសញ្ញាពិភពលោក នៅថ្ងៃទី១០ ខែធ្នូ ឆ្នាំ២០១៨ កន្លងមក)។</a:t>
            </a:r>
            <a:endParaRPr lang="en-US" sz="2400" dirty="0">
              <a:solidFill>
                <a:srgbClr val="FFFF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61963" indent="-461963">
              <a:lnSpc>
                <a:spcPct val="150000"/>
              </a:lnSpc>
              <a:spcAft>
                <a:spcPts val="1200"/>
              </a:spcAft>
            </a:pPr>
            <a:r>
              <a:rPr lang="km-KH" sz="2400" dirty="0">
                <a:solidFill>
                  <a:srgbClr val="FFFF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៣.	តើមានចន្លោះប្រហោងសំខាន់ៗអ្វីខ្លះ ដែលបានកំណត់រកឃើញ និងបញ្ហាប្រឈមដែលបានជួប ប្រទះ ក្នុងការអនុវត្តគោលបំណងទាំងនេះ?</a:t>
            </a:r>
            <a:endParaRPr lang="en-US" sz="2400" dirty="0">
              <a:solidFill>
                <a:srgbClr val="FFFF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61963" indent="-461963">
              <a:lnSpc>
                <a:spcPct val="150000"/>
              </a:lnSpc>
              <a:spcAft>
                <a:spcPts val="1200"/>
              </a:spcAft>
            </a:pPr>
            <a:r>
              <a:rPr lang="km-KH" sz="2400" dirty="0">
                <a:solidFill>
                  <a:srgbClr val="FFFF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៤.	សូមចែករំលែកលទ្ធផលនៃវិធានការទាំងនេះ  ដំណោះស្រាយមានប្រសិទ្ធិភាព ការអនុវត្តល្អៗ និង បទពិសោធន៍ដែលរដ្ឋាភិបាលបានទទួល ក្នុងការអនុវត្តគោលបំណងទាំងនេះ។</a:t>
            </a:r>
            <a:endParaRPr lang="en-US" sz="2400" dirty="0">
              <a:solidFill>
                <a:srgbClr val="FFFF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30DCAC5B-0E88-48AE-B767-7DCD20A7D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457" y="5882746"/>
            <a:ext cx="1838325" cy="91440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D81F9D64-BBD8-4EDB-B4D3-C9E5DE488BAC}"/>
              </a:ext>
            </a:extLst>
          </p:cNvPr>
          <p:cNvSpPr/>
          <p:nvPr/>
        </p:nvSpPr>
        <p:spPr>
          <a:xfrm>
            <a:off x="3825479" y="91954"/>
            <a:ext cx="827127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ការអភិវឌ្ឍន៍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0E43974D-A30C-411C-9405-B70DE06F2453}"/>
              </a:ext>
            </a:extLst>
          </p:cNvPr>
          <p:cNvSpPr/>
          <p:nvPr/>
        </p:nvSpPr>
        <p:spPr>
          <a:xfrm>
            <a:off x="3787379" y="1081418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បង្កើតផែនការយុទ្ធសាស្ត្រជាតិប្រឆាំងអំពើជួញដូរមនុស្សឆ្នាំ២០១៩-២០២៣ សម្រាប់ការពារជនទេសន្តរប្រវេសន្តពីអំពើជួញដូរមនុស្ស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10663342-5028-4826-9713-78376C5B66C9}"/>
              </a:ext>
            </a:extLst>
          </p:cNvPr>
          <p:cNvSpPr/>
          <p:nvPr/>
        </p:nvSpPr>
        <p:spPr>
          <a:xfrm>
            <a:off x="3787379" y="2506820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បង្កើតផែនការសកម្មភាពគោលនយោបាយស្តីពីការធ្វើទេសន្តរប្រវេសន៍ការងារសម្រាប់ឆ្នាំ២០១៩-២០២៣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DE85F74-7F04-4165-90B4-BCE8A2032369}"/>
              </a:ext>
            </a:extLst>
          </p:cNvPr>
          <p:cNvSpPr/>
          <p:nvPr/>
        </p:nvSpPr>
        <p:spPr>
          <a:xfrm>
            <a:off x="3787379" y="3930668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បង្កើតវិធានការដើម្បីលើកកម្ពស់ការជ្រើសរើសពលករទេសន្តរប្រវេសន៍ប្រកបដោយក្រមសីលធម៌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9B8C879-15DB-4CAA-AAB3-92DED1C1BC23}"/>
              </a:ext>
            </a:extLst>
          </p:cNvPr>
          <p:cNvSpPr/>
          <p:nvPr/>
        </p:nvSpPr>
        <p:spPr>
          <a:xfrm>
            <a:off x="3787379" y="5358520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បង្កើតផែនការយុទ្ធសាស្ត្រអភិវឌ្ឍន៍ជាតិ ២០១៩-២០២៣ កំណត់បញ្ហាប្រឈម និងវិធានការដោះស្រាយបញ្ហាទេសន្តរប្រវេសន៍ ​។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1E7A97D-7044-4591-97EE-B81F17A8C8B0}"/>
              </a:ext>
            </a:extLst>
          </p:cNvPr>
          <p:cNvGrpSpPr/>
          <p:nvPr/>
        </p:nvGrpSpPr>
        <p:grpSpPr>
          <a:xfrm>
            <a:off x="26699" y="1493021"/>
            <a:ext cx="3654437" cy="3769297"/>
            <a:chOff x="26699" y="1493021"/>
            <a:chExt cx="3654437" cy="3769297"/>
          </a:xfrm>
        </p:grpSpPr>
        <p:sp>
          <p:nvSpPr>
            <p:cNvPr id="49" name="Hexagon 48">
              <a:extLst>
                <a:ext uri="{FF2B5EF4-FFF2-40B4-BE49-F238E27FC236}">
                  <a16:creationId xmlns:a16="http://schemas.microsoft.com/office/drawing/2014/main" xmlns="" id="{EB8E53C8-F8CE-4EB5-9482-2543B9180CFA}"/>
                </a:ext>
              </a:extLst>
            </p:cNvPr>
            <p:cNvSpPr/>
            <p:nvPr/>
          </p:nvSpPr>
          <p:spPr>
            <a:xfrm rot="5400000">
              <a:off x="-30731" y="1550451"/>
              <a:ext cx="3769297" cy="3654437"/>
            </a:xfrm>
            <a:prstGeom prst="hexagon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18CE8C1D-49B8-469E-A0CE-5FCE3E37CD04}"/>
                </a:ext>
              </a:extLst>
            </p:cNvPr>
            <p:cNvSpPr txBox="1"/>
            <p:nvPr/>
          </p:nvSpPr>
          <p:spPr>
            <a:xfrm>
              <a:off x="71769" y="2256024"/>
              <a:ext cx="3540237" cy="2300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Khmer OS Siemreap" panose="02000500000000020004" pitchFamily="2" charset="0"/>
                </a:rPr>
                <a:t>ធានាថា ទេសន្តរប្រ</a:t>
              </a: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Khmer OS Siemreap" panose="02000500000000020004" pitchFamily="2" charset="0"/>
                </a:rPr>
                <a:t>       </a:t>
              </a: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Khmer OS Siemreap" panose="02000500000000020004" pitchFamily="2" charset="0"/>
                </a:rPr>
                <a:t>វេសន៍ ប្រព្រឹត្តទៅដោយស្ម័គ្រចិត្ត រៀបរយ និងស្របច្បាប់ 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2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30DCAC5B-0E88-48AE-B767-7DCD20A7D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457" y="5882746"/>
            <a:ext cx="1838325" cy="91440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D81F9D64-BBD8-4EDB-B4D3-C9E5DE488BAC}"/>
              </a:ext>
            </a:extLst>
          </p:cNvPr>
          <p:cNvSpPr/>
          <p:nvPr/>
        </p:nvSpPr>
        <p:spPr>
          <a:xfrm>
            <a:off x="3825479" y="91954"/>
            <a:ext cx="827127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ការអភិវឌ្ឍន៍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0E43974D-A30C-411C-9405-B70DE06F2453}"/>
              </a:ext>
            </a:extLst>
          </p:cNvPr>
          <p:cNvSpPr/>
          <p:nvPr/>
        </p:nvSpPr>
        <p:spPr>
          <a:xfrm>
            <a:off x="3787379" y="1081418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បង្កើតគោលនយោបាយស្តីពីការធ្វើទេសន្តរប្រវេសន៍ការងារ និងធ្វើវិសោធនកម្ម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10663342-5028-4826-9713-78376C5B66C9}"/>
              </a:ext>
            </a:extLst>
          </p:cNvPr>
          <p:cNvSpPr/>
          <p:nvPr/>
        </p:nvSpPr>
        <p:spPr>
          <a:xfrm>
            <a:off x="3787379" y="2468058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ក្រសួងមហាផ្ទៃ បាន និងកំពុងធ្វើការសហការជាមួយអង្គការ 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IOM 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កម្ពុជា លើកកំពស់សមត្ថភាពគ្រប់គ្រងព្រំដែនរបស់មន្ត្រីនគរបាលជួរមុខ។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DE85F74-7F04-4165-90B4-BCE8A2032369}"/>
              </a:ext>
            </a:extLst>
          </p:cNvPr>
          <p:cNvSpPr/>
          <p:nvPr/>
        </p:nvSpPr>
        <p:spPr>
          <a:xfrm>
            <a:off x="3787379" y="3930668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បណ្ឌិត្យសភានគរបាលកម្ពុជា សហការជាមួយអង្គការ 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IOM 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បង្កើតវគ្គ   បណ្តុះបណ្តាលស្តីពីជនទេសន្តរប្រវេសន្ត និងការគ្រប់គ្រងព្រំដែន។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9B8C879-15DB-4CAA-AAB3-92DED1C1BC23}"/>
              </a:ext>
            </a:extLst>
          </p:cNvPr>
          <p:cNvSpPr/>
          <p:nvPr/>
        </p:nvSpPr>
        <p:spPr>
          <a:xfrm>
            <a:off x="3787379" y="5358520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ផ្តល់ការការពារ និង តម្រូវការមូលដ្ឋានដល់ពលករវិលត្រឡប់ ចាប់ពីដំណាក់កាលឆ្លងកាត់ព្រំដែនរហូតដល់ពេលធ្វើដំណើរទៅលំនៅដ្ឋាន​។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3D03A945-603C-4DC9-92EA-9E68E4314A0C}"/>
              </a:ext>
            </a:extLst>
          </p:cNvPr>
          <p:cNvGrpSpPr/>
          <p:nvPr/>
        </p:nvGrpSpPr>
        <p:grpSpPr>
          <a:xfrm>
            <a:off x="62877" y="1528662"/>
            <a:ext cx="3654435" cy="3769297"/>
            <a:chOff x="62877" y="1528662"/>
            <a:chExt cx="3654435" cy="3769297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xmlns="" id="{957BC0F7-0261-4D2C-AAEF-6B47BB22CACF}"/>
                </a:ext>
              </a:extLst>
            </p:cNvPr>
            <p:cNvSpPr/>
            <p:nvPr/>
          </p:nvSpPr>
          <p:spPr>
            <a:xfrm rot="5400000">
              <a:off x="5446" y="1586093"/>
              <a:ext cx="3769297" cy="3654435"/>
            </a:xfrm>
            <a:prstGeom prst="hexagon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AF69D6B4-2336-4A93-867A-4970DEA86D1F}"/>
                </a:ext>
              </a:extLst>
            </p:cNvPr>
            <p:cNvSpPr txBox="1"/>
            <p:nvPr/>
          </p:nvSpPr>
          <p:spPr>
            <a:xfrm>
              <a:off x="123248" y="2268463"/>
              <a:ext cx="3540235" cy="2300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Khmer OS Siemreap" panose="02000500000000020004" pitchFamily="2" charset="0"/>
                </a:rPr>
                <a:t>ការពារជនទេសន្តរប្រវេសន្ត តាមរយៈវិធានការអភិបាលកិច្ចព្រំដែន ដោយផ្តោតលើសិទ្ធិ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OS Siemreap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4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30DCAC5B-0E88-48AE-B767-7DCD20A7D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457" y="5882746"/>
            <a:ext cx="1838325" cy="91440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D81F9D64-BBD8-4EDB-B4D3-C9E5DE488BAC}"/>
              </a:ext>
            </a:extLst>
          </p:cNvPr>
          <p:cNvSpPr/>
          <p:nvPr/>
        </p:nvSpPr>
        <p:spPr>
          <a:xfrm>
            <a:off x="3825479" y="91954"/>
            <a:ext cx="827127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ការអភិវឌ្ឍន៍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0E43974D-A30C-411C-9405-B70DE06F2453}"/>
              </a:ext>
            </a:extLst>
          </p:cNvPr>
          <p:cNvSpPr/>
          <p:nvPr/>
        </p:nvSpPr>
        <p:spPr>
          <a:xfrm>
            <a:off x="3787379" y="1029700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ជនទេសន្តរប្រវេសន្តត្រូវបានដាក់បញ្ចូលក្នុងគោលនយោបាយជាតិកម្ពុជា ស្តីពីសុខភាព និងគម្រោងបេឡាជាតិរបបសន្តិសុខសង្គម (ប.ស.ស)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10663342-5028-4826-9713-78376C5B66C9}"/>
              </a:ext>
            </a:extLst>
          </p:cNvPr>
          <p:cNvSpPr/>
          <p:nvPr/>
        </p:nvSpPr>
        <p:spPr>
          <a:xfrm>
            <a:off x="3787379" y="2506820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(ក្នុងដំណើរការកូឡុំបូ)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បានប្តេជ្ញាចិត្តលើកកម្ពស់ការផ្ទេរប្រាក់ដោយ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 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សេវារហ័ស តម្លៃទាប និងមានសុវត្ថិភាពសម្រាប់ជនទេសន្តរប្រវេសន្ត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DE85F74-7F04-4165-90B4-BCE8A2032369}"/>
              </a:ext>
            </a:extLst>
          </p:cNvPr>
          <p:cNvSpPr/>
          <p:nvPr/>
        </p:nvSpPr>
        <p:spPr>
          <a:xfrm>
            <a:off x="3787379" y="3930668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វិស័យមួយនៃគោលនយោបាយថ្មីស្តីពីការធ្វើទេសន្តរប្រវេសន៍ការងារ     ផ្តោតលើការទាញយកផលពីទេសន្តរប្រវេសន៍សម្រាប់ការអភិវឌ្ឍ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9B8C879-15DB-4CAA-AAB3-92DED1C1BC23}"/>
              </a:ext>
            </a:extLst>
          </p:cNvPr>
          <p:cNvSpPr/>
          <p:nvPr/>
        </p:nvSpPr>
        <p:spPr>
          <a:xfrm>
            <a:off x="3787379" y="5358520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ផ្តល់សេវាមូលដ្ឋានផ្សេងៗដល់ជនទេសន្តរប្រវេសន្ត និងពលរដ្ឋកម្ពុជាដែលរស់នៅក្រៅប្រទេសតាមរយៈស្ថានទូត និងស្ថានកុងស៊ុល​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E8C5698-4099-4E7B-AB79-3D29BDFB91B4}"/>
              </a:ext>
            </a:extLst>
          </p:cNvPr>
          <p:cNvGrpSpPr/>
          <p:nvPr/>
        </p:nvGrpSpPr>
        <p:grpSpPr>
          <a:xfrm>
            <a:off x="67650" y="1512084"/>
            <a:ext cx="3654435" cy="3769297"/>
            <a:chOff x="67650" y="1512084"/>
            <a:chExt cx="3654435" cy="3769297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8FC16BD8-83F1-4B83-84E4-591A24EFD19B}"/>
                </a:ext>
              </a:extLst>
            </p:cNvPr>
            <p:cNvSpPr/>
            <p:nvPr/>
          </p:nvSpPr>
          <p:spPr>
            <a:xfrm rot="5400000">
              <a:off x="10219" y="1569515"/>
              <a:ext cx="3769297" cy="3654435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AAC66D88-3A6C-441C-ABB3-AD4571DF13B0}"/>
                </a:ext>
              </a:extLst>
            </p:cNvPr>
            <p:cNvSpPr txBox="1"/>
            <p:nvPr/>
          </p:nvSpPr>
          <p:spPr>
            <a:xfrm>
              <a:off x="122531" y="2269391"/>
              <a:ext cx="3540235" cy="2300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600"/>
                </a:spcAft>
              </a:pPr>
              <a:r>
                <a:rPr lang="km-KH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Khmer OS Siemreap" panose="02000500000000020004" pitchFamily="2" charset="0"/>
                </a:rPr>
                <a:t>គាំទ្រការដាក់បញ្ចូលជនទេសន្តរប្រវេសន្ត និងការរួមចំណែករបស់ពួកគេ ក្នុងការងារអភិវឌ្ឍន៍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mer OS Siemreap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1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30DCAC5B-0E88-48AE-B767-7DCD20A7D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457" y="5882746"/>
            <a:ext cx="1838325" cy="91440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D81F9D64-BBD8-4EDB-B4D3-C9E5DE488BAC}"/>
              </a:ext>
            </a:extLst>
          </p:cNvPr>
          <p:cNvSpPr/>
          <p:nvPr/>
        </p:nvSpPr>
        <p:spPr>
          <a:xfrm>
            <a:off x="3825479" y="91954"/>
            <a:ext cx="827127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ការអភិវឌ្ឍន៍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0E43974D-A30C-411C-9405-B70DE06F2453}"/>
              </a:ext>
            </a:extLst>
          </p:cNvPr>
          <p:cNvSpPr/>
          <p:nvPr/>
        </p:nvSpPr>
        <p:spPr>
          <a:xfrm>
            <a:off x="3787379" y="1029700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MOU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(២០០៣)កម្ពុជា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ថៃស្តីពីការបញ្ជូនពលករទេសន្តរប្រវេសន៍ ផ្តល់នីតិវិធីត្រឹមត្រូវសម្រាប់ការងារ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និងការពារសិទ្ធពលកកម្ពុជានៅបរទេស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10663342-5028-4826-9713-78376C5B66C9}"/>
              </a:ext>
            </a:extLst>
          </p:cNvPr>
          <p:cNvSpPr/>
          <p:nvPr/>
        </p:nvSpPr>
        <p:spPr>
          <a:xfrm>
            <a:off x="3787379" y="2498111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គ.ជ.ប.ជ សម្របសម្រួលជាមួយក្រសួង ស្ថាប័ន អង្គការ វិស័យឯកជន និងអ្នកពាក់ព័ន្ធ ជំរុញការបង្កើតគោលនយោបាយផ្អែកលើភស្តុតាង។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DE85F74-7F04-4165-90B4-BCE8A2032369}"/>
              </a:ext>
            </a:extLst>
          </p:cNvPr>
          <p:cNvSpPr/>
          <p:nvPr/>
        </p:nvSpPr>
        <p:spPr>
          <a:xfrm>
            <a:off x="3787379" y="3930668"/>
            <a:ext cx="8290321" cy="1265088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3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ចូលរួមជាប្រចាំការពិភាក្សាអំពីបញ្ហាទេសន្តរប្រវេសន៍ជាមួយប្រទេសផ្សេងៗ លើកកម្ពស់ការអនុវត្ត </a:t>
            </a:r>
            <a:r>
              <a:rPr lang="en-US" sz="23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MOU</a:t>
            </a:r>
            <a:r>
              <a:rPr lang="km-KH" sz="23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និងកិច្ចគាំពារពលករទេសន្តរប្រវេសន្ត។</a:t>
            </a:r>
            <a:endParaRPr lang="en-US" sz="23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9B8C879-15DB-4CAA-AAB3-92DED1C1BC23}"/>
              </a:ext>
            </a:extLst>
          </p:cNvPr>
          <p:cNvSpPr/>
          <p:nvPr/>
        </p:nvSpPr>
        <p:spPr>
          <a:xfrm>
            <a:off x="3787379" y="5358520"/>
            <a:ext cx="8290321" cy="126508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ចូលរួមធ្វើការវាយតម្លៃទៅលើការងារអភិបាលកិច្ចទេសន្តរប្រវេសន៍(</a:t>
            </a:r>
            <a:r>
              <a:rPr lang="en-US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MGI)</a:t>
            </a:r>
            <a:r>
              <a:rPr lang="km-KH" sz="24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នៅកម្ពុជា ​ ។</a:t>
            </a:r>
            <a:endParaRPr lang="en-US" sz="24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23541C2-5B43-4C6F-A087-586B40DC2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8966"/>
            <a:ext cx="3865199" cy="39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739</Words>
  <Application>Microsoft Office PowerPoint</Application>
  <PresentationFormat>Custom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PHIEV Khay</dc:creator>
  <cp:lastModifiedBy>User</cp:lastModifiedBy>
  <cp:revision>62</cp:revision>
  <dcterms:created xsi:type="dcterms:W3CDTF">2021-01-04T05:15:42Z</dcterms:created>
  <dcterms:modified xsi:type="dcterms:W3CDTF">2021-10-14T07:49:00Z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59aa38-f392-4105-be92-628035578272_Enabled">
    <vt:lpwstr>true</vt:lpwstr>
  </property>
  <property fmtid="{D5CDD505-2E9C-101B-9397-08002B2CF9AE}" pid="3" name="MSIP_Label_2059aa38-f392-4105-be92-628035578272_SetDate">
    <vt:lpwstr>2021-01-04T05:16:20Z</vt:lpwstr>
  </property>
  <property fmtid="{D5CDD505-2E9C-101B-9397-08002B2CF9AE}" pid="4" name="MSIP_Label_2059aa38-f392-4105-be92-628035578272_Method">
    <vt:lpwstr>Standard</vt:lpwstr>
  </property>
  <property fmtid="{D5CDD505-2E9C-101B-9397-08002B2CF9AE}" pid="5" name="MSIP_Label_2059aa38-f392-4105-be92-628035578272_Name">
    <vt:lpwstr>IOMLb0020IN123173</vt:lpwstr>
  </property>
  <property fmtid="{D5CDD505-2E9C-101B-9397-08002B2CF9AE}" pid="6" name="MSIP_Label_2059aa38-f392-4105-be92-628035578272_SiteId">
    <vt:lpwstr>1588262d-23fb-43b4-bd6e-bce49c8e6186</vt:lpwstr>
  </property>
  <property fmtid="{D5CDD505-2E9C-101B-9397-08002B2CF9AE}" pid="7" name="MSIP_Label_2059aa38-f392-4105-be92-628035578272_ActionId">
    <vt:lpwstr>fc6f90c0-7b36-4197-a50c-0000a8ec3c61</vt:lpwstr>
  </property>
  <property fmtid="{D5CDD505-2E9C-101B-9397-08002B2CF9AE}" pid="8" name="MSIP_Label_2059aa38-f392-4105-be92-628035578272_ContentBits">
    <vt:lpwstr>0</vt:lpwstr>
  </property>
</Properties>
</file>