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74" r:id="rId5"/>
    <p:sldId id="282" r:id="rId6"/>
    <p:sldId id="285" r:id="rId7"/>
    <p:sldId id="276" r:id="rId8"/>
    <p:sldId id="286" r:id="rId9"/>
    <p:sldId id="287" r:id="rId10"/>
    <p:sldId id="288" r:id="rId11"/>
    <p:sldId id="290" r:id="rId12"/>
    <p:sldId id="291" r:id="rId13"/>
    <p:sldId id="292" r:id="rId14"/>
    <p:sldId id="293" r:id="rId15"/>
    <p:sldId id="278" r:id="rId16"/>
    <p:sldId id="275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0"/>
    <a:srgbClr val="0019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95" autoAdjust="0"/>
  </p:normalViewPr>
  <p:slideViewPr>
    <p:cSldViewPr snapToGrid="0">
      <p:cViewPr>
        <p:scale>
          <a:sx n="81" d="100"/>
          <a:sy n="81" d="100"/>
        </p:scale>
        <p:origin x="-27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RORN Langda" userId="b8bc2a8d-d21a-44ca-abcc-e35d71fe67cc" providerId="ADAL" clId="{6B66C640-4DB6-4CB2-8ECF-3CCF9D4705B0}"/>
    <pc:docChg chg="custSel modSld">
      <pc:chgData name="SRORN Langda" userId="b8bc2a8d-d21a-44ca-abcc-e35d71fe67cc" providerId="ADAL" clId="{6B66C640-4DB6-4CB2-8ECF-3CCF9D4705B0}" dt="2021-10-26T06:29:23.249" v="146" actId="20577"/>
      <pc:docMkLst>
        <pc:docMk/>
      </pc:docMkLst>
      <pc:sldChg chg="modSp mod">
        <pc:chgData name="SRORN Langda" userId="b8bc2a8d-d21a-44ca-abcc-e35d71fe67cc" providerId="ADAL" clId="{6B66C640-4DB6-4CB2-8ECF-3CCF9D4705B0}" dt="2021-10-26T06:29:23.249" v="146" actId="20577"/>
        <pc:sldMkLst>
          <pc:docMk/>
          <pc:sldMk cId="2867249321" sldId="275"/>
        </pc:sldMkLst>
        <pc:spChg chg="mod">
          <ac:chgData name="SRORN Langda" userId="b8bc2a8d-d21a-44ca-abcc-e35d71fe67cc" providerId="ADAL" clId="{6B66C640-4DB6-4CB2-8ECF-3CCF9D4705B0}" dt="2021-10-26T06:29:23.249" v="146" actId="20577"/>
          <ac:spMkLst>
            <pc:docMk/>
            <pc:sldMk cId="2867249321" sldId="275"/>
            <ac:spMk id="3" creationId="{59F91A75-C0A3-6A4C-85D6-75F941198CAC}"/>
          </ac:spMkLst>
        </pc:spChg>
      </pc:sldChg>
      <pc:sldChg chg="modSp mod">
        <pc:chgData name="SRORN Langda" userId="b8bc2a8d-d21a-44ca-abcc-e35d71fe67cc" providerId="ADAL" clId="{6B66C640-4DB6-4CB2-8ECF-3CCF9D4705B0}" dt="2021-10-26T04:19:52.448" v="19" actId="20577"/>
        <pc:sldMkLst>
          <pc:docMk/>
          <pc:sldMk cId="581785111" sldId="276"/>
        </pc:sldMkLst>
        <pc:spChg chg="mod">
          <ac:chgData name="SRORN Langda" userId="b8bc2a8d-d21a-44ca-abcc-e35d71fe67cc" providerId="ADAL" clId="{6B66C640-4DB6-4CB2-8ECF-3CCF9D4705B0}" dt="2021-10-26T04:19:52.448" v="19" actId="20577"/>
          <ac:spMkLst>
            <pc:docMk/>
            <pc:sldMk cId="581785111" sldId="276"/>
            <ac:spMk id="3" creationId="{C1145262-7827-7E43-9ECC-7DEB5D365199}"/>
          </ac:spMkLst>
        </pc:spChg>
      </pc:sldChg>
      <pc:sldChg chg="modSp mod">
        <pc:chgData name="SRORN Langda" userId="b8bc2a8d-d21a-44ca-abcc-e35d71fe67cc" providerId="ADAL" clId="{6B66C640-4DB6-4CB2-8ECF-3CCF9D4705B0}" dt="2021-10-26T04:15:09.642" v="6" actId="20577"/>
        <pc:sldMkLst>
          <pc:docMk/>
          <pc:sldMk cId="3595394516" sldId="282"/>
        </pc:sldMkLst>
        <pc:spChg chg="mod">
          <ac:chgData name="SRORN Langda" userId="b8bc2a8d-d21a-44ca-abcc-e35d71fe67cc" providerId="ADAL" clId="{6B66C640-4DB6-4CB2-8ECF-3CCF9D4705B0}" dt="2021-10-26T04:15:09.642" v="6" actId="20577"/>
          <ac:spMkLst>
            <pc:docMk/>
            <pc:sldMk cId="3595394516" sldId="282"/>
            <ac:spMk id="3" creationId="{5E347E1D-6C73-4F06-A8D5-EEA3FAD8F5D0}"/>
          </ac:spMkLst>
        </pc:spChg>
      </pc:sldChg>
      <pc:sldChg chg="modSp mod">
        <pc:chgData name="SRORN Langda" userId="b8bc2a8d-d21a-44ca-abcc-e35d71fe67cc" providerId="ADAL" clId="{6B66C640-4DB6-4CB2-8ECF-3CCF9D4705B0}" dt="2021-10-26T04:22:56.298" v="24" actId="20577"/>
        <pc:sldMkLst>
          <pc:docMk/>
          <pc:sldMk cId="208541659" sldId="286"/>
        </pc:sldMkLst>
        <pc:spChg chg="mod">
          <ac:chgData name="SRORN Langda" userId="b8bc2a8d-d21a-44ca-abcc-e35d71fe67cc" providerId="ADAL" clId="{6B66C640-4DB6-4CB2-8ECF-3CCF9D4705B0}" dt="2021-10-26T04:22:56.298" v="24" actId="20577"/>
          <ac:spMkLst>
            <pc:docMk/>
            <pc:sldMk cId="208541659" sldId="286"/>
            <ac:spMk id="3" creationId="{C1145262-7827-7E43-9ECC-7DEB5D365199}"/>
          </ac:spMkLst>
        </pc:spChg>
      </pc:sldChg>
      <pc:sldChg chg="modSp mod">
        <pc:chgData name="SRORN Langda" userId="b8bc2a8d-d21a-44ca-abcc-e35d71fe67cc" providerId="ADAL" clId="{6B66C640-4DB6-4CB2-8ECF-3CCF9D4705B0}" dt="2021-10-26T04:50:38.611" v="50" actId="20577"/>
        <pc:sldMkLst>
          <pc:docMk/>
          <pc:sldMk cId="3522834393" sldId="288"/>
        </pc:sldMkLst>
        <pc:spChg chg="mod">
          <ac:chgData name="SRORN Langda" userId="b8bc2a8d-d21a-44ca-abcc-e35d71fe67cc" providerId="ADAL" clId="{6B66C640-4DB6-4CB2-8ECF-3CCF9D4705B0}" dt="2021-10-26T04:50:38.611" v="50" actId="20577"/>
          <ac:spMkLst>
            <pc:docMk/>
            <pc:sldMk cId="3522834393" sldId="288"/>
            <ac:spMk id="3" creationId="{C1145262-7827-7E43-9ECC-7DEB5D365199}"/>
          </ac:spMkLst>
        </pc:spChg>
      </pc:sldChg>
      <pc:sldChg chg="modSp mod">
        <pc:chgData name="SRORN Langda" userId="b8bc2a8d-d21a-44ca-abcc-e35d71fe67cc" providerId="ADAL" clId="{6B66C640-4DB6-4CB2-8ECF-3CCF9D4705B0}" dt="2021-10-26T04:58:56.066" v="102" actId="14100"/>
        <pc:sldMkLst>
          <pc:docMk/>
          <pc:sldMk cId="3414818043" sldId="290"/>
        </pc:sldMkLst>
        <pc:spChg chg="mod">
          <ac:chgData name="SRORN Langda" userId="b8bc2a8d-d21a-44ca-abcc-e35d71fe67cc" providerId="ADAL" clId="{6B66C640-4DB6-4CB2-8ECF-3CCF9D4705B0}" dt="2021-10-26T04:58:56.066" v="102" actId="14100"/>
          <ac:spMkLst>
            <pc:docMk/>
            <pc:sldMk cId="3414818043" sldId="290"/>
            <ac:spMk id="3" creationId="{C1145262-7827-7E43-9ECC-7DEB5D365199}"/>
          </ac:spMkLst>
        </pc:spChg>
      </pc:sldChg>
      <pc:sldChg chg="modSp mod">
        <pc:chgData name="SRORN Langda" userId="b8bc2a8d-d21a-44ca-abcc-e35d71fe67cc" providerId="ADAL" clId="{6B66C640-4DB6-4CB2-8ECF-3CCF9D4705B0}" dt="2021-10-26T05:06:42.464" v="108" actId="20577"/>
        <pc:sldMkLst>
          <pc:docMk/>
          <pc:sldMk cId="3272152832" sldId="291"/>
        </pc:sldMkLst>
        <pc:spChg chg="mod">
          <ac:chgData name="SRORN Langda" userId="b8bc2a8d-d21a-44ca-abcc-e35d71fe67cc" providerId="ADAL" clId="{6B66C640-4DB6-4CB2-8ECF-3CCF9D4705B0}" dt="2021-10-26T05:06:42.464" v="108" actId="20577"/>
          <ac:spMkLst>
            <pc:docMk/>
            <pc:sldMk cId="3272152832" sldId="291"/>
            <ac:spMk id="3" creationId="{C1145262-7827-7E43-9ECC-7DEB5D365199}"/>
          </ac:spMkLst>
        </pc:spChg>
      </pc:sldChg>
      <pc:sldChg chg="modSp mod">
        <pc:chgData name="SRORN Langda" userId="b8bc2a8d-d21a-44ca-abcc-e35d71fe67cc" providerId="ADAL" clId="{6B66C640-4DB6-4CB2-8ECF-3CCF9D4705B0}" dt="2021-10-26T05:12:15.445" v="126" actId="20577"/>
        <pc:sldMkLst>
          <pc:docMk/>
          <pc:sldMk cId="3183429088" sldId="292"/>
        </pc:sldMkLst>
        <pc:spChg chg="mod">
          <ac:chgData name="SRORN Langda" userId="b8bc2a8d-d21a-44ca-abcc-e35d71fe67cc" providerId="ADAL" clId="{6B66C640-4DB6-4CB2-8ECF-3CCF9D4705B0}" dt="2021-10-26T05:12:15.445" v="126" actId="20577"/>
          <ac:spMkLst>
            <pc:docMk/>
            <pc:sldMk cId="3183429088" sldId="292"/>
            <ac:spMk id="3" creationId="{C1145262-7827-7E43-9ECC-7DEB5D365199}"/>
          </ac:spMkLst>
        </pc:spChg>
      </pc:sldChg>
      <pc:sldChg chg="modSp mod">
        <pc:chgData name="SRORN Langda" userId="b8bc2a8d-d21a-44ca-abcc-e35d71fe67cc" providerId="ADAL" clId="{6B66C640-4DB6-4CB2-8ECF-3CCF9D4705B0}" dt="2021-10-26T05:13:09.010" v="128" actId="20577"/>
        <pc:sldMkLst>
          <pc:docMk/>
          <pc:sldMk cId="3948129038" sldId="293"/>
        </pc:sldMkLst>
        <pc:spChg chg="mod">
          <ac:chgData name="SRORN Langda" userId="b8bc2a8d-d21a-44ca-abcc-e35d71fe67cc" providerId="ADAL" clId="{6B66C640-4DB6-4CB2-8ECF-3CCF9D4705B0}" dt="2021-10-26T05:13:09.010" v="128" actId="20577"/>
          <ac:spMkLst>
            <pc:docMk/>
            <pc:sldMk cId="3948129038" sldId="293"/>
            <ac:spMk id="3" creationId="{C1145262-7827-7E43-9ECC-7DEB5D365199}"/>
          </ac:spMkLst>
        </pc:spChg>
      </pc:sldChg>
    </pc:docChg>
  </pc:docChgLst>
  <pc:docChgLst>
    <pc:chgData name="SRORN Langda" userId="b8bc2a8d-d21a-44ca-abcc-e35d71fe67cc" providerId="ADAL" clId="{3482E8D6-CBB9-47D2-9D77-8410D64570FA}"/>
    <pc:docChg chg="modSld">
      <pc:chgData name="SRORN Langda" userId="b8bc2a8d-d21a-44ca-abcc-e35d71fe67cc" providerId="ADAL" clId="{3482E8D6-CBB9-47D2-9D77-8410D64570FA}" dt="2021-10-21T02:47:50.975" v="1" actId="20577"/>
      <pc:docMkLst>
        <pc:docMk/>
      </pc:docMkLst>
      <pc:sldChg chg="modSp mod">
        <pc:chgData name="SRORN Langda" userId="b8bc2a8d-d21a-44ca-abcc-e35d71fe67cc" providerId="ADAL" clId="{3482E8D6-CBB9-47D2-9D77-8410D64570FA}" dt="2021-10-21T02:29:16.561" v="0" actId="20577"/>
        <pc:sldMkLst>
          <pc:docMk/>
          <pc:sldMk cId="3522834393" sldId="288"/>
        </pc:sldMkLst>
        <pc:spChg chg="mod">
          <ac:chgData name="SRORN Langda" userId="b8bc2a8d-d21a-44ca-abcc-e35d71fe67cc" providerId="ADAL" clId="{3482E8D6-CBB9-47D2-9D77-8410D64570FA}" dt="2021-10-21T02:29:16.561" v="0" actId="20577"/>
          <ac:spMkLst>
            <pc:docMk/>
            <pc:sldMk cId="3522834393" sldId="288"/>
            <ac:spMk id="3" creationId="{C1145262-7827-7E43-9ECC-7DEB5D365199}"/>
          </ac:spMkLst>
        </pc:spChg>
      </pc:sldChg>
      <pc:sldChg chg="modSp mod">
        <pc:chgData name="SRORN Langda" userId="b8bc2a8d-d21a-44ca-abcc-e35d71fe67cc" providerId="ADAL" clId="{3482E8D6-CBB9-47D2-9D77-8410D64570FA}" dt="2021-10-21T02:47:50.975" v="1" actId="20577"/>
        <pc:sldMkLst>
          <pc:docMk/>
          <pc:sldMk cId="3272152832" sldId="291"/>
        </pc:sldMkLst>
        <pc:spChg chg="mod">
          <ac:chgData name="SRORN Langda" userId="b8bc2a8d-d21a-44ca-abcc-e35d71fe67cc" providerId="ADAL" clId="{3482E8D6-CBB9-47D2-9D77-8410D64570FA}" dt="2021-10-21T02:47:50.975" v="1" actId="20577"/>
          <ac:spMkLst>
            <pc:docMk/>
            <pc:sldMk cId="3272152832" sldId="291"/>
            <ac:spMk id="3" creationId="{C1145262-7827-7E43-9ECC-7DEB5D36519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B74DB-BB14-0549-932A-8E295EC0050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23CC8-AFAD-CE4D-A9C6-54616C9F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02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523CC8-AFAD-CE4D-A9C6-54616C9F9D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260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an example, whereas Article 7 on the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Prakas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Private Recruitment Agency 047/13 notes that all sending PRAs must take responsibility for any problem or event happening during repatriation. 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not clear what exactly the sending PRA is responsible for in terms of services nor if it will bear any of the costs involved in the repatriation process.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523CC8-AFAD-CE4D-A9C6-54616C9F9D5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47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facilitator: 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Introduction of yourself.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 the objective and introduce the subject of the session or discussion.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the duration of the whole session (for each breakout).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volunteer for report back, and informed that facilitator will also do note taking as well.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Remind the rules of intervention 1.) to introduce name and organization represented 2.) Turn off mic if not speaking.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523CC8-AFAD-CE4D-A9C6-54616C9F9D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78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Faciliator</a:t>
            </a:r>
            <a:r>
              <a:rPr lang="en-US" dirty="0"/>
              <a:t> are free to amend the questions. Add/ edit/ the discussion questions to go with the flow of the group.</a:t>
            </a:r>
          </a:p>
          <a:p>
            <a:endParaRPr lang="en-US" dirty="0"/>
          </a:p>
          <a:p>
            <a:r>
              <a:rPr lang="en-US" dirty="0"/>
              <a:t>You can hide this slide if you are not facilitating the </a:t>
            </a:r>
            <a:r>
              <a:rPr lang="en-US" dirty="0" err="1"/>
              <a:t>csos</a:t>
            </a:r>
            <a:r>
              <a:rPr lang="en-US" dirty="0"/>
              <a:t> and biz </a:t>
            </a:r>
            <a:r>
              <a:rPr lang="en-US" dirty="0" err="1"/>
              <a:t>gp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523CC8-AFAD-CE4D-A9C6-54616C9F9D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52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hide this slide if you are not facilitating the gov </a:t>
            </a:r>
            <a:r>
              <a:rPr lang="en-US" dirty="0" err="1"/>
              <a:t>gp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523CC8-AFAD-CE4D-A9C6-54616C9F9D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3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following slides are key recommendations drawing from previous analysis and consultation by IOM on how to enhance fair &amp; ethical recruitment.</a:t>
            </a:r>
            <a:br>
              <a:rPr lang="en-US" dirty="0"/>
            </a:br>
            <a:r>
              <a:rPr lang="en-US" dirty="0"/>
              <a:t>Due to the time for breakout group discussion, we do not need to be too ambitious, and we can narrow down the area we </a:t>
            </a:r>
            <a:r>
              <a:rPr lang="en-US" dirty="0" err="1"/>
              <a:t>wanna</a:t>
            </a:r>
            <a:r>
              <a:rPr lang="en-US" dirty="0"/>
              <a:t> discuss. </a:t>
            </a:r>
          </a:p>
          <a:p>
            <a:r>
              <a:rPr lang="en-US" dirty="0"/>
              <a:t>Say on recruitment fees or inspection of PRAs. Or only on recruitment fees &amp; related costs. Or on enhancing cross-border grievance mechanism for MWs who return back home but  would like to complaint receiving PRAs. Or the joint liability of PRAs.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523CC8-AFAD-CE4D-A9C6-54616C9F9D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41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  <a:p>
            <a:r>
              <a:rPr lang="en-US" dirty="0"/>
              <a:t>e.g. Governments should provide a means for migrant workers to safely and meaningfully participate in all stages of the inspection and enforcement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523CC8-AFAD-CE4D-A9C6-54616C9F9D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8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523CC8-AFAD-CE4D-A9C6-54616C9F9D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45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523CC8-AFAD-CE4D-A9C6-54616C9F9D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79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Put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place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effective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grievance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mechanisms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specifically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tailored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cross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border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recruitment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equip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necessary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resources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needed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truly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accessible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migrant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workers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interpretors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free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legal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th-T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th-T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523CC8-AFAD-CE4D-A9C6-54616C9F9D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37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D60755E3-E38A-7746-B350-B2B27EB51D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066" y="5662253"/>
            <a:ext cx="2165867" cy="1080000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xmlns="" id="{482996B8-7758-924F-95A7-EA63DDAB75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1146" y="1031563"/>
            <a:ext cx="9969708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/>
              <a:t>TITLE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xmlns="" id="{9FD3C252-914E-9945-8B43-6C3ECB129EB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11146" y="2357126"/>
            <a:ext cx="9969708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i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 </a:t>
            </a:r>
          </a:p>
        </p:txBody>
      </p:sp>
    </p:spTree>
    <p:extLst>
      <p:ext uri="{BB962C8B-B14F-4D97-AF65-F5344CB8AC3E}">
        <p14:creationId xmlns:p14="http://schemas.microsoft.com/office/powerpoint/2010/main" val="18664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+ TEXT BOX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’image 2">
            <a:extLst>
              <a:ext uri="{FF2B5EF4-FFF2-40B4-BE49-F238E27FC236}">
                <a16:creationId xmlns:a16="http://schemas.microsoft.com/office/drawing/2014/main" xmlns="" id="{51EDBEE3-1D5B-2B4B-BCBA-5CCA6F6ACC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11875"/>
            <a:ext cx="12192000" cy="61702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xmlns="" id="{4CAA1689-C07E-BF4E-A678-768B607FEC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3375374" cy="1530625"/>
          </a:xfrm>
          <a:prstGeom prst="rect">
            <a:avLst/>
          </a:prstGeom>
          <a:solidFill>
            <a:srgbClr val="00196D">
              <a:alpha val="69804"/>
            </a:srgbClr>
          </a:solidFill>
        </p:spPr>
        <p:txBody>
          <a:bodyPr lIns="288000" tIns="288000" rIns="288000" bIns="288000" anchor="ctr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6" name="Espace réservé du texte 3">
            <a:extLst>
              <a:ext uri="{FF2B5EF4-FFF2-40B4-BE49-F238E27FC236}">
                <a16:creationId xmlns:a16="http://schemas.microsoft.com/office/drawing/2014/main" xmlns="" id="{A100D752-4660-364F-8192-DAEA4BED2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1530626"/>
            <a:ext cx="3375374" cy="4651513"/>
          </a:xfrm>
          <a:prstGeom prst="rect">
            <a:avLst/>
          </a:prstGeom>
          <a:solidFill>
            <a:srgbClr val="00196D">
              <a:alpha val="70000"/>
            </a:srgbClr>
          </a:solidFill>
        </p:spPr>
        <p:txBody>
          <a:bodyPr lIns="288000" tIns="288000" rIns="288000" bIns="28800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A5B43293-C0FA-2244-8FA3-75ADC8627E7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984" y="6294329"/>
            <a:ext cx="1814032" cy="41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365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+ TEXT BOX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’image 2">
            <a:extLst>
              <a:ext uri="{FF2B5EF4-FFF2-40B4-BE49-F238E27FC236}">
                <a16:creationId xmlns:a16="http://schemas.microsoft.com/office/drawing/2014/main" xmlns="" id="{51EDBEE3-1D5B-2B4B-BCBA-5CCA6F6ACC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1821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1AEBCEEE-B9D7-A041-A698-B24DAEFAD8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16626" y="0"/>
            <a:ext cx="3375374" cy="1530625"/>
          </a:xfrm>
          <a:prstGeom prst="rect">
            <a:avLst/>
          </a:prstGeom>
          <a:solidFill>
            <a:srgbClr val="00196D">
              <a:alpha val="69804"/>
            </a:srgbClr>
          </a:solidFill>
        </p:spPr>
        <p:txBody>
          <a:bodyPr lIns="288000" tIns="288000" rIns="288000" bIns="288000" anchor="ctr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DD27815-B906-634D-BA9B-42B8F7265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16626" y="1530626"/>
            <a:ext cx="3375374" cy="4651513"/>
          </a:xfrm>
          <a:prstGeom prst="rect">
            <a:avLst/>
          </a:prstGeom>
          <a:solidFill>
            <a:srgbClr val="00196D">
              <a:alpha val="70000"/>
            </a:srgbClr>
          </a:solidFill>
        </p:spPr>
        <p:txBody>
          <a:bodyPr lIns="288000" tIns="288000" rIns="288000" bIns="28800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ACA406E9-BDBA-F242-811F-8BFC4DD3CD1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984" y="6294329"/>
            <a:ext cx="1814032" cy="41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3222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B8DF5BA7-04D4-DF48-9230-5E261088FD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984" y="6294329"/>
            <a:ext cx="1814032" cy="41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21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7DAAE9EE-5CC9-1E49-8C69-38DC128B571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984" y="6294329"/>
            <a:ext cx="1814032" cy="412809"/>
          </a:xfrm>
          <a:prstGeom prst="rect">
            <a:avLst/>
          </a:prstGeom>
        </p:spPr>
      </p:pic>
      <p:sp>
        <p:nvSpPr>
          <p:cNvPr id="5" name="Espace réservé du contenu 3">
            <a:extLst>
              <a:ext uri="{FF2B5EF4-FFF2-40B4-BE49-F238E27FC236}">
                <a16:creationId xmlns:a16="http://schemas.microsoft.com/office/drawing/2014/main" xmlns="" id="{F71DDF9B-7F04-BD4A-B0B7-0ED76E378A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91938"/>
            <a:ext cx="5157787" cy="38977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  <a:latin typeface="+mn-lt"/>
              </a:defRPr>
            </a:lvl2pPr>
            <a:lvl3pPr>
              <a:defRPr>
                <a:solidFill>
                  <a:schemeClr val="bg1"/>
                </a:solidFill>
                <a:latin typeface="+mn-lt"/>
              </a:defRPr>
            </a:lvl3pPr>
            <a:lvl4pPr>
              <a:defRPr>
                <a:solidFill>
                  <a:schemeClr val="bg1"/>
                </a:solidFill>
                <a:latin typeface="+mn-lt"/>
              </a:defRPr>
            </a:lvl4pPr>
            <a:lvl5pPr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EBE99B60-6C3E-9D4A-A88B-B459B2ED81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91938"/>
            <a:ext cx="5183188" cy="38977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  <a:latin typeface="+mn-lt"/>
              </a:defRPr>
            </a:lvl2pPr>
            <a:lvl3pPr>
              <a:defRPr>
                <a:solidFill>
                  <a:schemeClr val="bg1"/>
                </a:solidFill>
                <a:latin typeface="+mn-lt"/>
              </a:defRPr>
            </a:lvl3pPr>
            <a:lvl4pPr>
              <a:defRPr>
                <a:solidFill>
                  <a:schemeClr val="bg1"/>
                </a:solidFill>
                <a:latin typeface="+mn-lt"/>
              </a:defRPr>
            </a:lvl4pPr>
            <a:lvl5pPr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EE0A582B-5D35-2D4E-913F-8ADA140BB0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17882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52C1BB9-6455-E145-91B9-D4B2B698F5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>
                <a:solidFill>
                  <a:srgbClr val="0033A0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3F2C7FD4-33D8-3648-BA68-32730B136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17137189-CEDA-0547-8741-371F77C229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984" y="6294329"/>
            <a:ext cx="1814032" cy="41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18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MNS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842C321-3E99-214E-B3C1-D7EA7969B1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30AFD6D3-5F3F-0C4B-BB45-EA233823B7B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802747"/>
            <a:ext cx="485848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rgbClr val="0033A0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A446C5D8-65A7-074E-97F5-7C728DA96C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984" y="6294329"/>
            <a:ext cx="1814032" cy="412808"/>
          </a:xfrm>
          <a:prstGeom prst="rect">
            <a:avLst/>
          </a:prstGeom>
        </p:spPr>
      </p:pic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xmlns="" id="{8673CAF2-56B5-5E40-9BAF-D3D120DCCCC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38200" y="2738717"/>
            <a:ext cx="4860073" cy="34382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xmlns="" id="{B189EC70-CD90-A243-9D22-146F01B2DEA4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493456" y="1802747"/>
            <a:ext cx="485848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rgbClr val="0033A0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xmlns="" id="{D4949B8A-D5C6-534C-9C33-C53B816160D0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491868" y="2738717"/>
            <a:ext cx="4860073" cy="34382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7129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MNS TEXT/IMAGE/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842C321-3E99-214E-B3C1-D7EA7969B1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068BB469-0977-304C-A18C-69987FEC11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1795354"/>
            <a:ext cx="5157787" cy="4394309"/>
          </a:xfrm>
          <a:prstGeom prst="rect">
            <a:avLst/>
          </a:prstGeom>
        </p:spPr>
        <p:txBody>
          <a:bodyPr/>
          <a:lstStyle>
            <a:lvl1pPr marL="0" indent="0" defTabSz="554400">
              <a:spcBef>
                <a:spcPts val="600"/>
              </a:spcBef>
              <a:spcAft>
                <a:spcPts val="1200"/>
              </a:spcAft>
              <a:buNone/>
              <a:defRPr b="0"/>
            </a:lvl1pPr>
            <a:lvl2pPr marL="0" indent="0" algn="just" defTabSz="554400">
              <a:spcBef>
                <a:spcPts val="600"/>
              </a:spcBef>
              <a:buNone/>
              <a:defRPr>
                <a:solidFill>
                  <a:srgbClr val="0033A0"/>
                </a:solidFill>
                <a:latin typeface="+mn-lt"/>
              </a:defRPr>
            </a:lvl2pPr>
            <a:lvl3pPr marL="0" indent="0" algn="just" defTabSz="554400">
              <a:spcBef>
                <a:spcPts val="600"/>
              </a:spcBef>
              <a:buNone/>
              <a:defRPr/>
            </a:lvl3pPr>
            <a:lvl4pPr marL="0" indent="0" algn="just" defTabSz="554400">
              <a:spcBef>
                <a:spcPts val="600"/>
              </a:spcBef>
              <a:buNone/>
              <a:defRPr/>
            </a:lvl4pPr>
            <a:lvl5pPr marL="0" indent="0" algn="just" defTabSz="554400">
              <a:spcBef>
                <a:spcPts val="600"/>
              </a:spcBef>
              <a:buNone/>
              <a:defRPr/>
            </a:lvl5pPr>
          </a:lstStyle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A446C5D8-65A7-074E-97F5-7C728DA96C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984" y="6294329"/>
            <a:ext cx="1814032" cy="412808"/>
          </a:xfrm>
          <a:prstGeom prst="rect">
            <a:avLst/>
          </a:prstGeom>
        </p:spPr>
      </p:pic>
      <p:sp>
        <p:nvSpPr>
          <p:cNvPr id="8" name="Espace réservé du contenu 3">
            <a:extLst>
              <a:ext uri="{FF2B5EF4-FFF2-40B4-BE49-F238E27FC236}">
                <a16:creationId xmlns:a16="http://schemas.microsoft.com/office/drawing/2014/main" xmlns="" id="{6A7DB012-93D5-4848-B1BB-0AB59EFAE121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195559" y="1795354"/>
            <a:ext cx="5157787" cy="4394309"/>
          </a:xfrm>
          <a:prstGeom prst="rect">
            <a:avLst/>
          </a:prstGeom>
        </p:spPr>
        <p:txBody>
          <a:bodyPr/>
          <a:lstStyle>
            <a:lvl1pPr marL="0" indent="0" defTabSz="554400">
              <a:spcBef>
                <a:spcPts val="600"/>
              </a:spcBef>
              <a:spcAft>
                <a:spcPts val="1200"/>
              </a:spcAft>
              <a:buNone/>
              <a:defRPr b="0"/>
            </a:lvl1pPr>
            <a:lvl2pPr marL="0" indent="0" algn="just" defTabSz="554400">
              <a:spcBef>
                <a:spcPts val="600"/>
              </a:spcBef>
              <a:buNone/>
              <a:defRPr>
                <a:solidFill>
                  <a:srgbClr val="0033A0"/>
                </a:solidFill>
                <a:latin typeface="+mn-lt"/>
              </a:defRPr>
            </a:lvl2pPr>
            <a:lvl3pPr marL="0" indent="0" algn="just" defTabSz="554400">
              <a:spcBef>
                <a:spcPts val="600"/>
              </a:spcBef>
              <a:buNone/>
              <a:defRPr/>
            </a:lvl3pPr>
            <a:lvl4pPr marL="0" indent="0" algn="just" defTabSz="554400">
              <a:spcBef>
                <a:spcPts val="600"/>
              </a:spcBef>
              <a:buNone/>
              <a:defRPr/>
            </a:lvl4pPr>
            <a:lvl5pPr marL="0" indent="0" algn="just" defTabSz="554400">
              <a:spcBef>
                <a:spcPts val="600"/>
              </a:spcBef>
              <a:buNone/>
              <a:defRPr/>
            </a:lvl5pPr>
          </a:lstStyle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9256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MNS TEXT/IMAGE/INFOGRAPHIC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068BB469-0977-304C-A18C-69987FEC11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65126"/>
            <a:ext cx="5157787" cy="5824538"/>
          </a:xfrm>
          <a:prstGeom prst="rect">
            <a:avLst/>
          </a:prstGeom>
        </p:spPr>
        <p:txBody>
          <a:bodyPr/>
          <a:lstStyle>
            <a:lvl1pPr marL="0" indent="0" defTabSz="554400">
              <a:spcBef>
                <a:spcPts val="600"/>
              </a:spcBef>
              <a:spcAft>
                <a:spcPts val="1200"/>
              </a:spcAft>
              <a:buNone/>
              <a:defRPr b="0">
                <a:solidFill>
                  <a:srgbClr val="0033A0"/>
                </a:solidFill>
                <a:latin typeface="+mn-lt"/>
              </a:defRPr>
            </a:lvl1pPr>
            <a:lvl2pPr marL="0" indent="0" defTabSz="554400">
              <a:spcBef>
                <a:spcPts val="600"/>
              </a:spcBef>
              <a:buNone/>
              <a:defRPr/>
            </a:lvl2pPr>
            <a:lvl3pPr marL="0" indent="0" defTabSz="554400">
              <a:spcBef>
                <a:spcPts val="600"/>
              </a:spcBef>
              <a:buNone/>
              <a:defRPr/>
            </a:lvl3pPr>
            <a:lvl4pPr marL="0" indent="0" defTabSz="554400">
              <a:spcBef>
                <a:spcPts val="600"/>
              </a:spcBef>
              <a:buNone/>
              <a:defRPr/>
            </a:lvl4pPr>
            <a:lvl5pPr marL="0" indent="0" defTabSz="554400"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A446C5D8-65A7-074E-97F5-7C728DA96C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984" y="6294329"/>
            <a:ext cx="1814032" cy="412808"/>
          </a:xfrm>
          <a:prstGeom prst="rect">
            <a:avLst/>
          </a:prstGeom>
        </p:spPr>
      </p:pic>
      <p:sp>
        <p:nvSpPr>
          <p:cNvPr id="8" name="Espace réservé du contenu 3">
            <a:extLst>
              <a:ext uri="{FF2B5EF4-FFF2-40B4-BE49-F238E27FC236}">
                <a16:creationId xmlns:a16="http://schemas.microsoft.com/office/drawing/2014/main" xmlns="" id="{6A7DB012-93D5-4848-B1BB-0AB59EFAE121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195559" y="365126"/>
            <a:ext cx="5157787" cy="5824537"/>
          </a:xfrm>
          <a:prstGeom prst="rect">
            <a:avLst/>
          </a:prstGeom>
        </p:spPr>
        <p:txBody>
          <a:bodyPr/>
          <a:lstStyle>
            <a:lvl1pPr marL="0" indent="0" defTabSz="554400">
              <a:spcBef>
                <a:spcPts val="600"/>
              </a:spcBef>
              <a:spcAft>
                <a:spcPts val="1200"/>
              </a:spcAft>
              <a:buNone/>
              <a:defRPr b="0">
                <a:solidFill>
                  <a:srgbClr val="0033A0"/>
                </a:solidFill>
                <a:latin typeface="+mn-lt"/>
              </a:defRPr>
            </a:lvl1pPr>
            <a:lvl2pPr marL="0" indent="0" defTabSz="554400">
              <a:spcBef>
                <a:spcPts val="600"/>
              </a:spcBef>
              <a:buNone/>
              <a:defRPr/>
            </a:lvl2pPr>
            <a:lvl3pPr marL="0" indent="0" defTabSz="554400">
              <a:spcBef>
                <a:spcPts val="600"/>
              </a:spcBef>
              <a:buNone/>
              <a:defRPr/>
            </a:lvl3pPr>
            <a:lvl4pPr marL="0" indent="0" defTabSz="554400">
              <a:spcBef>
                <a:spcPts val="600"/>
              </a:spcBef>
              <a:buNone/>
              <a:defRPr/>
            </a:lvl4pPr>
            <a:lvl5pPr marL="0" indent="0" defTabSz="554400"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512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NFOGRAPHIC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7331CBA-B20B-3B44-92AD-C4C1538BE6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0683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897FD40D-CD9E-B346-A121-7FD5CB4415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984" y="6294329"/>
            <a:ext cx="1814032" cy="412808"/>
          </a:xfrm>
          <a:prstGeom prst="rect">
            <a:avLst/>
          </a:prstGeom>
        </p:spPr>
      </p:pic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7F142FA6-4661-C647-8BD5-D71B25FDAD3B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38199" y="1690688"/>
            <a:ext cx="10547195" cy="43978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22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MAGES 3 COLO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AEBCEEE-B9D7-A041-A698-B24DAEFAD8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581890"/>
            <a:ext cx="10655526" cy="486889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rgbClr val="0033A0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e l’image 2">
            <a:extLst>
              <a:ext uri="{FF2B5EF4-FFF2-40B4-BE49-F238E27FC236}">
                <a16:creationId xmlns:a16="http://schemas.microsoft.com/office/drawing/2014/main" xmlns="" id="{51EDBEE3-1D5B-2B4B-BCBA-5CCA6F6ACC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39788" y="2266251"/>
            <a:ext cx="3265073" cy="2204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DD27815-B906-634D-BA9B-42B8F7265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719150"/>
            <a:ext cx="3265073" cy="10357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E09C59DD-81CC-D64B-B88B-C5A1B3664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984" y="6294329"/>
            <a:ext cx="1814032" cy="412808"/>
          </a:xfrm>
          <a:prstGeom prst="rect">
            <a:avLst/>
          </a:prstGeom>
        </p:spPr>
      </p:pic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xmlns="" id="{70CD4834-D61F-BE42-9FB3-AC0D67700F5A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839788" y="1071356"/>
            <a:ext cx="10655526" cy="56743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3" name="Espace réservé du texte 3">
            <a:extLst>
              <a:ext uri="{FF2B5EF4-FFF2-40B4-BE49-F238E27FC236}">
                <a16:creationId xmlns:a16="http://schemas.microsoft.com/office/drawing/2014/main" xmlns="" id="{D36377A0-B2FC-254C-B4EF-774D513C878C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4535014" y="4719150"/>
            <a:ext cx="3265073" cy="10357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Espace réservé du texte 3">
            <a:extLst>
              <a:ext uri="{FF2B5EF4-FFF2-40B4-BE49-F238E27FC236}">
                <a16:creationId xmlns:a16="http://schemas.microsoft.com/office/drawing/2014/main" xmlns="" id="{F356E3C4-9C77-D243-8888-15D21EA3F41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8230240" y="4719150"/>
            <a:ext cx="3336327" cy="10357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Espace réservé de l’image 2">
            <a:extLst>
              <a:ext uri="{FF2B5EF4-FFF2-40B4-BE49-F238E27FC236}">
                <a16:creationId xmlns:a16="http://schemas.microsoft.com/office/drawing/2014/main" xmlns="" id="{27317210-FA97-8749-A8C5-095DB53F4D60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8230241" y="2266251"/>
            <a:ext cx="3265073" cy="2204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14" name="Espace réservé de l’image 2">
            <a:extLst>
              <a:ext uri="{FF2B5EF4-FFF2-40B4-BE49-F238E27FC236}">
                <a16:creationId xmlns:a16="http://schemas.microsoft.com/office/drawing/2014/main" xmlns="" id="{C858CE35-B425-0E4A-B5C1-C67DB99544F0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4535014" y="2266251"/>
            <a:ext cx="3265073" cy="2204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08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EXT INFOGRAPHIC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D938847E-E6A3-5343-8CEC-B52DD40203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984" y="6294329"/>
            <a:ext cx="1814032" cy="412808"/>
          </a:xfrm>
          <a:prstGeom prst="rect">
            <a:avLst/>
          </a:prstGeom>
        </p:spPr>
      </p:pic>
      <p:sp>
        <p:nvSpPr>
          <p:cNvPr id="7" name="Espace réservé du contenu 3">
            <a:extLst>
              <a:ext uri="{FF2B5EF4-FFF2-40B4-BE49-F238E27FC236}">
                <a16:creationId xmlns:a16="http://schemas.microsoft.com/office/drawing/2014/main" xmlns="" id="{81105880-5E6B-6E4A-B5C9-CBC0DE9DFD0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49337" y="702527"/>
            <a:ext cx="6936057" cy="51664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fr-FR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xmlns="" id="{43D1123D-9FE3-614F-B1DF-38815C3742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702527"/>
            <a:ext cx="3375374" cy="1137424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rgbClr val="0033A0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xmlns="" id="{802082E6-4899-044F-92CE-0470567E9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375374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778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EA85970F-249C-E843-9EEF-B8D3A87D1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titre 7">
            <a:extLst>
              <a:ext uri="{FF2B5EF4-FFF2-40B4-BE49-F238E27FC236}">
                <a16:creationId xmlns:a16="http://schemas.microsoft.com/office/drawing/2014/main" xmlns="" id="{B98E281D-7976-CF46-98CA-4B5AAEEF0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2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62" r:id="rId5"/>
    <p:sldLayoutId id="2147483661" r:id="rId6"/>
    <p:sldLayoutId id="2147483654" r:id="rId7"/>
    <p:sldLayoutId id="2147483657" r:id="rId8"/>
    <p:sldLayoutId id="2147483658" r:id="rId9"/>
    <p:sldLayoutId id="2147483659" r:id="rId10"/>
    <p:sldLayoutId id="2147483660" r:id="rId11"/>
    <p:sldLayoutId id="214748365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rgbClr val="0033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F02F01-5FFC-4DE8-B887-FF6A23891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237" y="2754634"/>
            <a:ext cx="10655526" cy="486889"/>
          </a:xfrm>
        </p:spPr>
        <p:txBody>
          <a:bodyPr>
            <a:normAutofit fontScale="90000"/>
          </a:bodyPr>
          <a:lstStyle/>
          <a:p>
            <a:r>
              <a:rPr lang="km-KH" dirty="0">
                <a:latin typeface="Khmer OS Moul" panose="02000500000000000000" pitchFamily="2" charset="77"/>
                <a:cs typeface="Khmer OS Moul" panose="02000500000000000000" pitchFamily="2" charset="77"/>
              </a:rPr>
              <a:t>ការពិភាក្សាតាមក្រុម</a:t>
            </a:r>
            <a:endParaRPr lang="en-US" dirty="0">
              <a:latin typeface="Khmer OS Moul" panose="02000500000000000000" pitchFamily="2" charset="77"/>
              <a:cs typeface="Khmer OS Moul" panose="020005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40299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4A756F4-722A-E248-89FF-B2634DDA7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754062"/>
            <a:ext cx="10648950" cy="1349375"/>
          </a:xfrm>
        </p:spPr>
        <p:txBody>
          <a:bodyPr>
            <a:normAutofit/>
          </a:bodyPr>
          <a:lstStyle/>
          <a:p>
            <a:r>
              <a:rPr lang="km-KH" sz="3600" dirty="0">
                <a:latin typeface="Khmer OS Moul" panose="02000500000000000000" pitchFamily="2" charset="77"/>
                <a:cs typeface="Khmer OS Moul" panose="02000500000000000000" pitchFamily="2" charset="77"/>
              </a:rPr>
              <a:t>៤</a:t>
            </a:r>
            <a:r>
              <a:rPr lang="en-US" sz="3600" dirty="0">
                <a:latin typeface="Khmer OS Moul" panose="02000500000000000000" pitchFamily="2" charset="77"/>
                <a:cs typeface="Khmer OS Moul" panose="02000500000000000000" pitchFamily="2" charset="77"/>
              </a:rPr>
              <a:t>. </a:t>
            </a:r>
            <a:r>
              <a:rPr lang="km-KH" sz="3600" dirty="0">
                <a:latin typeface="Khmer OS Moul" panose="02000500000000000000" pitchFamily="2" charset="77"/>
                <a:cs typeface="Khmer OS Moul" panose="02000500000000000000" pitchFamily="2" charset="77"/>
              </a:rPr>
              <a:t>យន្តការដោះស្រាយបណ្តឹង</a:t>
            </a:r>
            <a:endParaRPr lang="en-US" sz="3600" dirty="0">
              <a:latin typeface="Khmer OS Moul" panose="02000500000000000000" pitchFamily="2" charset="77"/>
              <a:cs typeface="Khmer OS Moul" panose="02000500000000000000" pitchFamily="2" charset="77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1145262-7827-7E43-9ECC-7DEB5D365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50" y="2530475"/>
            <a:ext cx="10515600" cy="3430378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30000"/>
              </a:lnSpc>
              <a:buFontTx/>
              <a:buChar char="-"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ដាក់ឱ្យអនុវត្តនូវយន្តការដោះស្រាយបណ្តឹងប្រកបដោយប្រសិទ្ធភាព ដែលត្រូវបានកែសម្រួលជាពិសេសសម្រាប់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ការជ្រើសរើសពលករឆ្លងដែន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និងផ្តល់ការបំពាក់បំប៉នដល់ពលករនូវធនធានដែលចាំបាច់ ដើម្បីពួកគេអាចងាយស្រួលជួបជាមួយនឹងពលករទេសន្តរប្រវេសន្ត (អ្នកបកប្រែ សេវាជំនួយផ្លូវច្បាប់ដោយមិនគិតថ្លៃ និងសេវាផ្សេងទៀត)។</a:t>
            </a:r>
          </a:p>
          <a:p>
            <a:pPr marL="342900" indent="-342900">
              <a:lnSpc>
                <a:spcPct val="130000"/>
              </a:lnSpc>
              <a:buFontTx/>
              <a:buChar char="-"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ពិនិត្យលទ្ធភាពកំណត់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ការទទួលខុសត្រូវរួម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គ្នាសម្រាប់ទីភ្នាក់ងារជ្រើសរើសពលករបញ្ជូន និងទទួល។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342900" indent="-342900">
              <a:lnSpc>
                <a:spcPct val="130000"/>
              </a:lnSpc>
              <a:buFontTx/>
              <a:buChar char="-"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បញ្ជាក់ឱ្យបានច្បាស់ពីប្រភេទដំណោះស្រាយ ដែលពលករអាចទទួលបាន។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429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4A756F4-722A-E248-89FF-B2634DDA7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609" y="452137"/>
            <a:ext cx="11240218" cy="1349375"/>
          </a:xfrm>
        </p:spPr>
        <p:txBody>
          <a:bodyPr>
            <a:normAutofit/>
          </a:bodyPr>
          <a:lstStyle/>
          <a:p>
            <a:r>
              <a:rPr lang="km-KH" sz="3600" dirty="0">
                <a:latin typeface="Khmer OS Moul" panose="02000500000000000000" pitchFamily="2" charset="77"/>
                <a:cs typeface="Khmer OS Moul" panose="02000500000000000000" pitchFamily="2" charset="77"/>
              </a:rPr>
              <a:t>៥</a:t>
            </a:r>
            <a:r>
              <a:rPr lang="en-US" sz="3600" dirty="0">
                <a:latin typeface="Khmer OS Moul" panose="02000500000000000000" pitchFamily="2" charset="77"/>
                <a:cs typeface="Khmer OS Moul" panose="02000500000000000000" pitchFamily="2" charset="77"/>
              </a:rPr>
              <a:t>. </a:t>
            </a:r>
            <a:r>
              <a:rPr lang="km-KH" sz="3600" dirty="0">
                <a:latin typeface="Khmer OS Moul" panose="02000500000000000000" pitchFamily="2" charset="77"/>
                <a:cs typeface="Khmer OS Moul" panose="02000500000000000000" pitchFamily="2" charset="77"/>
              </a:rPr>
              <a:t>ការវិលត្រឡប់ និងការធ្វើមាតុភូមិនិវត្តន៍</a:t>
            </a:r>
            <a:endParaRPr lang="en-US" sz="3600" dirty="0">
              <a:latin typeface="Khmer OS Moul" panose="02000500000000000000" pitchFamily="2" charset="77"/>
              <a:cs typeface="Khmer OS Moul" panose="02000500000000000000" pitchFamily="2" charset="77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1145262-7827-7E43-9ECC-7DEB5D365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50" y="2199736"/>
            <a:ext cx="10886176" cy="4252821"/>
          </a:xfrm>
        </p:spPr>
        <p:txBody>
          <a:bodyPr>
            <a:normAutofit fontScale="92500"/>
          </a:bodyPr>
          <a:lstStyle/>
          <a:p>
            <a:pPr marL="342900" indent="-342900">
              <a:lnSpc>
                <a:spcPct val="130000"/>
              </a:lnSpc>
              <a:buFontTx/>
              <a:buChar char="-"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បន្តបញ្ជាក់ឱ្យបានច្បាស់ពី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“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ការទទួលខុសត្រូវ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”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សម្រាប់ទីភ្នាក់ងារជ្រើសរើសពលករ ដែលបញ្ជូនពលករទាំងអស់នៅ</a:t>
            </a:r>
            <a:r>
              <a:rPr lang="km-KH">
                <a:latin typeface="Khmer OS Siemreap" panose="02000500000000020004" pitchFamily="2" charset="0"/>
                <a:cs typeface="Khmer OS Siemreap" panose="02000500000000020004" pitchFamily="2" charset="0"/>
              </a:rPr>
              <a:t>ពេលដែលមាន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បញ្ហា ឬព្រឹត្តិការណ៍អ្វីមួយកើតមានឡើង ក្នុងអំឡុងពេលនៃការធ្វើមាតុភូមិនិវត្តន៍ ក្រោមមាត្រា ៧ នៃប្រកាស ០៤៧/១៣ និង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“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បញ្ហាសេសសល់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”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ដូចចែងក្នុងមាត្រា ៨ នៃប្រកាស ២៥២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342900" indent="-342900">
              <a:lnSpc>
                <a:spcPct val="130000"/>
              </a:lnSpc>
              <a:buFontTx/>
              <a:buChar char="-"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បន្តកំណត់ពី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“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ចំណាយនានា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”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ក្រោមមាត្រា ៨ នៃប្រកាសលេខ ២៥២ ដែលត្រូវទូទាត់ដោយទីភ្នាក់ងារជ្រើសរើសពលករ សម្រាប់បញ្ហាដែលនៅសេសសល់ រួមនឹងកាលបរិច្ឆេទធ្វើមាតុភូមិនិវត្តន៍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342900" indent="-342900">
              <a:lnSpc>
                <a:spcPct val="130000"/>
              </a:lnSpc>
              <a:buFontTx/>
              <a:buChar char="-"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សម្រាប់ព្រឹត្តិការណ៍នានា ដូចជាវិបត្តិសុខភាព សង្គ្រាម គ្រោះមហន្តរាយជាដើម ធ្វើការបញ្ជាក់ឱ្យ ច្បាស់ ថាតើចំណាយធ្វើមាតុភូមិនិវត្តន៍ និងត្រូវរ៉ាប់រងដោយនិយោជក ឬដោយទីភ្នាក់ងារជ្រើសរើសពលករ។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129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03022F8-FF1D-0141-9A00-343551E58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606" y="2322164"/>
            <a:ext cx="10515600" cy="1106836"/>
          </a:xfrm>
        </p:spPr>
        <p:txBody>
          <a:bodyPr>
            <a:normAutofit fontScale="90000"/>
          </a:bodyPr>
          <a:lstStyle/>
          <a:p>
            <a:r>
              <a:rPr lang="km-KH" dirty="0">
                <a:latin typeface="Khmer OS Moul" panose="02000500000000000000" pitchFamily="2" charset="77"/>
                <a:cs typeface="Khmer OS Moul" panose="02000500000000000000" pitchFamily="2" charset="77"/>
              </a:rPr>
              <a:t>សូមរាយការណ៍មកកាន់ក្រុមធំវិញ</a:t>
            </a:r>
            <a:r>
              <a:rPr lang="en-US" dirty="0">
                <a:latin typeface="Khmer OS Moul" panose="02000500000000000000" pitchFamily="2" charset="77"/>
                <a:cs typeface="Khmer OS Moul" panose="02000500000000000000" pitchFamily="2" charset="77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6759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9F91A75-C0A3-6A4C-85D6-75F941198C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1641" y="609600"/>
            <a:ext cx="10703747" cy="55800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km-KH" sz="40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  <a:p>
            <a:pPr marL="0" indent="0" algn="ctr">
              <a:buNone/>
            </a:pPr>
            <a:endParaRPr lang="km-KH" sz="40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  <a:p>
            <a:pPr marL="0" indent="0" algn="ctr">
              <a:buNone/>
            </a:pPr>
            <a:r>
              <a:rPr lang="km-KH" sz="40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សូមអរគុណ!</a:t>
            </a:r>
            <a:endParaRPr lang="en-US" sz="40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249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E347E1D-6C73-4F06-A8D5-EEA3FAD8F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1" y="2087592"/>
            <a:ext cx="9428823" cy="410617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</a:pPr>
            <a:r>
              <a:rPr lang="km-KH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ដើម្បីកំណត់ ពិភាក្សា និងចាត់អាទិភាពលើគំនិតស្តីពីអនុសាសន៍ ដើម្បីលើកកម្ពស់ការជ្រើសរើសពលករទេសន្តរប្រវេសន្តកម្ពុជាប្រកបដោយយុត្តិធម៌ និងក្រមសីលធម៍ ដើម្បីធ្វើការនៅប្រទេសថៃ</a:t>
            </a:r>
            <a:r>
              <a:rPr lang="en-US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km-KH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ផ្តល់នូវវេទិកាប្រកបដោយសុវត្ថិភាព និងមានការគោរពគ្នាទៅវិញទៅមកសម្រាប់ការពិភាក្សា និងផ្តោះប្តូរយោបល់ដោយចំហ រវាងតួអង្គពាក់ព័ន្ធនានា</a:t>
            </a:r>
            <a:endParaRPr lang="en-US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  <a:p>
            <a:pPr>
              <a:lnSpc>
                <a:spcPct val="130000"/>
              </a:lnSpc>
            </a:pPr>
            <a:r>
              <a:rPr lang="km-KH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ដើម្បីបង្ហាញចំណុចសង្ខេបសំខាន់ៗ ដើម្បីការពិភាក្សាត្រឡប់ទៅកាន់ក្រុមធំវិញ</a:t>
            </a:r>
            <a:endParaRPr lang="en-US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04205F-8CC7-4E48-B77E-6313767F0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km-KH" sz="4000" dirty="0">
                <a:latin typeface="Khmer OS Moul" panose="02000500000000000000" pitchFamily="2" charset="77"/>
                <a:cs typeface="Khmer OS Moul" panose="02000500000000000000" pitchFamily="2" charset="77"/>
              </a:rPr>
              <a:t>វត្ថុបំណងនៃការពិភាក្សា</a:t>
            </a:r>
            <a:endParaRPr lang="en-US" sz="4000" dirty="0">
              <a:latin typeface="Khmer OS Moul" panose="02000500000000000000" pitchFamily="2" charset="77"/>
              <a:cs typeface="Khmer OS Moul" panose="020005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95394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C8F9CB2-DBA4-8C47-B1F3-2EFFE7C84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m-KH" sz="4000" dirty="0">
                <a:latin typeface="Khmer OS Moul" panose="02000500000000000000" pitchFamily="2" charset="77"/>
                <a:cs typeface="Khmer OS Moul" panose="02000500000000000000" pitchFamily="2" charset="77"/>
              </a:rPr>
              <a:t>វិធាន</a:t>
            </a:r>
            <a:r>
              <a:rPr lang="km-KH" sz="4000" dirty="0">
                <a:latin typeface="Kh Muol" panose="02000500000000020004" pitchFamily="2" charset="0"/>
                <a:cs typeface="Kh Muol" panose="02000500000000020004" pitchFamily="2" charset="0"/>
              </a:rPr>
              <a:t> </a:t>
            </a:r>
            <a:r>
              <a:rPr lang="en-US" sz="4000" b="1" dirty="0">
                <a:latin typeface="Kh Muol" panose="02000500000000020004" pitchFamily="2" charset="0"/>
                <a:cs typeface="Kh Muol" panose="02000500000000020004" pitchFamily="2" charset="0"/>
              </a:rPr>
              <a:t>Chatham House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F33E238-8831-5740-AD59-55C241CF2CE9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រាល់ការពិភាក្សាទាំងអស់នឹងរក្សាជាអនាមិក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អ្នកចូលរួមអាចប្រើប្រាស់ព័ត៌មានដែលទទួលបានដោយសេរី ប៉ុន្តែ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មិនត្រូវ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បង្ហាញពីអត្តសញ្ញាណ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ឬ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ស្ថាប័នរបស់វាគ្មិន 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ឬ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របស់</a:t>
            </a: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អ្នកចូលរួមណាម្នាក់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នោះឡើយ។</a:t>
            </a:r>
            <a:endParaRPr lang="en-US" b="1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722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4A756F4-722A-E248-89FF-B2634DDA7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754062"/>
            <a:ext cx="11089796" cy="1349375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km-KH" sz="4000" dirty="0">
                <a:latin typeface="Khmer OS Moul" panose="02000500000000000000" pitchFamily="2" charset="77"/>
                <a:cs typeface="Khmer OS Moul" panose="02000500000000000000" pitchFamily="2" charset="77"/>
              </a:rPr>
              <a:t>សំណួរណែនាំដែលស្នើឡើង </a:t>
            </a:r>
            <a:r>
              <a:rPr lang="en-US" sz="4000" dirty="0">
                <a:latin typeface="Khmer OS Moul" panose="02000500000000000000" pitchFamily="2" charset="77"/>
                <a:cs typeface="Khmer OS Moul" panose="02000500000000000000" pitchFamily="2" charset="77"/>
              </a:rPr>
              <a:t>- </a:t>
            </a:r>
            <a:r>
              <a:rPr lang="km-KH" sz="4000" dirty="0">
                <a:latin typeface="Khmer OS Moul" panose="02000500000000000000" pitchFamily="2" charset="77"/>
                <a:cs typeface="Khmer OS Moul" panose="02000500000000000000" pitchFamily="2" charset="77"/>
              </a:rPr>
              <a:t>សម្រាប់ដៃគូជាអង្គការសង្គមស៊ីវិល និងវិស័យ​ឯកជន</a:t>
            </a:r>
            <a:endParaRPr lang="en-US" sz="4000" dirty="0">
              <a:latin typeface="Khmer OS Moul" panose="02000500000000000000" pitchFamily="2" charset="77"/>
              <a:cs typeface="Khmer OS Moul" panose="02000500000000000000" pitchFamily="2" charset="77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1145262-7827-7E43-9ECC-7DEB5D365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03253"/>
            <a:ext cx="10515600" cy="4002656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40000"/>
              </a:lnSpc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. 	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តើអ្នកមានការព្រួយបារម្ភអ្វីខ្លះជុំវិញការជ្រើសរើសពលករទេសន្តរប្រវេសន្តកម្ពុជាប្រកបដោយយុត្តិធម៌ និងក្រមសីលធម៍ ដើម្បីទៅធ្វើការនៅក្នុងប្រទេសថៃ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?</a:t>
            </a:r>
            <a:endParaRPr lang="km-KH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457200" indent="-457200">
              <a:lnSpc>
                <a:spcPct val="140000"/>
              </a:lnSpc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.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តើអ្នកអាចគិតពីអនុសាសន៍រយៈពេលខ្លី មធ្យម និងវែង អ្វីខ្លះដើម្បីលើកកម្ពស់ការជ្រើសរើសពលករទេសន្តរប្រវេសន្តកម្ពុជាប្រកបដោយយុត្តិធម៌ និងក្រមសីលធម៌ ដើម្បីធ្វើការនៅក្នុងប្រទេសថៃ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?</a:t>
            </a:r>
            <a:b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</a:b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(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សូមរៀបរាប់ពីអនុសាសន៍ទាំងនេះផងដែរ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)</a:t>
            </a:r>
            <a:endParaRPr lang="km-KH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457200" indent="-457200">
              <a:lnSpc>
                <a:spcPct val="140000"/>
              </a:lnSpc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៣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.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តើអនុសាសន៍ធំជាងគេចំនួន ៥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/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៣ អ្វីខ្លះដែលអ្នកចាត់ទុកថាជាអាទិភាព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?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អនុសាសន៍ទាំងនេះអាចជាអនុសាសន៍នៅកម្រិតគោលនយោបាយ កម្រិតច្បាប់ កម្រិតការអនុវត្ត។</a:t>
            </a:r>
          </a:p>
          <a:p>
            <a:pPr marL="457200" indent="-457200">
              <a:lnSpc>
                <a:spcPct val="140000"/>
              </a:lnSpc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៤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.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តើមាន 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“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ដំណោះស្រាយលឿនៗ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”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ក្នុងដំណើរការជ្រើសរើសពលករនាពេលបច្ចុប្បន្ន ដែលរដ្ឋាភិបាល និងវិស័យឯកជនអាចយកមកអនុវត្តភ្លាមៗដែរឬទេ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? </a:t>
            </a:r>
          </a:p>
          <a:p>
            <a:pPr>
              <a:lnSpc>
                <a:spcPct val="140000"/>
              </a:lnSpc>
            </a:pP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785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4A756F4-722A-E248-89FF-B2634DDA7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4" y="754062"/>
            <a:ext cx="10908641" cy="1349375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km-KH" sz="3700" dirty="0">
                <a:latin typeface="Khmer OS Moul" panose="02000500000000000000" pitchFamily="2" charset="77"/>
                <a:cs typeface="Khmer OS Moul" panose="02000500000000000000" pitchFamily="2" charset="77"/>
              </a:rPr>
              <a:t>សំណួរណែនាំដែលស្នើឡើង </a:t>
            </a:r>
            <a:r>
              <a:rPr lang="en-US" sz="3700" dirty="0">
                <a:latin typeface="Khmer OS Moul" panose="02000500000000000000" pitchFamily="2" charset="77"/>
                <a:cs typeface="Khmer OS Moul" panose="02000500000000000000" pitchFamily="2" charset="77"/>
              </a:rPr>
              <a:t>- </a:t>
            </a:r>
            <a:r>
              <a:rPr lang="km-KH" sz="3700" dirty="0">
                <a:latin typeface="Khmer OS Moul" panose="02000500000000000000" pitchFamily="2" charset="77"/>
                <a:cs typeface="Khmer OS Moul" panose="02000500000000000000" pitchFamily="2" charset="77"/>
              </a:rPr>
              <a:t>សម្រាប់រដ្ឋាភិបាល</a:t>
            </a:r>
            <a:endParaRPr lang="en-US" sz="3700" dirty="0">
              <a:latin typeface="Khmer OS Moul" panose="02000500000000000000" pitchFamily="2" charset="77"/>
              <a:cs typeface="Khmer OS Moul" panose="02000500000000000000" pitchFamily="2" charset="77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1145262-7827-7E43-9ECC-7DEB5D365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92375"/>
            <a:ext cx="10515600" cy="3183806"/>
          </a:xfrm>
        </p:spPr>
        <p:txBody>
          <a:bodyPr>
            <a:normAutofit/>
          </a:bodyPr>
          <a:lstStyle/>
          <a:p>
            <a:pPr marL="454025" indent="-454025">
              <a:lnSpc>
                <a:spcPct val="130000"/>
              </a:lnSpc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១.​	តើមានអាទិភាពចំនួន ៥ អ្វីខ្លះសម្រាប់ក្រសួង ស្ថាប័ននានា ជុំវិញការជ្រើសរើសពលករទេសន្តរប្រវេសន្តកម្ពុជាប្រកបដោយយុត្តិធម៌ និងក្រមសីលធម៌ ដើម្បីទៅធ្វើការងារនៅក្នុងប្រទេសថៃ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? (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អាចចាត់ប្រភេទអនុសាសន៍ទាំងនេះជាអនុសាសន៍នៅកម្រិតគោលនយោបាយ / ច្បាប់ / ការអនុវត្ត)</a:t>
            </a:r>
          </a:p>
          <a:p>
            <a:pPr marL="457200" indent="-457200">
              <a:lnSpc>
                <a:spcPct val="130000"/>
              </a:lnSpc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. 	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តើរដ្ឋាភិបាល និងទទួលបានការគាំទ្រអ្វីខ្លះពីវិស័យឯកជន ទីភ្នាក់ងារសហប្រជាជាតិ និងអង្គការសង្គមស៊ីវិល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?</a:t>
            </a:r>
          </a:p>
          <a:p>
            <a:pPr>
              <a:lnSpc>
                <a:spcPct val="130000"/>
              </a:lnSpc>
            </a:pP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41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C8F9CB2-DBA4-8C47-B1F3-2EFFE7C84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606" y="2782791"/>
            <a:ext cx="10515600" cy="1106836"/>
          </a:xfrm>
        </p:spPr>
        <p:txBody>
          <a:bodyPr/>
          <a:lstStyle/>
          <a:p>
            <a:r>
              <a:rPr lang="km-KH" dirty="0">
                <a:latin typeface="Khmer OS Moul" panose="02000500000000000000" pitchFamily="2" charset="77"/>
                <a:cs typeface="Khmer OS Moul" panose="02000500000000000000" pitchFamily="2" charset="77"/>
              </a:rPr>
              <a:t>អនុសាសន៍ដែលស្នើឡើង</a:t>
            </a:r>
            <a:endParaRPr lang="en-US" dirty="0">
              <a:latin typeface="Khmer OS Moul" panose="02000500000000000000" pitchFamily="2" charset="77"/>
              <a:cs typeface="Khmer OS Moul" panose="020005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41621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4A756F4-722A-E248-89FF-B2634DDA7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079" y="586596"/>
            <a:ext cx="11352363" cy="1604513"/>
          </a:xfrm>
        </p:spPr>
        <p:txBody>
          <a:bodyPr>
            <a:noAutofit/>
          </a:bodyPr>
          <a:lstStyle/>
          <a:p>
            <a:pPr marL="741363" indent="-741363">
              <a:lnSpc>
                <a:spcPct val="130000"/>
              </a:lnSpc>
            </a:pPr>
            <a:r>
              <a:rPr lang="km-KH" sz="4000" dirty="0">
                <a:latin typeface="Khmer OS Moul" panose="02000500000000000000" pitchFamily="2" charset="77"/>
                <a:cs typeface="Khmer OS Moul" panose="02000500000000000000" pitchFamily="2" charset="77"/>
              </a:rPr>
              <a:t>១</a:t>
            </a:r>
            <a:r>
              <a:rPr lang="en-US" sz="4000" dirty="0">
                <a:latin typeface="Khmer OS Moul" panose="02000500000000000000" pitchFamily="2" charset="77"/>
                <a:cs typeface="Khmer OS Moul" panose="02000500000000000000" pitchFamily="2" charset="77"/>
              </a:rPr>
              <a:t>. </a:t>
            </a:r>
            <a:r>
              <a:rPr lang="km-KH" sz="4000" dirty="0">
                <a:latin typeface="Khmer OS Moul" panose="02000500000000000000" pitchFamily="2" charset="77"/>
                <a:cs typeface="Khmer OS Moul" panose="02000500000000000000" pitchFamily="2" charset="77"/>
              </a:rPr>
              <a:t>ការផ្តល់អាជ្ញាប័ណ្ណ និងការពិនិត្យតាមដានទីភ្នាក់ងារជ្រើសរើសពលករឯកជន</a:t>
            </a:r>
            <a:endParaRPr lang="en-US" sz="4000" dirty="0">
              <a:latin typeface="Khmer OS Moul" panose="02000500000000000000" pitchFamily="2" charset="77"/>
              <a:cs typeface="Khmer OS Moul" panose="02000500000000000000" pitchFamily="2" charset="77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1145262-7827-7E43-9ECC-7DEB5D365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11879"/>
            <a:ext cx="10515600" cy="3881887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ការពិនិត្យតាមដានទីភ្នាក់ងារជ្រើសរើសពលករឯកជន៖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/>
            </a:r>
            <a:b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</a:b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ផ្តល់បញ្ជីទីភ្នាក់ងារជ្រើសរើសពលករឯកជន ដែលត្រូវបានផ្អាកប្រតិបត្តិការ ឬដកហូតអាជ្ញាប័ណ្ណ និងរៀបចំយ៉ាងណាឱ្យគេងាយស្រួលមើលឃើញបញ្ជីនេះតាមប្រព័ន្ធអនឡាញ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? (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បច្ចុប្បន្នយើងមានបញ្ជីទីភ្នាក់ងារជ្រើសរើសពលករដែលត្រូវបានធ្វើបច្ចុប្បន្នភាពជាទៀងទាត់ដែរ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ការធ្វើអធិការកិច្ចទីភ្នាក់ងារជ្រើសរើសពលករឯកជន៖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/>
            </a:r>
            <a:b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</a:b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ធ្វើការបញ្ជាក់ពីលក្ខណៈនៃអធិការកិច្ចលើទីភ្នាក់ងារជ្រើសរើសពលករឯកជន ព្រមទាំងភាពញឹកញាប់នៃការធ្វើអធិការកិច្ច និងបង្កើនការចុះធ្វើអធិការកិច្ច 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“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ដោយមិនប្រាប់ជាមុន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”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ក៏ដូចជាសាកសួរពលករ និងនិយោជក អំពីដំណើរការ/ស្ថានភាពនៃការជ្រើសរើសពលករ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(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បច្ចុប្បន្ននេះមាន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“ការធ្វើអធិការកិច្ចធម្មតា”</a:t>
            </a:r>
            <a:r>
              <a:rPr lang="en-GB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និង</a:t>
            </a:r>
            <a:r>
              <a:rPr lang="en-GB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“ការធ្វើអធិការកិច្ចពិសេស” ដូចមានចែងក្នុងអនុក្រឹត្យលេខ ១៩០ និងប្រកាសស្តីពីការធ្វើអធិការកិច្ចទីភ្នាក់ងារជ្រើសរើសពលករ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ពិនិត្យលើលទ្ធភាព ដើម្បីឱ្យពលករ បានចូលរួមក្នុងដំណើរការធ្វើអធិការកិច្ច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834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4A756F4-722A-E248-89FF-B2634DDA7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608" y="469391"/>
            <a:ext cx="11343735" cy="1349375"/>
          </a:xfrm>
        </p:spPr>
        <p:txBody>
          <a:bodyPr>
            <a:normAutofit fontScale="90000"/>
          </a:bodyPr>
          <a:lstStyle/>
          <a:p>
            <a:pPr marL="741363" indent="-741363">
              <a:lnSpc>
                <a:spcPct val="130000"/>
              </a:lnSpc>
            </a:pPr>
            <a:r>
              <a:rPr lang="km-KH" sz="4000" dirty="0">
                <a:latin typeface="Khmer OS Moul" panose="02000500000000000000" pitchFamily="2" charset="77"/>
                <a:cs typeface="Khmer OS Moul" panose="02000500000000000000" pitchFamily="2" charset="77"/>
              </a:rPr>
              <a:t>២</a:t>
            </a:r>
            <a:r>
              <a:rPr lang="en-US" sz="4000" dirty="0">
                <a:latin typeface="Khmer OS Moul" panose="02000500000000000000" pitchFamily="2" charset="77"/>
                <a:cs typeface="Khmer OS Moul" panose="02000500000000000000" pitchFamily="2" charset="77"/>
              </a:rPr>
              <a:t>. </a:t>
            </a:r>
            <a:r>
              <a:rPr lang="km-KH" sz="4000" dirty="0">
                <a:latin typeface="Khmer OS Moul" panose="02000500000000000000" pitchFamily="2" charset="77"/>
                <a:cs typeface="Khmer OS Moul" panose="02000500000000000000" pitchFamily="2" charset="77"/>
              </a:rPr>
              <a:t>ថ្លៃជ្រើសរើសពលករ និងចំណាយដែលពាក់ព័ន្ធ</a:t>
            </a:r>
            <a:endParaRPr lang="en-US" sz="4000" dirty="0">
              <a:latin typeface="Khmer OS Moul" panose="02000500000000000000" pitchFamily="2" charset="77"/>
              <a:cs typeface="Khmer OS Moul" panose="02000500000000000000" pitchFamily="2" charset="77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1145262-7827-7E43-9ECC-7DEB5D365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1872" y="1818766"/>
            <a:ext cx="10895162" cy="449577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130000"/>
              </a:lnSpc>
              <a:buFontTx/>
              <a:buChar char="-"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បញ្ចូលបញ្ញត្តិស្តីពីប្រភេទថ្លៃសេវា និងចំណាយពាក់ព័ន្ធ</a:t>
            </a:r>
            <a:r>
              <a:rPr lang="en-GB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(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បែងចែកចំណាយលម្អិត</a:t>
            </a:r>
            <a:r>
              <a:rPr lang="en-GB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)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ដែលទីភ្នាក់ងារជ្រើសរើសពលករ និងនិយោជកអាចគិតពីការយកថ្លៃសេវា ឬមិនយកពីពលករទេសន្តរប្រវេសក៍កម្ពុជា។</a:t>
            </a:r>
            <a:endParaRPr lang="en-GB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342900" indent="-342900">
              <a:lnSpc>
                <a:spcPct val="130000"/>
              </a:lnSpc>
              <a:buFontTx/>
              <a:buChar char="-"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ធានាថាពលករទេសន្តរប្រវេសន្តបានទទួលវិក្កយបត្រសម្រាប់ចំណាយដែលពួកគេបង់ ទៅឱ្យទីភ្នាក់ងារជ្រើសរើសពលករ។</a:t>
            </a:r>
            <a:endParaRPr lang="en-GB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342900" indent="-342900">
              <a:lnSpc>
                <a:spcPct val="130000"/>
              </a:lnSpc>
              <a:buFontTx/>
              <a:buChar char="-"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បញ្ចូលការពិនិត្យផ្ទៀងផ្ទាត់ទីភ្នាក់ងារជ្រើសរើសពលករក្នុងប្រទេសថៃ ដែលធ្វើឡើងដោយទីភ្នាក់ងារជ្រើសរើសពលករនៅកម្ពុជា ដើម្បីកុំឱ្យទីភ្នាក់ងារជ្រើសរើសពលករទាំងនេះយកថ្លៃសេវា និងចំណាយខុសច្បាប់នានា ពីពលករទេសន្តរប្រវេសន្តទៅតាមច្បាប់របស់ប្រទេសថៃ។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342900" indent="-342900">
              <a:lnSpc>
                <a:spcPct val="130000"/>
              </a:lnSpc>
              <a:buFontTx/>
              <a:buChar char="-"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ខិតខំធ្វើការងារជាបណ្តើរៗ ដើម្បីឈានទៅហាមឃាត់ទីភ្នាក់ងារជ្រើសរើសពលករ ដែលគិតថ្លៃសេវាជ្រើសរើសពលករ ឬចំណាយពាក់ព័ន្ធពីពលករទេសន្តរប្រវេសន្ត។</a:t>
            </a:r>
            <a:endParaRPr lang="en-GB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342900" indent="-342900">
              <a:lnSpc>
                <a:spcPct val="130000"/>
              </a:lnSpc>
              <a:buFontTx/>
              <a:buChar char="-"/>
            </a:pP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342900" indent="-342900">
              <a:lnSpc>
                <a:spcPct val="130000"/>
              </a:lnSpc>
              <a:buFontTx/>
              <a:buChar char="-"/>
            </a:pP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818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4A756F4-722A-E248-89FF-B2634DDA7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827" y="357247"/>
            <a:ext cx="11533516" cy="1349375"/>
          </a:xfrm>
        </p:spPr>
        <p:txBody>
          <a:bodyPr>
            <a:normAutofit/>
          </a:bodyPr>
          <a:lstStyle/>
          <a:p>
            <a:pPr marL="741363" indent="-741363">
              <a:lnSpc>
                <a:spcPct val="130000"/>
              </a:lnSpc>
            </a:pPr>
            <a:r>
              <a:rPr lang="km-KH" sz="3600" dirty="0">
                <a:latin typeface="Khmer OS Moul" panose="02000500000000000000" pitchFamily="2" charset="77"/>
                <a:cs typeface="Khmer OS Moul" panose="02000500000000000000" pitchFamily="2" charset="77"/>
              </a:rPr>
              <a:t>៣</a:t>
            </a:r>
            <a:r>
              <a:rPr lang="en-US" sz="3600" dirty="0">
                <a:latin typeface="Khmer OS Moul" panose="02000500000000000000" pitchFamily="2" charset="77"/>
                <a:cs typeface="Khmer OS Moul" panose="02000500000000000000" pitchFamily="2" charset="77"/>
              </a:rPr>
              <a:t>. </a:t>
            </a:r>
            <a:r>
              <a:rPr lang="km-KH" sz="3600" dirty="0">
                <a:latin typeface="Khmer OS Moul" panose="02000500000000000000" pitchFamily="2" charset="77"/>
                <a:cs typeface="Khmer OS Moul" panose="02000500000000000000" pitchFamily="2" charset="77"/>
              </a:rPr>
              <a:t>ការផ្តល់រង្វាន់ និងការបង្កើនការលើកទឹកចិត្ត</a:t>
            </a:r>
            <a:endParaRPr lang="en-US" sz="3600" dirty="0">
              <a:latin typeface="Khmer OS Moul" panose="02000500000000000000" pitchFamily="2" charset="77"/>
              <a:cs typeface="Khmer OS Moul" panose="02000500000000000000" pitchFamily="2" charset="77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1145262-7827-7E43-9ECC-7DEB5D365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50" y="2027208"/>
            <a:ext cx="10515600" cy="4364966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ផ្តល់ការលើកទឹកចិត្តដល់ទីភ្នាក់ងារជ្រើសរើសពលករ ដើម្បីគោរពតាមគោលការណ៍ស្តីពីការជ្រើសរើសពលករប្រកបដោយយុត្តិធម៌ និងក្រមសីលធម៌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(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ឧទាហរណ៍ ផ្តល់ប័ណ្ណសរសើរ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–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ពន្លឿនការយល់ព្រមលើសំណើនានា ការលើកទឹកចិត្តផ្នែកពន្ធ កាត់បន្ថយលក្ខខណ្ឌរាយការណ៍ បន្តអាជ្ញាប័ណ្ណ ។ល។</a:t>
            </a:r>
            <a:r>
              <a:rPr lang="en-US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បច្ចុប្បន្ននេះប្រកាស</a:t>
            </a:r>
            <a:r>
              <a:rPr lang="en-GB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២៥១</a:t>
            </a:r>
            <a:r>
              <a:rPr lang="en-GB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/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១៣ បង្កើននូវប្រព័ន្ធដាក់ពិន្ទុ និងផ្តល់ព័ត៌មានលម្អិតពាក់ព័ន្ធនឹងរបៀបធ្វើការវាយតម្លៃ និងដាក់ពិន្ទុលើទីភ្នាក់ងារជ្រើសរើសពលករនីមួយៗ និងផលវិបាកដែលនឹងកើតឡើង ប្រសិនបើទីភ្នាក់ងារជ្រើសរើសពលករណាមួយពុំបានបំពេញតាមស្តង់ដារអប្បរមាត្រឹមកម្រិតទី ៣</a:t>
            </a:r>
            <a:r>
              <a:rPr lang="en-GB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– 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ដូចជាមិនអាចបន្តប្រតិបត្តិការរបស់ខ្លួនទៀតជាដើម។ ប៉ុន្តែប្រកាសនេះពុំបានផ្តល់រង្វាន់ដល់អ្នកដែលបានបំពេញបានកម្រិតទី១ ឬកម្រិតទី ២ នោះឡើយ។ ការផ្តល់ឱ្យទីភ្នាក់ងារជ្រើសរើសពលករ ដែលធ្វើការបញ្ជូនពលករ ហើយដែលអាចបំពេញតាមកម្រិតទី ១ ឬកម្រិតទី ២ ឬអ្នកដែលទទួលបានប័ណ្ណសរសើរនូវអត្ថប្រយោជន៍នានា ដូចជាការកាត់បន្ថយពន្ធជាដើម នឹងលើកទឹកចិត្តឱ្យទីភ្នាក់ងារជ្រើសរើសពលករអនុវត្តការជ្រើសរើសពលករ ប្រកបដោយយុត្តិធម៌ ក្រមសីលធម៌ និងតម្លាភាពជាមិនខាន។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1528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IOM official">
      <a:dk1>
        <a:srgbClr val="000000"/>
      </a:dk1>
      <a:lt1>
        <a:srgbClr val="FFFFFF"/>
      </a:lt1>
      <a:dk2>
        <a:srgbClr val="0033A0"/>
      </a:dk2>
      <a:lt2>
        <a:srgbClr val="FFFFFF"/>
      </a:lt2>
      <a:accent1>
        <a:srgbClr val="0033A0"/>
      </a:accent1>
      <a:accent2>
        <a:srgbClr val="4663A8"/>
      </a:accent2>
      <a:accent3>
        <a:srgbClr val="C3CBE3"/>
      </a:accent3>
      <a:accent4>
        <a:srgbClr val="E9EBF6"/>
      </a:accent4>
      <a:accent5>
        <a:srgbClr val="5B92E5"/>
      </a:accent5>
      <a:accent6>
        <a:srgbClr val="6F9FD5"/>
      </a:accent6>
      <a:hlink>
        <a:srgbClr val="0033A0"/>
      </a:hlink>
      <a:folHlink>
        <a:srgbClr val="C3CBE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11F0AB4D861F4989F82902B990608D" ma:contentTypeVersion="10" ma:contentTypeDescription="Create a new document." ma:contentTypeScope="" ma:versionID="858f98fc73528db97d494e34e0e1298a">
  <xsd:schema xmlns:xsd="http://www.w3.org/2001/XMLSchema" xmlns:xs="http://www.w3.org/2001/XMLSchema" xmlns:p="http://schemas.microsoft.com/office/2006/metadata/properties" xmlns:ns2="4d2685e0-3ec3-4526-a337-bc02c6b3961c" xmlns:ns3="72eb3475-e0f4-42fd-ab5c-abe08d673cdb" targetNamespace="http://schemas.microsoft.com/office/2006/metadata/properties" ma:root="true" ma:fieldsID="c125b293df64d5e37c4c1c7b63e82188" ns2:_="" ns3:_="">
    <xsd:import namespace="4d2685e0-3ec3-4526-a337-bc02c6b3961c"/>
    <xsd:import namespace="72eb3475-e0f4-42fd-ab5c-abe08d673c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2685e0-3ec3-4526-a337-bc02c6b396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eb3475-e0f4-42fd-ab5c-abe08d673cd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2eb3475-e0f4-42fd-ab5c-abe08d673cdb">
      <UserInfo>
        <DisplayName>GRAVIANO Nicola</DisplayName>
        <AccountId>924</AccountId>
        <AccountType/>
      </UserInfo>
      <UserInfo>
        <DisplayName>GYULKHANDANYAN Yelena</DisplayName>
        <AccountId>1068</AccountId>
        <AccountType/>
      </UserInfo>
      <UserInfo>
        <DisplayName>LONNBACK Lars</DisplayName>
        <AccountId>1302</AccountId>
        <AccountType/>
      </UserInfo>
      <UserInfo>
        <DisplayName>IBRAHIM Monica Georges</DisplayName>
        <AccountId>1508</AccountId>
        <AccountType/>
      </UserInfo>
      <UserInfo>
        <DisplayName>MCINTOSH Alix</DisplayName>
        <AccountId>1537</AccountId>
        <AccountType/>
      </UserInfo>
      <UserInfo>
        <DisplayName>CELI Carolina</DisplayName>
        <AccountId>1222</AccountId>
        <AccountType/>
      </UserInfo>
      <UserInfo>
        <DisplayName>MUTTIAH Amritha</DisplayName>
        <AccountId>747</AccountId>
        <AccountType/>
      </UserInfo>
      <UserInfo>
        <DisplayName>BORLAND Rosilyne</DisplayName>
        <AccountId>2135</AccountId>
        <AccountType/>
      </UserInfo>
      <UserInfo>
        <DisplayName>THUO Emily</DisplayName>
        <AccountId>571</AccountId>
        <AccountType/>
      </UserInfo>
      <UserInfo>
        <DisplayName>MARTIN Shauna</DisplayName>
        <AccountId>2182</AccountId>
        <AccountType/>
      </UserInfo>
      <UserInfo>
        <DisplayName>ESCARIZ Adriana</DisplayName>
        <AccountId>1121</AccountId>
        <AccountType/>
      </UserInfo>
      <UserInfo>
        <DisplayName>ZANETTE Georgina</DisplayName>
        <AccountId>1361</AccountId>
        <AccountType/>
      </UserInfo>
      <UserInfo>
        <DisplayName>BARCIA Sebastian</DisplayName>
        <AccountId>2469</AccountId>
        <AccountType/>
      </UserInfo>
      <UserInfo>
        <DisplayName>ELMALLAH Ahmed</DisplayName>
        <AccountId>305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B95EA38-359E-454C-9FB4-9C0B87CDD5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BAF487-EC28-4CD9-9AB5-F4677FACA8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2685e0-3ec3-4526-a337-bc02c6b3961c"/>
    <ds:schemaRef ds:uri="72eb3475-e0f4-42fd-ab5c-abe08d673c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11EBE6-C297-4100-9967-8B08CBD33559}">
  <ds:schemaRefs>
    <ds:schemaRef ds:uri="http://purl.org/dc/terms/"/>
    <ds:schemaRef ds:uri="http://schemas.openxmlformats.org/package/2006/metadata/core-properties"/>
    <ds:schemaRef ds:uri="http://purl.org/dc/dcmitype/"/>
    <ds:schemaRef ds:uri="4d2685e0-3ec3-4526-a337-bc02c6b3961c"/>
    <ds:schemaRef ds:uri="72eb3475-e0f4-42fd-ab5c-abe08d673cdb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1307</Words>
  <Application>Microsoft Office PowerPoint</Application>
  <PresentationFormat>Custom</PresentationFormat>
  <Paragraphs>70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Thème Office</vt:lpstr>
      <vt:lpstr>ការពិភាក្សាតាមក្រុម</vt:lpstr>
      <vt:lpstr>វត្ថុបំណងនៃការពិភាក្សា</vt:lpstr>
      <vt:lpstr>វិធាន Chatham House</vt:lpstr>
      <vt:lpstr>សំណួរណែនាំដែលស្នើឡើង - សម្រាប់ដៃគូជាអង្គការសង្គមស៊ីវិល និងវិស័យ​ឯកជន</vt:lpstr>
      <vt:lpstr>សំណួរណែនាំដែលស្នើឡើង - សម្រាប់រដ្ឋាភិបាល</vt:lpstr>
      <vt:lpstr>អនុសាសន៍ដែលស្នើឡើង</vt:lpstr>
      <vt:lpstr>១. ការផ្តល់អាជ្ញាប័ណ្ណ និងការពិនិត្យតាមដានទីភ្នាក់ងារជ្រើសរើសពលករឯកជន</vt:lpstr>
      <vt:lpstr>២. ថ្លៃជ្រើសរើសពលករ និងចំណាយដែលពាក់ព័ន្ធ</vt:lpstr>
      <vt:lpstr>៣. ការផ្តល់រង្វាន់ និងការបង្កើនការលើកទឹកចិត្ត</vt:lpstr>
      <vt:lpstr>៤. យន្តការដោះស្រាយបណ្តឹង</vt:lpstr>
      <vt:lpstr>៥. ការវិលត្រឡប់ និងការធ្វើមាតុភូមិនិវត្តន៍</vt:lpstr>
      <vt:lpstr>សូមរាយការណ៍មកកាន់ក្រុមធំវិញ!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GUILLEMIN Salômé</dc:creator>
  <cp:lastModifiedBy>User</cp:lastModifiedBy>
  <cp:revision>34</cp:revision>
  <dcterms:created xsi:type="dcterms:W3CDTF">2018-02-07T13:14:28Z</dcterms:created>
  <dcterms:modified xsi:type="dcterms:W3CDTF">2021-11-01T08:28:00Z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0x0101002311F0AB4D861F4989F82902B990608D</vt:lpwstr>
  </property>
  <property fmtid="{D5CDD505-2E9C-101B-9397-08002B2CF9AE}" pid="3" name="MSIP_Label_2059aa38-f392-4105-be92-628035578272_Enabled">
    <vt:lpwstr>true</vt:lpwstr>
  </property>
  <property fmtid="{D5CDD505-2E9C-101B-9397-08002B2CF9AE}" pid="4" name="MSIP_Label_2059aa38-f392-4105-be92-628035578272_SetDate">
    <vt:lpwstr>2021-10-21T02:10:53Z</vt:lpwstr>
  </property>
  <property fmtid="{D5CDD505-2E9C-101B-9397-08002B2CF9AE}" pid="5" name="MSIP_Label_2059aa38-f392-4105-be92-628035578272_Method">
    <vt:lpwstr>Standard</vt:lpwstr>
  </property>
  <property fmtid="{D5CDD505-2E9C-101B-9397-08002B2CF9AE}" pid="6" name="MSIP_Label_2059aa38-f392-4105-be92-628035578272_Name">
    <vt:lpwstr>IOMLb0020IN123173</vt:lpwstr>
  </property>
  <property fmtid="{D5CDD505-2E9C-101B-9397-08002B2CF9AE}" pid="7" name="MSIP_Label_2059aa38-f392-4105-be92-628035578272_SiteId">
    <vt:lpwstr>1588262d-23fb-43b4-bd6e-bce49c8e6186</vt:lpwstr>
  </property>
  <property fmtid="{D5CDD505-2E9C-101B-9397-08002B2CF9AE}" pid="8" name="MSIP_Label_2059aa38-f392-4105-be92-628035578272_ActionId">
    <vt:lpwstr>2d7d172d-f61c-4218-b67f-04db7b179523</vt:lpwstr>
  </property>
  <property fmtid="{D5CDD505-2E9C-101B-9397-08002B2CF9AE}" pid="9" name="MSIP_Label_2059aa38-f392-4105-be92-628035578272_ContentBits">
    <vt:lpwstr>0</vt:lpwstr>
  </property>
</Properties>
</file>