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6" r:id="rId6"/>
    <p:sldId id="258" r:id="rId7"/>
    <p:sldId id="310" r:id="rId8"/>
    <p:sldId id="311" r:id="rId9"/>
    <p:sldId id="290" r:id="rId10"/>
    <p:sldId id="299" r:id="rId11"/>
    <p:sldId id="259" r:id="rId12"/>
    <p:sldId id="270" r:id="rId13"/>
    <p:sldId id="271" r:id="rId14"/>
    <p:sldId id="260" r:id="rId15"/>
    <p:sldId id="267" r:id="rId16"/>
    <p:sldId id="280" r:id="rId17"/>
    <p:sldId id="276" r:id="rId18"/>
    <p:sldId id="279" r:id="rId19"/>
    <p:sldId id="278" r:id="rId20"/>
    <p:sldId id="277" r:id="rId21"/>
    <p:sldId id="274"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1" autoAdjust="0"/>
    <p:restoredTop sz="94650" autoAdjust="0"/>
  </p:normalViewPr>
  <p:slideViewPr>
    <p:cSldViewPr snapToGrid="0">
      <p:cViewPr>
        <p:scale>
          <a:sx n="77" d="100"/>
          <a:sy n="77" d="100"/>
        </p:scale>
        <p:origin x="-510" y="6"/>
      </p:cViewPr>
      <p:guideLst>
        <p:guide orient="horz" pos="2160"/>
        <p:guide pos="3840"/>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Obj 6 and GCM will not be discussed in this </a:t>
            </a:r>
            <a:r>
              <a:rPr lang="en-US" dirty="0" err="1"/>
              <a:t>pres</a:t>
            </a:r>
            <a:r>
              <a:rPr lang="en-US" dirty="0"/>
              <a:t> as focus of IOM’s, but also note how BROAD the GCM is – e.g. empowering migrant workers and facilitating migrants is mentioned 62 times in the GCM</a:t>
            </a:r>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407695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26FEE-2901-4F80-B040-94DEDE5C3ECF}" type="slidenum">
              <a:rPr lang="en-GB" smtClean="0"/>
              <a:t>5</a:t>
            </a:fld>
            <a:endParaRPr lang="en-GB" dirty="0"/>
          </a:p>
        </p:txBody>
      </p:sp>
    </p:spTree>
    <p:extLst>
      <p:ext uri="{BB962C8B-B14F-4D97-AF65-F5344CB8AC3E}">
        <p14:creationId xmlns:p14="http://schemas.microsoft.com/office/powerpoint/2010/main" val="232952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26FEE-2901-4F80-B040-94DEDE5C3ECF}" type="slidenum">
              <a:rPr lang="en-GB" smtClean="0"/>
              <a:t>6</a:t>
            </a:fld>
            <a:endParaRPr lang="en-GB" dirty="0"/>
          </a:p>
        </p:txBody>
      </p:sp>
    </p:spTree>
    <p:extLst>
      <p:ext uri="{BB962C8B-B14F-4D97-AF65-F5344CB8AC3E}">
        <p14:creationId xmlns:p14="http://schemas.microsoft.com/office/powerpoint/2010/main" val="264149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26FEE-2901-4F80-B040-94DEDE5C3ECF}" type="slidenum">
              <a:rPr lang="en-GB" smtClean="0"/>
              <a:t>7</a:t>
            </a:fld>
            <a:endParaRPr lang="en-GB" dirty="0"/>
          </a:p>
        </p:txBody>
      </p:sp>
    </p:spTree>
    <p:extLst>
      <p:ext uri="{BB962C8B-B14F-4D97-AF65-F5344CB8AC3E}">
        <p14:creationId xmlns:p14="http://schemas.microsoft.com/office/powerpoint/2010/main" val="495297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Panel discussion</a:t>
            </a:r>
          </a:p>
        </p:txBody>
      </p:sp>
      <p:sp>
        <p:nvSpPr>
          <p:cNvPr id="3" name="Subtitle 2"/>
          <p:cNvSpPr>
            <a:spLocks noGrp="1"/>
          </p:cNvSpPr>
          <p:nvPr>
            <p:ph type="subTitle" idx="1"/>
          </p:nvPr>
        </p:nvSpPr>
        <p:spPr>
          <a:xfrm>
            <a:off x="490537" y="3481539"/>
            <a:ext cx="8063153" cy="1655762"/>
          </a:xfrm>
        </p:spPr>
        <p:txBody>
          <a:bodyPr/>
          <a:lstStyle/>
          <a:p>
            <a:r>
              <a:rPr lang="en-GB" dirty="0"/>
              <a:t>National and International Efforts to Promote Fair &amp; Ethical Recruitment and Employment of Migrant Workers</a:t>
            </a:r>
          </a:p>
        </p:txBody>
      </p:sp>
      <p:sp>
        <p:nvSpPr>
          <p:cNvPr id="4" name="Date Placeholder 3"/>
          <p:cNvSpPr>
            <a:spLocks noGrp="1"/>
          </p:cNvSpPr>
          <p:nvPr>
            <p:ph type="dt" sz="half" idx="10"/>
          </p:nvPr>
        </p:nvSpPr>
        <p:spPr>
          <a:xfrm>
            <a:off x="490537" y="6123146"/>
            <a:ext cx="6361675" cy="272889"/>
          </a:xfrm>
        </p:spPr>
        <p:txBody>
          <a:bodyPr/>
          <a:lstStyle/>
          <a:p>
            <a:r>
              <a:rPr lang="en-GB" sz="1600" dirty="0"/>
              <a:t>Anna Olsen, Technical Specialist, TRIANGLE in ASEAN programme</a:t>
            </a:r>
          </a:p>
        </p:txBody>
      </p:sp>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4614" b="24614"/>
          <a:stretch>
            <a:fillRect/>
          </a:stretch>
        </p:blipFill>
        <p:spPr/>
      </p:pic>
      <p:pic>
        <p:nvPicPr>
          <p:cNvPr id="9" name="Picture Placeholder 9"/>
          <p:cNvPicPr>
            <a:picLocks noChangeAspect="1"/>
          </p:cNvPicPr>
          <p:nvPr/>
        </p:nvPicPr>
        <p:blipFill>
          <a:blip r:embed="rId3">
            <a:extLst>
              <a:ext uri="{28A0092B-C50C-407E-A947-70E740481C1C}">
                <a14:useLocalDpi xmlns:a14="http://schemas.microsoft.com/office/drawing/2010/main" val="0"/>
              </a:ext>
            </a:extLst>
          </a:blip>
          <a:srcRect/>
          <a:stretch/>
        </p:blipFill>
        <p:spPr>
          <a:xfrm>
            <a:off x="4016949" y="334851"/>
            <a:ext cx="8175051" cy="5453444"/>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pic>
    </p:spTree>
    <p:extLst>
      <p:ext uri="{BB962C8B-B14F-4D97-AF65-F5344CB8AC3E}">
        <p14:creationId xmlns:p14="http://schemas.microsoft.com/office/powerpoint/2010/main" val="90000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ASEAN Forum on Migrant Labour</a:t>
            </a:r>
          </a:p>
        </p:txBody>
      </p:sp>
      <p:sp>
        <p:nvSpPr>
          <p:cNvPr id="3" name="Content Placeholder 2"/>
          <p:cNvSpPr>
            <a:spLocks noGrp="1"/>
          </p:cNvSpPr>
          <p:nvPr>
            <p:ph idx="1"/>
          </p:nvPr>
        </p:nvSpPr>
        <p:spPr>
          <a:xfrm>
            <a:off x="490538" y="2002682"/>
            <a:ext cx="9128024" cy="3482975"/>
          </a:xfrm>
        </p:spPr>
        <p:txBody>
          <a:bodyPr/>
          <a:lstStyle/>
          <a:p>
            <a:pPr lvl="1"/>
            <a:r>
              <a:rPr lang="en-GB" dirty="0"/>
              <a:t>Held annually, involves commitment of all ASEAN Member States, including Cambodia and Thailand, to various different priorities as determined by tripartite participants </a:t>
            </a:r>
            <a:r>
              <a:rPr lang="en-GB" b="1" dirty="0">
                <a:solidFill>
                  <a:srgbClr val="FF0000"/>
                </a:solidFill>
              </a:rPr>
              <a:t>(workers, employers and governments)</a:t>
            </a:r>
          </a:p>
          <a:p>
            <a:pPr lvl="1"/>
            <a:r>
              <a:rPr lang="en-GB" b="1" dirty="0"/>
              <a:t>There are many relevant recommendations that demonstrate commitment to fair and ethical recruitment processes, but the most recent from 2021</a:t>
            </a:r>
          </a:p>
          <a:p>
            <a:pPr lvl="1"/>
            <a:endParaRPr lang="en-GB" dirty="0"/>
          </a:p>
          <a:p>
            <a:pPr lvl="1"/>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10</a:t>
            </a:fld>
            <a:endParaRPr lang="en-GB"/>
          </a:p>
        </p:txBody>
      </p:sp>
      <p:cxnSp>
        <p:nvCxnSpPr>
          <p:cNvPr id="14" name="Straight Connector 13"/>
          <p:cNvCxnSpPr/>
          <p:nvPr/>
        </p:nvCxnSpPr>
        <p:spPr>
          <a:xfrm>
            <a:off x="490538" y="3775627"/>
            <a:ext cx="341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8664C6CC-7B2E-4D2E-AA97-C42596E10B84}"/>
              </a:ext>
            </a:extLst>
          </p:cNvPr>
          <p:cNvSpPr>
            <a:spLocks noGrp="1"/>
          </p:cNvSpPr>
          <p:nvPr>
            <p:ph type="body" sz="quarter" idx="13"/>
          </p:nvPr>
        </p:nvSpPr>
        <p:spPr>
          <a:xfrm>
            <a:off x="363216" y="3859176"/>
            <a:ext cx="7495994" cy="5756755"/>
          </a:xfrm>
        </p:spPr>
        <p:txBody>
          <a:bodyPr/>
          <a:lstStyle/>
          <a:p>
            <a:r>
              <a:rPr lang="en-GB" sz="1800" dirty="0">
                <a:solidFill>
                  <a:srgbClr val="1D2228"/>
                </a:solidFill>
                <a:effectLst/>
                <a:latin typeface="Calibri" panose="020F0502020204030204" pitchFamily="34" charset="0"/>
                <a:ea typeface="Calibri" panose="020F0502020204030204" pitchFamily="34" charset="0"/>
              </a:rPr>
              <a:t>15. Work towards ensuring that (a) recruitment fees, visa renewal fees, and any COVID-19 associated costs in all stages of the recruitment cycle are regulated, transparent and not be charged to migrant workers seeking new employment in the new normal and that (b) fair recruitment principles need to be made clear and are operationalised through national legislations, bilateral and multilateral agreements, and employment contracts to safeguard migrant workers from the aforementioned costs.</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65899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national legal and policy framework? </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11</a:t>
            </a:fld>
            <a:endParaRPr lang="en-GB"/>
          </a:p>
        </p:txBody>
      </p:sp>
    </p:spTree>
    <p:extLst>
      <p:ext uri="{BB962C8B-B14F-4D97-AF65-F5344CB8AC3E}">
        <p14:creationId xmlns:p14="http://schemas.microsoft.com/office/powerpoint/2010/main" val="94355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250019"/>
            <a:ext cx="11210924" cy="720000"/>
          </a:xfrm>
        </p:spPr>
        <p:txBody>
          <a:bodyPr/>
          <a:lstStyle/>
          <a:p>
            <a:r>
              <a:rPr lang="en-GB" dirty="0"/>
              <a:t>The national legal and policy framework </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12</a:t>
            </a:fld>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0902" y="1403623"/>
            <a:ext cx="3803845" cy="4312012"/>
          </a:xfrm>
          <a:prstGeom prst="rect">
            <a:avLst/>
          </a:prstGeom>
        </p:spPr>
      </p:pic>
      <p:sp>
        <p:nvSpPr>
          <p:cNvPr id="22" name="Content Placeholder 2"/>
          <p:cNvSpPr>
            <a:spLocks noGrp="1"/>
          </p:cNvSpPr>
          <p:nvPr>
            <p:ph idx="1"/>
          </p:nvPr>
        </p:nvSpPr>
        <p:spPr>
          <a:xfrm>
            <a:off x="372325" y="1687512"/>
            <a:ext cx="7311862" cy="3482975"/>
          </a:xfrm>
        </p:spPr>
        <p:txBody>
          <a:bodyPr/>
          <a:lstStyle/>
          <a:p>
            <a:pPr marL="285750" indent="-285750">
              <a:buFont typeface="Arial" panose="020B0604020202020204" pitchFamily="34" charset="0"/>
              <a:buChar char="•"/>
            </a:pPr>
            <a:r>
              <a:rPr lang="en-GB" dirty="0"/>
              <a:t>Legal framework, including Sub Decree 190 and the </a:t>
            </a:r>
            <a:r>
              <a:rPr lang="en-GB" i="1" dirty="0" err="1"/>
              <a:t>prakas</a:t>
            </a:r>
            <a:r>
              <a:rPr lang="en-GB" dirty="0"/>
              <a:t> </a:t>
            </a:r>
          </a:p>
          <a:p>
            <a:pPr marL="285750" lvl="1" indent="-285750">
              <a:buFont typeface="Arial" panose="020B0604020202020204" pitchFamily="34" charset="0"/>
              <a:buChar char="•"/>
            </a:pPr>
            <a:r>
              <a:rPr lang="en-GB" sz="1600" b="1" dirty="0" err="1"/>
              <a:t>Subdecree</a:t>
            </a:r>
            <a:r>
              <a:rPr lang="en-GB" sz="1600" b="1" dirty="0"/>
              <a:t> 190 requires:</a:t>
            </a:r>
          </a:p>
          <a:p>
            <a:pPr marL="537750" lvl="2" indent="-285750">
              <a:buFont typeface="Arial" panose="020B0604020202020204" pitchFamily="34" charset="0"/>
              <a:buChar char="•"/>
            </a:pPr>
            <a:r>
              <a:rPr lang="en-GB" sz="1600" dirty="0"/>
              <a:t>recruitment activities to be licensed and systems for inspection, commendation and sanction</a:t>
            </a:r>
          </a:p>
          <a:p>
            <a:pPr marL="537750" lvl="2" indent="-285750">
              <a:buFont typeface="Arial" panose="020B0604020202020204" pitchFamily="34" charset="0"/>
              <a:buChar char="•"/>
            </a:pPr>
            <a:r>
              <a:rPr lang="en-GB" sz="1600" dirty="0"/>
              <a:t>institutes minimum standards for agencies</a:t>
            </a:r>
          </a:p>
          <a:p>
            <a:pPr marL="537750" lvl="2" indent="-285750">
              <a:buFont typeface="Arial" panose="020B0604020202020204" pitchFamily="34" charset="0"/>
              <a:buChar char="•"/>
            </a:pPr>
            <a:r>
              <a:rPr lang="en-GB" sz="1600" dirty="0"/>
              <a:t>training of migrant workers</a:t>
            </a:r>
          </a:p>
          <a:p>
            <a:pPr marL="537750" lvl="2" indent="-285750">
              <a:buFont typeface="Arial" panose="020B0604020202020204" pitchFamily="34" charset="0"/>
              <a:buChar char="•"/>
            </a:pPr>
            <a:r>
              <a:rPr lang="en-GB" sz="1600" dirty="0"/>
              <a:t>contracts be written in Khmer/English and the destination language</a:t>
            </a:r>
          </a:p>
          <a:p>
            <a:pPr marL="537750" lvl="2" indent="-285750">
              <a:buFont typeface="Arial" panose="020B0604020202020204" pitchFamily="34" charset="0"/>
              <a:buChar char="•"/>
            </a:pPr>
            <a:r>
              <a:rPr lang="en-GB" sz="1600" dirty="0"/>
              <a:t>recruitment agencies be responsible for accurate advertising</a:t>
            </a:r>
          </a:p>
          <a:p>
            <a:pPr marL="537750" lvl="2" indent="-285750">
              <a:buFont typeface="Arial" panose="020B0604020202020204" pitchFamily="34" charset="0"/>
              <a:buChar char="•"/>
            </a:pPr>
            <a:r>
              <a:rPr lang="en-GB" sz="1600" dirty="0"/>
              <a:t>Recruitment agencies be responsible for delivery of working and living conditions in destination</a:t>
            </a:r>
          </a:p>
          <a:p>
            <a:pPr lvl="2" indent="0" algn="just">
              <a:buNone/>
            </a:pPr>
            <a:r>
              <a:rPr lang="en-GB" sz="1400" b="1" dirty="0">
                <a:solidFill>
                  <a:srgbClr val="FF0000"/>
                </a:solidFill>
              </a:rPr>
              <a:t>Article 21 states:</a:t>
            </a:r>
          </a:p>
          <a:p>
            <a:pPr lvl="2" indent="0" algn="just">
              <a:buNone/>
            </a:pPr>
            <a:r>
              <a:rPr lang="en-GB" sz="1400" b="1" dirty="0">
                <a:solidFill>
                  <a:srgbClr val="FF0000"/>
                </a:solidFill>
              </a:rPr>
              <a:t>The recruitment agencies shall be responsible for the working conditions and living conditions before recruiting workers for overseas work such as types of work, workplace, working hours, skills, salary, benefits, health insurance, accommodation, transport, security and safety within the working and accommodation areas. </a:t>
            </a:r>
          </a:p>
          <a:p>
            <a:pPr marL="285750" indent="-285750">
              <a:buFont typeface="Arial" panose="020B0604020202020204" pitchFamily="34" charset="0"/>
              <a:buChar char="•"/>
            </a:pPr>
            <a:endParaRPr lang="en-GB" dirty="0"/>
          </a:p>
          <a:p>
            <a:endParaRPr lang="en-GB" dirty="0"/>
          </a:p>
        </p:txBody>
      </p:sp>
      <p:sp>
        <p:nvSpPr>
          <p:cNvPr id="3" name="Rectangle 2">
            <a:extLst>
              <a:ext uri="{FF2B5EF4-FFF2-40B4-BE49-F238E27FC236}">
                <a16:creationId xmlns:a16="http://schemas.microsoft.com/office/drawing/2014/main" xmlns="" id="{AC6DD4BE-33DC-45E1-85DB-4734164B7ECC}"/>
              </a:ext>
            </a:extLst>
          </p:cNvPr>
          <p:cNvSpPr/>
          <p:nvPr/>
        </p:nvSpPr>
        <p:spPr>
          <a:xfrm>
            <a:off x="437179" y="4887982"/>
            <a:ext cx="7300365" cy="1449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845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423195"/>
            <a:ext cx="11210924" cy="720000"/>
          </a:xfrm>
        </p:spPr>
        <p:txBody>
          <a:bodyPr anchor="t">
            <a:normAutofit/>
          </a:bodyPr>
          <a:lstStyle/>
          <a:p>
            <a:r>
              <a:rPr lang="en-US" i="1" dirty="0" err="1"/>
              <a:t>Prakas</a:t>
            </a:r>
            <a:r>
              <a:rPr lang="en-US" dirty="0"/>
              <a:t> supplementing Sub Decree 190</a:t>
            </a:r>
            <a:endParaRPr lang="en-GB" dirty="0"/>
          </a:p>
        </p:txBody>
      </p:sp>
      <p:sp>
        <p:nvSpPr>
          <p:cNvPr id="22" name="Content Placeholder 2"/>
          <p:cNvSpPr>
            <a:spLocks noGrp="1"/>
          </p:cNvSpPr>
          <p:nvPr>
            <p:ph idx="1"/>
          </p:nvPr>
        </p:nvSpPr>
        <p:spPr>
          <a:xfrm>
            <a:off x="138896" y="1861830"/>
            <a:ext cx="7963382" cy="4565472"/>
          </a:xfrm>
        </p:spPr>
        <p:txBody>
          <a:bodyPr>
            <a:normAutofit/>
          </a:bodyPr>
          <a:lstStyle/>
          <a:p>
            <a:pPr marL="285750" lvl="1" indent="-285750" algn="just">
              <a:lnSpc>
                <a:spcPct val="90000"/>
              </a:lnSpc>
              <a:buFont typeface="Arial" panose="020B0604020202020204" pitchFamily="34" charset="0"/>
              <a:buChar char="•"/>
            </a:pPr>
            <a:r>
              <a:rPr lang="en-GB" sz="1500" b="1" dirty="0"/>
              <a:t>Eight </a:t>
            </a:r>
            <a:r>
              <a:rPr lang="en-GB" sz="1500" b="1" dirty="0" err="1"/>
              <a:t>prakas</a:t>
            </a:r>
            <a:r>
              <a:rPr lang="en-GB" sz="1500" b="1" dirty="0"/>
              <a:t> were adopted in 2013 after tripartite consultation and development…</a:t>
            </a:r>
            <a:endParaRPr lang="en-GB" sz="1500" dirty="0"/>
          </a:p>
          <a:p>
            <a:pPr marL="537750" lvl="2" indent="-285750" algn="just">
              <a:lnSpc>
                <a:spcPct val="90000"/>
              </a:lnSpc>
              <a:buFont typeface="Arial" panose="020B0604020202020204" pitchFamily="34" charset="0"/>
              <a:buChar char="•"/>
            </a:pPr>
            <a:r>
              <a:rPr lang="en-GB" sz="1500" b="1" i="1" dirty="0" err="1">
                <a:solidFill>
                  <a:schemeClr val="accent2"/>
                </a:solidFill>
              </a:rPr>
              <a:t>Prakas</a:t>
            </a:r>
            <a:r>
              <a:rPr lang="en-GB" sz="1500" b="1" i="1" dirty="0">
                <a:solidFill>
                  <a:schemeClr val="accent2"/>
                </a:solidFill>
              </a:rPr>
              <a:t> 45/13 </a:t>
            </a:r>
            <a:r>
              <a:rPr lang="en-GB" sz="1500" dirty="0">
                <a:solidFill>
                  <a:schemeClr val="accent2"/>
                </a:solidFill>
              </a:rPr>
              <a:t>on the Use of terms in Sub-decree 190 on the management of sending Cambodian Workers abroad through private recruitment agencies (including Annex of </a:t>
            </a:r>
            <a:r>
              <a:rPr lang="en-GB" sz="1500" dirty="0" err="1">
                <a:solidFill>
                  <a:schemeClr val="accent2"/>
                </a:solidFill>
              </a:rPr>
              <a:t>Prakas</a:t>
            </a:r>
            <a:r>
              <a:rPr lang="en-GB" sz="1500" dirty="0">
                <a:solidFill>
                  <a:schemeClr val="accent2"/>
                </a:solidFill>
              </a:rPr>
              <a:t> 45/13 on the Use of Key Terms)</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46/13 </a:t>
            </a:r>
            <a:r>
              <a:rPr lang="en-GB" sz="1500" dirty="0">
                <a:solidFill>
                  <a:schemeClr val="accent2"/>
                </a:solidFill>
              </a:rPr>
              <a:t>on Recruitment process and pre-departure orientation training</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47/13 </a:t>
            </a:r>
            <a:r>
              <a:rPr lang="en-GB" sz="1500" dirty="0">
                <a:solidFill>
                  <a:schemeClr val="accent2"/>
                </a:solidFill>
              </a:rPr>
              <a:t>on Private recruitment agencies</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249 </a:t>
            </a:r>
            <a:r>
              <a:rPr lang="en-GB" sz="1500" dirty="0">
                <a:solidFill>
                  <a:schemeClr val="accent2"/>
                </a:solidFill>
              </a:rPr>
              <a:t>on Complaint receiving mechanism for migrant workers</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250 </a:t>
            </a:r>
            <a:r>
              <a:rPr lang="en-GB" sz="1500" dirty="0">
                <a:solidFill>
                  <a:schemeClr val="accent2"/>
                </a:solidFill>
              </a:rPr>
              <a:t>on Inspection of private recruitment agencies</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251 </a:t>
            </a:r>
            <a:r>
              <a:rPr lang="en-GB" sz="1500" dirty="0">
                <a:solidFill>
                  <a:schemeClr val="accent2"/>
                </a:solidFill>
              </a:rPr>
              <a:t>on Penalty and reward to the private recruitment agency</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252 </a:t>
            </a:r>
            <a:r>
              <a:rPr lang="en-GB" sz="1500" dirty="0">
                <a:solidFill>
                  <a:schemeClr val="accent2"/>
                </a:solidFill>
              </a:rPr>
              <a:t>on </a:t>
            </a:r>
            <a:r>
              <a:rPr lang="en-GB" sz="1500" dirty="0" err="1">
                <a:solidFill>
                  <a:schemeClr val="accent2"/>
                </a:solidFill>
              </a:rPr>
              <a:t>On</a:t>
            </a:r>
            <a:r>
              <a:rPr lang="en-GB" sz="1500" dirty="0">
                <a:solidFill>
                  <a:schemeClr val="accent2"/>
                </a:solidFill>
              </a:rPr>
              <a:t> site service of the private recruitment agency and repatriation</a:t>
            </a:r>
          </a:p>
          <a:p>
            <a:pPr marL="537750" lvl="2" indent="-285750" algn="just">
              <a:lnSpc>
                <a:spcPct val="90000"/>
              </a:lnSpc>
              <a:buFont typeface="Arial" panose="020B0604020202020204" pitchFamily="34" charset="0"/>
              <a:buChar char="•"/>
            </a:pPr>
            <a:r>
              <a:rPr lang="en-GB" sz="1500" b="1" dirty="0" err="1">
                <a:solidFill>
                  <a:schemeClr val="accent2"/>
                </a:solidFill>
              </a:rPr>
              <a:t>Prakas</a:t>
            </a:r>
            <a:r>
              <a:rPr lang="en-GB" sz="1500" b="1" dirty="0">
                <a:solidFill>
                  <a:schemeClr val="accent2"/>
                </a:solidFill>
              </a:rPr>
              <a:t> 253 </a:t>
            </a:r>
            <a:r>
              <a:rPr lang="en-GB" sz="1500" dirty="0">
                <a:solidFill>
                  <a:schemeClr val="accent2"/>
                </a:solidFill>
              </a:rPr>
              <a:t>on Promulgation of minimum standards of Job Placement Services Abroad Contract (including the Annex containing Final Placement Services Contract)</a:t>
            </a:r>
          </a:p>
          <a:p>
            <a:pPr marL="537750" lvl="2" indent="-285750" algn="just">
              <a:lnSpc>
                <a:spcPct val="90000"/>
              </a:lnSpc>
              <a:buFont typeface="Arial" panose="020B0604020202020204" pitchFamily="34" charset="0"/>
              <a:buChar char="•"/>
            </a:pPr>
            <a:endParaRPr lang="en-GB" sz="1500" dirty="0">
              <a:solidFill>
                <a:schemeClr val="accent2"/>
              </a:solidFill>
            </a:endParaRPr>
          </a:p>
          <a:p>
            <a:pPr lvl="2" indent="0" algn="just">
              <a:lnSpc>
                <a:spcPct val="90000"/>
              </a:lnSpc>
              <a:buNone/>
            </a:pPr>
            <a:r>
              <a:rPr lang="en-GB" sz="1500" b="1" dirty="0"/>
              <a:t>In essence the legal framework for managing the migration of Cambodian workers is </a:t>
            </a:r>
            <a:r>
              <a:rPr lang="en-GB" sz="1500" b="1" i="1" dirty="0"/>
              <a:t>generally considered to be an comprehensive framework with scope for implementation in a manner that supports the achievement of fair recruitment</a:t>
            </a:r>
            <a:r>
              <a:rPr lang="en-GB" sz="1500" b="1" dirty="0"/>
              <a:t> – the difficulty is in the investment in these processes and effective implementation. </a:t>
            </a:r>
          </a:p>
          <a:p>
            <a:pPr marL="537750" lvl="2" indent="-285750">
              <a:lnSpc>
                <a:spcPct val="90000"/>
              </a:lnSpc>
              <a:buFont typeface="Arial" panose="020B0604020202020204" pitchFamily="34" charset="0"/>
              <a:buChar char="•"/>
            </a:pPr>
            <a:endParaRPr lang="en-GB" sz="1500" dirty="0">
              <a:solidFill>
                <a:schemeClr val="accent2"/>
              </a:solidFill>
            </a:endParaRPr>
          </a:p>
          <a:p>
            <a:pPr>
              <a:lnSpc>
                <a:spcPct val="90000"/>
              </a:lnSpc>
            </a:pPr>
            <a:endParaRPr lang="en-GB" sz="1500" dirty="0"/>
          </a:p>
        </p:txBody>
      </p:sp>
      <p:sp>
        <p:nvSpPr>
          <p:cNvPr id="6" name="Footer Placeholder 5"/>
          <p:cNvSpPr>
            <a:spLocks noGrp="1"/>
          </p:cNvSpPr>
          <p:nvPr>
            <p:ph type="ftr" sz="quarter" idx="11"/>
          </p:nvPr>
        </p:nvSpPr>
        <p:spPr>
          <a:xfrm>
            <a:off x="490538" y="6337302"/>
            <a:ext cx="5605462" cy="180000"/>
          </a:xfrm>
        </p:spPr>
        <p:txBody>
          <a:bodyPr anchor="t">
            <a:normAutofit/>
          </a:bodyPr>
          <a:lstStyle/>
          <a:p>
            <a:pPr>
              <a:spcAft>
                <a:spcPts val="600"/>
              </a:spcAft>
            </a:pPr>
            <a:r>
              <a:rPr lang="en-GB"/>
              <a:t>Advancing social justice, promoting decent work</a:t>
            </a:r>
          </a:p>
        </p:txBody>
      </p:sp>
      <p:sp>
        <p:nvSpPr>
          <p:cNvPr id="7" name="Slide Number Placeholder 6"/>
          <p:cNvSpPr>
            <a:spLocks noGrp="1"/>
          </p:cNvSpPr>
          <p:nvPr>
            <p:ph type="sldNum" sz="quarter" idx="12"/>
          </p:nvPr>
        </p:nvSpPr>
        <p:spPr>
          <a:xfrm>
            <a:off x="11161462" y="432000"/>
            <a:ext cx="540000" cy="288000"/>
          </a:xfrm>
        </p:spPr>
        <p:txBody>
          <a:bodyPr anchor="t">
            <a:normAutofit/>
          </a:bodyPr>
          <a:lstStyle/>
          <a:p>
            <a:pPr>
              <a:spcAft>
                <a:spcPts val="600"/>
              </a:spcAft>
            </a:pPr>
            <a:fld id="{856227C0-AD57-4F9B-BAE3-EEFB0D0EE427}" type="slidenum">
              <a:rPr lang="en-GB" smtClean="0"/>
              <a:pPr>
                <a:spcAft>
                  <a:spcPts val="600"/>
                </a:spcAft>
              </a:pPr>
              <a:t>13</a:t>
            </a:fld>
            <a:endParaRPr lang="en-GB"/>
          </a:p>
        </p:txBody>
      </p:sp>
      <p:pic>
        <p:nvPicPr>
          <p:cNvPr id="15" name="Picture 14" descr="Farmers working"/>
          <p:cNvPicPr>
            <a:picLocks noChangeAspect="1"/>
          </p:cNvPicPr>
          <p:nvPr/>
        </p:nvPicPr>
        <p:blipFill rotWithShape="1">
          <a:blip r:embed="rId2" cstate="print">
            <a:extLst>
              <a:ext uri="{28A0092B-C50C-407E-A947-70E740481C1C}">
                <a14:useLocalDpi xmlns:a14="http://schemas.microsoft.com/office/drawing/2010/main" val="0"/>
              </a:ext>
            </a:extLst>
          </a:blip>
          <a:srcRect l="9466" r="46205"/>
          <a:stretch/>
        </p:blipFill>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a:noFill/>
        </p:spPr>
      </p:pic>
      <p:sp>
        <p:nvSpPr>
          <p:cNvPr id="5" name="Date Placeholder 4"/>
          <p:cNvSpPr>
            <a:spLocks noGrp="1"/>
          </p:cNvSpPr>
          <p:nvPr>
            <p:ph type="dt" sz="half" idx="10"/>
          </p:nvPr>
        </p:nvSpPr>
        <p:spPr/>
        <p:txBody>
          <a:bodyPr/>
          <a:lstStyle/>
          <a:p>
            <a:pPr>
              <a:spcAft>
                <a:spcPts val="600"/>
              </a:spcAft>
            </a:pPr>
            <a:r>
              <a:rPr lang="en-GB"/>
              <a:t>Date: Monday / 01 / October / 2019</a:t>
            </a:r>
          </a:p>
        </p:txBody>
      </p:sp>
    </p:spTree>
    <p:extLst>
      <p:ext uri="{BB962C8B-B14F-4D97-AF65-F5344CB8AC3E}">
        <p14:creationId xmlns:p14="http://schemas.microsoft.com/office/powerpoint/2010/main" val="304786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Labour Migration Policy 2019-2023</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14</a:t>
            </a:fld>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336" y="576000"/>
            <a:ext cx="3184126" cy="5137414"/>
          </a:xfrm>
          <a:prstGeom prst="rect">
            <a:avLst/>
          </a:prstGeom>
        </p:spPr>
      </p:pic>
      <p:sp>
        <p:nvSpPr>
          <p:cNvPr id="22" name="Content Placeholder 2"/>
          <p:cNvSpPr>
            <a:spLocks noGrp="1"/>
          </p:cNvSpPr>
          <p:nvPr>
            <p:ph idx="1"/>
          </p:nvPr>
        </p:nvSpPr>
        <p:spPr>
          <a:xfrm>
            <a:off x="361439" y="1926998"/>
            <a:ext cx="7311862" cy="3482975"/>
          </a:xfrm>
        </p:spPr>
        <p:txBody>
          <a:bodyPr/>
          <a:lstStyle/>
          <a:p>
            <a:pPr lvl="2" algn="just"/>
            <a:r>
              <a:rPr lang="en-GB" dirty="0"/>
              <a:t>Developed and endorsed by the Government of Cambodia</a:t>
            </a:r>
          </a:p>
          <a:p>
            <a:pPr lvl="2" algn="just"/>
            <a:r>
              <a:rPr lang="en-GB" dirty="0"/>
              <a:t>Objective 7.1.3 in the LMP includes many of the vital steps to fair and ethical recruitment </a:t>
            </a:r>
          </a:p>
          <a:p>
            <a:pPr lvl="2" algn="just"/>
            <a:endParaRPr lang="en-GB" dirty="0"/>
          </a:p>
          <a:p>
            <a:pPr lvl="2" algn="just"/>
            <a:r>
              <a:rPr lang="en-GB" dirty="0"/>
              <a:t>Objective 7.1.3</a:t>
            </a:r>
          </a:p>
          <a:p>
            <a:pPr marL="0" lvl="2" indent="0" algn="just">
              <a:buNone/>
            </a:pPr>
            <a:r>
              <a:rPr lang="en-GB" dirty="0">
                <a:solidFill>
                  <a:srgbClr val="FF0000"/>
                </a:solidFill>
              </a:rPr>
              <a:t>Strengthen the management of Private Recruitment Agencies In order to improve the management of private recruitment agencies, the Royal Government of Cambodia will review and revise checklist inspection procedures and strengthen the capacity of labour inspector for fair assessment of the practices of private recruitment agencies</a:t>
            </a:r>
            <a:r>
              <a:rPr lang="en-GB" dirty="0"/>
              <a:t>.</a:t>
            </a:r>
          </a:p>
        </p:txBody>
      </p:sp>
    </p:spTree>
    <p:extLst>
      <p:ext uri="{BB962C8B-B14F-4D97-AF65-F5344CB8AC3E}">
        <p14:creationId xmlns:p14="http://schemas.microsoft.com/office/powerpoint/2010/main" val="168207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0982C-7144-4374-B3DE-28C1593AF97B}"/>
              </a:ext>
            </a:extLst>
          </p:cNvPr>
          <p:cNvSpPr>
            <a:spLocks noGrp="1"/>
          </p:cNvSpPr>
          <p:nvPr>
            <p:ph type="title"/>
          </p:nvPr>
        </p:nvSpPr>
        <p:spPr/>
        <p:txBody>
          <a:bodyPr/>
          <a:lstStyle/>
          <a:p>
            <a:r>
              <a:rPr lang="en-US" dirty="0"/>
              <a:t>Measures under this objective</a:t>
            </a:r>
            <a:endParaRPr lang="en-GB" dirty="0"/>
          </a:p>
        </p:txBody>
      </p:sp>
      <p:sp>
        <p:nvSpPr>
          <p:cNvPr id="3" name="Content Placeholder 2">
            <a:extLst>
              <a:ext uri="{FF2B5EF4-FFF2-40B4-BE49-F238E27FC236}">
                <a16:creationId xmlns:a16="http://schemas.microsoft.com/office/drawing/2014/main" xmlns="" id="{2B9EF0E4-F667-42B3-91EE-61BB5BC535ED}"/>
              </a:ext>
            </a:extLst>
          </p:cNvPr>
          <p:cNvSpPr>
            <a:spLocks noGrp="1"/>
          </p:cNvSpPr>
          <p:nvPr>
            <p:ph sz="half" idx="1"/>
          </p:nvPr>
        </p:nvSpPr>
        <p:spPr>
          <a:xfrm>
            <a:off x="490537" y="1819798"/>
            <a:ext cx="11304065" cy="3482976"/>
          </a:xfrm>
        </p:spPr>
        <p:txBody>
          <a:bodyPr/>
          <a:lstStyle/>
          <a:p>
            <a:pPr marL="0" lvl="2" indent="0" algn="just">
              <a:buNone/>
            </a:pPr>
            <a:r>
              <a:rPr lang="en-GB" sz="1400" dirty="0"/>
              <a:t>1. Review and revise the conditions and obligations of private recruitment agencies stated in the contract of private recruitment agencies for the approval of recruitment, training, sending, and management of overseas migrant workers.</a:t>
            </a:r>
          </a:p>
          <a:p>
            <a:pPr marL="0" lvl="2" indent="0" algn="just">
              <a:buNone/>
            </a:pPr>
            <a:r>
              <a:rPr lang="en-GB" sz="1400" dirty="0"/>
              <a:t>2. Ensure that all private recruitment agencies owners or managers adhere to legal regulations related to labour migration, attend the trainings and pass an examination, which they need to retake every three years, in order to receive operating license, and participate in the annual private recruitment agencies grading competition organized by the MOLVT.</a:t>
            </a:r>
          </a:p>
          <a:p>
            <a:pPr marL="0" lvl="2" indent="0" algn="just">
              <a:buNone/>
            </a:pPr>
            <a:r>
              <a:rPr lang="en-GB" sz="1400" dirty="0"/>
              <a:t>3. Continue and promote the use of information systems, management systems and electronic systems for migrant workers in Cambodia. </a:t>
            </a:r>
          </a:p>
          <a:p>
            <a:pPr marL="0" lvl="2" indent="0" algn="just">
              <a:buNone/>
            </a:pPr>
            <a:r>
              <a:rPr lang="en-GB" sz="1400" dirty="0"/>
              <a:t>4. Continue to strengthen the capacity of the associations and private recruitment agencies in monitoring and evaluation of the implementation of the Code of Conduct (</a:t>
            </a:r>
            <a:r>
              <a:rPr lang="en-GB" sz="1400" dirty="0" err="1"/>
              <a:t>CoC</a:t>
            </a:r>
            <a:r>
              <a:rPr lang="en-GB" sz="1400" dirty="0"/>
              <a:t>) and professional ethics in order to enhance the effectiveness of ethical recruitment practices, especially to strengthen the quality of pre-departure orientations for migrant workers.</a:t>
            </a:r>
          </a:p>
          <a:p>
            <a:pPr marL="0" lvl="2" indent="0" algn="just">
              <a:buNone/>
            </a:pPr>
            <a:r>
              <a:rPr lang="en-GB" sz="1400" dirty="0"/>
              <a:t>5. Continue to strengthen labour inspection and update the checklist of private recruitment agencies and continue to take action to warn, suspend or revoke the license of the private recruitment agency in the case of finding multiple actual illegal acts/mistakes that cannot be corrected.</a:t>
            </a:r>
          </a:p>
          <a:p>
            <a:pPr marL="0" lvl="2" indent="0" algn="just">
              <a:buNone/>
            </a:pPr>
            <a:r>
              <a:rPr lang="en-GB" sz="1400" dirty="0"/>
              <a:t>6. Continue to strengthen the management of private recruitment agencies’ advertisements for oversea employments and the capacity of private recruitment agencies in coordinating to resolve issues related to working conditions, living conditions and the repatriation of migrant workers.</a:t>
            </a:r>
          </a:p>
          <a:p>
            <a:pPr marL="0" lvl="2" indent="0" algn="just">
              <a:buNone/>
            </a:pPr>
            <a:r>
              <a:rPr lang="en-GB" sz="1400" dirty="0"/>
              <a:t>7. Facilitate and foster private recruitment agencies to set sending fees in a transparent manner, and publicly disseminate the information in line with existing practices in the region.</a:t>
            </a:r>
          </a:p>
          <a:p>
            <a:pPr marL="0" lvl="2" indent="0" algn="just">
              <a:buNone/>
            </a:pPr>
            <a:r>
              <a:rPr lang="en-GB" sz="1400" dirty="0"/>
              <a:t>8. Foster private recruitment agencies individually or collectively to appoint a permanent representative in countries of destination and assist migrant workers in registration for social security scheme in their respective countries of destination.</a:t>
            </a:r>
          </a:p>
          <a:p>
            <a:endParaRPr lang="en-GB" dirty="0"/>
          </a:p>
        </p:txBody>
      </p:sp>
      <p:sp>
        <p:nvSpPr>
          <p:cNvPr id="5" name="Date Placeholder 4">
            <a:extLst>
              <a:ext uri="{FF2B5EF4-FFF2-40B4-BE49-F238E27FC236}">
                <a16:creationId xmlns:a16="http://schemas.microsoft.com/office/drawing/2014/main" xmlns="" id="{8E40E1F4-505C-4C5A-A481-AB63AF1D8882}"/>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xmlns="" id="{A8E82641-2D76-474A-B5A6-D400C9433AB1}"/>
              </a:ext>
            </a:extLst>
          </p:cNvPr>
          <p:cNvSpPr>
            <a:spLocks noGrp="1"/>
          </p:cNvSpPr>
          <p:nvPr>
            <p:ph type="ftr" sz="quarter" idx="11"/>
          </p:nvPr>
        </p:nvSpPr>
        <p:spPr/>
        <p:txBody>
          <a:bodyPr/>
          <a:lstStyle/>
          <a:p>
            <a:r>
              <a:rPr lang="en-GB"/>
              <a:t>Advancing social justice, promoting decent work</a:t>
            </a:r>
          </a:p>
        </p:txBody>
      </p:sp>
      <p:sp>
        <p:nvSpPr>
          <p:cNvPr id="7" name="Slide Number Placeholder 6">
            <a:extLst>
              <a:ext uri="{FF2B5EF4-FFF2-40B4-BE49-F238E27FC236}">
                <a16:creationId xmlns:a16="http://schemas.microsoft.com/office/drawing/2014/main" xmlns="" id="{DE0B9910-E0EE-480B-9F84-81CE20459E4D}"/>
              </a:ext>
            </a:extLst>
          </p:cNvPr>
          <p:cNvSpPr>
            <a:spLocks noGrp="1"/>
          </p:cNvSpPr>
          <p:nvPr>
            <p:ph type="sldNum" sz="quarter" idx="12"/>
          </p:nvPr>
        </p:nvSpPr>
        <p:spPr/>
        <p:txBody>
          <a:bodyPr/>
          <a:lstStyle/>
          <a:p>
            <a:fld id="{856227C0-AD57-4F9B-BAE3-EEFB0D0EE427}" type="slidenum">
              <a:rPr lang="en-GB" smtClean="0"/>
              <a:t>15</a:t>
            </a:fld>
            <a:endParaRPr lang="en-GB"/>
          </a:p>
        </p:txBody>
      </p:sp>
    </p:spTree>
    <p:extLst>
      <p:ext uri="{BB962C8B-B14F-4D97-AF65-F5344CB8AC3E}">
        <p14:creationId xmlns:p14="http://schemas.microsoft.com/office/powerpoint/2010/main" val="219367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have Cambodian recruitment agencies responded?</a:t>
            </a:r>
            <a:br>
              <a:rPr lang="en-GB" dirty="0"/>
            </a:br>
            <a:endParaRPr lang="en-GB" sz="3000" b="0"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16</a:t>
            </a:fld>
            <a:endParaRPr lang="en-GB"/>
          </a:p>
        </p:txBody>
      </p:sp>
    </p:spTree>
    <p:extLst>
      <p:ext uri="{BB962C8B-B14F-4D97-AF65-F5344CB8AC3E}">
        <p14:creationId xmlns:p14="http://schemas.microsoft.com/office/powerpoint/2010/main" val="157663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423195"/>
            <a:ext cx="7193649" cy="660248"/>
          </a:xfrm>
        </p:spPr>
        <p:txBody>
          <a:bodyPr/>
          <a:lstStyle/>
          <a:p>
            <a:r>
              <a:rPr lang="en-GB" dirty="0"/>
              <a:t>How have Cambodian recruitment agencies responded?</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17</a:t>
            </a:fld>
            <a:endParaRPr lang="en-GB"/>
          </a:p>
        </p:txBody>
      </p:sp>
      <p:sp>
        <p:nvSpPr>
          <p:cNvPr id="22" name="Content Placeholder 2"/>
          <p:cNvSpPr>
            <a:spLocks noGrp="1"/>
          </p:cNvSpPr>
          <p:nvPr>
            <p:ph idx="1"/>
          </p:nvPr>
        </p:nvSpPr>
        <p:spPr>
          <a:xfrm>
            <a:off x="431431" y="2275830"/>
            <a:ext cx="7311862" cy="3101926"/>
          </a:xfrm>
        </p:spPr>
        <p:txBody>
          <a:bodyPr/>
          <a:lstStyle/>
          <a:p>
            <a:r>
              <a:rPr lang="en-GB" dirty="0"/>
              <a:t>The Code of Conduct for Cambodian Private Recruitment Agencies</a:t>
            </a:r>
          </a:p>
          <a:p>
            <a:pPr lvl="2"/>
            <a:r>
              <a:rPr lang="en-GB" dirty="0"/>
              <a:t>Is AHEAD of the Cambodian law in many ways by recommending a move towards zero fee recruitment schemes</a:t>
            </a:r>
          </a:p>
          <a:p>
            <a:pPr lvl="2"/>
            <a:r>
              <a:rPr lang="en-GB" dirty="0"/>
              <a:t>Monitoring and evaluation of adherence to the </a:t>
            </a:r>
            <a:r>
              <a:rPr lang="en-GB" dirty="0" err="1"/>
              <a:t>CoC</a:t>
            </a:r>
            <a:r>
              <a:rPr lang="en-GB" dirty="0"/>
              <a:t> can supplement MOLVT inspection, rewards and sanction systems</a:t>
            </a:r>
          </a:p>
          <a:p>
            <a:pPr lvl="2"/>
            <a:r>
              <a:rPr lang="en-GB" dirty="0"/>
              <a:t>Demonstrates industry commitment to fair and ethical recruitment</a:t>
            </a:r>
          </a:p>
          <a:p>
            <a:pPr lvl="2"/>
            <a:r>
              <a:rPr lang="en-GB" dirty="0"/>
              <a:t>Developed in a tripartite consultative process</a:t>
            </a:r>
          </a:p>
          <a:p>
            <a:pPr lvl="2"/>
            <a:r>
              <a:rPr lang="en-GB" dirty="0"/>
              <a:t>Piloting planned for 2021-22 with support from the ILO’s TRIANGLE in ASEAN programme</a:t>
            </a:r>
          </a:p>
        </p:txBody>
      </p:sp>
      <p:pic>
        <p:nvPicPr>
          <p:cNvPr id="4" name="Picture 3">
            <a:extLst>
              <a:ext uri="{FF2B5EF4-FFF2-40B4-BE49-F238E27FC236}">
                <a16:creationId xmlns:a16="http://schemas.microsoft.com/office/drawing/2014/main" xmlns="" id="{3B43E630-CCB4-49EA-8BFA-5962193EE61E}"/>
              </a:ext>
            </a:extLst>
          </p:cNvPr>
          <p:cNvPicPr>
            <a:picLocks noChangeAspect="1"/>
          </p:cNvPicPr>
          <p:nvPr/>
        </p:nvPicPr>
        <p:blipFill>
          <a:blip r:embed="rId2"/>
          <a:stretch>
            <a:fillRect/>
          </a:stretch>
        </p:blipFill>
        <p:spPr>
          <a:xfrm>
            <a:off x="7802400" y="1423195"/>
            <a:ext cx="3575234" cy="4807197"/>
          </a:xfrm>
          <a:prstGeom prst="rect">
            <a:avLst/>
          </a:prstGeom>
        </p:spPr>
      </p:pic>
    </p:spTree>
    <p:extLst>
      <p:ext uri="{BB962C8B-B14F-4D97-AF65-F5344CB8AC3E}">
        <p14:creationId xmlns:p14="http://schemas.microsoft.com/office/powerpoint/2010/main" val="315771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Concluding thoughts</a:t>
            </a:r>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18</a:t>
            </a:fld>
            <a:endParaRPr lang="en-GB"/>
          </a:p>
        </p:txBody>
      </p:sp>
      <p:sp>
        <p:nvSpPr>
          <p:cNvPr id="3" name="Content Placeholder 2"/>
          <p:cNvSpPr>
            <a:spLocks noGrp="1"/>
          </p:cNvSpPr>
          <p:nvPr>
            <p:ph sz="half" idx="1"/>
          </p:nvPr>
        </p:nvSpPr>
        <p:spPr>
          <a:xfrm>
            <a:off x="490538" y="2023834"/>
            <a:ext cx="10670924" cy="3960319"/>
          </a:xfrm>
        </p:spPr>
        <p:txBody>
          <a:bodyPr/>
          <a:lstStyle/>
          <a:p>
            <a:pPr lvl="2"/>
            <a:r>
              <a:rPr lang="en-GB" sz="2200" dirty="0"/>
              <a:t>Movement towards fair and ethical recruitment does not seem to be hampered by a </a:t>
            </a:r>
            <a:r>
              <a:rPr lang="en-GB" sz="2200" b="1" dirty="0"/>
              <a:t>lack</a:t>
            </a:r>
            <a:r>
              <a:rPr lang="en-GB" sz="2200" dirty="0"/>
              <a:t> of frameworks, commitments, plans and policies</a:t>
            </a:r>
          </a:p>
          <a:p>
            <a:pPr lvl="2"/>
            <a:r>
              <a:rPr lang="en-GB" sz="2200" dirty="0"/>
              <a:t>However, practical challenges remain for implementation of the relevant initiatives and commitments; support is required to operationalise, pilot and test, rather than plan</a:t>
            </a:r>
          </a:p>
          <a:p>
            <a:pPr lvl="2"/>
            <a:r>
              <a:rPr lang="en-GB" sz="2200" dirty="0"/>
              <a:t>Given the role of the MOLVT in monitoring and licensing recruitment agencies, adequate budget and resources should be devoted in national budgets to ensure they can </a:t>
            </a:r>
            <a:r>
              <a:rPr lang="en-GB" sz="2200" dirty="0" err="1"/>
              <a:t>fulfill</a:t>
            </a:r>
            <a:r>
              <a:rPr lang="en-GB" sz="2200" dirty="0"/>
              <a:t> the goals set by the national legislative framework</a:t>
            </a:r>
          </a:p>
          <a:p>
            <a:pPr lvl="2"/>
            <a:r>
              <a:rPr lang="en-GB" sz="2200" dirty="0"/>
              <a:t>Expert technical support can then be offered by international organizations and other key stakeholders, including from other ministries and destination government counterparts </a:t>
            </a:r>
          </a:p>
          <a:p>
            <a:endParaRPr lang="en-US" dirty="0"/>
          </a:p>
        </p:txBody>
      </p:sp>
    </p:spTree>
    <p:extLst>
      <p:ext uri="{BB962C8B-B14F-4D97-AF65-F5344CB8AC3E}">
        <p14:creationId xmlns:p14="http://schemas.microsoft.com/office/powerpoint/2010/main" val="289691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09" y="2642395"/>
            <a:ext cx="11210924" cy="720000"/>
          </a:xfrm>
        </p:spPr>
        <p:txBody>
          <a:bodyPr/>
          <a:lstStyle/>
          <a:p>
            <a:r>
              <a:rPr lang="en-GB" sz="4000" dirty="0"/>
              <a:t>Thank you</a:t>
            </a:r>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19</a:t>
            </a:fld>
            <a:endParaRPr lang="en-GB"/>
          </a:p>
        </p:txBody>
      </p:sp>
    </p:spTree>
    <p:extLst>
      <p:ext uri="{BB962C8B-B14F-4D97-AF65-F5344CB8AC3E}">
        <p14:creationId xmlns:p14="http://schemas.microsoft.com/office/powerpoint/2010/main" val="408337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538" y="1096991"/>
            <a:ext cx="11210924" cy="3943352"/>
          </a:xfrm>
        </p:spPr>
        <p:txBody>
          <a:bodyPr/>
          <a:lstStyle/>
          <a:p>
            <a:pPr lvl="0"/>
            <a:r>
              <a:rPr lang="en-US" sz="1600" dirty="0"/>
              <a:t>What international efforts have been made?</a:t>
            </a:r>
          </a:p>
          <a:p>
            <a:pPr lvl="2"/>
            <a:r>
              <a:rPr lang="en-GB" sz="1600" dirty="0"/>
              <a:t>General principles and operational guidelines for fair recruitment and Definition of recruitment fees and related costs (ILO 2019)</a:t>
            </a:r>
          </a:p>
          <a:p>
            <a:pPr lvl="2"/>
            <a:r>
              <a:rPr lang="en-GB" sz="1600" dirty="0"/>
              <a:t>The Global Compact on Migration (2018) </a:t>
            </a:r>
            <a:r>
              <a:rPr lang="en-GB" sz="1600" dirty="0">
                <a:solidFill>
                  <a:schemeClr val="accent2"/>
                </a:solidFill>
              </a:rPr>
              <a:t>(for which Cambodia is a champion country)</a:t>
            </a:r>
          </a:p>
          <a:p>
            <a:pPr lvl="3"/>
            <a:r>
              <a:rPr lang="en-GB" sz="1600" dirty="0"/>
              <a:t>	</a:t>
            </a:r>
            <a:r>
              <a:rPr lang="en-GB" sz="1600" dirty="0">
                <a:solidFill>
                  <a:schemeClr val="tx1"/>
                </a:solidFill>
              </a:rPr>
              <a:t>Objective 6. Facilitate fair and ethical recruitment and safeguard conditions that ensure decent work</a:t>
            </a:r>
          </a:p>
          <a:p>
            <a:pPr lvl="0"/>
            <a:r>
              <a:rPr lang="en-US" sz="1600" dirty="0"/>
              <a:t>What regional commitments exist? </a:t>
            </a:r>
          </a:p>
          <a:p>
            <a:pPr lvl="2"/>
            <a:r>
              <a:rPr lang="en-GB" sz="1600" dirty="0"/>
              <a:t>The ASEAN Consensus (2017)</a:t>
            </a:r>
          </a:p>
          <a:p>
            <a:pPr lvl="2"/>
            <a:r>
              <a:rPr lang="en-GB" sz="1600" dirty="0"/>
              <a:t>AFML recommendations (annual)</a:t>
            </a:r>
          </a:p>
          <a:p>
            <a:pPr lvl="0"/>
            <a:r>
              <a:rPr lang="en-US" sz="1600" dirty="0"/>
              <a:t>What is the national legal and policy framework? </a:t>
            </a:r>
          </a:p>
          <a:p>
            <a:pPr lvl="2"/>
            <a:r>
              <a:rPr lang="en-GB" sz="1600" dirty="0"/>
              <a:t>Sub Decree 190 (2011)</a:t>
            </a:r>
          </a:p>
          <a:p>
            <a:pPr lvl="2"/>
            <a:r>
              <a:rPr lang="en-GB" sz="1600" i="1" dirty="0" err="1"/>
              <a:t>Prakas</a:t>
            </a:r>
            <a:r>
              <a:rPr lang="en-GB" sz="1600" dirty="0"/>
              <a:t> (2013)</a:t>
            </a:r>
          </a:p>
          <a:p>
            <a:pPr lvl="2"/>
            <a:r>
              <a:rPr lang="en-GB" sz="1600" dirty="0"/>
              <a:t>Labour Migration Policy (2019-2023)</a:t>
            </a:r>
          </a:p>
          <a:p>
            <a:r>
              <a:rPr lang="en-US" sz="1600" dirty="0"/>
              <a:t>How have Cambodian recruitment agencies responded? </a:t>
            </a:r>
          </a:p>
          <a:p>
            <a:pPr lvl="2"/>
            <a:r>
              <a:rPr lang="en-GB" sz="1600" dirty="0"/>
              <a:t>Code of Conduct for Cambodian Private Recruitment Agencies (2020)</a:t>
            </a:r>
          </a:p>
          <a:p>
            <a:pPr lvl="2"/>
            <a:endParaRPr lang="en-GB" sz="1400" dirty="0"/>
          </a:p>
          <a:p>
            <a:pPr lvl="5"/>
            <a:endParaRPr lang="en-GB" dirty="0"/>
          </a:p>
        </p:txBody>
      </p:sp>
      <p:sp>
        <p:nvSpPr>
          <p:cNvPr id="10" name="Date Placeholder 9"/>
          <p:cNvSpPr>
            <a:spLocks noGrp="1"/>
          </p:cNvSpPr>
          <p:nvPr>
            <p:ph type="dt" sz="half" idx="10"/>
          </p:nvPr>
        </p:nvSpPr>
        <p:spPr/>
        <p:txBody>
          <a:bodyPr/>
          <a:lstStyle/>
          <a:p>
            <a:r>
              <a:rPr lang="en-GB"/>
              <a:t>Date: Monday / 01 / October / 2019</a:t>
            </a:r>
          </a:p>
        </p:txBody>
      </p:sp>
      <p:sp>
        <p:nvSpPr>
          <p:cNvPr id="28" name="Slide Number Placeholder 27"/>
          <p:cNvSpPr>
            <a:spLocks noGrp="1"/>
          </p:cNvSpPr>
          <p:nvPr>
            <p:ph type="sldNum" sz="quarter" idx="12"/>
          </p:nvPr>
        </p:nvSpPr>
        <p:spPr/>
        <p:txBody>
          <a:bodyPr/>
          <a:lstStyle/>
          <a:p>
            <a:fld id="{856227C0-AD57-4F9B-BAE3-EEFB0D0EE427}" type="slidenum">
              <a:rPr lang="en-GB" smtClean="0"/>
              <a:t>2</a:t>
            </a:fld>
            <a:endParaRPr lang="en-GB"/>
          </a:p>
        </p:txBody>
      </p:sp>
    </p:spTree>
    <p:extLst>
      <p:ext uri="{BB962C8B-B14F-4D97-AF65-F5344CB8AC3E}">
        <p14:creationId xmlns:p14="http://schemas.microsoft.com/office/powerpoint/2010/main" val="243705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international efforts have been made?</a:t>
            </a:r>
            <a:br>
              <a:rPr lang="en-GB" dirty="0"/>
            </a:br>
            <a:endParaRPr lang="en-GB" sz="3000" b="0"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3</a:t>
            </a:fld>
            <a:endParaRPr lang="en-GB"/>
          </a:p>
        </p:txBody>
      </p:sp>
    </p:spTree>
    <p:extLst>
      <p:ext uri="{BB962C8B-B14F-4D97-AF65-F5344CB8AC3E}">
        <p14:creationId xmlns:p14="http://schemas.microsoft.com/office/powerpoint/2010/main" val="7938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ILO’s Fair Recruitment Initiative</a:t>
            </a:r>
          </a:p>
        </p:txBody>
      </p:sp>
      <p:sp>
        <p:nvSpPr>
          <p:cNvPr id="3" name="Content Placeholder 2"/>
          <p:cNvSpPr>
            <a:spLocks noGrp="1"/>
          </p:cNvSpPr>
          <p:nvPr>
            <p:ph idx="1"/>
          </p:nvPr>
        </p:nvSpPr>
        <p:spPr>
          <a:xfrm>
            <a:off x="490538" y="1783195"/>
            <a:ext cx="10465009" cy="3482975"/>
          </a:xfrm>
        </p:spPr>
        <p:txBody>
          <a:bodyPr/>
          <a:lstStyle/>
          <a:p>
            <a:r>
              <a:rPr lang="en-US" kern="0" dirty="0">
                <a:ea typeface="Calibri"/>
                <a:cs typeface="Calibri"/>
              </a:rPr>
              <a:t>Established in 2014 to respond to the growing concern of unscrupulous recruitment practices of employment agencies, informal </a:t>
            </a:r>
            <a:r>
              <a:rPr lang="en-US" kern="0" dirty="0" err="1">
                <a:ea typeface="Calibri"/>
                <a:cs typeface="Calibri"/>
              </a:rPr>
              <a:t>labour</a:t>
            </a:r>
            <a:r>
              <a:rPr lang="en-US" kern="0" dirty="0">
                <a:ea typeface="Calibri"/>
                <a:cs typeface="Calibri"/>
              </a:rPr>
              <a:t> intermediaries and other operators acting outside the legal framework.</a:t>
            </a:r>
          </a:p>
          <a:p>
            <a:r>
              <a:rPr lang="en-US" kern="0" dirty="0">
                <a:ea typeface="Calibri"/>
                <a:cs typeface="Calibri"/>
              </a:rPr>
              <a:t>Despite the existence of international </a:t>
            </a:r>
            <a:r>
              <a:rPr lang="en-US" kern="0" dirty="0" err="1">
                <a:ea typeface="Calibri"/>
                <a:cs typeface="Calibri"/>
              </a:rPr>
              <a:t>labour</a:t>
            </a:r>
            <a:r>
              <a:rPr lang="en-US" kern="0" dirty="0">
                <a:ea typeface="Calibri"/>
                <a:cs typeface="Calibri"/>
              </a:rPr>
              <a:t> standards relating to recruitment, national laws and their enforcement often fall short of protecting the rights of workers, and migrant workers in particular. </a:t>
            </a:r>
          </a:p>
          <a:p>
            <a:r>
              <a:rPr lang="en-US" kern="0" dirty="0">
                <a:ea typeface="Calibri"/>
                <a:cs typeface="Calibri"/>
              </a:rPr>
              <a:t>Four pronged approach:</a:t>
            </a:r>
          </a:p>
          <a:p>
            <a:pPr marL="800100" lvl="1" indent="-342900">
              <a:buFont typeface="+mj-lt"/>
              <a:buAutoNum type="arabicPeriod"/>
            </a:pPr>
            <a:r>
              <a:rPr lang="en-US" kern="0" dirty="0">
                <a:ea typeface="Calibri"/>
                <a:cs typeface="Calibri"/>
              </a:rPr>
              <a:t>Enhancing global knowledge on national and international recruitment practices;</a:t>
            </a:r>
          </a:p>
          <a:p>
            <a:pPr marL="800100" lvl="1" indent="-342900">
              <a:buFont typeface="+mj-lt"/>
              <a:buAutoNum type="arabicPeriod"/>
            </a:pPr>
            <a:r>
              <a:rPr lang="en-US" kern="0" dirty="0">
                <a:ea typeface="Calibri"/>
                <a:cs typeface="Calibri"/>
              </a:rPr>
              <a:t>Improving laws, policies and enforcement to promote fair recruitment;</a:t>
            </a:r>
          </a:p>
          <a:p>
            <a:pPr marL="800100" lvl="1" indent="-342900">
              <a:buFont typeface="+mj-lt"/>
              <a:buAutoNum type="arabicPeriod"/>
            </a:pPr>
            <a:r>
              <a:rPr lang="en-US" kern="0" dirty="0">
                <a:ea typeface="Calibri"/>
                <a:cs typeface="Calibri"/>
              </a:rPr>
              <a:t>Promoting fair business practices; and</a:t>
            </a:r>
          </a:p>
          <a:p>
            <a:pPr marL="800100" lvl="1" indent="-342900">
              <a:buFont typeface="+mj-lt"/>
              <a:buAutoNum type="arabicPeriod"/>
            </a:pPr>
            <a:r>
              <a:rPr lang="en-US" kern="0" dirty="0">
                <a:ea typeface="Calibri"/>
                <a:cs typeface="Calibri"/>
              </a:rPr>
              <a:t>Empowering and protecting workers.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endParaRPr kumimoji="0" lang="en-GB" sz="1000" b="0" i="0" u="none" strike="noStrike" kern="1200" cap="none" spc="0" normalizeH="0" baseline="0" noProof="0" dirty="0">
              <a:ln>
                <a:noFill/>
              </a:ln>
              <a:no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mn-cs"/>
              </a:rPr>
              <a:t>Advancing social justice, promoting decent work</a:t>
            </a:r>
            <a:endParaRPr kumimoji="0" lang="en-GB" sz="1000" b="1"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6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41" y="1442596"/>
            <a:ext cx="5926028" cy="705971"/>
          </a:xfrm>
        </p:spPr>
        <p:txBody>
          <a:bodyPr/>
          <a:lstStyle/>
          <a:p>
            <a:r>
              <a:rPr lang="en-GB" sz="2800" dirty="0"/>
              <a:t>ILO General principles and operational guidelines for fair recruitment</a:t>
            </a:r>
          </a:p>
        </p:txBody>
      </p:sp>
      <p:sp>
        <p:nvSpPr>
          <p:cNvPr id="3" name="Text Placeholder 2"/>
          <p:cNvSpPr>
            <a:spLocks noGrp="1"/>
          </p:cNvSpPr>
          <p:nvPr>
            <p:ph type="body" idx="1"/>
          </p:nvPr>
        </p:nvSpPr>
        <p:spPr>
          <a:xfrm>
            <a:off x="490538" y="2775462"/>
            <a:ext cx="9102037" cy="1591026"/>
          </a:xfrm>
        </p:spPr>
        <p:txBody>
          <a:bodyPr/>
          <a:lstStyle/>
          <a:p>
            <a:pPr>
              <a:lnSpc>
                <a:spcPct val="100000"/>
              </a:lnSpc>
              <a:spcBef>
                <a:spcPts val="0"/>
              </a:spcBef>
              <a:spcAft>
                <a:spcPts val="0"/>
              </a:spcAft>
            </a:pPr>
            <a:r>
              <a:rPr lang="en-GB" sz="2000" dirty="0">
                <a:solidFill>
                  <a:schemeClr val="tx1"/>
                </a:solidFill>
              </a:rPr>
              <a:t>Developed by a Tripartite Meeting of Experts in 2016; </a:t>
            </a:r>
          </a:p>
          <a:p>
            <a:pPr>
              <a:lnSpc>
                <a:spcPct val="100000"/>
              </a:lnSpc>
              <a:spcBef>
                <a:spcPts val="0"/>
              </a:spcBef>
              <a:spcAft>
                <a:spcPts val="0"/>
              </a:spcAft>
            </a:pPr>
            <a:r>
              <a:rPr lang="en-GB" sz="2000" dirty="0">
                <a:solidFill>
                  <a:schemeClr val="tx1"/>
                </a:solidFill>
              </a:rPr>
              <a:t>endorsed by ILO Governing Body in October 2016.</a:t>
            </a:r>
          </a:p>
          <a:p>
            <a:pPr marL="571500" indent="-571500">
              <a:lnSpc>
                <a:spcPct val="100000"/>
              </a:lnSpc>
              <a:spcBef>
                <a:spcPts val="0"/>
              </a:spcBef>
              <a:spcAft>
                <a:spcPts val="0"/>
              </a:spcAft>
              <a:buFont typeface="Arial" panose="020B0604020202020204" pitchFamily="34" charset="0"/>
              <a:buChar char="•"/>
            </a:pPr>
            <a:endParaRPr lang="en-GB" sz="2400" dirty="0">
              <a:solidFill>
                <a:schemeClr val="tx1"/>
              </a:solidFill>
            </a:endParaRPr>
          </a:p>
          <a:p>
            <a:pPr marL="571500" indent="-571500">
              <a:lnSpc>
                <a:spcPct val="100000"/>
              </a:lnSpc>
              <a:spcBef>
                <a:spcPts val="0"/>
              </a:spcBef>
              <a:spcAft>
                <a:spcPts val="0"/>
              </a:spcAft>
              <a:buFont typeface="Arial" panose="020B0604020202020204" pitchFamily="34" charset="0"/>
              <a:buChar char="•"/>
            </a:pPr>
            <a:r>
              <a:rPr lang="en-GB" sz="2200" dirty="0">
                <a:solidFill>
                  <a:schemeClr val="tx1"/>
                </a:solidFill>
              </a:rPr>
              <a:t>General Principles (13) and Operational Guidelines (31) for:</a:t>
            </a:r>
          </a:p>
          <a:p>
            <a:pPr marL="1028700" lvl="1" indent="-571500">
              <a:spcBef>
                <a:spcPts val="0"/>
              </a:spcBef>
              <a:spcAft>
                <a:spcPts val="0"/>
              </a:spcAft>
              <a:buFont typeface="Arial" panose="020B0604020202020204" pitchFamily="34" charset="0"/>
              <a:buChar char="•"/>
            </a:pPr>
            <a:r>
              <a:rPr lang="en-GB" sz="1800" b="1" dirty="0">
                <a:solidFill>
                  <a:schemeClr val="accent2"/>
                </a:solidFill>
              </a:rPr>
              <a:t>Governments</a:t>
            </a:r>
            <a:r>
              <a:rPr lang="en-GB" sz="1800" dirty="0">
                <a:solidFill>
                  <a:schemeClr val="accent2"/>
                </a:solidFill>
              </a:rPr>
              <a:t> </a:t>
            </a:r>
          </a:p>
          <a:p>
            <a:pPr marL="1028700" lvl="1" indent="-571500">
              <a:spcBef>
                <a:spcPts val="0"/>
              </a:spcBef>
              <a:spcAft>
                <a:spcPts val="0"/>
              </a:spcAft>
              <a:buFont typeface="Arial" panose="020B0604020202020204" pitchFamily="34" charset="0"/>
              <a:buChar char="•"/>
            </a:pPr>
            <a:r>
              <a:rPr lang="en-GB" sz="1800" dirty="0">
                <a:solidFill>
                  <a:schemeClr val="tx1"/>
                </a:solidFill>
              </a:rPr>
              <a:t>Enterprises and public employment services</a:t>
            </a:r>
          </a:p>
          <a:p>
            <a:pPr marL="1028700" lvl="1" indent="-571500">
              <a:spcBef>
                <a:spcPts val="0"/>
              </a:spcBef>
              <a:spcAft>
                <a:spcPts val="0"/>
              </a:spcAft>
              <a:buFont typeface="Arial" panose="020B0604020202020204" pitchFamily="34" charset="0"/>
              <a:buChar char="•"/>
            </a:pPr>
            <a:r>
              <a:rPr lang="en-GB" sz="1800" dirty="0">
                <a:solidFill>
                  <a:schemeClr val="tx1"/>
                </a:solidFill>
              </a:rPr>
              <a:t>Labour recruiters</a:t>
            </a:r>
          </a:p>
          <a:p>
            <a:pPr marL="1028700" lvl="1" indent="-571500">
              <a:spcBef>
                <a:spcPts val="0"/>
              </a:spcBef>
              <a:spcAft>
                <a:spcPts val="0"/>
              </a:spcAft>
              <a:buFont typeface="Arial" panose="020B0604020202020204" pitchFamily="34" charset="0"/>
              <a:buChar char="•"/>
            </a:pPr>
            <a:r>
              <a:rPr lang="en-GB" sz="1800" dirty="0">
                <a:solidFill>
                  <a:schemeClr val="tx1"/>
                </a:solidFill>
              </a:rPr>
              <a:t>Employers</a:t>
            </a:r>
            <a:endParaRPr lang="en-GB" sz="2400" dirty="0">
              <a:solidFill>
                <a:schemeClr val="tx1"/>
              </a:solidFill>
            </a:endParaRPr>
          </a:p>
          <a:p>
            <a:pPr marL="571500" indent="-571500">
              <a:spcBef>
                <a:spcPts val="0"/>
              </a:spcBef>
              <a:spcAft>
                <a:spcPts val="0"/>
              </a:spcAft>
              <a:buFont typeface="Arial" panose="020B0604020202020204" pitchFamily="34" charset="0"/>
              <a:buChar char="•"/>
            </a:pPr>
            <a:r>
              <a:rPr lang="en-GB" sz="2200" dirty="0">
                <a:solidFill>
                  <a:schemeClr val="tx1"/>
                </a:solidFill>
              </a:rPr>
              <a:t>Derived from international human rights and labour standards  </a:t>
            </a:r>
          </a:p>
          <a:p>
            <a:pPr marL="1028700" lvl="1" indent="-571500">
              <a:spcBef>
                <a:spcPts val="0"/>
              </a:spcBef>
              <a:spcAft>
                <a:spcPts val="0"/>
              </a:spcAft>
              <a:buFont typeface="Arial" panose="020B0604020202020204" pitchFamily="34" charset="0"/>
              <a:buChar char="•"/>
            </a:pPr>
            <a:r>
              <a:rPr lang="en-GB" sz="1800" b="1" dirty="0">
                <a:solidFill>
                  <a:schemeClr val="accent2"/>
                </a:solidFill>
              </a:rPr>
              <a:t>ILO Conventions and Recommendations</a:t>
            </a:r>
            <a:r>
              <a:rPr lang="en-GB" sz="1800" dirty="0">
                <a:solidFill>
                  <a:schemeClr val="tx1"/>
                </a:solidFill>
              </a:rPr>
              <a:t>;</a:t>
            </a:r>
          </a:p>
          <a:p>
            <a:pPr marL="1028700" lvl="1" indent="-571500">
              <a:spcBef>
                <a:spcPts val="0"/>
              </a:spcBef>
              <a:spcAft>
                <a:spcPts val="0"/>
              </a:spcAft>
              <a:buFont typeface="Arial" panose="020B0604020202020204" pitchFamily="34" charset="0"/>
              <a:buChar char="•"/>
            </a:pPr>
            <a:r>
              <a:rPr lang="en-GB" sz="1800" dirty="0">
                <a:solidFill>
                  <a:schemeClr val="tx1"/>
                </a:solidFill>
              </a:rPr>
              <a:t>UN Guiding Principles on Business and Human Rights; </a:t>
            </a:r>
          </a:p>
          <a:p>
            <a:pPr marL="1028700" lvl="1" indent="-571500">
              <a:spcBef>
                <a:spcPts val="0"/>
              </a:spcBef>
              <a:spcAft>
                <a:spcPts val="0"/>
              </a:spcAft>
              <a:buFont typeface="Arial" panose="020B0604020202020204" pitchFamily="34" charset="0"/>
              <a:buChar char="•"/>
            </a:pPr>
            <a:r>
              <a:rPr lang="en-GB" sz="1800" dirty="0">
                <a:solidFill>
                  <a:schemeClr val="tx1"/>
                </a:solidFill>
              </a:rPr>
              <a:t>UN Conventions; and </a:t>
            </a:r>
          </a:p>
          <a:p>
            <a:pPr marL="1028700" lvl="1" indent="-571500">
              <a:spcBef>
                <a:spcPts val="0"/>
              </a:spcBef>
              <a:spcAft>
                <a:spcPts val="0"/>
              </a:spcAft>
              <a:buFont typeface="Arial" panose="020B0604020202020204" pitchFamily="34" charset="0"/>
              <a:buChar char="•"/>
            </a:pPr>
            <a:r>
              <a:rPr lang="en-GB" sz="1800" dirty="0">
                <a:solidFill>
                  <a:schemeClr val="tx1"/>
                </a:solidFill>
              </a:rPr>
              <a:t>various private sector tools and initiatives.</a:t>
            </a:r>
          </a:p>
        </p:txBody>
      </p:sp>
      <p:sp>
        <p:nvSpPr>
          <p:cNvPr id="4" name="Date Placeholder 3"/>
          <p:cNvSpPr>
            <a:spLocks noGrp="1"/>
          </p:cNvSpPr>
          <p:nvPr>
            <p:ph type="dt" sz="half" idx="10"/>
          </p:nvPr>
        </p:nvSpPr>
        <p:spPr/>
        <p:txBody>
          <a:bodyPr/>
          <a:lstStyle/>
          <a:p>
            <a:r>
              <a:rPr lang="en-GB" dirty="0"/>
              <a:t>Date: Monday / 01 / October / 2019</a:t>
            </a:r>
          </a:p>
        </p:txBody>
      </p:sp>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5</a:t>
            </a:fld>
            <a:endParaRPr lang="en-GB" dirty="0"/>
          </a:p>
        </p:txBody>
      </p:sp>
    </p:spTree>
    <p:extLst>
      <p:ext uri="{BB962C8B-B14F-4D97-AF65-F5344CB8AC3E}">
        <p14:creationId xmlns:p14="http://schemas.microsoft.com/office/powerpoint/2010/main" val="253487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286396"/>
            <a:ext cx="11210924" cy="720000"/>
          </a:xfrm>
          <a:noFill/>
        </p:spPr>
        <p:txBody>
          <a:bodyPr/>
          <a:lstStyle/>
          <a:p>
            <a:r>
              <a:rPr lang="en-GB" dirty="0"/>
              <a:t>Definition of recruitment fees and related costs</a:t>
            </a:r>
          </a:p>
        </p:txBody>
      </p:sp>
      <p:sp>
        <p:nvSpPr>
          <p:cNvPr id="3" name="Content Placeholder 2"/>
          <p:cNvSpPr>
            <a:spLocks noGrp="1"/>
          </p:cNvSpPr>
          <p:nvPr>
            <p:ph idx="1"/>
          </p:nvPr>
        </p:nvSpPr>
        <p:spPr>
          <a:xfrm>
            <a:off x="490538" y="1828800"/>
            <a:ext cx="7461269" cy="3667125"/>
          </a:xfrm>
        </p:spPr>
        <p:txBody>
          <a:bodyPr/>
          <a:lstStyle/>
          <a:p>
            <a:pPr marL="342900" indent="-342900">
              <a:buFont typeface="Arial" panose="020B0604020202020204" pitchFamily="34" charset="0"/>
              <a:buChar char="•"/>
            </a:pPr>
            <a:r>
              <a:rPr lang="en-US" sz="2000" b="0" dirty="0"/>
              <a:t>Developed by a </a:t>
            </a:r>
            <a:r>
              <a:rPr lang="en-US" sz="2000" b="0" u="sng" dirty="0"/>
              <a:t>Tripartite</a:t>
            </a:r>
            <a:r>
              <a:rPr lang="en-US" sz="2000" b="0" dirty="0"/>
              <a:t> Meeting of Experts on Defining Recruitment Fees and Related Costs in November 2018, based on a global comparative study;</a:t>
            </a:r>
          </a:p>
          <a:p>
            <a:pPr marL="342900" indent="-342900">
              <a:buFont typeface="Arial" panose="020B0604020202020204" pitchFamily="34" charset="0"/>
              <a:buChar char="•"/>
            </a:pPr>
            <a:r>
              <a:rPr lang="en-US" sz="2000" b="0" dirty="0"/>
              <a:t>Approved by the ILO Governing Body in March 2019.</a:t>
            </a:r>
          </a:p>
          <a:p>
            <a:pPr marL="342900" indent="-342900">
              <a:buFont typeface="Arial" panose="020B0604020202020204" pitchFamily="34" charset="0"/>
              <a:buChar char="•"/>
            </a:pPr>
            <a:r>
              <a:rPr lang="en-US" sz="2000" b="0" dirty="0"/>
              <a:t>The definition should be read together with the General Principles and Operational Guidelines for Fair Recruitment.</a:t>
            </a:r>
          </a:p>
          <a:p>
            <a:pPr marL="342900" indent="-342900">
              <a:buFont typeface="Arial" panose="020B0604020202020204" pitchFamily="34" charset="0"/>
              <a:buChar char="•"/>
            </a:pPr>
            <a:r>
              <a:rPr lang="en-US" sz="2000" dirty="0"/>
              <a:t>The primary international instrument on this area, which is the source document for IOM’s IRIS, the Montreal Guidelines and numerous other initiatives</a:t>
            </a:r>
          </a:p>
          <a:p>
            <a:endParaRPr lang="en-US" dirty="0"/>
          </a:p>
          <a:p>
            <a:endParaRPr lang="en-US" dirty="0"/>
          </a:p>
          <a:p>
            <a:pPr marL="0" lvl="2" indent="0">
              <a:spcBef>
                <a:spcPts val="0"/>
              </a:spcBef>
              <a:buNone/>
            </a:pPr>
            <a:endParaRPr lang="en-GB" b="1"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6</a:t>
            </a:fld>
            <a:endParaRPr lang="en-GB"/>
          </a:p>
        </p:txBody>
      </p:sp>
      <p:sp>
        <p:nvSpPr>
          <p:cNvPr id="8" name="Text Placeholder 7"/>
          <p:cNvSpPr>
            <a:spLocks noGrp="1"/>
          </p:cNvSpPr>
          <p:nvPr>
            <p:ph type="body" sz="quarter" idx="14"/>
          </p:nvPr>
        </p:nvSpPr>
        <p:spPr/>
        <p:txBody>
          <a:bodyPr/>
          <a:lstStyle/>
          <a:p>
            <a:r>
              <a:rPr lang="en-GB"/>
              <a:t>Image caption style here, lorem ipsum dolor sitam.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pic>
        <p:nvPicPr>
          <p:cNvPr id="17" name="Picture Placeholder 16"/>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6536" t="-645" r="36271" b="-6194"/>
          <a:stretch/>
        </p:blipFill>
        <p:spPr>
          <a:xfrm flipH="1">
            <a:off x="8288338" y="1339891"/>
            <a:ext cx="3902869" cy="5876925"/>
          </a:xfrm>
        </p:spPr>
      </p:pic>
    </p:spTree>
    <p:extLst>
      <p:ext uri="{BB962C8B-B14F-4D97-AF65-F5344CB8AC3E}">
        <p14:creationId xmlns:p14="http://schemas.microsoft.com/office/powerpoint/2010/main" val="51574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113696"/>
            <a:ext cx="11210924" cy="720000"/>
          </a:xfrm>
        </p:spPr>
        <p:txBody>
          <a:bodyPr/>
          <a:lstStyle/>
          <a:p>
            <a:r>
              <a:rPr lang="en-GB" dirty="0"/>
              <a:t>Definition of fees and costs</a:t>
            </a:r>
          </a:p>
        </p:txBody>
      </p:sp>
      <p:sp>
        <p:nvSpPr>
          <p:cNvPr id="3" name="Content Placeholder 2"/>
          <p:cNvSpPr>
            <a:spLocks noGrp="1"/>
          </p:cNvSpPr>
          <p:nvPr>
            <p:ph idx="1"/>
          </p:nvPr>
        </p:nvSpPr>
        <p:spPr>
          <a:xfrm>
            <a:off x="490538" y="1525896"/>
            <a:ext cx="11210924" cy="3687663"/>
          </a:xfrm>
        </p:spPr>
        <p:txBody>
          <a:bodyPr/>
          <a:lstStyle/>
          <a:p>
            <a:r>
              <a:rPr lang="en-US" sz="2000" dirty="0"/>
              <a:t>Defines separately:</a:t>
            </a:r>
          </a:p>
          <a:p>
            <a:pPr marL="800100" lvl="1" indent="-342900">
              <a:buFont typeface="+mj-lt"/>
              <a:buAutoNum type="alphaUcPeriod"/>
            </a:pPr>
            <a:r>
              <a:rPr lang="en-US" sz="2000" b="1" dirty="0"/>
              <a:t>Recruitment fees</a:t>
            </a:r>
          </a:p>
          <a:p>
            <a:pPr marL="800100" lvl="1" indent="-342900">
              <a:buFont typeface="+mj-lt"/>
              <a:buAutoNum type="alphaUcPeriod"/>
            </a:pPr>
            <a:r>
              <a:rPr lang="en-US" sz="2000" b="1" dirty="0"/>
              <a:t>Related costs</a:t>
            </a:r>
          </a:p>
          <a:p>
            <a:pPr marL="800100" lvl="1" indent="-342900">
              <a:buFont typeface="+mj-lt"/>
              <a:buAutoNum type="alphaUcPeriod"/>
            </a:pPr>
            <a:r>
              <a:rPr lang="en-US" sz="2000" b="1" dirty="0"/>
              <a:t>Illegitimate, unreasonable and undisclosed costs</a:t>
            </a:r>
            <a:endParaRPr lang="en-US" sz="2000" dirty="0"/>
          </a:p>
          <a:p>
            <a:pPr marL="457200" lvl="1"/>
            <a:r>
              <a:rPr lang="en-US" sz="2000" b="0" dirty="0">
                <a:solidFill>
                  <a:srgbClr val="FF0000"/>
                </a:solidFill>
              </a:rPr>
              <a:t>‘Recruitment fees’ or ‘related costs’ refer to </a:t>
            </a:r>
            <a:r>
              <a:rPr lang="en-US" sz="2000" u="sng" dirty="0">
                <a:solidFill>
                  <a:srgbClr val="FF0000"/>
                </a:solidFill>
              </a:rPr>
              <a:t>any fees or costs incurred in the recruitment process in order for workers to secure employment </a:t>
            </a:r>
            <a:r>
              <a:rPr lang="en-US" sz="2000" b="0" dirty="0">
                <a:solidFill>
                  <a:srgbClr val="FF0000"/>
                </a:solidFill>
              </a:rPr>
              <a:t>or placement, regardless of the manner, timing or location of their imposition or collection. (6)</a:t>
            </a:r>
          </a:p>
          <a:p>
            <a:pPr marL="457200"/>
            <a:r>
              <a:rPr lang="en-US" sz="2000" b="0" dirty="0"/>
              <a:t>Recruitment fees or related costs should not be collected from workers by an employer, their subsidiaries, </a:t>
            </a:r>
            <a:r>
              <a:rPr lang="en-US" sz="2000" b="0" dirty="0" err="1"/>
              <a:t>labour</a:t>
            </a:r>
            <a:r>
              <a:rPr lang="en-US" sz="2000" b="0" dirty="0"/>
              <a:t> recruiters or other third parties providing related services. (7)</a:t>
            </a:r>
          </a:p>
          <a:p>
            <a:pPr marL="457200"/>
            <a:r>
              <a:rPr lang="en-US" sz="2000" b="0" dirty="0"/>
              <a:t>Fees or related costs should not be collected directly or indirectly, such as through deductions from wages and benefits. (7)</a:t>
            </a:r>
          </a:p>
          <a:p>
            <a:endParaRPr lang="en-US" dirty="0"/>
          </a:p>
        </p:txBody>
      </p:sp>
      <p:sp>
        <p:nvSpPr>
          <p:cNvPr id="4" name="Date Placeholder 3"/>
          <p:cNvSpPr>
            <a:spLocks noGrp="1"/>
          </p:cNvSpPr>
          <p:nvPr>
            <p:ph type="dt" sz="half" idx="10"/>
          </p:nvPr>
        </p:nvSpPr>
        <p:spPr/>
        <p:txBody>
          <a:bodyPr/>
          <a:lstStyle/>
          <a:p>
            <a:r>
              <a:rPr lang="en-GB" dirty="0"/>
              <a:t>Date: Monday / 01 / October / 2019</a:t>
            </a:r>
          </a:p>
        </p:txBody>
      </p:sp>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7</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12053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regional commitments exist? </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8</a:t>
            </a:fld>
            <a:endParaRPr lang="en-GB"/>
          </a:p>
        </p:txBody>
      </p:sp>
    </p:spTree>
    <p:extLst>
      <p:ext uri="{BB962C8B-B14F-4D97-AF65-F5344CB8AC3E}">
        <p14:creationId xmlns:p14="http://schemas.microsoft.com/office/powerpoint/2010/main" val="394621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ASEAN Consensus </a:t>
            </a:r>
          </a:p>
        </p:txBody>
      </p:sp>
      <p:sp>
        <p:nvSpPr>
          <p:cNvPr id="3" name="Content Placeholder 2"/>
          <p:cNvSpPr>
            <a:spLocks noGrp="1"/>
          </p:cNvSpPr>
          <p:nvPr>
            <p:ph idx="1"/>
          </p:nvPr>
        </p:nvSpPr>
        <p:spPr>
          <a:xfrm>
            <a:off x="486731" y="1914595"/>
            <a:ext cx="7311862" cy="3482975"/>
          </a:xfrm>
        </p:spPr>
        <p:txBody>
          <a:bodyPr/>
          <a:lstStyle/>
          <a:p>
            <a:r>
              <a:rPr lang="en-GB" dirty="0"/>
              <a:t>As agreed by Cambodia and Thailand </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9</a:t>
            </a:fld>
            <a:endParaRPr lang="en-GB"/>
          </a:p>
        </p:txBody>
      </p:sp>
      <p:pic>
        <p:nvPicPr>
          <p:cNvPr id="9" name="Picture Placeholder 8"/>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5679" t="29808" r="26750" b="12326"/>
          <a:stretch/>
        </p:blipFill>
        <p:spPr>
          <a:xfrm>
            <a:off x="8741086" y="362061"/>
            <a:ext cx="3902869" cy="5876925"/>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pic>
        <p:nvPicPr>
          <p:cNvPr id="11" name="Picture 10">
            <a:extLst>
              <a:ext uri="{FF2B5EF4-FFF2-40B4-BE49-F238E27FC236}">
                <a16:creationId xmlns:a16="http://schemas.microsoft.com/office/drawing/2014/main" xmlns="" id="{8AE90702-5CA0-42DC-9627-83747BEDA2DE}"/>
              </a:ext>
            </a:extLst>
          </p:cNvPr>
          <p:cNvPicPr/>
          <p:nvPr/>
        </p:nvPicPr>
        <p:blipFill>
          <a:blip r:embed="rId4"/>
          <a:stretch>
            <a:fillRect/>
          </a:stretch>
        </p:blipFill>
        <p:spPr>
          <a:xfrm>
            <a:off x="486730" y="2287022"/>
            <a:ext cx="4351487" cy="1613646"/>
          </a:xfrm>
          <a:prstGeom prst="rect">
            <a:avLst/>
          </a:prstGeom>
        </p:spPr>
      </p:pic>
      <p:pic>
        <p:nvPicPr>
          <p:cNvPr id="12" name="Picture 11">
            <a:extLst>
              <a:ext uri="{FF2B5EF4-FFF2-40B4-BE49-F238E27FC236}">
                <a16:creationId xmlns:a16="http://schemas.microsoft.com/office/drawing/2014/main" xmlns="" id="{18C0B799-45B7-4128-97A2-C93316C01AD3}"/>
              </a:ext>
            </a:extLst>
          </p:cNvPr>
          <p:cNvPicPr/>
          <p:nvPr/>
        </p:nvPicPr>
        <p:blipFill>
          <a:blip r:embed="rId5"/>
          <a:stretch>
            <a:fillRect/>
          </a:stretch>
        </p:blipFill>
        <p:spPr>
          <a:xfrm>
            <a:off x="486730" y="3956663"/>
            <a:ext cx="4235740" cy="1633301"/>
          </a:xfrm>
          <a:prstGeom prst="rect">
            <a:avLst/>
          </a:prstGeom>
        </p:spPr>
      </p:pic>
      <p:pic>
        <p:nvPicPr>
          <p:cNvPr id="13" name="Picture 12">
            <a:extLst>
              <a:ext uri="{FF2B5EF4-FFF2-40B4-BE49-F238E27FC236}">
                <a16:creationId xmlns:a16="http://schemas.microsoft.com/office/drawing/2014/main" xmlns="" id="{502113BB-61BF-4471-910D-C6C1EE250BBA}"/>
              </a:ext>
            </a:extLst>
          </p:cNvPr>
          <p:cNvPicPr/>
          <p:nvPr/>
        </p:nvPicPr>
        <p:blipFill>
          <a:blip r:embed="rId6"/>
          <a:stretch>
            <a:fillRect/>
          </a:stretch>
        </p:blipFill>
        <p:spPr>
          <a:xfrm>
            <a:off x="4838217" y="2268033"/>
            <a:ext cx="3902869" cy="972978"/>
          </a:xfrm>
          <a:prstGeom prst="rect">
            <a:avLst/>
          </a:prstGeom>
        </p:spPr>
      </p:pic>
      <p:pic>
        <p:nvPicPr>
          <p:cNvPr id="14" name="Picture 13">
            <a:extLst>
              <a:ext uri="{FF2B5EF4-FFF2-40B4-BE49-F238E27FC236}">
                <a16:creationId xmlns:a16="http://schemas.microsoft.com/office/drawing/2014/main" xmlns="" id="{92DCDD6A-60A2-4691-B969-4EAA4871C844}"/>
              </a:ext>
            </a:extLst>
          </p:cNvPr>
          <p:cNvPicPr/>
          <p:nvPr/>
        </p:nvPicPr>
        <p:blipFill>
          <a:blip r:embed="rId7"/>
          <a:stretch>
            <a:fillRect/>
          </a:stretch>
        </p:blipFill>
        <p:spPr>
          <a:xfrm>
            <a:off x="4838217" y="3394884"/>
            <a:ext cx="3902868" cy="1339161"/>
          </a:xfrm>
          <a:prstGeom prst="rect">
            <a:avLst/>
          </a:prstGeom>
        </p:spPr>
      </p:pic>
    </p:spTree>
    <p:extLst>
      <p:ext uri="{BB962C8B-B14F-4D97-AF65-F5344CB8AC3E}">
        <p14:creationId xmlns:p14="http://schemas.microsoft.com/office/powerpoint/2010/main" val="426666543"/>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EEEFE925D9114F8E9A520C0D9E701E" ma:contentTypeVersion="2" ma:contentTypeDescription="Create a new document." ma:contentTypeScope="" ma:versionID="1cbd0e150d10d93eadb836a0913928f9">
  <xsd:schema xmlns:xsd="http://www.w3.org/2001/XMLSchema" xmlns:xs="http://www.w3.org/2001/XMLSchema" xmlns:p="http://schemas.microsoft.com/office/2006/metadata/properties" xmlns:ns3="bec60f22-bfdc-468a-8d91-c56befb91c3c" targetNamespace="http://schemas.microsoft.com/office/2006/metadata/properties" ma:root="true" ma:fieldsID="a71429d9d4d0d7651e0930b971a81d13" ns3:_="">
    <xsd:import namespace="bec60f22-bfdc-468a-8d91-c56befb91c3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60f22-bfdc-468a-8d91-c56befb91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8AB771-8663-42A1-8179-C183BE90DA56}">
  <ds:schemaRefs>
    <ds:schemaRef ds:uri="http://schemas.microsoft.com/sharepoint/v3/contenttype/forms"/>
  </ds:schemaRefs>
</ds:datastoreItem>
</file>

<file path=customXml/itemProps2.xml><?xml version="1.0" encoding="utf-8"?>
<ds:datastoreItem xmlns:ds="http://schemas.openxmlformats.org/officeDocument/2006/customXml" ds:itemID="{D79A64E8-C154-42C0-BED1-DCF109B49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60f22-bfdc-468a-8d91-c56befb91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4E5511-C49D-4CB4-A183-4EC8077A12F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ec60f22-bfdc-468a-8d91-c56befb91c3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English+PowerPoint+Presentation</Template>
  <TotalTime>0</TotalTime>
  <Words>1908</Words>
  <Application>Microsoft Office PowerPoint</Application>
  <PresentationFormat>Custom</PresentationFormat>
  <Paragraphs>174</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ILO 2020</vt:lpstr>
      <vt:lpstr>Panel discussion</vt:lpstr>
      <vt:lpstr>PowerPoint Presentation</vt:lpstr>
      <vt:lpstr>What international efforts have been made? </vt:lpstr>
      <vt:lpstr>ILO’s Fair Recruitment Initiative</vt:lpstr>
      <vt:lpstr>ILO General principles and operational guidelines for fair recruitment</vt:lpstr>
      <vt:lpstr>Definition of recruitment fees and related costs</vt:lpstr>
      <vt:lpstr>Definition of fees and costs</vt:lpstr>
      <vt:lpstr>What regional commitments exist? </vt:lpstr>
      <vt:lpstr>The ASEAN Consensus </vt:lpstr>
      <vt:lpstr>ASEAN Forum on Migrant Labour</vt:lpstr>
      <vt:lpstr>What is the national legal and policy framework? </vt:lpstr>
      <vt:lpstr>The national legal and policy framework </vt:lpstr>
      <vt:lpstr>Prakas supplementing Sub Decree 190</vt:lpstr>
      <vt:lpstr>The Labour Migration Policy 2019-2023</vt:lpstr>
      <vt:lpstr>Measures under this objective</vt:lpstr>
      <vt:lpstr>How have Cambodian recruitment agencies responded? </vt:lpstr>
      <vt:lpstr>How have Cambodian recruitment agencies responded?</vt:lpstr>
      <vt:lpstr>Concluding thoughts</vt:lpstr>
      <vt:lpstr>Thank you</vt:lpstr>
    </vt:vector>
  </TitlesOfParts>
  <Company>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dc:title>
  <dc:creator>Olsen, Anna</dc:creator>
  <cp:lastModifiedBy>User</cp:lastModifiedBy>
  <cp:revision>31</cp:revision>
  <dcterms:created xsi:type="dcterms:W3CDTF">2021-06-23T08:02:06Z</dcterms:created>
  <dcterms:modified xsi:type="dcterms:W3CDTF">2021-11-01T08:28:40Z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0x01010041EEEFE925D9114F8E9A520C0D9E701E</vt:lpwstr>
  </property>
</Properties>
</file>