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75" r:id="rId5"/>
    <p:sldMasterId id="2147483648" r:id="rId6"/>
  </p:sldMasterIdLst>
  <p:notesMasterIdLst>
    <p:notesMasterId r:id="rId18"/>
  </p:notesMasterIdLst>
  <p:sldIdLst>
    <p:sldId id="256" r:id="rId7"/>
    <p:sldId id="305" r:id="rId8"/>
    <p:sldId id="287" r:id="rId9"/>
    <p:sldId id="293" r:id="rId10"/>
    <p:sldId id="295" r:id="rId11"/>
    <p:sldId id="301" r:id="rId12"/>
    <p:sldId id="302" r:id="rId13"/>
    <p:sldId id="304" r:id="rId14"/>
    <p:sldId id="303" r:id="rId15"/>
    <p:sldId id="281" r:id="rId16"/>
    <p:sldId id="300"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NCE Nissara" initials="SN" lastIdx="4" clrIdx="0">
    <p:extLst>
      <p:ext uri="{19B8F6BF-5375-455C-9EA6-DF929625EA0E}">
        <p15:presenceInfo xmlns:p15="http://schemas.microsoft.com/office/powerpoint/2012/main" xmlns="" userId="S::nspence@iom.int::8a0f038d-ed29-4311-ac5d-15ccc62a2201" providerId="AD"/>
      </p:ext>
    </p:extLst>
  </p:cmAuthor>
  <p:cmAuthor id="2" name="Olaf Tchongrack" initials="OT" lastIdx="4" clrIdx="1">
    <p:extLst>
      <p:ext uri="{19B8F6BF-5375-455C-9EA6-DF929625EA0E}">
        <p15:presenceInfo xmlns:p15="http://schemas.microsoft.com/office/powerpoint/2012/main" xmlns="" userId="S::tchongra@unhcr.org::5f01b762-e568-4a32-a267-f579e6a6ba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2E2"/>
    <a:srgbClr val="0033A0"/>
    <a:srgbClr val="D9E0F1"/>
    <a:srgbClr val="C0C9E4"/>
    <a:srgbClr val="00196D"/>
    <a:srgbClr val="4066B8"/>
    <a:srgbClr val="FF6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11/1/2021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5523CC8-AFAD-CE4D-A9C6-54616C9F9D5A}" type="slidenum">
              <a:rPr lang="en-US" smtClean="0"/>
              <a:t>1</a:t>
            </a:fld>
            <a:endParaRPr lang="en-US"/>
          </a:p>
        </p:txBody>
      </p:sp>
    </p:spTree>
    <p:extLst>
      <p:ext uri="{BB962C8B-B14F-4D97-AF65-F5344CB8AC3E}">
        <p14:creationId xmlns:p14="http://schemas.microsoft.com/office/powerpoint/2010/main" val="30384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23CC8-AFAD-CE4D-A9C6-54616C9F9D5A}" type="slidenum">
              <a:rPr lang="en-US" smtClean="0"/>
              <a:t>9</a:t>
            </a:fld>
            <a:endParaRPr lang="en-US"/>
          </a:p>
        </p:txBody>
      </p:sp>
    </p:spTree>
    <p:extLst>
      <p:ext uri="{BB962C8B-B14F-4D97-AF65-F5344CB8AC3E}">
        <p14:creationId xmlns:p14="http://schemas.microsoft.com/office/powerpoint/2010/main" val="2250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1900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A66DA-3636-0042-95E6-037F90474E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1A85E925-0939-084E-811C-BE8B5EE17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AFFC99B1-9CF6-3644-9EA3-CB6EFE839C63}"/>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1B1DAE0A-0667-A84B-AD76-28B0F38DEB3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109D0CA-EE6A-FC40-BB9F-D9E6D7501963}"/>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165669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DDD17-622A-9945-8B02-8785C218C093}"/>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CE619F58-6E33-B845-AB05-68D807A388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76FDEE50-9DF8-684A-9489-D562904F1C42}"/>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740E7038-177D-F544-9F9B-21A5B88B454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70FC5CB-88AE-7844-B69E-A8527FF67A75}"/>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611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0B8382A-A034-A84C-BECA-220B3BA320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E36DD-CB8C-8C42-84E0-BA40716A64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49E3F78A-2603-D544-A739-4EC8D899C7C7}"/>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30247289-24D1-9C4F-9DC5-D06E4FE968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CFC9410-2444-7D40-8FAE-6AAD61C33DE6}"/>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9986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xmlns=""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xmlns=""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424612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xmlns=""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xmlns=""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xmlns=""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xmlns=""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xmlns=""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xmlns=""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xmlns=""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xmlns=""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xmlns=""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xmlns=""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xmlns=""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xmlns=""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xmlns=""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xmlns=""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xmlns=""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xmlns=""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xmlns=""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xmlns=""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xmlns=""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xmlns=""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xmlns=""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F34C1-31AA-1748-A966-3336E7ECC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0D0639E1-92E8-1544-9DA0-8882F3DDBF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BDCE69F5-8FCA-3C48-9E63-29B3F6F55859}"/>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1FBFDC42-9153-0A4D-8526-A26E0E9F12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FD7DAFC-27F4-F44F-8641-D63A9E5E6E0C}"/>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8361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xmlns=""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xmlns=""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xmlns=""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xmlns=""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xmlns=""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xmlns=""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xmlns=""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xmlns=""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xmlns=""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xmlns=""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xmlns=""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xmlns=""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xmlns=""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xmlns=""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xmlns=""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xmlns=""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xmlns=""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xmlns=""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xmlns=""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xmlns=""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xmlns=""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xmlns=""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xmlns=""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xmlns=""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xmlns=""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xmlns=""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xmlns=""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xmlns=""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xmlns=""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65B48-91C4-5449-8893-A2EE07A47B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B01273A9-5B7C-A04A-BD48-994E7F468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C55981D-639D-D245-8784-2CF7E6D04019}"/>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48F4A3CD-364E-C449-8A28-89378BC6D5B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0064398-09C1-7644-9BB9-F61050D900A4}"/>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258515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xmlns=""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xmlns=""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xmlns=""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xmlns=""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D17253-09AF-4B76-83F9-65CAF6D47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7B6D1C6-2665-42CD-94F2-051E21F47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43F0D4C-C4E2-483A-B1D6-6DF64E42150A}"/>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09E32BAA-40BD-435F-8893-128906FDB0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3363C3-E4A1-4220-8F5C-F6860E44D791}"/>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23608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ACF46-A7BB-46F9-9160-4CEF5562B2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F8604B-D427-4E4C-8E6A-E1CD3412BB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C33E233-EBAE-4875-9B61-8BAC8353F76A}"/>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B3534D89-F724-4FE6-948A-B019F96872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2ECDDC-A628-43E8-B27E-3F5BAC69F3BD}"/>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145785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7CC75A-982A-4529-94BA-78EE73095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2ABAC2F-0263-47AF-B44C-61DA894FAD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46B8A4A-1479-44E4-BC4D-FD50D700288F}"/>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922ABECB-44E8-41B2-9165-7AF3F632F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454579-DFC8-4471-A418-651557158441}"/>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3028317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1F79D-3FC2-4A0F-A31C-E521CD69AE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10134B-357E-4D12-8A9C-7775722C78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DB83AA8-C317-416A-9F7E-39BD72B3A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9D220B3-3411-45FA-A4EC-FBF909B5FBB9}"/>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6" name="Footer Placeholder 5">
            <a:extLst>
              <a:ext uri="{FF2B5EF4-FFF2-40B4-BE49-F238E27FC236}">
                <a16:creationId xmlns:a16="http://schemas.microsoft.com/office/drawing/2014/main" xmlns="" id="{63FFEC59-8BDF-476C-90C7-A0CD48A9B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47064AD-977C-43DA-A765-E5CEF3BDDF04}"/>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19277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1E0BB-D0D0-420F-98EF-2B947F45B6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45787E9-FEF7-4EDC-AD5E-8F85A457E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6DDDD8D-9A55-443F-A183-4259F262B2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F41A51D-8264-4C87-B430-DD12B7249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7459F1B-7A78-4552-BF6A-0217A995E3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A89D4C6-2E30-4164-BE93-4168D6451CD5}"/>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8" name="Footer Placeholder 7">
            <a:extLst>
              <a:ext uri="{FF2B5EF4-FFF2-40B4-BE49-F238E27FC236}">
                <a16:creationId xmlns:a16="http://schemas.microsoft.com/office/drawing/2014/main" xmlns="" id="{60B69FF6-AE1C-40EA-AACB-EBF4258E36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7B0CA3E-3120-4A2B-BF4D-EEFCF3EE4143}"/>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90271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BA2E93-A47D-4EBB-ABD7-05AD2B5AED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731C0A3-3E16-4969-9209-E82C1F124996}"/>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4" name="Footer Placeholder 3">
            <a:extLst>
              <a:ext uri="{FF2B5EF4-FFF2-40B4-BE49-F238E27FC236}">
                <a16:creationId xmlns:a16="http://schemas.microsoft.com/office/drawing/2014/main" xmlns="" id="{26C3A694-82FC-4714-BAD7-9BF5A1F31B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90809FC4-3CAD-44FC-83C1-135601B47CD7}"/>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1533004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7C8068A-0A5F-4DE9-BECC-49C05CD76E5E}"/>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3" name="Footer Placeholder 2">
            <a:extLst>
              <a:ext uri="{FF2B5EF4-FFF2-40B4-BE49-F238E27FC236}">
                <a16:creationId xmlns:a16="http://schemas.microsoft.com/office/drawing/2014/main" xmlns="" id="{5E5EC9FE-9D42-4EDE-83C8-4FCDEA0B5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733305F-9E0D-4B03-855C-B5B3DABF78CB}"/>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3713556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E4503-0EF0-4517-87D2-BD326A316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DB5D23-D7A4-469C-B280-CFCA2A7CB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DA13086-F01D-438F-9543-249CC7A45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972CE4B-7888-4625-8586-88D23744ACA9}"/>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6" name="Footer Placeholder 5">
            <a:extLst>
              <a:ext uri="{FF2B5EF4-FFF2-40B4-BE49-F238E27FC236}">
                <a16:creationId xmlns:a16="http://schemas.microsoft.com/office/drawing/2014/main" xmlns="" id="{BFC8A813-0A02-48B6-A80E-2AA596755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A8A4BF-4083-40C9-B13B-06E8828E132A}"/>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89980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D8949-6A97-8042-8464-64A5C08E2A4B}"/>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FE626CD5-5BC2-A347-A29A-174F5EF766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4366BACC-41B8-E745-B1B1-C31B144831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6FCE988A-4B4F-F344-9555-008452390013}"/>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6" name="Footer Placeholder 5">
            <a:extLst>
              <a:ext uri="{FF2B5EF4-FFF2-40B4-BE49-F238E27FC236}">
                <a16:creationId xmlns:a16="http://schemas.microsoft.com/office/drawing/2014/main" xmlns="" id="{CB0BF61E-50FA-744D-AD46-954F1A59485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DFAD2DB-4FEE-5A4C-8EAC-07B706427460}"/>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2532956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427D5-ACDC-4D5E-85B7-F7D6C333F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7EBCE36-CF19-4BF8-9B9E-2FB928A78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4D32422-E2D0-4376-A38A-9ADC988B4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DBE1B91-59EC-4EA4-B189-2D157706453D}"/>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6" name="Footer Placeholder 5">
            <a:extLst>
              <a:ext uri="{FF2B5EF4-FFF2-40B4-BE49-F238E27FC236}">
                <a16:creationId xmlns:a16="http://schemas.microsoft.com/office/drawing/2014/main" xmlns="" id="{2E442641-B8AE-4CB0-BC0F-3E8DA4AB1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94D9D75-6B70-4B55-B364-D1A11F6DA3E3}"/>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1032546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FD044-A787-4E73-9CF5-5CE2A5C6E4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8F61773-04AD-4C30-926F-546AEBA93E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7FD1ADA-CE9A-4E43-9275-AE99A65D47DE}"/>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1DE4BAB6-26E5-4182-9B84-ED51588D8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E17E834-CE68-4A6C-91CE-BA4BF79709A9}"/>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2378250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2F681C-BA21-4EF1-ABD0-9C9CB87EE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4E8A09B-EE6B-4E3F-A4C6-A8466FEE99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5653962-1AF9-4A14-A769-0496A025CA1A}"/>
              </a:ext>
            </a:extLst>
          </p:cNvPr>
          <p:cNvSpPr>
            <a:spLocks noGrp="1"/>
          </p:cNvSpPr>
          <p:nvPr>
            <p:ph type="dt" sz="half" idx="10"/>
          </p:nvPr>
        </p:nvSpPr>
        <p:spPr/>
        <p:txBody>
          <a:body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AB753DD4-3FB5-4B19-97CC-EA1BF932C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A11E1A-51AA-4726-B495-EDE5A93EC2B9}"/>
              </a:ext>
            </a:extLst>
          </p:cNvPr>
          <p:cNvSpPr>
            <a:spLocks noGrp="1"/>
          </p:cNvSpPr>
          <p:nvPr>
            <p:ph type="sldNum" sz="quarter" idx="12"/>
          </p:nvPr>
        </p:nvSpPr>
        <p:spPr/>
        <p:txBody>
          <a:bodyPr/>
          <a:lstStyle/>
          <a:p>
            <a:fld id="{FE590A73-BF9B-4549-B830-B3D0299DDF70}" type="slidenum">
              <a:rPr lang="en-GB" smtClean="0"/>
              <a:t>‹#›</a:t>
            </a:fld>
            <a:endParaRPr lang="en-GB"/>
          </a:p>
        </p:txBody>
      </p:sp>
    </p:spTree>
    <p:extLst>
      <p:ext uri="{BB962C8B-B14F-4D97-AF65-F5344CB8AC3E}">
        <p14:creationId xmlns:p14="http://schemas.microsoft.com/office/powerpoint/2010/main" val="12847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xmlns=""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xmlns=""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354134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xmlns=""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xmlns=""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156219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12D52-761A-904D-A9B6-F2F94C44D588}"/>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6900BF12-0C99-524F-9A94-8343BD090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A2A54F1B-0570-2745-BDF8-2284A1588F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D1396D41-65F5-BF40-B0F4-2C3449CF8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1D62ED76-B018-A949-B7DE-23D1B6E6AA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7B84AAAF-8966-DD48-B264-7019E0F5D10D}"/>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8" name="Footer Placeholder 7">
            <a:extLst>
              <a:ext uri="{FF2B5EF4-FFF2-40B4-BE49-F238E27FC236}">
                <a16:creationId xmlns:a16="http://schemas.microsoft.com/office/drawing/2014/main" xmlns="" id="{83E58E8E-1548-9446-B60B-1F3A41A1611D}"/>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80F414E-D1D8-9E4F-8B9F-EEA298E0E537}"/>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219290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9E3C1-665D-A94E-BEFF-6EFB463FA85E}"/>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0EC172A0-0DAB-B549-8CA4-47050F7CE048}"/>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4" name="Footer Placeholder 3">
            <a:extLst>
              <a:ext uri="{FF2B5EF4-FFF2-40B4-BE49-F238E27FC236}">
                <a16:creationId xmlns:a16="http://schemas.microsoft.com/office/drawing/2014/main" xmlns="" id="{F12E241D-3AD2-AD4C-9EF2-3AC7DA1DD7B9}"/>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F02885DE-4A78-094E-9579-EB653181367E}"/>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60019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7627F7-8CAC-BE4F-A042-19DAFCB3B6A4}"/>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3" name="Footer Placeholder 2">
            <a:extLst>
              <a:ext uri="{FF2B5EF4-FFF2-40B4-BE49-F238E27FC236}">
                <a16:creationId xmlns:a16="http://schemas.microsoft.com/office/drawing/2014/main" xmlns="" id="{61495B8D-4BAA-D946-82B2-F4C0A007405B}"/>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6C72894-839B-F247-8985-D61873EBFC60}"/>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397217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50186-3C70-7C4A-9718-882F9EB584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1F2091EA-03B5-4643-A0A1-4439DD438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0C12CC50-D26F-DA49-8F40-AA9E4D63A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9BCA086-19F3-6243-997A-B8A712311ABA}"/>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6" name="Footer Placeholder 5">
            <a:extLst>
              <a:ext uri="{FF2B5EF4-FFF2-40B4-BE49-F238E27FC236}">
                <a16:creationId xmlns:a16="http://schemas.microsoft.com/office/drawing/2014/main" xmlns="" id="{6CEBD6CC-2824-9941-9674-9DE26C77C6D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FD9B2BD6-9032-E847-969E-6C8539A5ACE1}"/>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14030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26E7-88C9-A745-B21B-71C9BFEDFA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FE75FF94-F862-8848-B85E-E950160EA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65EC9E11-AF1E-A04D-8288-4C16AA5F1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DC33138-166E-9249-80D8-8FC4032CB0D9}"/>
              </a:ext>
            </a:extLst>
          </p:cNvPr>
          <p:cNvSpPr>
            <a:spLocks noGrp="1"/>
          </p:cNvSpPr>
          <p:nvPr>
            <p:ph type="dt" sz="half" idx="10"/>
          </p:nvPr>
        </p:nvSpPr>
        <p:spPr/>
        <p:txBody>
          <a:bodyPr/>
          <a:lstStyle/>
          <a:p>
            <a:fld id="{01E477F7-9D79-1C47-BBC4-FDD4C3A3CAC5}" type="datetimeFigureOut">
              <a:rPr lang="x-none" smtClean="0"/>
              <a:t>11/1/2021</a:t>
            </a:fld>
            <a:endParaRPr lang="x-none"/>
          </a:p>
        </p:txBody>
      </p:sp>
      <p:sp>
        <p:nvSpPr>
          <p:cNvPr id="6" name="Footer Placeholder 5">
            <a:extLst>
              <a:ext uri="{FF2B5EF4-FFF2-40B4-BE49-F238E27FC236}">
                <a16:creationId xmlns:a16="http://schemas.microsoft.com/office/drawing/2014/main" xmlns="" id="{738C0FDA-F8CB-D44F-89CA-52F30F8AA3F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A6E93D8-A9CD-A943-8CAF-BBD84A5FF011}"/>
              </a:ext>
            </a:extLst>
          </p:cNvPr>
          <p:cNvSpPr>
            <a:spLocks noGrp="1"/>
          </p:cNvSpPr>
          <p:nvPr>
            <p:ph type="sldNum" sz="quarter" idx="12"/>
          </p:nvPr>
        </p:nvSpPr>
        <p:spPr/>
        <p:txBody>
          <a:bodyPr/>
          <a:lstStyle/>
          <a:p>
            <a:fld id="{041EB0B1-C28F-984E-8D3D-C28F57D50B26}" type="slidenum">
              <a:rPr lang="x-none" smtClean="0"/>
              <a:t>‹#›</a:t>
            </a:fld>
            <a:endParaRPr lang="x-none"/>
          </a:p>
        </p:txBody>
      </p:sp>
    </p:spTree>
    <p:extLst>
      <p:ext uri="{BB962C8B-B14F-4D97-AF65-F5344CB8AC3E}">
        <p14:creationId xmlns:p14="http://schemas.microsoft.com/office/powerpoint/2010/main" val="279299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D3FB3B-F295-A347-90F2-4594B0A09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D8179994-DDD8-434D-9783-1D55CF563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5198D63-5C71-774E-9DDE-6603EE966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77F7-9D79-1C47-BBC4-FDD4C3A3CAC5}" type="datetimeFigureOut">
              <a:rPr lang="x-none" smtClean="0"/>
              <a:t>11/1/2021</a:t>
            </a:fld>
            <a:endParaRPr lang="x-none"/>
          </a:p>
        </p:txBody>
      </p:sp>
      <p:sp>
        <p:nvSpPr>
          <p:cNvPr id="5" name="Footer Placeholder 4">
            <a:extLst>
              <a:ext uri="{FF2B5EF4-FFF2-40B4-BE49-F238E27FC236}">
                <a16:creationId xmlns:a16="http://schemas.microsoft.com/office/drawing/2014/main" xmlns="" id="{5E0F1456-0B43-B344-BAB9-9A5B55E9C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2CD0DB28-A1FB-E647-91D6-AE30E2A717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EB0B1-C28F-984E-8D3D-C28F57D50B26}" type="slidenum">
              <a:rPr lang="x-none" smtClean="0"/>
              <a:t>‹#›</a:t>
            </a:fld>
            <a:endParaRPr lang="x-none"/>
          </a:p>
        </p:txBody>
      </p:sp>
    </p:spTree>
    <p:extLst>
      <p:ext uri="{BB962C8B-B14F-4D97-AF65-F5344CB8AC3E}">
        <p14:creationId xmlns:p14="http://schemas.microsoft.com/office/powerpoint/2010/main" val="33472703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79" r:id="rId13"/>
    <p:sldLayoutId id="2147483662" r:id="rId14"/>
    <p:sldLayoutId id="2147483786" r:id="rId15"/>
    <p:sldLayoutId id="2147483780" r:id="rId16"/>
    <p:sldLayoutId id="2147483782" r:id="rId17"/>
    <p:sldLayoutId id="2147483784" r:id="rId18"/>
    <p:sldLayoutId id="214748378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8" name="Espace réservé du titre 7">
            <a:extLst>
              <a:ext uri="{FF2B5EF4-FFF2-40B4-BE49-F238E27FC236}">
                <a16:creationId xmlns:a16="http://schemas.microsoft.com/office/drawing/2014/main" xmlns=""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MODIFIEZ LE STYLE DU TITRE</a:t>
            </a:r>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68" r:id="rId4"/>
    <p:sldLayoutId id="2147483769" r:id="rId5"/>
    <p:sldLayoutId id="2147483770" r:id="rId6"/>
    <p:sldLayoutId id="2147483771" r:id="rId7"/>
    <p:sldLayoutId id="2147483772" r:id="rId8"/>
    <p:sldLayoutId id="2147483783" r:id="rId9"/>
    <p:sldLayoutId id="2147483773" r:id="rId10"/>
    <p:sldLayoutId id="2147483774" r:id="rId11"/>
    <p:sldLayoutId id="2147483781" r:id="rId12"/>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D423D5-2F7D-4DCE-8C6D-1E1349ECA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E346F7-6893-4A12-BFC2-2951B6AC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E956BBD-9F5F-4152-A75A-88AE4CC3D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7F737-4C36-409B-8C21-909ADEEA8450}" type="datetimeFigureOut">
              <a:rPr lang="en-GB" smtClean="0"/>
              <a:t>01/11/2021</a:t>
            </a:fld>
            <a:endParaRPr lang="en-GB"/>
          </a:p>
        </p:txBody>
      </p:sp>
      <p:sp>
        <p:nvSpPr>
          <p:cNvPr id="5" name="Footer Placeholder 4">
            <a:extLst>
              <a:ext uri="{FF2B5EF4-FFF2-40B4-BE49-F238E27FC236}">
                <a16:creationId xmlns:a16="http://schemas.microsoft.com/office/drawing/2014/main" xmlns="" id="{3221EF8D-9ECF-4048-9C7B-90759F416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0CD3C32-27B9-409A-AE6B-3DC46F209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90A73-BF9B-4549-B830-B3D0299DDF70}" type="slidenum">
              <a:rPr lang="en-GB" smtClean="0"/>
              <a:t>‹#›</a:t>
            </a:fld>
            <a:endParaRPr lang="en-GB"/>
          </a:p>
        </p:txBody>
      </p:sp>
    </p:spTree>
    <p:extLst>
      <p:ext uri="{BB962C8B-B14F-4D97-AF65-F5344CB8AC3E}">
        <p14:creationId xmlns:p14="http://schemas.microsoft.com/office/powerpoint/2010/main" val="77669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B9CB6-7D13-954B-889A-E113E48D42F5}"/>
              </a:ext>
            </a:extLst>
          </p:cNvPr>
          <p:cNvSpPr>
            <a:spLocks noGrp="1"/>
          </p:cNvSpPr>
          <p:nvPr>
            <p:ph type="title"/>
          </p:nvPr>
        </p:nvSpPr>
        <p:spPr>
          <a:xfrm>
            <a:off x="1111146" y="1274521"/>
            <a:ext cx="9969708" cy="2507214"/>
          </a:xfrm>
        </p:spPr>
        <p:txBody>
          <a:bodyPr>
            <a:normAutofit/>
          </a:bodyPr>
          <a:lstStyle/>
          <a:p>
            <a:pPr>
              <a:lnSpc>
                <a:spcPct val="100000"/>
              </a:lnSpc>
            </a:pPr>
            <a:r>
              <a:rPr lang="x-none" sz="6500" b="1" dirty="0">
                <a:latin typeface="Gill Sans Nova"/>
              </a:rPr>
              <a:t>Fair and Ethical Recruitment</a:t>
            </a:r>
            <a:endParaRPr lang="en-US" sz="6500" b="1" dirty="0">
              <a:latin typeface="Gill Sans Nova"/>
            </a:endParaRPr>
          </a:p>
        </p:txBody>
      </p:sp>
      <p:sp>
        <p:nvSpPr>
          <p:cNvPr id="3" name="Text Placeholder 2">
            <a:extLst>
              <a:ext uri="{FF2B5EF4-FFF2-40B4-BE49-F238E27FC236}">
                <a16:creationId xmlns:a16="http://schemas.microsoft.com/office/drawing/2014/main" xmlns="" id="{3EFC3961-D81B-4E4B-8224-2C9DA817257A}"/>
              </a:ext>
            </a:extLst>
          </p:cNvPr>
          <p:cNvSpPr>
            <a:spLocks noGrp="1"/>
          </p:cNvSpPr>
          <p:nvPr>
            <p:ph type="body" idx="1"/>
          </p:nvPr>
        </p:nvSpPr>
        <p:spPr>
          <a:xfrm>
            <a:off x="1111146" y="3781734"/>
            <a:ext cx="9969708" cy="649839"/>
          </a:xfrm>
        </p:spPr>
        <p:txBody>
          <a:bodyPr vert="horz" lIns="91440" tIns="45720" rIns="91440" bIns="45720" rtlCol="0" anchor="t">
            <a:noAutofit/>
          </a:bodyPr>
          <a:lstStyle/>
          <a:p>
            <a:r>
              <a:rPr lang="en-US" sz="2500" i="0" dirty="0">
                <a:latin typeface="Gill Sans Nova"/>
              </a:rPr>
              <a:t>Cambodia to Thailand Migration Corridor</a:t>
            </a:r>
          </a:p>
        </p:txBody>
      </p:sp>
    </p:spTree>
    <p:extLst>
      <p:ext uri="{BB962C8B-B14F-4D97-AF65-F5344CB8AC3E}">
        <p14:creationId xmlns:p14="http://schemas.microsoft.com/office/powerpoint/2010/main" val="331847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iding a bicycle down a street&#10;&#10;Description automatically generated with medium confidence">
            <a:extLst>
              <a:ext uri="{FF2B5EF4-FFF2-40B4-BE49-F238E27FC236}">
                <a16:creationId xmlns:a16="http://schemas.microsoft.com/office/drawing/2014/main" xmlns="" id="{76A1798A-ED59-4B44-8271-F7985B1EF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76"/>
          <a:stretch/>
        </p:blipFill>
        <p:spPr>
          <a:xfrm>
            <a:off x="0" y="-148281"/>
            <a:ext cx="12191999" cy="7011794"/>
          </a:xfrm>
          <a:prstGeom prst="rect">
            <a:avLst/>
          </a:prstGeom>
        </p:spPr>
      </p:pic>
      <p:sp>
        <p:nvSpPr>
          <p:cNvPr id="4" name="Text Placeholder 3">
            <a:extLst>
              <a:ext uri="{FF2B5EF4-FFF2-40B4-BE49-F238E27FC236}">
                <a16:creationId xmlns:a16="http://schemas.microsoft.com/office/drawing/2014/main" xmlns="" id="{0863E346-9D8A-EE46-B0BE-42F45DB63AE6}"/>
              </a:ext>
            </a:extLst>
          </p:cNvPr>
          <p:cNvSpPr>
            <a:spLocks noGrp="1"/>
          </p:cNvSpPr>
          <p:nvPr>
            <p:ph type="body" sz="half" idx="2"/>
          </p:nvPr>
        </p:nvSpPr>
        <p:spPr>
          <a:xfrm>
            <a:off x="-2" y="-18252"/>
            <a:ext cx="12224449" cy="6876252"/>
          </a:xfrm>
          <a:solidFill>
            <a:srgbClr val="00196D">
              <a:alpha val="70000"/>
            </a:srgbClr>
          </a:solidFill>
        </p:spPr>
        <p:txBody>
          <a:bodyPr>
            <a:normAutofit/>
          </a:bodyPr>
          <a:lstStyle/>
          <a:p>
            <a:endParaRPr lang="x-none" sz="4000" dirty="0"/>
          </a:p>
          <a:p>
            <a:endParaRPr lang="x-none" sz="4000" dirty="0"/>
          </a:p>
          <a:p>
            <a:endParaRPr lang="x-none" sz="4000" dirty="0"/>
          </a:p>
          <a:p>
            <a:endParaRPr lang="x-none" sz="4000" dirty="0"/>
          </a:p>
        </p:txBody>
      </p:sp>
      <p:sp>
        <p:nvSpPr>
          <p:cNvPr id="5" name="TextBox 4">
            <a:extLst>
              <a:ext uri="{FF2B5EF4-FFF2-40B4-BE49-F238E27FC236}">
                <a16:creationId xmlns:a16="http://schemas.microsoft.com/office/drawing/2014/main" xmlns="" id="{B66F186A-EC23-074A-BE6D-C00B20D6896F}"/>
              </a:ext>
            </a:extLst>
          </p:cNvPr>
          <p:cNvSpPr txBox="1"/>
          <p:nvPr/>
        </p:nvSpPr>
        <p:spPr>
          <a:xfrm>
            <a:off x="1067896" y="4178632"/>
            <a:ext cx="10609603" cy="2092881"/>
          </a:xfrm>
          <a:prstGeom prst="rect">
            <a:avLst/>
          </a:prstGeom>
          <a:noFill/>
        </p:spPr>
        <p:txBody>
          <a:bodyPr wrap="square" rtlCol="0">
            <a:spAutoFit/>
          </a:bodyPr>
          <a:lstStyle/>
          <a:p>
            <a:r>
              <a:rPr lang="en-US" dirty="0">
                <a:solidFill>
                  <a:schemeClr val="bg1"/>
                </a:solidFill>
              </a:rPr>
              <a:t>A comprehensive recruitment framework, which clearly outlines the responsibilities of the different parties, </a:t>
            </a:r>
            <a:r>
              <a:rPr lang="en-US" b="1" dirty="0"/>
              <a:t>based on international standards </a:t>
            </a:r>
            <a:r>
              <a:rPr lang="en-US" dirty="0">
                <a:solidFill>
                  <a:schemeClr val="bg1"/>
                </a:solidFill>
              </a:rPr>
              <a:t>and catering for the realities on the ground is key to ensure safe and orderly migration. Clear institutional responsibilities not only reduce the costs, which would arise if responsibilities are duplicated or misaligned, but also facilitates enforcement of migration policy. The recruitment framework needs to be complemented by a </a:t>
            </a:r>
            <a:r>
              <a:rPr lang="en-US" b="1" dirty="0"/>
              <a:t>robust enforcement mechanism </a:t>
            </a:r>
            <a:r>
              <a:rPr lang="en-US" dirty="0">
                <a:solidFill>
                  <a:schemeClr val="bg1"/>
                </a:solidFill>
              </a:rPr>
              <a:t>which provides for good oversight of the recruitment and </a:t>
            </a:r>
            <a:r>
              <a:rPr lang="en-US" b="1" dirty="0"/>
              <a:t>adequate sanctions</a:t>
            </a:r>
            <a:r>
              <a:rPr lang="en-US" dirty="0"/>
              <a:t>.</a:t>
            </a:r>
          </a:p>
          <a:p>
            <a:endParaRPr lang="x-none" sz="2200" dirty="0">
              <a:solidFill>
                <a:schemeClr val="bg1"/>
              </a:solidFill>
            </a:endParaRPr>
          </a:p>
        </p:txBody>
      </p:sp>
      <p:sp>
        <p:nvSpPr>
          <p:cNvPr id="6" name="Rectangle 5">
            <a:extLst>
              <a:ext uri="{FF2B5EF4-FFF2-40B4-BE49-F238E27FC236}">
                <a16:creationId xmlns:a16="http://schemas.microsoft.com/office/drawing/2014/main" xmlns="" id="{245D383B-08B1-4F67-8B41-12655C594ACD}"/>
              </a:ext>
            </a:extLst>
          </p:cNvPr>
          <p:cNvSpPr/>
          <p:nvPr/>
        </p:nvSpPr>
        <p:spPr>
          <a:xfrm>
            <a:off x="856185" y="3086100"/>
            <a:ext cx="3087166" cy="822960"/>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670D567F-2AED-4005-8D38-7A46250B9855}"/>
              </a:ext>
            </a:extLst>
          </p:cNvPr>
          <p:cNvSpPr>
            <a:spLocks noGrp="1"/>
          </p:cNvSpPr>
          <p:nvPr>
            <p:ph type="title"/>
          </p:nvPr>
        </p:nvSpPr>
        <p:spPr>
          <a:xfrm>
            <a:off x="856184" y="3096271"/>
            <a:ext cx="3676442" cy="822960"/>
          </a:xfrm>
          <a:noFill/>
        </p:spPr>
        <p:txBody>
          <a:bodyPr>
            <a:normAutofit fontScale="90000"/>
          </a:bodyPr>
          <a:lstStyle/>
          <a:p>
            <a:r>
              <a:rPr lang="en-US" sz="3600" b="1" dirty="0">
                <a:solidFill>
                  <a:schemeClr val="bg1"/>
                </a:solidFill>
                <a:latin typeface="+mn-lt"/>
              </a:rPr>
              <a:t>CONCLUSION</a:t>
            </a:r>
            <a:endParaRPr lang="x-none" sz="3600" b="1" dirty="0">
              <a:solidFill>
                <a:schemeClr val="bg1"/>
              </a:solidFill>
              <a:latin typeface="+mn-lt"/>
              <a:cs typeface="Calibri Light" panose="020F0302020204030204"/>
            </a:endParaRPr>
          </a:p>
        </p:txBody>
      </p:sp>
      <p:sp>
        <p:nvSpPr>
          <p:cNvPr id="9" name="Rectangle 8">
            <a:extLst>
              <a:ext uri="{FF2B5EF4-FFF2-40B4-BE49-F238E27FC236}">
                <a16:creationId xmlns:a16="http://schemas.microsoft.com/office/drawing/2014/main" xmlns="" id="{8A854A9B-1176-44B6-B49E-D9BC6A699D3D}"/>
              </a:ext>
            </a:extLst>
          </p:cNvPr>
          <p:cNvSpPr/>
          <p:nvPr/>
        </p:nvSpPr>
        <p:spPr>
          <a:xfrm flipH="1">
            <a:off x="856184" y="4318907"/>
            <a:ext cx="90873" cy="1804307"/>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9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80" y="1"/>
            <a:ext cx="4542350" cy="6832774"/>
          </a:xfrm>
          <a:prstGeom prst="rect">
            <a:avLst/>
          </a:prstGeom>
        </p:spPr>
      </p:pic>
      <p:sp>
        <p:nvSpPr>
          <p:cNvPr id="3" name="TextBox 2"/>
          <p:cNvSpPr txBox="1">
            <a:spLocks noChangeArrowheads="1"/>
          </p:cNvSpPr>
          <p:nvPr/>
        </p:nvSpPr>
        <p:spPr bwMode="auto">
          <a:xfrm>
            <a:off x="5029200" y="2133600"/>
            <a:ext cx="376918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a:t>THANK YOU</a:t>
            </a:r>
          </a:p>
        </p:txBody>
      </p:sp>
      <p:sp>
        <p:nvSpPr>
          <p:cNvPr id="4" name="TextBox 3"/>
          <p:cNvSpPr txBox="1">
            <a:spLocks noChangeArrowheads="1"/>
          </p:cNvSpPr>
          <p:nvPr/>
        </p:nvSpPr>
        <p:spPr bwMode="auto">
          <a:xfrm>
            <a:off x="5029200" y="2895600"/>
            <a:ext cx="61355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t>For more information:</a:t>
            </a:r>
          </a:p>
          <a:p>
            <a:pPr eaLnBrk="1" hangingPunct="1"/>
            <a:endParaRPr lang="en-US" sz="2000"/>
          </a:p>
          <a:p>
            <a:pPr eaLnBrk="1" hangingPunct="1"/>
            <a:r>
              <a:rPr lang="en-US" sz="2000" b="1"/>
              <a:t>Email: </a:t>
            </a:r>
            <a:r>
              <a:rPr lang="en-US" sz="2000">
                <a:solidFill>
                  <a:srgbClr val="0033A0"/>
                </a:solidFill>
              </a:rPr>
              <a:t>iomthailand@iom.int</a:t>
            </a:r>
          </a:p>
          <a:p>
            <a:pPr eaLnBrk="1" hangingPunct="1"/>
            <a:r>
              <a:rPr lang="en-US" sz="2000" b="1"/>
              <a:t>Website: </a:t>
            </a:r>
            <a:r>
              <a:rPr lang="en-US" sz="2000">
                <a:solidFill>
                  <a:srgbClr val="0033A0"/>
                </a:solidFill>
              </a:rPr>
              <a:t>thailand.iom.int</a:t>
            </a:r>
          </a:p>
          <a:p>
            <a:pPr eaLnBrk="1" hangingPunct="1"/>
            <a:r>
              <a:rPr lang="en-US" sz="2000" b="1"/>
              <a:t>Facebook</a:t>
            </a:r>
            <a:r>
              <a:rPr lang="en-US" sz="2000"/>
              <a:t>: </a:t>
            </a:r>
            <a:r>
              <a:rPr lang="en-US" sz="2000">
                <a:solidFill>
                  <a:srgbClr val="0033A0"/>
                </a:solidFill>
              </a:rPr>
              <a:t>facebook.com/</a:t>
            </a:r>
            <a:r>
              <a:rPr lang="en-US" sz="2000" err="1">
                <a:solidFill>
                  <a:srgbClr val="0033A0"/>
                </a:solidFill>
              </a:rPr>
              <a:t>IOMThailand</a:t>
            </a:r>
            <a:r>
              <a:rPr lang="en-US" sz="2000"/>
              <a:t> </a:t>
            </a:r>
          </a:p>
          <a:p>
            <a:pPr eaLnBrk="1" hangingPunct="1"/>
            <a:r>
              <a:rPr lang="en-US" sz="2000" b="1"/>
              <a:t>Twitter: </a:t>
            </a:r>
            <a:r>
              <a:rPr lang="en-US" sz="2000">
                <a:solidFill>
                  <a:srgbClr val="0033A0"/>
                </a:solidFill>
              </a:rPr>
              <a:t>@</a:t>
            </a:r>
            <a:r>
              <a:rPr lang="en-US" sz="2000" err="1">
                <a:solidFill>
                  <a:srgbClr val="0033A0"/>
                </a:solidFill>
              </a:rPr>
              <a:t>IOMThailand</a:t>
            </a:r>
            <a:r>
              <a:rPr lang="en-US" sz="2000">
                <a:solidFill>
                  <a:srgbClr val="0033A0"/>
                </a:solidFill>
              </a:rPr>
              <a:t> </a:t>
            </a:r>
          </a:p>
        </p:txBody>
      </p:sp>
      <p:cxnSp>
        <p:nvCxnSpPr>
          <p:cNvPr id="5" name="Straight Connector 4"/>
          <p:cNvCxnSpPr/>
          <p:nvPr/>
        </p:nvCxnSpPr>
        <p:spPr>
          <a:xfrm>
            <a:off x="5029200" y="2779713"/>
            <a:ext cx="716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00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AE8387-0A42-445F-90F0-555F1CC066E1}"/>
              </a:ext>
            </a:extLst>
          </p:cNvPr>
          <p:cNvSpPr/>
          <p:nvPr/>
        </p:nvSpPr>
        <p:spPr>
          <a:xfrm>
            <a:off x="609600" y="493096"/>
            <a:ext cx="7117080"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 name="Title 1">
            <a:extLst>
              <a:ext uri="{FF2B5EF4-FFF2-40B4-BE49-F238E27FC236}">
                <a16:creationId xmlns:a16="http://schemas.microsoft.com/office/drawing/2014/main" xmlns="" id="{BC19D16D-58EA-4729-B752-35BDE718D7AC}"/>
              </a:ext>
            </a:extLst>
          </p:cNvPr>
          <p:cNvSpPr txBox="1">
            <a:spLocks/>
          </p:cNvSpPr>
          <p:nvPr/>
        </p:nvSpPr>
        <p:spPr>
          <a:xfrm>
            <a:off x="609600" y="493096"/>
            <a:ext cx="10317480" cy="913538"/>
          </a:xfrm>
          <a:prstGeom prst="rect">
            <a:avLst/>
          </a:prstGeom>
          <a:solidFill>
            <a:schemeClr val="accent2"/>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33A0"/>
                </a:solidFill>
                <a:latin typeface="+mj-lt"/>
                <a:ea typeface="+mj-ea"/>
                <a:cs typeface="+mj-cs"/>
              </a:defRPr>
            </a:lvl1pPr>
          </a:lstStyle>
          <a:p>
            <a:r>
              <a:rPr lang="x-none" sz="3600" b="1" dirty="0">
                <a:solidFill>
                  <a:schemeClr val="bg1"/>
                </a:solidFill>
                <a:latin typeface="+mn-lt"/>
              </a:rPr>
              <a:t>Three </a:t>
            </a:r>
            <a:r>
              <a:rPr lang="x-none" sz="3600" b="1">
                <a:solidFill>
                  <a:schemeClr val="bg1"/>
                </a:solidFill>
                <a:latin typeface="+mn-lt"/>
              </a:rPr>
              <a:t>Source </a:t>
            </a:r>
            <a:r>
              <a:rPr lang="en-US" sz="3600" b="1" dirty="0">
                <a:solidFill>
                  <a:schemeClr val="bg1"/>
                </a:solidFill>
                <a:latin typeface="+mn-lt"/>
              </a:rPr>
              <a:t>D</a:t>
            </a:r>
            <a:r>
              <a:rPr lang="x-none" sz="3600" b="1">
                <a:solidFill>
                  <a:schemeClr val="bg1"/>
                </a:solidFill>
                <a:latin typeface="+mn-lt"/>
              </a:rPr>
              <a:t>ocuments</a:t>
            </a:r>
            <a:r>
              <a:rPr lang="x-none" sz="3600" b="1" dirty="0">
                <a:solidFill>
                  <a:schemeClr val="bg1"/>
                </a:solidFill>
                <a:latin typeface="+mn-lt"/>
              </a:rPr>
              <a:t>:</a:t>
            </a:r>
          </a:p>
        </p:txBody>
      </p:sp>
      <p:sp>
        <p:nvSpPr>
          <p:cNvPr id="6" name="Content Placeholder 2">
            <a:extLst>
              <a:ext uri="{FF2B5EF4-FFF2-40B4-BE49-F238E27FC236}">
                <a16:creationId xmlns:a16="http://schemas.microsoft.com/office/drawing/2014/main" xmlns="" id="{0D52A521-6A76-441B-9071-1DAFA570808D}"/>
              </a:ext>
            </a:extLst>
          </p:cNvPr>
          <p:cNvSpPr txBox="1">
            <a:spLocks/>
          </p:cNvSpPr>
          <p:nvPr/>
        </p:nvSpPr>
        <p:spPr>
          <a:xfrm>
            <a:off x="609600" y="1706880"/>
            <a:ext cx="9601200" cy="44094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000" dirty="0"/>
          </a:p>
          <a:p>
            <a:pPr>
              <a:lnSpc>
                <a:spcPct val="100000"/>
              </a:lnSpc>
            </a:pPr>
            <a:endParaRPr lang="en-US" sz="2000" dirty="0"/>
          </a:p>
          <a:p>
            <a:pPr marL="457200" indent="-457200">
              <a:lnSpc>
                <a:spcPct val="100000"/>
              </a:lnSpc>
              <a:buFont typeface="Arial" panose="020B0604020202020204" pitchFamily="34" charset="0"/>
              <a:buChar char="•"/>
            </a:pPr>
            <a:endParaRPr lang="x-none" sz="2000" dirty="0"/>
          </a:p>
        </p:txBody>
      </p:sp>
      <p:sp>
        <p:nvSpPr>
          <p:cNvPr id="2" name="TextBox 1">
            <a:extLst>
              <a:ext uri="{FF2B5EF4-FFF2-40B4-BE49-F238E27FC236}">
                <a16:creationId xmlns:a16="http://schemas.microsoft.com/office/drawing/2014/main" xmlns="" id="{AAD7DF1B-C307-4649-942C-B7A3620DCF91}"/>
              </a:ext>
            </a:extLst>
          </p:cNvPr>
          <p:cNvSpPr txBox="1"/>
          <p:nvPr/>
        </p:nvSpPr>
        <p:spPr>
          <a:xfrm>
            <a:off x="478971" y="2068286"/>
            <a:ext cx="10711543"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t>The </a:t>
            </a:r>
            <a:r>
              <a:rPr lang="x-none" sz="2000" b="1"/>
              <a:t>Montreal </a:t>
            </a:r>
            <a:r>
              <a:rPr lang="x-none" sz="2000" b="1" dirty="0"/>
              <a:t>Recommendations</a:t>
            </a:r>
            <a:r>
              <a:rPr lang="x-none" sz="2000" dirty="0"/>
              <a:t>:</a:t>
            </a:r>
            <a:r>
              <a:rPr lang="x-none" sz="2000" b="1" dirty="0"/>
              <a:t> </a:t>
            </a:r>
            <a:r>
              <a:rPr lang="en-US" sz="2000" b="1" dirty="0"/>
              <a:t>55 </a:t>
            </a:r>
            <a:r>
              <a:rPr lang="en-US" sz="2000" dirty="0"/>
              <a:t>recommendations - practical guidance to the governments -enable more effective regulation of international recruitment and protection of migrant workers;</a:t>
            </a:r>
            <a:endParaRPr lang="x-none" sz="2000" dirty="0"/>
          </a:p>
          <a:p>
            <a:pPr algn="just"/>
            <a:r>
              <a:rPr lang="x-none" sz="2000" dirty="0"/>
              <a:t>  </a:t>
            </a:r>
          </a:p>
          <a:p>
            <a:pPr marL="285750" indent="-285750" algn="just">
              <a:buFont typeface="Arial" panose="020B0604020202020204" pitchFamily="34" charset="0"/>
              <a:buChar char="•"/>
            </a:pPr>
            <a:r>
              <a:rPr lang="x-none" sz="2000" b="1" dirty="0"/>
              <a:t>Objective 6 of the Global Compact on Migration</a:t>
            </a:r>
            <a:r>
              <a:rPr lang="x-none" sz="2000" dirty="0"/>
              <a:t>: ‘</a:t>
            </a:r>
            <a:r>
              <a:rPr lang="en-US" sz="2000" dirty="0"/>
              <a:t>facilitating fair and ethical recruitment and safeguard conditions that ensure decent work.’;</a:t>
            </a:r>
            <a:r>
              <a:rPr lang="x-none" sz="2000" dirty="0"/>
              <a:t> </a:t>
            </a:r>
          </a:p>
          <a:p>
            <a:pPr marL="285750" indent="-285750" algn="just">
              <a:buFont typeface="Arial" panose="020B0604020202020204" pitchFamily="34" charset="0"/>
              <a:buChar char="•"/>
            </a:pPr>
            <a:endParaRPr lang="x-none" sz="2000" dirty="0"/>
          </a:p>
          <a:p>
            <a:pPr marL="285750" indent="-285750" algn="just">
              <a:buFont typeface="Arial" panose="020B0604020202020204" pitchFamily="34" charset="0"/>
              <a:buChar char="•"/>
            </a:pPr>
            <a:r>
              <a:rPr lang="x-none" sz="2000" b="1" dirty="0"/>
              <a:t>Acknowledge, Act and Advance (AAA): </a:t>
            </a:r>
            <a:r>
              <a:rPr lang="x-none" sz="2000" dirty="0"/>
              <a:t>recommendations to governments and businesses to take action to eradicate </a:t>
            </a:r>
            <a:r>
              <a:rPr lang="en-GB" sz="2000" dirty="0"/>
              <a:t>h</a:t>
            </a:r>
            <a:r>
              <a:rPr lang="x-none" sz="2000" dirty="0"/>
              <a:t>uman trafficking, forced labour, modern slavery and child labour across the I</a:t>
            </a:r>
            <a:r>
              <a:rPr lang="en-GB" sz="2000" dirty="0"/>
              <a:t>n</a:t>
            </a:r>
            <a:r>
              <a:rPr lang="x-none" sz="2000" dirty="0"/>
              <a:t>do-Pacific region.</a:t>
            </a:r>
          </a:p>
        </p:txBody>
      </p:sp>
    </p:spTree>
    <p:extLst>
      <p:ext uri="{BB962C8B-B14F-4D97-AF65-F5344CB8AC3E}">
        <p14:creationId xmlns:p14="http://schemas.microsoft.com/office/powerpoint/2010/main" val="3068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5D1D561-0CA1-48E6-A7A2-1844769B64DD}"/>
              </a:ext>
            </a:extLst>
          </p:cNvPr>
          <p:cNvSpPr/>
          <p:nvPr/>
        </p:nvSpPr>
        <p:spPr>
          <a:xfrm>
            <a:off x="4905" y="-16770"/>
            <a:ext cx="3220668" cy="6882323"/>
          </a:xfrm>
          <a:prstGeom prst="rect">
            <a:avLst/>
          </a:prstGeom>
          <a:gradFill flip="none"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path path="circle">
              <a:fillToRect t="100000" r="100000"/>
            </a:path>
            <a:tileRect l="-100000" b="-100000"/>
          </a:gradFill>
          <a:ln/>
          <a:effectLst>
            <a:glow rad="139700">
              <a:schemeClr val="accent1">
                <a:satMod val="175000"/>
                <a:alpha val="40000"/>
              </a:schemeClr>
            </a:glow>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1">
            <a:extLst>
              <a:ext uri="{FF2B5EF4-FFF2-40B4-BE49-F238E27FC236}">
                <a16:creationId xmlns:a16="http://schemas.microsoft.com/office/drawing/2014/main" xmlns="" id="{6466D116-8D1A-424B-A544-80D748A84DAD}"/>
              </a:ext>
            </a:extLst>
          </p:cNvPr>
          <p:cNvSpPr>
            <a:spLocks noGrp="1"/>
          </p:cNvSpPr>
          <p:nvPr>
            <p:ph type="title"/>
          </p:nvPr>
        </p:nvSpPr>
        <p:spPr>
          <a:xfrm>
            <a:off x="295563" y="2916672"/>
            <a:ext cx="2640597" cy="864381"/>
          </a:xfrm>
        </p:spPr>
        <p:txBody>
          <a:bodyPr vert="horz" lIns="91440" tIns="45720" rIns="91440" bIns="45720" rtlCol="0" anchor="ctr">
            <a:normAutofit/>
          </a:bodyPr>
          <a:lstStyle/>
          <a:p>
            <a:pPr algn="ctr"/>
            <a:r>
              <a:rPr lang="x-none" sz="3600" b="1" dirty="0">
                <a:solidFill>
                  <a:srgbClr val="FFFFFF"/>
                </a:solidFill>
                <a:latin typeface="Calibri"/>
                <a:cs typeface="Calibri"/>
              </a:rPr>
              <a:t>CONTENT</a:t>
            </a:r>
          </a:p>
        </p:txBody>
      </p:sp>
      <p:sp>
        <p:nvSpPr>
          <p:cNvPr id="9" name="Content Placeholder 2">
            <a:extLst>
              <a:ext uri="{FF2B5EF4-FFF2-40B4-BE49-F238E27FC236}">
                <a16:creationId xmlns:a16="http://schemas.microsoft.com/office/drawing/2014/main" xmlns="" id="{98F7AB80-5C2E-45A5-AB96-81C5AC1B0234}"/>
              </a:ext>
            </a:extLst>
          </p:cNvPr>
          <p:cNvSpPr txBox="1">
            <a:spLocks/>
          </p:cNvSpPr>
          <p:nvPr/>
        </p:nvSpPr>
        <p:spPr>
          <a:xfrm>
            <a:off x="3980784" y="1142156"/>
            <a:ext cx="7649287" cy="43978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x-none" sz="2200" dirty="0">
              <a:latin typeface="Calibri Light"/>
              <a:cs typeface="Calibri Light"/>
            </a:endParaRPr>
          </a:p>
          <a:p>
            <a:pPr fontAlgn="ctr"/>
            <a:r>
              <a:rPr lang="x-none" sz="2000" b="1" dirty="0">
                <a:cs typeface="Calibri Light"/>
              </a:rPr>
              <a:t>Private Recruitment Agencies-</a:t>
            </a:r>
          </a:p>
          <a:p>
            <a:pPr marL="0" indent="0" fontAlgn="ctr">
              <a:buNone/>
            </a:pPr>
            <a:r>
              <a:rPr lang="x-none" sz="2000" b="1" dirty="0">
                <a:cs typeface="Calibri Light"/>
              </a:rPr>
              <a:t> </a:t>
            </a:r>
            <a:r>
              <a:rPr lang="x-none" sz="2000" dirty="0">
                <a:cs typeface="Calibri Light"/>
              </a:rPr>
              <a:t>(i) </a:t>
            </a:r>
            <a:r>
              <a:rPr lang="en-US" sz="2000" dirty="0"/>
              <a:t>the licensing process;</a:t>
            </a:r>
          </a:p>
          <a:p>
            <a:pPr marL="0" indent="0" fontAlgn="ctr">
              <a:buNone/>
            </a:pPr>
            <a:r>
              <a:rPr lang="en-US" sz="2000" dirty="0"/>
              <a:t> (ii) the obligations – repatriation and re-integration;</a:t>
            </a:r>
          </a:p>
          <a:p>
            <a:pPr marL="0" indent="0" fontAlgn="ctr">
              <a:buNone/>
            </a:pPr>
            <a:r>
              <a:rPr lang="en-US" sz="2000" dirty="0"/>
              <a:t>(iii) Incentives to adhere to fair and ethical recruitment standards.</a:t>
            </a:r>
          </a:p>
          <a:p>
            <a:pPr marL="0" indent="0" fontAlgn="ctr">
              <a:buNone/>
            </a:pPr>
            <a:r>
              <a:rPr lang="en-US" sz="2000" dirty="0"/>
              <a:t>(iv) Recruitment Fees and Costs</a:t>
            </a:r>
          </a:p>
          <a:p>
            <a:pPr marL="0" indent="0" fontAlgn="ctr">
              <a:buNone/>
            </a:pPr>
            <a:endParaRPr lang="en-US" sz="2000" dirty="0"/>
          </a:p>
          <a:p>
            <a:pPr fontAlgn="ctr"/>
            <a:r>
              <a:rPr lang="en-US" sz="2000" b="1" dirty="0"/>
              <a:t>Remediation channels</a:t>
            </a:r>
            <a:r>
              <a:rPr lang="en-US" sz="2000" dirty="0"/>
              <a:t>: all workers, including migrant workers, should have adequate channels to address </a:t>
            </a:r>
            <a:r>
              <a:rPr lang="en-US" sz="2000" b="1" u="sng" dirty="0"/>
              <a:t>all</a:t>
            </a:r>
            <a:r>
              <a:rPr lang="en-US" sz="2000" dirty="0"/>
              <a:t> recruitment related grievances.</a:t>
            </a:r>
          </a:p>
          <a:p>
            <a:pPr marL="0" indent="0" fontAlgn="ctr">
              <a:buNone/>
            </a:pPr>
            <a:endParaRPr lang="x-none" sz="2000" dirty="0">
              <a:cs typeface="Calibri Light"/>
            </a:endParaRPr>
          </a:p>
          <a:p>
            <a:r>
              <a:rPr lang="x-none" sz="2000" dirty="0">
                <a:cs typeface="Calibri Light"/>
              </a:rPr>
              <a:t>Conclusion</a:t>
            </a:r>
          </a:p>
          <a:p>
            <a:pPr marL="457200" indent="-457200"/>
            <a:endParaRPr lang="x-none" sz="2200" dirty="0">
              <a:latin typeface="Calibri Light"/>
              <a:cs typeface="Calibri Light"/>
            </a:endParaRPr>
          </a:p>
        </p:txBody>
      </p:sp>
    </p:spTree>
    <p:extLst>
      <p:ext uri="{BB962C8B-B14F-4D97-AF65-F5344CB8AC3E}">
        <p14:creationId xmlns:p14="http://schemas.microsoft.com/office/powerpoint/2010/main" val="34162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dissolv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dissolv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dissolve">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dissolv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AE8387-0A42-445F-90F0-555F1CC066E1}"/>
              </a:ext>
            </a:extLst>
          </p:cNvPr>
          <p:cNvSpPr/>
          <p:nvPr/>
        </p:nvSpPr>
        <p:spPr>
          <a:xfrm>
            <a:off x="609600" y="493096"/>
            <a:ext cx="7117080"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 name="Title 1">
            <a:extLst>
              <a:ext uri="{FF2B5EF4-FFF2-40B4-BE49-F238E27FC236}">
                <a16:creationId xmlns:a16="http://schemas.microsoft.com/office/drawing/2014/main" xmlns="" id="{BC19D16D-58EA-4729-B752-35BDE718D7AC}"/>
              </a:ext>
            </a:extLst>
          </p:cNvPr>
          <p:cNvSpPr txBox="1">
            <a:spLocks/>
          </p:cNvSpPr>
          <p:nvPr/>
        </p:nvSpPr>
        <p:spPr>
          <a:xfrm>
            <a:off x="762000" y="493096"/>
            <a:ext cx="10317480" cy="913538"/>
          </a:xfrm>
          <a:prstGeom prst="rect">
            <a:avLst/>
          </a:prstGeom>
          <a:solidFill>
            <a:schemeClr val="accent2"/>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33A0"/>
                </a:solidFill>
                <a:latin typeface="+mj-lt"/>
                <a:ea typeface="+mj-ea"/>
                <a:cs typeface="+mj-cs"/>
              </a:defRPr>
            </a:lvl1pPr>
          </a:lstStyle>
          <a:p>
            <a:r>
              <a:rPr lang="x-none" sz="3600" b="1" dirty="0">
                <a:solidFill>
                  <a:schemeClr val="bg1"/>
                </a:solidFill>
                <a:latin typeface="+mn-lt"/>
              </a:rPr>
              <a:t>Private Recruitment Agencies: Licensing</a:t>
            </a:r>
          </a:p>
        </p:txBody>
      </p:sp>
      <p:sp>
        <p:nvSpPr>
          <p:cNvPr id="6" name="Content Placeholder 2">
            <a:extLst>
              <a:ext uri="{FF2B5EF4-FFF2-40B4-BE49-F238E27FC236}">
                <a16:creationId xmlns:a16="http://schemas.microsoft.com/office/drawing/2014/main" xmlns="" id="{0D52A521-6A76-441B-9071-1DAFA570808D}"/>
              </a:ext>
            </a:extLst>
          </p:cNvPr>
          <p:cNvSpPr txBox="1">
            <a:spLocks/>
          </p:cNvSpPr>
          <p:nvPr/>
        </p:nvSpPr>
        <p:spPr>
          <a:xfrm>
            <a:off x="609600" y="1706880"/>
            <a:ext cx="9601200" cy="44094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1" u="sng" dirty="0"/>
              <a:t>System In Place</a:t>
            </a:r>
          </a:p>
          <a:p>
            <a:pPr marL="457200" indent="-457200">
              <a:lnSpc>
                <a:spcPct val="100000"/>
              </a:lnSpc>
              <a:buFont typeface="Arial" panose="020B0604020202020204" pitchFamily="34" charset="0"/>
              <a:buChar char="•"/>
            </a:pPr>
            <a:r>
              <a:rPr lang="en-US" sz="2000" dirty="0"/>
              <a:t>Obligation to have a license: Sub-decree 190 and MoU on cooperation on employment between Cambodia and Thailand;</a:t>
            </a:r>
          </a:p>
          <a:p>
            <a:pPr marL="457200" indent="-457200">
              <a:lnSpc>
                <a:spcPct val="100000"/>
              </a:lnSpc>
              <a:buFont typeface="Arial" panose="020B0604020202020204" pitchFamily="34" charset="0"/>
              <a:buChar char="•"/>
            </a:pPr>
            <a:r>
              <a:rPr lang="en-US" sz="2000" dirty="0"/>
              <a:t>Monitoring system to ensure compliance; yearly evaluation by the MOLVT.</a:t>
            </a:r>
          </a:p>
          <a:p>
            <a:pPr>
              <a:lnSpc>
                <a:spcPct val="100000"/>
              </a:lnSpc>
            </a:pPr>
            <a:endParaRPr lang="en-US" sz="2000" dirty="0"/>
          </a:p>
          <a:p>
            <a:pPr>
              <a:lnSpc>
                <a:spcPct val="100000"/>
              </a:lnSpc>
            </a:pPr>
            <a:r>
              <a:rPr lang="en-US" sz="2000" b="1" u="sng" dirty="0"/>
              <a:t>Suggestions</a:t>
            </a:r>
          </a:p>
          <a:p>
            <a:pPr marL="457200" indent="-457200">
              <a:lnSpc>
                <a:spcPct val="100000"/>
              </a:lnSpc>
              <a:buFont typeface="Arial" panose="020B0604020202020204" pitchFamily="34" charset="0"/>
              <a:buChar char="•"/>
            </a:pPr>
            <a:r>
              <a:rPr lang="en-US" sz="2000" dirty="0"/>
              <a:t>Having a </a:t>
            </a:r>
            <a:r>
              <a:rPr lang="en-US" sz="2000" u="sng" dirty="0"/>
              <a:t>public list </a:t>
            </a:r>
            <a:r>
              <a:rPr lang="en-US" sz="2000" dirty="0"/>
              <a:t>which provides the details of </a:t>
            </a:r>
            <a:r>
              <a:rPr lang="en-US" sz="2000" u="sng" dirty="0"/>
              <a:t>all </a:t>
            </a:r>
            <a:r>
              <a:rPr lang="en-US" sz="2000" dirty="0"/>
              <a:t>licensed PRAs and of those whose license has been revoked or suspended is highly desirable;</a:t>
            </a:r>
          </a:p>
          <a:p>
            <a:pPr marL="457200" indent="-457200">
              <a:lnSpc>
                <a:spcPct val="100000"/>
              </a:lnSpc>
              <a:buFont typeface="Arial" panose="020B0604020202020204" pitchFamily="34" charset="0"/>
              <a:buChar char="•"/>
            </a:pPr>
            <a:r>
              <a:rPr lang="en-US" sz="2000" dirty="0"/>
              <a:t> This list would need to be </a:t>
            </a:r>
            <a:r>
              <a:rPr lang="en-US" sz="2000" u="sng" dirty="0"/>
              <a:t>regularly updated </a:t>
            </a:r>
            <a:r>
              <a:rPr lang="en-US" sz="2000" dirty="0"/>
              <a:t>and </a:t>
            </a:r>
            <a:r>
              <a:rPr lang="en-US" sz="2000" u="sng" dirty="0"/>
              <a:t>easily accessible </a:t>
            </a:r>
            <a:r>
              <a:rPr lang="en-US" sz="2000" dirty="0"/>
              <a:t>to migrant workers.</a:t>
            </a:r>
          </a:p>
          <a:p>
            <a:pPr marL="457200" indent="-457200">
              <a:lnSpc>
                <a:spcPct val="100000"/>
              </a:lnSpc>
              <a:buFont typeface="Arial" panose="020B0604020202020204" pitchFamily="34" charset="0"/>
              <a:buChar char="•"/>
            </a:pPr>
            <a:endParaRPr lang="x-none" sz="2000" dirty="0"/>
          </a:p>
        </p:txBody>
      </p:sp>
    </p:spTree>
    <p:extLst>
      <p:ext uri="{BB962C8B-B14F-4D97-AF65-F5344CB8AC3E}">
        <p14:creationId xmlns:p14="http://schemas.microsoft.com/office/powerpoint/2010/main" val="22616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heckerboard(across)">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298F5C-8B6E-482B-9561-FB2B5383F18B}"/>
              </a:ext>
            </a:extLst>
          </p:cNvPr>
          <p:cNvSpPr/>
          <p:nvPr/>
        </p:nvSpPr>
        <p:spPr>
          <a:xfrm>
            <a:off x="508000" y="365126"/>
            <a:ext cx="4761946"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38B8615F-782A-49FF-B4D7-838B9B8982A5}"/>
              </a:ext>
            </a:extLst>
          </p:cNvPr>
          <p:cNvSpPr>
            <a:spLocks noGrp="1"/>
          </p:cNvSpPr>
          <p:nvPr>
            <p:ph type="title"/>
          </p:nvPr>
        </p:nvSpPr>
        <p:spPr>
          <a:xfrm>
            <a:off x="507999" y="365127"/>
            <a:ext cx="7395030" cy="913538"/>
          </a:xfrm>
          <a:solidFill>
            <a:schemeClr val="accent2"/>
          </a:solidFill>
        </p:spPr>
        <p:txBody>
          <a:bodyPr>
            <a:normAutofit/>
          </a:bodyPr>
          <a:lstStyle/>
          <a:p>
            <a:r>
              <a:rPr lang="x-none" sz="3600" b="1" dirty="0">
                <a:solidFill>
                  <a:schemeClr val="bg1"/>
                </a:solidFill>
                <a:latin typeface="+mn-lt"/>
              </a:rPr>
              <a:t>Private Recruitment Agencies (cont.)</a:t>
            </a:r>
          </a:p>
        </p:txBody>
      </p:sp>
      <p:sp>
        <p:nvSpPr>
          <p:cNvPr id="9" name="Content Placeholder 2">
            <a:extLst>
              <a:ext uri="{FF2B5EF4-FFF2-40B4-BE49-F238E27FC236}">
                <a16:creationId xmlns:a16="http://schemas.microsoft.com/office/drawing/2014/main" xmlns="" id="{EA752368-EB21-4CF4-94A1-83A7A4407511}"/>
              </a:ext>
            </a:extLst>
          </p:cNvPr>
          <p:cNvSpPr>
            <a:spLocks noGrp="1"/>
          </p:cNvSpPr>
          <p:nvPr>
            <p:ph sz="half" idx="10"/>
          </p:nvPr>
        </p:nvSpPr>
        <p:spPr>
          <a:xfrm>
            <a:off x="507999" y="1828800"/>
            <a:ext cx="9583057" cy="3464560"/>
          </a:xfrm>
        </p:spPr>
        <p:txBody>
          <a:bodyPr>
            <a:normAutofit/>
          </a:bodyPr>
          <a:lstStyle/>
          <a:p>
            <a:endParaRPr lang="x-none" sz="2200" dirty="0"/>
          </a:p>
          <a:p>
            <a:pPr marL="342900" indent="-342900">
              <a:buFont typeface="Arial" panose="020B0604020202020204" pitchFamily="34" charset="0"/>
              <a:buChar char="•"/>
            </a:pPr>
            <a:r>
              <a:rPr lang="x-none" sz="2000" dirty="0"/>
              <a:t>Clarity on the nature of the inspections- announced or unannounced?</a:t>
            </a:r>
          </a:p>
          <a:p>
            <a:pPr marL="342900" indent="-342900">
              <a:buFont typeface="Arial" panose="020B0604020202020204" pitchFamily="34" charset="0"/>
              <a:buChar char="•"/>
            </a:pPr>
            <a:r>
              <a:rPr lang="x-none" sz="2000" dirty="0"/>
              <a:t>Strengthen inspections. This can be done through:</a:t>
            </a:r>
          </a:p>
          <a:p>
            <a:pPr marL="457200" indent="-457200">
              <a:buAutoNum type="alphaLcParenBoth"/>
            </a:pPr>
            <a:r>
              <a:rPr lang="x-none" sz="2000" dirty="0"/>
              <a:t>MoU on cooperation on employment between Cambodia and Thailand;</a:t>
            </a:r>
          </a:p>
          <a:p>
            <a:pPr marL="457200" indent="-457200">
              <a:buAutoNum type="alphaLcParenBoth"/>
            </a:pPr>
            <a:r>
              <a:rPr lang="x-none" sz="2000" dirty="0"/>
              <a:t>Strengthen the capacity of the inspection Units- resources and training.</a:t>
            </a:r>
          </a:p>
          <a:p>
            <a:r>
              <a:rPr lang="en-US" sz="2000" dirty="0"/>
              <a:t> </a:t>
            </a:r>
          </a:p>
          <a:p>
            <a:pPr marL="457200" indent="-457200">
              <a:buFont typeface="Arial" panose="020B0604020202020204" pitchFamily="34" charset="0"/>
              <a:buChar char="•"/>
            </a:pPr>
            <a:endParaRPr lang="x-none" sz="2200" dirty="0"/>
          </a:p>
        </p:txBody>
      </p:sp>
    </p:spTree>
    <p:extLst>
      <p:ext uri="{BB962C8B-B14F-4D97-AF65-F5344CB8AC3E}">
        <p14:creationId xmlns:p14="http://schemas.microsoft.com/office/powerpoint/2010/main" val="2831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298F5C-8B6E-482B-9561-FB2B5383F18B}"/>
              </a:ext>
            </a:extLst>
          </p:cNvPr>
          <p:cNvSpPr/>
          <p:nvPr/>
        </p:nvSpPr>
        <p:spPr>
          <a:xfrm>
            <a:off x="508000" y="365126"/>
            <a:ext cx="4761946"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38B8615F-782A-49FF-B4D7-838B9B8982A5}"/>
              </a:ext>
            </a:extLst>
          </p:cNvPr>
          <p:cNvSpPr>
            <a:spLocks noGrp="1"/>
          </p:cNvSpPr>
          <p:nvPr>
            <p:ph type="title"/>
          </p:nvPr>
        </p:nvSpPr>
        <p:spPr>
          <a:xfrm>
            <a:off x="673100" y="365126"/>
            <a:ext cx="8155214" cy="875147"/>
          </a:xfrm>
          <a:solidFill>
            <a:schemeClr val="accent2"/>
          </a:solidFill>
        </p:spPr>
        <p:txBody>
          <a:bodyPr>
            <a:normAutofit fontScale="90000"/>
          </a:bodyPr>
          <a:lstStyle/>
          <a:p>
            <a:r>
              <a:rPr lang="x-none" sz="3600" b="1" dirty="0">
                <a:solidFill>
                  <a:schemeClr val="bg1"/>
                </a:solidFill>
                <a:latin typeface="+mn-lt"/>
              </a:rPr>
              <a:t>Private Recruitment Agencies - Obligations</a:t>
            </a:r>
          </a:p>
        </p:txBody>
      </p:sp>
      <p:sp>
        <p:nvSpPr>
          <p:cNvPr id="9" name="Content Placeholder 2">
            <a:extLst>
              <a:ext uri="{FF2B5EF4-FFF2-40B4-BE49-F238E27FC236}">
                <a16:creationId xmlns:a16="http://schemas.microsoft.com/office/drawing/2014/main" xmlns="" id="{EA752368-EB21-4CF4-94A1-83A7A4407511}"/>
              </a:ext>
            </a:extLst>
          </p:cNvPr>
          <p:cNvSpPr>
            <a:spLocks noGrp="1"/>
          </p:cNvSpPr>
          <p:nvPr>
            <p:ph sz="half" idx="10"/>
          </p:nvPr>
        </p:nvSpPr>
        <p:spPr>
          <a:xfrm>
            <a:off x="507999" y="1828800"/>
            <a:ext cx="9583057" cy="3464560"/>
          </a:xfrm>
        </p:spPr>
        <p:txBody>
          <a:bodyPr>
            <a:normAutofit fontScale="77500" lnSpcReduction="20000"/>
          </a:bodyPr>
          <a:lstStyle/>
          <a:p>
            <a:r>
              <a:rPr lang="en-US" dirty="0"/>
              <a:t>Migrant workers need to be protected throughout the  entire recruitment process;</a:t>
            </a:r>
          </a:p>
          <a:p>
            <a:endParaRPr lang="en-US" dirty="0"/>
          </a:p>
          <a:p>
            <a:pPr marL="457200" indent="-457200">
              <a:buFont typeface="Arial" panose="020B0604020202020204" pitchFamily="34" charset="0"/>
              <a:buChar char="•"/>
            </a:pPr>
            <a:r>
              <a:rPr lang="en-US" b="1" u="sng" dirty="0"/>
              <a:t>System in Place</a:t>
            </a:r>
          </a:p>
          <a:p>
            <a:pPr marL="457200" indent="-457200">
              <a:buFont typeface="Arial" panose="020B0604020202020204" pitchFamily="34" charset="0"/>
              <a:buChar char="•"/>
            </a:pPr>
            <a:r>
              <a:rPr lang="en-US" dirty="0"/>
              <a:t>Sub-decree 190 and the 8 </a:t>
            </a:r>
            <a:r>
              <a:rPr lang="en-US" dirty="0" err="1"/>
              <a:t>Prakas</a:t>
            </a:r>
            <a:r>
              <a:rPr lang="en-US" dirty="0"/>
              <a:t>  outline the  obligations which fall on the sending PRA.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u="sng" dirty="0"/>
              <a:t>Suggestions</a:t>
            </a:r>
          </a:p>
          <a:p>
            <a:pPr marL="571500" indent="-571500">
              <a:buAutoNum type="romanLcParenBoth"/>
            </a:pPr>
            <a:r>
              <a:rPr lang="en-US" dirty="0"/>
              <a:t>Clarity on the services and costs which the PRA is responsible for in  the repatriation process; </a:t>
            </a:r>
          </a:p>
          <a:p>
            <a:pPr marL="571500" indent="-571500">
              <a:buAutoNum type="romanLcParenBoth"/>
            </a:pPr>
            <a:r>
              <a:rPr lang="en-US" dirty="0"/>
              <a:t>Mechanisms for integration once back in Cambodia.</a:t>
            </a:r>
          </a:p>
          <a:p>
            <a:pPr marL="457200" indent="-457200">
              <a:buFont typeface="Arial" panose="020B0604020202020204" pitchFamily="34" charset="0"/>
              <a:buChar char="•"/>
            </a:pPr>
            <a:endParaRPr lang="x-none" sz="2200" dirty="0"/>
          </a:p>
        </p:txBody>
      </p:sp>
    </p:spTree>
    <p:extLst>
      <p:ext uri="{BB962C8B-B14F-4D97-AF65-F5344CB8AC3E}">
        <p14:creationId xmlns:p14="http://schemas.microsoft.com/office/powerpoint/2010/main" val="13869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dissolv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dissolv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dissolv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298F5C-8B6E-482B-9561-FB2B5383F18B}"/>
              </a:ext>
            </a:extLst>
          </p:cNvPr>
          <p:cNvSpPr/>
          <p:nvPr/>
        </p:nvSpPr>
        <p:spPr>
          <a:xfrm>
            <a:off x="508000" y="365126"/>
            <a:ext cx="4761946"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38B8615F-782A-49FF-B4D7-838B9B8982A5}"/>
              </a:ext>
            </a:extLst>
          </p:cNvPr>
          <p:cNvSpPr>
            <a:spLocks noGrp="1"/>
          </p:cNvSpPr>
          <p:nvPr>
            <p:ph type="title"/>
          </p:nvPr>
        </p:nvSpPr>
        <p:spPr>
          <a:xfrm>
            <a:off x="673100" y="365126"/>
            <a:ext cx="8155214" cy="875147"/>
          </a:xfrm>
          <a:solidFill>
            <a:schemeClr val="accent2"/>
          </a:solidFill>
        </p:spPr>
        <p:txBody>
          <a:bodyPr>
            <a:normAutofit/>
          </a:bodyPr>
          <a:lstStyle/>
          <a:p>
            <a:r>
              <a:rPr lang="x-none" sz="3600" b="1" dirty="0">
                <a:solidFill>
                  <a:schemeClr val="bg1"/>
                </a:solidFill>
                <a:latin typeface="+mn-lt"/>
              </a:rPr>
              <a:t>Private Recruitment Agencies - Incentives</a:t>
            </a:r>
          </a:p>
        </p:txBody>
      </p:sp>
      <p:sp>
        <p:nvSpPr>
          <p:cNvPr id="9" name="Content Placeholder 2">
            <a:extLst>
              <a:ext uri="{FF2B5EF4-FFF2-40B4-BE49-F238E27FC236}">
                <a16:creationId xmlns:a16="http://schemas.microsoft.com/office/drawing/2014/main" xmlns="" id="{EA752368-EB21-4CF4-94A1-83A7A4407511}"/>
              </a:ext>
            </a:extLst>
          </p:cNvPr>
          <p:cNvSpPr>
            <a:spLocks noGrp="1"/>
          </p:cNvSpPr>
          <p:nvPr>
            <p:ph sz="half" idx="10"/>
          </p:nvPr>
        </p:nvSpPr>
        <p:spPr>
          <a:xfrm>
            <a:off x="507999" y="1828800"/>
            <a:ext cx="9583057" cy="3464560"/>
          </a:xfrm>
        </p:spPr>
        <p:txBody>
          <a:bodyPr>
            <a:normAutofit fontScale="70000" lnSpcReduction="20000"/>
          </a:bodyPr>
          <a:lstStyle/>
          <a:p>
            <a:r>
              <a:rPr lang="en-GB" dirty="0"/>
              <a:t>Introducing a ranking system that includes rewards , be it tax deductions is one way of incentivizing PRAs to comply with ethical recruitment.</a:t>
            </a:r>
          </a:p>
          <a:p>
            <a:endParaRPr lang="en-US" dirty="0"/>
          </a:p>
          <a:p>
            <a:pPr marL="457200" indent="-457200">
              <a:buFont typeface="Arial" panose="020B0604020202020204" pitchFamily="34" charset="0"/>
              <a:buChar char="•"/>
            </a:pPr>
            <a:r>
              <a:rPr lang="en-US" b="1" u="sng" dirty="0"/>
              <a:t>System in Place</a:t>
            </a:r>
          </a:p>
          <a:p>
            <a:r>
              <a:rPr lang="en-US" dirty="0"/>
              <a:t>(</a:t>
            </a:r>
            <a:r>
              <a:rPr lang="en-US" dirty="0" err="1"/>
              <a:t>i</a:t>
            </a:r>
            <a:r>
              <a:rPr lang="en-US" dirty="0"/>
              <a:t>)     Art 39 of Sub-decree 190- </a:t>
            </a:r>
            <a:r>
              <a:rPr lang="en-GB" dirty="0"/>
              <a:t>certificate of commendation;</a:t>
            </a:r>
          </a:p>
          <a:p>
            <a:r>
              <a:rPr lang="en-GB" dirty="0"/>
              <a:t>(ii)    </a:t>
            </a:r>
            <a:r>
              <a:rPr lang="en-GB" dirty="0" err="1"/>
              <a:t>Prakas</a:t>
            </a:r>
            <a:r>
              <a:rPr lang="en-GB" dirty="0"/>
              <a:t> 251/13: sets up a ranking system.</a:t>
            </a:r>
          </a:p>
          <a:p>
            <a:endParaRPr lang="en-US" dirty="0"/>
          </a:p>
          <a:p>
            <a:pPr marL="457200" indent="-457200">
              <a:buFont typeface="Arial" panose="020B0604020202020204" pitchFamily="34" charset="0"/>
              <a:buChar char="•"/>
            </a:pPr>
            <a:r>
              <a:rPr lang="en-US" b="1" u="sng" dirty="0"/>
              <a:t>Suggestions</a:t>
            </a:r>
          </a:p>
          <a:p>
            <a:pPr marL="571500" indent="-571500">
              <a:buAutoNum type="romanLcParenBoth"/>
            </a:pPr>
            <a:r>
              <a:rPr lang="en-US" dirty="0"/>
              <a:t>Rewards such as tax incentives for PRAs who rank well;</a:t>
            </a:r>
          </a:p>
          <a:p>
            <a:pPr marL="571500" indent="-571500">
              <a:buFont typeface="Arial" panose="020B0604020202020204" pitchFamily="34" charset="0"/>
              <a:buAutoNum type="romanLcParenBoth"/>
            </a:pPr>
            <a:r>
              <a:rPr lang="en-GB" dirty="0"/>
              <a:t>Fair and ethical recruitment standards as a requirement for entry into public procurement process.</a:t>
            </a:r>
          </a:p>
          <a:p>
            <a:pPr marL="571500" indent="-571500">
              <a:buAutoNum type="romanLcParenBoth"/>
            </a:pPr>
            <a:endParaRPr lang="en-US" dirty="0"/>
          </a:p>
          <a:p>
            <a:pPr marL="571500" indent="-571500">
              <a:buAutoNum type="romanLcParenBoth"/>
            </a:pPr>
            <a:endParaRPr lang="en-US" dirty="0"/>
          </a:p>
          <a:p>
            <a:pPr marL="457200" indent="-457200">
              <a:buFont typeface="Arial" panose="020B0604020202020204" pitchFamily="34" charset="0"/>
              <a:buChar char="•"/>
            </a:pPr>
            <a:endParaRPr lang="x-none" sz="2200" dirty="0"/>
          </a:p>
        </p:txBody>
      </p:sp>
    </p:spTree>
    <p:extLst>
      <p:ext uri="{BB962C8B-B14F-4D97-AF65-F5344CB8AC3E}">
        <p14:creationId xmlns:p14="http://schemas.microsoft.com/office/powerpoint/2010/main" val="37647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dissolv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dissolv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dissolv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298F5C-8B6E-482B-9561-FB2B5383F18B}"/>
              </a:ext>
            </a:extLst>
          </p:cNvPr>
          <p:cNvSpPr/>
          <p:nvPr/>
        </p:nvSpPr>
        <p:spPr>
          <a:xfrm>
            <a:off x="508000" y="365126"/>
            <a:ext cx="4761946"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38B8615F-782A-49FF-B4D7-838B9B8982A5}"/>
              </a:ext>
            </a:extLst>
          </p:cNvPr>
          <p:cNvSpPr>
            <a:spLocks noGrp="1"/>
          </p:cNvSpPr>
          <p:nvPr>
            <p:ph type="title"/>
          </p:nvPr>
        </p:nvSpPr>
        <p:spPr>
          <a:xfrm>
            <a:off x="673100" y="365126"/>
            <a:ext cx="8155214" cy="875147"/>
          </a:xfrm>
          <a:solidFill>
            <a:schemeClr val="accent2"/>
          </a:solidFill>
        </p:spPr>
        <p:txBody>
          <a:bodyPr>
            <a:normAutofit/>
          </a:bodyPr>
          <a:lstStyle/>
          <a:p>
            <a:r>
              <a:rPr lang="x-none" sz="3600" b="1" dirty="0">
                <a:solidFill>
                  <a:schemeClr val="bg1"/>
                </a:solidFill>
                <a:latin typeface="+mn-lt"/>
              </a:rPr>
              <a:t>Recruitment Fees</a:t>
            </a:r>
          </a:p>
        </p:txBody>
      </p:sp>
      <p:sp>
        <p:nvSpPr>
          <p:cNvPr id="9" name="Content Placeholder 2">
            <a:extLst>
              <a:ext uri="{FF2B5EF4-FFF2-40B4-BE49-F238E27FC236}">
                <a16:creationId xmlns:a16="http://schemas.microsoft.com/office/drawing/2014/main" xmlns="" id="{EA752368-EB21-4CF4-94A1-83A7A4407511}"/>
              </a:ext>
            </a:extLst>
          </p:cNvPr>
          <p:cNvSpPr>
            <a:spLocks noGrp="1"/>
          </p:cNvSpPr>
          <p:nvPr>
            <p:ph sz="half" idx="10"/>
          </p:nvPr>
        </p:nvSpPr>
        <p:spPr>
          <a:xfrm>
            <a:off x="507999" y="1828800"/>
            <a:ext cx="9583057" cy="3464560"/>
          </a:xfrm>
        </p:spPr>
        <p:txBody>
          <a:bodyPr>
            <a:normAutofit fontScale="70000" lnSpcReduction="20000"/>
          </a:bodyPr>
          <a:lstStyle/>
          <a:p>
            <a:r>
              <a:rPr lang="en-US" sz="2600" dirty="0"/>
              <a:t>Costs of recruitment should not be borne by workers.</a:t>
            </a:r>
          </a:p>
          <a:p>
            <a:endParaRPr lang="en-US" sz="2600" dirty="0"/>
          </a:p>
          <a:p>
            <a:pPr marL="457200" indent="-457200">
              <a:buFont typeface="Arial" panose="020B0604020202020204" pitchFamily="34" charset="0"/>
              <a:buChar char="•"/>
            </a:pPr>
            <a:r>
              <a:rPr lang="en-US" sz="2600" b="1" u="sng" dirty="0"/>
              <a:t>System in Place</a:t>
            </a:r>
          </a:p>
          <a:p>
            <a:r>
              <a:rPr lang="en-US" sz="2600" dirty="0"/>
              <a:t> </a:t>
            </a:r>
            <a:endParaRPr lang="x-none" sz="2600" dirty="0"/>
          </a:p>
          <a:p>
            <a:r>
              <a:rPr lang="en-US" sz="2600" dirty="0"/>
              <a:t>The Code of Conduct for PRAs- (</a:t>
            </a:r>
            <a:r>
              <a:rPr lang="en-US" sz="2600" b="1" dirty="0"/>
              <a:t>voluntary</a:t>
            </a:r>
            <a:r>
              <a:rPr lang="en-US" sz="2600" dirty="0"/>
              <a:t>)-  states under section 3.1 that “PRAs will take steps to reduce costs born by migrant workers, and commit to moving towards a ‘zero fee to migrant workers’ model.” </a:t>
            </a:r>
            <a:endParaRPr lang="x-none" sz="2600" dirty="0"/>
          </a:p>
          <a:p>
            <a:pPr marL="457200" indent="-457200">
              <a:buFont typeface="Arial" panose="020B0604020202020204" pitchFamily="34" charset="0"/>
              <a:buChar char="•"/>
            </a:pPr>
            <a:endParaRPr lang="en-US" sz="2600" b="1" u="sng" dirty="0"/>
          </a:p>
          <a:p>
            <a:pPr marL="457200" indent="-457200">
              <a:buFont typeface="Arial" panose="020B0604020202020204" pitchFamily="34" charset="0"/>
              <a:buChar char="•"/>
            </a:pPr>
            <a:r>
              <a:rPr lang="en-US" sz="2600" b="1" u="sng" dirty="0"/>
              <a:t>Suggestions</a:t>
            </a:r>
          </a:p>
          <a:p>
            <a:pPr marL="571500" indent="-571500">
              <a:buAutoNum type="romanLcParenBoth"/>
            </a:pPr>
            <a:r>
              <a:rPr lang="en-US" sz="2600" dirty="0"/>
              <a:t>Include a reference to recruitment fees and costs in Sub-decree 190, the </a:t>
            </a:r>
            <a:r>
              <a:rPr lang="en-US" sz="2600" dirty="0" err="1"/>
              <a:t>Prakas</a:t>
            </a:r>
            <a:r>
              <a:rPr lang="en-US" sz="2600" dirty="0"/>
              <a:t> and MoU.</a:t>
            </a:r>
            <a:br>
              <a:rPr lang="en-US" sz="2600" dirty="0"/>
            </a:br>
            <a:r>
              <a:rPr lang="en-US" sz="2600" dirty="0"/>
              <a:t> </a:t>
            </a:r>
            <a:r>
              <a:rPr lang="en-GB" b="1" dirty="0"/>
              <a:t>ILO’s General Principles and Operational Guidelines for fair recruitment should serve as a guiding tool.</a:t>
            </a:r>
            <a:r>
              <a:rPr lang="x-none" sz="2400" dirty="0"/>
              <a:t> </a:t>
            </a:r>
            <a:endParaRPr lang="en-GB" sz="2600" dirty="0"/>
          </a:p>
          <a:p>
            <a:pPr marL="571500" indent="-571500">
              <a:buAutoNum type="romanLcParenBoth"/>
            </a:pPr>
            <a:endParaRPr lang="en-US" dirty="0"/>
          </a:p>
          <a:p>
            <a:pPr marL="571500" indent="-571500">
              <a:buAutoNum type="romanLcParenBoth"/>
            </a:pPr>
            <a:endParaRPr lang="en-US" dirty="0"/>
          </a:p>
          <a:p>
            <a:pPr marL="457200" indent="-457200">
              <a:buFont typeface="Arial" panose="020B0604020202020204" pitchFamily="34" charset="0"/>
              <a:buChar char="•"/>
            </a:pPr>
            <a:endParaRPr lang="x-none" sz="2200" dirty="0"/>
          </a:p>
        </p:txBody>
      </p:sp>
    </p:spTree>
    <p:extLst>
      <p:ext uri="{BB962C8B-B14F-4D97-AF65-F5344CB8AC3E}">
        <p14:creationId xmlns:p14="http://schemas.microsoft.com/office/powerpoint/2010/main" val="21841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ssolv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dissolv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dissolv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1298F5C-8B6E-482B-9561-FB2B5383F18B}"/>
              </a:ext>
            </a:extLst>
          </p:cNvPr>
          <p:cNvSpPr/>
          <p:nvPr/>
        </p:nvSpPr>
        <p:spPr>
          <a:xfrm>
            <a:off x="508000" y="365126"/>
            <a:ext cx="4761946" cy="913538"/>
          </a:xfrm>
          <a:prstGeom prst="rect">
            <a:avLst/>
          </a:prstGeom>
          <a:solidFill>
            <a:srgbClr val="0033A0"/>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itle 1">
            <a:extLst>
              <a:ext uri="{FF2B5EF4-FFF2-40B4-BE49-F238E27FC236}">
                <a16:creationId xmlns:a16="http://schemas.microsoft.com/office/drawing/2014/main" xmlns="" id="{38B8615F-782A-49FF-B4D7-838B9B8982A5}"/>
              </a:ext>
            </a:extLst>
          </p:cNvPr>
          <p:cNvSpPr>
            <a:spLocks noGrp="1"/>
          </p:cNvSpPr>
          <p:nvPr>
            <p:ph type="title"/>
          </p:nvPr>
        </p:nvSpPr>
        <p:spPr>
          <a:xfrm>
            <a:off x="673100" y="365126"/>
            <a:ext cx="8155214" cy="875147"/>
          </a:xfrm>
          <a:solidFill>
            <a:schemeClr val="accent2"/>
          </a:solidFill>
        </p:spPr>
        <p:txBody>
          <a:bodyPr>
            <a:normAutofit/>
          </a:bodyPr>
          <a:lstStyle/>
          <a:p>
            <a:r>
              <a:rPr lang="x-none" sz="3600" b="1" dirty="0">
                <a:solidFill>
                  <a:schemeClr val="bg1"/>
                </a:solidFill>
                <a:latin typeface="+mn-lt"/>
              </a:rPr>
              <a:t>Grievance Mechanisms</a:t>
            </a:r>
          </a:p>
        </p:txBody>
      </p:sp>
      <p:sp>
        <p:nvSpPr>
          <p:cNvPr id="9" name="Content Placeholder 2">
            <a:extLst>
              <a:ext uri="{FF2B5EF4-FFF2-40B4-BE49-F238E27FC236}">
                <a16:creationId xmlns:a16="http://schemas.microsoft.com/office/drawing/2014/main" xmlns="" id="{EA752368-EB21-4CF4-94A1-83A7A4407511}"/>
              </a:ext>
            </a:extLst>
          </p:cNvPr>
          <p:cNvSpPr>
            <a:spLocks noGrp="1"/>
          </p:cNvSpPr>
          <p:nvPr>
            <p:ph sz="half" idx="10"/>
          </p:nvPr>
        </p:nvSpPr>
        <p:spPr>
          <a:xfrm>
            <a:off x="507999" y="1828800"/>
            <a:ext cx="10856687" cy="4103914"/>
          </a:xfrm>
        </p:spPr>
        <p:txBody>
          <a:bodyPr>
            <a:normAutofit fontScale="70000" lnSpcReduction="20000"/>
          </a:bodyPr>
          <a:lstStyle/>
          <a:p>
            <a:r>
              <a:rPr lang="en-US" sz="3600" b="1" dirty="0"/>
              <a:t>Effective access to remediation channels and adequate remedies offered is key. </a:t>
            </a:r>
          </a:p>
          <a:p>
            <a:endParaRPr lang="en-US" sz="3600" dirty="0"/>
          </a:p>
          <a:p>
            <a:pPr marL="457200" indent="-457200">
              <a:buFont typeface="Arial" panose="020B0604020202020204" pitchFamily="34" charset="0"/>
              <a:buChar char="•"/>
            </a:pPr>
            <a:r>
              <a:rPr lang="en-US" sz="3600" b="1" u="sng" dirty="0"/>
              <a:t>System in Place</a:t>
            </a:r>
          </a:p>
          <a:p>
            <a:pPr marL="571500" indent="-571500">
              <a:buAutoNum type="romanLcParenBoth"/>
            </a:pPr>
            <a:r>
              <a:rPr lang="en-US" sz="3600" dirty="0"/>
              <a:t>Sub-decree 190 and the On Site </a:t>
            </a:r>
            <a:r>
              <a:rPr lang="en-US" sz="3600" dirty="0" err="1"/>
              <a:t>Prakas</a:t>
            </a:r>
            <a:r>
              <a:rPr lang="en-US" sz="3600" dirty="0"/>
              <a:t> caters for disputes between:</a:t>
            </a:r>
          </a:p>
          <a:p>
            <a:r>
              <a:rPr lang="en-US" sz="3600" dirty="0"/>
              <a:t>         (a) worker and PRA; (b)worker and </a:t>
            </a:r>
            <a:r>
              <a:rPr lang="en-GB" sz="3600" dirty="0"/>
              <a:t>employer.</a:t>
            </a:r>
          </a:p>
          <a:p>
            <a:r>
              <a:rPr lang="en-GB" sz="3600" dirty="0"/>
              <a:t>(ii)    </a:t>
            </a:r>
            <a:r>
              <a:rPr lang="en-GB" sz="3600" dirty="0" err="1"/>
              <a:t>Prakas</a:t>
            </a:r>
            <a:r>
              <a:rPr lang="en-GB" sz="3600" dirty="0"/>
              <a:t> 249/13 on Dispute Resolution and the Dispute Resolution Guidelines.</a:t>
            </a:r>
          </a:p>
          <a:p>
            <a:endParaRPr lang="en-US" sz="3600" dirty="0"/>
          </a:p>
          <a:p>
            <a:pPr marL="457200" indent="-457200">
              <a:buFont typeface="Arial" panose="020B0604020202020204" pitchFamily="34" charset="0"/>
              <a:buChar char="•"/>
            </a:pPr>
            <a:r>
              <a:rPr lang="en-US" sz="3600" b="1" u="sng" dirty="0"/>
              <a:t>Suggestions</a:t>
            </a:r>
          </a:p>
          <a:p>
            <a:pPr marL="571500" indent="-571500">
              <a:buFont typeface="Arial" panose="020B0604020202020204" pitchFamily="34" charset="0"/>
              <a:buAutoNum type="romanLcParenBoth"/>
            </a:pPr>
            <a:r>
              <a:rPr lang="en-US" sz="3600" dirty="0"/>
              <a:t>Further clarity on the remedy offered to migrant workers;</a:t>
            </a:r>
          </a:p>
          <a:p>
            <a:endParaRPr lang="en-US" sz="3600" dirty="0"/>
          </a:p>
          <a:p>
            <a:pPr marL="571500" indent="-571500">
              <a:buAutoNum type="romanLcParenBoth"/>
            </a:pPr>
            <a:endParaRPr lang="en-US" dirty="0"/>
          </a:p>
          <a:p>
            <a:pPr marL="571500" indent="-571500">
              <a:buAutoNum type="romanLcParenBoth"/>
            </a:pPr>
            <a:endParaRPr lang="en-US" dirty="0"/>
          </a:p>
          <a:p>
            <a:pPr marL="457200" indent="-457200">
              <a:buFont typeface="Arial" panose="020B0604020202020204" pitchFamily="34" charset="0"/>
              <a:buChar char="•"/>
            </a:pPr>
            <a:endParaRPr lang="x-none" sz="2200" dirty="0"/>
          </a:p>
        </p:txBody>
      </p:sp>
    </p:spTree>
    <p:extLst>
      <p:ext uri="{BB962C8B-B14F-4D97-AF65-F5344CB8AC3E}">
        <p14:creationId xmlns:p14="http://schemas.microsoft.com/office/powerpoint/2010/main" val="36095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dissolv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dissolv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dissolve">
                                      <p:cBhvr>
                                        <p:cTn id="35" dur="500"/>
                                        <p:tgtEl>
                                          <p:spTgt spid="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dissolve">
                                      <p:cBhvr>
                                        <p:cTn id="4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322b00-2e77-4378-8da3-0bdad6727954">
      <UserInfo>
        <DisplayName>GALINDO Jorge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A158C1DEBBD46843B2B9CF723B465" ma:contentTypeVersion="12" ma:contentTypeDescription="Create a new document." ma:contentTypeScope="" ma:versionID="f67ac9077b12518466e69a18bbd92bdd">
  <xsd:schema xmlns:xsd="http://www.w3.org/2001/XMLSchema" xmlns:xs="http://www.w3.org/2001/XMLSchema" xmlns:p="http://schemas.microsoft.com/office/2006/metadata/properties" xmlns:ns2="7b591f98-ed64-48de-9a5a-7a596cb06e3a" xmlns:ns3="ac322b00-2e77-4378-8da3-0bdad6727954" targetNamespace="http://schemas.microsoft.com/office/2006/metadata/properties" ma:root="true" ma:fieldsID="6713191ecc76678930f4d5b374f51c27" ns2:_="" ns3:_="">
    <xsd:import namespace="7b591f98-ed64-48de-9a5a-7a596cb06e3a"/>
    <xsd:import namespace="ac322b00-2e77-4378-8da3-0bdad67279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91f98-ed64-48de-9a5a-7a596cb06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22b00-2e77-4378-8da3-0bdad67279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1EBE6-C297-4100-9967-8B08CBD33559}">
  <ds:schemaRefs>
    <ds:schemaRef ds:uri="http://purl.org/dc/dcmitype/"/>
    <ds:schemaRef ds:uri="http://schemas.microsoft.com/office/infopath/2007/PartnerControls"/>
    <ds:schemaRef ds:uri="http://purl.org/dc/elements/1.1/"/>
    <ds:schemaRef ds:uri="http://schemas.microsoft.com/office/2006/metadata/properties"/>
    <ds:schemaRef ds:uri="7b591f98-ed64-48de-9a5a-7a596cb06e3a"/>
    <ds:schemaRef ds:uri="http://schemas.microsoft.com/office/2006/documentManagement/types"/>
    <ds:schemaRef ds:uri="http://purl.org/dc/terms/"/>
    <ds:schemaRef ds:uri="http://schemas.openxmlformats.org/package/2006/metadata/core-properties"/>
    <ds:schemaRef ds:uri="ac322b00-2e77-4378-8da3-0bdad6727954"/>
    <ds:schemaRef ds:uri="http://www.w3.org/XML/1998/namespace"/>
  </ds:schemaRefs>
</ds:datastoreItem>
</file>

<file path=customXml/itemProps2.xml><?xml version="1.0" encoding="utf-8"?>
<ds:datastoreItem xmlns:ds="http://schemas.openxmlformats.org/officeDocument/2006/customXml" ds:itemID="{8BB03D25-9673-486F-818F-8DE5248AB644}">
  <ds:schemaRefs>
    <ds:schemaRef ds:uri="7b591f98-ed64-48de-9a5a-7a596cb06e3a"/>
    <ds:schemaRef ds:uri="ac322b00-2e77-4378-8da3-0bdad67279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95EA38-359E-454C-9FB4-9C0B87CDD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721</TotalTime>
  <Words>624</Words>
  <Application>Microsoft Office PowerPoint</Application>
  <PresentationFormat>Custom</PresentationFormat>
  <Paragraphs>91</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Thème Office</vt:lpstr>
      <vt:lpstr>Office Theme</vt:lpstr>
      <vt:lpstr>Fair and Ethical Recruitment</vt:lpstr>
      <vt:lpstr>PowerPoint Presentation</vt:lpstr>
      <vt:lpstr>CONTENT</vt:lpstr>
      <vt:lpstr>PowerPoint Presentation</vt:lpstr>
      <vt:lpstr>Private Recruitment Agencies (cont.)</vt:lpstr>
      <vt:lpstr>Private Recruitment Agencies - Obligations</vt:lpstr>
      <vt:lpstr>Private Recruitment Agencies - Incentives</vt:lpstr>
      <vt:lpstr>Recruitment Fees</vt:lpstr>
      <vt:lpstr>Grievance Mechanisms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User</cp:lastModifiedBy>
  <cp:revision>169</cp:revision>
  <dcterms:created xsi:type="dcterms:W3CDTF">2018-02-07T13:14:28Z</dcterms:created>
  <dcterms:modified xsi:type="dcterms:W3CDTF">2021-11-01T05:14:26Z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0x01010029FA158C1DEBBD46843B2B9CF723B465</vt:lpwstr>
  </property>
  <property fmtid="{D5CDD505-2E9C-101B-9397-08002B2CF9AE}" pid="3" name="MSIP_Label_2059aa38-f392-4105-be92-628035578272_Enabled">
    <vt:lpwstr>true</vt:lpwstr>
  </property>
  <property fmtid="{D5CDD505-2E9C-101B-9397-08002B2CF9AE}" pid="4" name="MSIP_Label_2059aa38-f392-4105-be92-628035578272_SetDate">
    <vt:lpwstr>2020-12-15T04:16:11Z</vt:lpwstr>
  </property>
  <property fmtid="{D5CDD505-2E9C-101B-9397-08002B2CF9AE}" pid="5" name="MSIP_Label_2059aa38-f392-4105-be92-628035578272_Method">
    <vt:lpwstr>Standard</vt:lpwstr>
  </property>
  <property fmtid="{D5CDD505-2E9C-101B-9397-08002B2CF9AE}" pid="6" name="MSIP_Label_2059aa38-f392-4105-be92-628035578272_Name">
    <vt:lpwstr>IOMLb0020IN123173</vt:lpwstr>
  </property>
  <property fmtid="{D5CDD505-2E9C-101B-9397-08002B2CF9AE}" pid="7" name="MSIP_Label_2059aa38-f392-4105-be92-628035578272_SiteId">
    <vt:lpwstr>1588262d-23fb-43b4-bd6e-bce49c8e6186</vt:lpwstr>
  </property>
  <property fmtid="{D5CDD505-2E9C-101B-9397-08002B2CF9AE}" pid="8" name="MSIP_Label_2059aa38-f392-4105-be92-628035578272_ActionId">
    <vt:lpwstr>5efe047b-29f4-442a-a11c-da0eba83786b</vt:lpwstr>
  </property>
  <property fmtid="{D5CDD505-2E9C-101B-9397-08002B2CF9AE}" pid="9" name="MSIP_Label_2059aa38-f392-4105-be92-628035578272_ContentBits">
    <vt:lpwstr>0</vt:lpwstr>
  </property>
</Properties>
</file>