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775" r:id="rId5"/>
    <p:sldMasterId id="2147483648" r:id="rId6"/>
  </p:sldMasterIdLst>
  <p:notesMasterIdLst>
    <p:notesMasterId r:id="rId18"/>
  </p:notesMasterIdLst>
  <p:sldIdLst>
    <p:sldId id="256" r:id="rId7"/>
    <p:sldId id="305" r:id="rId8"/>
    <p:sldId id="287" r:id="rId9"/>
    <p:sldId id="293" r:id="rId10"/>
    <p:sldId id="295" r:id="rId11"/>
    <p:sldId id="301" r:id="rId12"/>
    <p:sldId id="302" r:id="rId13"/>
    <p:sldId id="304" r:id="rId14"/>
    <p:sldId id="303" r:id="rId15"/>
    <p:sldId id="281" r:id="rId16"/>
    <p:sldId id="300" r:id="rId1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NCE Nissara" initials="SN" lastIdx="4" clrIdx="0">
    <p:extLst>
      <p:ext uri="{19B8F6BF-5375-455C-9EA6-DF929625EA0E}">
        <p15:presenceInfo xmlns:p15="http://schemas.microsoft.com/office/powerpoint/2012/main" xmlns="" userId="S::nspence@iom.int::8a0f038d-ed29-4311-ac5d-15ccc62a2201" providerId="AD"/>
      </p:ext>
    </p:extLst>
  </p:cmAuthor>
  <p:cmAuthor id="2" name="Olaf Tchongrack" initials="OT" lastIdx="4" clrIdx="1">
    <p:extLst>
      <p:ext uri="{19B8F6BF-5375-455C-9EA6-DF929625EA0E}">
        <p15:presenceInfo xmlns:p15="http://schemas.microsoft.com/office/powerpoint/2012/main" xmlns="" userId="S::tchongra@unhcr.org::5f01b762-e568-4a32-a267-f579e6a6ba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2E2"/>
    <a:srgbClr val="0033A0"/>
    <a:srgbClr val="D9E0F1"/>
    <a:srgbClr val="C0C9E4"/>
    <a:srgbClr val="00196D"/>
    <a:srgbClr val="4066B8"/>
    <a:srgbClr val="FF6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CAFB3-3F76-4969-9A9B-BB81B35AE180}" v="68" dt="2021-10-26T10:29:33.8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619" autoAdjust="0"/>
  </p:normalViewPr>
  <p:slideViewPr>
    <p:cSldViewPr snapToGrid="0">
      <p:cViewPr>
        <p:scale>
          <a:sx n="81" d="100"/>
          <a:sy n="81" d="100"/>
        </p:scale>
        <p:origin x="-27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RORN Langda" userId="b8bc2a8d-d21a-44ca-abcc-e35d71fe67cc" providerId="ADAL" clId="{FCECAFB3-3F76-4969-9A9B-BB81B35AE180}"/>
    <pc:docChg chg="custSel modSld">
      <pc:chgData name="SRORN Langda" userId="b8bc2a8d-d21a-44ca-abcc-e35d71fe67cc" providerId="ADAL" clId="{FCECAFB3-3F76-4969-9A9B-BB81B35AE180}" dt="2021-10-26T10:29:33.839" v="85" actId="20577"/>
      <pc:docMkLst>
        <pc:docMk/>
      </pc:docMkLst>
      <pc:sldChg chg="modSp mod">
        <pc:chgData name="SRORN Langda" userId="b8bc2a8d-d21a-44ca-abcc-e35d71fe67cc" providerId="ADAL" clId="{FCECAFB3-3F76-4969-9A9B-BB81B35AE180}" dt="2021-10-26T10:03:58.221" v="14" actId="20577"/>
        <pc:sldMkLst>
          <pc:docMk/>
          <pc:sldMk cId="3318470183" sldId="256"/>
        </pc:sldMkLst>
        <pc:spChg chg="mod">
          <ac:chgData name="SRORN Langda" userId="b8bc2a8d-d21a-44ca-abcc-e35d71fe67cc" providerId="ADAL" clId="{FCECAFB3-3F76-4969-9A9B-BB81B35AE180}" dt="2021-10-26T10:03:58.221" v="14" actId="20577"/>
          <ac:spMkLst>
            <pc:docMk/>
            <pc:sldMk cId="3318470183" sldId="256"/>
            <ac:spMk id="3" creationId="{3EFC3961-D81B-4E4B-8224-2C9DA817257A}"/>
          </ac:spMkLst>
        </pc:spChg>
      </pc:sldChg>
      <pc:sldChg chg="modSp">
        <pc:chgData name="SRORN Langda" userId="b8bc2a8d-d21a-44ca-abcc-e35d71fe67cc" providerId="ADAL" clId="{FCECAFB3-3F76-4969-9A9B-BB81B35AE180}" dt="2021-10-26T10:09:51.584" v="31" actId="20577"/>
        <pc:sldMkLst>
          <pc:docMk/>
          <pc:sldMk cId="3416228454" sldId="287"/>
        </pc:sldMkLst>
        <pc:spChg chg="mod">
          <ac:chgData name="SRORN Langda" userId="b8bc2a8d-d21a-44ca-abcc-e35d71fe67cc" providerId="ADAL" clId="{FCECAFB3-3F76-4969-9A9B-BB81B35AE180}" dt="2021-10-26T10:09:51.584" v="31" actId="20577"/>
          <ac:spMkLst>
            <pc:docMk/>
            <pc:sldMk cId="3416228454" sldId="287"/>
            <ac:spMk id="9" creationId="{98F7AB80-5C2E-45A5-AB96-81C5AC1B0234}"/>
          </ac:spMkLst>
        </pc:spChg>
      </pc:sldChg>
      <pc:sldChg chg="modSp">
        <pc:chgData name="SRORN Langda" userId="b8bc2a8d-d21a-44ca-abcc-e35d71fe67cc" providerId="ADAL" clId="{FCECAFB3-3F76-4969-9A9B-BB81B35AE180}" dt="2021-10-26T10:17:19.536" v="39" actId="20577"/>
        <pc:sldMkLst>
          <pc:docMk/>
          <pc:sldMk cId="2261678340" sldId="293"/>
        </pc:sldMkLst>
        <pc:spChg chg="mod">
          <ac:chgData name="SRORN Langda" userId="b8bc2a8d-d21a-44ca-abcc-e35d71fe67cc" providerId="ADAL" clId="{FCECAFB3-3F76-4969-9A9B-BB81B35AE180}" dt="2021-10-26T10:17:19.536" v="39" actId="20577"/>
          <ac:spMkLst>
            <pc:docMk/>
            <pc:sldMk cId="2261678340" sldId="293"/>
            <ac:spMk id="6" creationId="{0D52A521-6A76-441B-9071-1DAFA570808D}"/>
          </ac:spMkLst>
        </pc:spChg>
      </pc:sldChg>
      <pc:sldChg chg="modSp">
        <pc:chgData name="SRORN Langda" userId="b8bc2a8d-d21a-44ca-abcc-e35d71fe67cc" providerId="ADAL" clId="{FCECAFB3-3F76-4969-9A9B-BB81B35AE180}" dt="2021-10-26T10:21:44.294" v="44" actId="20577"/>
        <pc:sldMkLst>
          <pc:docMk/>
          <pc:sldMk cId="1386917803" sldId="301"/>
        </pc:sldMkLst>
        <pc:spChg chg="mod">
          <ac:chgData name="SRORN Langda" userId="b8bc2a8d-d21a-44ca-abcc-e35d71fe67cc" providerId="ADAL" clId="{FCECAFB3-3F76-4969-9A9B-BB81B35AE180}" dt="2021-10-26T10:21:44.294" v="44" actId="20577"/>
          <ac:spMkLst>
            <pc:docMk/>
            <pc:sldMk cId="1386917803" sldId="301"/>
            <ac:spMk id="9" creationId="{EA752368-EB21-4CF4-94A1-83A7A4407511}"/>
          </ac:spMkLst>
        </pc:spChg>
      </pc:sldChg>
      <pc:sldChg chg="modSp mod">
        <pc:chgData name="SRORN Langda" userId="b8bc2a8d-d21a-44ca-abcc-e35d71fe67cc" providerId="ADAL" clId="{FCECAFB3-3F76-4969-9A9B-BB81B35AE180}" dt="2021-10-26T10:29:33.839" v="85" actId="20577"/>
        <pc:sldMkLst>
          <pc:docMk/>
          <pc:sldMk cId="3609583457" sldId="303"/>
        </pc:sldMkLst>
        <pc:spChg chg="mod">
          <ac:chgData name="SRORN Langda" userId="b8bc2a8d-d21a-44ca-abcc-e35d71fe67cc" providerId="ADAL" clId="{FCECAFB3-3F76-4969-9A9B-BB81B35AE180}" dt="2021-10-26T10:29:33.839" v="85" actId="20577"/>
          <ac:spMkLst>
            <pc:docMk/>
            <pc:sldMk cId="3609583457" sldId="303"/>
            <ac:spMk id="9" creationId="{EA752368-EB21-4CF4-94A1-83A7A4407511}"/>
          </ac:spMkLst>
        </pc:spChg>
      </pc:sldChg>
      <pc:sldChg chg="modSp mod">
        <pc:chgData name="SRORN Langda" userId="b8bc2a8d-d21a-44ca-abcc-e35d71fe67cc" providerId="ADAL" clId="{FCECAFB3-3F76-4969-9A9B-BB81B35AE180}" dt="2021-10-26T10:26:39.807" v="69" actId="20577"/>
        <pc:sldMkLst>
          <pc:docMk/>
          <pc:sldMk cId="2184168883" sldId="304"/>
        </pc:sldMkLst>
        <pc:spChg chg="mod">
          <ac:chgData name="SRORN Langda" userId="b8bc2a8d-d21a-44ca-abcc-e35d71fe67cc" providerId="ADAL" clId="{FCECAFB3-3F76-4969-9A9B-BB81B35AE180}" dt="2021-10-26T10:26:39.807" v="69" actId="20577"/>
          <ac:spMkLst>
            <pc:docMk/>
            <pc:sldMk cId="2184168883" sldId="304"/>
            <ac:spMk id="9" creationId="{EA752368-EB21-4CF4-94A1-83A7A44075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A66DA-3636-0042-95E6-037F90474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85E925-0939-084E-811C-BE8B5EE1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C99B1-9CF6-3644-9EA3-CB6EFE83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DAE0A-0667-A84B-AD76-28B0F38D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09D0CA-EE6A-FC40-BB9F-D9E6D750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669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DDD17-622A-9945-8B02-8785C218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E619F58-6E33-B845-AB05-68D807A38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FDEE50-9DF8-684A-9489-D562904F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E7038-177D-F544-9F9B-21A5B88B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0FC5CB-88AE-7844-B69E-A8527FF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1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B8382A-A034-A84C-BECA-220B3BA32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E36DD-CB8C-8C42-84E0-BA40716A6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E3F78A-2603-D544-A739-4EC8D899C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47289-24D1-9C4F-9DC5-D06E4FE96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FC9410-2444-7D40-8FAE-6AAD61C33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86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4246128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xmlns="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xmlns="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xmlns="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xmlns="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AF34C1-31AA-1748-A966-3336E7ECC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0639E1-92E8-1544-9DA0-8882F3DDB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CE69F5-8FCA-3C48-9E63-29B3F6F5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FDC42-9153-0A4D-8526-A26E0E9F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D7DAFC-27F4-F44F-8641-D63A9E5E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61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xmlns="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xmlns="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xmlns="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xmlns="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xmlns="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xmlns="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xmlns="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xmlns="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xmlns="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xmlns="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xmlns="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xmlns="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xmlns="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A65B48-91C4-5449-8893-A2EE07A4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1273A9-5B7C-A04A-BD48-994E7F468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55981D-639D-D245-8784-2CF7E6D04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F4A3CD-364E-C449-8A28-89378BC6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064398-09C1-7644-9BB9-F61050D9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5152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xmlns="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17253-09AF-4B76-83F9-65CAF6D47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B6D1C6-2665-42CD-94F2-051E21F47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3F0D4C-C4E2-483A-B1D6-6DF64E42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E32BAA-40BD-435F-8893-128906FD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3363C3-E4A1-4220-8F5C-F6860E44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82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ACF46-A7BB-46F9-9160-4CEF5562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F8604B-D427-4E4C-8E6A-E1CD3412B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33E233-EBAE-4875-9B61-8BAC8353F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534D89-F724-4FE6-948A-B019F968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ECDDC-A628-43E8-B27E-3F5BAC69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5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7CC75A-982A-4529-94BA-78EE7309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ABAC2F-0263-47AF-B44C-61DA894FA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6B8A4A-1479-44E4-BC4D-FD50D700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2ABECB-44E8-41B2-9165-7AF3F632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454579-DFC8-4471-A418-65155715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17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1F79D-3FC2-4A0F-A31C-E521CD69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10134B-357E-4D12-8A9C-7775722C7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DB83AA8-C317-416A-9F7E-39BD72B3A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D220B3-3411-45FA-A4EC-FBF909B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FFEC59-8BDF-476C-90C7-A0CD48A9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7064AD-977C-43DA-A765-E5CEF3BDD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6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C1E0BB-D0D0-420F-98EF-2B947F45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5787E9-FEF7-4EDC-AD5E-8F85A457E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DDDD8D-9A55-443F-A183-4259F262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F41A51D-8264-4C87-B430-DD12B7249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459F1B-7A78-4552-BF6A-0217A995E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89D4C6-2E30-4164-BE93-4168D64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B69FF6-AE1C-40EA-AACB-EBF4258E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B0CA3E-3120-4A2B-BF4D-EEFCF3EE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713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BA2E93-A47D-4EBB-ABD7-05AD2B5A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31C0A3-3E16-4969-9209-E82C1F12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6C3A694-82FC-4714-BAD7-9BF5A1F3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809FC4-3CAD-44FC-83C1-135601B4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004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C8068A-0A5F-4DE9-BECC-49C05CD7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5EC9FE-9D42-4EDE-83C8-4FCDEA0B5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33305F-9E0D-4B03-855C-B5B3DABF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556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E4503-0EF0-4517-87D2-BD326A31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DB5D23-D7A4-469C-B280-CFCA2A7C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A13086-F01D-438F-9543-249CC7A45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72CE4B-7888-4625-8586-88D23744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C8A813-0A02-48B6-A80E-2AA59675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A8A4BF-4083-40C9-B13B-06E8828E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808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8D8949-6A97-8042-8464-64A5C08E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26CD5-5BC2-A347-A29A-174F5EF76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66BACC-41B8-E745-B1B1-C31B14483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CE988A-4B4F-F344-9555-00845239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0BF61E-50FA-744D-AD46-954F1A59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FAD2DB-4FEE-5A4C-8EAC-07B70642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2956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427D5-ACDC-4D5E-85B7-F7D6C333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EBCE36-CF19-4BF8-9B9E-2FB928A78E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32422-E2D0-4376-A38A-9ADC988B4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BE1B91-59EC-4EA4-B189-2D157706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442641-B8AE-4CB0-BC0F-3E8DA4AB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4D9D75-6B70-4B55-B364-D1A11F6D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546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FD044-A787-4E73-9CF5-5CE2A5C6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F61773-04AD-4C30-926F-546AEBA93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D1ADA-CE9A-4E43-9275-AE99A65D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4BAB6-26E5-4182-9B84-ED51588D8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17E834-CE68-4A6C-91CE-BA4BF797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50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2F681C-BA21-4EF1-ABD0-9C9CB87EE1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E8A09B-EE6B-4E3F-A4C6-A8466FEE9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653962-1AF9-4A14-A769-0496A025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753DD4-3FB5-4B19-97CC-EA1BF932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11E1A-51AA-4726-B495-EDE5A93E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701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xmlns="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xmlns="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3541342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9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712D52-761A-904D-A9B6-F2F94C44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00BF12-0C99-524F-9A94-8343BD090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A54F1B-0570-2745-BDF8-2284A1588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396D41-65F5-BF40-B0F4-2C3449CF8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62ED76-B018-A949-B7DE-23D1B6E6A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B84AAAF-8966-DD48-B264-7019E0F5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E58E8E-1548-9446-B60B-1F3A41A1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80F414E-D1D8-9E4F-8B9F-EEA298E0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290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9E3C1-665D-A94E-BEFF-6EFB463F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C172A0-0DAB-B549-8CA4-47050F7CE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2E241D-3AD2-AD4C-9EF2-3AC7DA1D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2885DE-4A78-094E-9579-EB653181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019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7627F7-8CAC-BE4F-A042-19DAFCB3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495B8D-4BAA-D946-82B2-F4C0A007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C72894-839B-F247-8985-D61873EBF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217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50186-3C70-7C4A-9718-882F9EB5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2091EA-03B5-4643-A0A1-4439DD43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12CC50-D26F-DA49-8F40-AA9E4D63A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BCA086-19F3-6243-997A-B8A712311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EBD6CC-2824-9941-9674-9DE26C77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9B2BD6-9032-E847-969E-6C8539A5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300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3526E7-88C9-A745-B21B-71C9BFED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75FF94-F862-8848-B85E-E950160EA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EC9E11-AF1E-A04D-8288-4C16AA5F1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C33138-166E-9249-80D8-8FC4032C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C0FDA-F8CB-D44F-89CA-52F30F8A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6E93D8-A9CD-A943-8CAF-BBD84A5F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29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DD3FB3B-F295-A347-90F2-4594B0A0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79994-DDD8-434D-9783-1D55CF563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98D63-5C71-774E-9DDE-6603EE96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477F7-9D79-1C47-BBC4-FDD4C3A3CAC5}" type="datetimeFigureOut">
              <a:rPr lang="x-none" smtClean="0"/>
              <a:t>11/1/2021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0F1456-0B43-B344-BAB9-9A5B55E9C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0DB28-A1FB-E647-91D6-AE30E2A71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EB0B1-C28F-984E-8D3D-C28F57D50B2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2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79" r:id="rId13"/>
    <p:sldLayoutId id="2147483662" r:id="rId14"/>
    <p:sldLayoutId id="2147483786" r:id="rId15"/>
    <p:sldLayoutId id="2147483780" r:id="rId16"/>
    <p:sldLayoutId id="2147483782" r:id="rId17"/>
    <p:sldLayoutId id="2147483784" r:id="rId18"/>
    <p:sldLayoutId id="214748378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xmlns="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83" r:id="rId9"/>
    <p:sldLayoutId id="2147483773" r:id="rId10"/>
    <p:sldLayoutId id="2147483774" r:id="rId11"/>
    <p:sldLayoutId id="21474837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D423D5-2F7D-4DCE-8C6D-1E1349EC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E346F7-6893-4A12-BFC2-2951B6AC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56BBD-9F5F-4152-A75A-88AE4CC3D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7F737-4C36-409B-8C21-909ADEEA8450}" type="datetimeFigureOut">
              <a:rPr lang="en-GB" smtClean="0"/>
              <a:t>01/11/2021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21EF8D-9ECF-4048-9C7B-90759F416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D3C32-27B9-409A-AE6B-3DC46F209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90A73-BF9B-4549-B830-B3D0299DD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69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B9CB6-7D13-954B-889A-E113E48D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89" y="1274521"/>
            <a:ext cx="10550105" cy="250721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km-KH" sz="5000" dirty="0">
                <a:latin typeface="Khmer OS Moul" panose="02000500000000000000" pitchFamily="2" charset="77"/>
                <a:cs typeface="Khmer OS Moul" panose="02000500000000000000" pitchFamily="2" charset="77"/>
              </a:rPr>
              <a:t>ការជ្រើសរើសពលករប្រកបដោយភាពយុត្តិធម៌ និងក្រមសីលធម៌</a:t>
            </a:r>
            <a:endParaRPr lang="en-US" sz="5000" dirty="0"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FC3961-D81B-4E4B-8224-2C9DA8172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146" y="3781734"/>
            <a:ext cx="9969708" cy="6498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m-KH" sz="2500" b="1" i="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ច្រកទេសន្តរប្រវេសន៍ពីប្រទេសកម្ពុជា ទៅប្រទេសថៃ</a:t>
            </a:r>
            <a:endParaRPr lang="en-US" sz="2500" b="1" i="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7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bicycle down a street&#10;&#10;Description automatically generated with medium confidence">
            <a:extLst>
              <a:ext uri="{FF2B5EF4-FFF2-40B4-BE49-F238E27FC236}">
                <a16:creationId xmlns:a16="http://schemas.microsoft.com/office/drawing/2014/main" xmlns="" id="{76A1798A-ED59-4B44-8271-F7985B1EF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/>
          <a:stretch/>
        </p:blipFill>
        <p:spPr>
          <a:xfrm>
            <a:off x="0" y="-148281"/>
            <a:ext cx="12191999" cy="701179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63E346-9D8A-EE46-B0BE-42F45DB63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" y="-18252"/>
            <a:ext cx="12224449" cy="6876252"/>
          </a:xfrm>
          <a:solidFill>
            <a:srgbClr val="00196D">
              <a:alpha val="70000"/>
            </a:srgbClr>
          </a:solidFill>
        </p:spPr>
        <p:txBody>
          <a:bodyPr>
            <a:normAutofit/>
          </a:bodyPr>
          <a:lstStyle/>
          <a:p>
            <a:endParaRPr lang="x-none" sz="4000" dirty="0"/>
          </a:p>
          <a:p>
            <a:endParaRPr lang="x-none" sz="4000" dirty="0"/>
          </a:p>
          <a:p>
            <a:endParaRPr lang="x-none" sz="4000" dirty="0"/>
          </a:p>
          <a:p>
            <a:endParaRPr lang="x-none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6F186A-EC23-074A-BE6D-C00B20D6896F}"/>
              </a:ext>
            </a:extLst>
          </p:cNvPr>
          <p:cNvSpPr txBox="1"/>
          <p:nvPr/>
        </p:nvSpPr>
        <p:spPr>
          <a:xfrm>
            <a:off x="1067896" y="4178632"/>
            <a:ext cx="10983206" cy="2592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ក្របខ័ណ្ឌស្តីពីការជ្រើសរើសពលករដែលមានលក្ខណៈគ្រប់ជ្រុងជ្រោយ ដែលចែងយ៉ាងជាក់ច្បាស់ពីការទទួលខុសត្រូវរបស់ភាគីផ្សេងៗ </a:t>
            </a: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ផ្អែកតាមស្តង់ដារអន្តរជាតិ</a:t>
            </a:r>
            <a:r>
              <a:rPr lang="en-US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 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និងឆ្លុះបញ្ចាំងពីតថភាពជាក់ស្តែង គឺជាគន្លឹះ ដើម្បីធានានូវទេសន្តរប្រវេសន៍ប្រកបដោយសុវត្ថិភាព និងមានសណ្តាប់ធ្នាប់។ ការបញ្ជាក់ពីការទទួលខុសត្រូវរបស់ស្ថាប័ននានា ឱ្យបានច្បាស់លាស់មិនត្រឹមតែកាន់បន្ថយចំណាយ ដែលអាចមានការកើនឡើង ប្រសិនបើមានការទទួលខុសត្រូវរួមគ្នា ឬមិនស្របគ្នាប៉ុណ្ណោះទេ ថែមទំាងជួយសម្របសម្រួលការអនុវត្ត និងគោលនយោបាយទេសន្តរប្រវេសន៍ផងដែរ។ ក្របខ័ណ្ឌស្តីពីការជ្រើសរើសពលករចាំបាច់ត្រូវតែមានការបំពេញបន្ថែម ដោយ</a:t>
            </a: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យន្តការប្រមូលការអនុវត្តច្បាប់ដែលមានលក្ខណៈរឹងមាំ</a:t>
            </a:r>
            <a:r>
              <a:rPr lang="km-KH" dirty="0">
                <a:solidFill>
                  <a:schemeClr val="bg1"/>
                </a:solidFill>
                <a:latin typeface="Khmer OS Battambang" panose="02000500000000020004" pitchFamily="2" charset="0"/>
                <a:cs typeface="Khmer OS Battambang" panose="02000500000000020004" pitchFamily="2" charset="0"/>
              </a:rPr>
              <a:t> ដែលមានកំណត់ពីការត្រួតពិនិត្យលើដំណើរការជ្រើសរើសពលករបានយ៉ាងល្អ និង</a:t>
            </a:r>
            <a:r>
              <a:rPr lang="km-KH" b="1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កំណត់ពីទោសគ្រប់គ្រាន់</a:t>
            </a:r>
            <a:r>
              <a:rPr lang="km-KH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។</a:t>
            </a:r>
            <a:endParaRPr lang="x-none" sz="2200" dirty="0">
              <a:solidFill>
                <a:schemeClr val="bg1"/>
              </a:solidFill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45D383B-08B1-4F67-8B41-12655C594ACD}"/>
              </a:ext>
            </a:extLst>
          </p:cNvPr>
          <p:cNvSpPr/>
          <p:nvPr/>
        </p:nvSpPr>
        <p:spPr>
          <a:xfrm>
            <a:off x="856185" y="3086100"/>
            <a:ext cx="3646804" cy="822960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70D567F-2AED-4005-8D38-7A46250B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183" y="3096271"/>
            <a:ext cx="3646805" cy="822960"/>
          </a:xfrm>
          <a:noFill/>
        </p:spPr>
        <p:txBody>
          <a:bodyPr>
            <a:normAutofit fontScale="90000"/>
          </a:bodyPr>
          <a:lstStyle/>
          <a:p>
            <a:r>
              <a:rPr lang="km-KH" sz="36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សេចក្តីសន្និដ្ឋាន</a:t>
            </a:r>
            <a:endParaRPr lang="x-none" sz="36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A854A9B-1176-44B6-B49E-D9BC6A699D3D}"/>
              </a:ext>
            </a:extLst>
          </p:cNvPr>
          <p:cNvSpPr/>
          <p:nvPr/>
        </p:nvSpPr>
        <p:spPr>
          <a:xfrm flipH="1">
            <a:off x="856183" y="4318907"/>
            <a:ext cx="116150" cy="23061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0" y="1"/>
            <a:ext cx="4542350" cy="6832774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29200" y="2133600"/>
            <a:ext cx="376918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km-KH" sz="3600" dirty="0">
                <a:latin typeface="Khmer OS Moul" panose="02000500000000000000" pitchFamily="2" charset="77"/>
                <a:cs typeface="Khmer OS Moul" panose="02000500000000000000" pitchFamily="2" charset="77"/>
              </a:rPr>
              <a:t>សូមអរគុណ!</a:t>
            </a:r>
            <a:endParaRPr lang="en-US" sz="3600" dirty="0"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2895600"/>
            <a:ext cx="61355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km-KH" sz="2000" dirty="0">
                <a:latin typeface="Khmer OS Battambang" panose="02000500000000020004" pitchFamily="2" charset="0"/>
                <a:cs typeface="Khmer OS Battambang" panose="02000500000000020004" pitchFamily="2" charset="0"/>
              </a:rPr>
              <a:t>សម្រាប់ព័ត៌មានបន្ថែម៖</a:t>
            </a: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>
              <a:lnSpc>
                <a:spcPct val="130000"/>
              </a:lnSpc>
            </a:pPr>
            <a:endParaRPr lang="en-US" sz="2000" dirty="0">
              <a:latin typeface="Khmer OS Battambang" panose="02000500000000020004" pitchFamily="2" charset="0"/>
              <a:cs typeface="Khmer OS Battambang" panose="02000500000000020004" pitchFamily="2" charset="0"/>
            </a:endParaRPr>
          </a:p>
          <a:p>
            <a:pPr eaLnBrk="1" hangingPunct="1"/>
            <a:r>
              <a:rPr lang="en-US" sz="2000" b="1" dirty="0"/>
              <a:t>Email: </a:t>
            </a:r>
            <a:r>
              <a:rPr lang="en-US" sz="2000" dirty="0">
                <a:solidFill>
                  <a:srgbClr val="0033A0"/>
                </a:solidFill>
              </a:rPr>
              <a:t>iomthailand@iom.int</a:t>
            </a:r>
          </a:p>
          <a:p>
            <a:pPr eaLnBrk="1" hangingPunct="1"/>
            <a:r>
              <a:rPr lang="en-US" sz="2000" b="1" dirty="0"/>
              <a:t>Website: </a:t>
            </a:r>
            <a:r>
              <a:rPr lang="en-US" sz="2000" dirty="0">
                <a:solidFill>
                  <a:srgbClr val="0033A0"/>
                </a:solidFill>
              </a:rPr>
              <a:t>thailand.iom.int</a:t>
            </a:r>
          </a:p>
          <a:p>
            <a:pPr eaLnBrk="1" hangingPunct="1"/>
            <a:r>
              <a:rPr lang="en-US" sz="2000" b="1" dirty="0"/>
              <a:t>Facebook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33A0"/>
                </a:solidFill>
              </a:rPr>
              <a:t>facebook.com/</a:t>
            </a:r>
            <a:r>
              <a:rPr lang="en-US" sz="2000" dirty="0" err="1">
                <a:solidFill>
                  <a:srgbClr val="0033A0"/>
                </a:solidFill>
              </a:rPr>
              <a:t>IOMThailand</a:t>
            </a:r>
            <a:r>
              <a:rPr lang="en-US" sz="2000" dirty="0"/>
              <a:t> </a:t>
            </a:r>
          </a:p>
          <a:p>
            <a:pPr eaLnBrk="1" hangingPunct="1"/>
            <a:r>
              <a:rPr lang="en-US" sz="2000" b="1" dirty="0"/>
              <a:t>Twitter: </a:t>
            </a:r>
            <a:r>
              <a:rPr lang="en-US" sz="2000" dirty="0">
                <a:solidFill>
                  <a:srgbClr val="0033A0"/>
                </a:solidFill>
              </a:rPr>
              <a:t>@</a:t>
            </a:r>
            <a:r>
              <a:rPr lang="en-US" sz="2000" dirty="0" err="1">
                <a:solidFill>
                  <a:srgbClr val="0033A0"/>
                </a:solidFill>
              </a:rPr>
              <a:t>IOMThailand</a:t>
            </a:r>
            <a:r>
              <a:rPr lang="en-US" sz="2000" dirty="0">
                <a:solidFill>
                  <a:srgbClr val="0033A0"/>
                </a:solidFill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2779713"/>
            <a:ext cx="716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0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AE8387-0A42-445F-90F0-555F1CC066E1}"/>
              </a:ext>
            </a:extLst>
          </p:cNvPr>
          <p:cNvSpPr/>
          <p:nvPr/>
        </p:nvSpPr>
        <p:spPr>
          <a:xfrm>
            <a:off x="609600" y="493096"/>
            <a:ext cx="7117080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C19D16D-58EA-4729-B752-35BDE718D7AC}"/>
              </a:ext>
            </a:extLst>
          </p:cNvPr>
          <p:cNvSpPr txBox="1">
            <a:spLocks/>
          </p:cNvSpPr>
          <p:nvPr/>
        </p:nvSpPr>
        <p:spPr>
          <a:xfrm>
            <a:off x="609600" y="493096"/>
            <a:ext cx="10317480" cy="91353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m-KH" sz="36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ប្រភពឯកសារចំនួន ៣</a:t>
            </a:r>
            <a:endParaRPr lang="x-none" sz="36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D52A521-6A76-441B-9071-1DAFA570808D}"/>
              </a:ext>
            </a:extLst>
          </p:cNvPr>
          <p:cNvSpPr txBox="1">
            <a:spLocks/>
          </p:cNvSpPr>
          <p:nvPr/>
        </p:nvSpPr>
        <p:spPr>
          <a:xfrm>
            <a:off x="609600" y="1706880"/>
            <a:ext cx="9601200" cy="4409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x-non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D7DF1B-C307-4649-942C-B7A3620DCF91}"/>
              </a:ext>
            </a:extLst>
          </p:cNvPr>
          <p:cNvSpPr txBox="1"/>
          <p:nvPr/>
        </p:nvSpPr>
        <p:spPr>
          <a:xfrm>
            <a:off x="478971" y="2068286"/>
            <a:ext cx="107115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អនុសាសន៍ទីក្រុងម៉ុងរ៉េអាល់៖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អនុសាសន៍ចំនួន</a:t>
            </a:r>
            <a:r>
              <a:rPr lang="x-none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៥៥</a:t>
            </a:r>
            <a:r>
              <a:rPr lang="en-US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ការណែនាំស្តីពីការអនុវត្តសម្រាប់រដ្ឋាភិបាល ផ្តល់លទ្ធភាពឱ្យមានការគ្រប់គ្រងកាន់តែមានប្រសិទ្ធភាព លើការជ្រើសរើសពលករទៅធ្វើការក្រៅប្រទេស និងការការពារពលករទេសន្តរប្រវេសក៍។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algn="just">
              <a:lnSpc>
                <a:spcPct val="130000"/>
              </a:lnSpc>
            </a:pPr>
            <a:r>
              <a:rPr lang="x-none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គោលដៅទី ៦ នៃ</a:t>
            </a:r>
            <a:r>
              <a:rPr lang="en-US" sz="2000" b="1" dirty="0" err="1">
                <a:latin typeface="Khmer OS Siemreap" panose="02000500000000020004" pitchFamily="2" charset="0"/>
                <a:cs typeface="Khmer OS Siemreap" panose="02000500000000020004" pitchFamily="2" charset="0"/>
              </a:rPr>
              <a:t>ក</a:t>
            </a: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តិកាសញ្ញាសកលស្តីពីទេសន្តរប្រវេសន៍៖</a:t>
            </a:r>
            <a:r>
              <a:rPr lang="x-none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‘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សម្របសម្រួលការជ្រើសរើសពលករប្រកប ដោយភាពយុត្តិធម៌ និងក្រមសីលធម៌ និងការពារលក្ខខណ្ឌដែលធានាបាននូវការងារសមរម្យ។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’</a:t>
            </a:r>
            <a:r>
              <a:rPr lang="x-none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ទទួលស្គាល់ ចាត់វិធានការ និងលើកកម្ពស់</a:t>
            </a:r>
            <a:r>
              <a:rPr lang="x-none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(AAA)</a:t>
            </a: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៖</a:t>
            </a:r>
            <a:r>
              <a:rPr lang="x-none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អនុសាសន៍ទៅកាន់រដ្ឋាភិបាល និងធុរកិច្ចនានាឱ្យចាត់វិធានការលុបបំបាត់អំពើជួញដូរមនុស្ស ពលកម្មដោយបង្ខំ អំពើទាសភាពសម័យទំនើប និងពលកម្មកុមារ ក្នុងតំបន់ឥណ្ឌូប៉ាស៊ីហ្វិក។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D1D561-0CA1-48E6-A7A2-1844769B64DD}"/>
              </a:ext>
            </a:extLst>
          </p:cNvPr>
          <p:cNvSpPr/>
          <p:nvPr/>
        </p:nvSpPr>
        <p:spPr>
          <a:xfrm>
            <a:off x="4905" y="-16770"/>
            <a:ext cx="3220668" cy="6882323"/>
          </a:xfrm>
          <a:prstGeom prst="rect">
            <a:avLst/>
          </a:prstGeom>
          <a:gradFill flip="none" rotWithShape="1"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466D116-8D1A-424B-A544-80D748A8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3" y="2916672"/>
            <a:ext cx="2640597" cy="864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m-KH" sz="3600" dirty="0">
                <a:solidFill>
                  <a:srgbClr val="FFFFFF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មាតិកា</a:t>
            </a:r>
            <a:endParaRPr lang="x-none" sz="3600" dirty="0">
              <a:solidFill>
                <a:srgbClr val="FFFFFF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98F7AB80-5C2E-45A5-AB96-81C5AC1B0234}"/>
              </a:ext>
            </a:extLst>
          </p:cNvPr>
          <p:cNvSpPr txBox="1">
            <a:spLocks/>
          </p:cNvSpPr>
          <p:nvPr/>
        </p:nvSpPr>
        <p:spPr>
          <a:xfrm>
            <a:off x="3980784" y="86265"/>
            <a:ext cx="7820152" cy="540013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30000"/>
              </a:lnSpc>
            </a:pP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ទីភ្នាក់ងារជ្រើសរើសពលករឯកជន</a:t>
            </a:r>
            <a:r>
              <a:rPr lang="x-none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</a:t>
            </a:r>
          </a:p>
          <a:p>
            <a:pPr marL="0" indent="0" fontAlgn="ctr">
              <a:lnSpc>
                <a:spcPct val="130000"/>
              </a:lnSpc>
              <a:buNone/>
            </a:pPr>
            <a:r>
              <a:rPr lang="x-none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x-none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(i)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ដំណើរការផ្តល់អាជ្ញាប័ណ្ណ។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 fontAlgn="ctr">
              <a:lnSpc>
                <a:spcPct val="130000"/>
              </a:lnSpc>
              <a:buNone/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(ii)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កាតព្វកិច្ច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–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ការធ្វើមាតុភូមិនិវត្តន៍ និងការធ្វើសមាហរណកម្ម។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17525" indent="-517525" fontAlgn="ctr">
              <a:lnSpc>
                <a:spcPct val="130000"/>
              </a:lnSpc>
              <a:buNone/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(iii)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ការលើកទឹកចិត្តឱ្យគោរពតាមស្តង់ដារ ជ្រើសរើសពលករប្រកបដោយ យុត្តិធម៌ និងក្រមសីលធម៌។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 fontAlgn="ctr">
              <a:lnSpc>
                <a:spcPct val="130000"/>
              </a:lnSpc>
              <a:buNone/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(iv)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ថ្លៃសេវាសម្រាប់ការជ្រើសរើសពលករ និងចំណាយនានា។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 fontAlgn="ctr">
              <a:lnSpc>
                <a:spcPct val="130000"/>
              </a:lnSpc>
              <a:buNone/>
            </a:pP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fontAlgn="ctr">
              <a:lnSpc>
                <a:spcPct val="130000"/>
              </a:lnSpc>
            </a:pPr>
            <a:r>
              <a:rPr lang="km-KH" sz="20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បណ្តាញ ដើម្បីទទួលបានដំណោះស្រាយ៖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ពលករគ្រប់រូបរាប់បញ្ចូលទាំងពលករទេសន្តរប្រវេសន្តផង គួរមានលទ្ធភាពប្រើប្រាស់បណ្តាញផ្សេងៗឱ្យបានគ្រប់គ្រាន់ ដើម្បីទទួលបានដំណោះស្រាយចំពោះ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0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រាល់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បណ្តឹងដែលពាក់ព័ន្ធនឹងការជ្រើសរើសពលករ។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0" indent="0" fontAlgn="ctr">
              <a:lnSpc>
                <a:spcPct val="130000"/>
              </a:lnSpc>
              <a:buNone/>
            </a:pP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30000"/>
              </a:lnSpc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សេចក្តីសន្តិដ្ឋាន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AE8387-0A42-445F-90F0-555F1CC066E1}"/>
              </a:ext>
            </a:extLst>
          </p:cNvPr>
          <p:cNvSpPr/>
          <p:nvPr/>
        </p:nvSpPr>
        <p:spPr>
          <a:xfrm>
            <a:off x="609600" y="493096"/>
            <a:ext cx="7117080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C19D16D-58EA-4729-B752-35BDE718D7AC}"/>
              </a:ext>
            </a:extLst>
          </p:cNvPr>
          <p:cNvSpPr txBox="1">
            <a:spLocks/>
          </p:cNvSpPr>
          <p:nvPr/>
        </p:nvSpPr>
        <p:spPr>
          <a:xfrm>
            <a:off x="761999" y="493096"/>
            <a:ext cx="10900914" cy="91353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km-KH" sz="30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ទីភ្នាក់ងារជ្រើសរើសពលករឯកជន៖ ការផ្តល់អាជ្ញាប័ណ្ណ</a:t>
            </a:r>
            <a:endParaRPr lang="x-none" sz="30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D52A521-6A76-441B-9071-1DAFA570808D}"/>
              </a:ext>
            </a:extLst>
          </p:cNvPr>
          <p:cNvSpPr txBox="1">
            <a:spLocks/>
          </p:cNvSpPr>
          <p:nvPr/>
        </p:nvSpPr>
        <p:spPr>
          <a:xfrm>
            <a:off x="609599" y="1544128"/>
            <a:ext cx="11174083" cy="4572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km-KH" sz="20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ប្រព័ន្ធដែលមានសម្រាប់អនុវត្ត</a:t>
            </a:r>
            <a:endParaRPr lang="en-US" sz="2000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កាតព្វកិច្ចមានអាជ្ញាប័ណ្ណ៖ អនុក្រឹតលេខ ១៩០ និងអនុសារណៈស្តីពីកិច្ចសហប្រតិបត្តិការ លើវិស័យការងារ និងមុខរបររវាងកម្ពុជា និងថៃ។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ប្រព័ន្ធពិនិត្យតាមដាន ដើម្បីធានាអនុលោមភាព ការវាយតម្លៃប្រចាំឆ្នាំ ដោយក្រសួងការងារ និងបណ្តុះបណ្តាលវិជ្ជាជីវៈ។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30000"/>
              </a:lnSpc>
            </a:pPr>
            <a:r>
              <a:rPr lang="km-KH" sz="20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សំណូមពរ</a:t>
            </a:r>
            <a:endParaRPr lang="en-US" sz="2000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មាន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00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បញ្ជីសាធារណៈ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ដែលរៀបរាប់លម្អិតពីទីភ្នាក់ងារជ្រើសរើសពលករ</a:t>
            </a:r>
            <a:r>
              <a:rPr lang="km-KH" sz="200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ទាំងអស់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ដែលបានទទួលអាជ្ញាប័ណ្ណ និងទីភ្នាក់ងារជ្រើសរើសពលករដែលអាជ្ញាប័ណ្ណត្រូវបានលុបចោល ឬផ្អាក គឺជាអ្វីដែលគួរតែមាន។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បញ្ជីនេះចាំបាច់ត្រូវ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200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ធ្វើបច្ចុប្បន្នភាពជាទៀងទាត់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និង</a:t>
            </a:r>
            <a:r>
              <a:rPr lang="km-KH" sz="2000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ងាយស្រួលចូលមើល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សម្រាប់ពលករទេសន្តរប្រវេសន្ត។</a:t>
            </a:r>
            <a:endParaRPr lang="en-US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298F5C-8B6E-482B-9561-FB2B5383F18B}"/>
              </a:ext>
            </a:extLst>
          </p:cNvPr>
          <p:cNvSpPr/>
          <p:nvPr/>
        </p:nvSpPr>
        <p:spPr>
          <a:xfrm>
            <a:off x="508000" y="365126"/>
            <a:ext cx="4761946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8B8615F-782A-49FF-B4D7-838B9B8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365127"/>
            <a:ext cx="9895458" cy="91353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m-KH" sz="30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ទីភ្នាក់ងារជ្រើសរើសពលករឯកជន </a:t>
            </a:r>
            <a:r>
              <a:rPr lang="en-US" sz="30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(</a:t>
            </a:r>
            <a:r>
              <a:rPr lang="km-KH" sz="30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ត</a:t>
            </a:r>
            <a:r>
              <a:rPr lang="en-US" sz="30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)</a:t>
            </a:r>
            <a:endParaRPr lang="x-none" sz="30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A752368-EB21-4CF4-94A1-83A7A44075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7999" y="1828800"/>
            <a:ext cx="10861616" cy="34645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ការបញ្ជាក់ឱ្យបានច្បាស់ពីលក្ខណៈនៃការធ្វើអធិការកិច្ច ការប្រកាសប្រាប់ជាមុន ឬមិនប្រកាសប្រាប់ជាមុន?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ពង្រឹងអធិការកិច្ច។ នេះអាចធ្វើតាមរយៈ៖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AutoNum type="alphaLcParenBoth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អនុស្សរណៈស្តីពីកិច្ចសហប្រតិបត្តិការ ក្នុងវិស័យការងារ និងមុខរបររវាងកម្ពុជា និងថៃ។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30000"/>
              </a:lnSpc>
              <a:buAutoNum type="alphaLcParenBoth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ពង្រឹងសមត្ថភាពអង្គភាពអធិការកិច្ច - ធនធាន និងការបណ្តុះបណ្តាល។</a:t>
            </a:r>
            <a:endParaRPr lang="x-none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30000"/>
              </a:lnSpc>
            </a:pP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 </a:t>
            </a: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298F5C-8B6E-482B-9561-FB2B5383F18B}"/>
              </a:ext>
            </a:extLst>
          </p:cNvPr>
          <p:cNvSpPr/>
          <p:nvPr/>
        </p:nvSpPr>
        <p:spPr>
          <a:xfrm>
            <a:off x="508000" y="365126"/>
            <a:ext cx="4761946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8B8615F-782A-49FF-B4D7-838B9B8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365126"/>
            <a:ext cx="9764863" cy="87514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km-KH" sz="27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ទីភ្នាក់ងារជ្រើសរើសពលករឯកជន - កាតព្វកិច្ច</a:t>
            </a:r>
            <a:endParaRPr lang="x-none" sz="27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A752368-EB21-4CF4-94A1-83A7A44075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7999" y="1828799"/>
            <a:ext cx="10982386" cy="425282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ពលករទេសន្តរប្រវេសន្តចាំបាច់ត្រូវទទួលបានការការពារ នៅក្នុងអំឡុងដំណើរការនៃការជ្រើសរើសពលករទាំងមូល។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ប្រព័ន្ធដែលមានសម្រាប់អនុវត្ត</a:t>
            </a:r>
            <a:endParaRPr lang="en-US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អនុក្រឹត្យលេខ ១៩០ និងប្រកាសចំនួន ៨ ដាក់ចេញកាតព្វកិច្ចលើទីភ្នា្កក់ងារជ្រើសរើសពលករដែលបញ្ជូលពលករចេញ។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សំណូមពរ</a:t>
            </a:r>
            <a:endParaRPr lang="en-US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ការបញ្ជាក់ឱ្យច្បាស់ពីសេវា និងចំណាយនានា ដែលស្ថិតក្រោមការទទួលខុសត្រូវទីភ្នាក់ងារជ្រើសរើសពលករ នៅក្នុងដំណើរការធ្វើមាតុភូមិនិវត្តន៍។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យន្តការធ្វើសមាហរណកម្ម បន្ទាប់ពីមកដល់ប្រទេសកម្ពុជាវិញ។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1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298F5C-8B6E-482B-9561-FB2B5383F18B}"/>
              </a:ext>
            </a:extLst>
          </p:cNvPr>
          <p:cNvSpPr/>
          <p:nvPr/>
        </p:nvSpPr>
        <p:spPr>
          <a:xfrm>
            <a:off x="508000" y="365126"/>
            <a:ext cx="4761946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8B8615F-782A-49FF-B4D7-838B9B8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6"/>
            <a:ext cx="10066788" cy="875147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km-KH" sz="28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ទីភ្នាក់ងារជ្រើសរើសពលករឯកជន - ការលើកទឹកចិត្ត</a:t>
            </a:r>
            <a:endParaRPr lang="x-none" sz="28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A752368-EB21-4CF4-94A1-83A7A44075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7999" y="1725283"/>
            <a:ext cx="10430295" cy="457199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ដាក់ឱ្យអនុវត្តនូវប្រព័ន្ធដាក់ពិន្ទុ​ ដែលមានដូចជាផ្តល់រង្វាន់ ដូចជាការកាត់បន្ថយពន្ធជាដើម គឺជាវិធីមួយសម្រាប់ផ្តល់ការលើកទឹកចិត្តឱ្យទីភ្នាក់ងារជ្រើសរើសពលករគោរពតាមគោលការណ៍ជ្រើសរើសពលករប្រកបដោយក្រមសីលធម៌។</a:t>
            </a:r>
            <a:endParaRPr lang="en-GB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ប្រព័ន្ធដែលមានសម្រាប់អនុវត្ត</a:t>
            </a:r>
            <a:endParaRPr lang="en-US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</a:t>
            </a:r>
            <a:r>
              <a:rPr lang="en-US" dirty="0" err="1">
                <a:latin typeface="Khmer OS Siemreap" panose="02000500000000020004" pitchFamily="2" charset="0"/>
                <a:cs typeface="Khmer OS Siemreap" panose="02000500000000020004" pitchFamily="2" charset="0"/>
              </a:rPr>
              <a:t>i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)     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មាត្រា ៣៩ នៃអនុក្រឹត្យលេខ ១៩០ </a:t>
            </a:r>
            <a:r>
              <a:rPr lang="en-US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ប័ណ្ណសរសើរ។</a:t>
            </a:r>
            <a:endParaRPr lang="en-GB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(ii)    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ប្រកាស ២៥១</a:t>
            </a:r>
            <a:r>
              <a:rPr lang="en-GB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/</a:t>
            </a: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១៣៖ បង្កើតប្រព័ន្ធដាក់ពិន្ទុ។</a:t>
            </a:r>
            <a:endParaRPr lang="en-GB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សំណូមពរ</a:t>
            </a:r>
            <a:endParaRPr lang="en-US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ការផ្តល់រង្វាន់ដូចជាការលើកទឹកចិត្តផ្នែកពន្ធ ដល់ទីភ្នាក់ងារជ្រើសរើសពលករដែលទទួលបានពិន្ទុខ្ពស់។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AutoNum type="romanLcParenBoth"/>
            </a:pPr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ស្តង់ដារជ្រើសរើសពលករប្រកបដោយយុត្តិធម៌ និងក្រមសីលធម៌ ជាលក្ខខណ្ឌសម្រាប់ចូលរួមនៅក្នុងដំណើរការកិច្ចលទ្ធកម្មសាធារណៈ។</a:t>
            </a:r>
            <a:endParaRPr lang="en-GB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298F5C-8B6E-482B-9561-FB2B5383F18B}"/>
              </a:ext>
            </a:extLst>
          </p:cNvPr>
          <p:cNvSpPr/>
          <p:nvPr/>
        </p:nvSpPr>
        <p:spPr>
          <a:xfrm>
            <a:off x="508000" y="365126"/>
            <a:ext cx="4761946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8B8615F-782A-49FF-B4D7-838B9B8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6"/>
            <a:ext cx="8155214" cy="87514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km-KH" sz="36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ថ្លៃសេវាជ្រើសរើសពលករ</a:t>
            </a:r>
            <a:endParaRPr lang="x-none" sz="36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A752368-EB21-4CF4-94A1-83A7A44075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7999" y="1621766"/>
            <a:ext cx="9981722" cy="465826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ការចំណាយលើការជ្រើសរើសពលករមិនគួររ៉ាប់រងដោយពលករនោះឡើយ។</a:t>
            </a: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6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ប្រព័ន្ធដែលមានសម្រាប់អនុវត្ត</a:t>
            </a:r>
            <a:endParaRPr lang="x-none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ក្រុមប្រតិបត្តិសម្រាប់ទីភ្នាក់ងារជ្រើសរើសពលករឯកជន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- (</a:t>
            </a:r>
            <a:r>
              <a:rPr lang="km-KH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ស្ម័គ្រចិត្ត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)-  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លើកឡើងក្នុងផ្នែក ៣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.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ថា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“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ទីភ្នាក់ងារជ្រើសរើសពលករត្រូវចាត់វិធានការ ដើម្បីកាត់បន្ថយចំណាយនានា ដែលត្រូវរ៉ាប់រងដោយពលករទេសន្តរប្រវេសន្ត និងត្រូវប្តេជ្ញាខិតខំប្រើប្រាស់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‘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ម៉ូដែលដែលពលករទេសន្តរប្រវេសន្តមិនចេញថ្លៃសេវាអ្វីទាំងអស់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’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។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” </a:t>
            </a:r>
            <a:endParaRPr lang="x-none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600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6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សំណ</a:t>
            </a:r>
            <a:r>
              <a:rPr lang="en-US" sz="3600" b="1" u="sng" dirty="0" err="1">
                <a:latin typeface="Khmer OS Siemreap" panose="02000500000000020004" pitchFamily="2" charset="0"/>
                <a:cs typeface="Khmer OS Siemreap" panose="02000500000000020004" pitchFamily="2" charset="0"/>
              </a:rPr>
              <a:t>ូ</a:t>
            </a:r>
            <a:r>
              <a:rPr lang="km-KH" sz="36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មពរ</a:t>
            </a:r>
            <a:endParaRPr lang="en-US" sz="3600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បញ្ជូលព័ត៌មានអំពីថ្លៃសេវាសម្រាប់ការជ្រើសរើសពលករ និងចំណាយនានា ក្នុងអនុក្រឹត្យ ១៩០ ប្រកាស និងអនុសារណៈ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km-KH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គោលការណ៍ទូទៅ និងគោលការណ៍ណែនាំប្រតិបត្តិរបស់ </a:t>
            </a:r>
            <a:r>
              <a:rPr lang="en-GB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ILO</a:t>
            </a:r>
            <a:r>
              <a:rPr lang="km-KH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ស្តីពីការជ្រើសរើសពលករប្រកបដោយយុត្តិធម៌ គួរត្រូវបានប្រើប្រាស់ជាឧបករណ៍សម្រាប់ផ្តល់ការណែនាំ។</a:t>
            </a:r>
            <a:endParaRPr lang="en-GB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298F5C-8B6E-482B-9561-FB2B5383F18B}"/>
              </a:ext>
            </a:extLst>
          </p:cNvPr>
          <p:cNvSpPr/>
          <p:nvPr/>
        </p:nvSpPr>
        <p:spPr>
          <a:xfrm>
            <a:off x="508000" y="365126"/>
            <a:ext cx="4761946" cy="913538"/>
          </a:xfrm>
          <a:prstGeom prst="rect">
            <a:avLst/>
          </a:prstGeom>
          <a:solidFill>
            <a:srgbClr val="0033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8B8615F-782A-49FF-B4D7-838B9B8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65126"/>
            <a:ext cx="8155214" cy="87514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km-KH" sz="3600" dirty="0">
                <a:solidFill>
                  <a:schemeClr val="bg1"/>
                </a:solidFill>
                <a:latin typeface="Khmer OS Moul" panose="02000500000000000000" pitchFamily="2" charset="77"/>
                <a:cs typeface="Khmer OS Moul" panose="02000500000000000000" pitchFamily="2" charset="77"/>
              </a:rPr>
              <a:t>យន្តការដោះស្រាយបណ្តឹង</a:t>
            </a:r>
            <a:endParaRPr lang="x-none" sz="3600" dirty="0">
              <a:solidFill>
                <a:schemeClr val="bg1"/>
              </a:solidFill>
              <a:latin typeface="Khmer OS Moul" panose="02000500000000000000" pitchFamily="2" charset="77"/>
              <a:cs typeface="Khmer OS Moul" panose="02000500000000000000" pitchFamily="2" charset="77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A752368-EB21-4CF4-94A1-83A7A440751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7999" y="1630393"/>
            <a:ext cx="11137661" cy="463238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km-KH" sz="3600" b="1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លទ្ធភាពប្រើប្រាស់បណ្តាញសម្រាប់ទទួលបានដំណោះស្រាយប្រកបដោយប្រសិទ្ធភាព និងការផ្តល់ដំណោះស្រាយឱ្យបានគ្រប់គ្រាន់ គឺជា    គន្លឹះ។</a:t>
            </a: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6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ប្រព័ន្ធដែលមានសម្រាប់អនុវត្ត</a:t>
            </a:r>
            <a:endParaRPr lang="en-US" sz="3600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អនុក្រឹត្យលេខ ១៩០ និងប្រកាស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On Site 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ចែងពីវិវាទរវាង៖</a:t>
            </a: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        (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) 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ពលករ និងទីភ្នាក់ងារជ្រើសរើសពលករ,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(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ខ</a:t>
            </a:r>
            <a:r>
              <a:rPr lang="en-US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)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 ពលករ និងនិយោជក</a:t>
            </a:r>
            <a:endParaRPr lang="en-GB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GB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(ii)    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ប្រកាស ២៤៩</a:t>
            </a:r>
            <a:r>
              <a:rPr lang="en-GB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/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១៣ ស្តីពីការដោះស្រាយវិវាទ និងគោលការណ៍ណែនាំស្តីពីការដោះស្រាយវិវាទ</a:t>
            </a:r>
            <a:endParaRPr lang="en-GB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m-KH" sz="3600" b="1" u="sng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សំណូមពរ</a:t>
            </a:r>
            <a:endParaRPr lang="en-US" sz="3600" b="1" u="sng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AutoNum type="romanLcParenBoth"/>
            </a:pP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ផ្តល់ការបញ្ជាក់បន្ថែមអំពីដំណោះស្រាយ ដែលផ្</a:t>
            </a:r>
            <a:r>
              <a:rPr lang="km-KH" sz="3600">
                <a:latin typeface="Khmer OS Siemreap" panose="02000500000000020004" pitchFamily="2" charset="0"/>
                <a:cs typeface="Khmer OS Siemreap" panose="02000500000000020004" pitchFamily="2" charset="0"/>
              </a:rPr>
              <a:t>តល់ដល់ពល</a:t>
            </a:r>
            <a:r>
              <a:rPr lang="km-KH" sz="36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ករទេសន្តរប្រវេសន្ត</a:t>
            </a: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>
              <a:lnSpc>
                <a:spcPct val="150000"/>
              </a:lnSpc>
            </a:pPr>
            <a:endParaRPr lang="en-US" sz="36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571500" indent="-571500">
              <a:lnSpc>
                <a:spcPct val="150000"/>
              </a:lnSpc>
              <a:buAutoNum type="romanLcParenBoth"/>
            </a:pP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2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8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322b00-2e77-4378-8da3-0bdad6727954">
      <UserInfo>
        <DisplayName>GALINDO Jorge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FA158C1DEBBD46843B2B9CF723B465" ma:contentTypeVersion="12" ma:contentTypeDescription="Create a new document." ma:contentTypeScope="" ma:versionID="f67ac9077b12518466e69a18bbd92bdd">
  <xsd:schema xmlns:xsd="http://www.w3.org/2001/XMLSchema" xmlns:xs="http://www.w3.org/2001/XMLSchema" xmlns:p="http://schemas.microsoft.com/office/2006/metadata/properties" xmlns:ns2="7b591f98-ed64-48de-9a5a-7a596cb06e3a" xmlns:ns3="ac322b00-2e77-4378-8da3-0bdad6727954" targetNamespace="http://schemas.microsoft.com/office/2006/metadata/properties" ma:root="true" ma:fieldsID="6713191ecc76678930f4d5b374f51c27" ns2:_="" ns3:_="">
    <xsd:import namespace="7b591f98-ed64-48de-9a5a-7a596cb06e3a"/>
    <xsd:import namespace="ac322b00-2e77-4378-8da3-0bdad67279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91f98-ed64-48de-9a5a-7a596cb06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22b00-2e77-4378-8da3-0bdad672795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11EBE6-C297-4100-9967-8B08CBD3355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b591f98-ed64-48de-9a5a-7a596cb06e3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ac322b00-2e77-4378-8da3-0bdad672795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B03D25-9673-486F-818F-8DE5248AB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91f98-ed64-48de-9a5a-7a596cb06e3a"/>
    <ds:schemaRef ds:uri="ac322b00-2e77-4378-8da3-0bdad67279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1442</Words>
  <Application>Microsoft Office PowerPoint</Application>
  <PresentationFormat>Custom</PresentationFormat>
  <Paragraphs>87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Thème Office</vt:lpstr>
      <vt:lpstr>Office Theme</vt:lpstr>
      <vt:lpstr>ការជ្រើសរើសពលករប្រកបដោយភាពយុត្តិធម៌ និងក្រមសីលធម៌</vt:lpstr>
      <vt:lpstr>PowerPoint Presentation</vt:lpstr>
      <vt:lpstr>មាតិកា</vt:lpstr>
      <vt:lpstr>PowerPoint Presentation</vt:lpstr>
      <vt:lpstr>ទីភ្នាក់ងារជ្រើសរើសពលករឯកជន (ត)</vt:lpstr>
      <vt:lpstr>ទីភ្នាក់ងារជ្រើសរើសពលករឯកជន - កាតព្វកិច្ច</vt:lpstr>
      <vt:lpstr>ទីភ្នាក់ងារជ្រើសរើសពលករឯកជន - ការលើកទឹកចិត្ត</vt:lpstr>
      <vt:lpstr>ថ្លៃសេវាជ្រើសរើសពលករ</vt:lpstr>
      <vt:lpstr>យន្តការដោះស្រាយបណ្តឹង</vt:lpstr>
      <vt:lpstr>សេចក្តីសន្និដ្ឋាន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User</cp:lastModifiedBy>
  <cp:revision>184</cp:revision>
  <dcterms:created xsi:type="dcterms:W3CDTF">2018-02-07T13:14:28Z</dcterms:created>
  <dcterms:modified xsi:type="dcterms:W3CDTF">2021-11-01T05:15:05Z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0x01010029FA158C1DEBBD46843B2B9CF723B465</vt:lpwstr>
  </property>
  <property fmtid="{D5CDD505-2E9C-101B-9397-08002B2CF9AE}" pid="3" name="MSIP_Label_2059aa38-f392-4105-be92-628035578272_Enabled">
    <vt:lpwstr>true</vt:lpwstr>
  </property>
  <property fmtid="{D5CDD505-2E9C-101B-9397-08002B2CF9AE}" pid="4" name="MSIP_Label_2059aa38-f392-4105-be92-628035578272_SetDate">
    <vt:lpwstr>2020-12-15T04:16:11Z</vt:lpwstr>
  </property>
  <property fmtid="{D5CDD505-2E9C-101B-9397-08002B2CF9AE}" pid="5" name="MSIP_Label_2059aa38-f392-4105-be92-628035578272_Method">
    <vt:lpwstr>Standard</vt:lpwstr>
  </property>
  <property fmtid="{D5CDD505-2E9C-101B-9397-08002B2CF9AE}" pid="6" name="MSIP_Label_2059aa38-f392-4105-be92-628035578272_Name">
    <vt:lpwstr>IOMLb0020IN123173</vt:lpwstr>
  </property>
  <property fmtid="{D5CDD505-2E9C-101B-9397-08002B2CF9AE}" pid="7" name="MSIP_Label_2059aa38-f392-4105-be92-628035578272_SiteId">
    <vt:lpwstr>1588262d-23fb-43b4-bd6e-bce49c8e6186</vt:lpwstr>
  </property>
  <property fmtid="{D5CDD505-2E9C-101B-9397-08002B2CF9AE}" pid="8" name="MSIP_Label_2059aa38-f392-4105-be92-628035578272_ActionId">
    <vt:lpwstr>5efe047b-29f4-442a-a11c-da0eba83786b</vt:lpwstr>
  </property>
  <property fmtid="{D5CDD505-2E9C-101B-9397-08002B2CF9AE}" pid="9" name="MSIP_Label_2059aa38-f392-4105-be92-628035578272_ContentBits">
    <vt:lpwstr>0</vt:lpwstr>
  </property>
</Properties>
</file>