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5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0" autoAdjust="0"/>
    <p:restoredTop sz="94643" autoAdjust="0"/>
  </p:normalViewPr>
  <p:slideViewPr>
    <p:cSldViewPr snapToGrid="0">
      <p:cViewPr>
        <p:scale>
          <a:sx n="81" d="100"/>
          <a:sy n="81" d="100"/>
        </p:scale>
        <p:origin x="-288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53C10-2DD9-4C18-868A-F8EA5B689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EBF681-4A4B-42DF-AF4B-FF8BCB763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402AE5-03F7-43F4-9718-1A2F8F5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DB83A9-1126-424D-B1A1-F1CFEC81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499255-CD3A-4D04-8D83-16356503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F76C5-7AB0-4A94-BC58-8CE5FCC4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A28092-F853-4454-88B7-C6157D929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899DF3-5057-47BD-AE79-4ACC31D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488295-6E8A-4B28-9062-793ECBC6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F3B447-802E-421E-9CCB-6302194E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56B968-032B-4767-804B-7ABFA3C61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CE8A49-724A-438E-B6B7-6567D2FF8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96FC75-92E0-4821-BA35-54496460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D7DA70-E3E1-431A-8782-D29008A3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E33D94-3765-4F1A-A311-98D36B3A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356D3-2E0B-4463-8F12-844E0DA1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8AF32B-70CB-481C-BCDA-B35256F6D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A97D0A-A44D-4C00-85E0-C9983287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75A977-369C-4884-95BC-59ED817A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3DBBBA-9C39-4C8A-83AD-35540335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1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CD027-276B-4477-8B7C-2AD8E5C8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2494FF-2E00-4439-B5C4-F67CDB0B6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F6C2DF-180C-4A8B-9F73-A06A1EE4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52BD33-0C42-4188-98BE-5008D05C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20A01-DEA8-4D74-B364-2E0A66A8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991192-EADE-4159-BD30-DDE76942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6AD096-2A4E-4313-831C-6C5566101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15DDEC-031C-4983-9201-701ED52B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5C8590-94F3-4786-9E6F-0887AF0F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D5B6AE-9A3F-44E3-8E65-1BF314BC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51B7E4-4968-472F-A76C-ACEC55A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BF04D-C650-4BFE-BC61-BC0D3E14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B9DAB1-2D56-4520-AF39-B0D9C391D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B3842F-0D30-4D00-8032-D4618850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ADA90D-9F3E-4F5C-83F8-B8F4EE013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27DDBA-6A14-4A8A-9BC7-AEEE72EEF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15B98B-40F6-42C6-A8DB-ABAC59FC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CFC2854-AEEA-4C89-B1C5-9DB4DE0E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1E3278F-C6C1-4205-9AD2-87E8EC7C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1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274DE-2E85-4577-97F0-7FFA0DA06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58A34D-FDA9-469E-B3B9-5FB25633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D30875-9FD2-4FF3-982D-36016FF5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F1F3FA-7BD6-4CAC-AEBF-ECF36E01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1DA0AC-DC2E-4207-94EB-D4CBD90C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4CA890-D50E-4D9E-9848-45A1774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D8618C-F73F-479C-9A56-04C8EF0E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C6B11C-E1BA-4DBE-A81A-F202AC08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C7F2F0-DDBF-4D98-B350-D7F45614C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7B9748-A128-4F2A-81CE-F56982938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D8AB5F-2A00-47CC-846E-4D316CEA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9DDE88-45CE-4C9B-8966-D8AC3D82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A7488F-640D-4A18-AC1E-6FF835A9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BABB6-D760-4193-875B-E9A9E70A9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79C73DC-17BA-4295-BB92-44ABCA6CA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9C42BF-01D6-4802-9DEE-A9FF2E4A9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545011-14AC-47DF-89A5-BBDE9322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318539-795B-41FE-B8F0-060F3812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86BE00-6FCD-4C6D-AB0C-4832A79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A1D2D4-07A7-48A4-B9FA-A7715146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E4F96B-50B2-4E52-98BB-3234DF458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BDE5F-87B7-476B-AD03-D1A06CA06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91BE-4088-4B26-ABA6-5479CB9C40B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1E852C-BD8E-420B-AD90-5C819E78B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52A81-4E96-4515-B7A8-BD9862894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A4B2-AE76-46BE-86C5-1749B7664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C4656-7AB9-4498-815C-505DF8999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862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km-KH" sz="31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របាយការណ៍សង្ខេប</a:t>
            </a:r>
            <a:br>
              <a:rPr lang="km-KH" sz="31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31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លទ្ធផលការងារប្រឆាំងអំពើជួញដូរមនុស្ស </a:t>
            </a:r>
            <a:r>
              <a:rPr lang="km-KH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km-KH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8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ឆមាសទី១ ឆ្នាំ២០២១</a:t>
            </a:r>
            <a:br>
              <a:rPr lang="km-KH" sz="2800" dirty="0">
                <a:solidFill>
                  <a:srgbClr val="0070C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en-US" sz="2000" dirty="0" err="1">
                <a:solidFill>
                  <a:srgbClr val="0070C0"/>
                </a:solidFill>
                <a:latin typeface="Tacteing" pitchFamily="2" charset="0"/>
                <a:cs typeface="Khmer OS Muol Light" panose="02000500000000020004" pitchFamily="2" charset="0"/>
              </a:rPr>
              <a:t>rrrrrrrrrrrrrrrrrr</a:t>
            </a:r>
            <a:endParaRPr lang="en-US" dirty="0">
              <a:solidFill>
                <a:srgbClr val="0070C0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9B85B4-9893-4A53-A21D-33E12307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39" y="4006229"/>
            <a:ext cx="9144000" cy="1655762"/>
          </a:xfrm>
        </p:spPr>
        <p:txBody>
          <a:bodyPr>
            <a:normAutofit/>
          </a:bodyPr>
          <a:lstStyle/>
          <a:p>
            <a:endParaRPr lang="km-KH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r>
              <a:rPr lang="km-KH" sz="2000" b="1" dirty="0">
                <a:solidFill>
                  <a:srgbClr val="0070C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ថ្ងៃព្រហស្បតិ៍ ៤កើត ខែស្រាពណ៍ ឆ្នាំឆ្លូវត្រីស័ក ព.ស ២៥៦៥</a:t>
            </a:r>
          </a:p>
          <a:p>
            <a:r>
              <a:rPr lang="km-KH" sz="2000" b="1" dirty="0">
                <a:solidFill>
                  <a:srgbClr val="0070C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ថ្ងៃទី១២ ខែសីហា ឆ្នាំ២០២១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A020782-8704-4FA3-B95C-E4E4DF7AE359}"/>
              </a:ext>
            </a:extLst>
          </p:cNvPr>
          <p:cNvGrpSpPr/>
          <p:nvPr/>
        </p:nvGrpSpPr>
        <p:grpSpPr>
          <a:xfrm>
            <a:off x="188843" y="152401"/>
            <a:ext cx="11814313" cy="6553198"/>
            <a:chOff x="188843" y="152401"/>
            <a:chExt cx="11814313" cy="65531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7E3E55E6-2AF3-4E5A-B71A-4C5881225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844" y="5897216"/>
              <a:ext cx="808383" cy="80838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4557D55E-6302-4339-BD16-8C3A1739F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8843" y="152401"/>
              <a:ext cx="808383" cy="80838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29D82DED-96D4-4403-9D29-F142B6008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94773" y="5897216"/>
              <a:ext cx="808383" cy="80838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DFF9FF1-9B8D-447A-B881-F6AB85229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1194772" y="152401"/>
              <a:ext cx="808383" cy="808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34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2D6EC4-5C6A-449D-956D-3450B7F3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246"/>
            <a:ext cx="10515600" cy="700529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</a:t>
            </a:r>
            <a:r>
              <a:rPr lang="km-KH" sz="2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</a:t>
            </a:r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 ការងារអនុវត្តច្បាប់ យុត្តិធម៌ព្រហ្មទណ្ឌ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1875AB-5AD3-47D2-BBFC-9BD82C03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8776"/>
            <a:ext cx="10698480" cy="557784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38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គ.១. ការងារបង្ក្រាប និងសង្គ្រោះ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នាយកដ្ឋានប្រឆាំងការជួញដូរមនុស្ស និងការពារអនីតិជន ​និងស្នងការដ្ឋាននគរបាលរាជធានី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ខេត្ត នៃអគ្គស្នងការដ្ឋាននគរបាលជាតិ នាយកដ្ឋានប្រឆាំងបទល្មើសបច្ចេកវិទ្យា កងរាជអាវុធហត្ថលើផ្ទៃប្រទេស បានតាមដានស្រាវជ្រាវ បង្ក្រាបអំពើជួញដូរមនុស្ស និងអំពើធ្វើអាជីវកម្មផ្លូវភេទ ដូចខាងក្រោម៖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បង្ក្រាប សរុបបានចំនួន 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១៩៨ លើ ៦៣ករណី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(កើន ១៣៥ករណី) ឃាត់ខ្លួនជនសង្ស័យបញ្ជូនទៅតុលាការ បាន២៩១នាក់ ស្រី ៣១នាក់ ជាអនីតិជន ១៣នាក់ ជាជនបរទេស ០៤នាក់ មានពីរសញ្ជាតិ (វៀតណាម ៣នាក់ បែលហ្សិក ០១នាក់ ។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សង្គ្រោះជនរងគ្រោះ សរុប ៧២១នាក់ ជាស ក្រោម ១៥ឆ្នាំ ៨៨នាក់ ពី១៥ឆ្នាំទៅក្រោម ១៨ឆ្នាំ ​៦៣នាក់ និង ១៨ឆ្នាំឡើង ៥៧០នាក់ ។</a:t>
            </a:r>
            <a:endParaRPr lang="km-KH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ករណីអំពើជួញដូរមនុស្ស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បង្រ្កាបបាន </a:t>
            </a:r>
            <a:r>
              <a:rPr lang="km-KH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១៣៩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ករណី/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១៦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ករណី(កើនឡើង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១២៣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ករណី) ឃាត់ខ្លួនជនសង្ស័យចំនួន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២៣១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ក្នុងនោះជនសង្ស័យជាអនីតិជន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(ជនបរទេសជាជនជាតិវៀតណាម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និងបែលហ្សិក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០១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និងសង្គ្រោះជនរងគ្រោះចំនួន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៦៣៥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មាន៖ អាយុក្រោម១៥ឆ្នាំ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អាយុ១៥-១៧ឆ្នាំ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និងអាយុពី១៨ឆ្នាំឡើង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៥៦០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(ប្រគល់ឲ្យមន្ទីរសង្គមកិច្ច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និងប្រគល់ឱ្យគ្រួសារ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៦៣២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នាក់)។ ភាគច្រើនជាការនាំយកចេញដោយមិនស្របច្បាប់សម្រាប់នាំឆ្លងដែន មាន១២១ករណី ជនសង្ស័យ ១៩៨នាក់ និងជនរងគ្រោះ ៥៥៥នាក់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ករណីអំពើធ្វើអាជីវកម្មផ្លូវភេទ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បង្រ្កាបបាន </a:t>
            </a:r>
            <a:r>
              <a:rPr lang="km-KH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៥៩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ករណី/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៤៧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ករណី(កើន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ករណី) ឃាត់ខ្លួនជនសង្ស័យចំនួន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(ស្រី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០៦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អនីតិជន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ជនបរទេសជាជនជាតិវៀតណាម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០១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។  សង្គ្រោះជនរងគ្រោះចំនួន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៨៦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មាន៖ អាយុក្រោម១៥ឆ្នាំ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អាយុ១៥-១៧ឆ្នាំ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២១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និងអាយុពី១៨ឆ្នាំឡើង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(ប្រគល់ទៅមន្ទីរសង្គមកិច្ច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និងប្រគល់ឱ្យ គ្រួសារ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៦៤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នាក់)។ (៤៤ករណី ជាករណីរួមភេទជាមួយអនីតិជន)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3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5A59B2-F897-4E68-9802-33592073A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56"/>
            <a:ext cx="10515600" cy="645528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 ការងារអនុវត្តច្បាប់ យុត្តិធម៌ព្រហ្មទណ្ឌ (ត)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F6B294-3E62-4F63-A531-1654F1917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09" y="672049"/>
            <a:ext cx="11264348" cy="597391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26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គ.២. កិច្ចការយុត្តិធម៌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21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លទ្ធផលចំណាត់ការផ្តន្ទាទោស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១. </a:t>
            </a:r>
            <a:r>
              <a:rPr lang="km-KH" sz="2100" b="1" u="sng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ចំណាត់ការរបស់អយ្យការអមសាលាដំបូងរាជធានី-ខេត្ត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 </a:t>
            </a:r>
            <a:endParaRPr lang="en-US" sz="21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សរុប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៤០៥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ជនរងគ្រោះចំនួន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៣៤៤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១៦២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ក្នុងនោះមានអនីតិជន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១៤២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៧៥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ជនត្រូវចោទ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៤៣៨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១៦០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ក្នុងនោះមានអនីតិជន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១៥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នាក់​(ស្រី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ហើយបានចាត់ការដោយបានបញ្ជូនទៅស៊ើបសួរចំនួន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៣៤៤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តម្កល់ទុកឥតចាត់ការ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បញ្ជូនរឿងទៅជម្រះផ្ទាល់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០៧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និងកំពុងចាត់ការ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ករណី។ (មាននីតិវិធីបង្ហាញខ្លួនភ្លាម ០២ករណី)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100" b="1" dirty="0"/>
              <a:t>	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</a:t>
            </a:r>
            <a:r>
              <a:rPr lang="km-KH" sz="2100" b="1" u="sng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ចំណាត់ការរបស់ចៅក្រមស៊ើបសួរ នៃសាលាដំបូងរាជធានី-ខេត្ត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 </a:t>
            </a:r>
            <a:endParaRPr lang="en-US" sz="21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សរុបមានចំនួន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៣៣២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ជនរងគ្រោះចំនួន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៣៩៦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១៨១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ក្នុងនោះមានអនីតិជន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១៣៨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១២៣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ជនត្រូវចោទមានចំនួន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៤៥៤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៩២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មានអនីតិជន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៧៥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 (ស្រី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ក្នុងនោះបានចាត់ការ(បញ្ជូនទៅជម្រះចំនួន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១១៧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លើកលែងចោទ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០៥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 និងកំពុងចាត់ការចំនួន </a:t>
            </a:r>
            <a:r>
              <a:rPr lang="km-KH" sz="21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២១០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ករណី)។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sz="3300" b="1" dirty="0"/>
              <a:t>	</a:t>
            </a:r>
            <a:r>
              <a:rPr lang="km-KH" sz="2100" b="1" u="sng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 ដំណាក់កាលចៅក្រមជំនុំជម្រះ នៃសាលាដំបូងរាជធានី-ខេត្ត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សរុបមានចំនួន ២០៤ករណី ជនរងគ្រោះចំនួន ១៨៧នាក់(ស្រី ៨១នាក់) ក្នុងនោះមានអនីតិជន ៨៣នាក់(ស្រី ៧៥នាក់) ជនជាប់ចោទសរុប ១៩៩នាក់(ស្រី ៨១នាក់) និងប្រភេទចំណាត់ការ(ទោសព្យួរ ០២នាក់ ពិន័យជាប្រាក់ ០១នាក់  រួចផុតពីបទចោទ ០៣នាក់  រំលត់បណ្ដឹងអាជ្ញាគ្មាន  ចាត់ការរួច ៦៥ករណី ផ្តន្ទាទោសដាក់ពន្ធនាគារក្នុងឃុំ ៣៧នាក់ និងកំពុងចាត់ការ ១៣៩ករណី)។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sz="18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8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F998B-8593-47DA-AAF2-1E3763C1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655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 ការងារអនុវត្តច្បាប់ យុត្តិធម៌ព្រហ្មទណ្ឌ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23C21D-5D30-4A84-B632-CABE96BA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2701"/>
            <a:ext cx="10515600" cy="228629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km-KH" sz="16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គ.៣. ការងារដំណោះស្រាយវិវាទការងារ (ក្រៅប្រព័ន្ធតុលាការ)</a:t>
            </a:r>
            <a:endParaRPr lang="en-US" sz="16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ក្រសួងការងារ និងបណ្តុះបណ្តាលវិជ្ជាជីវៈ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៖មន្ទីរការងារ និងបណ្តុះបណ្តាលវិជ្ជាជីវៈខេត្តកំពង់ចាម បានដោះស្រាយតាមពាក្យបណ្តឹង (០១ករណី) របស់ពលករចំនួន ៤នាក់ ក្នុងករណីករណីដែលពួកគាត់បានបង់ប្រាក់ទៅអោយក្រុមហ៊ុន 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CPS Best Team Service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ដើម្បីបញ្ជូនពួកគាត់ទៅធ្វើការនៅប្រទេសថៃ តែក្រុមហ៊ុនមិនបានធ្វើតាមកិច្ចសន្យា ដូច្នេះត្រូវបានដោះស្រាយឱ្យពួកគាត់បានទទួលសំណងប្រាក់មកវិញគ្រប់ចំនួន និងសុំដកពាក្យបណ្តឹង​។</a:t>
            </a:r>
            <a:endParaRPr lang="en-US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5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BFF99F-7B27-4516-9237-D12790B7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246"/>
            <a:ext cx="10515600" cy="762406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 កិច្ចការពារជនរងគ្រោះ និងការផ្តល់សេវាគាំទ្រ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E9A8ED-20F1-452D-B489-D443FD7D4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017528"/>
            <a:ext cx="11184835" cy="5335146"/>
          </a:xfrm>
        </p:spPr>
        <p:txBody>
          <a:bodyPr/>
          <a:lstStyle/>
          <a:p>
            <a:pPr marL="0" indent="0">
              <a:buNone/>
            </a:pPr>
            <a:r>
              <a:rPr lang="km-KH" dirty="0"/>
              <a:t>​</a:t>
            </a:r>
            <a:r>
              <a:rPr lang="km-KH" sz="2000" dirty="0">
                <a:latin typeface="Khmer OS Bokor" panose="02000500000000020004" pitchFamily="2" charset="0"/>
                <a:cs typeface="Khmer OS Bokor" panose="02000500000000020004" pitchFamily="2" charset="0"/>
              </a:rPr>
              <a:t>ឃ.១. ការទទួល និងសម្ភាសពលករបញ្ជូនត្រឡប់  </a:t>
            </a:r>
            <a:endParaRPr lang="en-US" sz="20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ក្រសួងការបរទេស និងសហប្រតិបត្តិការអន្តរជាតិ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តាមរយៈស្ថានតំណាងនៅបរទេស បានសង្គ្រោះ​​ឧបត្ថម្ភ និងជួយសម្រួលដល់ការធ្វើមាតុភូមិនិវត្តន៍ពលរដ្ឋខ្មែរ ដែលត្រូវបានកំណត់អត្តសញ្ញាណបឋម រកភាព​រងគ្រោះ និងបានធ្វើការសន្និដ្ឋានបឋមថាជា ករណីស្នាក់នៅ និងធ្វើការងារដោយខុសច្បាប់ ឬសង្ស័យរងគ្រោះ​ដោយអំពើជួញដូរមនុស្ស សរុបចំនួន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២.៣១៧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​(ស្រី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៩៧២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ក្នុងនោះពលករដែលមកពីប្រទេសថៃមានរហូតដល់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១.៦០៨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ស្រី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៤៨០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ដែលជាពលករខុសច្បាប់។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44D589F-F328-4E3C-BA7E-5BD81959E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93745"/>
              </p:ext>
            </p:extLst>
          </p:nvPr>
        </p:nvGraphicFramePr>
        <p:xfrm>
          <a:off x="886899" y="3170142"/>
          <a:ext cx="10684041" cy="318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155">
                  <a:extLst>
                    <a:ext uri="{9D8B030D-6E8A-4147-A177-3AD203B41FA5}">
                      <a16:colId xmlns:a16="http://schemas.microsoft.com/office/drawing/2014/main" xmlns="" val="1379263777"/>
                    </a:ext>
                  </a:extLst>
                </a:gridCol>
                <a:gridCol w="2200210">
                  <a:extLst>
                    <a:ext uri="{9D8B030D-6E8A-4147-A177-3AD203B41FA5}">
                      <a16:colId xmlns:a16="http://schemas.microsoft.com/office/drawing/2014/main" xmlns="" val="318320670"/>
                    </a:ext>
                  </a:extLst>
                </a:gridCol>
                <a:gridCol w="4084520">
                  <a:extLst>
                    <a:ext uri="{9D8B030D-6E8A-4147-A177-3AD203B41FA5}">
                      <a16:colId xmlns:a16="http://schemas.microsoft.com/office/drawing/2014/main" xmlns="" val="1856725346"/>
                    </a:ext>
                  </a:extLst>
                </a:gridCol>
                <a:gridCol w="1729132">
                  <a:extLst>
                    <a:ext uri="{9D8B030D-6E8A-4147-A177-3AD203B41FA5}">
                      <a16:colId xmlns:a16="http://schemas.microsoft.com/office/drawing/2014/main" xmlns="" val="1022313026"/>
                    </a:ext>
                  </a:extLst>
                </a:gridCol>
                <a:gridCol w="1728024">
                  <a:extLst>
                    <a:ext uri="{9D8B030D-6E8A-4147-A177-3AD203B41FA5}">
                      <a16:colId xmlns:a16="http://schemas.microsoft.com/office/drawing/2014/main" xmlns="" val="2826443115"/>
                    </a:ext>
                  </a:extLst>
                </a:gridCol>
              </a:tblGrid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ល.រ.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ប្រទេសគោលដៅ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មូលហេតុនៃការវិលត្រឡប់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សរុប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ស្រី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6974830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ម៉ាឡេស៊ី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ពលករខុសច្បាប់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៣៣២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១៧៥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24097900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ចិន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សង្ស័យជួញដូរ និងចាញ់បោកមេខ្យល់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២៣១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២៣០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44279214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៣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សឹង្ហបុរី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ទ្រាំការងារមិនបាន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០៧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០៧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76766714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វៀតណាម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ឆ្លងដែនខុសច្បាប់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៣៨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៣០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7926289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៥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ថៃ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ពលករខុសច្បាប់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១.៦០៨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៤៨០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17760719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៦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ឡាវ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ឆ្លងដែនខុសច្បាប់​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២៦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០៥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6547747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៧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ឥណ្ឌា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ឆ្លងដែនខុសច្បាប់​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៧៤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៤៤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5853153"/>
                  </a:ext>
                </a:extLst>
              </a:tr>
              <a:tr h="296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៨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ឥណ្ឌូណេស៊ី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ឆ្លងដែនខុសច្បាប់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០១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០១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37639620"/>
                  </a:ext>
                </a:extLst>
              </a:tr>
              <a:tr h="51060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សរុប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២.៣១៧ នាក់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100" spc="-2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៩៧២ នាក់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567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662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F7D22-F399-44D6-B682-FE88EBFA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74" y="172970"/>
            <a:ext cx="10515600" cy="555900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 កិច្ចការពារជនរងគ្រោះ និងការផ្តល់សេវាគាំទ្រ</a:t>
            </a:r>
            <a:r>
              <a:rPr lang="en-US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 (</a:t>
            </a:r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ត</a:t>
            </a:r>
            <a:r>
              <a:rPr lang="en-US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9FF86-3547-4445-8A60-829F01474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675861"/>
            <a:ext cx="11555896" cy="612250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        </a:t>
            </a:r>
            <a:r>
              <a:rPr lang="km-KH" sz="1900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ក្រសួងសង្គមកិច្ចអតីតយុទ្ធជន និងយុវនីតិសម្បទា និងមន្ទីរក្រោមឱវាទ៖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</a:p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បានទទួលជនរងគ្រោះ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និងងាយរងគ្រោះដោយអំពើជួញដូរមនុស្សដែលបានធ្វើមាតុភូមិនិវត្តន៍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ពីប្រទេសនានា សរុបចំនួន​ </a:t>
            </a:r>
            <a:r>
              <a:rPr lang="km-KH" sz="16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៤០.៨២២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នាក់(ស្រ្តី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១៦.១៣៣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កុមារ៉ា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២.៣៩៥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២.១៧៥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។​ ក្នុងនោះ </a:t>
            </a:r>
          </a:p>
          <a:p>
            <a:pPr lvl="1">
              <a:lnSpc>
                <a:spcPct val="170000"/>
              </a:lnSpc>
              <a:spcBef>
                <a:spcPts val="600"/>
              </a:spcBef>
            </a:pP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ក្រុមការងារការពារជនរងគ្រោះ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បានទទួលពីប្រទេសនានា សរុបចំនួន </a:t>
            </a:r>
            <a:r>
              <a:rPr lang="km-KH" sz="16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២២៤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(ស្រ្តី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១៧៤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កុមារ៉ា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៣០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មកពីប្រទេសៈ ចិន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១៧៧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វៀតណាម(ឆ្លងទៅចិន)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ថៃ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ឥណ្ឌូនេស៊ី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០១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និងប្រទេសម៉ាឡេស៊ី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និងសឹង្ហបូរី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០៤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ក្នុងនោះ បានសម្ភាសន៍ និងរកឃើញពាក់ព័ន្ធករណី(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កេងប្រវ័ញ្ចកម្លាំងពលកម្ម ១៧នាក់ ជួញដូរកម្លាំងពលកម្ម ១១នាក់ អាពាហ៍ពិពាហ៍ផ្ទុយពិឆន្ទៈ/បង្ខំ ១៦២នាក់ និងករណីងាយរងគ្រោះ ៣២នាក់</a:t>
            </a:r>
            <a:r>
              <a:rPr lang="ca-E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និងបានបញ្ជូនទៅទទួលសេវាអង្គការដៃគូ និងនៅ តាមសហគមន៍វិញ។</a:t>
            </a:r>
            <a:endParaRPr lang="en-US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1">
              <a:lnSpc>
                <a:spcPct val="170000"/>
              </a:lnSpc>
              <a:spcBef>
                <a:spcPts val="600"/>
              </a:spcBef>
            </a:pP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នៅមណ្ឌលទទួលពលករប៉ោយប៉ែត បានទទួលជនងាយរងគ្រោះ</a:t>
            </a:r>
            <a:r>
              <a:rPr lang="km-KH" sz="1600" b="1" strike="sngStrike" dirty="0">
                <a:highlight>
                  <a:srgbClr val="FFFF00"/>
                </a:highlight>
                <a:latin typeface="Khmer OS Siemreap" panose="02000500000000020004" pitchFamily="2" charset="0"/>
                <a:cs typeface="Khmer OS Siemreap" panose="02000500000000020004" pitchFamily="2" charset="0"/>
              </a:rPr>
              <a:t>និរទេស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ពីប្រទេសថៃ</a:t>
            </a:r>
            <a:r>
              <a:rPr lang="km-KH" sz="1600" b="1" baseline="30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សរុបចំនួន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៤០ ៥៩៨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(ស្ត្រី១៥ ៩៥៩នាក់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កុមារា ២ ៣៩១នាក់​​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កុមារី ២ ១៤៥នាក់)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និងបានធ្វើការសម្ភាសន៍ដើម្បីកំណត់អត្តសញ្ញាណរកឃើញមុខសញ្ញាជនរងគ្រោះ និងងាយ​​​​​រងគ្រោះចំនួនសរុប </a:t>
            </a:r>
            <a:r>
              <a:rPr lang="km-KH" sz="16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៦០នាក់</a:t>
            </a:r>
            <a:r>
              <a:rPr lang="km-KH" sz="16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(បុរស១១នាក់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ស្ត្រី២៥នាក់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កុមារា១៣ </a:t>
            </a:r>
            <a:r>
              <a:rPr lang="ca-ES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កុមារី១១នាក់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សង្ស័យជាករណី (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កេងប្រវ័ញ្ចកម្លាំងពលកម្ម ១៧នាក់ និងជនងាយរងគ្រោះ ៤៣នាក់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</a:t>
            </a:r>
            <a:r>
              <a:rPr lang="ca-E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បានបញ្ជូន ទៅទទួលសេវាបន្តនៅអង្គការដៃគូ</a:t>
            </a:r>
            <a:r>
              <a:rPr lang="ca-ES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ដូចជាៈ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3PC (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អង្គការតំណក់ទឹក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អង្គការគ្រួសារថ្មី អង្គការភឿន</a:t>
            </a:r>
            <a:r>
              <a:rPr lang="km-KH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Samaritan’s Purse</a:t>
            </a:r>
            <a:r>
              <a:rPr lang="ca-ES" sz="16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en-US" sz="16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Rattanak</a:t>
            </a:r>
            <a:r>
              <a:rPr lang="en-US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International</a:t>
            </a: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។</a:t>
            </a:r>
            <a:endParaRPr lang="en-US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16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A5156-D882-4E28-BD62-80B22FA5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668545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 កិច្ចការពារជនរងគ្រោះ និងការផ្តល់សេវាគាំទ្រ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F558C-7E7D-4AE8-AC5F-430DCF60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764694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sz="2000" dirty="0">
                <a:latin typeface="Khmer OS Bokor" panose="02000500000000020004" pitchFamily="2" charset="0"/>
                <a:cs typeface="Khmer OS Bokor" panose="02000500000000020004" pitchFamily="2" charset="0"/>
              </a:rPr>
              <a:t>អគ្គស្នងការដ្ឋាននគរបាលជាតិ</a:t>
            </a:r>
            <a:r>
              <a:rPr lang="km-KH" sz="1900" dirty="0">
                <a:latin typeface="Khmer OS Bokor" panose="02000500000000020004" pitchFamily="2" charset="0"/>
                <a:cs typeface="Khmer OS Bokor" panose="02000500000000020004" pitchFamily="2" charset="0"/>
              </a:rPr>
              <a:t>៖​</a:t>
            </a:r>
            <a:endParaRPr lang="en-US" sz="19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>
              <a:lnSpc>
                <a:spcPct val="170000"/>
              </a:lnSpc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នាយកដ្ឋានប្រឆាំងការជួញដូរ និងការពារអនីតិជន នៃអគ្គស្នងការដ្ឋាននគរបាលជាតិ បានទទួល និងសម្ភាសជនរងគ្រោះ និងជនទេសន្តរប្រវេសន៍ ដែលអាជ្ញាធរបរទេសចាប់បញ្ជូនត្រឡប់មកកម្ពុជាវិញ 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​ចំនួន​​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១១១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(ស្រី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៩៧នាក់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ក្នុងនោះមកពីប្រទេសចិនចំនួន៩៩នាក់(ស្រី៩៦នាក់) ឥណ្ឌូនេស៊ី០១នាក់ និងប្រទសម៉ាឡេស៊ីចំនួន១០នាក់(ស្រី០១នាក់)និងសង្ហបុរី០១នាក់។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 លទ្ធ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ផល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បំភ្លឺ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ជន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​រង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គ្រោះ​​​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 បានឲ្យដឹងថា អ្នក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ទៅតាមរយៈមេខ្យល់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ស្គា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ល់​អត្តសញ្ញា​ណ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០៤នាក់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ទៅតាមរយៈមេខ្យល់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មិន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ស្គា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ល់​អត្ត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សញ្ញា​ណ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ចំនួន១០៦ និងទៅតាមក្រុមហ៊ុន០១នាក់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បច្ចុប្បន្នជន​រង​​គ្រោះ​​​​ប្រគ​ល់​​​​​​​​​​​​ឲ្យ​​មន្ទីរ​សង្គម​​កិច្ច​អតីត​​យុទ្ធ​​​​ជ​ន និង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​យុវនីតិ​​សម្បទា ដើម្បីស្តារ​នីតិសម្បទា ។</a:t>
            </a:r>
            <a:endParaRPr lang="km-KH" sz="20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km-KH" sz="2000" dirty="0">
                <a:latin typeface="Khmer OS Bokor" panose="02000500000000020004" pitchFamily="2" charset="0"/>
                <a:cs typeface="Khmer OS Bokor" panose="02000500000000020004" pitchFamily="2" charset="0"/>
              </a:rPr>
              <a:t>ឃ.២. ការផ្ដល់សេវា និងការស្តារនីតិសម្បទាជនរងគ្រោះដោយអំពើជួញដូរមនុស្ស(៦ខែ)</a:t>
            </a:r>
            <a:endParaRPr lang="en-US" sz="20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ក្រុមការងារការពារជនរងគ្រោះ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និងមន្ទីរសង្គមកិច្ច រាជធានី-ខេត្ត ដោយមានកិច្ចសហការជាមួយអង្គការដៃគូ បានបញ្ជូនជនរងគ្រោះ និងងាយរងគ្រោះ​ដោយអំពើជួញដូរមនុស្ស ដើម្បីទទួលបានសេវាស្នាក់​នៅ និងការស្តារនីតិសម្បទា សរុបចំនួន 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២៣៩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(ស្រ្តី 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១៥៣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កុមារា 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១៥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កុមារី 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៦៧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ជាករណី(</a:t>
            </a:r>
            <a:r>
              <a:rPr lang="km-KH" sz="20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ងាយរងគ្រោះ ២៥នាក់ កេងប្រវ័ញ្ចកម្លាំងពលកម្ម ០៧នាក់)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 ក្នុងនោះមាន</a:t>
            </a:r>
            <a:r>
              <a:rPr lang="km-KH" sz="20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មន្ទីរស.អ.យ រាជធានី ខេត្ត </a:t>
            </a:r>
            <a:r>
              <a:rPr lang="ca-ES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៨០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និងអង្គការដៃគូ</a:t>
            </a:r>
            <a:r>
              <a:rPr lang="ca-ES" sz="2000" b="1" i="1" baseline="30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១៥៩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km-KH" sz="2000" dirty="0">
                <a:latin typeface="Khmer OS Bokor" panose="02000500000000020004" pitchFamily="2" charset="0"/>
                <a:cs typeface="Khmer OS Bokor" panose="02000500000000020004" pitchFamily="2" charset="0"/>
              </a:rPr>
              <a:t>ឃ.៣. ការធ្វើសមាហរណកម្មជនរងគ្រោះ និងជនងាយរងគ្រោះ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ក្រសួងសង្គមកិច្ច អតីតយុទ្ធជន និងយុវនីតិសម្បទា និងមន្ទីរសង្គមកិច្ចរាជធានី-ខេត្ត បានសហការជាមួយអាជ្ញាធរ មូលដ្ឋាន និងអង្គការដៃគូ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បានធ្វើសមាហរណកម្មជនរងគ្រោះ និងងាយរងគ្រោះដោយអំពើជួញដូរមនុស្ស អំពើធ្វើអាជីវកម្មផ្លូវភេទ ត្រឡប់ទៅសហគមន៍វិញចំនួន 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៦៨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km-KH" sz="2000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ស្ត្រី</a:t>
            </a: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៦៤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ca-E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ក្នុងនោះជាករណី(</a:t>
            </a:r>
            <a:r>
              <a:rPr lang="km-KH" sz="2000" b="1" i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អាពាហ៍ពិពាហ៍​ដោយ​ផ្ទុយពីឆន្ទៈ/បង្ខំ៦២នាក់ ជួញដូរកម្លាំងពលកម្ម០៤នាក់ រំលោភបំពានផ្លូវភេទ០២នាក់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 ដោយមានកិច្ចសហការពីអង្គការដៃគូក្នុងការបញ្ជូន។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04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48B5D-1DC4-4B0D-9441-1E28A416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779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ង. ការបណ្តុះបណ្តាលពង្រឹងសមត្ថភាព កិច្ចប្រជុំ សិក្ខាសាលា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9C04BA-5EA2-4360-B7BF-D2D2FC935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532"/>
            <a:ext cx="10515600" cy="49944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ក្នុងឆមាសទី១នេះ វគ្គបណ្តុះបណ្តាល ត្រូវបានកាត់បន្ថយ ដោយមិនអាចមានការជួបជុំទ្រង់ទ្រាយធំបាន គឺនៅត្រឹមតែ ២៥វគ្គ នៅថ្នាក់ជាតិ និង ២២វគ្គនៅថ្នាក់ក្រោមជាតិតែប៉ុណ្ណោះ</a:t>
            </a:r>
          </a:p>
          <a:p>
            <a:pPr marL="0" indent="0">
              <a:buNone/>
            </a:pPr>
            <a:endParaRPr lang="km-KH" dirty="0"/>
          </a:p>
          <a:p>
            <a:pPr marL="0" indent="0">
              <a:buNone/>
            </a:pPr>
            <a:endParaRPr lang="km-KH" dirty="0"/>
          </a:p>
          <a:p>
            <a:pPr marL="0" indent="0">
              <a:buNone/>
            </a:pPr>
            <a:endParaRPr lang="km-KH" dirty="0"/>
          </a:p>
          <a:p>
            <a:endParaRPr lang="km-KH" sz="1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ចំពោះកិច្ចប្រជុំនិងសិក្ខាសាលា ជាមួយបណ្តាប្រទេស ទ្វេភាគី និងពហុភាគី ក្នុងតំបន់ និងជាមួយអង្គការសហប្រជាជាតិ ក៏ដូចជានៅថ្នាក់ជាតិ ក្រោយព្រឹត្តិការណ៍ ២០កុម្ភៈ ត្រូវបានធ្វើឡើង តាមប្រព័ន្ធអនឡាញ ។ ចំណែកនៅថ្នាក់ក្រោមជាតិ ខេត្តសៀមរាបបានឈានមុខក្នុងការរៀបចំប្រជុំប្រចាំខែ ដើម្បីដោះស្រាយការងារ បានទៀងទាត់តាមប្រេព័ន្ធអនឡាញផងដែរ ។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km-KH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75399315-F58A-4789-9463-3F282AD84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07494"/>
              </p:ext>
            </p:extLst>
          </p:nvPr>
        </p:nvGraphicFramePr>
        <p:xfrm>
          <a:off x="838200" y="1772023"/>
          <a:ext cx="10278979" cy="1656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68">
                  <a:extLst>
                    <a:ext uri="{9D8B030D-6E8A-4147-A177-3AD203B41FA5}">
                      <a16:colId xmlns:a16="http://schemas.microsoft.com/office/drawing/2014/main" xmlns="" val="3110982537"/>
                    </a:ext>
                  </a:extLst>
                </a:gridCol>
                <a:gridCol w="1902937">
                  <a:extLst>
                    <a:ext uri="{9D8B030D-6E8A-4147-A177-3AD203B41FA5}">
                      <a16:colId xmlns:a16="http://schemas.microsoft.com/office/drawing/2014/main" xmlns="" val="3232354788"/>
                    </a:ext>
                  </a:extLst>
                </a:gridCol>
                <a:gridCol w="1902937">
                  <a:extLst>
                    <a:ext uri="{9D8B030D-6E8A-4147-A177-3AD203B41FA5}">
                      <a16:colId xmlns:a16="http://schemas.microsoft.com/office/drawing/2014/main" xmlns="" val="1497290354"/>
                    </a:ext>
                  </a:extLst>
                </a:gridCol>
                <a:gridCol w="1902937">
                  <a:extLst>
                    <a:ext uri="{9D8B030D-6E8A-4147-A177-3AD203B41FA5}">
                      <a16:colId xmlns:a16="http://schemas.microsoft.com/office/drawing/2014/main" xmlns="" val="2783041087"/>
                    </a:ext>
                  </a:extLst>
                </a:gridCol>
              </a:tblGrid>
              <a:tr h="421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វគ្គបណ្តុះបណ្តាល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ចំនួនវគ្គ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សិក្ខាកាមសរុប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សិក្ខាកាមជានារី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3356146672"/>
                  </a:ext>
                </a:extLst>
              </a:tr>
              <a:tr h="421145">
                <a:tc>
                  <a:txBody>
                    <a:bodyPr/>
                    <a:lstStyle/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បណ្តុះបណ្តាលថ្នាក់ជាតិ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២៥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៦១៧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៤០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2824576810"/>
                  </a:ext>
                </a:extLst>
              </a:tr>
              <a:tr h="421145">
                <a:tc>
                  <a:txBody>
                    <a:bodyPr/>
                    <a:lstStyle/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បណ្តុះបណ្តាលថ្នាក់ក្រោមជាតិ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២២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១.៥៥១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៤៤០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2120599233"/>
                  </a:ext>
                </a:extLst>
              </a:tr>
              <a:tr h="393542">
                <a:tc>
                  <a:txBody>
                    <a:bodyPr/>
                    <a:lstStyle/>
                    <a:p>
                      <a:pPr marL="71120" marR="0" indent="-711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សរុប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indent="-78105" algn="ctr"/>
                      <a:r>
                        <a:rPr lang="km-KH" sz="120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៤៧ វគ្គ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200" spc="-3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២.១៦៨ នាក់</a:t>
                      </a:r>
                      <a:endParaRPr lang="en-US" sz="110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៤៨០ នាក់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364326273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BF4E989C-2B8B-41F9-B647-547F0C77B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92839"/>
              </p:ext>
            </p:extLst>
          </p:nvPr>
        </p:nvGraphicFramePr>
        <p:xfrm>
          <a:off x="838200" y="4496317"/>
          <a:ext cx="10278977" cy="1742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0479">
                  <a:extLst>
                    <a:ext uri="{9D8B030D-6E8A-4147-A177-3AD203B41FA5}">
                      <a16:colId xmlns:a16="http://schemas.microsoft.com/office/drawing/2014/main" xmlns="" val="2930258315"/>
                    </a:ext>
                  </a:extLst>
                </a:gridCol>
                <a:gridCol w="1906166">
                  <a:extLst>
                    <a:ext uri="{9D8B030D-6E8A-4147-A177-3AD203B41FA5}">
                      <a16:colId xmlns:a16="http://schemas.microsoft.com/office/drawing/2014/main" xmlns="" val="2903625349"/>
                    </a:ext>
                  </a:extLst>
                </a:gridCol>
                <a:gridCol w="1906166">
                  <a:extLst>
                    <a:ext uri="{9D8B030D-6E8A-4147-A177-3AD203B41FA5}">
                      <a16:colId xmlns:a16="http://schemas.microsoft.com/office/drawing/2014/main" xmlns="" val="2872719000"/>
                    </a:ext>
                  </a:extLst>
                </a:gridCol>
                <a:gridCol w="1906166">
                  <a:extLst>
                    <a:ext uri="{9D8B030D-6E8A-4147-A177-3AD203B41FA5}">
                      <a16:colId xmlns:a16="http://schemas.microsoft.com/office/drawing/2014/main" xmlns="" val="1704400772"/>
                    </a:ext>
                  </a:extLst>
                </a:gridCol>
              </a:tblGrid>
              <a:tr h="442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ចំពោះកិច្ចប្រជុំ និងសិក្ខាសាលា 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ចំនួនវគ្គ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អ្នកចូលរួមសរុប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នារី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448748812"/>
                  </a:ext>
                </a:extLst>
              </a:tr>
              <a:tr h="442799">
                <a:tc>
                  <a:txBody>
                    <a:bodyPr/>
                    <a:lstStyle/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សិក្ខាសាលាថ្នាក់ជាតិ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១៣៤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៦.៧១៨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៧៨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285371409"/>
                  </a:ext>
                </a:extLst>
              </a:tr>
              <a:tr h="442799">
                <a:tc>
                  <a:txBody>
                    <a:bodyPr/>
                    <a:lstStyle/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71120" marR="0" indent="-71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សិក្ខាសាលាថ្នាក់ក្រោមជាតិ (ខេត្តសៀមរាប)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៤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១៧៨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  <a:tab pos="1371600" algn="ctr"/>
                        </a:tabLs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៨៥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303163124"/>
                  </a:ext>
                </a:extLst>
              </a:tr>
              <a:tr h="413778">
                <a:tc>
                  <a:txBody>
                    <a:bodyPr/>
                    <a:lstStyle/>
                    <a:p>
                      <a:pPr marL="71120" marR="0" indent="-711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200" dirty="0">
                        <a:effectLst/>
                        <a:latin typeface="Khmer OS Siemreap" panose="02000500000000020004" pitchFamily="2" charset="0"/>
                        <a:cs typeface="Khmer OS Siemreap" panose="02000500000000020004" pitchFamily="2" charset="0"/>
                      </a:endParaRPr>
                    </a:p>
                    <a:p>
                      <a:pPr marL="71120" marR="0" indent="-711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សរុប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-78105" algn="ctr"/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១៣៨ វគ្គ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៦.៨៩៦នាក់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200" dirty="0">
                          <a:effectLst/>
                          <a:latin typeface="Khmer OS Siemreap" panose="02000500000000020004" pitchFamily="2" charset="0"/>
                          <a:cs typeface="Khmer OS Siemreap" panose="02000500000000020004" pitchFamily="2" charset="0"/>
                        </a:rPr>
                        <a:t>១៦៣ នាក់</a:t>
                      </a:r>
                      <a:endParaRPr lang="en-US" sz="1100" dirty="0">
                        <a:effectLst/>
                        <a:latin typeface="Khmer OS Siemreap" panose="02000500000000020004" pitchFamily="2" charset="0"/>
                        <a:ea typeface="Times New Roman" panose="02020603050405020304" pitchFamily="18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91170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7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4CAFC-CE03-4A94-A2A8-4046EF56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212"/>
            <a:ext cx="10515600" cy="535525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ច. ទិសដៅ ឆមាសទី២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FFEE6E-4E18-4439-B21D-5FCEC4BC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5" y="768626"/>
            <a:ext cx="11231217" cy="608937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m-KH" sz="29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ក.ការងារច្បាប់ គោលនយោបាយ និងកិច្ចសហប្រតិ​បត្តិការ</a:t>
            </a:r>
            <a:endParaRPr lang="en-US" sz="29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ក.១. ក្រសួងយុត្តិធម៌ ក្រសួងមហាផ្ទៃ និងក្រសួងកិច្ចការនារី បន្តពិគ្រោះយោបល់ និងពិនិត្យឡើងវិញខ្លឹមសារសេចក្តីព្រាងច្បាប់ ស្តីពីអំពើពពោះជំនួស។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ក.៣. ពង្រឹងប្រព័ន្ធយុត្តិធម៌ព្រហ្មទណ្ឌ ជាពិសេសកិច្ចសហការជួយគ្នាទៅវិញទៅមកផ្នែកច្បាប់ ក្នុងវិស័យព្រហ្មទណ្ឌជាមួយប្រទេសពាក់ព័ន្ធ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ក.៤. បន្តពង្រឹង និងជំរុញការអនុវត្ត អនុស្សរណៈ កិច្ចព្រមព្រៀង ស្ដង់ដារនៃនីតិវិធីប្រតិបត្តិ ដែលមានស្រាប់ជាមួយបណ្ដា​ប្រទេស និងដៃគូពាក់ព័ន្ធ។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ក.៥. ត្រៀមចុះហត្ថលេខាលើស្ដង់ដារនៃនីតិវិធីប្រតិបត្តិ សម្រាប់កិច្ចសហប្រតិបត្តិការទ្វេភាគីរវាង រដ្ឋាភិបាល​​នៃព្រះរាជាណាចក្រកម្ពូជា និងរដ្ឋាភិបាលនៃព្រះ	រាជាណាចក្រថៃ ស្ដីពីការអនុវត្តច្បាប់។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ក.៦. ត្រៀមប្រកាសដាក់ឱ្យប្រើប្រាស់ជាផ្លូវការ គោលនយោបាយជាតិ ស្ដីពីសុខភាពជនទេសន្តរប្រវេសន៍ របស់ក្រសួងសុខាភិបាល។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ក.៧. រៀបចំកិច្ចប្រជុំពិគ្រោះយោបល់ថ្នាក់ជាតិ ដើម្បីកសាងបទដ្ឋានគតិយុត្តិនានា សម្រាប់ការពារសិទ្ធិ សុវត្ថិភាព ផលប្រយោជន៍ និងសេចក្ដីថ្លៃថ្នូររបស់ពល	ករទេសន្តរប្រវេសន៍ក្នុងវិស័យនេសាទសមុទ្រ។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ក.៨. ត្រៀមកិច្ចប្រជុំបួនប្រទេស កម្ពុជា ឡាវ វៀតណាម មីយ៉ាន់ម៉ា ក្នុងការពង្រឹងកិច្ចសហការ ការពារ និងបង្ការ ទប់ស្កាត់ ការនាំមនុស្សឆ្លងដែនខុសច្បាប់ 	ជាពិសេសស្រ្តី និងកុមារ ក៏ដូចជាទារក។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ក.៩. ត្រៀមបន្តចុះហត្ថលេខាអនុស្សរណៈ/កិច្ចព្រមព្រៀងសហប្រតិបត្តិការ ជាមួយដៃគូពាក់ព័ន្ធ។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ក១០. អគ្គលេខាធិការដ្ឋាន គ.ជ.ប.ជ សហការជាមួយ អង្គការ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USAID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IOM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រៀបចំដំណើរការវាយតម្លៃលទ្ធផលពាក់កណ្តាលអណត្តិនៃផែនការប្រឆាំឆ្នាំ 	២០១៩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២០២៣ និងរៀបចំផែនការបន្ត សម្រាប់ឆ្នាំ២០២២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២០២៣ ដោយធ្វើការប្រជុំពិគ្រោះយោបល់ជាមួយក្រសួង ស្ថាប័ន ជាសមាជិក   	គណៈកម្មាធិការថ្នាក់ក្រោមជាតិ និងអង្គការដៃគូពាក់ព័ន្ធ ទូទាំងប្រទេស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16991-7456-4CB8-A4AC-E0853185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319"/>
            <a:ext cx="10515600" cy="624902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ឆមាសទី២ (ត)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89565-E399-43A6-AA58-E51EF0EFE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36" y="855221"/>
            <a:ext cx="11075928" cy="554140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sz="23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ខ.ការងារបង្ការ ទប់ស្កាត់</a:t>
            </a:r>
            <a:endParaRPr lang="en-US" sz="23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បន្តសហការជាមួយអង្គការសកម្មភាពដើម្បីកុមារ(</a:t>
            </a:r>
            <a:r>
              <a:rPr lang="en-US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APLE</a:t>
            </a: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រៀបចំយុទ្ធនាការ “គាំទ្រទិវាអន្តរជាតិដើម្បី សុវត្ថិភាពអ៊ីនធឺណិត និងលើកកម្ពស់	សីលធម៌ ដើម្បីសុវត្ថិភាពសង្គម” ប្រចាំឆ្នាំ 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ត្រៀមប្រកាសដាក់ឱ្យប្រើប្រាស់ជាផ្លូវការ សៀវភៅសិក្សាអប់រំ​ស្តីពី “ការបង្ការទប់ស្កាត់អំពើជួញដូរមនុស្ស និងលំនាំនៃការបង្រៀន” សម្រាប់	ដាក់បញ្ចូលក្នុងកម្មវិធីសិក្សាកម្រិត បឋមសិក្សា និងមធ្យមសិក្សាបឋមភូមិ។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 ក្រសួងអប់រំ យុវជន និងកីឡា សហការជាមួយក្រសួង ស្ថាប័ន និងដៃគូពាក់ព័ន្ធ បន្តធ្វើការបោះពុម្ពសៀវភៅសិក្សាអប់រំ​ស្តីពី “ការបង្ការទប់	ស្កាត់អំពើជួញដូរមនុស្ស និងលំនាំនៃការបង្រៀន” និងបើកវគ្គ​បណ្តុះបណ្តាលគ្រូឧទ្ទេសថ្នាក់ជាតិ គ្រូឧទ្ទេសគរុកោសល្យភូមិភាគ និង	គ្រូបង្គោល តាមសាលាបឋមសិក្សា អនុវិទ្យាល័យ និងវិទ្យាល័យ នៅទូទាំងប្រទេស។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៤. សហការជាមួយអង្គការដៃគូ រៀបចំសិក្ខាសាលាពិគ្រោះយោបល់ ដើម្បីរកវិធានការទប់ស្កាត់អំពើរំលោភបំពានគ្រប់ទម្រង់លើកុមារ។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 អគ្គលេខាធិការដ្ឋាន គ.ជ.ប.ជ សហការជាមួយ ទីភ្នាក់ងារជាតិមុខរបរ និងការងារ(</a:t>
            </a:r>
            <a:r>
              <a:rPr lang="en-US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NEA)</a:t>
            </a: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ដើម្បីជំរុញ និងពង្រីកការផ្សព្វផ្សាយអំពី ឱកាស	ការងារឱ្យកាន់តែទូលំទូលាយ នៅតាមសហគមន៍ ជាពិសេសសហគមន៍ដែលងាយរងគ្រោះ រួមទាំងពលករទេសន្តរប្រវេសន៍ដែលវិល	ត្រឡប់។ 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៦. សហការជាមួយ រដ្ឋបាលថ្នាក់ក្រោមជាតិ ដើម្បីបង្កើតនីតិវិធីងាយស្រួលក្នុងការផ្សារភ្ជាប់ទំនាក់ទំនង និងការទទួលបានការប្រឹក្សាយោបល់ពីទី	ភ្នាក់​ងារជាតិមុខរបរ និងការងារ និងក្រសួង ស្ថាប័នពាក់ព័ន្ធ អំពីជម្រើសការងារ ឬមុខរបរ និងការបណ្ដុះបណ្ដាលជំនាញបច្ចេកទេស	ផ្សេងៗ សម្រាប់ក្រុមជនងាយរងគ្រោះ ជាពិសេស ពលករទេសន្តរប្រវេសន៍ដែលវិលត្រឡប់ពីបរទេស។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3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៧.​ បន្តជំរុញការគ្រប់គ្រង និងធ្វើអធិការកិច្ចទីភ្នាក់ងារជ្រើសរើសឯកជន ដើម្បីធានាការអនុវត្តគោលនយោបាយ និងច្បាប់ពាក់ព័ន្ធនឹងតួនាទី និង	ការទទួលខុសត្រូវរ​បស់ទីភ្នាក់ងារ ក្នុងការការពារសុវត្ថិភាព និងផ្ដល់ភាព​ងាយស្រួលដល់ពលករក្នុងការធ្វើទេសន្តរប្រវេសន៍ការងារ។</a:t>
            </a:r>
            <a:endParaRPr lang="en-US" sz="23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62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DC8A68-59CD-42BF-B5E1-DE85AE65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750"/>
            <a:ext cx="10515600" cy="528649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ឆមាសទី២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65982A-C7EC-4C07-B3BF-F710D8A13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781877"/>
            <a:ext cx="11284225" cy="632791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ខ.៨. បន្តរៀបចំទិវាជាតិប្រយុទ្ធប្រឆាំងអំពើជួញដូរមនុស្ស ១២ធ្នូ និងវេទិកាជាតិអន្តរសាសនានៅកម្ពុជា ដើម្បីប្រយុទ្ធប្រឆាំងអំពើជួញដូរមនុស្ស។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ខ.៩. រៀបចំវេទិកាអន្តរសាសនា ប្រឆាំងការជួញដូរមនុស្ស ផ្សាភ្ជាប់នឹងបរិបទកូវីដ ១៩ ។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ខ.១០. បន្តសហការជាមួយអង្គការសហប្រជាជាតិ 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IOM, WHO, UNFPA, UNICEF)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និងដៃគូផ្សេងៗទៀត ដើម្បីរៀបចំកម្មវិធី ឆ្លើយតបទៅនឹងផលប៉ះ        ពាល់លើសុខភាព និងជីវភាព ពលករទេសន្តរប្រវេសន៍ និងគ្រួសារ ក្នុងស្ថានភាពនៃការរាតត្បាតដោយជំងឺកូវីដ ១៩ និងគ្រោះមហន្តរាយផ្សេងៗទៀត។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ខ.១១. បន្តចូលរួមយ៉ាងសកម្មក្នុងការអនុវត្ត គោលនយោបាយ ភូមិ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ឃុំ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សង្កាត់ មានសុវត្ថិភាព របស់រាជរដ្ឋាភិបាល ការផ្សព្វផ្សាយអំពីការបង្ការ ទប់ស្កាត់ ការ	ឆ្លង និងចម្លងជំងឺកូវីដ ១៩ និងផលប៉ះពាល់ ព្រមទាំងចុះតាមដានការអនុវត្តគោលនយោបាយនានារបស់រាជរដ្ឋាភិបាល នៅថ្នាក់ក្រោមជាតិ។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ខ.១២.​​ បន្តលើកកម្ពស់ការងារផ្សព្វផ្សាយច្បាប់ គោលនយោបាយ និងពង្រីកការអប់រំតាមគ្រប់រូបភាព ដើម្បីលើកកម្ពស់ការយល់ដឹងឱ្យបានទូលំទូលាយ អំពី	រាល់ទម្រង់នៃអំពើជួញដូរមនុស្ស ទំនាក់ទំនងរវាងទេសន្តរប្រវេសន៍និងអំពើជួញដូរមនុស្ស និងបទល្មើសពាក់ព័ន្ធដទៃទៀត ឱ្យបានដល់ប្រជា	ពលរដ្ឋ ជាពិសេសស្រទាប់យុវវ័យ ក្នុងនិងក្រៅសាលារៀន និងជនងាយរងគ្រោះដទៃទៀត។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ខ.១៣. បង្កើនការចុះធ្វើអធិការកិច្ច ជាពិសេស អធិការកិច្ចដោយមិនជូនដំណឹងជាមុន ដើម្បីកំណត់រកអំពើកេងប្រវ័ញ្ចផ្សេងៗ និងមានវិធានការ ក្នុងប្រភេទការ​ងារដែលមានភាពរងគ្រោះខ្ពស់ ដូចជានៅតាម រោងចក្រសហគ្រាស សហគ្រាសឡឥដ្ឋ កសិដ្ឋាន ផ្ទះសំណាក់ សណ្ឋាគារ កន្លែងសេវាកម្សាន្ត ជាដើម។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ខ.១៤. បង្កើនការចុះធ្វើអធិការកិច្ច ជាពិសេស អធិការកិច្ចដោយមិនជូនដំណឹងជាមុន ចំពោះទីភ្នាក់ងារជ្រើសរើសពលករឯកជន។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ខ.១៥. លើកកម្ពស់ការគ្រប់គ្រងទីភ្នាក់ងារជ្រើសរើសពលករ និងការអនុវត្តក្រមសីលធម៌ របស់ទីភ្នាក់ងារ និងកាត់បន្ថយការយកថ្លៃឈ្នួលពីពលករ ក្នុងនីតិវិធី	នៃការជ្រើសរើសពលករទេសន្តរប្រវេសន៍។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ខ.១៦. បន្តរៀបចំផែនការអនុវត្តគោលបំណងអាទិភាព 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GCM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និងអនុសញ្ញាអាស៊ាន ។ 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A818B-9496-467A-B493-25F06962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283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ស្ថានភាពទូទៅ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C75012-4548-4F9A-BE52-420105780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41" y="1271910"/>
            <a:ext cx="11110304" cy="522096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ប្រទេសជាតិ បាន និងកំពុងតែប្រឈមនឹងសភាពការណ៍វិវត្តន៍ថ្មី ដែលមិនអាចប៉ាន់ស្មានបាន ពាក់ព័ន្ធនឹងការជះឥទ្ធិពលពីការប្រែប្រួលនៃសភាពការណ៍ពិភពលោក ដែលមានទាំងវិបត្តិសេដ្ឋកិច្ច សង្គ្រាមរ៉ាំរ៉ៃនៅ    បណ្តាប្រទេសមួយចំនួន គ្រោះធម្មជាតិ(ទឹកជំនន់ ខ្យល់ព្យុះ ខ្យល់កន្រ្តាក់ បំណាក់ដី ភ្លើងឆេះព្រៃ...) និងថែមទាំងគ្រោះមហន្តរាយដោយការរាតត្បាតដោយវីរុសកូវីដ ១៩ និងមេរោគបម្លែងថ្មី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ព្រឹត្តិការណ៍ ២០កុម្ផៈ ឆ្នាំ២០២១ បានធ្វើឲ្យរបៀបរបបការងារ ត្រួវផ្លាស់ប្តូរតាមគន្លងថ្មី ។ </a:t>
            </a:r>
          </a:p>
          <a:p>
            <a:pPr>
              <a:lnSpc>
                <a:spcPct val="17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រាជរដ្ឋាភិបាលបាន និងកំពុងតែ យកចិត្តទុកដាក់យ៉ាងខ្លាំង លើកិច្ចការពារអាយុជីវិតប្រជាពលរដ្ឋដែលបង្កដោយការរាតត្បាតដ៏ខ្លាំងក្លានៃវីរុសកូវីដ ១៩ និងផលប៉ះពាល់ដ៏ធំធេងលើ ជីវភាព និងសុខភាពប្រជាពលរដ្ឋ ព្រមទាំងសេដ្ឋកិច្ចសង្គមយ៉ាងធ្ងន់ធ្ងរ </a:t>
            </a:r>
          </a:p>
          <a:p>
            <a:pPr>
              <a:lnSpc>
                <a:spcPct val="17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ជាភាពប្រឈមថ្មី និងដែលជះឥទ្ធិពលដល់ការអនុវត្តសកម្មភាពគ្រប់វិស័យ ធ្វើឱ្យរាំងស្ទះដោយអន្លើ នូវផែនការសកម្មភាពនានា ដែលបានគ្រោងទុក និងត្រូវបន្ថែមភារកិច្ចក្នុងការដោះស្រាយ ទប់ស្កាត់ផលប៉ះពាល់ លើជីវភាពរស់នៅរបស់ប្រជាពលរដ្ឋ </a:t>
            </a:r>
          </a:p>
          <a:p>
            <a:pPr>
              <a:lnSpc>
                <a:spcPct val="17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អ្នកដែលវិលត្រឡប់ពីប្រទេសក្រៅ​សរុបប្រមាណ ១៥ម៉ឺននាក់ ដែលជាចំនួន ច្រើនលើសលប់ និងភាគច្រើន ជាអ្នកដែលខ្វះលទ្ធភាព ក្នុងការទ្រទ្រង់ជីវភាព ហើយងាយរងគ្រោះ។</a:t>
            </a:r>
          </a:p>
          <a:p>
            <a:pPr lvl="0">
              <a:lnSpc>
                <a:spcPct val="170000"/>
              </a:lnSpc>
            </a:pPr>
            <a:r>
              <a:rPr lang="km-KH" sz="2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ចំណែកឯប្រជាជនយើង មួយចំនួននៅតែមើលស្រាលស្ថានភាព មិនស្តាប់ការអប់រំណែនាំ មិនតាមដានព័ត៌មានដែលមានប្រយោជន៍ តែបែរជាស្តាប់ និងជឿការអូសទាញ ភូតភរពីមេខ្យល់ ធ្វើឲ្យពួកគាត់ធ្លាក់ទៅក្នុងអំពើជួញដូរមនុស្ស និងខាតបង់ដទៃធ្ងន់ធ្ងរ។</a:t>
            </a:r>
            <a:endParaRPr lang="en-US" sz="27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0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D61BA-F86B-4570-B070-EBE06894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01"/>
            <a:ext cx="10515600" cy="546977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ឆមាសទី២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B6A328-9B6F-45C9-AA08-7F51395AF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79" y="741779"/>
            <a:ext cx="11456504" cy="597707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sz="21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គ.ការងារអនុវត្តច្បាប់ និងយុត្តិធម៌ព្រហ្មទណ្ឌ</a:t>
            </a:r>
            <a:endParaRPr lang="en-US" sz="21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បន្តពង្រឹងសមត្ថភាពមន្រ្តីអនុវត្តច្បាប់ និងមន្រ្តីជួរមុខក្នុងការងារប្រយុទ្ធប្រឆាំងអំពើជួញដូរមនុស្ស។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បន្តស៊ើបអង្កេត ស្រាវជ្រាវ បង្ក្រាប និងផ្ដន្ទាទោស បទល្មើសពាក់ព័ន្ធអំពើជួញដូរមនុស្ស 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៣.​ បន្តពង្រឹងកិច្ចសហការរវាងមន្រ្តីនគរបាលយុត្តិធម៌ និងស្ថាប័នអយ្យការ ក្នុងការអនុវត្តនីតិវិធីស៊ើបអង្កេត ប្រមូលភស្តុតាង ដើម្បីដាក់បន្ទុកជនល្មើសជួញដូរមនុស្ស។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៤. បន្តពង្រឹងកិច្ចសហការជាមួយសមត្ថកិច្ចប្រទេសពាក់ព័ន្ធដើម្បីជំរុញការអនុវត្តច្បាប់ និងយុត្តិធម៌ព្រហ្មទណ្ឌ ក្នុងការបង្រ្កាបបទល្មើសជួញដូរមនុស្សឆ្លងដែន។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 ជំរុញការអនុវត្តនីតិវិធី នៃការជួយគ្នាទៅវិញទៅមកផ្នែកច្បាប់ក្នុងវិស័យព្រហ្មទណ្ឌ  ​។   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ឃ.ការងារការពារជនរងគ្រោះ</a:t>
            </a:r>
            <a:endParaRPr lang="en-US" sz="21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ពង្រឹងប្រព័ន្ធគ្រប់គ្រងទិន្នន័យពលករ នៅក្នុងវដ្ដនៃទេសន្តរប្រវេសន៍ ដើម្បីធ្វើជាមូលដ្ឋានក្នុងការរៀបចំគោលនយោបាយ និងវិធានការសម្រាប់ការគ្រប់គ្រងលំហូរទេសន្តរប្រវេសន៍ ការផ្តល់សេវាជូនពលករដែលត្រូវបានបញ្ជូនត្រឡប់ដោយអាជ្ញាធរបរទេស និងពលករដែលវិលត្រឡប់។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សហការជាមួយអង្គការការីតាសស្វីស និងរដ្ឋបាល ខេត្តបាត់ដំបង សាងសង់ និងដាក់ឲ្យដំណើរការមណ្ឌលទទួលពលករ នៅស្រុកកំរៀង 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 រៀបចំយន្តការសម្រាប់ការទទួលពលករ និងការគ្រប់គ្រង និងដំណើរការមណ្ឌលទទួលពលករកំរៀង ខេត្តបាត់ដំបង ដោយមានកិច្ចសហការពីបណ្ដា ក្រសួង ស្ថាប័ន មន្ទីរ អង្គភាព ពាក់ព័ន្ធ និងអង្គការដៃគូ ក្នុងការផ្ដល់សេវា។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៤. រៀបចំសិក្ខាសាលាថ្នាក់ជាតិ ស្តីពីកិច្ចការពារកុមារ ក្នុងទេសន្តរប្រវេសន៍ ពីអំពើជួញដូរមនុស្ស និងការរំលោភបំពាន ។ 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 ក្រសួងសង្គមកិច្ច អតីតយុទ្ធជន និងយុវនីតិសម្បទា បន្តរៀបចំវគ្គបណ្ដុះបណ្ដាលដែលបានគ្រោងទុក ដល់មន្រ្តីជួរមុខ និងអ្នកពាក់ព័ន្ធទាំង២៥ រាជធានី ខេត្ត។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3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E4949-7B0A-439D-AFA5-3BE06825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871"/>
            <a:ext cx="10515600" cy="666153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ឆមាសទី២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77FCFC-4995-4F73-887B-C4B248A90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83" y="707097"/>
            <a:ext cx="11268433" cy="575453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៦. ធ្វើបច្ចុប្បន្នលើសារាចរ ស្ដីពី នីតិវិធីប្រគល់ និងទទួល ជនរងគ្រោះដោយសារការជួញដូរមនុស្ស(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SOPs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រវាងព្រះរាជាណាចក្រកម្ពុជា និងសាធារណរដ្ឋសង្គមនិយមវៀតណាម។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៧. អគ្គលេខាធិការដ្ឋាន គ.ជ.ប.ជ បន្តកិច្ចសហប្រតិបត្តិការជាមួយ៖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 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ក្រសួងយុត្តិធម៌ដើម្បីរៀបចំឱ្យមានមន្ត្រីសង្គមកិច្ចចូលរួមក្នុងប្រព័ន្ធតុលាការ នៅតាមសាលាដំបូង  រាជធានី ខេត្ត។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ក្រសួងសុខភិបាល ក្នុងការជួយដល់ជនរងគ្រោះដោយអំពើជួញដូរមនុស្សទទួលបានសេវាពិនិត្យសុខភាព និងការព្យាបាលដោយឥតគីតថ្លៃ នៅ	តាមមជ្ឈមណ្ឌលសុខភាព និងមន្ទីរពេទ្យរបស់រដ្ឋ។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 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ស្ថានទូត និងកុងស៊ុល នៅក្រៅប្រទេស(តាមរយៈក្រសួងការបរទេស) ដើម្បីជួយដល់ជនរងគ្រោះ និង សម្រួលដល់ដំណើរការមាតុភូមិនិវត្តន៍	មកប្រទេសកម្ពុជាឱ្យបានឆាប់រហ័ស និងមានសុវត្ថិភាព។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 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ក្រសួងស្ថាប័ន និងអង្គការដៃគូ ដែលធ្វើការងារប្រយុទ្ធប្រឆាំងអំពើជួញដូរមនុស្ស។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 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មន្រ្តីថ្នាក់ក្រោមជាតិ ក្នុងដំណើរការស្វែងរក ប៉ាន់ប្រមាណគ្រួសារ តាមដាន សមាហរណកម្ម និងបិទករណីរបស់ជនរងគ្រោះ។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en-US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 </a:t>
            </a: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ភាគីថៃសម្រាប់ដំណើរការកសាងមជ្ឈមណ្ឌលស្ដារនីតិសម្បទាជនរងគ្រោះគ្រុងប៉ោយប៉ែត ខេត្តបន្ទាយមានជ័យ។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៨. បន្តចុះអធិការកិច្ចមជ្ឈមណ្ឌលរបស់អង្គការដែលបានចុះកិច្ចព្រមព្រៀងជាមួយ ក្រសួងសង្គមកិច្ច អតីតយុទ្ធជន និងយុវនីតិសម្បទា។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៩.  ពិនិត្យលទ្ធភាពដើម្បីបង្កើតមជ្ឈមណ្ឌលស្ដារនីតិសម្បទាជនរងគ្រោះជារបស់រដ្ឋ។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១០.គាំទ្រក្រសួងការបរទេស និងសហប្រតិបត្តិការអន្តរជាតិ ក្នុងការបណ្ដុះបណ្ដាលមន្រ្តីពាក់ព័ន្ធនៅក្នុងស្ថាន​តំណាងនៃព្រះរាជាណាចក្រកម្ពុជា ប្រចាំ	ប្រទេសគោលដៅ អំពីគោលការណ៍ណែនាំ ស្ដីពីបែបបទ និងនីតិវិធី នៃការកំណត់អត្តសញ្ញាណបឋម ជនរងគ្រោះដោយអំពើជួញដូរមនុស្ស 	ដើម្បីផ្តល់សេវាសមស្រប។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១១.រៀបចំឧបករណ៍វាយតម្លៃអំពី ភាពប្រឈម និងមេរៀនទទួលបាន នៃ«ការអនុវត្តនីតិវិធីនៃការកំណត់អត្តសញ្ញាណបឋមជនរងគ្រោះ ដោយអំពើជួញដូរ	មនុស្ស ដើម្បីផ្តល់សេវាសមស្រប»  ក្នុងខេត្តដែលបានបណ្តុះបណ្តាលរួចហើយ 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m-KH" sz="21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១២.រៀបចំយន្តការតាមដានត្រួតពិនិត្យ និងវាយតម្លៃ ការផ្តល់សេវា ដល់ជនរងគ្រោះ ដោយអំពើជួញ ដូរមនុស្ស នៅតាមមណ្ឌល និងនៅតាមសហគមន៍ ។</a:t>
            </a:r>
            <a:endParaRPr lang="en-US" sz="21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38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0E964-F295-4873-8431-EC303D4E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8"/>
            <a:ext cx="10515600" cy="693654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ឆមាសទី២ (ត)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74D8D0-B998-4DF8-9987-5705A1068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782225"/>
            <a:ext cx="11290852" cy="616191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km-KH" sz="19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ង.ការងារពង្រឹងសមត្ថភាព និងការតាមដានត្រួតពិនិត្យ</a:t>
            </a:r>
            <a:endParaRPr lang="en-US" sz="19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១.ពង្រឹងសមត្ថភាពជំនាញពាក់ព័ន្ធ ដល់មន្រ្តីទទួលបន្ទុកអនុវត្តថ្នាក់ក្រោមជាតិ លើការងារលេខាធិការ​ដ្ឋាន ការងាររបាយការណ៍ 	ការកសាង	ផែនការ និងការងារត្រួតពិនិត្យ វាយតម្លៃ។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២.ធ្វើការប៉ាន់ប្រមាណ និងវាយតម្លៃ ពាក់កណ្ដាលអាណត្តិ ទៅលើការអនុវត្តផែនការយុទ្ធសាស្រ្តជាតិ ៥ឆ្នាំ(២០១៩</a:t>
            </a:r>
            <a:r>
              <a:rPr lang="en-US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២០២៣) ស្ដី	ពីការប្រយុទ្ធប្រឆាំងអំពើជួញដូរមនុស្ស។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៣.អគ្គលេខាធិការដ្ឋាន គ.ជ.ប.ជ គាំទ្រ និងសហការជាមួយក្រសួងយុត្តិធម៌ អគ្គស្នងការដ្ឋាននគរបាលជាតិ ក្រសួងមហាផ្ទៃ ក្រសួង	សង្គមកិច្ច 	អតីតយុទ្ធជន និងយុវនីតិសម្បទា  ដើម្បីរៀបចំយន្តការប្រមូលទិន្នន័យថ្នាក់ជាតិ ពាក់ព័ន្ធនឹងអំពើជួញដូរ	មនុស្ស ជាពិសេសទិន្នន័យនៃការអនុវត្តច្បាប់ ការផ្តន្ទាទោស និងការងារការពារជនរងគ្រោះឲ្យមានសង្គតិភាព។​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</a:t>
            </a:r>
            <a:r>
              <a:rPr lang="en-US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គាំទ្រពង្រឹងសមត្ថភាពជំនាញពាក់ព័ន្ធនឹងការងារគ្រប់គ្រងគ្រប់ផ្នែក ដល់មន្រ្តីជំនាញក្នុងក្រុមការងារ និង លេខាធិការដ្ឋានរាជ	ធានី</a:t>
            </a:r>
            <a:r>
              <a:rPr lang="en-US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-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ខេត្ត ដើម្បីពង្រឹងការងារប្រយុទ្ធប្រឆាំងអំពើជួញដូរមនុស្ស ។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 ដាក់ចេញសេចក្តីសម្រេចស្តីពី ការបង្កើតមណ្ឌលទទួលពលករ កំរៀង ពង្រឹងសមត្ថភាព និងរបៀបរបបការងារ របស់មន្រ្តីក្នុងមណ្ឌល ។   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៥.បន្តធ្វើសេចក្តីសម្រេចកែសម្រួលសមាសភាពក្រុមការងារអន្តរក្រសួង ស្ថាប័ន និងគណៈកម្មាធិការរាជធានី ខេត្ត ។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៦.រៀបចំកែលម្អ ប្រព័ន្ធប្រមូល ចងក្រង និងចែកចាយទិន្នន័យ តាមវិស័យពាក់ព័ន្ធសំខាន់ៗ រួមមានទិន្នន័យពលករ ទិន្នន័យពាក់ព័ន្ធកិច្ចការពារជនរងគ្រោះ ទិន្នន័យការងារអនុវត្តច្បាប់ ។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៧. រៀបចំរបាយការណ៍ជាតិ ប្រចាំឆ្នាំ និងរបាយការណ៍ សម្រាប់អង្គការសហប្រជាជាតិ សម្រាប់តំបន់ និងសម្រាប់សហរដ្ឋអាមេរិក ដើម្បីធ្វើាការវាយតម្លៃ ដែលត្រូវតែជារបាយការណ៍ ដែលមានគុណភាព ស៊ីសង្វាក់គ្នា និងអាចជឿជាក់បាន ។                                 </a:t>
            </a:r>
            <a:r>
              <a:rPr lang="km-KH" sz="19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សូមអរគុណ</a:t>
            </a:r>
            <a:endParaRPr lang="en-US" sz="19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4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41F14C-9EF4-4559-BE55-5D16B6BC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531"/>
          </a:xfrm>
        </p:spPr>
        <p:txBody>
          <a:bodyPr>
            <a:no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លទ្ធផលការងារប្រឆាំងការជួញដូរមនុស្ស ឆមាសទី១ ឆ្នាំ២០២១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7D70C2-8164-4A9F-B92B-19690112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765" y="1120656"/>
            <a:ext cx="11165306" cy="542452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33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ការងារច្បាប់ គោលនយោបាយ និងកិច្ចសហប្រតិបត្តិការ</a:t>
            </a:r>
            <a:endParaRPr lang="km-KH" sz="26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ក្រសួងយុត្តិធម៌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បានបន្តពិនិត្យសេចក្តីព្រាងច្បាប់ពីរ និង រៀបចំសន្ធិសញ្ញាទ្វេភាគី ចំនួន ០៤ ដាក់ចេញសេចក្តីសម្រេចចំនួនពីរ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ក្រសួងមហាផ្ទៃ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បានដាក់ចេញសេចក្តីសម្រេច ចំនួន ០១ និងវិធានការជាបន្តបន្ទាប់ ទប់ស្កាត់ការនាំពលករឆ្លងដែនខុសច្បាប់ និងបង្ក្រាបបទល្មើសឆ្លងដែន ជាពិសេស អំពើជួញដូរមនុស្ស ។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ក្រសួងការងារ និងបណ្តុះបណ្តាល វិជ្ជាជីវៈ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ដាក់ចេញ៖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សេចក្តីប្រកាស អំពាវនាវ ជូនដំណឹង ចំនួនពីរ សម្រាប់សុវត្ថិភាពពលករទេសន្តរប្រវេសន៍ ពីការរាតត្បាតពីជម្ងឺកូវីដ ១៩ 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ប្រកាសអន្តរក្រសួង ជាមួយក្រសួងកិច្ចការនារី ស្តីពី ការបង្កើតគណៈកម្មការប្រឹក្សាយោបល់ ក្នុងការអនុវត្តកម្មវិធីសុវត្ថិភាព និងយុត្តិធម៌ ដើម្បីលើកកម្ពស់សិទ្ធិ និងឱកាសសម្រាប់ពលករទេសន្តរប្រវេសន៍ជាស្រ្តី នៃកម្មវិធីពលករ ក្នុងតំបន់អាស៊ាន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បន្តការពិភាក្សា ជាមួយភាគីថៃ ដើម្បីរិះរកមធ្យោបាយការពារសុវត្ថិភាពពលករនៅក្នុងប្រទេសថៃ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ត្រៀមរៀបចំកិច្ចប្រជុំថ្នាក់មន្រ្តីជាន់ខ្ពស់ការងារលើកទី៦ នៃប្រទេស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CLMTV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(កម្ពុជា ឡាវ មីយ៉ាន់ម៉ា ថៃ វៀតណាម) ដើម្បីត្រៀមរៀបចំ សេចក្តីព្រាងសេចក្តីថ្លែងការណ៍រួមរបស់រដ្ឋមន្រ្តីការងារស្តីពីចល័តភាពនៃរបបសន្តិសុខសង្គម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ក្រសួងអបរំ យុវជន និងកីឡា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បានបោះពុម្ពលើកទី១ សៀវភៅសិក្សា ស្តីពីការបង្ការ ទប់ស្កាត់អំពើជួញដូរមនុស្ស និងលំនាំបង្រៀន សម្រាប់កម្រិតបឋមសិក្សា 	និងកម្រិតមធ្យមសិក្សាបឋមភូមិ </a:t>
            </a:r>
          </a:p>
        </p:txBody>
      </p:sp>
    </p:spTree>
    <p:extLst>
      <p:ext uri="{BB962C8B-B14F-4D97-AF65-F5344CB8AC3E}">
        <p14:creationId xmlns:p14="http://schemas.microsoft.com/office/powerpoint/2010/main" val="56158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A9073D-42EF-4AE6-9836-611A9D5A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0"/>
            <a:ext cx="10515600" cy="676275"/>
          </a:xfrm>
        </p:spPr>
        <p:txBody>
          <a:bodyPr>
            <a:normAutofit/>
          </a:bodyPr>
          <a:lstStyle/>
          <a:p>
            <a:r>
              <a:rPr lang="km-KH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ការងារច្បាប់ គោលនយោបាយ និងកិច្ចសហប្រតិបត្តិការ(ត)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0C6DB-03B7-4902-8CAD-A16D1D703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41" y="909245"/>
            <a:ext cx="11151555" cy="5219885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ក្រសួងកិច្ចការនារី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បានរៀបចំ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៖​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សេចក្តីព្រាងវិសោធនកម្មអនុស្សរណៈនៃការយោគយល់គ្នា ស្តីពីកិច្ចសហប្រតិបត្តិការប្រឆាំងការជួញដូរមនុស្សនៅមហាអនុតំបន់មេគង្គ 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COMMIT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សេចក្តីព្រាង​យន្តការបញ្ជូនឆ្លងដែនមានលក្ខណៈស្តង់ដារួមគ្នាតែមួយ និងរួមទាំងចាត់តាំងគ្រូបង្គោលរបស់ប្រទេសជាសមាជិកខមមីតនីមួយៗ។</a:t>
            </a: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បន្តពិភាក្សាការអនុវត្តផែនការសកម្មភាពមហាអនុតំបន់មេគង្គ​ ស្តីពីការប្រយុទ្ធ ប្រឆាំងការជួញដូរមនុស្ស លើកទី៤ សម្រាប់ឆ្នាំ២០២០-២០២២(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SPA-IV 2015-2018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ត្រូវបានបន្តសុពលភាពអនុវត្តលើកទី១ ឆ្នាំ២០១៨-២០២០) និងត្រៀមរៀបចំផែនការសកម្មភាពនេះ​ លើកទី៥ 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SPA-V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ដែលត្រូវបញ្ជូលនិន្នាការថ្មីនៃអំពើជួញដូរមនុស្ស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ក្រសួងសង្គមកិច្ច អតីតយុទ្ធជន និងយុវនីតិសម្បទា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បាន៖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ធ្វើសេចក្ដីព្រាងអនុក្រឹត្យ «ស្តីពីរបបគោលនយោបាយសម្រាប់ជនរងគ្រោះ ស្នាក់នៅក្នុងមណ្ឌលសំចតរបស់រដ្ឋ និងរស់នៅតាមសហគមន៍ ដែលរងគ្រោះដោយការរំលោភបំពានផ្លូវភេទ និងការកេងប្រវ័ញ្ចគ្រប់ទម្រង់ផ្សេងៗទៀត» ។​​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ប្រកាសផ្សព្វផ្សាយឱ្យប្រើប្រាស់ជាផ្លូវការ </a:t>
            </a:r>
            <a:r>
              <a:rPr lang="en-US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នីតិវិធីប្រតិបត្តិបទដ្ឋាន ស្តីពីការគ្រប់គ្រងករណី នៃការធ្វើមាតុភូមិនិវត្តន៍ និងសមាហរណកម្មជនរងគ្រោះដោយអំពើជួញដូរមនុស្ស រវាងព្រះរាជាណាចក្រកម្ពុជា និងព្រះរាជាណាចក្រថៃ(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SOP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កែសម្រួលគោលនយោបាយ និងបទដ្ឋានអប្បបរមា ស្ដីពី កិច្ចការពារសិទ្ធិជនរងគ្រោះដោយអំពើ ជួញដូរមនុស្ស។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1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FDB22-764A-4016-A4A7-C3A8219E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26"/>
            <a:ext cx="10515600" cy="769408"/>
          </a:xfrm>
        </p:spPr>
        <p:txBody>
          <a:bodyPr>
            <a:no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ការងារច្បាប់ គោលនយោបាយ និងកិច្ចសហប្រតិបត្តិការ (ត)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97C8F7-000D-46EA-B772-8109829C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861391"/>
            <a:ext cx="11164957" cy="5652051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ក្រសួងសុខាភិបាល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បាន៖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សហការជាមួយអគ្គលេខាធិការដ្ឋាន គ.ជ.ប.ជ និងក្រសួង ស្ថាប័នពាក់ព័ន្ធ ដោយមានការគាំទ្រពីអង្គការទេសន្តរប្រវេសន៍អន្តរជាតិ(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IOM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បានរៀបចំ និងពិនិត្យសម្រេច “គោល​នយោបាយជាតិស្ដីពី សុខភាពជនទេសន្តរប្រវេសន៍” និងត្រៀមប្រកាសដាក់ឱ្យប្រើប្រាស់ជាផ្លូវការនៅខែមីនា ឆ្នាំ២០២១។ </a:t>
            </a:r>
            <a:endParaRPr lang="km-KH" b="1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អគ្គលេខាធិការដ្ឋាន គ.ជ.ប.ជ បាន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រៀបចំកិច្ចប្រជុំពិគ្រោះយោបល់ កម្រឹតថ្នាក់ដឹកនាំ ដើម្បីសម្រេចជ្រើសរើសគោលបំណងអាទិភាព និងសូចនាករសម្រាប់អភិបាលកិច្ចទេសន្តរប្រវេសន៍(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Migration Governance Indicators)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ដើម្បីអនុវត្ត កតិកាសញ្ញាពិភពលោក ស្តីពី «ទេសន្តរប្រវេសន៍ដោយសុវត្ថិភាព រៀបរយ និងស្របច្បាប់»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ដឹកនាំកិច្ចប្រជុំពិគ្រោះយោបល់ ០២លើក ស្ដីពី “វឌ្ឍនភាព នៃការអនុវត្តអនុសាសន៍ប្រចាំឆ្នាំ របស់សហរដ្ឋអាមេរិក លើកិច្ចខិតខំប្រឹងប្រែង របស់រាជរដ្ឋាភិបាលកម្ពុជា” រវាងមន្រ្តីជាន់ខ្ពស់ក្រសួងពាក់ព័ន្ធ  ជាមួយឯកឧត្ដមអគ្គរដ្ឋទូត វិសាមញ្ញ និងពេញសមត្ថភាព សហរដ្ឋអាមេរិក និងគណៈប្រតិភូអមស្ថានទូត និងបានជួបពិភាក្សាជាមួយ មន្រ្តីជំនាញជាច្រើនលើក។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ពិភាក្សាពិគ្រោះយោបល់ជាមួយ រាជធានី ខេត្ត អង្គការដៃគូជាតិ និងអន្តរជាតិជាច្រើនលើក ដើម្បីរកគន្លឹះដោះស្រាយបញ្ហាប្រឈម បន្ថែមលើគោលនយោបាយជាតិសម្រាប់ប្រជាពលរដ្ឋនៅក្នុងប្រទេស ចំពោះការវិលត្រឡប់របស់ពលករដ៏ច្រើន មិនតាមច្រកផ្លូវការ និងបន្តចូលដោយគ្មានពេល​វេលា និងចំនួនកំណត់ ហើយប្រឈមនឹងស្ថានភាពសុខភាព និងជីវភាពយ៉ាងធ្ងន់ធ្ងរ។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ក្រសួងទេសចរណ៍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បានរៀបចំ និងត្រៀមចុះហត្ថលេខាលើអនុស្សរណៈនៃការយោគយល់គ្នា ស្ដីពីការអនុវត្តគម្រោងកុមារភាព ជាមួយអង្គការ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Friends International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7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43ABD-4066-4054-9ABF-044B0621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278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ការបង្ការទប់ស្កាត់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6EDB5B67-2097-43AF-B50B-6B05CF79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189" y="1024404"/>
            <a:ext cx="10515600" cy="5245692"/>
          </a:xfrm>
        </p:spPr>
        <p:txBody>
          <a:bodyPr/>
          <a:lstStyle/>
          <a:p>
            <a:pPr marL="0" indent="0">
              <a:buNone/>
            </a:pPr>
            <a:r>
              <a:rPr lang="km-KH" sz="14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ខ.១. ការលើកកម្ពស់ការយល់ដឹង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endParaRPr lang="km-KH" sz="1400" b="1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marL="0" indent="0">
              <a:buNone/>
            </a:pP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ក. ការអប់រំ ផ្សព្វផ្សាយ ដោយផ្ទាល់</a:t>
            </a:r>
            <a:endParaRPr lang="en-US" sz="14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នៅក្នុងឆមាសទី១ ឆ្នាំ២០២១ នេះ គណៈកម្មាធិការជាតិប្រយុទ្ធប្រឆាំងអំពើជួញដូរមនុស្ស ទាំងនៅថ្នាក់ជាតិ និងថ្នាក់ក្រោមជាតិ បានធ្វើការផ្សព្វផ្សាយផ្ទាល់ និងប្រយោល សរុបចំនួន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៥៦.៤៤៧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លើក​ ​មានអ្នកចូលរួមសរុបចំនួន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២.២៨៤.៣៩៤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នាក់​ (បើប្រៀបធៀប​នឹងឆមាសទី១ ឆ្នាំ២០២០ មានចំនួន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២.៥៤០.៨២៥ 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គឺមានការថយចុះចំនួន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២៥៦.៤៣១ 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ស្មើនឹង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en-US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,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០៩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%) ក្នុងនោះស្រ្តីចំនួន </a:t>
            </a:r>
            <a:r>
              <a:rPr lang="km-KH" sz="1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១.១៥៣.២៧០</a:t>
            </a:r>
            <a:r>
              <a:rPr lang="km-KH" sz="1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នាក់។</a:t>
            </a:r>
            <a:endParaRPr lang="en-US" sz="14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sz="20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56C0AECD-3FDB-46F3-9167-E6167BBD7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47356"/>
              </p:ext>
            </p:extLst>
          </p:nvPr>
        </p:nvGraphicFramePr>
        <p:xfrm>
          <a:off x="838200" y="2790578"/>
          <a:ext cx="10271531" cy="308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544">
                  <a:extLst>
                    <a:ext uri="{9D8B030D-6E8A-4147-A177-3AD203B41FA5}">
                      <a16:colId xmlns:a16="http://schemas.microsoft.com/office/drawing/2014/main" xmlns="" val="382159408"/>
                    </a:ext>
                  </a:extLst>
                </a:gridCol>
                <a:gridCol w="3572802">
                  <a:extLst>
                    <a:ext uri="{9D8B030D-6E8A-4147-A177-3AD203B41FA5}">
                      <a16:colId xmlns:a16="http://schemas.microsoft.com/office/drawing/2014/main" xmlns="" val="686295214"/>
                    </a:ext>
                  </a:extLst>
                </a:gridCol>
                <a:gridCol w="1821573">
                  <a:extLst>
                    <a:ext uri="{9D8B030D-6E8A-4147-A177-3AD203B41FA5}">
                      <a16:colId xmlns:a16="http://schemas.microsoft.com/office/drawing/2014/main" xmlns="" val="1245390995"/>
                    </a:ext>
                  </a:extLst>
                </a:gridCol>
                <a:gridCol w="2054306">
                  <a:extLst>
                    <a:ext uri="{9D8B030D-6E8A-4147-A177-3AD203B41FA5}">
                      <a16:colId xmlns:a16="http://schemas.microsoft.com/office/drawing/2014/main" xmlns="" val="187056856"/>
                    </a:ext>
                  </a:extLst>
                </a:gridCol>
                <a:gridCol w="2054306">
                  <a:extLst>
                    <a:ext uri="{9D8B030D-6E8A-4147-A177-3AD203B41FA5}">
                      <a16:colId xmlns:a16="http://schemas.microsoft.com/office/drawing/2014/main" xmlns="" val="2047226781"/>
                    </a:ext>
                  </a:extLst>
                </a:gridCol>
              </a:tblGrid>
              <a:tr h="50578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chemeClr val="bg1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ការផ្សព្វផ្សាយដោយផ្ទាល់</a:t>
                      </a: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chemeClr val="bg1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ចំនួនលើក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chemeClr val="bg1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ចំនួនអ្នកចូលរួម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chemeClr val="bg1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ចំនួនស្រ្តី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890633322"/>
                  </a:ext>
                </a:extLst>
              </a:tr>
              <a:tr h="732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១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កិច្ចប្រជុំផ្សព្វផ្សាយ និងវេទិកាសាធារណៈ ភូមិ ឃុំ</a:t>
                      </a:r>
                      <a:r>
                        <a:rPr lang="ca-ES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-</a:t>
                      </a: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សង្កាត់មានសុវត្ថិភាព</a:t>
                      </a:r>
                    </a:p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​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៥៦.៤៣១ លើក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២.២៨១.០២១ នាក់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១.១៥១.៧៤៦ នាក់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690183060"/>
                  </a:ext>
                </a:extLst>
              </a:tr>
              <a:tr h="60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២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កម្មវិធីផ្សេងៗ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០១ លើក</a:t>
                      </a: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២៥០ នាក់</a:t>
                      </a: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 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2880726863"/>
                  </a:ext>
                </a:extLst>
              </a:tr>
              <a:tr h="505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៣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អង្គការដៃគូ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១៥ លើក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៣.១២៣ នាក់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១.៥២៤ នាក់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186524317"/>
                  </a:ext>
                </a:extLst>
              </a:tr>
              <a:tr h="62037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b="1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ct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សរុប</a:t>
                      </a: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m-KH" sz="1400" b="1" dirty="0">
                        <a:solidFill>
                          <a:srgbClr val="002060"/>
                        </a:solidFill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៥៦.៤៤៧ លើក</a:t>
                      </a: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២.២៨៤.៣៩៤ នាក់</a:t>
                      </a: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2060"/>
                          </a:solidFill>
                          <a:effectLst/>
                          <a:latin typeface="Khmer OS Siemreap" panose="02000500000000020004" pitchFamily="2" charset="0"/>
                          <a:ea typeface="Calibri" panose="020F0502020204030204" pitchFamily="34" charset="0"/>
                          <a:cs typeface="Khmer OS Siemreap" panose="02000500000000020004" pitchFamily="2" charset="0"/>
                        </a:rPr>
                        <a:t>១.១៥៣.២៧០ នាក់</a:t>
                      </a:r>
                    </a:p>
                    <a:p>
                      <a:pPr marL="0" marR="0" algn="r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Khmer OS Siemreap" panose="02000500000000020004" pitchFamily="2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xmlns="" val="134079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72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92D07C4-9D9F-45FB-A544-15D4E3139EFE}"/>
              </a:ext>
            </a:extLst>
          </p:cNvPr>
          <p:cNvSpPr txBox="1"/>
          <p:nvPr/>
        </p:nvSpPr>
        <p:spPr>
          <a:xfrm>
            <a:off x="694394" y="220006"/>
            <a:ext cx="1075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ការបង្ការទប់ស្កាត់ </a:t>
            </a:r>
            <a:r>
              <a:rPr lang="km-KH" sz="2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(ត)​</a:t>
            </a:r>
            <a:endParaRPr lang="en-US" sz="24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D4C80A-99AE-4DB7-BC3E-54DC2BEC7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46" y="781683"/>
            <a:ext cx="11275308" cy="586453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m-KH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ខ.១. ការផ្សព្វផ្សាយ អប់រំដោយប្រយោល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ការផលិតសម្ភារឧបករណ៍ និងផ្សព្វផ្សាយ (</a:t>
            </a:r>
            <a:r>
              <a:rPr lang="ca-ES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IEC)</a:t>
            </a:r>
            <a:endParaRPr lang="km-KH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ក្រសួងអប់រំ យុវជន និងកីឡា សហការជាមួយអគ្គលេខាធិការដ្ឋាន គ.ជ.ប.ជ និងដៃគូ បោះពុម្ភសៀវភៅអប់រំ ស្តីពីការបង្ការទប់ស្កាត់អំពើជួញដូរមនុស្ស និងលំនាំបង្រៀន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៦.០០០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ក្បាល សម្រាប់ការបង្រៀនសាកល្បង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ក្រសួងកិច្ចការនារី ផលិតរូបភាព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០៨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ផ្ទាំងផ្សព្វផ្សាយតាម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Facebook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និងខិត្តប័ណ្ណលេខទូរស័ព្ទអន្តរាគមន៍បន្ទាន់មួយចំនួន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IOM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បោះពុម្ភសៀវភៅចំណាកស្រុក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១៨៤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ក្បាល ខិត្តប័ណ្ណ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១៨៤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ច្បាប់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សាម៉ារីតាន់ភឺស បោះពុម្ភខិត្តប័ណ្ណ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៤.៧៩៣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ច្បាប់ ។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ការផ្សព្វផ្សាយតាមវិទ្យុ ទូរទស្សន៍ និងបណ្តាញសង្គម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ក្រសួងការងារ និងបណ្តុះបណ្តាលវិជ្ជាជីវៈ បានផ្សព្វផ្សាយព័ត៌មានជ្រើសរើសកម្លាំងពលកម្មចំនួន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៤១.០៥៦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កន្លែង និងវគ្គអប់រំបណ្តុះបណ្តាល និងអាហារូបករណ៍ចំនួន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៤៣៣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វគ្គ ជាលទ្ធផល ចំនួនទស្សនាការផ្សព្វផ្សាយ៖ គេហទំព័រ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៨៩៥.៤៣៤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លើក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, Facebook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៥.៤៣០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, YouTube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២៤.៧៤៧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និង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Mobile App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ចំនួន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១២៤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ក្រសួងព័ត៌មាន និងក្រសួងកសិកម្ម រុក្ខាប្រមាញ់ និងនេសាទ បានផ្សព្វផ្សាយអប់រំ និងពង្រឹងសមត្ថភាព តាមរយៈបណ្តាញសង្គម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ក្រុមជំនួយកិច្ចការបង្ការ ទប់ស្កាត់ នៃអគ្គលេខាធិការដ្ឋាន គ.ជ.ប.ជ សហការជាមួយនិយ័តករទូរគមនាគមន៍កម្ពុជា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(TRC)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ផ្សព្វផ្សាយសារអប់រំតាមទូរស័ព្ទ ចំនួន ០២លើក និងផ្សព្វផ្សាយច្បាប់ពាក់ព័ន្ធតាម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Facebook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មានអ្នកទស្សនាចំនួន ៤.០១៥នាក់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ថ្នាក់ក្រោមជាតិ បានផ្សព្វផ្សាយតាមរយៈវិទ្យុ ទូរទស្សន៍ និងបណ្តាញសង្គម ចំនួន ៥៨២លើក (ខេត្តសៀមរាប មណ្ឌលគិរី តាកែវ និងខេត្តកំពង់ចាម)។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7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E94FA-A44D-478B-B6E8-52F22445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260"/>
            <a:ext cx="10515600" cy="631777"/>
          </a:xfrm>
        </p:spPr>
        <p:txBody>
          <a:bodyPr>
            <a:normAutofit/>
          </a:bodyPr>
          <a:lstStyle/>
          <a:p>
            <a:r>
              <a:rPr lang="km-KH" sz="2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ការបង្ការទប់ស្កាត់ (ត)</a:t>
            </a:r>
            <a:endParaRPr lang="en-US" sz="2000" b="1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85805-797B-4188-8BAE-A63C0232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265" y="681037"/>
            <a:ext cx="11234057" cy="5070058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  <a:spcBef>
                <a:spcPts val="600"/>
              </a:spcBef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ធ្វើជាវាគ្មិនក្នុងកម្មវិធីវិទ្យុ និងអនឡាញ ចំនួន ១៧លើក (គ.ជ.ប.ជ ក្រសួងអប់រំ យុវជន និងកីឡា ក្រសួងសង្គមកិច្ច អតីតយុទ្ធជន និងយុវនីតិសម្បទា ក្រសួងការងារ និងបណ្តុះបណ្តាលវិជ្ជាជីវៈ ខេត្តសៀមរាប ខេត្តបាត់ដំបង និងខេត្តកំពង់ចាម)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60000"/>
              </a:lnSpc>
              <a:spcBef>
                <a:spcPts val="600"/>
              </a:spcBef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ជាគ្រូឧទ្ទេសក្នុងវគ្គបណ្តុះបណ្តាល ចំនួន ០២លើក និងក្នុងសិក្ខាសាលា ០៣លើក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(អគ្គលេខាធិការដ្ឋានគ.ជ.ប.ជ ក្រសួងអប់រំ យុវជន និងកីឡា ក្រសួងសង្គមកិច្ច អតីតយុទ្ធជន និងយុវនីតិសម្បទា ក្រសួងការងារ និងបណ្តុះបណ្តាលវិជ្ជាជីវៈ)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lv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km-KH" sz="1900" b="1" dirty="0">
                <a:latin typeface="Khmer OS Bokor" panose="02000500000000020004" pitchFamily="2" charset="0"/>
                <a:cs typeface="Khmer OS Bokor" panose="02000500000000020004" pitchFamily="2" charset="0"/>
              </a:rPr>
              <a:t>ខ.​២. </a:t>
            </a:r>
            <a:r>
              <a:rPr lang="km-KH" sz="1900" b="1" u="sng" dirty="0">
                <a:latin typeface="Khmer OS Bokor" panose="02000500000000020004" pitchFamily="2" charset="0"/>
                <a:cs typeface="Khmer OS Bokor" panose="02000500000000020004" pitchFamily="2" charset="0"/>
              </a:rPr>
              <a:t>ការបង្ការទប់ស្កាត់តាមរយៈវិធានការជំនាញ</a:t>
            </a:r>
            <a:endParaRPr lang="km-KH" sz="19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 lvl="0">
              <a:lnSpc>
                <a:spcPct val="160000"/>
              </a:lnSpc>
              <a:spcBef>
                <a:spcPts val="600"/>
              </a:spcBef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ក្រសួងអប់រំ យុវជននិងកីឡា បានបញ្ចប់ការរៀបចំ </a:t>
            </a:r>
            <a:r>
              <a:rPr lang="en-US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«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សៀវភៅមេរៀន ស្តីពីការបង្ការ ទប់ស្កាត់អំពើជួញដូរមនុស្ស</a:t>
            </a:r>
            <a:r>
              <a:rPr lang="en-US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» </a:t>
            </a: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សម្រាប់ដាក់បញ្ចូលក្នុងកម្មវិធីសិក្សាកម្រិតបឋមសិក្សា និងមធ្យមសិក្សា និងបានបញ្ចប់ជាស្ថាពរ ដោយបានបោះពុម្ភចំនួន ៦.០០០ក្បាល សម្រាប់ការបង្រៀនសាកល្បង។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60000"/>
              </a:lnSpc>
              <a:spcBef>
                <a:spcPts val="600"/>
              </a:spcBef>
            </a:pPr>
            <a:r>
              <a:rPr lang="km-KH" sz="19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ក្រុមការងារអធិការកិច្ចនៃក្រសួងការងារបណ្តុះបណ្តាលវិជ្ជាជីវៈ និងខេត្តមួយចំនួន បានចុះអធិការកិច្ចនៅ មជ្ឍមណ្ឌលរបស់អង្គការដៃគូ ចំនួន ១៨មណ្ឌល និងគ្រឹះសា្ថនប្រើប្រាស់កម្លាំងពលកម្ម ចំនួន ៥១លើក។ នៅខេត្តសៀមរាប បានដកហូតកុមារ ចំនួន ០៦នាក់ (ស្រី ០៤នាក់) និងទប់ស្កាត់កុមារ ចំនួន ១២៤នាក់ (ស្រី ៦៩នាក់)។ </a:t>
            </a:r>
            <a:endParaRPr lang="en-US" sz="19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7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769F4-3DAB-4183-A141-EF315AE5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4896"/>
          </a:xfrm>
        </p:spPr>
        <p:txBody>
          <a:bodyPr>
            <a:noAutofit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ការបង្ការទប់ស្កាត់ </a:t>
            </a:r>
            <a:r>
              <a:rPr lang="km-KH" sz="24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(ត)​</a:t>
            </a: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C4205B-2C81-4DEC-9D29-DF88D3B0F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83" y="770022"/>
            <a:ext cx="11268433" cy="554140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ស្នងការដ្ឋាននគរបាលរាជធានី ខេត្ត បាន​ធ្វើបច្ចុប្បន្នភាព​ទិន្នន័យ ពលករ​​ចំណាក​ស្រុក ​ត្រឡប់មកពីក្រៅប្រទេសវិញ​ ទាំងស្របច្បាប់ និងមិនស្របច្បាប់ ដែលក្នុងឆមាសទី១ មានពលករវិលត្រឡប់សរុប ១៥០.៨៨៥នាក់ (ស្រី ​៥៤.៥៥៦នាក់) អនីតិជន ៥៦៤នាក់ (ស្រី ១៥៧នាក់)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កម្លាំងជំនាញ នៃស្នងការដ្ឋាននគរបាលខេត្តចំនួន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បានចុះល្បាតឃ្លាំមើលគោលដៅសង្ស័យប្រព្រឹត្តបទ​ល្មើ​ស​​​​​​​១៨២ កន្លែង បាន​ចំនួន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​​​​​​​​​</a:t>
            </a:r>
            <a:r>
              <a:rPr lang="km-KH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៥៤៦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លើក។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ស្នងការដ្ឋាននគរបាលខេត្តចំនួន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បានធ្វើ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បច្ចុប្បន្ន​ភាព​ទិន្ន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ន័យ​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ស្ថិតិ</a:t>
            </a:r>
            <a:r>
              <a:rPr lang="ca-ES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ធ្វើកិ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ច្ច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សន្យា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​​​​​​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ហាម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​ឃាត់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​​ការ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ប្រព្រឹត្តបទ​ល្មើស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សញ្ចារ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កម្មដល់​​​ម្ចាស់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អាជីវកម្ម ភោជនីយដ្ឋាន ផ្ទះសំណាក់ សណ្ឋាគារ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ហាង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ម៉ា​ស្សា​ ខា​រ៉ា​​​អូខេ ​បាន​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៣១៨​​​​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គោល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​​​​​​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​ដៅ</a:t>
            </a:r>
            <a:r>
              <a:rPr lang="ca-ES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មានមនុស្សចំនួន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១.២៤៩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នាក់(ស្រី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១.០៣៦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ស្នងការដ្ឋាននគរបាល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ខេត្តចំនួន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 បានចុះធ្វើវេទិកាសាធារណៈ ភូមិឃុំមានសុវត្ថិភាព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បានចំនួន ​​​​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៨៦៥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លើក អ្នកចូលរួមចំនួន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៤៥.៨០៩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(ស្រី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២៣.៦៤៧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ស្នងការដ្ឋាននគរបាល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ខេត្តចំនួន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០៣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បានធ្វើការងារបង្ការទប់ស្កាត់ពលរដ្ឋខ្មែរ ដែល​​​ធ្វើចំណាកស្រុកទៅរកការងារធ្វើនៅក្រៅប្រទេសដោយខុសច្បាប់បាន​ចំនួន​​​​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លើក 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មនុស្ស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ចំនួន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៦២៣</a:t>
            </a:r>
            <a:r>
              <a:rPr lang="ca-E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(ស្រី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២៤២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នាក់) ​​​អនីតិជន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២៥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នាក់  និងបានធ្វើកិច្ចសន្យា​​​​អប់រំ ណែនាំកុំឲ្យចំណាកស្រុកខុសច្បាប់ទៅក្រៅប្រទេសទៀត។​</a:t>
            </a:r>
          </a:p>
          <a:p>
            <a:pPr lvl="0">
              <a:lnSpc>
                <a:spcPct val="170000"/>
              </a:lnSpc>
            </a:pPr>
            <a:r>
              <a:rPr lang="km-KH" sz="2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អគ្គស្នងការដ្ឋាននគរបាលជាតិ បានធ្វើការងារបង្ការទប់ស្កាត់ពលរដ្ឋ​​​ធ្វើចំណាកស្រុកខុសច្បាប់ ​ចំនួន</a:t>
            </a:r>
            <a:r>
              <a:rPr lang="ca-ES" sz="2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​​​​ </a:t>
            </a:r>
            <a:r>
              <a:rPr lang="km-KH" sz="2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១០៩លើក បានមនុស្សចំនួន ៨៤១នាក់ ​​(ស្រី ៣១៨នាក់ អនីតិជន ៤៥នាក់ ស្រី ០៧នាក់)។​  </a:t>
            </a:r>
            <a:endParaRPr lang="en-US" sz="27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>
              <a:lnSpc>
                <a:spcPct val="170000"/>
              </a:lnSpc>
            </a:pPr>
            <a:r>
              <a:rPr lang="km-KH" sz="2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ក្រុមការងារចម្រុះ ទទួលបន្ទុកការងារអាពាហ៍ពិពាហ៍រវាងពលរដ្ឋខ្មែរ និងជនបរទេស បានទទួលពាក្យ និងធ្វើការសម្ភាស ចំនួន ២១១គូ ដើម្បីទប់ស្កាត់ការស្វែងរកគូស្រករដោយប្រថុយប្រថាន ដែលនាំឲ្យរងគ្រោះ ។</a:t>
            </a:r>
            <a:endParaRPr lang="en-US" sz="27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5337</Words>
  <Application>Microsoft Office PowerPoint</Application>
  <PresentationFormat>Custom</PresentationFormat>
  <Paragraphs>319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របាយការណ៍សង្ខេប លទ្ធផលការងារប្រឆាំងអំពើជួញដូរមនុស្ស  ឆមាសទី១ ឆ្នាំ២០២១ rrrrrrrrrrrrrrrrrr</vt:lpstr>
      <vt:lpstr>ស្ថានភាពទូទៅ</vt:lpstr>
      <vt:lpstr>លទ្ធផលការងារប្រឆាំងការជួញដូរមនុស្ស ឆមាសទី១ ឆ្នាំ២០២១</vt:lpstr>
      <vt:lpstr>ក. ការងារច្បាប់ គោលនយោបាយ និងកិច្ចសហប្រតិបត្តិការ(ត)</vt:lpstr>
      <vt:lpstr>ក. ការងារច្បាប់ គោលនយោបាយ និងកិច្ចសហប្រតិបត្តិការ (ត)</vt:lpstr>
      <vt:lpstr>ខ. ការបង្ការទប់ស្កាត់</vt:lpstr>
      <vt:lpstr>PowerPoint Presentation</vt:lpstr>
      <vt:lpstr>ខ. ការបង្ការទប់ស្កាត់ (ត)</vt:lpstr>
      <vt:lpstr>ខ. ការបង្ការទប់ស្កាត់ (ត)​</vt:lpstr>
      <vt:lpstr>គ. ការងារអនុវត្តច្បាប់ យុត្តិធម៌ព្រហ្មទណ្ឌ</vt:lpstr>
      <vt:lpstr>គ. ការងារអនុវត្តច្បាប់ យុត្តិធម៌ព្រហ្មទណ្ឌ (ត)</vt:lpstr>
      <vt:lpstr>គ. ការងារអនុវត្តច្បាប់ យុត្តិធម៌ព្រហ្មទណ្ឌ (ត)</vt:lpstr>
      <vt:lpstr>ឃ. កិច្ចការពារជនរងគ្រោះ និងការផ្តល់សេវាគាំទ្រ</vt:lpstr>
      <vt:lpstr>ឃ. កិច្ចការពារជនរងគ្រោះ និងការផ្តល់សេវាគាំទ្រ (ត)</vt:lpstr>
      <vt:lpstr>ឃ. កិច្ចការពារជនរងគ្រោះ និងការផ្តល់សេវាគាំទ្រ (ត)</vt:lpstr>
      <vt:lpstr>ង. ការបណ្តុះបណ្តាលពង្រឹងសមត្ថភាព កិច្ចប្រជុំ សិក្ខាសាលា</vt:lpstr>
      <vt:lpstr>ច. ទិសដៅ ឆមាសទី២</vt:lpstr>
      <vt:lpstr>ទិសដៅ ឆមាសទី២ (ត)</vt:lpstr>
      <vt:lpstr>ទិសដៅ ឆមាសទី២ (ត)</vt:lpstr>
      <vt:lpstr>ទិសដៅ ឆមាសទី២ (ត)</vt:lpstr>
      <vt:lpstr>ទិសដៅ ឆមាសទី២ (ត)</vt:lpstr>
      <vt:lpstr>ទិសដៅ ឆមាសទី២ (ត)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របាយការណ៍សង្ខេប លទ្ធផលការងារប្រឆាំងអំពើជួញដូរមនុស្ស  ឆមាសទី១ ឆ្នាំ២០២១</dc:title>
  <dc:creator>Chu Bun Eng</dc:creator>
  <cp:lastModifiedBy>User</cp:lastModifiedBy>
  <cp:revision>78</cp:revision>
  <dcterms:created xsi:type="dcterms:W3CDTF">2021-08-02T09:02:00Z</dcterms:created>
  <dcterms:modified xsi:type="dcterms:W3CDTF">2021-08-13T03:49:39Z</dcterms:modified>
</cp:coreProperties>
</file>