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048" r:id="rId2"/>
    <p:sldId id="476" r:id="rId3"/>
    <p:sldId id="536" r:id="rId4"/>
    <p:sldId id="480" r:id="rId5"/>
    <p:sldId id="881" r:id="rId6"/>
    <p:sldId id="736" r:id="rId7"/>
    <p:sldId id="479" r:id="rId8"/>
    <p:sldId id="558" r:id="rId9"/>
    <p:sldId id="541" r:id="rId10"/>
    <p:sldId id="1020" r:id="rId11"/>
    <p:sldId id="490" r:id="rId12"/>
    <p:sldId id="491" r:id="rId13"/>
    <p:sldId id="889" r:id="rId14"/>
    <p:sldId id="891" r:id="rId15"/>
    <p:sldId id="894" r:id="rId16"/>
    <p:sldId id="494" r:id="rId17"/>
    <p:sldId id="547" r:id="rId18"/>
    <p:sldId id="544" r:id="rId19"/>
    <p:sldId id="548" r:id="rId20"/>
    <p:sldId id="546" r:id="rId21"/>
    <p:sldId id="561" r:id="rId22"/>
    <p:sldId id="739" r:id="rId23"/>
    <p:sldId id="879" r:id="rId24"/>
    <p:sldId id="896" r:id="rId25"/>
    <p:sldId id="897" r:id="rId26"/>
    <p:sldId id="1043" r:id="rId27"/>
    <p:sldId id="899" r:id="rId28"/>
    <p:sldId id="900" r:id="rId29"/>
    <p:sldId id="898" r:id="rId30"/>
    <p:sldId id="901" r:id="rId31"/>
    <p:sldId id="554" r:id="rId32"/>
    <p:sldId id="902" r:id="rId33"/>
    <p:sldId id="1031" r:id="rId34"/>
    <p:sldId id="903" r:id="rId35"/>
    <p:sldId id="904" r:id="rId36"/>
    <p:sldId id="905" r:id="rId37"/>
    <p:sldId id="906" r:id="rId38"/>
    <p:sldId id="907" r:id="rId39"/>
    <p:sldId id="908" r:id="rId40"/>
    <p:sldId id="909" r:id="rId41"/>
    <p:sldId id="910" r:id="rId42"/>
    <p:sldId id="911" r:id="rId43"/>
    <p:sldId id="912" r:id="rId44"/>
    <p:sldId id="939" r:id="rId45"/>
    <p:sldId id="940" r:id="rId46"/>
    <p:sldId id="941" r:id="rId47"/>
    <p:sldId id="942" r:id="rId48"/>
    <p:sldId id="944" r:id="rId49"/>
    <p:sldId id="914" r:id="rId50"/>
    <p:sldId id="915" r:id="rId51"/>
    <p:sldId id="1025" r:id="rId52"/>
    <p:sldId id="916" r:id="rId53"/>
    <p:sldId id="917" r:id="rId54"/>
    <p:sldId id="918" r:id="rId55"/>
    <p:sldId id="921" r:id="rId56"/>
    <p:sldId id="1067" r:id="rId57"/>
    <p:sldId id="925" r:id="rId58"/>
    <p:sldId id="923" r:id="rId59"/>
    <p:sldId id="105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dodds" initials="ad" lastIdx="1" clrIdx="0">
    <p:extLst>
      <p:ext uri="{19B8F6BF-5375-455C-9EA6-DF929625EA0E}">
        <p15:presenceInfo xmlns:p15="http://schemas.microsoft.com/office/powerpoint/2012/main" userId="b503af6dd4e30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9" autoAdjust="0"/>
    <p:restoredTop sz="94605" autoAdjust="0"/>
  </p:normalViewPr>
  <p:slideViewPr>
    <p:cSldViewPr snapToGrid="0">
      <p:cViewPr varScale="1">
        <p:scale>
          <a:sx n="93" d="100"/>
          <a:sy n="93" d="100"/>
        </p:scale>
        <p:origin x="230" y="77"/>
      </p:cViewPr>
      <p:guideLst/>
    </p:cSldViewPr>
  </p:slideViewPr>
  <p:notesTextViewPr>
    <p:cViewPr>
      <p:scale>
        <a:sx n="1" d="1"/>
        <a:sy n="1" d="1"/>
      </p:scale>
      <p:origin x="0" y="0"/>
    </p:cViewPr>
  </p:notesTextViewPr>
  <p:sorterViewPr>
    <p:cViewPr>
      <p:scale>
        <a:sx n="48" d="100"/>
        <a:sy n="48" d="100"/>
      </p:scale>
      <p:origin x="0" y="-9019"/>
    </p:cViewPr>
  </p:sorterViewPr>
  <p:notesViewPr>
    <p:cSldViewPr snapToGrid="0">
      <p:cViewPr>
        <p:scale>
          <a:sx n="85" d="100"/>
          <a:sy n="85" d="100"/>
        </p:scale>
        <p:origin x="272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7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623F5-04B0-4A53-9640-7A2D53EF76C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158FBD0-3608-4968-9EFF-87503CC8A69D}">
      <dgm:prSet/>
      <dgm:spPr/>
      <dgm:t>
        <a:bodyPr/>
        <a:lstStyle/>
        <a:p>
          <a:r>
            <a:rPr lang="en-US"/>
            <a:t>Switch phones to silent</a:t>
          </a:r>
        </a:p>
      </dgm:t>
    </dgm:pt>
    <dgm:pt modelId="{FA64E68B-C84C-445F-896C-2DBCEEDB3105}" type="parTrans" cxnId="{6A3918C7-E0ED-426D-BE73-952DDB9538C5}">
      <dgm:prSet/>
      <dgm:spPr/>
      <dgm:t>
        <a:bodyPr/>
        <a:lstStyle/>
        <a:p>
          <a:endParaRPr lang="en-US"/>
        </a:p>
      </dgm:t>
    </dgm:pt>
    <dgm:pt modelId="{8203499A-12C4-4AE4-9BAD-DB00A711F425}" type="sibTrans" cxnId="{6A3918C7-E0ED-426D-BE73-952DDB9538C5}">
      <dgm:prSet/>
      <dgm:spPr/>
      <dgm:t>
        <a:bodyPr/>
        <a:lstStyle/>
        <a:p>
          <a:endParaRPr lang="en-US"/>
        </a:p>
      </dgm:t>
    </dgm:pt>
    <dgm:pt modelId="{37440817-6A5F-49C2-91C0-DB10959B58E4}">
      <dgm:prSet/>
      <dgm:spPr/>
      <dgm:t>
        <a:bodyPr/>
        <a:lstStyle/>
        <a:p>
          <a:r>
            <a:rPr lang="en-US"/>
            <a:t>Keep to schedule</a:t>
          </a:r>
        </a:p>
      </dgm:t>
    </dgm:pt>
    <dgm:pt modelId="{3FE6DEDA-0F2E-4467-A64E-88409BF85CED}" type="parTrans" cxnId="{21D9CB29-6BC7-41EE-8623-1DD539C02633}">
      <dgm:prSet/>
      <dgm:spPr/>
      <dgm:t>
        <a:bodyPr/>
        <a:lstStyle/>
        <a:p>
          <a:endParaRPr lang="en-US"/>
        </a:p>
      </dgm:t>
    </dgm:pt>
    <dgm:pt modelId="{9D415461-4EE8-451D-9BB7-D8651F704CAE}" type="sibTrans" cxnId="{21D9CB29-6BC7-41EE-8623-1DD539C02633}">
      <dgm:prSet/>
      <dgm:spPr/>
      <dgm:t>
        <a:bodyPr/>
        <a:lstStyle/>
        <a:p>
          <a:endParaRPr lang="en-US"/>
        </a:p>
      </dgm:t>
    </dgm:pt>
    <dgm:pt modelId="{B574016C-B1C8-4633-8B15-4A49DE204571}">
      <dgm:prSet/>
      <dgm:spPr/>
      <dgm:t>
        <a:bodyPr/>
        <a:lstStyle/>
        <a:p>
          <a:r>
            <a:rPr lang="en-US"/>
            <a:t>Contribute to discussions</a:t>
          </a:r>
        </a:p>
      </dgm:t>
    </dgm:pt>
    <dgm:pt modelId="{1B130816-D9B4-406F-8754-95B837F742CE}" type="parTrans" cxnId="{C8FC1B63-29E0-4BD9-84D3-F523C9A68EE1}">
      <dgm:prSet/>
      <dgm:spPr/>
      <dgm:t>
        <a:bodyPr/>
        <a:lstStyle/>
        <a:p>
          <a:endParaRPr lang="en-US"/>
        </a:p>
      </dgm:t>
    </dgm:pt>
    <dgm:pt modelId="{69DFBC32-DDE9-4C0A-BAFD-3182FFE51120}" type="sibTrans" cxnId="{C8FC1B63-29E0-4BD9-84D3-F523C9A68EE1}">
      <dgm:prSet/>
      <dgm:spPr/>
      <dgm:t>
        <a:bodyPr/>
        <a:lstStyle/>
        <a:p>
          <a:endParaRPr lang="en-US"/>
        </a:p>
      </dgm:t>
    </dgm:pt>
    <dgm:pt modelId="{D0EE9ED9-2B23-45E4-A1D4-E955B142B123}">
      <dgm:prSet/>
      <dgm:spPr/>
      <dgm:t>
        <a:bodyPr/>
        <a:lstStyle/>
        <a:p>
          <a:r>
            <a:rPr lang="en-US"/>
            <a:t>Ask questions </a:t>
          </a:r>
        </a:p>
      </dgm:t>
    </dgm:pt>
    <dgm:pt modelId="{4C96B99B-39A1-4C8A-BAD4-B6A9D1C909A8}" type="parTrans" cxnId="{4C049DDF-E2A4-44BB-865C-A51302ADB2DC}">
      <dgm:prSet/>
      <dgm:spPr/>
      <dgm:t>
        <a:bodyPr/>
        <a:lstStyle/>
        <a:p>
          <a:endParaRPr lang="en-US"/>
        </a:p>
      </dgm:t>
    </dgm:pt>
    <dgm:pt modelId="{738C47DA-886D-441C-B9A1-16967A6CF771}" type="sibTrans" cxnId="{4C049DDF-E2A4-44BB-865C-A51302ADB2DC}">
      <dgm:prSet/>
      <dgm:spPr/>
      <dgm:t>
        <a:bodyPr/>
        <a:lstStyle/>
        <a:p>
          <a:endParaRPr lang="en-US"/>
        </a:p>
      </dgm:t>
    </dgm:pt>
    <dgm:pt modelId="{4B40B852-C645-4611-9906-9BA2E9ED904F}" type="pres">
      <dgm:prSet presAssocID="{BC1623F5-04B0-4A53-9640-7A2D53EF76CD}" presName="root" presStyleCnt="0">
        <dgm:presLayoutVars>
          <dgm:dir/>
          <dgm:resizeHandles val="exact"/>
        </dgm:presLayoutVars>
      </dgm:prSet>
      <dgm:spPr/>
    </dgm:pt>
    <dgm:pt modelId="{DA636218-16B9-40D0-A920-466871049E00}" type="pres">
      <dgm:prSet presAssocID="{A158FBD0-3608-4968-9EFF-87503CC8A69D}" presName="compNode" presStyleCnt="0"/>
      <dgm:spPr/>
    </dgm:pt>
    <dgm:pt modelId="{6D2654A9-3787-4CE3-B135-51EDB734C613}" type="pres">
      <dgm:prSet presAssocID="{A158FBD0-3608-4968-9EFF-87503CC8A69D}" presName="bgRect" presStyleLbl="bgShp" presStyleIdx="0" presStyleCnt="4"/>
      <dgm:spPr/>
    </dgm:pt>
    <dgm:pt modelId="{91A8ED7B-E9EF-4462-9DA6-4E12EDC9054A}" type="pres">
      <dgm:prSet presAssocID="{A158FBD0-3608-4968-9EFF-87503CC8A6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9F9166E4-13F5-4152-8E0F-E3115E0098FB}" type="pres">
      <dgm:prSet presAssocID="{A158FBD0-3608-4968-9EFF-87503CC8A69D}" presName="spaceRect" presStyleCnt="0"/>
      <dgm:spPr/>
    </dgm:pt>
    <dgm:pt modelId="{E301A708-F36E-4204-9FBA-0D771846956A}" type="pres">
      <dgm:prSet presAssocID="{A158FBD0-3608-4968-9EFF-87503CC8A69D}" presName="parTx" presStyleLbl="revTx" presStyleIdx="0" presStyleCnt="4">
        <dgm:presLayoutVars>
          <dgm:chMax val="0"/>
          <dgm:chPref val="0"/>
        </dgm:presLayoutVars>
      </dgm:prSet>
      <dgm:spPr/>
    </dgm:pt>
    <dgm:pt modelId="{2190D7C0-0AE6-4BA6-B331-2E041EAFFA45}" type="pres">
      <dgm:prSet presAssocID="{8203499A-12C4-4AE4-9BAD-DB00A711F425}" presName="sibTrans" presStyleCnt="0"/>
      <dgm:spPr/>
    </dgm:pt>
    <dgm:pt modelId="{C4E67763-35E9-4BB0-B7E5-C4D54672CF3E}" type="pres">
      <dgm:prSet presAssocID="{37440817-6A5F-49C2-91C0-DB10959B58E4}" presName="compNode" presStyleCnt="0"/>
      <dgm:spPr/>
    </dgm:pt>
    <dgm:pt modelId="{631B06B1-E00B-48FF-BDA3-E1EBDBD45081}" type="pres">
      <dgm:prSet presAssocID="{37440817-6A5F-49C2-91C0-DB10959B58E4}" presName="bgRect" presStyleLbl="bgShp" presStyleIdx="1" presStyleCnt="4"/>
      <dgm:spPr/>
    </dgm:pt>
    <dgm:pt modelId="{932EF970-0134-4023-8760-9D9150523BFC}" type="pres">
      <dgm:prSet presAssocID="{37440817-6A5F-49C2-91C0-DB10959B58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D56ACFDD-0384-4995-9E59-3375C3E2F287}" type="pres">
      <dgm:prSet presAssocID="{37440817-6A5F-49C2-91C0-DB10959B58E4}" presName="spaceRect" presStyleCnt="0"/>
      <dgm:spPr/>
    </dgm:pt>
    <dgm:pt modelId="{F069EC5D-B959-4EB6-9310-F86A7923524A}" type="pres">
      <dgm:prSet presAssocID="{37440817-6A5F-49C2-91C0-DB10959B58E4}" presName="parTx" presStyleLbl="revTx" presStyleIdx="1" presStyleCnt="4">
        <dgm:presLayoutVars>
          <dgm:chMax val="0"/>
          <dgm:chPref val="0"/>
        </dgm:presLayoutVars>
      </dgm:prSet>
      <dgm:spPr/>
    </dgm:pt>
    <dgm:pt modelId="{DA41442F-8F61-447E-A793-B02B082FF333}" type="pres">
      <dgm:prSet presAssocID="{9D415461-4EE8-451D-9BB7-D8651F704CAE}" presName="sibTrans" presStyleCnt="0"/>
      <dgm:spPr/>
    </dgm:pt>
    <dgm:pt modelId="{F49483F7-3828-4C9C-B802-859EFF174958}" type="pres">
      <dgm:prSet presAssocID="{B574016C-B1C8-4633-8B15-4A49DE204571}" presName="compNode" presStyleCnt="0"/>
      <dgm:spPr/>
    </dgm:pt>
    <dgm:pt modelId="{17379C67-5C98-4586-8BFC-43C2B0FB220C}" type="pres">
      <dgm:prSet presAssocID="{B574016C-B1C8-4633-8B15-4A49DE204571}" presName="bgRect" presStyleLbl="bgShp" presStyleIdx="2" presStyleCnt="4"/>
      <dgm:spPr/>
    </dgm:pt>
    <dgm:pt modelId="{BC1170BE-56A4-40B8-9526-06524E963CD2}" type="pres">
      <dgm:prSet presAssocID="{B574016C-B1C8-4633-8B15-4A49DE2045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C48559F0-2774-4A37-A2E2-CBE8E0E59295}" type="pres">
      <dgm:prSet presAssocID="{B574016C-B1C8-4633-8B15-4A49DE204571}" presName="spaceRect" presStyleCnt="0"/>
      <dgm:spPr/>
    </dgm:pt>
    <dgm:pt modelId="{97917788-C069-4714-BC6B-49AD5E2E41CF}" type="pres">
      <dgm:prSet presAssocID="{B574016C-B1C8-4633-8B15-4A49DE204571}" presName="parTx" presStyleLbl="revTx" presStyleIdx="2" presStyleCnt="4">
        <dgm:presLayoutVars>
          <dgm:chMax val="0"/>
          <dgm:chPref val="0"/>
        </dgm:presLayoutVars>
      </dgm:prSet>
      <dgm:spPr/>
    </dgm:pt>
    <dgm:pt modelId="{409CB87A-4CC0-410B-A330-221202C34689}" type="pres">
      <dgm:prSet presAssocID="{69DFBC32-DDE9-4C0A-BAFD-3182FFE51120}" presName="sibTrans" presStyleCnt="0"/>
      <dgm:spPr/>
    </dgm:pt>
    <dgm:pt modelId="{459C301E-4DEE-4D4B-9496-138C81125F8E}" type="pres">
      <dgm:prSet presAssocID="{D0EE9ED9-2B23-45E4-A1D4-E955B142B123}" presName="compNode" presStyleCnt="0"/>
      <dgm:spPr/>
    </dgm:pt>
    <dgm:pt modelId="{BC7ECF2E-6578-42B6-A7BA-F93CC22F54C6}" type="pres">
      <dgm:prSet presAssocID="{D0EE9ED9-2B23-45E4-A1D4-E955B142B123}" presName="bgRect" presStyleLbl="bgShp" presStyleIdx="3" presStyleCnt="4"/>
      <dgm:spPr/>
    </dgm:pt>
    <dgm:pt modelId="{C8F0672F-252C-490C-8061-57BFC1EA24CB}" type="pres">
      <dgm:prSet presAssocID="{D0EE9ED9-2B23-45E4-A1D4-E955B142B1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29DD5A9D-71B5-4CAE-8BCB-90D539C223EE}" type="pres">
      <dgm:prSet presAssocID="{D0EE9ED9-2B23-45E4-A1D4-E955B142B123}" presName="spaceRect" presStyleCnt="0"/>
      <dgm:spPr/>
    </dgm:pt>
    <dgm:pt modelId="{85126FBE-B4D4-401A-A1E5-225A4AB542CB}" type="pres">
      <dgm:prSet presAssocID="{D0EE9ED9-2B23-45E4-A1D4-E955B142B123}" presName="parTx" presStyleLbl="revTx" presStyleIdx="3" presStyleCnt="4">
        <dgm:presLayoutVars>
          <dgm:chMax val="0"/>
          <dgm:chPref val="0"/>
        </dgm:presLayoutVars>
      </dgm:prSet>
      <dgm:spPr/>
    </dgm:pt>
  </dgm:ptLst>
  <dgm:cxnLst>
    <dgm:cxn modelId="{F7D8BB12-C6F2-461C-A846-A94F49132D74}" type="presOf" srcId="{B574016C-B1C8-4633-8B15-4A49DE204571}" destId="{97917788-C069-4714-BC6B-49AD5E2E41CF}" srcOrd="0" destOrd="0" presId="urn:microsoft.com/office/officeart/2018/2/layout/IconVerticalSolidList"/>
    <dgm:cxn modelId="{21D9CB29-6BC7-41EE-8623-1DD539C02633}" srcId="{BC1623F5-04B0-4A53-9640-7A2D53EF76CD}" destId="{37440817-6A5F-49C2-91C0-DB10959B58E4}" srcOrd="1" destOrd="0" parTransId="{3FE6DEDA-0F2E-4467-A64E-88409BF85CED}" sibTransId="{9D415461-4EE8-451D-9BB7-D8651F704CAE}"/>
    <dgm:cxn modelId="{3B062931-CFA0-4BDE-B3CA-C6D91EAACADE}" type="presOf" srcId="{D0EE9ED9-2B23-45E4-A1D4-E955B142B123}" destId="{85126FBE-B4D4-401A-A1E5-225A4AB542CB}" srcOrd="0" destOrd="0" presId="urn:microsoft.com/office/officeart/2018/2/layout/IconVerticalSolidList"/>
    <dgm:cxn modelId="{C8FC1B63-29E0-4BD9-84D3-F523C9A68EE1}" srcId="{BC1623F5-04B0-4A53-9640-7A2D53EF76CD}" destId="{B574016C-B1C8-4633-8B15-4A49DE204571}" srcOrd="2" destOrd="0" parTransId="{1B130816-D9B4-406F-8754-95B837F742CE}" sibTransId="{69DFBC32-DDE9-4C0A-BAFD-3182FFE51120}"/>
    <dgm:cxn modelId="{AA68CFBC-2571-4809-8C74-C9B45E42B941}" type="presOf" srcId="{BC1623F5-04B0-4A53-9640-7A2D53EF76CD}" destId="{4B40B852-C645-4611-9906-9BA2E9ED904F}" srcOrd="0" destOrd="0" presId="urn:microsoft.com/office/officeart/2018/2/layout/IconVerticalSolidList"/>
    <dgm:cxn modelId="{6A3918C7-E0ED-426D-BE73-952DDB9538C5}" srcId="{BC1623F5-04B0-4A53-9640-7A2D53EF76CD}" destId="{A158FBD0-3608-4968-9EFF-87503CC8A69D}" srcOrd="0" destOrd="0" parTransId="{FA64E68B-C84C-445F-896C-2DBCEEDB3105}" sibTransId="{8203499A-12C4-4AE4-9BAD-DB00A711F425}"/>
    <dgm:cxn modelId="{C3E77BCB-7A23-41F3-B68A-2E1BE16CCB96}" type="presOf" srcId="{37440817-6A5F-49C2-91C0-DB10959B58E4}" destId="{F069EC5D-B959-4EB6-9310-F86A7923524A}" srcOrd="0" destOrd="0" presId="urn:microsoft.com/office/officeart/2018/2/layout/IconVerticalSolidList"/>
    <dgm:cxn modelId="{4C049DDF-E2A4-44BB-865C-A51302ADB2DC}" srcId="{BC1623F5-04B0-4A53-9640-7A2D53EF76CD}" destId="{D0EE9ED9-2B23-45E4-A1D4-E955B142B123}" srcOrd="3" destOrd="0" parTransId="{4C96B99B-39A1-4C8A-BAD4-B6A9D1C909A8}" sibTransId="{738C47DA-886D-441C-B9A1-16967A6CF771}"/>
    <dgm:cxn modelId="{7092B4E0-78B3-4A2F-A1DF-F997EE43E047}" type="presOf" srcId="{A158FBD0-3608-4968-9EFF-87503CC8A69D}" destId="{E301A708-F36E-4204-9FBA-0D771846956A}" srcOrd="0" destOrd="0" presId="urn:microsoft.com/office/officeart/2018/2/layout/IconVerticalSolidList"/>
    <dgm:cxn modelId="{3266FB14-9208-443A-AFA3-7746D7F41040}" type="presParOf" srcId="{4B40B852-C645-4611-9906-9BA2E9ED904F}" destId="{DA636218-16B9-40D0-A920-466871049E00}" srcOrd="0" destOrd="0" presId="urn:microsoft.com/office/officeart/2018/2/layout/IconVerticalSolidList"/>
    <dgm:cxn modelId="{E2F5FA7F-971B-4C6B-857C-8FB3A17692EC}" type="presParOf" srcId="{DA636218-16B9-40D0-A920-466871049E00}" destId="{6D2654A9-3787-4CE3-B135-51EDB734C613}" srcOrd="0" destOrd="0" presId="urn:microsoft.com/office/officeart/2018/2/layout/IconVerticalSolidList"/>
    <dgm:cxn modelId="{24E55AD3-39D8-4FF0-A8A1-B3D5197F525F}" type="presParOf" srcId="{DA636218-16B9-40D0-A920-466871049E00}" destId="{91A8ED7B-E9EF-4462-9DA6-4E12EDC9054A}" srcOrd="1" destOrd="0" presId="urn:microsoft.com/office/officeart/2018/2/layout/IconVerticalSolidList"/>
    <dgm:cxn modelId="{83E9A758-D13E-4B95-9436-FFECE1B7E7A2}" type="presParOf" srcId="{DA636218-16B9-40D0-A920-466871049E00}" destId="{9F9166E4-13F5-4152-8E0F-E3115E0098FB}" srcOrd="2" destOrd="0" presId="urn:microsoft.com/office/officeart/2018/2/layout/IconVerticalSolidList"/>
    <dgm:cxn modelId="{34607CBD-908D-4B33-91FC-220EF323899E}" type="presParOf" srcId="{DA636218-16B9-40D0-A920-466871049E00}" destId="{E301A708-F36E-4204-9FBA-0D771846956A}" srcOrd="3" destOrd="0" presId="urn:microsoft.com/office/officeart/2018/2/layout/IconVerticalSolidList"/>
    <dgm:cxn modelId="{EC354A73-DF87-4376-BE2A-2A0ED323312D}" type="presParOf" srcId="{4B40B852-C645-4611-9906-9BA2E9ED904F}" destId="{2190D7C0-0AE6-4BA6-B331-2E041EAFFA45}" srcOrd="1" destOrd="0" presId="urn:microsoft.com/office/officeart/2018/2/layout/IconVerticalSolidList"/>
    <dgm:cxn modelId="{4F71CEC6-798F-48EA-9383-010A84D9745F}" type="presParOf" srcId="{4B40B852-C645-4611-9906-9BA2E9ED904F}" destId="{C4E67763-35E9-4BB0-B7E5-C4D54672CF3E}" srcOrd="2" destOrd="0" presId="urn:microsoft.com/office/officeart/2018/2/layout/IconVerticalSolidList"/>
    <dgm:cxn modelId="{C1656921-2200-4B98-903C-6B21E13172A2}" type="presParOf" srcId="{C4E67763-35E9-4BB0-B7E5-C4D54672CF3E}" destId="{631B06B1-E00B-48FF-BDA3-E1EBDBD45081}" srcOrd="0" destOrd="0" presId="urn:microsoft.com/office/officeart/2018/2/layout/IconVerticalSolidList"/>
    <dgm:cxn modelId="{D7BDDA10-C670-4B99-800E-FA05C6379E2E}" type="presParOf" srcId="{C4E67763-35E9-4BB0-B7E5-C4D54672CF3E}" destId="{932EF970-0134-4023-8760-9D9150523BFC}" srcOrd="1" destOrd="0" presId="urn:microsoft.com/office/officeart/2018/2/layout/IconVerticalSolidList"/>
    <dgm:cxn modelId="{6A73923A-CDCB-4C38-A4E1-018D04122B15}" type="presParOf" srcId="{C4E67763-35E9-4BB0-B7E5-C4D54672CF3E}" destId="{D56ACFDD-0384-4995-9E59-3375C3E2F287}" srcOrd="2" destOrd="0" presId="urn:microsoft.com/office/officeart/2018/2/layout/IconVerticalSolidList"/>
    <dgm:cxn modelId="{C2A03911-9EE1-4D60-8D67-12FE607C02ED}" type="presParOf" srcId="{C4E67763-35E9-4BB0-B7E5-C4D54672CF3E}" destId="{F069EC5D-B959-4EB6-9310-F86A7923524A}" srcOrd="3" destOrd="0" presId="urn:microsoft.com/office/officeart/2018/2/layout/IconVerticalSolidList"/>
    <dgm:cxn modelId="{B599A50A-7C4C-45BA-88F6-086313F1A69A}" type="presParOf" srcId="{4B40B852-C645-4611-9906-9BA2E9ED904F}" destId="{DA41442F-8F61-447E-A793-B02B082FF333}" srcOrd="3" destOrd="0" presId="urn:microsoft.com/office/officeart/2018/2/layout/IconVerticalSolidList"/>
    <dgm:cxn modelId="{4CB1FDE6-2900-4785-97F6-1866F28D0DA2}" type="presParOf" srcId="{4B40B852-C645-4611-9906-9BA2E9ED904F}" destId="{F49483F7-3828-4C9C-B802-859EFF174958}" srcOrd="4" destOrd="0" presId="urn:microsoft.com/office/officeart/2018/2/layout/IconVerticalSolidList"/>
    <dgm:cxn modelId="{EBB36F52-AF40-424D-B9C3-4DB6CFEB18FD}" type="presParOf" srcId="{F49483F7-3828-4C9C-B802-859EFF174958}" destId="{17379C67-5C98-4586-8BFC-43C2B0FB220C}" srcOrd="0" destOrd="0" presId="urn:microsoft.com/office/officeart/2018/2/layout/IconVerticalSolidList"/>
    <dgm:cxn modelId="{FFCF0912-BA51-46F0-AEA8-C7E2420C36F9}" type="presParOf" srcId="{F49483F7-3828-4C9C-B802-859EFF174958}" destId="{BC1170BE-56A4-40B8-9526-06524E963CD2}" srcOrd="1" destOrd="0" presId="urn:microsoft.com/office/officeart/2018/2/layout/IconVerticalSolidList"/>
    <dgm:cxn modelId="{55D7363B-5EF2-42D3-81A6-92589FDF917F}" type="presParOf" srcId="{F49483F7-3828-4C9C-B802-859EFF174958}" destId="{C48559F0-2774-4A37-A2E2-CBE8E0E59295}" srcOrd="2" destOrd="0" presId="urn:microsoft.com/office/officeart/2018/2/layout/IconVerticalSolidList"/>
    <dgm:cxn modelId="{D38C8EB2-072C-45A0-9553-AC038C16EF2F}" type="presParOf" srcId="{F49483F7-3828-4C9C-B802-859EFF174958}" destId="{97917788-C069-4714-BC6B-49AD5E2E41CF}" srcOrd="3" destOrd="0" presId="urn:microsoft.com/office/officeart/2018/2/layout/IconVerticalSolidList"/>
    <dgm:cxn modelId="{37B57B11-9234-4046-90A2-9EA33F026B8A}" type="presParOf" srcId="{4B40B852-C645-4611-9906-9BA2E9ED904F}" destId="{409CB87A-4CC0-410B-A330-221202C34689}" srcOrd="5" destOrd="0" presId="urn:microsoft.com/office/officeart/2018/2/layout/IconVerticalSolidList"/>
    <dgm:cxn modelId="{9DFC6F89-488B-43DE-8EC5-B3049ACA8FE5}" type="presParOf" srcId="{4B40B852-C645-4611-9906-9BA2E9ED904F}" destId="{459C301E-4DEE-4D4B-9496-138C81125F8E}" srcOrd="6" destOrd="0" presId="urn:microsoft.com/office/officeart/2018/2/layout/IconVerticalSolidList"/>
    <dgm:cxn modelId="{579791D4-EB87-4C63-A0BD-C02F4351A7A2}" type="presParOf" srcId="{459C301E-4DEE-4D4B-9496-138C81125F8E}" destId="{BC7ECF2E-6578-42B6-A7BA-F93CC22F54C6}" srcOrd="0" destOrd="0" presId="urn:microsoft.com/office/officeart/2018/2/layout/IconVerticalSolidList"/>
    <dgm:cxn modelId="{5EE20C1A-6A96-4828-A3C2-1A33A6CC6CBB}" type="presParOf" srcId="{459C301E-4DEE-4D4B-9496-138C81125F8E}" destId="{C8F0672F-252C-490C-8061-57BFC1EA24CB}" srcOrd="1" destOrd="0" presId="urn:microsoft.com/office/officeart/2018/2/layout/IconVerticalSolidList"/>
    <dgm:cxn modelId="{D81F2336-3703-4BE7-8532-B57040C27D8F}" type="presParOf" srcId="{459C301E-4DEE-4D4B-9496-138C81125F8E}" destId="{29DD5A9D-71B5-4CAE-8BCB-90D539C223EE}" srcOrd="2" destOrd="0" presId="urn:microsoft.com/office/officeart/2018/2/layout/IconVerticalSolidList"/>
    <dgm:cxn modelId="{96DCE908-DECE-4FD8-8B00-1DA94173EE8E}" type="presParOf" srcId="{459C301E-4DEE-4D4B-9496-138C81125F8E}" destId="{85126FBE-B4D4-401A-A1E5-225A4AB542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A26E34-0E7D-4F22-B4BC-5AEB055DBBA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2264840-28BE-473F-962A-288DFB4F68C1}">
      <dgm:prSet/>
      <dgm:spPr/>
      <dgm:t>
        <a:bodyPr/>
        <a:lstStyle/>
        <a:p>
          <a:r>
            <a:rPr lang="en-US"/>
            <a:t>What is child sexual exploitation in tourism?</a:t>
          </a:r>
        </a:p>
      </dgm:t>
    </dgm:pt>
    <dgm:pt modelId="{55E1CFF8-8621-4A18-B272-7BA1B0A79D87}" type="parTrans" cxnId="{B31186C5-654C-4DDC-97C7-06A2381C3009}">
      <dgm:prSet/>
      <dgm:spPr/>
      <dgm:t>
        <a:bodyPr/>
        <a:lstStyle/>
        <a:p>
          <a:endParaRPr lang="en-US"/>
        </a:p>
      </dgm:t>
    </dgm:pt>
    <dgm:pt modelId="{BCC70708-BA56-4C9C-841D-C2F3447BFCA4}" type="sibTrans" cxnId="{B31186C5-654C-4DDC-97C7-06A2381C3009}">
      <dgm:prSet/>
      <dgm:spPr/>
      <dgm:t>
        <a:bodyPr/>
        <a:lstStyle/>
        <a:p>
          <a:endParaRPr lang="en-US"/>
        </a:p>
      </dgm:t>
    </dgm:pt>
    <dgm:pt modelId="{405ECFD1-3412-447C-8BB2-588B228704D1}">
      <dgm:prSet/>
      <dgm:spPr/>
      <dgm:t>
        <a:bodyPr/>
        <a:lstStyle/>
        <a:p>
          <a:r>
            <a:rPr lang="en-US"/>
            <a:t>What is online child sexual exploitation?</a:t>
          </a:r>
        </a:p>
      </dgm:t>
    </dgm:pt>
    <dgm:pt modelId="{5BA1AC21-40D3-43EF-85D9-091A21489DF0}" type="parTrans" cxnId="{D454DF28-2586-45F5-9EC6-F0F5E6E59510}">
      <dgm:prSet/>
      <dgm:spPr/>
      <dgm:t>
        <a:bodyPr/>
        <a:lstStyle/>
        <a:p>
          <a:endParaRPr lang="en-US"/>
        </a:p>
      </dgm:t>
    </dgm:pt>
    <dgm:pt modelId="{5811E8E2-AB59-459E-B8B3-D43E4FBBCACE}" type="sibTrans" cxnId="{D454DF28-2586-45F5-9EC6-F0F5E6E59510}">
      <dgm:prSet/>
      <dgm:spPr/>
      <dgm:t>
        <a:bodyPr/>
        <a:lstStyle/>
        <a:p>
          <a:endParaRPr lang="en-US"/>
        </a:p>
      </dgm:t>
    </dgm:pt>
    <dgm:pt modelId="{314F2BD7-458B-405C-ADF8-488ED88E213E}">
      <dgm:prSet/>
      <dgm:spPr/>
      <dgm:t>
        <a:bodyPr/>
        <a:lstStyle/>
        <a:p>
          <a:r>
            <a:rPr lang="en-US" dirty="0"/>
            <a:t>How can we protect children in Cambodia?</a:t>
          </a:r>
        </a:p>
      </dgm:t>
    </dgm:pt>
    <dgm:pt modelId="{D92B51A3-B2DB-4ABB-BF0E-1AD22C115147}" type="parTrans" cxnId="{25F80093-2236-42F9-B1CB-3F9025C00BDB}">
      <dgm:prSet/>
      <dgm:spPr/>
      <dgm:t>
        <a:bodyPr/>
        <a:lstStyle/>
        <a:p>
          <a:endParaRPr lang="en-US"/>
        </a:p>
      </dgm:t>
    </dgm:pt>
    <dgm:pt modelId="{F8D67FF7-90B9-4382-8E5F-0745721B3A5C}" type="sibTrans" cxnId="{25F80093-2236-42F9-B1CB-3F9025C00BDB}">
      <dgm:prSet/>
      <dgm:spPr/>
      <dgm:t>
        <a:bodyPr/>
        <a:lstStyle/>
        <a:p>
          <a:endParaRPr lang="en-US"/>
        </a:p>
      </dgm:t>
    </dgm:pt>
    <dgm:pt modelId="{1670869D-3F89-4D9C-AF73-E63D6616C621}">
      <dgm:prSet/>
      <dgm:spPr/>
      <dgm:t>
        <a:bodyPr/>
        <a:lstStyle/>
        <a:p>
          <a:r>
            <a:rPr lang="en-US" dirty="0"/>
            <a:t>What can we do to prevent, detect and respond to these crimes against children in Cambodia?</a:t>
          </a:r>
        </a:p>
      </dgm:t>
    </dgm:pt>
    <dgm:pt modelId="{1D89774C-50F1-41CA-9861-D2ACB95E7E97}" type="parTrans" cxnId="{ACF01E8D-F132-420B-B4D9-DCC339208AD8}">
      <dgm:prSet/>
      <dgm:spPr/>
      <dgm:t>
        <a:bodyPr/>
        <a:lstStyle/>
        <a:p>
          <a:endParaRPr lang="en-US"/>
        </a:p>
      </dgm:t>
    </dgm:pt>
    <dgm:pt modelId="{54728D46-459E-4EA7-9F53-3F904A3A49B2}" type="sibTrans" cxnId="{ACF01E8D-F132-420B-B4D9-DCC339208AD8}">
      <dgm:prSet/>
      <dgm:spPr/>
      <dgm:t>
        <a:bodyPr/>
        <a:lstStyle/>
        <a:p>
          <a:endParaRPr lang="en-US"/>
        </a:p>
      </dgm:t>
    </dgm:pt>
    <dgm:pt modelId="{E0F61EA7-07C8-421C-BDC5-3D45D5A888B1}" type="pres">
      <dgm:prSet presAssocID="{18A26E34-0E7D-4F22-B4BC-5AEB055DBBA4}" presName="outerComposite" presStyleCnt="0">
        <dgm:presLayoutVars>
          <dgm:chMax val="5"/>
          <dgm:dir/>
          <dgm:resizeHandles val="exact"/>
        </dgm:presLayoutVars>
      </dgm:prSet>
      <dgm:spPr/>
    </dgm:pt>
    <dgm:pt modelId="{8204EC70-015B-46E2-BAEE-AC45C1A34FF1}" type="pres">
      <dgm:prSet presAssocID="{18A26E34-0E7D-4F22-B4BC-5AEB055DBBA4}" presName="dummyMaxCanvas" presStyleCnt="0">
        <dgm:presLayoutVars/>
      </dgm:prSet>
      <dgm:spPr/>
    </dgm:pt>
    <dgm:pt modelId="{8689FF86-3BB1-44FC-8549-87760984EDA1}" type="pres">
      <dgm:prSet presAssocID="{18A26E34-0E7D-4F22-B4BC-5AEB055DBBA4}" presName="FourNodes_1" presStyleLbl="node1" presStyleIdx="0" presStyleCnt="4">
        <dgm:presLayoutVars>
          <dgm:bulletEnabled val="1"/>
        </dgm:presLayoutVars>
      </dgm:prSet>
      <dgm:spPr/>
    </dgm:pt>
    <dgm:pt modelId="{D2921D71-AB0A-45AA-A324-0C0DB7A2AC39}" type="pres">
      <dgm:prSet presAssocID="{18A26E34-0E7D-4F22-B4BC-5AEB055DBBA4}" presName="FourNodes_2" presStyleLbl="node1" presStyleIdx="1" presStyleCnt="4">
        <dgm:presLayoutVars>
          <dgm:bulletEnabled val="1"/>
        </dgm:presLayoutVars>
      </dgm:prSet>
      <dgm:spPr/>
    </dgm:pt>
    <dgm:pt modelId="{2C0842B1-94BC-477E-96A1-292B8E7EA101}" type="pres">
      <dgm:prSet presAssocID="{18A26E34-0E7D-4F22-B4BC-5AEB055DBBA4}" presName="FourNodes_3" presStyleLbl="node1" presStyleIdx="2" presStyleCnt="4">
        <dgm:presLayoutVars>
          <dgm:bulletEnabled val="1"/>
        </dgm:presLayoutVars>
      </dgm:prSet>
      <dgm:spPr/>
    </dgm:pt>
    <dgm:pt modelId="{61CD5CF4-6355-4B0E-8D1D-294B10102612}" type="pres">
      <dgm:prSet presAssocID="{18A26E34-0E7D-4F22-B4BC-5AEB055DBBA4}" presName="FourNodes_4" presStyleLbl="node1" presStyleIdx="3" presStyleCnt="4">
        <dgm:presLayoutVars>
          <dgm:bulletEnabled val="1"/>
        </dgm:presLayoutVars>
      </dgm:prSet>
      <dgm:spPr/>
    </dgm:pt>
    <dgm:pt modelId="{01A156D4-E324-4ABD-A35C-BC0FB925CF71}" type="pres">
      <dgm:prSet presAssocID="{18A26E34-0E7D-4F22-B4BC-5AEB055DBBA4}" presName="FourConn_1-2" presStyleLbl="fgAccFollowNode1" presStyleIdx="0" presStyleCnt="3">
        <dgm:presLayoutVars>
          <dgm:bulletEnabled val="1"/>
        </dgm:presLayoutVars>
      </dgm:prSet>
      <dgm:spPr/>
    </dgm:pt>
    <dgm:pt modelId="{B5E146D7-F122-40CC-AFEE-7414FC8F7597}" type="pres">
      <dgm:prSet presAssocID="{18A26E34-0E7D-4F22-B4BC-5AEB055DBBA4}" presName="FourConn_2-3" presStyleLbl="fgAccFollowNode1" presStyleIdx="1" presStyleCnt="3">
        <dgm:presLayoutVars>
          <dgm:bulletEnabled val="1"/>
        </dgm:presLayoutVars>
      </dgm:prSet>
      <dgm:spPr/>
    </dgm:pt>
    <dgm:pt modelId="{0D95376C-A036-497B-9F8F-2E8A4B5E42F8}" type="pres">
      <dgm:prSet presAssocID="{18A26E34-0E7D-4F22-B4BC-5AEB055DBBA4}" presName="FourConn_3-4" presStyleLbl="fgAccFollowNode1" presStyleIdx="2" presStyleCnt="3">
        <dgm:presLayoutVars>
          <dgm:bulletEnabled val="1"/>
        </dgm:presLayoutVars>
      </dgm:prSet>
      <dgm:spPr/>
    </dgm:pt>
    <dgm:pt modelId="{CC0A3108-5F3C-40B6-909B-ED37630FF439}" type="pres">
      <dgm:prSet presAssocID="{18A26E34-0E7D-4F22-B4BC-5AEB055DBBA4}" presName="FourNodes_1_text" presStyleLbl="node1" presStyleIdx="3" presStyleCnt="4">
        <dgm:presLayoutVars>
          <dgm:bulletEnabled val="1"/>
        </dgm:presLayoutVars>
      </dgm:prSet>
      <dgm:spPr/>
    </dgm:pt>
    <dgm:pt modelId="{E764F7C9-36A1-4B41-BCB0-3EB604C504EB}" type="pres">
      <dgm:prSet presAssocID="{18A26E34-0E7D-4F22-B4BC-5AEB055DBBA4}" presName="FourNodes_2_text" presStyleLbl="node1" presStyleIdx="3" presStyleCnt="4">
        <dgm:presLayoutVars>
          <dgm:bulletEnabled val="1"/>
        </dgm:presLayoutVars>
      </dgm:prSet>
      <dgm:spPr/>
    </dgm:pt>
    <dgm:pt modelId="{57222CD2-FF8E-45D3-B172-99F76E079146}" type="pres">
      <dgm:prSet presAssocID="{18A26E34-0E7D-4F22-B4BC-5AEB055DBBA4}" presName="FourNodes_3_text" presStyleLbl="node1" presStyleIdx="3" presStyleCnt="4">
        <dgm:presLayoutVars>
          <dgm:bulletEnabled val="1"/>
        </dgm:presLayoutVars>
      </dgm:prSet>
      <dgm:spPr/>
    </dgm:pt>
    <dgm:pt modelId="{E74FDBF0-9584-485B-A388-F764EFFFE6E1}" type="pres">
      <dgm:prSet presAssocID="{18A26E34-0E7D-4F22-B4BC-5AEB055DBBA4}" presName="FourNodes_4_text" presStyleLbl="node1" presStyleIdx="3" presStyleCnt="4">
        <dgm:presLayoutVars>
          <dgm:bulletEnabled val="1"/>
        </dgm:presLayoutVars>
      </dgm:prSet>
      <dgm:spPr/>
    </dgm:pt>
  </dgm:ptLst>
  <dgm:cxnLst>
    <dgm:cxn modelId="{6F1D3C17-AE4E-4CA4-B2C0-50BEB73C4985}" type="presOf" srcId="{314F2BD7-458B-405C-ADF8-488ED88E213E}" destId="{2C0842B1-94BC-477E-96A1-292B8E7EA101}" srcOrd="0" destOrd="0" presId="urn:microsoft.com/office/officeart/2005/8/layout/vProcess5"/>
    <dgm:cxn modelId="{D454DF28-2586-45F5-9EC6-F0F5E6E59510}" srcId="{18A26E34-0E7D-4F22-B4BC-5AEB055DBBA4}" destId="{405ECFD1-3412-447C-8BB2-588B228704D1}" srcOrd="1" destOrd="0" parTransId="{5BA1AC21-40D3-43EF-85D9-091A21489DF0}" sibTransId="{5811E8E2-AB59-459E-B8B3-D43E4FBBCACE}"/>
    <dgm:cxn modelId="{67DF7730-895D-4287-8D1B-6648AA09342D}" type="presOf" srcId="{405ECFD1-3412-447C-8BB2-588B228704D1}" destId="{E764F7C9-36A1-4B41-BCB0-3EB604C504EB}" srcOrd="1" destOrd="0" presId="urn:microsoft.com/office/officeart/2005/8/layout/vProcess5"/>
    <dgm:cxn modelId="{1BB2A639-C720-471B-8232-CEE1AE605C5F}" type="presOf" srcId="{F8D67FF7-90B9-4382-8E5F-0745721B3A5C}" destId="{0D95376C-A036-497B-9F8F-2E8A4B5E42F8}" srcOrd="0" destOrd="0" presId="urn:microsoft.com/office/officeart/2005/8/layout/vProcess5"/>
    <dgm:cxn modelId="{DE02EB5E-57DD-49AA-B471-B152D930A01F}" type="presOf" srcId="{1670869D-3F89-4D9C-AF73-E63D6616C621}" destId="{E74FDBF0-9584-485B-A388-F764EFFFE6E1}" srcOrd="1" destOrd="0" presId="urn:microsoft.com/office/officeart/2005/8/layout/vProcess5"/>
    <dgm:cxn modelId="{9F4CD266-EDC1-4780-90CE-0F6041241AFE}" type="presOf" srcId="{18A26E34-0E7D-4F22-B4BC-5AEB055DBBA4}" destId="{E0F61EA7-07C8-421C-BDC5-3D45D5A888B1}" srcOrd="0" destOrd="0" presId="urn:microsoft.com/office/officeart/2005/8/layout/vProcess5"/>
    <dgm:cxn modelId="{7FC62F6D-0123-4DC9-9867-BA304A5DDCA7}" type="presOf" srcId="{405ECFD1-3412-447C-8BB2-588B228704D1}" destId="{D2921D71-AB0A-45AA-A324-0C0DB7A2AC39}" srcOrd="0" destOrd="0" presId="urn:microsoft.com/office/officeart/2005/8/layout/vProcess5"/>
    <dgm:cxn modelId="{DFB05B50-8611-4F34-B239-FD6CC3F5E326}" type="presOf" srcId="{5811E8E2-AB59-459E-B8B3-D43E4FBBCACE}" destId="{B5E146D7-F122-40CC-AFEE-7414FC8F7597}" srcOrd="0" destOrd="0" presId="urn:microsoft.com/office/officeart/2005/8/layout/vProcess5"/>
    <dgm:cxn modelId="{ACF01E8D-F132-420B-B4D9-DCC339208AD8}" srcId="{18A26E34-0E7D-4F22-B4BC-5AEB055DBBA4}" destId="{1670869D-3F89-4D9C-AF73-E63D6616C621}" srcOrd="3" destOrd="0" parTransId="{1D89774C-50F1-41CA-9861-D2ACB95E7E97}" sibTransId="{54728D46-459E-4EA7-9F53-3F904A3A49B2}"/>
    <dgm:cxn modelId="{25F80093-2236-42F9-B1CB-3F9025C00BDB}" srcId="{18A26E34-0E7D-4F22-B4BC-5AEB055DBBA4}" destId="{314F2BD7-458B-405C-ADF8-488ED88E213E}" srcOrd="2" destOrd="0" parTransId="{D92B51A3-B2DB-4ABB-BF0E-1AD22C115147}" sibTransId="{F8D67FF7-90B9-4382-8E5F-0745721B3A5C}"/>
    <dgm:cxn modelId="{690634BD-28CE-45EF-B46B-A904E6126E71}" type="presOf" srcId="{BCC70708-BA56-4C9C-841D-C2F3447BFCA4}" destId="{01A156D4-E324-4ABD-A35C-BC0FB925CF71}" srcOrd="0" destOrd="0" presId="urn:microsoft.com/office/officeart/2005/8/layout/vProcess5"/>
    <dgm:cxn modelId="{62E1EBC3-2B85-42D7-BD66-6AF67D943ABF}" type="presOf" srcId="{22264840-28BE-473F-962A-288DFB4F68C1}" destId="{CC0A3108-5F3C-40B6-909B-ED37630FF439}" srcOrd="1" destOrd="0" presId="urn:microsoft.com/office/officeart/2005/8/layout/vProcess5"/>
    <dgm:cxn modelId="{B31186C5-654C-4DDC-97C7-06A2381C3009}" srcId="{18A26E34-0E7D-4F22-B4BC-5AEB055DBBA4}" destId="{22264840-28BE-473F-962A-288DFB4F68C1}" srcOrd="0" destOrd="0" parTransId="{55E1CFF8-8621-4A18-B272-7BA1B0A79D87}" sibTransId="{BCC70708-BA56-4C9C-841D-C2F3447BFCA4}"/>
    <dgm:cxn modelId="{C42038D3-C536-40EF-B2CE-E64B792E99DA}" type="presOf" srcId="{22264840-28BE-473F-962A-288DFB4F68C1}" destId="{8689FF86-3BB1-44FC-8549-87760984EDA1}" srcOrd="0" destOrd="0" presId="urn:microsoft.com/office/officeart/2005/8/layout/vProcess5"/>
    <dgm:cxn modelId="{8C5B48E6-864C-4320-853D-7A477113CE15}" type="presOf" srcId="{314F2BD7-458B-405C-ADF8-488ED88E213E}" destId="{57222CD2-FF8E-45D3-B172-99F76E079146}" srcOrd="1" destOrd="0" presId="urn:microsoft.com/office/officeart/2005/8/layout/vProcess5"/>
    <dgm:cxn modelId="{54C35AFD-1C14-4B91-80EB-01A2CCBFA568}" type="presOf" srcId="{1670869D-3F89-4D9C-AF73-E63D6616C621}" destId="{61CD5CF4-6355-4B0E-8D1D-294B10102612}" srcOrd="0" destOrd="0" presId="urn:microsoft.com/office/officeart/2005/8/layout/vProcess5"/>
    <dgm:cxn modelId="{EC07FD4F-77D0-4AB5-81BF-85E15A9E3447}" type="presParOf" srcId="{E0F61EA7-07C8-421C-BDC5-3D45D5A888B1}" destId="{8204EC70-015B-46E2-BAEE-AC45C1A34FF1}" srcOrd="0" destOrd="0" presId="urn:microsoft.com/office/officeart/2005/8/layout/vProcess5"/>
    <dgm:cxn modelId="{A6827C84-86AE-4A95-83A7-AD25E19CEC33}" type="presParOf" srcId="{E0F61EA7-07C8-421C-BDC5-3D45D5A888B1}" destId="{8689FF86-3BB1-44FC-8549-87760984EDA1}" srcOrd="1" destOrd="0" presId="urn:microsoft.com/office/officeart/2005/8/layout/vProcess5"/>
    <dgm:cxn modelId="{86FDA2C3-0612-4EC1-9644-E3AE31299CA9}" type="presParOf" srcId="{E0F61EA7-07C8-421C-BDC5-3D45D5A888B1}" destId="{D2921D71-AB0A-45AA-A324-0C0DB7A2AC39}" srcOrd="2" destOrd="0" presId="urn:microsoft.com/office/officeart/2005/8/layout/vProcess5"/>
    <dgm:cxn modelId="{4890F03B-3F09-41B3-9D36-46B635909D25}" type="presParOf" srcId="{E0F61EA7-07C8-421C-BDC5-3D45D5A888B1}" destId="{2C0842B1-94BC-477E-96A1-292B8E7EA101}" srcOrd="3" destOrd="0" presId="urn:microsoft.com/office/officeart/2005/8/layout/vProcess5"/>
    <dgm:cxn modelId="{41208C41-7F67-461C-ADC9-F3EFCBD5B92F}" type="presParOf" srcId="{E0F61EA7-07C8-421C-BDC5-3D45D5A888B1}" destId="{61CD5CF4-6355-4B0E-8D1D-294B10102612}" srcOrd="4" destOrd="0" presId="urn:microsoft.com/office/officeart/2005/8/layout/vProcess5"/>
    <dgm:cxn modelId="{90EE51B4-4FB1-405C-B399-75E574ADBAC4}" type="presParOf" srcId="{E0F61EA7-07C8-421C-BDC5-3D45D5A888B1}" destId="{01A156D4-E324-4ABD-A35C-BC0FB925CF71}" srcOrd="5" destOrd="0" presId="urn:microsoft.com/office/officeart/2005/8/layout/vProcess5"/>
    <dgm:cxn modelId="{5B04A406-E103-4C72-9BDB-60D1EE8CB354}" type="presParOf" srcId="{E0F61EA7-07C8-421C-BDC5-3D45D5A888B1}" destId="{B5E146D7-F122-40CC-AFEE-7414FC8F7597}" srcOrd="6" destOrd="0" presId="urn:microsoft.com/office/officeart/2005/8/layout/vProcess5"/>
    <dgm:cxn modelId="{527B4A82-442A-44BF-8499-E5EC63B5397F}" type="presParOf" srcId="{E0F61EA7-07C8-421C-BDC5-3D45D5A888B1}" destId="{0D95376C-A036-497B-9F8F-2E8A4B5E42F8}" srcOrd="7" destOrd="0" presId="urn:microsoft.com/office/officeart/2005/8/layout/vProcess5"/>
    <dgm:cxn modelId="{4FBEC9C2-DB0F-4F4C-9812-AAE08DBF4A48}" type="presParOf" srcId="{E0F61EA7-07C8-421C-BDC5-3D45D5A888B1}" destId="{CC0A3108-5F3C-40B6-909B-ED37630FF439}" srcOrd="8" destOrd="0" presId="urn:microsoft.com/office/officeart/2005/8/layout/vProcess5"/>
    <dgm:cxn modelId="{8FE5372F-456E-453A-9DCB-2B08A8582950}" type="presParOf" srcId="{E0F61EA7-07C8-421C-BDC5-3D45D5A888B1}" destId="{E764F7C9-36A1-4B41-BCB0-3EB604C504EB}" srcOrd="9" destOrd="0" presId="urn:microsoft.com/office/officeart/2005/8/layout/vProcess5"/>
    <dgm:cxn modelId="{A80CD571-4078-40BB-89C2-FA009A1472C8}" type="presParOf" srcId="{E0F61EA7-07C8-421C-BDC5-3D45D5A888B1}" destId="{57222CD2-FF8E-45D3-B172-99F76E079146}" srcOrd="10" destOrd="0" presId="urn:microsoft.com/office/officeart/2005/8/layout/vProcess5"/>
    <dgm:cxn modelId="{245CDB5C-F250-432D-90B6-B17ECC448B10}" type="presParOf" srcId="{E0F61EA7-07C8-421C-BDC5-3D45D5A888B1}" destId="{E74FDBF0-9584-485B-A388-F764EFFFE6E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1B443-F368-4EEF-8B01-8B75E68BFE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3DF146-13E9-42E2-8D30-6CCB862D8814}">
      <dgm:prSet/>
      <dgm:spPr/>
      <dgm:t>
        <a:bodyPr/>
        <a:lstStyle/>
        <a:p>
          <a:r>
            <a:rPr lang="en-US" b="1"/>
            <a:t>Sexual Exploitation of Children in Travel and Tourism</a:t>
          </a:r>
          <a:endParaRPr lang="en-US"/>
        </a:p>
      </dgm:t>
    </dgm:pt>
    <dgm:pt modelId="{865E65DF-D460-447D-AF04-96D211F76ACE}" type="parTrans" cxnId="{976325F3-680C-492C-9E15-32C053B5E74C}">
      <dgm:prSet/>
      <dgm:spPr/>
      <dgm:t>
        <a:bodyPr/>
        <a:lstStyle/>
        <a:p>
          <a:endParaRPr lang="en-US"/>
        </a:p>
      </dgm:t>
    </dgm:pt>
    <dgm:pt modelId="{D39D7283-6419-4960-AE19-561DF85EF5EE}" type="sibTrans" cxnId="{976325F3-680C-492C-9E15-32C053B5E74C}">
      <dgm:prSet/>
      <dgm:spPr/>
      <dgm:t>
        <a:bodyPr/>
        <a:lstStyle/>
        <a:p>
          <a:endParaRPr lang="en-US"/>
        </a:p>
      </dgm:t>
    </dgm:pt>
    <dgm:pt modelId="{87ECB813-C103-457C-BDD2-C9E730C04792}">
      <dgm:prSet/>
      <dgm:spPr/>
      <dgm:t>
        <a:bodyPr/>
        <a:lstStyle/>
        <a:p>
          <a:r>
            <a:rPr lang="en-US" b="1"/>
            <a:t>Online Sexual Exploitation of Children</a:t>
          </a:r>
          <a:endParaRPr lang="en-US"/>
        </a:p>
      </dgm:t>
    </dgm:pt>
    <dgm:pt modelId="{6A67226A-2CDD-4B96-AB8E-6AFA6C324159}" type="parTrans" cxnId="{DD0D1843-CB12-4E13-B867-E12A5F959C89}">
      <dgm:prSet/>
      <dgm:spPr/>
      <dgm:t>
        <a:bodyPr/>
        <a:lstStyle/>
        <a:p>
          <a:endParaRPr lang="en-US"/>
        </a:p>
      </dgm:t>
    </dgm:pt>
    <dgm:pt modelId="{8E7184B1-9697-4C50-8D11-4BC9F8986031}" type="sibTrans" cxnId="{DD0D1843-CB12-4E13-B867-E12A5F959C89}">
      <dgm:prSet/>
      <dgm:spPr/>
      <dgm:t>
        <a:bodyPr/>
        <a:lstStyle/>
        <a:p>
          <a:endParaRPr lang="en-US"/>
        </a:p>
      </dgm:t>
    </dgm:pt>
    <dgm:pt modelId="{07BE4917-5F2B-4BD2-9738-3908D48C810F}">
      <dgm:prSet/>
      <dgm:spPr/>
      <dgm:t>
        <a:bodyPr/>
        <a:lstStyle/>
        <a:p>
          <a:r>
            <a:rPr lang="en-US"/>
            <a:t>Child Sex Trafficking</a:t>
          </a:r>
        </a:p>
      </dgm:t>
    </dgm:pt>
    <dgm:pt modelId="{D002E2BB-52A2-4BF5-80B5-07BFF57A73EB}" type="parTrans" cxnId="{86110895-5355-4D5C-869B-BA11AD11DF3D}">
      <dgm:prSet/>
      <dgm:spPr/>
      <dgm:t>
        <a:bodyPr/>
        <a:lstStyle/>
        <a:p>
          <a:endParaRPr lang="en-US"/>
        </a:p>
      </dgm:t>
    </dgm:pt>
    <dgm:pt modelId="{A1312EA1-582A-4870-B71A-3546B8F7E30E}" type="sibTrans" cxnId="{86110895-5355-4D5C-869B-BA11AD11DF3D}">
      <dgm:prSet/>
      <dgm:spPr/>
      <dgm:t>
        <a:bodyPr/>
        <a:lstStyle/>
        <a:p>
          <a:endParaRPr lang="en-US"/>
        </a:p>
      </dgm:t>
    </dgm:pt>
    <dgm:pt modelId="{AA2666F8-4F4A-447F-9590-2247EB5BD904}" type="pres">
      <dgm:prSet presAssocID="{21D1B443-F368-4EEF-8B01-8B75E68BFECA}" presName="root" presStyleCnt="0">
        <dgm:presLayoutVars>
          <dgm:dir/>
          <dgm:resizeHandles val="exact"/>
        </dgm:presLayoutVars>
      </dgm:prSet>
      <dgm:spPr/>
    </dgm:pt>
    <dgm:pt modelId="{B42AA97E-443A-411B-AD29-CDB982EB95A9}" type="pres">
      <dgm:prSet presAssocID="{323DF146-13E9-42E2-8D30-6CCB862D8814}" presName="compNode" presStyleCnt="0"/>
      <dgm:spPr/>
    </dgm:pt>
    <dgm:pt modelId="{B78A9E62-8334-465E-AB22-E230591A911E}" type="pres">
      <dgm:prSet presAssocID="{323DF146-13E9-42E2-8D30-6CCB862D8814}" presName="bgRect" presStyleLbl="bgShp" presStyleIdx="0" presStyleCnt="3"/>
      <dgm:spPr/>
    </dgm:pt>
    <dgm:pt modelId="{38C7BC9E-EE45-4A53-8409-0737DCBD86DE}" type="pres">
      <dgm:prSet presAssocID="{323DF146-13E9-42E2-8D30-6CCB862D8814}" presName="iconRect" presStyleLbl="node1" presStyleIdx="0" presStyleCnt="3"/>
      <dgm:spPr>
        <a:blipFill rotWithShape="1">
          <a:blip xmlns:r="http://schemas.openxmlformats.org/officeDocument/2006/relationships" r:embed="rId1"/>
          <a:srcRect/>
          <a:stretch>
            <a:fillRect l="-1000" r="-1000"/>
          </a:stretch>
        </a:blipFill>
        <a:ln>
          <a:noFill/>
        </a:ln>
      </dgm:spPr>
      <dgm:extLst/>
    </dgm:pt>
    <dgm:pt modelId="{B8C80F2E-806F-4845-9B0B-A5BEC2769326}" type="pres">
      <dgm:prSet presAssocID="{323DF146-13E9-42E2-8D30-6CCB862D8814}" presName="spaceRect" presStyleCnt="0"/>
      <dgm:spPr/>
    </dgm:pt>
    <dgm:pt modelId="{2B621923-37B6-4EB5-BD9A-06155416F221}" type="pres">
      <dgm:prSet presAssocID="{323DF146-13E9-42E2-8D30-6CCB862D8814}" presName="parTx" presStyleLbl="revTx" presStyleIdx="0" presStyleCnt="3">
        <dgm:presLayoutVars>
          <dgm:chMax val="0"/>
          <dgm:chPref val="0"/>
        </dgm:presLayoutVars>
      </dgm:prSet>
      <dgm:spPr/>
    </dgm:pt>
    <dgm:pt modelId="{30199A83-7CB4-4E6C-9108-DDE57AEE5DBA}" type="pres">
      <dgm:prSet presAssocID="{D39D7283-6419-4960-AE19-561DF85EF5EE}" presName="sibTrans" presStyleCnt="0"/>
      <dgm:spPr/>
    </dgm:pt>
    <dgm:pt modelId="{67F9D68B-CB2F-4FF7-83B2-484795450E7B}" type="pres">
      <dgm:prSet presAssocID="{87ECB813-C103-457C-BDD2-C9E730C04792}" presName="compNode" presStyleCnt="0"/>
      <dgm:spPr/>
    </dgm:pt>
    <dgm:pt modelId="{14865D45-A897-44FD-B65E-4770E417F815}" type="pres">
      <dgm:prSet presAssocID="{87ECB813-C103-457C-BDD2-C9E730C04792}" presName="bgRect" presStyleLbl="bgShp" presStyleIdx="1" presStyleCnt="3"/>
      <dgm:spPr/>
    </dgm:pt>
    <dgm:pt modelId="{BE67BE64-C009-4BA9-B64E-6360C95BE600}" type="pres">
      <dgm:prSet presAssocID="{87ECB813-C103-457C-BDD2-C9E730C04792}" presName="iconRect" presStyleLbl="node1" presStyleIdx="1" presStyleCnt="3"/>
      <dgm:spPr>
        <a:blipFill rotWithShape="1">
          <a:blip xmlns:r="http://schemas.openxmlformats.org/officeDocument/2006/relationships" r:embed="rId1"/>
          <a:srcRect/>
          <a:stretch>
            <a:fillRect l="-1000" r="-1000"/>
          </a:stretch>
        </a:blipFill>
        <a:ln>
          <a:noFill/>
        </a:ln>
      </dgm:spPr>
      <dgm:extLst/>
    </dgm:pt>
    <dgm:pt modelId="{190560C2-F7D5-429A-AF44-12F650AD3963}" type="pres">
      <dgm:prSet presAssocID="{87ECB813-C103-457C-BDD2-C9E730C04792}" presName="spaceRect" presStyleCnt="0"/>
      <dgm:spPr/>
    </dgm:pt>
    <dgm:pt modelId="{EA566F94-0C22-4BB4-9B3A-C4C19207EA75}" type="pres">
      <dgm:prSet presAssocID="{87ECB813-C103-457C-BDD2-C9E730C04792}" presName="parTx" presStyleLbl="revTx" presStyleIdx="1" presStyleCnt="3">
        <dgm:presLayoutVars>
          <dgm:chMax val="0"/>
          <dgm:chPref val="0"/>
        </dgm:presLayoutVars>
      </dgm:prSet>
      <dgm:spPr/>
    </dgm:pt>
    <dgm:pt modelId="{D2858260-CB03-49AB-9C86-51766FC70BE1}" type="pres">
      <dgm:prSet presAssocID="{8E7184B1-9697-4C50-8D11-4BC9F8986031}" presName="sibTrans" presStyleCnt="0"/>
      <dgm:spPr/>
    </dgm:pt>
    <dgm:pt modelId="{E1D9965B-800F-4C61-B969-35949E0796D4}" type="pres">
      <dgm:prSet presAssocID="{07BE4917-5F2B-4BD2-9738-3908D48C810F}" presName="compNode" presStyleCnt="0"/>
      <dgm:spPr/>
    </dgm:pt>
    <dgm:pt modelId="{716F7683-969A-4605-A2B8-E057500E7796}" type="pres">
      <dgm:prSet presAssocID="{07BE4917-5F2B-4BD2-9738-3908D48C810F}" presName="bgRect" presStyleLbl="bgShp" presStyleIdx="2" presStyleCnt="3"/>
      <dgm:spPr/>
    </dgm:pt>
    <dgm:pt modelId="{D8E9E4DE-8975-401C-8F57-2FDD59AEDE15}" type="pres">
      <dgm:prSet presAssocID="{07BE4917-5F2B-4BD2-9738-3908D48C810F}" presName="iconRect" presStyleLbl="node1" presStyleIdx="2" presStyleCnt="3"/>
      <dgm:spPr>
        <a:blipFill rotWithShape="1">
          <a:blip xmlns:r="http://schemas.openxmlformats.org/officeDocument/2006/relationships" r:embed="rId1"/>
          <a:srcRect/>
          <a:stretch>
            <a:fillRect l="-1000" r="-1000"/>
          </a:stretch>
        </a:blipFill>
        <a:ln>
          <a:noFill/>
        </a:ln>
      </dgm:spPr>
      <dgm:extLst>
        <a:ext uri="{E40237B7-FDA0-4F09-8148-C483321AD2D9}">
          <dgm14:cNvPr xmlns:dgm14="http://schemas.microsoft.com/office/drawing/2010/diagram" id="0" name="" descr="Children"/>
        </a:ext>
      </dgm:extLst>
    </dgm:pt>
    <dgm:pt modelId="{DFA272F6-1783-4CE2-BB41-084B561AE38D}" type="pres">
      <dgm:prSet presAssocID="{07BE4917-5F2B-4BD2-9738-3908D48C810F}" presName="spaceRect" presStyleCnt="0"/>
      <dgm:spPr/>
    </dgm:pt>
    <dgm:pt modelId="{B64363D0-EE7C-43F6-8FBA-41E27452E603}" type="pres">
      <dgm:prSet presAssocID="{07BE4917-5F2B-4BD2-9738-3908D48C810F}" presName="parTx" presStyleLbl="revTx" presStyleIdx="2" presStyleCnt="3">
        <dgm:presLayoutVars>
          <dgm:chMax val="0"/>
          <dgm:chPref val="0"/>
        </dgm:presLayoutVars>
      </dgm:prSet>
      <dgm:spPr/>
    </dgm:pt>
  </dgm:ptLst>
  <dgm:cxnLst>
    <dgm:cxn modelId="{5F9A713E-285F-490B-8D24-28FF16CD7BDE}" type="presOf" srcId="{21D1B443-F368-4EEF-8B01-8B75E68BFECA}" destId="{AA2666F8-4F4A-447F-9590-2247EB5BD904}" srcOrd="0" destOrd="0" presId="urn:microsoft.com/office/officeart/2018/2/layout/IconVerticalSolidList"/>
    <dgm:cxn modelId="{DD0D1843-CB12-4E13-B867-E12A5F959C89}" srcId="{21D1B443-F368-4EEF-8B01-8B75E68BFECA}" destId="{87ECB813-C103-457C-BDD2-C9E730C04792}" srcOrd="1" destOrd="0" parTransId="{6A67226A-2CDD-4B96-AB8E-6AFA6C324159}" sibTransId="{8E7184B1-9697-4C50-8D11-4BC9F8986031}"/>
    <dgm:cxn modelId="{5A151681-16CF-4FAA-B230-32D01C668766}" type="presOf" srcId="{87ECB813-C103-457C-BDD2-C9E730C04792}" destId="{EA566F94-0C22-4BB4-9B3A-C4C19207EA75}" srcOrd="0" destOrd="0" presId="urn:microsoft.com/office/officeart/2018/2/layout/IconVerticalSolidList"/>
    <dgm:cxn modelId="{74ECCD93-70CA-4829-BF99-A8C1AC4B115C}" type="presOf" srcId="{323DF146-13E9-42E2-8D30-6CCB862D8814}" destId="{2B621923-37B6-4EB5-BD9A-06155416F221}" srcOrd="0" destOrd="0" presId="urn:microsoft.com/office/officeart/2018/2/layout/IconVerticalSolidList"/>
    <dgm:cxn modelId="{86110895-5355-4D5C-869B-BA11AD11DF3D}" srcId="{21D1B443-F368-4EEF-8B01-8B75E68BFECA}" destId="{07BE4917-5F2B-4BD2-9738-3908D48C810F}" srcOrd="2" destOrd="0" parTransId="{D002E2BB-52A2-4BF5-80B5-07BFF57A73EB}" sibTransId="{A1312EA1-582A-4870-B71A-3546B8F7E30E}"/>
    <dgm:cxn modelId="{37106BBA-F7C4-4770-A4DC-2A9B1C68064B}" type="presOf" srcId="{07BE4917-5F2B-4BD2-9738-3908D48C810F}" destId="{B64363D0-EE7C-43F6-8FBA-41E27452E603}" srcOrd="0" destOrd="0" presId="urn:microsoft.com/office/officeart/2018/2/layout/IconVerticalSolidList"/>
    <dgm:cxn modelId="{976325F3-680C-492C-9E15-32C053B5E74C}" srcId="{21D1B443-F368-4EEF-8B01-8B75E68BFECA}" destId="{323DF146-13E9-42E2-8D30-6CCB862D8814}" srcOrd="0" destOrd="0" parTransId="{865E65DF-D460-447D-AF04-96D211F76ACE}" sibTransId="{D39D7283-6419-4960-AE19-561DF85EF5EE}"/>
    <dgm:cxn modelId="{C28DF59E-51C6-4583-A89A-63A2B7A0128B}" type="presParOf" srcId="{AA2666F8-4F4A-447F-9590-2247EB5BD904}" destId="{B42AA97E-443A-411B-AD29-CDB982EB95A9}" srcOrd="0" destOrd="0" presId="urn:microsoft.com/office/officeart/2018/2/layout/IconVerticalSolidList"/>
    <dgm:cxn modelId="{8106DC90-4DDC-45F4-A6D7-2561BBC62CCD}" type="presParOf" srcId="{B42AA97E-443A-411B-AD29-CDB982EB95A9}" destId="{B78A9E62-8334-465E-AB22-E230591A911E}" srcOrd="0" destOrd="0" presId="urn:microsoft.com/office/officeart/2018/2/layout/IconVerticalSolidList"/>
    <dgm:cxn modelId="{4B9CCA9C-2F31-46A3-A71A-F1290822B589}" type="presParOf" srcId="{B42AA97E-443A-411B-AD29-CDB982EB95A9}" destId="{38C7BC9E-EE45-4A53-8409-0737DCBD86DE}" srcOrd="1" destOrd="0" presId="urn:microsoft.com/office/officeart/2018/2/layout/IconVerticalSolidList"/>
    <dgm:cxn modelId="{8208E075-E40F-420A-9E75-C679D597C1EF}" type="presParOf" srcId="{B42AA97E-443A-411B-AD29-CDB982EB95A9}" destId="{B8C80F2E-806F-4845-9B0B-A5BEC2769326}" srcOrd="2" destOrd="0" presId="urn:microsoft.com/office/officeart/2018/2/layout/IconVerticalSolidList"/>
    <dgm:cxn modelId="{EED7D0D8-F339-4388-8951-742EA9EA5C35}" type="presParOf" srcId="{B42AA97E-443A-411B-AD29-CDB982EB95A9}" destId="{2B621923-37B6-4EB5-BD9A-06155416F221}" srcOrd="3" destOrd="0" presId="urn:microsoft.com/office/officeart/2018/2/layout/IconVerticalSolidList"/>
    <dgm:cxn modelId="{B5B380AE-2D4C-46A9-BB25-6BBD0087A45E}" type="presParOf" srcId="{AA2666F8-4F4A-447F-9590-2247EB5BD904}" destId="{30199A83-7CB4-4E6C-9108-DDE57AEE5DBA}" srcOrd="1" destOrd="0" presId="urn:microsoft.com/office/officeart/2018/2/layout/IconVerticalSolidList"/>
    <dgm:cxn modelId="{3B481D85-F92B-4255-9042-AC785E38D64F}" type="presParOf" srcId="{AA2666F8-4F4A-447F-9590-2247EB5BD904}" destId="{67F9D68B-CB2F-4FF7-83B2-484795450E7B}" srcOrd="2" destOrd="0" presId="urn:microsoft.com/office/officeart/2018/2/layout/IconVerticalSolidList"/>
    <dgm:cxn modelId="{8EB7A320-4105-440D-A85E-37281079DE71}" type="presParOf" srcId="{67F9D68B-CB2F-4FF7-83B2-484795450E7B}" destId="{14865D45-A897-44FD-B65E-4770E417F815}" srcOrd="0" destOrd="0" presId="urn:microsoft.com/office/officeart/2018/2/layout/IconVerticalSolidList"/>
    <dgm:cxn modelId="{AA412049-164D-46E0-AD13-1C0FAE8B4B45}" type="presParOf" srcId="{67F9D68B-CB2F-4FF7-83B2-484795450E7B}" destId="{BE67BE64-C009-4BA9-B64E-6360C95BE600}" srcOrd="1" destOrd="0" presId="urn:microsoft.com/office/officeart/2018/2/layout/IconVerticalSolidList"/>
    <dgm:cxn modelId="{371D2066-1DF0-46AA-8926-807A7EF5DA39}" type="presParOf" srcId="{67F9D68B-CB2F-4FF7-83B2-484795450E7B}" destId="{190560C2-F7D5-429A-AF44-12F650AD3963}" srcOrd="2" destOrd="0" presId="urn:microsoft.com/office/officeart/2018/2/layout/IconVerticalSolidList"/>
    <dgm:cxn modelId="{02F9C8A4-D36B-4407-85E2-271D306206CE}" type="presParOf" srcId="{67F9D68B-CB2F-4FF7-83B2-484795450E7B}" destId="{EA566F94-0C22-4BB4-9B3A-C4C19207EA75}" srcOrd="3" destOrd="0" presId="urn:microsoft.com/office/officeart/2018/2/layout/IconVerticalSolidList"/>
    <dgm:cxn modelId="{F772B114-CB92-4C60-927F-CA2E42AE057B}" type="presParOf" srcId="{AA2666F8-4F4A-447F-9590-2247EB5BD904}" destId="{D2858260-CB03-49AB-9C86-51766FC70BE1}" srcOrd="3" destOrd="0" presId="urn:microsoft.com/office/officeart/2018/2/layout/IconVerticalSolidList"/>
    <dgm:cxn modelId="{E2FB94BC-83C1-49BC-9D76-BFB6CC8C01EC}" type="presParOf" srcId="{AA2666F8-4F4A-447F-9590-2247EB5BD904}" destId="{E1D9965B-800F-4C61-B969-35949E0796D4}" srcOrd="4" destOrd="0" presId="urn:microsoft.com/office/officeart/2018/2/layout/IconVerticalSolidList"/>
    <dgm:cxn modelId="{9C4A8E36-F33D-4EED-8836-3357E0524586}" type="presParOf" srcId="{E1D9965B-800F-4C61-B969-35949E0796D4}" destId="{716F7683-969A-4605-A2B8-E057500E7796}" srcOrd="0" destOrd="0" presId="urn:microsoft.com/office/officeart/2018/2/layout/IconVerticalSolidList"/>
    <dgm:cxn modelId="{DF46D579-4A1A-4B0E-8FF8-A363B8D67B47}" type="presParOf" srcId="{E1D9965B-800F-4C61-B969-35949E0796D4}" destId="{D8E9E4DE-8975-401C-8F57-2FDD59AEDE15}" srcOrd="1" destOrd="0" presId="urn:microsoft.com/office/officeart/2018/2/layout/IconVerticalSolidList"/>
    <dgm:cxn modelId="{04818CF8-3A24-47A8-B223-8935EB96A393}" type="presParOf" srcId="{E1D9965B-800F-4C61-B969-35949E0796D4}" destId="{DFA272F6-1783-4CE2-BB41-084B561AE38D}" srcOrd="2" destOrd="0" presId="urn:microsoft.com/office/officeart/2018/2/layout/IconVerticalSolidList"/>
    <dgm:cxn modelId="{778A1716-B331-4300-87B2-ABBAAE8C3597}" type="presParOf" srcId="{E1D9965B-800F-4C61-B969-35949E0796D4}" destId="{B64363D0-EE7C-43F6-8FBA-41E27452E6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9D4A1-1207-479A-B979-573B9CEE2592}" type="doc">
      <dgm:prSet loTypeId="urn:microsoft.com/office/officeart/2005/8/layout/process1" loCatId="process" qsTypeId="urn:microsoft.com/office/officeart/2005/8/quickstyle/simple1" qsCatId="simple" csTypeId="urn:microsoft.com/office/officeart/2005/8/colors/accent6_2" csCatId="accent6" phldr="1"/>
      <dgm:spPr/>
    </dgm:pt>
    <dgm:pt modelId="{1D372290-63EA-42C1-81E6-D9DA93CEF5D1}">
      <dgm:prSet phldrT="[Text]"/>
      <dgm:spPr>
        <a:blipFill rotWithShape="0">
          <a:blip xmlns:r="http://schemas.openxmlformats.org/officeDocument/2006/relationships" r:embed="rId1"/>
          <a:stretch>
            <a:fillRect/>
          </a:stretch>
        </a:blipFill>
      </dgm:spPr>
      <dgm:t>
        <a:bodyPr/>
        <a:lstStyle/>
        <a:p>
          <a:endParaRPr lang="en-AU" dirty="0"/>
        </a:p>
      </dgm:t>
    </dgm:pt>
    <dgm:pt modelId="{53563338-5CDF-4EA9-A62D-81C0D4F96ED1}" type="sibTrans" cxnId="{AB781F77-86C2-42B0-94E5-9A908B34C577}">
      <dgm:prSet/>
      <dgm:spPr/>
      <dgm:t>
        <a:bodyPr/>
        <a:lstStyle/>
        <a:p>
          <a:endParaRPr lang="en-AU"/>
        </a:p>
      </dgm:t>
    </dgm:pt>
    <dgm:pt modelId="{D321DE4D-DFF8-4ECB-B89D-E61BE66D2DCE}" type="parTrans" cxnId="{AB781F77-86C2-42B0-94E5-9A908B34C577}">
      <dgm:prSet/>
      <dgm:spPr/>
      <dgm:t>
        <a:bodyPr/>
        <a:lstStyle/>
        <a:p>
          <a:endParaRPr lang="en-AU"/>
        </a:p>
      </dgm:t>
    </dgm:pt>
    <dgm:pt modelId="{74CA1CC8-263D-424D-B2F6-D66B75567CB6}">
      <dgm:prSet phldrT="[Text]"/>
      <dgm:spPr>
        <a:blipFill rotWithShape="0">
          <a:blip xmlns:r="http://schemas.openxmlformats.org/officeDocument/2006/relationships" r:embed="rId2"/>
          <a:stretch>
            <a:fillRect/>
          </a:stretch>
        </a:blipFill>
      </dgm:spPr>
      <dgm:t>
        <a:bodyPr/>
        <a:lstStyle/>
        <a:p>
          <a:endParaRPr lang="en-AU" dirty="0"/>
        </a:p>
      </dgm:t>
    </dgm:pt>
    <dgm:pt modelId="{9C1A085B-492E-4E79-90A2-5B31BB470DE3}" type="parTrans" cxnId="{BEBD5247-BC21-4C74-A376-160D07934DBE}">
      <dgm:prSet/>
      <dgm:spPr/>
      <dgm:t>
        <a:bodyPr/>
        <a:lstStyle/>
        <a:p>
          <a:endParaRPr lang="en-AU"/>
        </a:p>
      </dgm:t>
    </dgm:pt>
    <dgm:pt modelId="{DD6A6BB7-C72A-46BF-8B4E-08940FA75330}" type="sibTrans" cxnId="{BEBD5247-BC21-4C74-A376-160D07934DBE}">
      <dgm:prSet/>
      <dgm:spPr/>
      <dgm:t>
        <a:bodyPr/>
        <a:lstStyle/>
        <a:p>
          <a:endParaRPr lang="en-AU"/>
        </a:p>
      </dgm:t>
    </dgm:pt>
    <dgm:pt modelId="{82A38F3E-5726-4080-8B77-CCD0D04E1491}" type="pres">
      <dgm:prSet presAssocID="{EE69D4A1-1207-479A-B979-573B9CEE2592}" presName="Name0" presStyleCnt="0">
        <dgm:presLayoutVars>
          <dgm:dir/>
          <dgm:resizeHandles val="exact"/>
        </dgm:presLayoutVars>
      </dgm:prSet>
      <dgm:spPr/>
    </dgm:pt>
    <dgm:pt modelId="{C709F1BD-99A1-4F09-8416-914E968238C2}" type="pres">
      <dgm:prSet presAssocID="{1D372290-63EA-42C1-81E6-D9DA93CEF5D1}" presName="node" presStyleLbl="node1" presStyleIdx="0" presStyleCnt="2">
        <dgm:presLayoutVars>
          <dgm:bulletEnabled val="1"/>
        </dgm:presLayoutVars>
      </dgm:prSet>
      <dgm:spPr/>
    </dgm:pt>
    <dgm:pt modelId="{DC539C04-21FD-499B-B6A3-8232B5EF6D82}" type="pres">
      <dgm:prSet presAssocID="{53563338-5CDF-4EA9-A62D-81C0D4F96ED1}" presName="sibTrans" presStyleLbl="sibTrans2D1" presStyleIdx="0" presStyleCnt="1"/>
      <dgm:spPr/>
    </dgm:pt>
    <dgm:pt modelId="{ACE763AC-665B-43B1-AF43-1DF609E300F6}" type="pres">
      <dgm:prSet presAssocID="{53563338-5CDF-4EA9-A62D-81C0D4F96ED1}" presName="connectorText" presStyleLbl="sibTrans2D1" presStyleIdx="0" presStyleCnt="1"/>
      <dgm:spPr/>
    </dgm:pt>
    <dgm:pt modelId="{132356B3-7076-4117-96AE-7FAD43028CDA}" type="pres">
      <dgm:prSet presAssocID="{74CA1CC8-263D-424D-B2F6-D66B75567CB6}" presName="node" presStyleLbl="node1" presStyleIdx="1" presStyleCnt="2">
        <dgm:presLayoutVars>
          <dgm:bulletEnabled val="1"/>
        </dgm:presLayoutVars>
      </dgm:prSet>
      <dgm:spPr/>
    </dgm:pt>
  </dgm:ptLst>
  <dgm:cxnLst>
    <dgm:cxn modelId="{35E68563-BBCE-4241-AE99-884A17FD13A3}" type="presOf" srcId="{53563338-5CDF-4EA9-A62D-81C0D4F96ED1}" destId="{ACE763AC-665B-43B1-AF43-1DF609E300F6}" srcOrd="1" destOrd="0" presId="urn:microsoft.com/office/officeart/2005/8/layout/process1"/>
    <dgm:cxn modelId="{BEBD5247-BC21-4C74-A376-160D07934DBE}" srcId="{EE69D4A1-1207-479A-B979-573B9CEE2592}" destId="{74CA1CC8-263D-424D-B2F6-D66B75567CB6}" srcOrd="1" destOrd="0" parTransId="{9C1A085B-492E-4E79-90A2-5B31BB470DE3}" sibTransId="{DD6A6BB7-C72A-46BF-8B4E-08940FA75330}"/>
    <dgm:cxn modelId="{53C25748-E9E6-46BB-8E81-9516753641B7}" type="presOf" srcId="{74CA1CC8-263D-424D-B2F6-D66B75567CB6}" destId="{132356B3-7076-4117-96AE-7FAD43028CDA}" srcOrd="0" destOrd="0" presId="urn:microsoft.com/office/officeart/2005/8/layout/process1"/>
    <dgm:cxn modelId="{AB781F77-86C2-42B0-94E5-9A908B34C577}" srcId="{EE69D4A1-1207-479A-B979-573B9CEE2592}" destId="{1D372290-63EA-42C1-81E6-D9DA93CEF5D1}" srcOrd="0" destOrd="0" parTransId="{D321DE4D-DFF8-4ECB-B89D-E61BE66D2DCE}" sibTransId="{53563338-5CDF-4EA9-A62D-81C0D4F96ED1}"/>
    <dgm:cxn modelId="{E9028A89-3280-41C3-AF84-EFCD6D084042}" type="presOf" srcId="{1D372290-63EA-42C1-81E6-D9DA93CEF5D1}" destId="{C709F1BD-99A1-4F09-8416-914E968238C2}" srcOrd="0" destOrd="0" presId="urn:microsoft.com/office/officeart/2005/8/layout/process1"/>
    <dgm:cxn modelId="{AF6C0DB4-C9A4-4548-92EB-B43208AE7632}" type="presOf" srcId="{EE69D4A1-1207-479A-B979-573B9CEE2592}" destId="{82A38F3E-5726-4080-8B77-CCD0D04E1491}" srcOrd="0" destOrd="0" presId="urn:microsoft.com/office/officeart/2005/8/layout/process1"/>
    <dgm:cxn modelId="{C61196B8-EB22-4080-80CD-7D949AEE3D53}" type="presOf" srcId="{53563338-5CDF-4EA9-A62D-81C0D4F96ED1}" destId="{DC539C04-21FD-499B-B6A3-8232B5EF6D82}" srcOrd="0" destOrd="0" presId="urn:microsoft.com/office/officeart/2005/8/layout/process1"/>
    <dgm:cxn modelId="{828D9336-D6F0-4388-95BC-392D4EC77374}" type="presParOf" srcId="{82A38F3E-5726-4080-8B77-CCD0D04E1491}" destId="{C709F1BD-99A1-4F09-8416-914E968238C2}" srcOrd="0" destOrd="0" presId="urn:microsoft.com/office/officeart/2005/8/layout/process1"/>
    <dgm:cxn modelId="{151D9A17-7698-4575-B78D-26E6387B9802}" type="presParOf" srcId="{82A38F3E-5726-4080-8B77-CCD0D04E1491}" destId="{DC539C04-21FD-499B-B6A3-8232B5EF6D82}" srcOrd="1" destOrd="0" presId="urn:microsoft.com/office/officeart/2005/8/layout/process1"/>
    <dgm:cxn modelId="{2F93005D-650C-47A9-8A22-FD9814A97FF9}" type="presParOf" srcId="{DC539C04-21FD-499B-B6A3-8232B5EF6D82}" destId="{ACE763AC-665B-43B1-AF43-1DF609E300F6}" srcOrd="0" destOrd="0" presId="urn:microsoft.com/office/officeart/2005/8/layout/process1"/>
    <dgm:cxn modelId="{C6BBADE3-CE81-4F4A-AA47-20AE26D2878A}" type="presParOf" srcId="{82A38F3E-5726-4080-8B77-CCD0D04E1491}" destId="{132356B3-7076-4117-96AE-7FAD43028CD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A8F8C6-0A60-4FD2-A3E4-B9E68A94EC6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B9E41A5-40D2-49B1-9CAB-99DCCEFBD783}">
      <dgm:prSet custT="1"/>
      <dgm:spPr/>
      <dgm:t>
        <a:bodyPr/>
        <a:lstStyle/>
        <a:p>
          <a:r>
            <a:rPr lang="en-US" sz="3600" dirty="0"/>
            <a:t>Offenders u</a:t>
          </a:r>
          <a:r>
            <a:rPr lang="en-AU" sz="3600" dirty="0"/>
            <a:t>se many methods to exploit children, including</a:t>
          </a:r>
          <a:r>
            <a:rPr lang="en-AU" sz="5400" dirty="0"/>
            <a:t>:</a:t>
          </a:r>
          <a:endParaRPr lang="en-US" sz="5400" dirty="0"/>
        </a:p>
      </dgm:t>
    </dgm:pt>
    <dgm:pt modelId="{754B9D38-1D3A-43EB-8EEC-D45ECA84FCAB}" type="parTrans" cxnId="{F9C2EF12-B3F8-467A-9DC6-4C1C7A4B1141}">
      <dgm:prSet/>
      <dgm:spPr/>
      <dgm:t>
        <a:bodyPr/>
        <a:lstStyle/>
        <a:p>
          <a:endParaRPr lang="en-US"/>
        </a:p>
      </dgm:t>
    </dgm:pt>
    <dgm:pt modelId="{0FD05B9B-EAC5-4937-AD1A-AE098D9CEA88}" type="sibTrans" cxnId="{F9C2EF12-B3F8-467A-9DC6-4C1C7A4B1141}">
      <dgm:prSet/>
      <dgm:spPr/>
      <dgm:t>
        <a:bodyPr/>
        <a:lstStyle/>
        <a:p>
          <a:endParaRPr lang="en-US"/>
        </a:p>
      </dgm:t>
    </dgm:pt>
    <dgm:pt modelId="{7141D059-6F87-4D19-AC03-A7778AE758EF}">
      <dgm:prSet custT="1"/>
      <dgm:spPr/>
      <dgm:t>
        <a:bodyPr/>
        <a:lstStyle/>
        <a:p>
          <a:r>
            <a:rPr lang="en-AU" sz="2000" dirty="0"/>
            <a:t>Making advance arrangements.</a:t>
          </a:r>
          <a:endParaRPr lang="en-US" sz="2000" dirty="0"/>
        </a:p>
      </dgm:t>
    </dgm:pt>
    <dgm:pt modelId="{DDE82064-9BDD-401C-9A83-94BAAD74268D}" type="parTrans" cxnId="{18DB7683-208C-461B-B74F-39CAC8ACAE0C}">
      <dgm:prSet/>
      <dgm:spPr/>
      <dgm:t>
        <a:bodyPr/>
        <a:lstStyle/>
        <a:p>
          <a:endParaRPr lang="en-US"/>
        </a:p>
      </dgm:t>
    </dgm:pt>
    <dgm:pt modelId="{4D19F3E9-5C31-4624-BE34-C19618241B13}" type="sibTrans" cxnId="{18DB7683-208C-461B-B74F-39CAC8ACAE0C}">
      <dgm:prSet/>
      <dgm:spPr/>
      <dgm:t>
        <a:bodyPr/>
        <a:lstStyle/>
        <a:p>
          <a:endParaRPr lang="en-US"/>
        </a:p>
      </dgm:t>
    </dgm:pt>
    <dgm:pt modelId="{23BD13AC-F659-47C5-9E89-B38148E3B496}">
      <dgm:prSet custT="1"/>
      <dgm:spPr/>
      <dgm:t>
        <a:bodyPr/>
        <a:lstStyle/>
        <a:p>
          <a:r>
            <a:rPr lang="en-AU" sz="2000" dirty="0"/>
            <a:t>Taking advantage of holiday environments.</a:t>
          </a:r>
          <a:endParaRPr lang="en-US" sz="2000" dirty="0"/>
        </a:p>
      </dgm:t>
    </dgm:pt>
    <dgm:pt modelId="{D37623B3-0138-48C2-BA27-0F1090528E41}" type="parTrans" cxnId="{517CA0F6-A174-4FAC-8FE1-F6959CACAEE1}">
      <dgm:prSet/>
      <dgm:spPr/>
      <dgm:t>
        <a:bodyPr/>
        <a:lstStyle/>
        <a:p>
          <a:endParaRPr lang="en-US"/>
        </a:p>
      </dgm:t>
    </dgm:pt>
    <dgm:pt modelId="{FD2C375D-6E3C-4003-B8C3-0205911AD490}" type="sibTrans" cxnId="{517CA0F6-A174-4FAC-8FE1-F6959CACAEE1}">
      <dgm:prSet/>
      <dgm:spPr/>
      <dgm:t>
        <a:bodyPr/>
        <a:lstStyle/>
        <a:p>
          <a:endParaRPr lang="en-US"/>
        </a:p>
      </dgm:t>
    </dgm:pt>
    <dgm:pt modelId="{5D277B01-BE9F-4458-9757-B0A0ECDF5312}">
      <dgm:prSet custT="1"/>
      <dgm:spPr/>
      <dgm:t>
        <a:bodyPr/>
        <a:lstStyle/>
        <a:p>
          <a:r>
            <a:rPr lang="en-AU" sz="2000" dirty="0"/>
            <a:t>Travel to places where children are available for sexual abuse.</a:t>
          </a:r>
          <a:endParaRPr lang="en-US" sz="2000" dirty="0"/>
        </a:p>
      </dgm:t>
    </dgm:pt>
    <dgm:pt modelId="{467F4D97-72B9-4805-93AE-FED69075F768}" type="parTrans" cxnId="{AA4D02D5-9E41-46B1-91D8-BCD1D6BF4487}">
      <dgm:prSet/>
      <dgm:spPr/>
      <dgm:t>
        <a:bodyPr/>
        <a:lstStyle/>
        <a:p>
          <a:endParaRPr lang="en-US"/>
        </a:p>
      </dgm:t>
    </dgm:pt>
    <dgm:pt modelId="{BECD6C21-3570-4EB9-B7C6-281022C6758F}" type="sibTrans" cxnId="{AA4D02D5-9E41-46B1-91D8-BCD1D6BF4487}">
      <dgm:prSet/>
      <dgm:spPr/>
      <dgm:t>
        <a:bodyPr/>
        <a:lstStyle/>
        <a:p>
          <a:endParaRPr lang="en-US"/>
        </a:p>
      </dgm:t>
    </dgm:pt>
    <dgm:pt modelId="{5BF0AEA8-D9AE-4374-AF76-2238C92A0DDC}">
      <dgm:prSet custT="1"/>
      <dgm:spPr/>
      <dgm:t>
        <a:bodyPr/>
        <a:lstStyle/>
        <a:p>
          <a:r>
            <a:rPr lang="en-AU" sz="2000" dirty="0"/>
            <a:t>Use the internet to abuse children in foreign countries.</a:t>
          </a:r>
          <a:endParaRPr lang="en-US" sz="2000" dirty="0"/>
        </a:p>
      </dgm:t>
    </dgm:pt>
    <dgm:pt modelId="{D0B1FC8D-3C32-4E5E-AD48-CDB516203E1C}" type="parTrans" cxnId="{8010E757-2633-4C7E-95CF-703B7514816C}">
      <dgm:prSet/>
      <dgm:spPr/>
      <dgm:t>
        <a:bodyPr/>
        <a:lstStyle/>
        <a:p>
          <a:endParaRPr lang="en-US"/>
        </a:p>
      </dgm:t>
    </dgm:pt>
    <dgm:pt modelId="{1B86343D-B71E-46B5-BB58-ADD546DF05EE}" type="sibTrans" cxnId="{8010E757-2633-4C7E-95CF-703B7514816C}">
      <dgm:prSet/>
      <dgm:spPr/>
      <dgm:t>
        <a:bodyPr/>
        <a:lstStyle/>
        <a:p>
          <a:endParaRPr lang="en-US"/>
        </a:p>
      </dgm:t>
    </dgm:pt>
    <dgm:pt modelId="{3D7D9C8D-4880-4C23-9870-9EED1DD42AAD}">
      <dgm:prSet custT="1"/>
      <dgm:spPr/>
      <dgm:t>
        <a:bodyPr/>
        <a:lstStyle/>
        <a:p>
          <a:r>
            <a:rPr lang="en-AU" sz="2000" dirty="0"/>
            <a:t>Work as volunteers or professionals to abuse children they meet through their work.</a:t>
          </a:r>
          <a:endParaRPr lang="en-US" sz="2000" dirty="0"/>
        </a:p>
      </dgm:t>
    </dgm:pt>
    <dgm:pt modelId="{F10C7F91-71BF-4690-ACD4-B20C4C669136}" type="parTrans" cxnId="{624D6F52-BB0B-4C3D-B53E-EA053AB0AFA7}">
      <dgm:prSet/>
      <dgm:spPr/>
      <dgm:t>
        <a:bodyPr/>
        <a:lstStyle/>
        <a:p>
          <a:endParaRPr lang="en-US"/>
        </a:p>
      </dgm:t>
    </dgm:pt>
    <dgm:pt modelId="{8E2718F7-1893-4039-B2A8-1FBCD6260C4E}" type="sibTrans" cxnId="{624D6F52-BB0B-4C3D-B53E-EA053AB0AFA7}">
      <dgm:prSet/>
      <dgm:spPr/>
      <dgm:t>
        <a:bodyPr/>
        <a:lstStyle/>
        <a:p>
          <a:endParaRPr lang="en-US"/>
        </a:p>
      </dgm:t>
    </dgm:pt>
    <dgm:pt modelId="{0D80F23C-B7DD-47AC-96D5-E225FF0D00C2}">
      <dgm:prSet custT="1"/>
      <dgm:spPr/>
      <dgm:t>
        <a:bodyPr/>
        <a:lstStyle/>
        <a:p>
          <a:r>
            <a:rPr lang="en-AU" sz="2000" dirty="0"/>
            <a:t>Use local procurers and networks to find and abuse children.</a:t>
          </a:r>
          <a:endParaRPr lang="en-US" sz="2000" dirty="0"/>
        </a:p>
      </dgm:t>
    </dgm:pt>
    <dgm:pt modelId="{585BBAB8-3D74-47B8-AF06-CAE7E63736B3}" type="parTrans" cxnId="{DDACB510-CD42-4960-8DB5-A8E12826FD57}">
      <dgm:prSet/>
      <dgm:spPr/>
      <dgm:t>
        <a:bodyPr/>
        <a:lstStyle/>
        <a:p>
          <a:endParaRPr lang="en-US"/>
        </a:p>
      </dgm:t>
    </dgm:pt>
    <dgm:pt modelId="{2CCC72DE-F5AB-4514-903A-0D5AFE34C081}" type="sibTrans" cxnId="{DDACB510-CD42-4960-8DB5-A8E12826FD57}">
      <dgm:prSet/>
      <dgm:spPr/>
      <dgm:t>
        <a:bodyPr/>
        <a:lstStyle/>
        <a:p>
          <a:endParaRPr lang="en-US"/>
        </a:p>
      </dgm:t>
    </dgm:pt>
    <dgm:pt modelId="{9E46E174-2F9C-4C71-AB37-E3A4648114C9}" type="pres">
      <dgm:prSet presAssocID="{4CA8F8C6-0A60-4FD2-A3E4-B9E68A94EC6D}" presName="linear" presStyleCnt="0">
        <dgm:presLayoutVars>
          <dgm:animLvl val="lvl"/>
          <dgm:resizeHandles val="exact"/>
        </dgm:presLayoutVars>
      </dgm:prSet>
      <dgm:spPr/>
    </dgm:pt>
    <dgm:pt modelId="{67255CBC-10F5-418E-9A27-162621053B50}" type="pres">
      <dgm:prSet presAssocID="{AB9E41A5-40D2-49B1-9CAB-99DCCEFBD783}" presName="parentText" presStyleLbl="node1" presStyleIdx="0" presStyleCnt="1">
        <dgm:presLayoutVars>
          <dgm:chMax val="0"/>
          <dgm:bulletEnabled val="1"/>
        </dgm:presLayoutVars>
      </dgm:prSet>
      <dgm:spPr/>
    </dgm:pt>
    <dgm:pt modelId="{24822020-519F-4874-8A80-FD2BD27C289C}" type="pres">
      <dgm:prSet presAssocID="{AB9E41A5-40D2-49B1-9CAB-99DCCEFBD783}" presName="childText" presStyleLbl="revTx" presStyleIdx="0" presStyleCnt="1">
        <dgm:presLayoutVars>
          <dgm:bulletEnabled val="1"/>
        </dgm:presLayoutVars>
      </dgm:prSet>
      <dgm:spPr/>
    </dgm:pt>
  </dgm:ptLst>
  <dgm:cxnLst>
    <dgm:cxn modelId="{DDACB510-CD42-4960-8DB5-A8E12826FD57}" srcId="{AB9E41A5-40D2-49B1-9CAB-99DCCEFBD783}" destId="{0D80F23C-B7DD-47AC-96D5-E225FF0D00C2}" srcOrd="5" destOrd="0" parTransId="{585BBAB8-3D74-47B8-AF06-CAE7E63736B3}" sibTransId="{2CCC72DE-F5AB-4514-903A-0D5AFE34C081}"/>
    <dgm:cxn modelId="{F9C2EF12-B3F8-467A-9DC6-4C1C7A4B1141}" srcId="{4CA8F8C6-0A60-4FD2-A3E4-B9E68A94EC6D}" destId="{AB9E41A5-40D2-49B1-9CAB-99DCCEFBD783}" srcOrd="0" destOrd="0" parTransId="{754B9D38-1D3A-43EB-8EEC-D45ECA84FCAB}" sibTransId="{0FD05B9B-EAC5-4937-AD1A-AE098D9CEA88}"/>
    <dgm:cxn modelId="{2CDEF618-D05B-4DF1-A3EA-655572F1A906}" type="presOf" srcId="{23BD13AC-F659-47C5-9E89-B38148E3B496}" destId="{24822020-519F-4874-8A80-FD2BD27C289C}" srcOrd="0" destOrd="1" presId="urn:microsoft.com/office/officeart/2005/8/layout/vList2"/>
    <dgm:cxn modelId="{0827C12D-449B-4A0A-A992-6D363058D142}" type="presOf" srcId="{AB9E41A5-40D2-49B1-9CAB-99DCCEFBD783}" destId="{67255CBC-10F5-418E-9A27-162621053B50}" srcOrd="0" destOrd="0" presId="urn:microsoft.com/office/officeart/2005/8/layout/vList2"/>
    <dgm:cxn modelId="{73F8302F-4E9E-4FF8-BEC0-CE0A721588A6}" type="presOf" srcId="{0D80F23C-B7DD-47AC-96D5-E225FF0D00C2}" destId="{24822020-519F-4874-8A80-FD2BD27C289C}" srcOrd="0" destOrd="5" presId="urn:microsoft.com/office/officeart/2005/8/layout/vList2"/>
    <dgm:cxn modelId="{624D6F52-BB0B-4C3D-B53E-EA053AB0AFA7}" srcId="{AB9E41A5-40D2-49B1-9CAB-99DCCEFBD783}" destId="{3D7D9C8D-4880-4C23-9870-9EED1DD42AAD}" srcOrd="4" destOrd="0" parTransId="{F10C7F91-71BF-4690-ACD4-B20C4C669136}" sibTransId="{8E2718F7-1893-4039-B2A8-1FBCD6260C4E}"/>
    <dgm:cxn modelId="{8010E757-2633-4C7E-95CF-703B7514816C}" srcId="{AB9E41A5-40D2-49B1-9CAB-99DCCEFBD783}" destId="{5BF0AEA8-D9AE-4374-AF76-2238C92A0DDC}" srcOrd="3" destOrd="0" parTransId="{D0B1FC8D-3C32-4E5E-AD48-CDB516203E1C}" sibTransId="{1B86343D-B71E-46B5-BB58-ADD546DF05EE}"/>
    <dgm:cxn modelId="{18DB7683-208C-461B-B74F-39CAC8ACAE0C}" srcId="{AB9E41A5-40D2-49B1-9CAB-99DCCEFBD783}" destId="{7141D059-6F87-4D19-AC03-A7778AE758EF}" srcOrd="0" destOrd="0" parTransId="{DDE82064-9BDD-401C-9A83-94BAAD74268D}" sibTransId="{4D19F3E9-5C31-4624-BE34-C19618241B13}"/>
    <dgm:cxn modelId="{194DC9B6-922F-4ABE-8263-7B51D51945C6}" type="presOf" srcId="{5BF0AEA8-D9AE-4374-AF76-2238C92A0DDC}" destId="{24822020-519F-4874-8A80-FD2BD27C289C}" srcOrd="0" destOrd="3" presId="urn:microsoft.com/office/officeart/2005/8/layout/vList2"/>
    <dgm:cxn modelId="{D9924FBE-364E-4939-AFA4-688DE6879F3A}" type="presOf" srcId="{3D7D9C8D-4880-4C23-9870-9EED1DD42AAD}" destId="{24822020-519F-4874-8A80-FD2BD27C289C}" srcOrd="0" destOrd="4" presId="urn:microsoft.com/office/officeart/2005/8/layout/vList2"/>
    <dgm:cxn modelId="{788E75C4-367C-4DE5-A776-280A45144560}" type="presOf" srcId="{4CA8F8C6-0A60-4FD2-A3E4-B9E68A94EC6D}" destId="{9E46E174-2F9C-4C71-AB37-E3A4648114C9}" srcOrd="0" destOrd="0" presId="urn:microsoft.com/office/officeart/2005/8/layout/vList2"/>
    <dgm:cxn modelId="{F874B8CC-0325-4363-B471-3EDF5645FDBE}" type="presOf" srcId="{7141D059-6F87-4D19-AC03-A7778AE758EF}" destId="{24822020-519F-4874-8A80-FD2BD27C289C}" srcOrd="0" destOrd="0" presId="urn:microsoft.com/office/officeart/2005/8/layout/vList2"/>
    <dgm:cxn modelId="{AA4D02D5-9E41-46B1-91D8-BCD1D6BF4487}" srcId="{AB9E41A5-40D2-49B1-9CAB-99DCCEFBD783}" destId="{5D277B01-BE9F-4458-9757-B0A0ECDF5312}" srcOrd="2" destOrd="0" parTransId="{467F4D97-72B9-4805-93AE-FED69075F768}" sibTransId="{BECD6C21-3570-4EB9-B7C6-281022C6758F}"/>
    <dgm:cxn modelId="{EEED10DE-9E99-449D-9BC6-054D91A4FF87}" type="presOf" srcId="{5D277B01-BE9F-4458-9757-B0A0ECDF5312}" destId="{24822020-519F-4874-8A80-FD2BD27C289C}" srcOrd="0" destOrd="2" presId="urn:microsoft.com/office/officeart/2005/8/layout/vList2"/>
    <dgm:cxn modelId="{517CA0F6-A174-4FAC-8FE1-F6959CACAEE1}" srcId="{AB9E41A5-40D2-49B1-9CAB-99DCCEFBD783}" destId="{23BD13AC-F659-47C5-9E89-B38148E3B496}" srcOrd="1" destOrd="0" parTransId="{D37623B3-0138-48C2-BA27-0F1090528E41}" sibTransId="{FD2C375D-6E3C-4003-B8C3-0205911AD490}"/>
    <dgm:cxn modelId="{4A315497-6D5F-4F02-A402-429F2273F891}" type="presParOf" srcId="{9E46E174-2F9C-4C71-AB37-E3A4648114C9}" destId="{67255CBC-10F5-418E-9A27-162621053B50}" srcOrd="0" destOrd="0" presId="urn:microsoft.com/office/officeart/2005/8/layout/vList2"/>
    <dgm:cxn modelId="{522114AB-90E5-4C6C-86EB-2045853D8966}" type="presParOf" srcId="{9E46E174-2F9C-4C71-AB37-E3A4648114C9}" destId="{24822020-519F-4874-8A80-FD2BD27C289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B20B40-5E8F-4289-BEFF-8ECE3EC9249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AU"/>
        </a:p>
      </dgm:t>
    </dgm:pt>
    <dgm:pt modelId="{39B5633F-DFE1-4B5A-B743-06C3E1BC3E46}">
      <dgm:prSet phldrT="[Text]"/>
      <dgm:spPr>
        <a:solidFill>
          <a:srgbClr val="E84EA6"/>
        </a:solidFill>
      </dgm:spPr>
      <dgm:t>
        <a:bodyPr/>
        <a:lstStyle/>
        <a:p>
          <a:r>
            <a:rPr lang="en-AU" dirty="0"/>
            <a:t>Children</a:t>
          </a:r>
        </a:p>
      </dgm:t>
    </dgm:pt>
    <dgm:pt modelId="{2D725D15-55B5-4FD8-A82C-C5835731C348}" type="parTrans" cxnId="{515AE010-9D9B-4E8D-BA50-62281B27B978}">
      <dgm:prSet/>
      <dgm:spPr/>
      <dgm:t>
        <a:bodyPr/>
        <a:lstStyle/>
        <a:p>
          <a:endParaRPr lang="en-AU"/>
        </a:p>
      </dgm:t>
    </dgm:pt>
    <dgm:pt modelId="{3EB52B0C-361F-4327-A02A-224F50ED8E11}" type="sibTrans" cxnId="{515AE010-9D9B-4E8D-BA50-62281B27B978}">
      <dgm:prSet/>
      <dgm:spPr/>
      <dgm:t>
        <a:bodyPr/>
        <a:lstStyle/>
        <a:p>
          <a:endParaRPr lang="en-AU"/>
        </a:p>
      </dgm:t>
    </dgm:pt>
    <dgm:pt modelId="{178831EE-27CD-4E11-8933-2BD5DE16BB21}">
      <dgm:prSet phldrT="[Text]"/>
      <dgm:spPr>
        <a:solidFill>
          <a:schemeClr val="accent2">
            <a:lumMod val="75000"/>
          </a:schemeClr>
        </a:solidFill>
      </dgm:spPr>
      <dgm:t>
        <a:bodyPr/>
        <a:lstStyle/>
        <a:p>
          <a:r>
            <a:rPr lang="en-AU" dirty="0"/>
            <a:t>Families</a:t>
          </a:r>
        </a:p>
      </dgm:t>
    </dgm:pt>
    <dgm:pt modelId="{FD778C18-BA0D-4BAC-AEBF-1695EC1DAD53}" type="parTrans" cxnId="{D74E1848-DE08-4954-8AEE-38F8363ABCB3}">
      <dgm:prSet/>
      <dgm:spPr/>
      <dgm:t>
        <a:bodyPr/>
        <a:lstStyle/>
        <a:p>
          <a:endParaRPr lang="en-AU"/>
        </a:p>
      </dgm:t>
    </dgm:pt>
    <dgm:pt modelId="{77BCCD54-9EF5-434D-87BF-5B219138739B}" type="sibTrans" cxnId="{D74E1848-DE08-4954-8AEE-38F8363ABCB3}">
      <dgm:prSet/>
      <dgm:spPr/>
      <dgm:t>
        <a:bodyPr/>
        <a:lstStyle/>
        <a:p>
          <a:endParaRPr lang="en-AU"/>
        </a:p>
      </dgm:t>
    </dgm:pt>
    <dgm:pt modelId="{3EA3041F-D2BF-4FAE-AE45-6A1831453F74}">
      <dgm:prSet phldrT="[Text]"/>
      <dgm:spPr>
        <a:solidFill>
          <a:srgbClr val="0070C0"/>
        </a:solidFill>
      </dgm:spPr>
      <dgm:t>
        <a:bodyPr/>
        <a:lstStyle/>
        <a:p>
          <a:r>
            <a:rPr lang="en-AU" dirty="0"/>
            <a:t>The tourism sector</a:t>
          </a:r>
        </a:p>
      </dgm:t>
    </dgm:pt>
    <dgm:pt modelId="{BD32D8AD-9682-4363-85D8-02D3810024D3}" type="parTrans" cxnId="{A6F3179C-8D2D-4442-ACD4-3292BD9B23A3}">
      <dgm:prSet/>
      <dgm:spPr/>
      <dgm:t>
        <a:bodyPr/>
        <a:lstStyle/>
        <a:p>
          <a:endParaRPr lang="en-AU"/>
        </a:p>
      </dgm:t>
    </dgm:pt>
    <dgm:pt modelId="{AF1BF48E-FD70-4E30-8025-800805154749}" type="sibTrans" cxnId="{A6F3179C-8D2D-4442-ACD4-3292BD9B23A3}">
      <dgm:prSet/>
      <dgm:spPr/>
      <dgm:t>
        <a:bodyPr/>
        <a:lstStyle/>
        <a:p>
          <a:endParaRPr lang="en-AU"/>
        </a:p>
      </dgm:t>
    </dgm:pt>
    <dgm:pt modelId="{D1C5B09B-8945-415D-8B12-228CA4D2B76A}">
      <dgm:prSet phldrT="[Text]"/>
      <dgm:spPr>
        <a:solidFill>
          <a:srgbClr val="92D050"/>
        </a:solidFill>
      </dgm:spPr>
      <dgm:t>
        <a:bodyPr/>
        <a:lstStyle/>
        <a:p>
          <a:r>
            <a:rPr lang="en-AU" dirty="0"/>
            <a:t>The local community</a:t>
          </a:r>
        </a:p>
      </dgm:t>
    </dgm:pt>
    <dgm:pt modelId="{1151325E-6AB6-44D3-9B22-9E68EEC7D3F7}" type="parTrans" cxnId="{C41CBA0F-D855-45BA-A6E5-FA1F7F26C583}">
      <dgm:prSet/>
      <dgm:spPr/>
      <dgm:t>
        <a:bodyPr/>
        <a:lstStyle/>
        <a:p>
          <a:endParaRPr lang="en-AU"/>
        </a:p>
      </dgm:t>
    </dgm:pt>
    <dgm:pt modelId="{A96E54E6-DCA4-4923-A874-213E66C02DBB}" type="sibTrans" cxnId="{C41CBA0F-D855-45BA-A6E5-FA1F7F26C583}">
      <dgm:prSet/>
      <dgm:spPr/>
      <dgm:t>
        <a:bodyPr/>
        <a:lstStyle/>
        <a:p>
          <a:endParaRPr lang="en-AU"/>
        </a:p>
      </dgm:t>
    </dgm:pt>
    <dgm:pt modelId="{94C084BF-AE00-43D3-950D-F01F15475D0E}">
      <dgm:prSet phldrT="[Text]" custT="1"/>
      <dgm:spPr/>
      <dgm:t>
        <a:bodyPr/>
        <a:lstStyle/>
        <a:p>
          <a:r>
            <a:rPr lang="en-AU" sz="1600" dirty="0"/>
            <a:t>Team One</a:t>
          </a:r>
        </a:p>
      </dgm:t>
    </dgm:pt>
    <dgm:pt modelId="{C4BA73B1-F923-467E-AD92-5311788BD51E}" type="sibTrans" cxnId="{77964028-0B16-4F18-8ED1-CC0AE83F197A}">
      <dgm:prSet/>
      <dgm:spPr/>
      <dgm:t>
        <a:bodyPr/>
        <a:lstStyle/>
        <a:p>
          <a:endParaRPr lang="en-AU"/>
        </a:p>
      </dgm:t>
    </dgm:pt>
    <dgm:pt modelId="{EF76E410-A974-4310-8536-80F2BD5B2F0F}" type="parTrans" cxnId="{77964028-0B16-4F18-8ED1-CC0AE83F197A}">
      <dgm:prSet/>
      <dgm:spPr/>
      <dgm:t>
        <a:bodyPr/>
        <a:lstStyle/>
        <a:p>
          <a:endParaRPr lang="en-AU"/>
        </a:p>
      </dgm:t>
    </dgm:pt>
    <dgm:pt modelId="{AC95B081-891A-47E9-BFA5-31BAF53FD1D8}">
      <dgm:prSet phldrT="[Text]" custT="1"/>
      <dgm:spPr/>
      <dgm:t>
        <a:bodyPr/>
        <a:lstStyle/>
        <a:p>
          <a:r>
            <a:rPr lang="en-AU" sz="1600" dirty="0"/>
            <a:t>Team Three</a:t>
          </a:r>
        </a:p>
      </dgm:t>
    </dgm:pt>
    <dgm:pt modelId="{158D5526-5771-4B3B-9819-CA75D7977306}" type="sibTrans" cxnId="{15A4BB83-0B68-4690-9C2F-ECAB554E9E5C}">
      <dgm:prSet/>
      <dgm:spPr/>
      <dgm:t>
        <a:bodyPr/>
        <a:lstStyle/>
        <a:p>
          <a:endParaRPr lang="en-AU"/>
        </a:p>
      </dgm:t>
    </dgm:pt>
    <dgm:pt modelId="{3585FD74-90F3-4CFF-A8CD-8C95512715A9}" type="parTrans" cxnId="{15A4BB83-0B68-4690-9C2F-ECAB554E9E5C}">
      <dgm:prSet/>
      <dgm:spPr/>
      <dgm:t>
        <a:bodyPr/>
        <a:lstStyle/>
        <a:p>
          <a:endParaRPr lang="en-AU"/>
        </a:p>
      </dgm:t>
    </dgm:pt>
    <dgm:pt modelId="{B69AF051-15B1-4833-8D2D-B6D51E609232}">
      <dgm:prSet phldrT="[Text]" custT="1"/>
      <dgm:spPr/>
      <dgm:t>
        <a:bodyPr/>
        <a:lstStyle/>
        <a:p>
          <a:r>
            <a:rPr lang="en-AU" sz="1600" dirty="0"/>
            <a:t>Team Four</a:t>
          </a:r>
        </a:p>
      </dgm:t>
    </dgm:pt>
    <dgm:pt modelId="{A1A62BA5-7CB6-4ECA-BD50-70CFBAF27E90}" type="sibTrans" cxnId="{67651466-BC6C-4322-A939-A0F25C573EFB}">
      <dgm:prSet/>
      <dgm:spPr/>
      <dgm:t>
        <a:bodyPr/>
        <a:lstStyle/>
        <a:p>
          <a:endParaRPr lang="en-AU"/>
        </a:p>
      </dgm:t>
    </dgm:pt>
    <dgm:pt modelId="{D4FCA9D1-C028-44C7-B128-62B8D4F3D386}" type="parTrans" cxnId="{67651466-BC6C-4322-A939-A0F25C573EFB}">
      <dgm:prSet/>
      <dgm:spPr/>
      <dgm:t>
        <a:bodyPr/>
        <a:lstStyle/>
        <a:p>
          <a:endParaRPr lang="en-AU"/>
        </a:p>
      </dgm:t>
    </dgm:pt>
    <dgm:pt modelId="{6A2FD030-C4A1-43B0-8A52-F3306459AEB3}">
      <dgm:prSet phldrT="[Text]" custT="1"/>
      <dgm:spPr/>
      <dgm:t>
        <a:bodyPr/>
        <a:lstStyle/>
        <a:p>
          <a:r>
            <a:rPr lang="en-AU" sz="1600" dirty="0"/>
            <a:t>Team Two</a:t>
          </a:r>
        </a:p>
      </dgm:t>
    </dgm:pt>
    <dgm:pt modelId="{0872E166-F5CD-4717-B35D-A0F9DBDA4FE7}" type="sibTrans" cxnId="{1775FCD3-E211-423B-9748-2E1F6DF3F18B}">
      <dgm:prSet/>
      <dgm:spPr/>
      <dgm:t>
        <a:bodyPr/>
        <a:lstStyle/>
        <a:p>
          <a:endParaRPr lang="en-AU"/>
        </a:p>
      </dgm:t>
    </dgm:pt>
    <dgm:pt modelId="{2C35DC32-012E-4DFF-9AB2-6B7B48E002F6}" type="parTrans" cxnId="{1775FCD3-E211-423B-9748-2E1F6DF3F18B}">
      <dgm:prSet/>
      <dgm:spPr/>
      <dgm:t>
        <a:bodyPr/>
        <a:lstStyle/>
        <a:p>
          <a:endParaRPr lang="en-AU"/>
        </a:p>
      </dgm:t>
    </dgm:pt>
    <dgm:pt modelId="{E4B21BB4-F812-4151-B383-87D6F5894C62}" type="pres">
      <dgm:prSet presAssocID="{3DB20B40-5E8F-4289-BEFF-8ECE3EC9249F}" presName="cycleMatrixDiagram" presStyleCnt="0">
        <dgm:presLayoutVars>
          <dgm:chMax val="1"/>
          <dgm:dir/>
          <dgm:animLvl val="lvl"/>
          <dgm:resizeHandles val="exact"/>
        </dgm:presLayoutVars>
      </dgm:prSet>
      <dgm:spPr/>
    </dgm:pt>
    <dgm:pt modelId="{62659D04-AC10-4B91-9BB7-B8E61DAF252D}" type="pres">
      <dgm:prSet presAssocID="{3DB20B40-5E8F-4289-BEFF-8ECE3EC9249F}" presName="children" presStyleCnt="0"/>
      <dgm:spPr/>
    </dgm:pt>
    <dgm:pt modelId="{AFACF79C-19EB-487F-95A2-BB46B45D15BA}" type="pres">
      <dgm:prSet presAssocID="{3DB20B40-5E8F-4289-BEFF-8ECE3EC9249F}" presName="child1group" presStyleCnt="0"/>
      <dgm:spPr/>
    </dgm:pt>
    <dgm:pt modelId="{47FC2DDF-678F-40CA-9A79-3B31CF4D4A62}" type="pres">
      <dgm:prSet presAssocID="{3DB20B40-5E8F-4289-BEFF-8ECE3EC9249F}" presName="child1" presStyleLbl="bgAcc1" presStyleIdx="0" presStyleCnt="4" custScaleX="72166" custScaleY="57031"/>
      <dgm:spPr/>
    </dgm:pt>
    <dgm:pt modelId="{B6A55C22-7F0F-4598-981D-BB69E12EB615}" type="pres">
      <dgm:prSet presAssocID="{3DB20B40-5E8F-4289-BEFF-8ECE3EC9249F}" presName="child1Text" presStyleLbl="bgAcc1" presStyleIdx="0" presStyleCnt="4">
        <dgm:presLayoutVars>
          <dgm:bulletEnabled val="1"/>
        </dgm:presLayoutVars>
      </dgm:prSet>
      <dgm:spPr/>
    </dgm:pt>
    <dgm:pt modelId="{77554EE0-FB27-4CCE-924E-ADADB114EA98}" type="pres">
      <dgm:prSet presAssocID="{3DB20B40-5E8F-4289-BEFF-8ECE3EC9249F}" presName="child2group" presStyleCnt="0"/>
      <dgm:spPr/>
    </dgm:pt>
    <dgm:pt modelId="{DE606612-9E88-4033-ADD2-455E5B2883B7}" type="pres">
      <dgm:prSet presAssocID="{3DB20B40-5E8F-4289-BEFF-8ECE3EC9249F}" presName="child2" presStyleLbl="bgAcc1" presStyleIdx="1" presStyleCnt="4" custScaleX="79757" custScaleY="57031"/>
      <dgm:spPr/>
    </dgm:pt>
    <dgm:pt modelId="{2000BB0C-A158-4C5F-94E2-4BAF3D042611}" type="pres">
      <dgm:prSet presAssocID="{3DB20B40-5E8F-4289-BEFF-8ECE3EC9249F}" presName="child2Text" presStyleLbl="bgAcc1" presStyleIdx="1" presStyleCnt="4">
        <dgm:presLayoutVars>
          <dgm:bulletEnabled val="1"/>
        </dgm:presLayoutVars>
      </dgm:prSet>
      <dgm:spPr/>
    </dgm:pt>
    <dgm:pt modelId="{B309A077-EDC0-42C3-9F9D-70411C0A8615}" type="pres">
      <dgm:prSet presAssocID="{3DB20B40-5E8F-4289-BEFF-8ECE3EC9249F}" presName="child3group" presStyleCnt="0"/>
      <dgm:spPr/>
    </dgm:pt>
    <dgm:pt modelId="{43DD9C08-CFDD-499E-98F0-37C4BF9784FA}" type="pres">
      <dgm:prSet presAssocID="{3DB20B40-5E8F-4289-BEFF-8ECE3EC9249F}" presName="child3" presStyleLbl="bgAcc1" presStyleIdx="2" presStyleCnt="4" custScaleX="79757" custScaleY="60156" custLinFactNeighborX="3846" custLinFactNeighborY="-5859"/>
      <dgm:spPr/>
    </dgm:pt>
    <dgm:pt modelId="{3C7245B4-BF5B-4CCE-B5A6-1F83DC429D4E}" type="pres">
      <dgm:prSet presAssocID="{3DB20B40-5E8F-4289-BEFF-8ECE3EC9249F}" presName="child3Text" presStyleLbl="bgAcc1" presStyleIdx="2" presStyleCnt="4">
        <dgm:presLayoutVars>
          <dgm:bulletEnabled val="1"/>
        </dgm:presLayoutVars>
      </dgm:prSet>
      <dgm:spPr/>
    </dgm:pt>
    <dgm:pt modelId="{481D5BCE-8EF1-4648-8962-B368F70DC18B}" type="pres">
      <dgm:prSet presAssocID="{3DB20B40-5E8F-4289-BEFF-8ECE3EC9249F}" presName="child4group" presStyleCnt="0"/>
      <dgm:spPr/>
    </dgm:pt>
    <dgm:pt modelId="{4EB721F7-DEDD-4590-B439-2531EFC3980B}" type="pres">
      <dgm:prSet presAssocID="{3DB20B40-5E8F-4289-BEFF-8ECE3EC9249F}" presName="child4" presStyleLbl="bgAcc1" presStyleIdx="3" presStyleCnt="4" custScaleX="77227" custScaleY="64063" custLinFactNeighborX="-1265" custLinFactNeighborY="-9375"/>
      <dgm:spPr/>
    </dgm:pt>
    <dgm:pt modelId="{68112150-AEB6-4741-922B-36E894887A2C}" type="pres">
      <dgm:prSet presAssocID="{3DB20B40-5E8F-4289-BEFF-8ECE3EC9249F}" presName="child4Text" presStyleLbl="bgAcc1" presStyleIdx="3" presStyleCnt="4">
        <dgm:presLayoutVars>
          <dgm:bulletEnabled val="1"/>
        </dgm:presLayoutVars>
      </dgm:prSet>
      <dgm:spPr/>
    </dgm:pt>
    <dgm:pt modelId="{30CFB7E9-713D-42D9-937D-0D761FAD6B7C}" type="pres">
      <dgm:prSet presAssocID="{3DB20B40-5E8F-4289-BEFF-8ECE3EC9249F}" presName="childPlaceholder" presStyleCnt="0"/>
      <dgm:spPr/>
    </dgm:pt>
    <dgm:pt modelId="{D36460AF-2D97-4DAB-8630-8EE38C9F451E}" type="pres">
      <dgm:prSet presAssocID="{3DB20B40-5E8F-4289-BEFF-8ECE3EC9249F}" presName="circle" presStyleCnt="0"/>
      <dgm:spPr/>
    </dgm:pt>
    <dgm:pt modelId="{6C82BEF3-2DF9-4CBF-A8C4-317418E22739}" type="pres">
      <dgm:prSet presAssocID="{3DB20B40-5E8F-4289-BEFF-8ECE3EC9249F}" presName="quadrant1" presStyleLbl="node1" presStyleIdx="0" presStyleCnt="4">
        <dgm:presLayoutVars>
          <dgm:chMax val="1"/>
          <dgm:bulletEnabled val="1"/>
        </dgm:presLayoutVars>
      </dgm:prSet>
      <dgm:spPr/>
    </dgm:pt>
    <dgm:pt modelId="{2128DC40-11E9-478A-B091-C627D36AC316}" type="pres">
      <dgm:prSet presAssocID="{3DB20B40-5E8F-4289-BEFF-8ECE3EC9249F}" presName="quadrant2" presStyleLbl="node1" presStyleIdx="1" presStyleCnt="4">
        <dgm:presLayoutVars>
          <dgm:chMax val="1"/>
          <dgm:bulletEnabled val="1"/>
        </dgm:presLayoutVars>
      </dgm:prSet>
      <dgm:spPr/>
    </dgm:pt>
    <dgm:pt modelId="{36A90C1C-3037-45B2-A59C-7538F1AEA75C}" type="pres">
      <dgm:prSet presAssocID="{3DB20B40-5E8F-4289-BEFF-8ECE3EC9249F}" presName="quadrant3" presStyleLbl="node1" presStyleIdx="2" presStyleCnt="4">
        <dgm:presLayoutVars>
          <dgm:chMax val="1"/>
          <dgm:bulletEnabled val="1"/>
        </dgm:presLayoutVars>
      </dgm:prSet>
      <dgm:spPr/>
    </dgm:pt>
    <dgm:pt modelId="{82A94612-1EBB-4FDD-821A-DE4815498F6C}" type="pres">
      <dgm:prSet presAssocID="{3DB20B40-5E8F-4289-BEFF-8ECE3EC9249F}" presName="quadrant4" presStyleLbl="node1" presStyleIdx="3" presStyleCnt="4">
        <dgm:presLayoutVars>
          <dgm:chMax val="1"/>
          <dgm:bulletEnabled val="1"/>
        </dgm:presLayoutVars>
      </dgm:prSet>
      <dgm:spPr/>
    </dgm:pt>
    <dgm:pt modelId="{20D7D4B6-4E54-4622-9FDF-87070C289033}" type="pres">
      <dgm:prSet presAssocID="{3DB20B40-5E8F-4289-BEFF-8ECE3EC9249F}" presName="quadrantPlaceholder" presStyleCnt="0"/>
      <dgm:spPr/>
    </dgm:pt>
    <dgm:pt modelId="{7FA60166-398B-43F1-8D77-94F73EE0E859}" type="pres">
      <dgm:prSet presAssocID="{3DB20B40-5E8F-4289-BEFF-8ECE3EC9249F}" presName="center1" presStyleLbl="fgShp" presStyleIdx="0" presStyleCnt="2" custFlipVert="1" custScaleX="25084" custScaleY="96154"/>
      <dgm:spPr/>
    </dgm:pt>
    <dgm:pt modelId="{3B584F4D-2348-4B87-AE3D-2494627821FE}" type="pres">
      <dgm:prSet presAssocID="{3DB20B40-5E8F-4289-BEFF-8ECE3EC9249F}" presName="center2" presStyleLbl="fgShp" presStyleIdx="1" presStyleCnt="2" custFlipHor="1" custScaleX="7525"/>
      <dgm:spPr/>
    </dgm:pt>
  </dgm:ptLst>
  <dgm:cxnLst>
    <dgm:cxn modelId="{C41CBA0F-D855-45BA-A6E5-FA1F7F26C583}" srcId="{3DB20B40-5E8F-4289-BEFF-8ECE3EC9249F}" destId="{D1C5B09B-8945-415D-8B12-228CA4D2B76A}" srcOrd="3" destOrd="0" parTransId="{1151325E-6AB6-44D3-9B22-9E68EEC7D3F7}" sibTransId="{A96E54E6-DCA4-4923-A874-213E66C02DBB}"/>
    <dgm:cxn modelId="{515AE010-9D9B-4E8D-BA50-62281B27B978}" srcId="{3DB20B40-5E8F-4289-BEFF-8ECE3EC9249F}" destId="{39B5633F-DFE1-4B5A-B743-06C3E1BC3E46}" srcOrd="0" destOrd="0" parTransId="{2D725D15-55B5-4FD8-A82C-C5835731C348}" sibTransId="{3EB52B0C-361F-4327-A02A-224F50ED8E11}"/>
    <dgm:cxn modelId="{90979813-2199-415E-93FB-47FA79E4A26C}" type="presOf" srcId="{D1C5B09B-8945-415D-8B12-228CA4D2B76A}" destId="{82A94612-1EBB-4FDD-821A-DE4815498F6C}" srcOrd="0" destOrd="0" presId="urn:microsoft.com/office/officeart/2005/8/layout/cycle4"/>
    <dgm:cxn modelId="{458A7616-53E4-4567-98AA-F6DE2FE67559}" type="presOf" srcId="{AC95B081-891A-47E9-BFA5-31BAF53FD1D8}" destId="{68112150-AEB6-4741-922B-36E894887A2C}" srcOrd="1" destOrd="0" presId="urn:microsoft.com/office/officeart/2005/8/layout/cycle4"/>
    <dgm:cxn modelId="{77964028-0B16-4F18-8ED1-CC0AE83F197A}" srcId="{39B5633F-DFE1-4B5A-B743-06C3E1BC3E46}" destId="{94C084BF-AE00-43D3-950D-F01F15475D0E}" srcOrd="0" destOrd="0" parTransId="{EF76E410-A974-4310-8536-80F2BD5B2F0F}" sibTransId="{C4BA73B1-F923-467E-AD92-5311788BD51E}"/>
    <dgm:cxn modelId="{9681AA2E-5D05-4AEE-A30E-F7FA91DE3719}" type="presOf" srcId="{94C084BF-AE00-43D3-950D-F01F15475D0E}" destId="{47FC2DDF-678F-40CA-9A79-3B31CF4D4A62}" srcOrd="0" destOrd="0" presId="urn:microsoft.com/office/officeart/2005/8/layout/cycle4"/>
    <dgm:cxn modelId="{45847B30-6CA8-45D3-9578-286122CD223F}" type="presOf" srcId="{94C084BF-AE00-43D3-950D-F01F15475D0E}" destId="{B6A55C22-7F0F-4598-981D-BB69E12EB615}" srcOrd="1" destOrd="0" presId="urn:microsoft.com/office/officeart/2005/8/layout/cycle4"/>
    <dgm:cxn modelId="{67651466-BC6C-4322-A939-A0F25C573EFB}" srcId="{3EA3041F-D2BF-4FAE-AE45-6A1831453F74}" destId="{B69AF051-15B1-4833-8D2D-B6D51E609232}" srcOrd="0" destOrd="0" parTransId="{D4FCA9D1-C028-44C7-B128-62B8D4F3D386}" sibTransId="{A1A62BA5-7CB6-4ECA-BD50-70CFBAF27E90}"/>
    <dgm:cxn modelId="{D74E1848-DE08-4954-8AEE-38F8363ABCB3}" srcId="{3DB20B40-5E8F-4289-BEFF-8ECE3EC9249F}" destId="{178831EE-27CD-4E11-8933-2BD5DE16BB21}" srcOrd="1" destOrd="0" parTransId="{FD778C18-BA0D-4BAC-AEBF-1695EC1DAD53}" sibTransId="{77BCCD54-9EF5-434D-87BF-5B219138739B}"/>
    <dgm:cxn modelId="{DDE33874-5F94-4041-840A-D9BE58CB68CE}" type="presOf" srcId="{6A2FD030-C4A1-43B0-8A52-F3306459AEB3}" destId="{2000BB0C-A158-4C5F-94E2-4BAF3D042611}" srcOrd="1" destOrd="0" presId="urn:microsoft.com/office/officeart/2005/8/layout/cycle4"/>
    <dgm:cxn modelId="{1C18887C-F9DD-4F6D-9EB6-D82D56ECB6F9}" type="presOf" srcId="{39B5633F-DFE1-4B5A-B743-06C3E1BC3E46}" destId="{6C82BEF3-2DF9-4CBF-A8C4-317418E22739}" srcOrd="0" destOrd="0" presId="urn:microsoft.com/office/officeart/2005/8/layout/cycle4"/>
    <dgm:cxn modelId="{15A4BB83-0B68-4690-9C2F-ECAB554E9E5C}" srcId="{D1C5B09B-8945-415D-8B12-228CA4D2B76A}" destId="{AC95B081-891A-47E9-BFA5-31BAF53FD1D8}" srcOrd="0" destOrd="0" parTransId="{3585FD74-90F3-4CFF-A8CD-8C95512715A9}" sibTransId="{158D5526-5771-4B3B-9819-CA75D7977306}"/>
    <dgm:cxn modelId="{A6F3179C-8D2D-4442-ACD4-3292BD9B23A3}" srcId="{3DB20B40-5E8F-4289-BEFF-8ECE3EC9249F}" destId="{3EA3041F-D2BF-4FAE-AE45-6A1831453F74}" srcOrd="2" destOrd="0" parTransId="{BD32D8AD-9682-4363-85D8-02D3810024D3}" sibTransId="{AF1BF48E-FD70-4E30-8025-800805154749}"/>
    <dgm:cxn modelId="{32AB38A2-AF29-4C2F-9C9F-D8CE7117FD6D}" type="presOf" srcId="{3DB20B40-5E8F-4289-BEFF-8ECE3EC9249F}" destId="{E4B21BB4-F812-4151-B383-87D6F5894C62}" srcOrd="0" destOrd="0" presId="urn:microsoft.com/office/officeart/2005/8/layout/cycle4"/>
    <dgm:cxn modelId="{1EFE5AB5-C678-48D4-B750-886198D36436}" type="presOf" srcId="{6A2FD030-C4A1-43B0-8A52-F3306459AEB3}" destId="{DE606612-9E88-4033-ADD2-455E5B2883B7}" srcOrd="0" destOrd="0" presId="urn:microsoft.com/office/officeart/2005/8/layout/cycle4"/>
    <dgm:cxn modelId="{7D0115C5-013B-4B1A-84C8-5AE7BB337422}" type="presOf" srcId="{B69AF051-15B1-4833-8D2D-B6D51E609232}" destId="{3C7245B4-BF5B-4CCE-B5A6-1F83DC429D4E}" srcOrd="1" destOrd="0" presId="urn:microsoft.com/office/officeart/2005/8/layout/cycle4"/>
    <dgm:cxn modelId="{18278ED3-D6ED-433D-A42B-5088110A6AC0}" type="presOf" srcId="{AC95B081-891A-47E9-BFA5-31BAF53FD1D8}" destId="{4EB721F7-DEDD-4590-B439-2531EFC3980B}" srcOrd="0" destOrd="0" presId="urn:microsoft.com/office/officeart/2005/8/layout/cycle4"/>
    <dgm:cxn modelId="{1775FCD3-E211-423B-9748-2E1F6DF3F18B}" srcId="{178831EE-27CD-4E11-8933-2BD5DE16BB21}" destId="{6A2FD030-C4A1-43B0-8A52-F3306459AEB3}" srcOrd="0" destOrd="0" parTransId="{2C35DC32-012E-4DFF-9AB2-6B7B48E002F6}" sibTransId="{0872E166-F5CD-4717-B35D-A0F9DBDA4FE7}"/>
    <dgm:cxn modelId="{A8166AD9-0580-412B-89ED-79EE70979710}" type="presOf" srcId="{3EA3041F-D2BF-4FAE-AE45-6A1831453F74}" destId="{36A90C1C-3037-45B2-A59C-7538F1AEA75C}" srcOrd="0" destOrd="0" presId="urn:microsoft.com/office/officeart/2005/8/layout/cycle4"/>
    <dgm:cxn modelId="{FB4487EE-7098-4BDD-858D-BB64FDB40DCF}" type="presOf" srcId="{178831EE-27CD-4E11-8933-2BD5DE16BB21}" destId="{2128DC40-11E9-478A-B091-C627D36AC316}" srcOrd="0" destOrd="0" presId="urn:microsoft.com/office/officeart/2005/8/layout/cycle4"/>
    <dgm:cxn modelId="{DA3542F2-FA65-4BB1-8943-9A9982CFF7BF}" type="presOf" srcId="{B69AF051-15B1-4833-8D2D-B6D51E609232}" destId="{43DD9C08-CFDD-499E-98F0-37C4BF9784FA}" srcOrd="0" destOrd="0" presId="urn:microsoft.com/office/officeart/2005/8/layout/cycle4"/>
    <dgm:cxn modelId="{05501A7C-7855-44AD-A13E-860FC2594613}" type="presParOf" srcId="{E4B21BB4-F812-4151-B383-87D6F5894C62}" destId="{62659D04-AC10-4B91-9BB7-B8E61DAF252D}" srcOrd="0" destOrd="0" presId="urn:microsoft.com/office/officeart/2005/8/layout/cycle4"/>
    <dgm:cxn modelId="{05743F17-C4D3-475F-A7BB-2DB549F45793}" type="presParOf" srcId="{62659D04-AC10-4B91-9BB7-B8E61DAF252D}" destId="{AFACF79C-19EB-487F-95A2-BB46B45D15BA}" srcOrd="0" destOrd="0" presId="urn:microsoft.com/office/officeart/2005/8/layout/cycle4"/>
    <dgm:cxn modelId="{6EBAD657-9A75-4502-B336-57DDB33ED0A0}" type="presParOf" srcId="{AFACF79C-19EB-487F-95A2-BB46B45D15BA}" destId="{47FC2DDF-678F-40CA-9A79-3B31CF4D4A62}" srcOrd="0" destOrd="0" presId="urn:microsoft.com/office/officeart/2005/8/layout/cycle4"/>
    <dgm:cxn modelId="{F4BCE428-EDF7-41B3-B6A1-FA63B6419F00}" type="presParOf" srcId="{AFACF79C-19EB-487F-95A2-BB46B45D15BA}" destId="{B6A55C22-7F0F-4598-981D-BB69E12EB615}" srcOrd="1" destOrd="0" presId="urn:microsoft.com/office/officeart/2005/8/layout/cycle4"/>
    <dgm:cxn modelId="{FF7199AD-A3F3-4820-BD1E-9C5DB1304AE3}" type="presParOf" srcId="{62659D04-AC10-4B91-9BB7-B8E61DAF252D}" destId="{77554EE0-FB27-4CCE-924E-ADADB114EA98}" srcOrd="1" destOrd="0" presId="urn:microsoft.com/office/officeart/2005/8/layout/cycle4"/>
    <dgm:cxn modelId="{746C5A90-3C45-4D29-BEC9-5D488045644B}" type="presParOf" srcId="{77554EE0-FB27-4CCE-924E-ADADB114EA98}" destId="{DE606612-9E88-4033-ADD2-455E5B2883B7}" srcOrd="0" destOrd="0" presId="urn:microsoft.com/office/officeart/2005/8/layout/cycle4"/>
    <dgm:cxn modelId="{E4A32A2A-4559-478F-9FF6-E3764477CBD0}" type="presParOf" srcId="{77554EE0-FB27-4CCE-924E-ADADB114EA98}" destId="{2000BB0C-A158-4C5F-94E2-4BAF3D042611}" srcOrd="1" destOrd="0" presId="urn:microsoft.com/office/officeart/2005/8/layout/cycle4"/>
    <dgm:cxn modelId="{67B4E1EC-76FD-4239-99AE-CE2D13331FBB}" type="presParOf" srcId="{62659D04-AC10-4B91-9BB7-B8E61DAF252D}" destId="{B309A077-EDC0-42C3-9F9D-70411C0A8615}" srcOrd="2" destOrd="0" presId="urn:microsoft.com/office/officeart/2005/8/layout/cycle4"/>
    <dgm:cxn modelId="{2D8917CA-62A6-4B63-9FAA-6D1A4E243F1B}" type="presParOf" srcId="{B309A077-EDC0-42C3-9F9D-70411C0A8615}" destId="{43DD9C08-CFDD-499E-98F0-37C4BF9784FA}" srcOrd="0" destOrd="0" presId="urn:microsoft.com/office/officeart/2005/8/layout/cycle4"/>
    <dgm:cxn modelId="{A073A7EF-7E47-44EF-A61D-98C7301CB5A6}" type="presParOf" srcId="{B309A077-EDC0-42C3-9F9D-70411C0A8615}" destId="{3C7245B4-BF5B-4CCE-B5A6-1F83DC429D4E}" srcOrd="1" destOrd="0" presId="urn:microsoft.com/office/officeart/2005/8/layout/cycle4"/>
    <dgm:cxn modelId="{2B1CEF75-5B21-445D-ADD0-CA51E4EEF45B}" type="presParOf" srcId="{62659D04-AC10-4B91-9BB7-B8E61DAF252D}" destId="{481D5BCE-8EF1-4648-8962-B368F70DC18B}" srcOrd="3" destOrd="0" presId="urn:microsoft.com/office/officeart/2005/8/layout/cycle4"/>
    <dgm:cxn modelId="{C72BC17D-1C8C-4074-A291-C3DF9717AB7E}" type="presParOf" srcId="{481D5BCE-8EF1-4648-8962-B368F70DC18B}" destId="{4EB721F7-DEDD-4590-B439-2531EFC3980B}" srcOrd="0" destOrd="0" presId="urn:microsoft.com/office/officeart/2005/8/layout/cycle4"/>
    <dgm:cxn modelId="{968FBDEE-F1ED-410F-B5F2-A8080C83647D}" type="presParOf" srcId="{481D5BCE-8EF1-4648-8962-B368F70DC18B}" destId="{68112150-AEB6-4741-922B-36E894887A2C}" srcOrd="1" destOrd="0" presId="urn:microsoft.com/office/officeart/2005/8/layout/cycle4"/>
    <dgm:cxn modelId="{F5E118DB-4962-4C4E-9775-F8FA4D125EBD}" type="presParOf" srcId="{62659D04-AC10-4B91-9BB7-B8E61DAF252D}" destId="{30CFB7E9-713D-42D9-937D-0D761FAD6B7C}" srcOrd="4" destOrd="0" presId="urn:microsoft.com/office/officeart/2005/8/layout/cycle4"/>
    <dgm:cxn modelId="{43C9BC51-091D-4690-B92D-F08D19E2DB89}" type="presParOf" srcId="{E4B21BB4-F812-4151-B383-87D6F5894C62}" destId="{D36460AF-2D97-4DAB-8630-8EE38C9F451E}" srcOrd="1" destOrd="0" presId="urn:microsoft.com/office/officeart/2005/8/layout/cycle4"/>
    <dgm:cxn modelId="{057E86A1-71C8-41C9-A50A-0A7D90C9936B}" type="presParOf" srcId="{D36460AF-2D97-4DAB-8630-8EE38C9F451E}" destId="{6C82BEF3-2DF9-4CBF-A8C4-317418E22739}" srcOrd="0" destOrd="0" presId="urn:microsoft.com/office/officeart/2005/8/layout/cycle4"/>
    <dgm:cxn modelId="{DAA048C0-77F0-4B81-AF02-8ECB140D4C26}" type="presParOf" srcId="{D36460AF-2D97-4DAB-8630-8EE38C9F451E}" destId="{2128DC40-11E9-478A-B091-C627D36AC316}" srcOrd="1" destOrd="0" presId="urn:microsoft.com/office/officeart/2005/8/layout/cycle4"/>
    <dgm:cxn modelId="{F58223E4-566D-458E-A73B-DA7F35751EDC}" type="presParOf" srcId="{D36460AF-2D97-4DAB-8630-8EE38C9F451E}" destId="{36A90C1C-3037-45B2-A59C-7538F1AEA75C}" srcOrd="2" destOrd="0" presId="urn:microsoft.com/office/officeart/2005/8/layout/cycle4"/>
    <dgm:cxn modelId="{84E33AF8-B5CB-406B-AE1C-C630694104A5}" type="presParOf" srcId="{D36460AF-2D97-4DAB-8630-8EE38C9F451E}" destId="{82A94612-1EBB-4FDD-821A-DE4815498F6C}" srcOrd="3" destOrd="0" presId="urn:microsoft.com/office/officeart/2005/8/layout/cycle4"/>
    <dgm:cxn modelId="{ED4780BF-CBC3-4612-9613-BF1CFFBA1EAD}" type="presParOf" srcId="{D36460AF-2D97-4DAB-8630-8EE38C9F451E}" destId="{20D7D4B6-4E54-4622-9FDF-87070C289033}" srcOrd="4" destOrd="0" presId="urn:microsoft.com/office/officeart/2005/8/layout/cycle4"/>
    <dgm:cxn modelId="{5538AA8E-48CB-4B29-9F4D-F1E866E08128}" type="presParOf" srcId="{E4B21BB4-F812-4151-B383-87D6F5894C62}" destId="{7FA60166-398B-43F1-8D77-94F73EE0E859}" srcOrd="2" destOrd="0" presId="urn:microsoft.com/office/officeart/2005/8/layout/cycle4"/>
    <dgm:cxn modelId="{80BDD4A1-AE18-448B-B102-4A527182ED63}" type="presParOf" srcId="{E4B21BB4-F812-4151-B383-87D6F5894C62}" destId="{3B584F4D-2348-4B87-AE3D-2494627821F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654A9-3787-4CE3-B135-51EDB734C613}">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8ED7B-E9EF-4462-9DA6-4E12EDC9054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01A708-F36E-4204-9FBA-0D771846956A}">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Switch phones to silent</a:t>
          </a:r>
        </a:p>
      </dsp:txBody>
      <dsp:txXfrm>
        <a:off x="1429899" y="2442"/>
        <a:ext cx="5083704" cy="1238008"/>
      </dsp:txXfrm>
    </dsp:sp>
    <dsp:sp modelId="{631B06B1-E00B-48FF-BDA3-E1EBDBD45081}">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EF970-0134-4023-8760-9D9150523BFC}">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69EC5D-B959-4EB6-9310-F86A7923524A}">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Keep to schedule</a:t>
          </a:r>
        </a:p>
      </dsp:txBody>
      <dsp:txXfrm>
        <a:off x="1429899" y="1549953"/>
        <a:ext cx="5083704" cy="1238008"/>
      </dsp:txXfrm>
    </dsp:sp>
    <dsp:sp modelId="{17379C67-5C98-4586-8BFC-43C2B0FB220C}">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170BE-56A4-40B8-9526-06524E963CD2}">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917788-C069-4714-BC6B-49AD5E2E41C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Contribute to discussions</a:t>
          </a:r>
        </a:p>
      </dsp:txBody>
      <dsp:txXfrm>
        <a:off x="1429899" y="3097464"/>
        <a:ext cx="5083704" cy="1238008"/>
      </dsp:txXfrm>
    </dsp:sp>
    <dsp:sp modelId="{BC7ECF2E-6578-42B6-A7BA-F93CC22F54C6}">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0672F-252C-490C-8061-57BFC1EA24C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126FBE-B4D4-401A-A1E5-225A4AB542CB}">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Ask questions </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9FF86-3BB1-44FC-8549-87760984EDA1}">
      <dsp:nvSpPr>
        <dsp:cNvPr id="0" name=""/>
        <dsp:cNvSpPr/>
      </dsp:nvSpPr>
      <dsp:spPr>
        <a:xfrm>
          <a:off x="0" y="0"/>
          <a:ext cx="5750560" cy="10160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is child sexual exploitation in tourism?</a:t>
          </a:r>
        </a:p>
      </dsp:txBody>
      <dsp:txXfrm>
        <a:off x="29758" y="29758"/>
        <a:ext cx="4568351" cy="956495"/>
      </dsp:txXfrm>
    </dsp:sp>
    <dsp:sp modelId="{D2921D71-AB0A-45AA-A324-0C0DB7A2AC39}">
      <dsp:nvSpPr>
        <dsp:cNvPr id="0" name=""/>
        <dsp:cNvSpPr/>
      </dsp:nvSpPr>
      <dsp:spPr>
        <a:xfrm>
          <a:off x="481609" y="1200740"/>
          <a:ext cx="5750560" cy="10160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is online child sexual exploitation?</a:t>
          </a:r>
        </a:p>
      </dsp:txBody>
      <dsp:txXfrm>
        <a:off x="511367" y="1230498"/>
        <a:ext cx="4549027" cy="956495"/>
      </dsp:txXfrm>
    </dsp:sp>
    <dsp:sp modelId="{2C0842B1-94BC-477E-96A1-292B8E7EA101}">
      <dsp:nvSpPr>
        <dsp:cNvPr id="0" name=""/>
        <dsp:cNvSpPr/>
      </dsp:nvSpPr>
      <dsp:spPr>
        <a:xfrm>
          <a:off x="956030" y="2401481"/>
          <a:ext cx="5750560" cy="10160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How can we protect children in Cambodia?</a:t>
          </a:r>
        </a:p>
      </dsp:txBody>
      <dsp:txXfrm>
        <a:off x="985788" y="2431239"/>
        <a:ext cx="4556215" cy="956495"/>
      </dsp:txXfrm>
    </dsp:sp>
    <dsp:sp modelId="{61CD5CF4-6355-4B0E-8D1D-294B10102612}">
      <dsp:nvSpPr>
        <dsp:cNvPr id="0" name=""/>
        <dsp:cNvSpPr/>
      </dsp:nvSpPr>
      <dsp:spPr>
        <a:xfrm>
          <a:off x="1437639" y="3602222"/>
          <a:ext cx="5750560" cy="10160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What can we do to prevent, detect and respond to these crimes against children in Cambodia?</a:t>
          </a:r>
        </a:p>
      </dsp:txBody>
      <dsp:txXfrm>
        <a:off x="1467397" y="3631980"/>
        <a:ext cx="4549027" cy="956495"/>
      </dsp:txXfrm>
    </dsp:sp>
    <dsp:sp modelId="{01A156D4-E324-4ABD-A35C-BC0FB925CF71}">
      <dsp:nvSpPr>
        <dsp:cNvPr id="0" name=""/>
        <dsp:cNvSpPr/>
      </dsp:nvSpPr>
      <dsp:spPr>
        <a:xfrm>
          <a:off x="5090152" y="778172"/>
          <a:ext cx="660407" cy="66040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238744" y="778172"/>
        <a:ext cx="363223" cy="496956"/>
      </dsp:txXfrm>
    </dsp:sp>
    <dsp:sp modelId="{B5E146D7-F122-40CC-AFEE-7414FC8F7597}">
      <dsp:nvSpPr>
        <dsp:cNvPr id="0" name=""/>
        <dsp:cNvSpPr/>
      </dsp:nvSpPr>
      <dsp:spPr>
        <a:xfrm>
          <a:off x="5571761" y="1978913"/>
          <a:ext cx="660407" cy="66040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720353" y="1978913"/>
        <a:ext cx="363223" cy="496956"/>
      </dsp:txXfrm>
    </dsp:sp>
    <dsp:sp modelId="{0D95376C-A036-497B-9F8F-2E8A4B5E42F8}">
      <dsp:nvSpPr>
        <dsp:cNvPr id="0" name=""/>
        <dsp:cNvSpPr/>
      </dsp:nvSpPr>
      <dsp:spPr>
        <a:xfrm>
          <a:off x="6046183" y="3179654"/>
          <a:ext cx="660407" cy="66040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194775" y="3179654"/>
        <a:ext cx="363223" cy="496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A9E62-8334-465E-AB22-E230591A911E}">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7BC9E-EE45-4A53-8409-0737DCBD86DE}">
      <dsp:nvSpPr>
        <dsp:cNvPr id="0" name=""/>
        <dsp:cNvSpPr/>
      </dsp:nvSpPr>
      <dsp:spPr>
        <a:xfrm>
          <a:off x="508544" y="378974"/>
          <a:ext cx="924626" cy="924626"/>
        </a:xfrm>
        <a:prstGeom prst="rect">
          <a:avLst/>
        </a:prstGeom>
        <a:blipFill rotWithShape="1">
          <a:blip xmlns:r="http://schemas.openxmlformats.org/officeDocument/2006/relationships" r:embed="rId1"/>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21923-37B6-4EB5-BD9A-06155416F221}">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a:t>Sexual Exploitation of Children in Travel and Tourism</a:t>
          </a:r>
          <a:endParaRPr lang="en-US" sz="2500" kern="1200"/>
        </a:p>
      </dsp:txBody>
      <dsp:txXfrm>
        <a:off x="1941716" y="718"/>
        <a:ext cx="4571887" cy="1681139"/>
      </dsp:txXfrm>
    </dsp:sp>
    <dsp:sp modelId="{14865D45-A897-44FD-B65E-4770E417F81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7BE64-C009-4BA9-B64E-6360C95BE600}">
      <dsp:nvSpPr>
        <dsp:cNvPr id="0" name=""/>
        <dsp:cNvSpPr/>
      </dsp:nvSpPr>
      <dsp:spPr>
        <a:xfrm>
          <a:off x="508544" y="2480399"/>
          <a:ext cx="924626" cy="924626"/>
        </a:xfrm>
        <a:prstGeom prst="rect">
          <a:avLst/>
        </a:prstGeom>
        <a:blipFill rotWithShape="1">
          <a:blip xmlns:r="http://schemas.openxmlformats.org/officeDocument/2006/relationships" r:embed="rId1"/>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566F94-0C22-4BB4-9B3A-C4C19207EA75}">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a:t>Online Sexual Exploitation of Children</a:t>
          </a:r>
          <a:endParaRPr lang="en-US" sz="2500" kern="1200"/>
        </a:p>
      </dsp:txBody>
      <dsp:txXfrm>
        <a:off x="1941716" y="2102143"/>
        <a:ext cx="4571887" cy="1681139"/>
      </dsp:txXfrm>
    </dsp:sp>
    <dsp:sp modelId="{716F7683-969A-4605-A2B8-E057500E7796}">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E9E4DE-8975-401C-8F57-2FDD59AEDE15}">
      <dsp:nvSpPr>
        <dsp:cNvPr id="0" name=""/>
        <dsp:cNvSpPr/>
      </dsp:nvSpPr>
      <dsp:spPr>
        <a:xfrm>
          <a:off x="508544" y="4581824"/>
          <a:ext cx="924626" cy="924626"/>
        </a:xfrm>
        <a:prstGeom prst="rect">
          <a:avLst/>
        </a:prstGeom>
        <a:blipFill rotWithShape="1">
          <a:blip xmlns:r="http://schemas.openxmlformats.org/officeDocument/2006/relationships" r:embed="rId1"/>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4363D0-EE7C-43F6-8FBA-41E27452E603}">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Child Sex Trafficking</a:t>
          </a:r>
        </a:p>
      </dsp:txBody>
      <dsp:txXfrm>
        <a:off x="1941716" y="4203567"/>
        <a:ext cx="4571887" cy="168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9F1BD-99A1-4F09-8416-914E968238C2}">
      <dsp:nvSpPr>
        <dsp:cNvPr id="0" name=""/>
        <dsp:cNvSpPr/>
      </dsp:nvSpPr>
      <dsp:spPr>
        <a:xfrm>
          <a:off x="1398" y="1182403"/>
          <a:ext cx="2982591" cy="1789554"/>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AU" sz="6500" kern="1200" dirty="0"/>
        </a:p>
      </dsp:txBody>
      <dsp:txXfrm>
        <a:off x="53812" y="1234817"/>
        <a:ext cx="2877763" cy="1684726"/>
      </dsp:txXfrm>
    </dsp:sp>
    <dsp:sp modelId="{DC539C04-21FD-499B-B6A3-8232B5EF6D82}">
      <dsp:nvSpPr>
        <dsp:cNvPr id="0" name=""/>
        <dsp:cNvSpPr/>
      </dsp:nvSpPr>
      <dsp:spPr>
        <a:xfrm>
          <a:off x="3282249" y="1707339"/>
          <a:ext cx="632309" cy="73968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AU" sz="3100" kern="1200"/>
        </a:p>
      </dsp:txBody>
      <dsp:txXfrm>
        <a:off x="3282249" y="1855275"/>
        <a:ext cx="442616" cy="443810"/>
      </dsp:txXfrm>
    </dsp:sp>
    <dsp:sp modelId="{132356B3-7076-4117-96AE-7FAD43028CDA}">
      <dsp:nvSpPr>
        <dsp:cNvPr id="0" name=""/>
        <dsp:cNvSpPr/>
      </dsp:nvSpPr>
      <dsp:spPr>
        <a:xfrm>
          <a:off x="4177026" y="1182403"/>
          <a:ext cx="2982591" cy="1789554"/>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AU" sz="6500" kern="1200" dirty="0"/>
        </a:p>
      </dsp:txBody>
      <dsp:txXfrm>
        <a:off x="4229440" y="1234817"/>
        <a:ext cx="2877763" cy="1684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5CBC-10F5-418E-9A27-162621053B50}">
      <dsp:nvSpPr>
        <dsp:cNvPr id="0" name=""/>
        <dsp:cNvSpPr/>
      </dsp:nvSpPr>
      <dsp:spPr>
        <a:xfrm>
          <a:off x="0" y="640738"/>
          <a:ext cx="6311900" cy="17111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Offenders u</a:t>
          </a:r>
          <a:r>
            <a:rPr lang="en-AU" sz="3600" kern="1200" dirty="0"/>
            <a:t>se many methods to exploit children, including</a:t>
          </a:r>
          <a:r>
            <a:rPr lang="en-AU" sz="5400" kern="1200" dirty="0"/>
            <a:t>:</a:t>
          </a:r>
          <a:endParaRPr lang="en-US" sz="5400" kern="1200" dirty="0"/>
        </a:p>
      </dsp:txBody>
      <dsp:txXfrm>
        <a:off x="83530" y="724268"/>
        <a:ext cx="6144840" cy="1544065"/>
      </dsp:txXfrm>
    </dsp:sp>
    <dsp:sp modelId="{24822020-519F-4874-8A80-FD2BD27C289C}">
      <dsp:nvSpPr>
        <dsp:cNvPr id="0" name=""/>
        <dsp:cNvSpPr/>
      </dsp:nvSpPr>
      <dsp:spPr>
        <a:xfrm>
          <a:off x="0" y="2351862"/>
          <a:ext cx="6311900"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4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AU" sz="2000" kern="1200" dirty="0"/>
            <a:t>Making advance arrangements.</a:t>
          </a:r>
          <a:endParaRPr lang="en-US" sz="2000" kern="1200" dirty="0"/>
        </a:p>
        <a:p>
          <a:pPr marL="228600" lvl="1" indent="-228600" algn="l" defTabSz="889000">
            <a:lnSpc>
              <a:spcPct val="90000"/>
            </a:lnSpc>
            <a:spcBef>
              <a:spcPct val="0"/>
            </a:spcBef>
            <a:spcAft>
              <a:spcPct val="20000"/>
            </a:spcAft>
            <a:buChar char="•"/>
          </a:pPr>
          <a:r>
            <a:rPr lang="en-AU" sz="2000" kern="1200" dirty="0"/>
            <a:t>Taking advantage of holiday environments.</a:t>
          </a:r>
          <a:endParaRPr lang="en-US" sz="2000" kern="1200" dirty="0"/>
        </a:p>
        <a:p>
          <a:pPr marL="228600" lvl="1" indent="-228600" algn="l" defTabSz="889000">
            <a:lnSpc>
              <a:spcPct val="90000"/>
            </a:lnSpc>
            <a:spcBef>
              <a:spcPct val="0"/>
            </a:spcBef>
            <a:spcAft>
              <a:spcPct val="20000"/>
            </a:spcAft>
            <a:buChar char="•"/>
          </a:pPr>
          <a:r>
            <a:rPr lang="en-AU" sz="2000" kern="1200" dirty="0"/>
            <a:t>Travel to places where children are available for sexual abuse.</a:t>
          </a:r>
          <a:endParaRPr lang="en-US" sz="2000" kern="1200" dirty="0"/>
        </a:p>
        <a:p>
          <a:pPr marL="228600" lvl="1" indent="-228600" algn="l" defTabSz="889000">
            <a:lnSpc>
              <a:spcPct val="90000"/>
            </a:lnSpc>
            <a:spcBef>
              <a:spcPct val="0"/>
            </a:spcBef>
            <a:spcAft>
              <a:spcPct val="20000"/>
            </a:spcAft>
            <a:buChar char="•"/>
          </a:pPr>
          <a:r>
            <a:rPr lang="en-AU" sz="2000" kern="1200" dirty="0"/>
            <a:t>Use the internet to abuse children in foreign countries.</a:t>
          </a:r>
          <a:endParaRPr lang="en-US" sz="2000" kern="1200" dirty="0"/>
        </a:p>
        <a:p>
          <a:pPr marL="228600" lvl="1" indent="-228600" algn="l" defTabSz="889000">
            <a:lnSpc>
              <a:spcPct val="90000"/>
            </a:lnSpc>
            <a:spcBef>
              <a:spcPct val="0"/>
            </a:spcBef>
            <a:spcAft>
              <a:spcPct val="20000"/>
            </a:spcAft>
            <a:buChar char="•"/>
          </a:pPr>
          <a:r>
            <a:rPr lang="en-AU" sz="2000" kern="1200" dirty="0"/>
            <a:t>Work as volunteers or professionals to abuse children they meet through their work.</a:t>
          </a:r>
          <a:endParaRPr lang="en-US" sz="2000" kern="1200" dirty="0"/>
        </a:p>
        <a:p>
          <a:pPr marL="228600" lvl="1" indent="-228600" algn="l" defTabSz="889000">
            <a:lnSpc>
              <a:spcPct val="90000"/>
            </a:lnSpc>
            <a:spcBef>
              <a:spcPct val="0"/>
            </a:spcBef>
            <a:spcAft>
              <a:spcPct val="20000"/>
            </a:spcAft>
            <a:buChar char="•"/>
          </a:pPr>
          <a:r>
            <a:rPr lang="en-AU" sz="2000" kern="1200" dirty="0"/>
            <a:t>Use local procurers and networks to find and abuse children.</a:t>
          </a:r>
          <a:endParaRPr lang="en-US" sz="2000" kern="1200" dirty="0"/>
        </a:p>
      </dsp:txBody>
      <dsp:txXfrm>
        <a:off x="0" y="2351862"/>
        <a:ext cx="6311900" cy="289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D9C08-CFDD-499E-98F0-37C4BF9784FA}">
      <dsp:nvSpPr>
        <dsp:cNvPr id="0" name=""/>
        <dsp:cNvSpPr/>
      </dsp:nvSpPr>
      <dsp:spPr>
        <a:xfrm>
          <a:off x="3785232" y="2743841"/>
          <a:ext cx="1491130" cy="7285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AU" sz="1600" kern="1200" dirty="0"/>
            <a:t>Team Four</a:t>
          </a:r>
        </a:p>
      </dsp:txBody>
      <dsp:txXfrm>
        <a:off x="4248575" y="2941977"/>
        <a:ext cx="1011785" cy="514393"/>
      </dsp:txXfrm>
    </dsp:sp>
    <dsp:sp modelId="{4EB721F7-DEDD-4590-B439-2531EFC3980B}">
      <dsp:nvSpPr>
        <dsp:cNvPr id="0" name=""/>
        <dsp:cNvSpPr/>
      </dsp:nvSpPr>
      <dsp:spPr>
        <a:xfrm>
          <a:off x="662940" y="2677601"/>
          <a:ext cx="1443830" cy="775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AU" sz="1600" kern="1200" dirty="0"/>
            <a:t>Team Three</a:t>
          </a:r>
        </a:p>
      </dsp:txBody>
      <dsp:txXfrm>
        <a:off x="679983" y="2888606"/>
        <a:ext cx="976595" cy="547800"/>
      </dsp:txXfrm>
    </dsp:sp>
    <dsp:sp modelId="{DE606612-9E88-4033-ADD2-455E5B2883B7}">
      <dsp:nvSpPr>
        <dsp:cNvPr id="0" name=""/>
        <dsp:cNvSpPr/>
      </dsp:nvSpPr>
      <dsp:spPr>
        <a:xfrm>
          <a:off x="3713328" y="260192"/>
          <a:ext cx="1491130" cy="69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AU" sz="1600" kern="1200" dirty="0"/>
            <a:t>Team Two</a:t>
          </a:r>
        </a:p>
      </dsp:txBody>
      <dsp:txXfrm>
        <a:off x="4175839" y="275364"/>
        <a:ext cx="1013447" cy="487670"/>
      </dsp:txXfrm>
    </dsp:sp>
    <dsp:sp modelId="{47FC2DDF-678F-40CA-9A79-3B31CF4D4A62}">
      <dsp:nvSpPr>
        <dsp:cNvPr id="0" name=""/>
        <dsp:cNvSpPr/>
      </dsp:nvSpPr>
      <dsp:spPr>
        <a:xfrm>
          <a:off x="733901" y="260192"/>
          <a:ext cx="1349210" cy="69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AU" sz="1600" kern="1200" dirty="0"/>
            <a:t>Team One</a:t>
          </a:r>
        </a:p>
      </dsp:txBody>
      <dsp:txXfrm>
        <a:off x="749073" y="275364"/>
        <a:ext cx="914103" cy="487670"/>
      </dsp:txXfrm>
    </dsp:sp>
    <dsp:sp modelId="{6C82BEF3-2DF9-4CBF-A8C4-317418E22739}">
      <dsp:nvSpPr>
        <dsp:cNvPr id="0" name=""/>
        <dsp:cNvSpPr/>
      </dsp:nvSpPr>
      <dsp:spPr>
        <a:xfrm>
          <a:off x="1257122" y="215722"/>
          <a:ext cx="1638731" cy="1638731"/>
        </a:xfrm>
        <a:prstGeom prst="pieWedge">
          <a:avLst/>
        </a:prstGeom>
        <a:solidFill>
          <a:srgbClr val="E84E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Children</a:t>
          </a:r>
        </a:p>
      </dsp:txBody>
      <dsp:txXfrm>
        <a:off x="1737095" y="695695"/>
        <a:ext cx="1158758" cy="1158758"/>
      </dsp:txXfrm>
    </dsp:sp>
    <dsp:sp modelId="{2128DC40-11E9-478A-B091-C627D36AC316}">
      <dsp:nvSpPr>
        <dsp:cNvPr id="0" name=""/>
        <dsp:cNvSpPr/>
      </dsp:nvSpPr>
      <dsp:spPr>
        <a:xfrm rot="5400000">
          <a:off x="2971545" y="215722"/>
          <a:ext cx="1638731" cy="1638731"/>
        </a:xfrm>
        <a:prstGeom prst="pieWedg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Families</a:t>
          </a:r>
        </a:p>
      </dsp:txBody>
      <dsp:txXfrm rot="-5400000">
        <a:off x="2971545" y="695695"/>
        <a:ext cx="1158758" cy="1158758"/>
      </dsp:txXfrm>
    </dsp:sp>
    <dsp:sp modelId="{36A90C1C-3037-45B2-A59C-7538F1AEA75C}">
      <dsp:nvSpPr>
        <dsp:cNvPr id="0" name=""/>
        <dsp:cNvSpPr/>
      </dsp:nvSpPr>
      <dsp:spPr>
        <a:xfrm rot="10800000">
          <a:off x="2971545" y="1930146"/>
          <a:ext cx="1638731" cy="1638731"/>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The tourism sector</a:t>
          </a:r>
        </a:p>
      </dsp:txBody>
      <dsp:txXfrm rot="10800000">
        <a:off x="2971545" y="1930146"/>
        <a:ext cx="1158758" cy="1158758"/>
      </dsp:txXfrm>
    </dsp:sp>
    <dsp:sp modelId="{82A94612-1EBB-4FDD-821A-DE4815498F6C}">
      <dsp:nvSpPr>
        <dsp:cNvPr id="0" name=""/>
        <dsp:cNvSpPr/>
      </dsp:nvSpPr>
      <dsp:spPr>
        <a:xfrm rot="16200000">
          <a:off x="1257122" y="1930146"/>
          <a:ext cx="1638731" cy="1638731"/>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The local community</a:t>
          </a:r>
        </a:p>
      </dsp:txBody>
      <dsp:txXfrm rot="5400000">
        <a:off x="1737095" y="1930146"/>
        <a:ext cx="1158758" cy="1158758"/>
      </dsp:txXfrm>
    </dsp:sp>
    <dsp:sp modelId="{7FA60166-398B-43F1-8D77-94F73EE0E859}">
      <dsp:nvSpPr>
        <dsp:cNvPr id="0" name=""/>
        <dsp:cNvSpPr/>
      </dsp:nvSpPr>
      <dsp:spPr>
        <a:xfrm flipV="1">
          <a:off x="2862737" y="1561147"/>
          <a:ext cx="141924" cy="47307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584F4D-2348-4B87-AE3D-2494627821FE}">
      <dsp:nvSpPr>
        <dsp:cNvPr id="0" name=""/>
        <dsp:cNvSpPr/>
      </dsp:nvSpPr>
      <dsp:spPr>
        <a:xfrm rot="10800000" flipH="1">
          <a:off x="2912411" y="1740916"/>
          <a:ext cx="42576" cy="49199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8190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E2210D5-B1E5-4B36-B337-C1A282F744FA}"/>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843CEC4-B5C7-4DF1-B19E-6A0824A62E67}"/>
              </a:ext>
            </a:extLst>
          </p:cNvPr>
          <p:cNvSpPr>
            <a:spLocks noGrp="1"/>
          </p:cNvSpPr>
          <p:nvPr>
            <p:ph type="body" idx="1"/>
          </p:nvPr>
        </p:nvSpPr>
        <p:spPr/>
        <p:txBody>
          <a:bodyPr/>
          <a:lstStyle/>
          <a:p>
            <a:endParaRPr lang="en-US" dirty="0"/>
          </a:p>
          <a:p>
            <a:pPr>
              <a:defRPr/>
            </a:pPr>
            <a:endParaRPr lang="en-US" dirty="0"/>
          </a:p>
          <a:p>
            <a:pPr>
              <a:defRPr/>
            </a:pPr>
            <a:endParaRPr lang="en-US" dirty="0"/>
          </a:p>
        </p:txBody>
      </p:sp>
      <p:sp>
        <p:nvSpPr>
          <p:cNvPr id="72708" name="Slide Number Placeholder 3">
            <a:extLst>
              <a:ext uri="{FF2B5EF4-FFF2-40B4-BE49-F238E27FC236}">
                <a16:creationId xmlns:a16="http://schemas.microsoft.com/office/drawing/2014/main" id="{904C7134-A9CC-49CA-A432-71E9CAF1D3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931FCF-DA0D-48B8-9F4A-6037F430C982}"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62244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E2210D5-B1E5-4B36-B337-C1A282F744FA}"/>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843CEC4-B5C7-4DF1-B19E-6A0824A62E67}"/>
              </a:ext>
            </a:extLst>
          </p:cNvPr>
          <p:cNvSpPr>
            <a:spLocks noGrp="1"/>
          </p:cNvSpPr>
          <p:nvPr>
            <p:ph type="body" idx="1"/>
          </p:nvPr>
        </p:nvSpPr>
        <p:spPr/>
        <p:txBody>
          <a:bodyPr/>
          <a:lstStyle/>
          <a:p>
            <a:r>
              <a:rPr lang="en-US" dirty="0"/>
              <a:t>.</a:t>
            </a:r>
            <a:r>
              <a:rPr lang="en-US" altLang="en-US" b="1" u="sng" dirty="0"/>
              <a:t>EXPLAIN</a:t>
            </a:r>
          </a:p>
          <a:p>
            <a:r>
              <a:rPr lang="en-US" altLang="en-US" dirty="0"/>
              <a:t>Acknowledge the taboo of sexual discussions, but respect that discussion on sex for the purpose of child protection is essential.</a:t>
            </a:r>
          </a:p>
          <a:p>
            <a:r>
              <a:rPr lang="en-US" altLang="en-US" dirty="0"/>
              <a:t>Ensure the class understands that this training will involve discussion about child sexual exploitation and use sexual terminology.</a:t>
            </a:r>
          </a:p>
          <a:p>
            <a:r>
              <a:rPr lang="en-US" altLang="en-US" dirty="0"/>
              <a:t>Advise that if anyone feels uncomfortable, they can advise the trainer.</a:t>
            </a:r>
          </a:p>
          <a:p>
            <a:pPr marL="165415" indent="-165415">
              <a:defRPr/>
            </a:pPr>
            <a:endParaRPr lang="en-US" dirty="0"/>
          </a:p>
          <a:p>
            <a:pPr>
              <a:defRPr/>
            </a:pPr>
            <a:endParaRPr lang="en-US" dirty="0"/>
          </a:p>
          <a:p>
            <a:pPr>
              <a:defRPr/>
            </a:pPr>
            <a:endParaRPr lang="en-US" dirty="0"/>
          </a:p>
        </p:txBody>
      </p:sp>
      <p:sp>
        <p:nvSpPr>
          <p:cNvPr id="72708" name="Slide Number Placeholder 3">
            <a:extLst>
              <a:ext uri="{FF2B5EF4-FFF2-40B4-BE49-F238E27FC236}">
                <a16:creationId xmlns:a16="http://schemas.microsoft.com/office/drawing/2014/main" id="{904C7134-A9CC-49CA-A432-71E9CAF1D3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931FCF-DA0D-48B8-9F4A-6037F430C982}"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78565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D9A8ABE-D835-4BF7-A22A-0A997EB9D4B6}"/>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13150754-B66C-43F3-AE66-5B22B085EF6A}"/>
              </a:ext>
            </a:extLst>
          </p:cNvPr>
          <p:cNvSpPr>
            <a:spLocks noGrp="1"/>
          </p:cNvSpPr>
          <p:nvPr>
            <p:ph type="body" idx="1"/>
          </p:nvPr>
        </p:nvSpPr>
        <p:spPr/>
        <p:txBody>
          <a:bodyPr/>
          <a:lstStyle/>
          <a:p>
            <a:pPr marL="165415" indent="-165415">
              <a:defRPr/>
            </a:pPr>
            <a:r>
              <a:rPr lang="en-AU" b="1" u="sng" dirty="0"/>
              <a:t>EXPLAIN</a:t>
            </a:r>
            <a:endParaRPr lang="en-US" dirty="0"/>
          </a:p>
          <a:p>
            <a:pPr marL="165415" indent="-165415">
              <a:buFont typeface="Arial" pitchFamily="34" charset="0"/>
              <a:buChar char="•"/>
              <a:defRPr/>
            </a:pPr>
            <a:r>
              <a:rPr lang="en-US" dirty="0"/>
              <a:t>Child abuse and exploitation are not particular to any country.  These problems occur in every country of the world.  </a:t>
            </a:r>
          </a:p>
          <a:p>
            <a:pPr marL="165415" indent="-165415">
              <a:buFont typeface="Arial" pitchFamily="34" charset="0"/>
              <a:buChar char="•"/>
              <a:defRPr/>
            </a:pPr>
            <a:r>
              <a:rPr lang="en-AU" dirty="0"/>
              <a:t>UNICEF advises that ‘millions of children worldwide from all socio-economic backgrounds, across all ages, religions and cultures suffer violence, exploitation and abuse every day, and millions more are at risk’.</a:t>
            </a:r>
          </a:p>
          <a:p>
            <a:pPr marL="165415" indent="-165415">
              <a:buFont typeface="Arial" pitchFamily="34" charset="0"/>
              <a:buChar char="•"/>
              <a:defRPr/>
            </a:pPr>
            <a:r>
              <a:rPr lang="en-AU" dirty="0"/>
              <a:t>It is common for children to experience multiple forms of abuse on a regular basis – rather than isolated cases of abuse.</a:t>
            </a:r>
          </a:p>
          <a:p>
            <a:pPr marL="165415" indent="-165415">
              <a:buFont typeface="Arial" pitchFamily="34" charset="0"/>
              <a:buChar char="•"/>
              <a:defRPr/>
            </a:pPr>
            <a:r>
              <a:rPr lang="en-AU" dirty="0"/>
              <a:t>For example, a child may be neglected by the parents and move to the streets where they are become victims of physical assault and suffer emotional abuse.</a:t>
            </a:r>
            <a:endParaRPr lang="en-US" dirty="0"/>
          </a:p>
          <a:p>
            <a:pPr>
              <a:defRPr/>
            </a:pPr>
            <a:endParaRPr lang="en-AU" dirty="0"/>
          </a:p>
          <a:p>
            <a:pPr>
              <a:defRPr/>
            </a:pPr>
            <a:endParaRPr lang="en-AU" dirty="0"/>
          </a:p>
          <a:p>
            <a:pPr>
              <a:defRPr/>
            </a:pPr>
            <a:r>
              <a:rPr lang="en-AU" b="1" dirty="0"/>
              <a:t> </a:t>
            </a:r>
            <a:endParaRPr lang="en-AU" dirty="0"/>
          </a:p>
          <a:p>
            <a:pPr>
              <a:defRPr/>
            </a:pPr>
            <a:endParaRPr lang="en-US" dirty="0"/>
          </a:p>
        </p:txBody>
      </p:sp>
      <p:sp>
        <p:nvSpPr>
          <p:cNvPr id="41988" name="Slide Number Placeholder 3">
            <a:extLst>
              <a:ext uri="{FF2B5EF4-FFF2-40B4-BE49-F238E27FC236}">
                <a16:creationId xmlns:a16="http://schemas.microsoft.com/office/drawing/2014/main" id="{792C8262-968B-4DC3-A178-6937750BCF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6A280C-1DFD-4984-B949-B72294A93CA5}"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28982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A65A713-29BA-47CF-8910-593C3CBE602B}"/>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346E45FC-502D-410F-BDC7-1EC8B37B0A36}"/>
              </a:ext>
            </a:extLst>
          </p:cNvPr>
          <p:cNvSpPr>
            <a:spLocks noGrp="1"/>
          </p:cNvSpPr>
          <p:nvPr>
            <p:ph type="body" idx="1"/>
          </p:nvPr>
        </p:nvSpPr>
        <p:spPr/>
        <p:txBody>
          <a:bodyPr/>
          <a:lstStyle/>
          <a:p>
            <a:pPr marL="165415" indent="-165415">
              <a:spcBef>
                <a:spcPts val="0"/>
              </a:spcBef>
              <a:defRPr/>
            </a:pPr>
            <a:r>
              <a:rPr lang="en-AU" b="1" u="sng" dirty="0"/>
              <a:t>HANDOUT: </a:t>
            </a:r>
            <a:r>
              <a:rPr lang="en-AU" dirty="0"/>
              <a:t> What is Child Abuse? Poster</a:t>
            </a:r>
            <a:endParaRPr lang="en-AU" b="1" u="sng" dirty="0"/>
          </a:p>
          <a:p>
            <a:pPr marL="165415" indent="-165415">
              <a:spcBef>
                <a:spcPts val="0"/>
              </a:spcBef>
              <a:defRPr/>
            </a:pPr>
            <a:endParaRPr lang="en-AU" b="1" u="sng" dirty="0"/>
          </a:p>
          <a:p>
            <a:pPr marL="165415" indent="-165415">
              <a:spcBef>
                <a:spcPts val="0"/>
              </a:spcBef>
              <a:defRPr/>
            </a:pPr>
            <a:r>
              <a:rPr lang="en-AU" b="1" u="sng" dirty="0"/>
              <a:t>EXPLAIN</a:t>
            </a:r>
            <a:endParaRPr lang="en-US" dirty="0"/>
          </a:p>
          <a:p>
            <a:pPr>
              <a:spcBef>
                <a:spcPts val="0"/>
              </a:spcBef>
              <a:defRPr/>
            </a:pPr>
            <a:r>
              <a:rPr lang="en-AU" sz="1000" dirty="0"/>
              <a:t>The World Health Organisation explains that </a:t>
            </a:r>
            <a:r>
              <a:rPr lang="en-AU" sz="1000" i="1" dirty="0"/>
              <a:t>‘Child abuse constitutes all forms of physical and/or emotional ill-treatment, sexual abuse, neglect or negligent treatment or commercial or other exploitation, resulting in actual or potential harm to the child’s health, survival, development or dignity in the context of a relationship of responsibility, trust or power.’</a:t>
            </a:r>
          </a:p>
          <a:p>
            <a:pPr>
              <a:spcBef>
                <a:spcPts val="0"/>
              </a:spcBef>
              <a:defRPr/>
            </a:pPr>
            <a:endParaRPr lang="en-AU" sz="1000" i="1" dirty="0"/>
          </a:p>
          <a:p>
            <a:pPr>
              <a:spcBef>
                <a:spcPts val="0"/>
              </a:spcBef>
              <a:defRPr/>
            </a:pPr>
            <a:r>
              <a:rPr lang="en-AU" sz="1000" dirty="0"/>
              <a:t>Child abuse can be distinguished in four key sub groups:</a:t>
            </a:r>
          </a:p>
          <a:p>
            <a:pPr>
              <a:spcBef>
                <a:spcPts val="0"/>
              </a:spcBef>
              <a:defRPr/>
            </a:pPr>
            <a:r>
              <a:rPr lang="en-AU" sz="1000" b="1" dirty="0"/>
              <a:t> </a:t>
            </a:r>
            <a:r>
              <a:rPr lang="en-AU" sz="1000" b="1" u="sng" dirty="0"/>
              <a:t>Physical Abuse</a:t>
            </a:r>
            <a:r>
              <a:rPr lang="en-AU" sz="1000" b="1" dirty="0"/>
              <a:t> </a:t>
            </a:r>
            <a:endParaRPr lang="en-AU" sz="1000" dirty="0"/>
          </a:p>
          <a:p>
            <a:pPr>
              <a:spcBef>
                <a:spcPts val="0"/>
              </a:spcBef>
              <a:defRPr/>
            </a:pPr>
            <a:r>
              <a:rPr lang="en-AU" sz="1000" dirty="0"/>
              <a:t>Physical abuse</a:t>
            </a:r>
            <a:r>
              <a:rPr lang="en-AU" sz="1000" b="1" dirty="0"/>
              <a:t> </a:t>
            </a:r>
            <a:r>
              <a:rPr lang="en-AU" sz="1000" dirty="0"/>
              <a:t>occurs when a person purposefully injures or threatens to injure a child.  This includes hitting, punching, shaking, kicking, burning, shoving, suffocating, holding/tying down, poisoning or restricting a child’s movement.  </a:t>
            </a:r>
          </a:p>
          <a:p>
            <a:pPr>
              <a:spcBef>
                <a:spcPts val="0"/>
              </a:spcBef>
              <a:defRPr/>
            </a:pPr>
            <a:r>
              <a:rPr lang="en-AU" sz="1000" b="1" u="sng" dirty="0"/>
              <a:t>Emotional Abuse</a:t>
            </a:r>
            <a:r>
              <a:rPr lang="en-AU" sz="1000" dirty="0"/>
              <a:t> </a:t>
            </a:r>
          </a:p>
          <a:p>
            <a:pPr>
              <a:spcBef>
                <a:spcPts val="0"/>
              </a:spcBef>
              <a:defRPr/>
            </a:pPr>
            <a:r>
              <a:rPr lang="en-AU" sz="1000" dirty="0"/>
              <a:t>Emotional abuse is persistent and severe emotional mistreatment.  Emotional abuse attacks a child’s self esteem.  It can take the form of name calling, threatening, ridiculing, intimidating or isolating a child.  It is important to remember that all forms of child abuse have an emotional impact.</a:t>
            </a:r>
          </a:p>
          <a:p>
            <a:pPr>
              <a:spcBef>
                <a:spcPts val="0"/>
              </a:spcBef>
              <a:defRPr/>
            </a:pPr>
            <a:r>
              <a:rPr lang="en-AU" sz="1000" b="1" u="sng" dirty="0"/>
              <a:t>Sexual Abuse</a:t>
            </a:r>
            <a:r>
              <a:rPr lang="en-AU" sz="1000" dirty="0"/>
              <a:t> </a:t>
            </a:r>
          </a:p>
          <a:p>
            <a:pPr>
              <a:spcBef>
                <a:spcPts val="0"/>
              </a:spcBef>
              <a:defRPr/>
            </a:pPr>
            <a:r>
              <a:rPr lang="en-AU" sz="1000" dirty="0"/>
              <a:t>Sexual abuse occurs when someone involves a child in a sexual activity by using their power over them or taking advantage of their trust.  Child sexual abuse includes sexual touching; making abusive images/photographs/videos of children; forcing children to watch or take part in sexual acts; or forcing/coercing children to have sex or engage in sexual acts with other children or adults.</a:t>
            </a:r>
          </a:p>
          <a:p>
            <a:pPr>
              <a:spcBef>
                <a:spcPts val="0"/>
              </a:spcBef>
              <a:defRPr/>
            </a:pPr>
            <a:r>
              <a:rPr lang="en-AU" sz="1000" b="1" u="sng" dirty="0"/>
              <a:t>Neglect</a:t>
            </a:r>
            <a:r>
              <a:rPr lang="en-AU" sz="1000" u="sng" dirty="0"/>
              <a:t> </a:t>
            </a:r>
            <a:endParaRPr lang="en-AU" sz="1000" dirty="0"/>
          </a:p>
          <a:p>
            <a:pPr>
              <a:spcBef>
                <a:spcPts val="0"/>
              </a:spcBef>
              <a:defRPr/>
            </a:pPr>
            <a:r>
              <a:rPr lang="en-AU" sz="1000" dirty="0"/>
              <a:t>Neglect is the extreme failure to provide a child with important aspects of care such as protecting them from exposure to danger or withholding medical attention, or the basic things needed for their growth and development (such as food or shelter).</a:t>
            </a:r>
          </a:p>
          <a:p>
            <a:pPr>
              <a:defRPr/>
            </a:pPr>
            <a:endParaRPr lang="en-AU" dirty="0"/>
          </a:p>
          <a:p>
            <a:pPr>
              <a:defRPr/>
            </a:pPr>
            <a:endParaRPr lang="en-AU" dirty="0"/>
          </a:p>
          <a:p>
            <a:pPr>
              <a:defRPr/>
            </a:pPr>
            <a:r>
              <a:rPr lang="en-AU" b="1" dirty="0"/>
              <a:t> </a:t>
            </a:r>
            <a:endParaRPr lang="en-AU" dirty="0"/>
          </a:p>
          <a:p>
            <a:pPr>
              <a:defRPr/>
            </a:pPr>
            <a:endParaRPr lang="en-US" dirty="0"/>
          </a:p>
          <a:p>
            <a:pPr marL="165415" indent="-165415">
              <a:buFont typeface="Arial" pitchFamily="34" charset="0"/>
              <a:buChar char="•"/>
              <a:defRPr/>
            </a:pPr>
            <a:endParaRPr lang="en-US" dirty="0"/>
          </a:p>
        </p:txBody>
      </p:sp>
      <p:sp>
        <p:nvSpPr>
          <p:cNvPr id="44036" name="Slide Number Placeholder 3">
            <a:extLst>
              <a:ext uri="{FF2B5EF4-FFF2-40B4-BE49-F238E27FC236}">
                <a16:creationId xmlns:a16="http://schemas.microsoft.com/office/drawing/2014/main" id="{3C5B1567-3098-42DB-9729-5E8FF262B20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277908-C9DF-4019-BF54-DA58E4BAAFB0}" type="slidenum">
              <a:rPr kumimoji="0" lang="en-US" altLang="en-US" sz="8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800" b="0" i="0" u="none" strike="noStrike" kern="1200" cap="none" spc="0" normalizeH="0" baseline="0" noProof="0" dirty="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59862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0BFC2E-E459-4F20-844A-1B9ECF4B7BD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BB561773-822F-418D-9447-93DFE8BACF2B}"/>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a:t>HANDOUT</a:t>
            </a:r>
            <a:r>
              <a:rPr lang="en-US" altLang="en-US" dirty="0"/>
              <a:t> – What is Child Sexual Exploitation?</a:t>
            </a:r>
          </a:p>
          <a:p>
            <a:pPr>
              <a:defRPr/>
            </a:pPr>
            <a:endParaRPr lang="en-US" altLang="en-US" dirty="0"/>
          </a:p>
          <a:p>
            <a:pPr>
              <a:defRPr/>
            </a:pPr>
            <a:r>
              <a:rPr lang="en-US" altLang="en-US" b="1" u="sng" dirty="0"/>
              <a:t>EXPLAIN</a:t>
            </a:r>
          </a:p>
          <a:p>
            <a:pPr>
              <a:defRPr/>
            </a:pPr>
            <a:r>
              <a:rPr lang="en-AU" dirty="0"/>
              <a:t>Child sexual exploitation occurs when someone involves a child in a sexual activity by using their power over them or taking advantage of their trust.</a:t>
            </a:r>
            <a:endParaRPr lang="en-AU" sz="1050" dirty="0"/>
          </a:p>
          <a:p>
            <a:pPr>
              <a:defRPr/>
            </a:pPr>
            <a:r>
              <a:rPr lang="en-AU" dirty="0"/>
              <a:t> </a:t>
            </a:r>
            <a:endParaRPr lang="en-AU" sz="1050" dirty="0"/>
          </a:p>
          <a:p>
            <a:pPr>
              <a:defRPr/>
            </a:pPr>
            <a:r>
              <a:rPr lang="en-AU" dirty="0"/>
              <a:t>Child sexual exploitation includes all forms of unwanted sexual behaviour. This can involve touching or no contact at all.</a:t>
            </a:r>
            <a:endParaRPr lang="en-AU" sz="1050" dirty="0"/>
          </a:p>
          <a:p>
            <a:pPr>
              <a:defRPr/>
            </a:pPr>
            <a:r>
              <a:rPr lang="en-AU" dirty="0"/>
              <a:t> </a:t>
            </a:r>
            <a:endParaRPr lang="en-AU" sz="1050" dirty="0"/>
          </a:p>
          <a:p>
            <a:pPr>
              <a:defRPr/>
            </a:pPr>
            <a:r>
              <a:rPr lang="en-AU" dirty="0"/>
              <a:t>Child sexual exploitation includes:</a:t>
            </a:r>
            <a:endParaRPr lang="en-AU" sz="1050" dirty="0"/>
          </a:p>
          <a:p>
            <a:pPr lvl="1">
              <a:defRPr/>
            </a:pPr>
            <a:r>
              <a:rPr lang="en-AU" dirty="0"/>
              <a:t>making abusive images/photographs/videos of children.</a:t>
            </a:r>
            <a:endParaRPr lang="en-AU" sz="1050" dirty="0"/>
          </a:p>
          <a:p>
            <a:pPr lvl="1">
              <a:defRPr/>
            </a:pPr>
            <a:r>
              <a:rPr lang="en-AU" dirty="0"/>
              <a:t>forcing children to watch or take part in sexual acts.</a:t>
            </a:r>
            <a:endParaRPr lang="en-AU" sz="1050" dirty="0"/>
          </a:p>
          <a:p>
            <a:pPr lvl="1">
              <a:defRPr/>
            </a:pPr>
            <a:r>
              <a:rPr lang="en-AU" dirty="0"/>
              <a:t>forcing/coercing children to have sex or engage in sexual acts with other children or adults.</a:t>
            </a:r>
            <a:endParaRPr lang="en-AU" sz="1050" dirty="0"/>
          </a:p>
          <a:p>
            <a:pPr>
              <a:defRPr/>
            </a:pPr>
            <a:endParaRPr lang="en-US" altLang="en-US" dirty="0"/>
          </a:p>
        </p:txBody>
      </p:sp>
      <p:sp>
        <p:nvSpPr>
          <p:cNvPr id="46084" name="Slide Number Placeholder 3">
            <a:extLst>
              <a:ext uri="{FF2B5EF4-FFF2-40B4-BE49-F238E27FC236}">
                <a16:creationId xmlns:a16="http://schemas.microsoft.com/office/drawing/2014/main" id="{ADE3CB4D-279D-4502-A9CD-66E64B9FA5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FC6411-E3B7-42A0-9BE0-C96C16D658FC}"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90829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5BAC87A-71D4-49FC-93CB-0F8ADFCB9C2A}"/>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B16BFEB8-C42D-4138-A0C7-6D75850F077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EXPLAIN</a:t>
            </a:r>
          </a:p>
          <a:p>
            <a:r>
              <a:rPr lang="en-US" altLang="en-US" dirty="0"/>
              <a:t>Many of us think about child sex crimes within the family or within our country.  But, Child Sexual Exploitation is no longer a domestic crime.  </a:t>
            </a:r>
          </a:p>
          <a:p>
            <a:r>
              <a:rPr lang="en-US" altLang="en-US" dirty="0"/>
              <a:t>It involves criminals and criminal networks that operate around the world.  Today, more than ever before, our children are at risk from international child sex offenders.  </a:t>
            </a:r>
          </a:p>
          <a:p>
            <a:r>
              <a:rPr lang="en-US" altLang="en-US" dirty="0"/>
              <a:t>Tourism and digital technology make it much easier for criminals to access our children for sexual exploitation.</a:t>
            </a:r>
          </a:p>
        </p:txBody>
      </p:sp>
      <p:sp>
        <p:nvSpPr>
          <p:cNvPr id="50180" name="Slide Number Placeholder 3">
            <a:extLst>
              <a:ext uri="{FF2B5EF4-FFF2-40B4-BE49-F238E27FC236}">
                <a16:creationId xmlns:a16="http://schemas.microsoft.com/office/drawing/2014/main" id="{CAF281C1-5D04-4C53-AA94-FCEC599F2C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Verdana" panose="020B0604030504040204" pitchFamily="34" charset="0"/>
                <a:ea typeface="+mn-ea"/>
                <a:cs typeface="FreesiaUPC" panose="020B0604020202020204" pitchFamily="34" charset="-34"/>
              </a:rPr>
              <a:t>13</a:t>
            </a:r>
          </a:p>
        </p:txBody>
      </p:sp>
    </p:spTree>
    <p:extLst>
      <p:ext uri="{BB962C8B-B14F-4D97-AF65-F5344CB8AC3E}">
        <p14:creationId xmlns:p14="http://schemas.microsoft.com/office/powerpoint/2010/main" val="140503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F0DD432-99C8-495F-98C1-4EFBC0DB19E6}"/>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63C17889-ADF3-442D-922E-90D9565082A5}"/>
              </a:ext>
            </a:extLst>
          </p:cNvPr>
          <p:cNvSpPr>
            <a:spLocks noGrp="1"/>
          </p:cNvSpPr>
          <p:nvPr>
            <p:ph type="body" idx="1"/>
          </p:nvPr>
        </p:nvSpPr>
        <p:spPr>
          <a:xfrm>
            <a:off x="681038" y="4716463"/>
            <a:ext cx="5435600" cy="4903787"/>
          </a:xfrm>
        </p:spPr>
        <p:txBody>
          <a:bodyPr/>
          <a:lstStyle/>
          <a:p>
            <a:pPr>
              <a:defRPr/>
            </a:pPr>
            <a:r>
              <a:rPr lang="en-US" b="1" u="sng" dirty="0">
                <a:cs typeface="Calibri" panose="020F0502020204030204" pitchFamily="34" charset="0"/>
              </a:rPr>
              <a:t>ACTIVITY</a:t>
            </a:r>
          </a:p>
          <a:p>
            <a:pPr marL="165100" indent="-165100">
              <a:buFontTx/>
              <a:buChar char="•"/>
              <a:defRPr/>
            </a:pPr>
            <a:r>
              <a:rPr lang="en-US" dirty="0">
                <a:cs typeface="Calibri" panose="020F0502020204030204" pitchFamily="34" charset="0"/>
              </a:rPr>
              <a:t>Ask participants to stand-up (or put their hand-up, if more suitable for the audience) if they have children.</a:t>
            </a:r>
            <a:endParaRPr lang="en-AU" dirty="0">
              <a:cs typeface="Calibri" panose="020F0502020204030204" pitchFamily="34" charset="0"/>
            </a:endParaRPr>
          </a:p>
          <a:p>
            <a:pPr marL="165100" indent="-165100">
              <a:buFontTx/>
              <a:buChar char="•"/>
              <a:defRPr/>
            </a:pPr>
            <a:r>
              <a:rPr lang="en-US" dirty="0">
                <a:cs typeface="Calibri" panose="020F0502020204030204" pitchFamily="34" charset="0"/>
              </a:rPr>
              <a:t>While these participants remain standing, address the seated participants and ask them to stand if they have a sister, brother, niece or nephew under 18.  </a:t>
            </a:r>
            <a:endParaRPr lang="en-AU" dirty="0">
              <a:cs typeface="Calibri" panose="020F0502020204030204" pitchFamily="34" charset="0"/>
            </a:endParaRPr>
          </a:p>
          <a:p>
            <a:pPr>
              <a:defRPr/>
            </a:pPr>
            <a:r>
              <a:rPr lang="en-US" b="1" dirty="0">
                <a:cs typeface="Calibri" panose="020F0502020204030204" pitchFamily="34" charset="0"/>
              </a:rPr>
              <a:t> </a:t>
            </a:r>
            <a:endParaRPr lang="en-AU" dirty="0">
              <a:cs typeface="Calibri" panose="020F0502020204030204" pitchFamily="34" charset="0"/>
            </a:endParaRPr>
          </a:p>
          <a:p>
            <a:pPr>
              <a:defRPr/>
            </a:pPr>
            <a:r>
              <a:rPr lang="en-US" b="1" u="sng" dirty="0">
                <a:cs typeface="Calibri" panose="020F0502020204030204" pitchFamily="34" charset="0"/>
              </a:rPr>
              <a:t>ASK</a:t>
            </a:r>
            <a:endParaRPr lang="en-AU" dirty="0">
              <a:cs typeface="Calibri" panose="020F0502020204030204" pitchFamily="34" charset="0"/>
            </a:endParaRPr>
          </a:p>
          <a:p>
            <a:pPr marL="165100" indent="-165100">
              <a:buFontTx/>
              <a:buChar char="•"/>
              <a:defRPr/>
            </a:pPr>
            <a:r>
              <a:rPr lang="en-US" dirty="0">
                <a:cs typeface="Calibri" panose="020F0502020204030204" pitchFamily="34" charset="0"/>
              </a:rPr>
              <a:t>Most of us either have children or have relatives who are still children.  All of us have been children.  So, we know, from our own experience, the situation of children.  </a:t>
            </a:r>
          </a:p>
          <a:p>
            <a:pPr marL="165100" indent="-165100">
              <a:buFontTx/>
              <a:buChar char="•"/>
              <a:defRPr/>
            </a:pPr>
            <a:endParaRPr lang="en-US" dirty="0">
              <a:cs typeface="Calibri" panose="020F0502020204030204" pitchFamily="34" charset="0"/>
            </a:endParaRPr>
          </a:p>
          <a:p>
            <a:pPr>
              <a:defRPr/>
            </a:pPr>
            <a:r>
              <a:rPr lang="en-US" b="1" u="sng" dirty="0">
                <a:cs typeface="Calibri" panose="020F0502020204030204" pitchFamily="34" charset="0"/>
              </a:rPr>
              <a:t>EMPHASISE</a:t>
            </a:r>
          </a:p>
          <a:p>
            <a:pPr marL="171450" indent="-171450">
              <a:buFont typeface="Arial" panose="020B0604020202020204" pitchFamily="34" charset="0"/>
              <a:buChar char="•"/>
              <a:defRPr/>
            </a:pPr>
            <a:r>
              <a:rPr lang="en-US" dirty="0">
                <a:cs typeface="Calibri" panose="020F0502020204030204" pitchFamily="34" charset="0"/>
              </a:rPr>
              <a:t>We all have a responsibility to protect children from sexual exploitation.  Today, we will learn about the risks and how we can protect children in the tourism sector and online environment. We’ll also learn what other officers around he world are doing to protect children.</a:t>
            </a:r>
          </a:p>
        </p:txBody>
      </p:sp>
      <p:sp>
        <p:nvSpPr>
          <p:cNvPr id="56324" name="Slide Number Placeholder 3">
            <a:extLst>
              <a:ext uri="{FF2B5EF4-FFF2-40B4-BE49-F238E27FC236}">
                <a16:creationId xmlns:a16="http://schemas.microsoft.com/office/drawing/2014/main" id="{E5904C33-D9ED-40F5-A7EE-002F2C2EA6B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460E66-C3D0-4A45-8193-D5765C14F46E}"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433CEC2-BEF2-499E-BF59-907A07CB3366}"/>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51CE2553-B405-4475-9C2F-907D1130E02F}"/>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a:buFont typeface="Arial" pitchFamily="34" charset="0"/>
              <a:buNone/>
              <a:defRPr/>
            </a:pPr>
            <a:r>
              <a:rPr lang="en-US" dirty="0"/>
              <a:t>Provide a brief explanation of child sex tourism.</a:t>
            </a:r>
          </a:p>
          <a:p>
            <a:pPr marL="165415" indent="-165415">
              <a:buFont typeface="Arial" pitchFamily="34" charset="0"/>
              <a:buChar char="•"/>
              <a:defRPr/>
            </a:pPr>
            <a:r>
              <a:rPr lang="en-US" dirty="0"/>
              <a:t>Tourism is one of the fastest growing industries in the world.  Tourism promotes positive and enjoyable themes such as holidays, recreation, leisure, adventure and fun.  So, we might wonder how child abuse and tourism are connected.   </a:t>
            </a:r>
          </a:p>
          <a:p>
            <a:pPr marL="165415" indent="-165415">
              <a:buFont typeface="Arial" pitchFamily="34" charset="0"/>
              <a:buChar char="•"/>
              <a:defRPr/>
            </a:pPr>
            <a:r>
              <a:rPr lang="en-US" dirty="0"/>
              <a:t>But there are key risks to children that are directly related to tourism.</a:t>
            </a:r>
          </a:p>
          <a:p>
            <a:pPr>
              <a:defRPr/>
            </a:pPr>
            <a:endParaRPr lang="en-US" dirty="0"/>
          </a:p>
          <a:p>
            <a:pPr>
              <a:defRPr/>
            </a:pPr>
            <a:endParaRPr lang="en-US" dirty="0"/>
          </a:p>
        </p:txBody>
      </p:sp>
      <p:sp>
        <p:nvSpPr>
          <p:cNvPr id="46084" name="Slide Number Placeholder 3">
            <a:extLst>
              <a:ext uri="{FF2B5EF4-FFF2-40B4-BE49-F238E27FC236}">
                <a16:creationId xmlns:a16="http://schemas.microsoft.com/office/drawing/2014/main" id="{BB212E6A-76BA-4A1B-8502-260B6C9FD0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3A003EA-7D39-4C74-B935-1A293F1E7FF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16</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929C213-25E0-428B-ACD5-C32307E9B07E}"/>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BC6F4AE2-191A-42CB-9542-5600D00E247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59894B4F-571B-4DB3-A714-6483B77451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627B3A2-C14C-4271-9192-84A1DF0BC1C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17</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C06D971-2497-4463-BC81-A80364C911EB}"/>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35FF89CB-9EBD-4AE2-AA6E-EC0E163873C3}"/>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a:defRPr/>
            </a:pPr>
            <a:r>
              <a:rPr lang="en-AU" dirty="0"/>
              <a:t>Mass use of the Internet and new technologies have amplified the production and circulation of illegal child sexual abuse materials and have increased </a:t>
            </a:r>
          </a:p>
          <a:p>
            <a:pPr>
              <a:defRPr/>
            </a:pPr>
            <a:r>
              <a:rPr lang="en-AU" dirty="0"/>
              <a:t>the incidence of grooming for sexual abuse and the conduct of other forms of exploitation, including live streaming of child sexual abuse. </a:t>
            </a:r>
          </a:p>
          <a:p>
            <a:pPr>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The growth of the internet and digital technology has presented many global benefits.</a:t>
            </a:r>
          </a:p>
          <a:p>
            <a:pPr marL="171450" indent="-171450">
              <a:buFont typeface="Arial" panose="020B0604020202020204" pitchFamily="34" charset="0"/>
              <a:buChar char="•"/>
              <a:defRPr/>
            </a:pPr>
            <a:r>
              <a:rPr lang="en-US" dirty="0"/>
              <a:t>However, there is a dark side, and rapid growth of technology presents inherent risks for children.</a:t>
            </a:r>
          </a:p>
          <a:p>
            <a:pPr>
              <a:defRPr/>
            </a:pPr>
            <a:endParaRPr lang="en-US" dirty="0"/>
          </a:p>
        </p:txBody>
      </p:sp>
      <p:sp>
        <p:nvSpPr>
          <p:cNvPr id="50180" name="Slide Number Placeholder 3">
            <a:extLst>
              <a:ext uri="{FF2B5EF4-FFF2-40B4-BE49-F238E27FC236}">
                <a16:creationId xmlns:a16="http://schemas.microsoft.com/office/drawing/2014/main" id="{48C1082A-DBDA-4F67-B494-7481960AD1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891F5781-5274-4571-B958-DA652273DCF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18</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05205D5-1380-4829-BB12-13F02A5C266D}"/>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D36DC077-0BB4-4297-B372-932AED7455AB}"/>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fontAlgn="auto" hangingPunct="1">
              <a:spcBef>
                <a:spcPts val="0"/>
              </a:spcBef>
              <a:spcAft>
                <a:spcPts val="0"/>
              </a:spcAft>
              <a:buFont typeface="Corbel" panose="020B0503020204020204" pitchFamily="34" charset="0"/>
              <a:buNone/>
              <a:defRPr/>
            </a:pPr>
            <a:r>
              <a:rPr lang="en-US" b="1" u="sng" dirty="0">
                <a:solidFill>
                  <a:srgbClr val="7030A0"/>
                </a:solidFill>
                <a:cs typeface="FreesiaUPC" pitchFamily="34" charset="-34"/>
              </a:rPr>
              <a:t>EXPLAIN</a:t>
            </a:r>
          </a:p>
          <a:p>
            <a:pPr>
              <a:defRPr/>
            </a:pPr>
            <a:r>
              <a:rPr lang="en-AU" dirty="0"/>
              <a:t>Mass use of the Internet and new technologies have amplified the production and circulation of illegal child sexual abuse materials and have increased </a:t>
            </a:r>
          </a:p>
          <a:p>
            <a:pPr>
              <a:defRPr/>
            </a:pPr>
            <a:r>
              <a:rPr lang="en-AU" dirty="0"/>
              <a:t>the incidence of grooming for sexual abuse and the conduct of other forms of exploitation, including live streaming of child sexual abuse. </a:t>
            </a:r>
          </a:p>
          <a:p>
            <a:pPr algn="just" eaLnBrk="1" fontAlgn="auto" hangingPunct="1">
              <a:spcBef>
                <a:spcPts val="0"/>
              </a:spcBef>
              <a:spcAft>
                <a:spcPts val="0"/>
              </a:spcAft>
              <a:buFont typeface="Corbel" panose="020B0503020204020204" pitchFamily="34" charset="0"/>
              <a:buNone/>
              <a:defRPr/>
            </a:pPr>
            <a:endParaRPr lang="en-US" dirty="0">
              <a:solidFill>
                <a:srgbClr val="7030A0"/>
              </a:solidFill>
              <a:cs typeface="FreesiaUPC" pitchFamily="34" charset="-34"/>
            </a:endParaRPr>
          </a:p>
          <a:p>
            <a:pPr algn="just" eaLnBrk="1" fontAlgn="auto" hangingPunct="1">
              <a:spcBef>
                <a:spcPts val="0"/>
              </a:spcBef>
              <a:spcAft>
                <a:spcPts val="0"/>
              </a:spcAft>
              <a:buFont typeface="Corbel" panose="020B0503020204020204" pitchFamily="34" charset="0"/>
              <a:buNone/>
              <a:defRPr/>
            </a:pPr>
            <a:r>
              <a:rPr lang="en-US" dirty="0">
                <a:solidFill>
                  <a:srgbClr val="7030A0"/>
                </a:solidFill>
                <a:cs typeface="FreesiaUPC" pitchFamily="34" charset="-34"/>
              </a:rPr>
              <a:t>O</a:t>
            </a:r>
            <a:r>
              <a:rPr lang="en-AU" dirty="0" err="1">
                <a:solidFill>
                  <a:srgbClr val="7030A0"/>
                </a:solidFill>
                <a:cs typeface="FreesiaUPC" pitchFamily="34" charset="-34"/>
              </a:rPr>
              <a:t>nline</a:t>
            </a:r>
            <a:r>
              <a:rPr lang="en-AU" dirty="0">
                <a:solidFill>
                  <a:srgbClr val="7030A0"/>
                </a:solidFill>
                <a:cs typeface="FreesiaUPC" pitchFamily="34" charset="-34"/>
              </a:rPr>
              <a:t> child sexual exploitation involves:</a:t>
            </a:r>
          </a:p>
          <a:p>
            <a:pPr marL="457200" indent="-457200" algn="just" eaLnBrk="1" fontAlgn="auto" hangingPunct="1">
              <a:spcBef>
                <a:spcPts val="0"/>
              </a:spcBef>
              <a:spcAft>
                <a:spcPts val="0"/>
              </a:spcAft>
              <a:buFont typeface="Arial" panose="020B0604020202020204" pitchFamily="34" charset="0"/>
              <a:buChar char="•"/>
              <a:defRPr/>
            </a:pPr>
            <a:r>
              <a:rPr lang="en-AU" dirty="0">
                <a:solidFill>
                  <a:srgbClr val="7030A0"/>
                </a:solidFill>
                <a:cs typeface="FreesiaUPC" pitchFamily="34" charset="-34"/>
              </a:rPr>
              <a:t>Sending, uploading or accessing child sexual abuse images through telecommunications services such as computers with internet connectivity or mobile phones.</a:t>
            </a:r>
          </a:p>
          <a:p>
            <a:pPr marL="457200" indent="-457200" algn="just" eaLnBrk="1" fontAlgn="auto" hangingPunct="1">
              <a:spcBef>
                <a:spcPts val="0"/>
              </a:spcBef>
              <a:spcAft>
                <a:spcPts val="0"/>
              </a:spcAft>
              <a:buFont typeface="Arial" panose="020B0604020202020204" pitchFamily="34" charset="0"/>
              <a:buChar char="•"/>
              <a:defRPr/>
            </a:pPr>
            <a:r>
              <a:rPr lang="en-AU" dirty="0">
                <a:solidFill>
                  <a:srgbClr val="7030A0"/>
                </a:solidFill>
                <a:cs typeface="FreesiaUPC" pitchFamily="34" charset="-34"/>
              </a:rPr>
              <a:t>Grooming and procuring children for sexual exploitation over the internet.</a:t>
            </a:r>
            <a:endParaRPr lang="en-US" dirty="0">
              <a:solidFill>
                <a:srgbClr val="7030A0"/>
              </a:solidFill>
              <a:cs typeface="FreesiaUPC" pitchFamily="34" charset="-34"/>
            </a:endParaRPr>
          </a:p>
          <a:p>
            <a:pPr>
              <a:defRPr/>
            </a:pPr>
            <a:endParaRPr lang="en-US" altLang="en-US" dirty="0"/>
          </a:p>
        </p:txBody>
      </p:sp>
      <p:sp>
        <p:nvSpPr>
          <p:cNvPr id="52228" name="Slide Number Placeholder 3">
            <a:extLst>
              <a:ext uri="{FF2B5EF4-FFF2-40B4-BE49-F238E27FC236}">
                <a16:creationId xmlns:a16="http://schemas.microsoft.com/office/drawing/2014/main" id="{65D58D6E-A8C5-424B-9320-E61165C218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29EFCED2-7186-48C5-879E-CF2F9A32C1AE}"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19</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37D39D3-7EC3-496D-BD3E-2A0CDF59AC9E}"/>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E184A20E-F20D-4EDB-A1A4-2EBF353194BD}"/>
              </a:ext>
            </a:extLst>
          </p:cNvPr>
          <p:cNvSpPr>
            <a:spLocks noGrp="1"/>
          </p:cNvSpPr>
          <p:nvPr>
            <p:ph type="body" idx="1"/>
          </p:nvPr>
        </p:nvSpPr>
        <p:spPr/>
        <p:txBody>
          <a:bodyPr/>
          <a:lstStyle/>
          <a:p>
            <a:pPr marL="165415" indent="-165415">
              <a:buFont typeface="Arial" pitchFamily="34" charset="0"/>
              <a:buChar char="•"/>
              <a:defRPr/>
            </a:pPr>
            <a:r>
              <a:rPr lang="en-US" dirty="0"/>
              <a:t>Welcome the participants</a:t>
            </a:r>
          </a:p>
          <a:p>
            <a:pPr marL="165415" indent="-165415">
              <a:buFont typeface="Arial" pitchFamily="34" charset="0"/>
              <a:buChar char="•"/>
              <a:defRPr/>
            </a:pPr>
            <a:r>
              <a:rPr lang="en-US" dirty="0"/>
              <a:t>Introduce VIPs, Project Partners and Guest Speakers</a:t>
            </a:r>
          </a:p>
          <a:p>
            <a:pPr marL="165415" indent="-165415">
              <a:buFont typeface="Arial" pitchFamily="34" charset="0"/>
              <a:buNone/>
              <a:defRPr/>
            </a:pPr>
            <a:endParaRPr lang="en-US" dirty="0"/>
          </a:p>
          <a:p>
            <a:pPr marL="165415" indent="-165415">
              <a:buFont typeface="Arial" pitchFamily="34" charset="0"/>
              <a:buChar char="•"/>
              <a:defRPr/>
            </a:pPr>
            <a:endParaRPr lang="en-US" dirty="0"/>
          </a:p>
          <a:p>
            <a:pPr marL="165415" indent="-165415">
              <a:defRPr/>
            </a:pPr>
            <a:endParaRPr lang="en-US" i="1" dirty="0"/>
          </a:p>
          <a:p>
            <a:pPr>
              <a:defRPr/>
            </a:pPr>
            <a:endParaRPr lang="en-US" dirty="0"/>
          </a:p>
        </p:txBody>
      </p:sp>
      <p:sp>
        <p:nvSpPr>
          <p:cNvPr id="9220" name="Slide Number Placeholder 3">
            <a:extLst>
              <a:ext uri="{FF2B5EF4-FFF2-40B4-BE49-F238E27FC236}">
                <a16:creationId xmlns:a16="http://schemas.microsoft.com/office/drawing/2014/main" id="{45E6567D-1E7A-4074-814A-12ECD5F801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206D734-0959-4126-B0C0-FDD184076FF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7DEA249-17AD-488F-B8E7-70772CAC9673}"/>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12B3388A-3651-43CB-870B-AF66CA37A860}"/>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marL="165415" indent="-165415">
              <a:buFont typeface="Arial" pitchFamily="34" charset="0"/>
              <a:buChar char="•"/>
              <a:defRPr/>
            </a:pPr>
            <a:r>
              <a:rPr lang="en-US" dirty="0"/>
              <a:t>This morning we will examine child sex tourism in more detail (including the victims, offenders, cases, examples).  </a:t>
            </a:r>
          </a:p>
          <a:p>
            <a:pPr marL="165415" indent="-165415">
              <a:buFont typeface="Arial" pitchFamily="34" charset="0"/>
              <a:buChar char="•"/>
              <a:defRPr/>
            </a:pPr>
            <a:r>
              <a:rPr lang="en-US" dirty="0"/>
              <a:t>Then, this afternoon we will examine online child sexual exploitation.</a:t>
            </a:r>
          </a:p>
          <a:p>
            <a:pPr>
              <a:defRPr/>
            </a:pPr>
            <a:endParaRPr lang="en-US" dirty="0"/>
          </a:p>
          <a:p>
            <a:pPr>
              <a:defRPr/>
            </a:pPr>
            <a:endParaRPr lang="en-US" dirty="0"/>
          </a:p>
        </p:txBody>
      </p:sp>
      <p:sp>
        <p:nvSpPr>
          <p:cNvPr id="54276" name="Slide Number Placeholder 3">
            <a:extLst>
              <a:ext uri="{FF2B5EF4-FFF2-40B4-BE49-F238E27FC236}">
                <a16:creationId xmlns:a16="http://schemas.microsoft.com/office/drawing/2014/main" id="{0B4043CB-F11A-4003-ABE5-BE44F0B3E9A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D024712E-3E1C-4954-BD7C-0950BF3B7899}"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20</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6F0A274-58D7-4E7B-998B-23DC05C52888}"/>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6F5DAA7A-87BD-4E84-908A-E61DA344050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t>EXPLAIN</a:t>
            </a:r>
          </a:p>
          <a:p>
            <a:r>
              <a:rPr lang="en-AU" altLang="en-US"/>
              <a:t>This map shows the chart of international plane routes.  </a:t>
            </a:r>
          </a:p>
          <a:p>
            <a:r>
              <a:rPr lang="en-AU" altLang="en-US"/>
              <a:t>Volume of international air traffic is rapidly expanding.</a:t>
            </a:r>
          </a:p>
        </p:txBody>
      </p:sp>
      <p:sp>
        <p:nvSpPr>
          <p:cNvPr id="33796" name="Slide Number Placeholder 3">
            <a:extLst>
              <a:ext uri="{FF2B5EF4-FFF2-40B4-BE49-F238E27FC236}">
                <a16:creationId xmlns:a16="http://schemas.microsoft.com/office/drawing/2014/main" id="{14B72C46-2B10-4FA2-8B21-F93987BCB2B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7E3AB285-1FE6-495D-BDA4-980BAEC23FFF}" type="slidenum">
              <a:rPr lang="en-US" altLang="en-US" smtClean="0">
                <a:latin typeface="Verdana" panose="020B0604030504040204" pitchFamily="34" charset="0"/>
              </a:rPr>
              <a:pPr fontAlgn="base">
                <a:spcBef>
                  <a:spcPct val="0"/>
                </a:spcBef>
                <a:spcAft>
                  <a:spcPct val="0"/>
                </a:spcAft>
              </a:pPr>
              <a:t>21</a:t>
            </a:fld>
            <a:endParaRPr lang="en-US" altLang="en-US">
              <a:latin typeface="Verdan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B019DD3-881D-4DA1-980C-25EB68F5135F}"/>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769E6793-53B5-4478-AA9B-24C7534532F2}"/>
              </a:ext>
            </a:extLst>
          </p:cNvPr>
          <p:cNvSpPr>
            <a:spLocks noGrp="1" noChangeArrowheads="1"/>
          </p:cNvSpPr>
          <p:nvPr>
            <p:ph type="body" idx="1"/>
          </p:nvPr>
        </p:nvSpPr>
        <p:spPr>
          <a:xfrm>
            <a:off x="681038" y="4716463"/>
            <a:ext cx="5435600" cy="490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p>
        </p:txBody>
      </p:sp>
      <p:sp>
        <p:nvSpPr>
          <p:cNvPr id="19460" name="Slide Number Placeholder 3">
            <a:extLst>
              <a:ext uri="{FF2B5EF4-FFF2-40B4-BE49-F238E27FC236}">
                <a16:creationId xmlns:a16="http://schemas.microsoft.com/office/drawing/2014/main" id="{7D5C8725-8D8B-42D7-B9E2-EA93D8CB55A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6BDB3F4-E7DD-4D6D-AEA9-96249E545BF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22</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Do you know who is crossing your border and entering Cambodia.</a:t>
            </a:r>
          </a:p>
          <a:p>
            <a:r>
              <a:rPr lang="en-AU" dirty="0"/>
              <a:t>For example, 800 Australian known offenders travelled overseas in 2016</a:t>
            </a:r>
          </a:p>
          <a:p>
            <a:r>
              <a:rPr lang="en-AU" dirty="0"/>
              <a:t>How many travelled from other countries?</a:t>
            </a:r>
          </a:p>
          <a:p>
            <a:r>
              <a:rPr lang="en-AU" dirty="0"/>
              <a:t>And note that most offenders do not have a criminal record, so the numbers are actually much higher.</a:t>
            </a:r>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3786000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3BBED7B-5B9B-45AB-8492-EC303296F1BF}"/>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8C1D95C-8681-44FF-BE23-8460C4CA372C}"/>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EXPLAIN:</a:t>
            </a:r>
          </a:p>
          <a:p>
            <a:pPr marL="171450" indent="-171450">
              <a:buFont typeface="Arial" panose="020B0604020202020204" pitchFamily="34" charset="0"/>
              <a:buChar char="•"/>
              <a:defRPr/>
            </a:pPr>
            <a:r>
              <a:rPr lang="en-US" altLang="en-US" dirty="0"/>
              <a:t>Read and explain the definition of child sexual exploitation in travel and tourism.</a:t>
            </a:r>
          </a:p>
          <a:p>
            <a:pPr marL="171450" indent="-171450">
              <a:buFont typeface="Arial" panose="020B0604020202020204" pitchFamily="34" charset="0"/>
              <a:buChar char="•"/>
              <a:defRPr/>
            </a:pPr>
            <a:endParaRPr lang="en-US" altLang="en-US" dirty="0"/>
          </a:p>
          <a:p>
            <a:pPr>
              <a:defRPr/>
            </a:pPr>
            <a:r>
              <a:rPr lang="en-US" altLang="en-US" dirty="0"/>
              <a:t>EXPLAIN:</a:t>
            </a:r>
          </a:p>
          <a:p>
            <a:pPr marL="171450" indent="-171450">
              <a:buFont typeface="Arial" panose="020B0604020202020204" pitchFamily="34" charset="0"/>
              <a:buChar char="•"/>
              <a:defRPr/>
            </a:pPr>
            <a:r>
              <a:rPr lang="en-US" altLang="en-US" dirty="0"/>
              <a:t>The majority of travellers are responsible citizens who wish to make a positive contribution during their travel.  However, some tourists cause harm when their travel and a small percentage travel to sexually exploit children.  The damage caused by these travellers is horrific.</a:t>
            </a:r>
          </a:p>
        </p:txBody>
      </p:sp>
      <p:sp>
        <p:nvSpPr>
          <p:cNvPr id="60420" name="Slide Number Placeholder 3">
            <a:extLst>
              <a:ext uri="{FF2B5EF4-FFF2-40B4-BE49-F238E27FC236}">
                <a16:creationId xmlns:a16="http://schemas.microsoft.com/office/drawing/2014/main" id="{262B5AA9-A79A-4ABF-A685-4841F4F835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F1CB5AAE-0AC4-4235-B98C-9B8FC785E3F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24</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692B7CB-9C98-4C79-9538-21EF7D99389F}"/>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CF3A15A2-487A-48C4-BE31-0B1565D86DE8}"/>
              </a:ext>
            </a:extLst>
          </p:cNvPr>
          <p:cNvSpPr>
            <a:spLocks noGrp="1"/>
          </p:cNvSpPr>
          <p:nvPr>
            <p:ph type="body" idx="1"/>
          </p:nvPr>
        </p:nvSpPr>
        <p:spPr>
          <a:xfrm>
            <a:off x="681038" y="4716463"/>
            <a:ext cx="5435600" cy="4972050"/>
          </a:xfrm>
        </p:spPr>
        <p:txBody>
          <a:bodyPr/>
          <a:lstStyle/>
          <a:p>
            <a:pPr marL="165415" indent="-165415">
              <a:defRPr/>
            </a:pPr>
            <a:r>
              <a:rPr lang="en-AU" b="1" u="sng" dirty="0"/>
              <a:t>EXPLAIN</a:t>
            </a:r>
            <a:endParaRPr lang="en-US" dirty="0"/>
          </a:p>
          <a:p>
            <a:pPr marL="165415" indent="-165415">
              <a:buFont typeface="Arial" pitchFamily="34" charset="0"/>
              <a:buChar char="•"/>
              <a:defRPr/>
            </a:pPr>
            <a:r>
              <a:rPr lang="en-US" dirty="0"/>
              <a:t>Children’s vulnerability to exploitation is heightened by multiple factors including poor economic status, lack of education, difficult family situation, homelessness, migration, family debt, weak law enforcement, and their experience of other forms of abuse (such as neglect).  </a:t>
            </a:r>
          </a:p>
          <a:p>
            <a:pPr marL="165415" indent="-165415">
              <a:buFont typeface="Arial" pitchFamily="34" charset="0"/>
              <a:buChar char="•"/>
              <a:defRPr/>
            </a:pPr>
            <a:r>
              <a:rPr lang="en-US" dirty="0"/>
              <a:t>Due to the economic pull factors of the tourism sector, there is a strong correlation between child exploitation and tourism.</a:t>
            </a:r>
          </a:p>
          <a:p>
            <a:pPr marL="165415" indent="-165415">
              <a:buFont typeface="Arial" pitchFamily="34" charset="0"/>
              <a:buChar char="•"/>
              <a:defRPr/>
            </a:pPr>
            <a:r>
              <a:rPr lang="en-US" dirty="0"/>
              <a:t>Both girls and boys are vulnerable to multiple forms of exploitation resulting from travel and tourism, including:</a:t>
            </a:r>
          </a:p>
          <a:p>
            <a:pPr marL="622615" lvl="1" indent="-165415">
              <a:buFont typeface="Arial" pitchFamily="34" charset="0"/>
              <a:buChar char="•"/>
              <a:defRPr/>
            </a:pPr>
            <a:r>
              <a:rPr lang="en-US" dirty="0"/>
              <a:t>Begging</a:t>
            </a:r>
          </a:p>
          <a:p>
            <a:pPr marL="622615" lvl="1" indent="-165415">
              <a:buFont typeface="Arial" pitchFamily="34" charset="0"/>
              <a:buChar char="•"/>
              <a:defRPr/>
            </a:pPr>
            <a:r>
              <a:rPr lang="en-US" dirty="0"/>
              <a:t>Working as street vendors (selling souvenirs, snacks, lottery tickets, cigarettes, postcards, shoe shine).</a:t>
            </a:r>
          </a:p>
          <a:p>
            <a:pPr marL="622615" lvl="1" indent="-165415">
              <a:buFont typeface="Arial" pitchFamily="34" charset="0"/>
              <a:buChar char="•"/>
              <a:defRPr/>
            </a:pPr>
            <a:r>
              <a:rPr lang="en-US" dirty="0"/>
              <a:t>Working in the tourism industry at a young age (including in restaurants, cafes, karaoke clubs, bars, hotels) where they lack adequate conditions and miss out on going to school).</a:t>
            </a:r>
          </a:p>
          <a:p>
            <a:pPr marL="622615" lvl="1" indent="-165415">
              <a:buFont typeface="Arial" pitchFamily="34" charset="0"/>
              <a:buChar char="•"/>
              <a:defRPr/>
            </a:pPr>
            <a:r>
              <a:rPr lang="en-US" dirty="0"/>
              <a:t>Sexual exploitation by foreign tourists who seek to have sex with children while they are travelling .</a:t>
            </a:r>
          </a:p>
          <a:p>
            <a:pPr marL="165415" indent="-165415">
              <a:buFont typeface="Arial" pitchFamily="34" charset="0"/>
              <a:buChar char="•"/>
              <a:defRPr/>
            </a:pPr>
            <a:r>
              <a:rPr lang="en-US" dirty="0"/>
              <a:t>Children earning money from tourists are less likely to go to school and face heightened vulnerability to other forms of exploitation, including sexual abuse.</a:t>
            </a:r>
          </a:p>
          <a:p>
            <a:pPr>
              <a:defRPr/>
            </a:pPr>
            <a:endParaRPr lang="en-US" dirty="0"/>
          </a:p>
          <a:p>
            <a:pPr>
              <a:defRPr/>
            </a:pPr>
            <a:endParaRPr lang="en-US" dirty="0"/>
          </a:p>
        </p:txBody>
      </p:sp>
      <p:sp>
        <p:nvSpPr>
          <p:cNvPr id="62468" name="Slide Number Placeholder 3">
            <a:extLst>
              <a:ext uri="{FF2B5EF4-FFF2-40B4-BE49-F238E27FC236}">
                <a16:creationId xmlns:a16="http://schemas.microsoft.com/office/drawing/2014/main" id="{20646C34-AB64-4E70-884E-F86AB63997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7CE1D81-2A57-42DA-8D9B-F07FDDEAC64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25</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2158701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C68C15A-DFA9-4700-92CE-27E5E899EF3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F2BB6157-5236-4507-9A77-BD44C547A21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altLang="en-US" dirty="0"/>
              <a:t>EXPLAIN:</a:t>
            </a:r>
          </a:p>
          <a:p>
            <a:pPr marL="171450" indent="-171450">
              <a:buFont typeface="Arial" panose="020B0604020202020204" pitchFamily="34" charset="0"/>
              <a:buChar char="•"/>
              <a:defRPr/>
            </a:pPr>
            <a:r>
              <a:rPr lang="en-AU" altLang="en-US" dirty="0"/>
              <a:t>Tourists regularly interact with local children on their holidays. </a:t>
            </a:r>
          </a:p>
          <a:p>
            <a:pPr marL="171450" indent="-171450">
              <a:buFont typeface="Arial" panose="020B0604020202020204" pitchFamily="34" charset="0"/>
              <a:buChar char="•"/>
              <a:defRPr/>
            </a:pPr>
            <a:r>
              <a:rPr lang="en-AU" altLang="en-US" dirty="0"/>
              <a:t>In a recent survey, 95% of travellers said that they encounter and interact with local children in tourism areas while they are on holidays.  </a:t>
            </a:r>
          </a:p>
        </p:txBody>
      </p:sp>
      <p:sp>
        <p:nvSpPr>
          <p:cNvPr id="66564" name="Slide Number Placeholder 3">
            <a:extLst>
              <a:ext uri="{FF2B5EF4-FFF2-40B4-BE49-F238E27FC236}">
                <a16:creationId xmlns:a16="http://schemas.microsoft.com/office/drawing/2014/main" id="{33671DAF-C919-40A8-8043-B80BF8F05DA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7888DEC-1B7E-4D15-B15B-5F626DF3A465}" type="slidenum">
              <a:rPr lang="en-US" altLang="en-US" smtClean="0">
                <a:latin typeface="Verdana" panose="020B0604030504040204" pitchFamily="34" charset="0"/>
              </a:rPr>
              <a:pPr fontAlgn="base">
                <a:spcBef>
                  <a:spcPct val="0"/>
                </a:spcBef>
                <a:spcAft>
                  <a:spcPct val="0"/>
                </a:spcAft>
              </a:pPr>
              <a:t>27</a:t>
            </a:fld>
            <a:endParaRPr lang="en-US" altLang="en-US">
              <a:latin typeface="Verdan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381A428-56BA-4E68-A929-71FB4B71850E}"/>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E475A067-55D7-4E8B-8F42-D1064DF44D93}"/>
              </a:ext>
            </a:extLst>
          </p:cNvPr>
          <p:cNvSpPr>
            <a:spLocks noGrp="1"/>
          </p:cNvSpPr>
          <p:nvPr>
            <p:ph type="body" idx="1"/>
          </p:nvPr>
        </p:nvSpPr>
        <p:spPr/>
        <p:txBody>
          <a:bodyPr/>
          <a:lstStyle/>
          <a:p>
            <a:pPr>
              <a:defRPr/>
            </a:pPr>
            <a:r>
              <a:rPr lang="en-US" b="1" u="sng" dirty="0"/>
              <a:t>ACTIVITY</a:t>
            </a:r>
          </a:p>
          <a:p>
            <a:pPr marL="165415" indent="-165415">
              <a:spcBef>
                <a:spcPts val="417"/>
              </a:spcBef>
              <a:buFontTx/>
              <a:buChar char="•"/>
              <a:defRPr/>
            </a:pPr>
            <a:r>
              <a:rPr lang="en-US" dirty="0"/>
              <a:t>Ask participants to write a list of the ways in which tourists might encounter and engage with local children.   </a:t>
            </a:r>
          </a:p>
          <a:p>
            <a:pPr marL="165415" indent="-165415">
              <a:spcBef>
                <a:spcPts val="417"/>
              </a:spcBef>
              <a:buFontTx/>
              <a:buChar char="•"/>
              <a:defRPr/>
            </a:pPr>
            <a:r>
              <a:rPr lang="en-AU" dirty="0"/>
              <a:t>Invite participants to share their answers.  Write the answers on the white board or flip chart and try to categorise whether the interaction is direct/indirect, on the street or through their clients, etc.</a:t>
            </a:r>
          </a:p>
          <a:p>
            <a:pPr marL="165415" indent="-165415">
              <a:spcBef>
                <a:spcPts val="417"/>
              </a:spcBef>
              <a:buFontTx/>
              <a:buChar char="•"/>
              <a:defRPr/>
            </a:pPr>
            <a:endParaRPr lang="en-AU" dirty="0"/>
          </a:p>
          <a:p>
            <a:pPr>
              <a:spcBef>
                <a:spcPts val="417"/>
              </a:spcBef>
              <a:defRPr/>
            </a:pPr>
            <a:r>
              <a:rPr lang="en-AU" dirty="0"/>
              <a:t>ANSWERS CAN INCLUDE:</a:t>
            </a:r>
          </a:p>
          <a:p>
            <a:pPr>
              <a:spcBef>
                <a:spcPts val="417"/>
              </a:spcBef>
              <a:defRPr/>
            </a:pPr>
            <a:r>
              <a:rPr lang="en-AU" altLang="en-US" dirty="0"/>
              <a:t>Taking photographs, playing together, when visiting the capital – passing by schools, during home stay visits, giving gifts to local children, visiting local schools, etc.</a:t>
            </a:r>
          </a:p>
          <a:p>
            <a:pPr>
              <a:spcBef>
                <a:spcPts val="417"/>
              </a:spcBef>
              <a:defRPr/>
            </a:pPr>
            <a:endParaRPr lang="en-AU" dirty="0"/>
          </a:p>
          <a:p>
            <a:pPr>
              <a:defRPr/>
            </a:pPr>
            <a:endParaRPr lang="en-US" b="1" u="sng" dirty="0">
              <a:solidFill>
                <a:srgbClr val="FF6600"/>
              </a:solidFill>
            </a:endParaRPr>
          </a:p>
        </p:txBody>
      </p:sp>
      <p:sp>
        <p:nvSpPr>
          <p:cNvPr id="68612" name="Slide Number Placeholder 3">
            <a:extLst>
              <a:ext uri="{FF2B5EF4-FFF2-40B4-BE49-F238E27FC236}">
                <a16:creationId xmlns:a16="http://schemas.microsoft.com/office/drawing/2014/main" id="{DE14ED27-E4C5-46CE-AD59-6C074A7663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E68B7C19-8ED1-4A03-A70B-E7068AFFDD41}"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28</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93F2C4E-63BB-499D-8FA6-440DEFC92412}"/>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3BDAFDFB-B22D-4E04-A51B-D60EA0E4C80B}"/>
              </a:ext>
            </a:extLst>
          </p:cNvPr>
          <p:cNvSpPr>
            <a:spLocks noGrp="1"/>
          </p:cNvSpPr>
          <p:nvPr>
            <p:ph type="body" idx="1"/>
          </p:nvPr>
        </p:nvSpPr>
        <p:spPr/>
        <p:txBody>
          <a:bodyPr/>
          <a:lstStyle/>
          <a:p>
            <a:pPr marL="165415" indent="-165415">
              <a:spcBef>
                <a:spcPts val="0"/>
              </a:spcBef>
              <a:defRPr/>
            </a:pPr>
            <a:r>
              <a:rPr lang="en-AU" b="1" u="sng" dirty="0"/>
              <a:t>EXPLAIN</a:t>
            </a:r>
            <a:endParaRPr lang="en-US" dirty="0"/>
          </a:p>
          <a:p>
            <a:pPr marL="171450" indent="-171450">
              <a:spcBef>
                <a:spcPts val="0"/>
              </a:spcBef>
              <a:buFont typeface="Arial" pitchFamily="34" charset="0"/>
              <a:buChar char="•"/>
              <a:defRPr/>
            </a:pPr>
            <a:r>
              <a:rPr lang="en-US" dirty="0">
                <a:cs typeface="FreesiaUPC" pitchFamily="34" charset="-34"/>
              </a:rPr>
              <a:t>When they are travelling, offenders </a:t>
            </a:r>
            <a:r>
              <a:rPr lang="en-US" dirty="0" err="1">
                <a:cs typeface="FreesiaUPC" pitchFamily="34" charset="-34"/>
              </a:rPr>
              <a:t>utilise</a:t>
            </a:r>
            <a:r>
              <a:rPr lang="en-US" dirty="0">
                <a:cs typeface="FreesiaUPC" pitchFamily="34" charset="-34"/>
              </a:rPr>
              <a:t> services of the travel and tourism industry (e.g. hotels, guesthouses, taxis, etc).</a:t>
            </a:r>
          </a:p>
          <a:p>
            <a:pPr marL="171450" indent="-171450">
              <a:spcBef>
                <a:spcPts val="0"/>
              </a:spcBef>
              <a:buFont typeface="Arial" pitchFamily="34" charset="0"/>
              <a:buChar char="•"/>
              <a:defRPr/>
            </a:pPr>
            <a:r>
              <a:rPr lang="en-US" dirty="0">
                <a:cs typeface="FreesiaUPC" pitchFamily="34" charset="-34"/>
              </a:rPr>
              <a:t>When child sex offenders face strict laws in their own countries regarding access to children, they target countries with less stringent protocols.  </a:t>
            </a:r>
          </a:p>
          <a:p>
            <a:pPr marL="171450" indent="-171450">
              <a:spcBef>
                <a:spcPts val="0"/>
              </a:spcBef>
              <a:buFont typeface="Arial" pitchFamily="34" charset="0"/>
              <a:buChar char="•"/>
              <a:defRPr/>
            </a:pPr>
            <a:r>
              <a:rPr lang="en-US" dirty="0">
                <a:cs typeface="FreesiaUPC" pitchFamily="34" charset="-34"/>
              </a:rPr>
              <a:t>Poor socio-economic conditions make children vulnerable in destination countries; children may be from displaced communities and other </a:t>
            </a:r>
            <a:r>
              <a:rPr lang="en-US" dirty="0" err="1">
                <a:cs typeface="FreesiaUPC" pitchFamily="34" charset="-34"/>
              </a:rPr>
              <a:t>marginalised</a:t>
            </a:r>
            <a:r>
              <a:rPr lang="en-US" dirty="0">
                <a:cs typeface="FreesiaUPC" pitchFamily="34" charset="-34"/>
              </a:rPr>
              <a:t> social groups, may have also been victims of other forms of abuse/neglect, working children in tourism destinations, minority groups.   </a:t>
            </a:r>
          </a:p>
          <a:p>
            <a:pPr marL="171450" indent="-171450">
              <a:spcBef>
                <a:spcPts val="0"/>
              </a:spcBef>
              <a:buFont typeface="Arial" pitchFamily="34" charset="0"/>
              <a:buChar char="•"/>
              <a:defRPr/>
            </a:pPr>
            <a:r>
              <a:rPr lang="en-US" dirty="0">
                <a:cs typeface="FreesiaUPC" pitchFamily="34" charset="-34"/>
              </a:rPr>
              <a:t>Travelling child sex offenders use a variety of methods:</a:t>
            </a:r>
          </a:p>
          <a:p>
            <a:pPr marL="628650" lvl="1" indent="-171450">
              <a:spcBef>
                <a:spcPts val="0"/>
              </a:spcBef>
              <a:buFont typeface="Arial" pitchFamily="34" charset="0"/>
              <a:buChar char="•"/>
              <a:defRPr/>
            </a:pPr>
            <a:r>
              <a:rPr lang="en-US" dirty="0">
                <a:cs typeface="FreesiaUPC" pitchFamily="34" charset="-34"/>
              </a:rPr>
              <a:t>some make advance arrangements to abuse children in specific locations;</a:t>
            </a:r>
          </a:p>
          <a:p>
            <a:pPr marL="628650" lvl="1" indent="-171450">
              <a:spcBef>
                <a:spcPts val="0"/>
              </a:spcBef>
              <a:buFont typeface="Arial" pitchFamily="34" charset="0"/>
              <a:buChar char="•"/>
              <a:defRPr/>
            </a:pPr>
            <a:r>
              <a:rPr lang="en-US" dirty="0">
                <a:cs typeface="FreesiaUPC" pitchFamily="34" charset="-34"/>
              </a:rPr>
              <a:t>some take advantage of holiday environments to abuse; </a:t>
            </a:r>
          </a:p>
          <a:p>
            <a:pPr marL="628650" lvl="1" indent="-171450">
              <a:spcBef>
                <a:spcPts val="0"/>
              </a:spcBef>
              <a:buFont typeface="Arial" pitchFamily="34" charset="0"/>
              <a:buChar char="•"/>
              <a:defRPr/>
            </a:pPr>
            <a:r>
              <a:rPr lang="en-US" dirty="0">
                <a:cs typeface="FreesiaUPC" pitchFamily="34" charset="-34"/>
              </a:rPr>
              <a:t>some travel abroad to locations where children are reported to be available for sex; </a:t>
            </a:r>
          </a:p>
          <a:p>
            <a:pPr marL="628650" lvl="1" indent="-171450">
              <a:spcBef>
                <a:spcPts val="0"/>
              </a:spcBef>
              <a:buFont typeface="Arial" pitchFamily="34" charset="0"/>
              <a:buChar char="•"/>
              <a:defRPr/>
            </a:pPr>
            <a:r>
              <a:rPr lang="en-US" dirty="0">
                <a:cs typeface="FreesiaUPC" pitchFamily="34" charset="-34"/>
              </a:rPr>
              <a:t>some use the internet to abuse children in foreign countries; </a:t>
            </a:r>
          </a:p>
          <a:p>
            <a:pPr marL="628650" lvl="1" indent="-171450">
              <a:spcBef>
                <a:spcPts val="0"/>
              </a:spcBef>
              <a:buFont typeface="Arial" pitchFamily="34" charset="0"/>
              <a:buChar char="•"/>
              <a:defRPr/>
            </a:pPr>
            <a:r>
              <a:rPr lang="en-US" dirty="0">
                <a:cs typeface="FreesiaUPC" pitchFamily="34" charset="-34"/>
              </a:rPr>
              <a:t>some work as volunteers/teachers/doctors abroad and abuse children they meet through their work in NGOs, orphanages, schools, medical clinics, etc.</a:t>
            </a:r>
          </a:p>
          <a:p>
            <a:pPr>
              <a:defRPr/>
            </a:pPr>
            <a:endParaRPr lang="en-US" dirty="0"/>
          </a:p>
          <a:p>
            <a:pPr>
              <a:defRPr/>
            </a:pPr>
            <a:endParaRPr lang="en-US" dirty="0"/>
          </a:p>
        </p:txBody>
      </p:sp>
      <p:sp>
        <p:nvSpPr>
          <p:cNvPr id="64516" name="Slide Number Placeholder 3">
            <a:extLst>
              <a:ext uri="{FF2B5EF4-FFF2-40B4-BE49-F238E27FC236}">
                <a16:creationId xmlns:a16="http://schemas.microsoft.com/office/drawing/2014/main" id="{9367BA11-98CD-4611-9CE7-5F3E42E1F19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20F9487-6D09-4AAB-8BF6-BA7DB193807E}"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29</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1F4C781-6942-42D0-8C84-6016BEFCC38C}"/>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5DA97FAC-3EDA-4072-9162-7A12FEE79FE0}"/>
              </a:ext>
            </a:extLst>
          </p:cNvPr>
          <p:cNvSpPr>
            <a:spLocks noGrp="1"/>
          </p:cNvSpPr>
          <p:nvPr>
            <p:ph type="body" idx="1"/>
          </p:nvPr>
        </p:nvSpPr>
        <p:spPr>
          <a:xfrm>
            <a:off x="681038" y="4716463"/>
            <a:ext cx="5435600" cy="4903787"/>
          </a:xfrm>
        </p:spPr>
        <p:txBody>
          <a:bodyPr/>
          <a:lstStyle/>
          <a:p>
            <a:pPr>
              <a:defRPr/>
            </a:pPr>
            <a:r>
              <a:rPr lang="en-US" b="1" u="sng" dirty="0">
                <a:solidFill>
                  <a:srgbClr val="FF6600"/>
                </a:solidFill>
              </a:rPr>
              <a:t>ACTIVITY: PARTICIPANT INTRODUCTIONS</a:t>
            </a:r>
            <a:r>
              <a:rPr lang="en-US" sz="1100" dirty="0"/>
              <a:t>  </a:t>
            </a:r>
            <a:endParaRPr lang="en-US" sz="800" dirty="0"/>
          </a:p>
          <a:p>
            <a:pPr marL="606522" lvl="1" indent="-165415">
              <a:defRPr/>
            </a:pPr>
            <a:endParaRPr lang="en-US" sz="1100" b="1" u="sng" dirty="0">
              <a:solidFill>
                <a:srgbClr val="FF6600"/>
              </a:solidFill>
            </a:endParaRPr>
          </a:p>
          <a:p>
            <a:pPr>
              <a:defRPr/>
            </a:pPr>
            <a:r>
              <a:rPr lang="en-US" sz="1100" b="1" u="sng" dirty="0">
                <a:solidFill>
                  <a:srgbClr val="FF6600"/>
                </a:solidFill>
              </a:rPr>
              <a:t>HANDOUT:  ENTRY SURVEY</a:t>
            </a:r>
          </a:p>
          <a:p>
            <a:pPr marL="165415" indent="-165415">
              <a:buFontTx/>
              <a:buChar char="•"/>
              <a:defRPr/>
            </a:pPr>
            <a:r>
              <a:rPr lang="en-US" sz="1100" dirty="0"/>
              <a:t>Explain the importance of assessing the usefulness of the training.  Advise the participants they can assist by completing a short survey at the beginning and conclusion of the training.  Distribute the survey and allow time for participants to complete.  </a:t>
            </a:r>
            <a:endParaRPr lang="en-US" sz="1100" b="1" u="sng" dirty="0">
              <a:solidFill>
                <a:srgbClr val="FF6600"/>
              </a:solidFill>
            </a:endParaRPr>
          </a:p>
          <a:p>
            <a:pPr>
              <a:defRPr/>
            </a:pPr>
            <a:r>
              <a:rPr lang="en-US" sz="1100" dirty="0"/>
              <a:t>    </a:t>
            </a:r>
          </a:p>
        </p:txBody>
      </p:sp>
      <p:sp>
        <p:nvSpPr>
          <p:cNvPr id="11268" name="Slide Number Placeholder 3">
            <a:extLst>
              <a:ext uri="{FF2B5EF4-FFF2-40B4-BE49-F238E27FC236}">
                <a16:creationId xmlns:a16="http://schemas.microsoft.com/office/drawing/2014/main" id="{FED3E029-A891-41B3-8AE8-871202A698A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A506E894-57ED-4188-AA12-8F249626507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92708E0-FFBD-4732-9CBE-28FBF95FED39}"/>
              </a:ext>
            </a:extLst>
          </p:cNvPr>
          <p:cNvSpPr>
            <a:spLocks noGrp="1" noRot="1" noChangeAspect="1" noChangeArrowheads="1" noTextEdit="1"/>
          </p:cNvSpPr>
          <p:nvPr>
            <p:ph type="sldImg"/>
          </p:nvPr>
        </p:nvSpPr>
        <p:spPr>
          <a:xfrm>
            <a:off x="838200" y="1122363"/>
            <a:ext cx="5486400" cy="3086100"/>
          </a:xfrm>
          <a:ln/>
        </p:spPr>
      </p:sp>
      <p:sp>
        <p:nvSpPr>
          <p:cNvPr id="62467" name="Notes Placeholder 2">
            <a:extLst>
              <a:ext uri="{FF2B5EF4-FFF2-40B4-BE49-F238E27FC236}">
                <a16:creationId xmlns:a16="http://schemas.microsoft.com/office/drawing/2014/main" id="{06460B19-FCC9-4B57-913D-010EF7D4902C}"/>
              </a:ext>
            </a:extLst>
          </p:cNvPr>
          <p:cNvSpPr>
            <a:spLocks noGrp="1"/>
          </p:cNvSpPr>
          <p:nvPr>
            <p:ph type="body" idx="1"/>
          </p:nvPr>
        </p:nvSpPr>
        <p:spPr>
          <a:xfrm>
            <a:off x="556846" y="4400550"/>
            <a:ext cx="5486400" cy="3600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AU" altLang="en-US" dirty="0">
                <a:latin typeface="+mn-lt"/>
              </a:rPr>
              <a:t>EXPLAIN:</a:t>
            </a:r>
          </a:p>
          <a:p>
            <a:pPr marL="171450" indent="-171450" eaLnBrk="1" hangingPunct="1">
              <a:buFont typeface="Arial" panose="020B0604020202020204" pitchFamily="34" charset="0"/>
              <a:buChar char="•"/>
              <a:defRPr/>
            </a:pPr>
            <a:r>
              <a:rPr lang="en-AU" altLang="en-US" dirty="0">
                <a:latin typeface="+mn-lt"/>
              </a:rPr>
              <a:t>Child sexual exploitation involves demand and supply.  </a:t>
            </a:r>
          </a:p>
          <a:p>
            <a:pPr marL="171450" indent="-171450" eaLnBrk="1" hangingPunct="1">
              <a:buFont typeface="Arial" panose="020B0604020202020204" pitchFamily="34" charset="0"/>
              <a:buChar char="•"/>
              <a:defRPr/>
            </a:pPr>
            <a:r>
              <a:rPr lang="en-AU" altLang="en-US" dirty="0">
                <a:latin typeface="+mn-lt"/>
              </a:rPr>
              <a:t>Briefly discuss some of these factors.</a:t>
            </a:r>
          </a:p>
          <a:p>
            <a:pPr marL="171450" indent="-171450" eaLnBrk="1" hangingPunct="1">
              <a:buFont typeface="Arial" panose="020B0604020202020204" pitchFamily="34" charset="0"/>
              <a:buChar char="•"/>
              <a:defRPr/>
            </a:pPr>
            <a:r>
              <a:rPr lang="en-AU" altLang="en-US" dirty="0">
                <a:latin typeface="+mn-lt"/>
              </a:rPr>
              <a:t>Importantly, please point out that poverty is NOT the only cause of child sexual exploitation in travel and tourism.</a:t>
            </a:r>
          </a:p>
          <a:p>
            <a:pPr marL="171450" indent="-171450" eaLnBrk="1" hangingPunct="1">
              <a:buFont typeface="Arial" panose="020B0604020202020204" pitchFamily="34" charset="0"/>
              <a:buChar char="•"/>
              <a:defRPr/>
            </a:pPr>
            <a:endParaRPr lang="en-AU" altLang="en-US" dirty="0"/>
          </a:p>
          <a:p>
            <a:pPr marL="171450" indent="-171450" eaLnBrk="1" hangingPunct="1">
              <a:buFont typeface="Arial" panose="020B0604020202020204" pitchFamily="34" charset="0"/>
              <a:buChar char="•"/>
              <a:defRPr/>
            </a:pPr>
            <a:endParaRPr lang="en-AU" altLang="en-US" dirty="0">
              <a:latin typeface="+mn-lt"/>
            </a:endParaRPr>
          </a:p>
        </p:txBody>
      </p:sp>
      <p:sp>
        <p:nvSpPr>
          <p:cNvPr id="70660" name="Slide Number Placeholder 3">
            <a:extLst>
              <a:ext uri="{FF2B5EF4-FFF2-40B4-BE49-F238E27FC236}">
                <a16:creationId xmlns:a16="http://schemas.microsoft.com/office/drawing/2014/main" id="{0685B105-915D-4E86-A2E0-24BCA7DE2F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7267358E-20DD-4CFF-9638-4FA0AE205A53}" type="slidenum">
              <a:rPr lang="en-US" altLang="en-US" smtClean="0">
                <a:latin typeface="Arial" panose="020B0604020202020204" pitchFamily="34" charset="0"/>
                <a:cs typeface="Arial" panose="020B0604020202020204" pitchFamily="34" charset="0"/>
              </a:rPr>
              <a:pPr fontAlgn="base">
                <a:spcBef>
                  <a:spcPct val="0"/>
                </a:spcBef>
                <a:spcAft>
                  <a:spcPct val="0"/>
                </a:spcAft>
              </a:pPr>
              <a:t>30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A7C6809C-B1AB-4D29-B243-873C410BBB61}"/>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EF909E5F-5A18-485C-B5DF-46BC07BAC3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17C90571-E290-4AB3-90B5-CF1320C238C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1047D6D9-390B-4A0D-8766-3289B8FBD1E9}" type="slidenum">
              <a:rPr lang="en-US" altLang="en-US" smtClean="0">
                <a:latin typeface="Arial" panose="020B0604020202020204" pitchFamily="34" charset="0"/>
                <a:cs typeface="Arial" panose="020B0604020202020204" pitchFamily="34" charset="0"/>
              </a:rPr>
              <a:pPr fontAlgn="base">
                <a:spcBef>
                  <a:spcPct val="0"/>
                </a:spcBef>
                <a:spcAft>
                  <a:spcPct val="0"/>
                </a:spcAft>
              </a:pPr>
              <a:t>31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E2210D5-B1E5-4B36-B337-C1A282F744FA}"/>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7843CEC4-B5C7-4DF1-B19E-6A0824A62E67}"/>
              </a:ext>
            </a:extLst>
          </p:cNvPr>
          <p:cNvSpPr>
            <a:spLocks noGrp="1"/>
          </p:cNvSpPr>
          <p:nvPr>
            <p:ph type="body" idx="1"/>
          </p:nvPr>
        </p:nvSpPr>
        <p:spPr/>
        <p:txBody>
          <a:bodyPr/>
          <a:lstStyle/>
          <a:p>
            <a:pPr marL="165415" indent="-165415">
              <a:defRPr/>
            </a:pPr>
            <a:r>
              <a:rPr lang="en-AU" b="1" u="sng" dirty="0"/>
              <a:t>ACTIVITY: GROUP DISCUSSION</a:t>
            </a:r>
            <a:endParaRPr lang="en-US" dirty="0"/>
          </a:p>
          <a:p>
            <a:pPr marL="165415" indent="-165415">
              <a:buFont typeface="Arial" pitchFamily="34" charset="0"/>
              <a:buChar char="•"/>
              <a:defRPr/>
            </a:pPr>
            <a:r>
              <a:rPr lang="en-US" dirty="0"/>
              <a:t>Ask the group what they have seen or heard in their workplace, in their neighbourhood, in their community, in the media regarding child sexual exploitation that is linked to tourism.</a:t>
            </a:r>
          </a:p>
          <a:p>
            <a:pPr marL="165415" indent="-165415">
              <a:buFont typeface="Arial" pitchFamily="34" charset="0"/>
              <a:buChar char="•"/>
              <a:defRPr/>
            </a:pPr>
            <a:r>
              <a:rPr lang="en-US" dirty="0"/>
              <a:t>If participants don’t have examples from their own countries, ask what they know from other countries.  </a:t>
            </a:r>
          </a:p>
          <a:p>
            <a:pPr marL="165415" indent="-165415">
              <a:defRPr/>
            </a:pPr>
            <a:endParaRPr lang="en-US" dirty="0"/>
          </a:p>
          <a:p>
            <a:pPr marL="165415" indent="-165415">
              <a:defRPr/>
            </a:pPr>
            <a:r>
              <a:rPr lang="en-US" b="1" u="sng" dirty="0"/>
              <a:t>FACILITATOR NOTE</a:t>
            </a:r>
          </a:p>
          <a:p>
            <a:pPr marL="165415" indent="-165415">
              <a:buFont typeface="Arial" pitchFamily="34" charset="0"/>
              <a:buChar char="•"/>
              <a:defRPr/>
            </a:pPr>
            <a:r>
              <a:rPr lang="en-US" dirty="0"/>
              <a:t>Participants may discuss other forms of sexual abuse such as rape, adult prostitution, incest, etc.  In these instances, acknowledge that these are also serious crimes against children, but steer the discussion back to the definition and focus on child sexual exploitation in tourism.</a:t>
            </a:r>
          </a:p>
          <a:p>
            <a:pPr marL="165415" indent="-165415">
              <a:buFont typeface="Arial" pitchFamily="34" charset="0"/>
              <a:buChar char="•"/>
              <a:defRPr/>
            </a:pPr>
            <a:r>
              <a:rPr lang="en-US" dirty="0"/>
              <a:t>Listen to the stories that the participants share before moving to the next slide.</a:t>
            </a:r>
          </a:p>
          <a:p>
            <a:pPr>
              <a:defRPr/>
            </a:pPr>
            <a:endParaRPr lang="en-US" dirty="0"/>
          </a:p>
          <a:p>
            <a:pPr>
              <a:defRPr/>
            </a:pPr>
            <a:endParaRPr lang="en-US" dirty="0"/>
          </a:p>
        </p:txBody>
      </p:sp>
      <p:sp>
        <p:nvSpPr>
          <p:cNvPr id="72708" name="Slide Number Placeholder 3">
            <a:extLst>
              <a:ext uri="{FF2B5EF4-FFF2-40B4-BE49-F238E27FC236}">
                <a16:creationId xmlns:a16="http://schemas.microsoft.com/office/drawing/2014/main" id="{904C7134-A9CC-49CA-A432-71E9CAF1D3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C931FCF-DA0D-48B8-9F4A-6037F430C982}"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32</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2713185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B8778B3-F23F-42A9-9105-B92581CCF925}"/>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96FCD370-946C-47E5-91C5-30C058B0CC2A}"/>
              </a:ext>
            </a:extLst>
          </p:cNvPr>
          <p:cNvSpPr>
            <a:spLocks noGrp="1"/>
          </p:cNvSpPr>
          <p:nvPr>
            <p:ph type="body" idx="1"/>
          </p:nvPr>
        </p:nvSpPr>
        <p:spPr/>
        <p:txBody>
          <a:bodyPr/>
          <a:lstStyle/>
          <a:p>
            <a:pPr marL="165415" indent="-165415">
              <a:defRPr/>
            </a:pPr>
            <a:r>
              <a:rPr lang="en-AU" b="1" u="sng" dirty="0"/>
              <a:t>ACTIVITY</a:t>
            </a:r>
            <a:endParaRPr lang="en-US" dirty="0"/>
          </a:p>
          <a:p>
            <a:pPr>
              <a:buFont typeface="Arial" pitchFamily="34" charset="0"/>
              <a:buNone/>
              <a:defRPr/>
            </a:pPr>
            <a:r>
              <a:rPr lang="en-AU" dirty="0"/>
              <a:t>Ask the participants to describe or draw a travelling child sex offender.  What are their characteristics?</a:t>
            </a:r>
          </a:p>
          <a:p>
            <a:pPr>
              <a:buFont typeface="Arial" pitchFamily="34" charset="0"/>
              <a:buNone/>
              <a:defRPr/>
            </a:pPr>
            <a:r>
              <a:rPr lang="en-AU" dirty="0"/>
              <a:t>Then, breakdown the stereotype and explain that it’s important that we look beyond the stereotype.</a:t>
            </a:r>
            <a:endParaRPr lang="en-US" dirty="0"/>
          </a:p>
          <a:p>
            <a:pPr marL="514350" indent="-514350" eaLnBrk="1" hangingPunct="1">
              <a:lnSpc>
                <a:spcPct val="90000"/>
              </a:lnSpc>
              <a:defRPr/>
            </a:pPr>
            <a:endParaRPr lang="en-AU" dirty="0"/>
          </a:p>
          <a:p>
            <a:pPr>
              <a:defRPr/>
            </a:pPr>
            <a:endParaRPr lang="en-AU" dirty="0"/>
          </a:p>
          <a:p>
            <a:pPr>
              <a:defRPr/>
            </a:pPr>
            <a:endParaRPr lang="en-US" dirty="0"/>
          </a:p>
        </p:txBody>
      </p:sp>
      <p:sp>
        <p:nvSpPr>
          <p:cNvPr id="74756" name="Slide Number Placeholder 3">
            <a:extLst>
              <a:ext uri="{FF2B5EF4-FFF2-40B4-BE49-F238E27FC236}">
                <a16:creationId xmlns:a16="http://schemas.microsoft.com/office/drawing/2014/main" id="{AB51B753-4C02-4E7E-B09A-756A235FEB2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1AD109AC-E01C-49FF-BA91-EF9BB1667999}"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34</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F267388-6721-4487-93C2-A1841730DBFF}"/>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280DBCE-0AD8-4939-8AD0-3F22D77EA87C}"/>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EXPLAIN:</a:t>
            </a:r>
          </a:p>
          <a:p>
            <a:pPr marL="171450" indent="-171450">
              <a:buFont typeface="Arial" panose="020B0604020202020204" pitchFamily="34" charset="0"/>
              <a:buChar char="•"/>
              <a:defRPr/>
            </a:pPr>
            <a:r>
              <a:rPr lang="en-US" altLang="en-US" dirty="0"/>
              <a:t>A child sex offender can be ANYONE!</a:t>
            </a:r>
          </a:p>
        </p:txBody>
      </p:sp>
      <p:sp>
        <p:nvSpPr>
          <p:cNvPr id="76804" name="Slide Number Placeholder 3">
            <a:extLst>
              <a:ext uri="{FF2B5EF4-FFF2-40B4-BE49-F238E27FC236}">
                <a16:creationId xmlns:a16="http://schemas.microsoft.com/office/drawing/2014/main" id="{8E5A6432-6C7D-441C-8228-C0A15F5B7AC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20E46DA7-8626-4689-903C-163225044A21}"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35</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F33F589-9751-4933-B05D-8E9C7A100137}"/>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88B01B3E-8E33-4C3D-BC9F-9774AC3032F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415" indent="-165415">
              <a:defRPr/>
            </a:pPr>
            <a:r>
              <a:rPr lang="en-AU" b="1" u="sng" dirty="0"/>
              <a:t>EXPLAIN</a:t>
            </a:r>
            <a:endParaRPr lang="en-US" dirty="0"/>
          </a:p>
          <a:p>
            <a:pPr marL="165415" indent="-165415">
              <a:buFont typeface="Arial" pitchFamily="34" charset="0"/>
              <a:buChar char="•"/>
              <a:defRPr/>
            </a:pPr>
            <a:r>
              <a:rPr lang="en-AU" dirty="0"/>
              <a:t>Travelling child sex offenders are tourists, travellers or foreign residents who commit child sexual abuse or exploitation in the country or countries in which they are visiting or living.</a:t>
            </a:r>
          </a:p>
          <a:p>
            <a:pPr marL="165415" indent="-165415">
              <a:buFont typeface="Arial" pitchFamily="34" charset="0"/>
              <a:buChar char="•"/>
              <a:defRPr/>
            </a:pPr>
            <a:r>
              <a:rPr lang="en-US" dirty="0"/>
              <a:t>There is no stereotype of a travelling child sex offender. </a:t>
            </a:r>
            <a:r>
              <a:rPr lang="en-AU" dirty="0">
                <a:cs typeface="FreesiaUPC" pitchFamily="34" charset="-34"/>
              </a:rPr>
              <a:t>Travelling child sex offenders come from all countries and all walks of life.</a:t>
            </a:r>
            <a:endParaRPr lang="en-US" dirty="0">
              <a:cs typeface="FreesiaUPC" pitchFamily="34" charset="-34"/>
            </a:endParaRPr>
          </a:p>
          <a:p>
            <a:pPr marL="622615" lvl="1" indent="-165415">
              <a:buFont typeface="Courier New" pitchFamily="49" charset="0"/>
              <a:buChar char="o"/>
              <a:defRPr/>
            </a:pPr>
            <a:r>
              <a:rPr lang="en-US" dirty="0"/>
              <a:t>They may be expatriates living in a foreign country, business </a:t>
            </a:r>
            <a:r>
              <a:rPr lang="en-US" dirty="0" err="1"/>
              <a:t>travellers</a:t>
            </a:r>
            <a:r>
              <a:rPr lang="en-US" dirty="0"/>
              <a:t> or short term tourists.</a:t>
            </a:r>
          </a:p>
          <a:p>
            <a:pPr marL="622615" lvl="1" indent="-165415">
              <a:buFont typeface="Courier New" pitchFamily="49" charset="0"/>
              <a:buChar char="o"/>
              <a:defRPr/>
            </a:pPr>
            <a:r>
              <a:rPr lang="en-US" dirty="0"/>
              <a:t>They may be working in a professional field (such as teachers or doctors – professions in which offenders can build a relationship with children before they abuse them).</a:t>
            </a:r>
          </a:p>
          <a:p>
            <a:pPr marL="622615" lvl="1" indent="-165415">
              <a:buFont typeface="Courier New" pitchFamily="49" charset="0"/>
              <a:buChar char="o"/>
              <a:defRPr/>
            </a:pPr>
            <a:r>
              <a:rPr lang="en-US" dirty="0"/>
              <a:t>They can be men or women.</a:t>
            </a:r>
          </a:p>
          <a:p>
            <a:pPr marL="622615" lvl="1" indent="-165415">
              <a:buFont typeface="Courier New" pitchFamily="49" charset="0"/>
              <a:buChar char="o"/>
              <a:defRPr/>
            </a:pPr>
            <a:r>
              <a:rPr lang="en-US" dirty="0"/>
              <a:t>They can be adults of any age.</a:t>
            </a:r>
          </a:p>
          <a:p>
            <a:pPr marL="165415" indent="-165415">
              <a:buFont typeface="Arial" pitchFamily="34" charset="0"/>
              <a:buChar char="•"/>
              <a:defRPr/>
            </a:pPr>
            <a:r>
              <a:rPr lang="en-US" dirty="0"/>
              <a:t>It is not possible to identify a travelling child sex offender by their appearance.  Instead, it is important to be aware of risky situations for children and suspicious </a:t>
            </a:r>
            <a:r>
              <a:rPr lang="en-US" dirty="0" err="1"/>
              <a:t>behaviour</a:t>
            </a:r>
            <a:r>
              <a:rPr lang="en-US" dirty="0"/>
              <a:t> displayed by adults.</a:t>
            </a:r>
          </a:p>
          <a:p>
            <a:pPr marL="171450" indent="-171450">
              <a:spcBef>
                <a:spcPts val="0"/>
              </a:spcBef>
              <a:defRPr/>
            </a:pPr>
            <a:r>
              <a:rPr lang="en-US" b="1" u="sng" dirty="0">
                <a:cs typeface="FreesiaUPC" pitchFamily="34" charset="-34"/>
              </a:rPr>
              <a:t>NOTE</a:t>
            </a:r>
          </a:p>
          <a:p>
            <a:pPr marL="171450" indent="-171450">
              <a:spcBef>
                <a:spcPts val="0"/>
              </a:spcBef>
              <a:buFont typeface="Arial" pitchFamily="34" charset="0"/>
              <a:buChar char="•"/>
              <a:defRPr/>
            </a:pPr>
            <a:r>
              <a:rPr lang="en-US" dirty="0">
                <a:cs typeface="FreesiaUPC" pitchFamily="34" charset="-34"/>
              </a:rPr>
              <a:t>It is important to note that children are most likely to be abused by those known to them – and child sexual exploitation is not just a ‘foreign’ problem.</a:t>
            </a:r>
            <a:endParaRPr lang="en-AU" altLang="en-US" dirty="0">
              <a:latin typeface="Arial" panose="020B0604020202020204" pitchFamily="34" charset="0"/>
            </a:endParaRPr>
          </a:p>
          <a:p>
            <a:pPr eaLnBrk="1" hangingPunct="1">
              <a:defRPr/>
            </a:pPr>
            <a:r>
              <a:rPr lang="en-AU" altLang="en-US" b="1" u="sng" dirty="0">
                <a:latin typeface="+mn-lt"/>
              </a:rPr>
              <a:t>CASE STUDIES</a:t>
            </a:r>
          </a:p>
          <a:p>
            <a:pPr eaLnBrk="1" hangingPunct="1">
              <a:defRPr/>
            </a:pPr>
            <a:r>
              <a:rPr lang="en-AU" altLang="en-US" dirty="0">
                <a:latin typeface="+mn-lt"/>
              </a:rPr>
              <a:t>Provide case study examples from Asia and internationally.</a:t>
            </a:r>
          </a:p>
        </p:txBody>
      </p:sp>
      <p:sp>
        <p:nvSpPr>
          <p:cNvPr id="78852" name="Slide Number Placeholder 3">
            <a:extLst>
              <a:ext uri="{FF2B5EF4-FFF2-40B4-BE49-F238E27FC236}">
                <a16:creationId xmlns:a16="http://schemas.microsoft.com/office/drawing/2014/main" id="{248CB8AA-3C12-4DFD-BF43-F456DF4577D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DC0CE902-AB68-45B1-8EF2-B2E38104B90F}" type="slidenum">
              <a:rPr lang="en-US" altLang="en-US" smtClean="0">
                <a:latin typeface="Arial" panose="020B0604020202020204" pitchFamily="34" charset="0"/>
                <a:cs typeface="Arial" panose="020B0604020202020204" pitchFamily="34" charset="0"/>
              </a:rPr>
              <a:pPr fontAlgn="base">
                <a:spcBef>
                  <a:spcPct val="0"/>
                </a:spcBef>
                <a:spcAft>
                  <a:spcPct val="0"/>
                </a:spcAft>
              </a:pPr>
              <a:t>36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C0D4268-AEB0-433D-B857-23D5753BD6C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88347F76-E484-42D0-99DB-E253C048F1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SHARE:</a:t>
            </a:r>
          </a:p>
          <a:p>
            <a:r>
              <a:rPr lang="en-US" altLang="en-US"/>
              <a:t>Share some case examples to outline how offenders operate.</a:t>
            </a:r>
          </a:p>
        </p:txBody>
      </p:sp>
      <p:sp>
        <p:nvSpPr>
          <p:cNvPr id="80900" name="Slide Number Placeholder 3">
            <a:extLst>
              <a:ext uri="{FF2B5EF4-FFF2-40B4-BE49-F238E27FC236}">
                <a16:creationId xmlns:a16="http://schemas.microsoft.com/office/drawing/2014/main" id="{77785C86-B819-4CE0-9188-8B7F28E5AC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8356BE7D-F57D-46D0-8355-734A9824FE6C}"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37</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4777005-044F-4045-98B5-D5B0426E1766}"/>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E4D51CB4-A7E0-4548-AEA4-D89AE3D75620}"/>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415" indent="-165415">
              <a:defRPr/>
            </a:pPr>
            <a:r>
              <a:rPr lang="en-US" b="1" u="sng" dirty="0"/>
              <a:t>ACTIVITY: PHOTO REVIEW</a:t>
            </a:r>
          </a:p>
          <a:p>
            <a:pPr marL="165415" indent="-165415">
              <a:buFont typeface="Arial" pitchFamily="34" charset="0"/>
              <a:buChar char="•"/>
              <a:defRPr/>
            </a:pPr>
            <a:r>
              <a:rPr lang="en-US" dirty="0"/>
              <a:t>Show each image and ask the participants what might be happening in the scene.</a:t>
            </a:r>
          </a:p>
          <a:p>
            <a:pPr marL="165415" indent="-165415">
              <a:defRPr/>
            </a:pPr>
            <a:endParaRPr lang="en-US" dirty="0"/>
          </a:p>
          <a:p>
            <a:pPr marL="165415" indent="-165415">
              <a:buFont typeface="Arial" pitchFamily="34" charset="0"/>
              <a:buNone/>
              <a:defRPr/>
            </a:pPr>
            <a:r>
              <a:rPr lang="en-US" b="1" u="sng" dirty="0"/>
              <a:t>TRAINER NOTES</a:t>
            </a:r>
          </a:p>
          <a:p>
            <a:pPr marL="165415" indent="-165415">
              <a:buFont typeface="Arial" pitchFamily="34" charset="0"/>
              <a:buChar char="•"/>
              <a:defRPr/>
            </a:pPr>
            <a:r>
              <a:rPr lang="en-US" dirty="0"/>
              <a:t>The purpose of this activity is to encourage the participants to begin </a:t>
            </a:r>
            <a:r>
              <a:rPr lang="en-US" dirty="0" err="1"/>
              <a:t>recognising</a:t>
            </a:r>
            <a:r>
              <a:rPr lang="en-US" dirty="0"/>
              <a:t> activities/</a:t>
            </a:r>
            <a:r>
              <a:rPr lang="en-US" dirty="0" err="1"/>
              <a:t>behaviours</a:t>
            </a:r>
            <a:r>
              <a:rPr lang="en-US" dirty="0"/>
              <a:t> which indicate that children are may be vulnerable or at risk of exploitation.</a:t>
            </a:r>
          </a:p>
          <a:p>
            <a:pPr marL="165415" indent="-165415">
              <a:buFont typeface="Arial" pitchFamily="34" charset="0"/>
              <a:buChar char="•"/>
              <a:defRPr/>
            </a:pPr>
            <a:r>
              <a:rPr lang="en-US" dirty="0"/>
              <a:t>Keep the discussion focused on </a:t>
            </a:r>
            <a:r>
              <a:rPr lang="en-US" dirty="0" err="1"/>
              <a:t>recognising</a:t>
            </a:r>
            <a:r>
              <a:rPr lang="en-US" dirty="0"/>
              <a:t> the indicators (as other scenarios follow in which participants determine what action they will take).  </a:t>
            </a:r>
          </a:p>
          <a:p>
            <a:pPr marL="165415" indent="-165415">
              <a:buFont typeface="Arial" pitchFamily="34" charset="0"/>
              <a:buChar char="•"/>
              <a:defRPr/>
            </a:pPr>
            <a:r>
              <a:rPr lang="en-US" dirty="0"/>
              <a:t>Encourage participants to identify both legitimate and illegal scenarios.  For example, scenario one might be a situation of potential risk, it might also be a situation where the man has an Asian wife and this is his biological child.  </a:t>
            </a:r>
          </a:p>
          <a:p>
            <a:pPr>
              <a:defRPr/>
            </a:pPr>
            <a:endParaRPr lang="en-US" altLang="en-US" dirty="0"/>
          </a:p>
        </p:txBody>
      </p:sp>
      <p:sp>
        <p:nvSpPr>
          <p:cNvPr id="82948" name="Slide Number Placeholder 3">
            <a:extLst>
              <a:ext uri="{FF2B5EF4-FFF2-40B4-BE49-F238E27FC236}">
                <a16:creationId xmlns:a16="http://schemas.microsoft.com/office/drawing/2014/main" id="{BE4E403A-A112-483F-A61B-4E4F6D1E7C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3129780-336C-41DD-9CC4-4DC97043E41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38</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F652B92-6243-4FFB-BCE4-4826FB6E2B92}"/>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5170FEF6-4823-46B8-8581-39BD9EB868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a:extLst>
              <a:ext uri="{FF2B5EF4-FFF2-40B4-BE49-F238E27FC236}">
                <a16:creationId xmlns:a16="http://schemas.microsoft.com/office/drawing/2014/main" id="{921A4C99-7858-4397-988F-66FAD042678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7511440-FFB7-4483-AB25-8DC6D008C31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39</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4557C3A-1B4F-483E-82FB-091DFF85A098}"/>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DB61A349-67AC-481F-B627-5E367130894E}"/>
              </a:ext>
            </a:extLst>
          </p:cNvPr>
          <p:cNvSpPr>
            <a:spLocks noGrp="1"/>
          </p:cNvSpPr>
          <p:nvPr>
            <p:ph type="body" idx="1"/>
          </p:nvPr>
        </p:nvSpPr>
        <p:spPr>
          <a:xfrm>
            <a:off x="655638" y="4735513"/>
            <a:ext cx="5435600" cy="4543425"/>
          </a:xfrm>
        </p:spPr>
        <p:txBody>
          <a:bodyPr/>
          <a:lstStyle/>
          <a:p>
            <a:pPr>
              <a:defRPr/>
            </a:pPr>
            <a:r>
              <a:rPr lang="en-AU" b="1" u="sng" dirty="0">
                <a:solidFill>
                  <a:srgbClr val="FF6600"/>
                </a:solidFill>
              </a:rPr>
              <a:t>ACTIVITY: DEVELOPING A LEARNING AGREEMENT</a:t>
            </a:r>
          </a:p>
          <a:p>
            <a:pPr marL="165415" indent="-165415">
              <a:buFont typeface="Arial" pitchFamily="34" charset="0"/>
              <a:buChar char="•"/>
              <a:defRPr/>
            </a:pPr>
            <a:r>
              <a:rPr lang="en-AU" dirty="0"/>
              <a:t>Ask the group, ‘What rules should we adopt to help make this an enjoyable and productive training for everyone?’ </a:t>
            </a:r>
          </a:p>
          <a:p>
            <a:pPr lvl="1">
              <a:buFont typeface="Wingdings" pitchFamily="2" charset="2"/>
              <a:buChar char="Ø"/>
              <a:defRPr/>
            </a:pPr>
            <a:r>
              <a:rPr lang="en-AU" dirty="0"/>
              <a:t> Mobile phones on silent.</a:t>
            </a:r>
          </a:p>
          <a:p>
            <a:pPr lvl="1">
              <a:buFont typeface="Wingdings" pitchFamily="2" charset="2"/>
              <a:buChar char="Ø"/>
              <a:defRPr/>
            </a:pPr>
            <a:r>
              <a:rPr lang="en-AU" dirty="0"/>
              <a:t>Ask questions if I don’t understand anything.</a:t>
            </a:r>
          </a:p>
          <a:p>
            <a:pPr lvl="1">
              <a:buFont typeface="Wingdings" pitchFamily="2" charset="2"/>
              <a:buChar char="Ø"/>
              <a:defRPr/>
            </a:pPr>
            <a:r>
              <a:rPr lang="en-AU" dirty="0"/>
              <a:t>Begin breaks on time/return from breaks on time.</a:t>
            </a:r>
          </a:p>
          <a:p>
            <a:pPr lvl="1">
              <a:buFont typeface="Wingdings" pitchFamily="2" charset="2"/>
              <a:buChar char="Ø"/>
              <a:defRPr/>
            </a:pPr>
            <a:r>
              <a:rPr lang="en-AU" dirty="0"/>
              <a:t>Respect others when they speak.</a:t>
            </a:r>
          </a:p>
          <a:p>
            <a:pPr lvl="1">
              <a:buFont typeface="Wingdings" pitchFamily="2" charset="2"/>
              <a:buChar char="Ø"/>
              <a:defRPr/>
            </a:pPr>
            <a:r>
              <a:rPr lang="en-AU" dirty="0"/>
              <a:t>Sensitive experiences of others won’t be shared outside the class room.</a:t>
            </a:r>
          </a:p>
        </p:txBody>
      </p:sp>
      <p:sp>
        <p:nvSpPr>
          <p:cNvPr id="13316" name="Slide Number Placeholder 3">
            <a:extLst>
              <a:ext uri="{FF2B5EF4-FFF2-40B4-BE49-F238E27FC236}">
                <a16:creationId xmlns:a16="http://schemas.microsoft.com/office/drawing/2014/main" id="{F5EC970B-BE18-4903-A03A-992E1BD81E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E518EA7-D75A-4144-B645-0A3A9CEC4E9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E7D47D1-17DB-4EFC-A579-C6AD82D4FEE1}"/>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9B61AD06-1CF0-471A-8B1D-A2BBA9F6C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08F6BDC8-E2B7-46F7-87AF-63C492E40E4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71C3735-5E2D-4953-9EF7-7353D7F50B1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40</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288A0D7-1458-4ABA-B656-E705CC937DA8}"/>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FF4D448C-8A7E-4012-BDCD-1C0AE252590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a:extLst>
              <a:ext uri="{FF2B5EF4-FFF2-40B4-BE49-F238E27FC236}">
                <a16:creationId xmlns:a16="http://schemas.microsoft.com/office/drawing/2014/main" id="{AC8100B5-79C2-41F7-9A41-0175F95826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F4FB8732-4D19-4167-A14C-4F1770DE5118}"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41</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BE3BD26-2A8A-4F54-80A6-AEECBB0C9D6C}"/>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85085A98-6EE8-49B6-A6BC-BC55BD1A3D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Yes, this is a photo of ex-British PM David Cameron meeting children at an NGO project. This is an important reminder that we need to be careful of our perceptions.</a:t>
            </a:r>
          </a:p>
          <a:p>
            <a:endParaRPr lang="en-US" altLang="en-US"/>
          </a:p>
          <a:p>
            <a:r>
              <a:rPr lang="en-US" altLang="en-US"/>
              <a:t>It is important to remind participants not to make false accusations.  Emphasise that it is their role to take appropriate action to prevent risk.  </a:t>
            </a:r>
          </a:p>
        </p:txBody>
      </p:sp>
      <p:sp>
        <p:nvSpPr>
          <p:cNvPr id="91140" name="Slide Number Placeholder 3">
            <a:extLst>
              <a:ext uri="{FF2B5EF4-FFF2-40B4-BE49-F238E27FC236}">
                <a16:creationId xmlns:a16="http://schemas.microsoft.com/office/drawing/2014/main" id="{609A5B3C-8BDE-46D2-B029-042D3EBABCE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B0E2AB8-6D17-4D5C-BDF8-E12355941901}"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42</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C8E488B-4809-4B5A-AF3C-B6676FC67584}"/>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5C467DC4-E8A1-4266-AB9C-9A25D5BCEC38}"/>
              </a:ext>
            </a:extLst>
          </p:cNvPr>
          <p:cNvSpPr>
            <a:spLocks noGrp="1"/>
          </p:cNvSpPr>
          <p:nvPr>
            <p:ph type="body" idx="1"/>
          </p:nvPr>
        </p:nvSpPr>
        <p:spPr/>
        <p:txBody>
          <a:bodyPr/>
          <a:lstStyle/>
          <a:p>
            <a:pPr>
              <a:defRPr/>
            </a:pPr>
            <a:r>
              <a:rPr lang="en-US" b="1" u="sng" dirty="0"/>
              <a:t>EXPLAIN</a:t>
            </a:r>
          </a:p>
          <a:p>
            <a:pPr>
              <a:defRPr/>
            </a:pPr>
            <a:r>
              <a:rPr lang="en-US" dirty="0"/>
              <a:t>Tourists interaction with children can have a positive impact, but there are also risks.  Let’s look at what’s been happening in other countries.</a:t>
            </a:r>
          </a:p>
          <a:p>
            <a:pPr>
              <a:defRPr/>
            </a:pPr>
            <a:endParaRPr lang="en-US" dirty="0"/>
          </a:p>
          <a:p>
            <a:pPr>
              <a:defRPr/>
            </a:pPr>
            <a:r>
              <a:rPr lang="en-US" b="1" u="sng" dirty="0"/>
              <a:t>HANDOUT – Media Case Studies</a:t>
            </a:r>
          </a:p>
          <a:p>
            <a:pPr>
              <a:defRPr/>
            </a:pPr>
            <a:r>
              <a:rPr lang="en-US" dirty="0"/>
              <a:t>Distribute the media case studies, and invite the participants to read.</a:t>
            </a:r>
          </a:p>
          <a:p>
            <a:pPr>
              <a:defRPr/>
            </a:pPr>
            <a:endParaRPr lang="en-US" dirty="0"/>
          </a:p>
          <a:p>
            <a:pPr>
              <a:defRPr/>
            </a:pPr>
            <a:r>
              <a:rPr lang="en-US" b="1" u="sng" dirty="0"/>
              <a:t>ASK</a:t>
            </a:r>
          </a:p>
          <a:p>
            <a:pPr marL="165415" indent="-165415">
              <a:buFont typeface="Arial" pitchFamily="34" charset="0"/>
              <a:buChar char="•"/>
              <a:defRPr/>
            </a:pPr>
            <a:r>
              <a:rPr lang="en-US" dirty="0"/>
              <a:t>From reading these articles, what do you notice about:</a:t>
            </a:r>
          </a:p>
          <a:p>
            <a:pPr marL="622615" lvl="1" indent="-165415">
              <a:buFont typeface="Courier New" pitchFamily="49" charset="0"/>
              <a:buChar char="o"/>
              <a:defRPr/>
            </a:pPr>
            <a:r>
              <a:rPr lang="en-US" dirty="0"/>
              <a:t>The nationality of the offenders?</a:t>
            </a:r>
          </a:p>
          <a:p>
            <a:pPr marL="622615" lvl="1" indent="-165415">
              <a:buFont typeface="Courier New" pitchFamily="49" charset="0"/>
              <a:buChar char="o"/>
              <a:defRPr/>
            </a:pPr>
            <a:r>
              <a:rPr lang="en-US" dirty="0"/>
              <a:t>The age/gender of the offenders?</a:t>
            </a:r>
          </a:p>
          <a:p>
            <a:pPr marL="622615" lvl="1" indent="-165415">
              <a:buFont typeface="Courier New" pitchFamily="49" charset="0"/>
              <a:buChar char="o"/>
              <a:defRPr/>
            </a:pPr>
            <a:r>
              <a:rPr lang="en-US" dirty="0"/>
              <a:t>The age/gender of the victims?</a:t>
            </a:r>
          </a:p>
          <a:p>
            <a:pPr marL="622615" lvl="1" indent="-165415">
              <a:buFont typeface="Courier New" pitchFamily="49" charset="0"/>
              <a:buChar char="o"/>
              <a:defRPr/>
            </a:pPr>
            <a:r>
              <a:rPr lang="en-US" dirty="0"/>
              <a:t>The way in which the offenders lured/enticed the children?</a:t>
            </a:r>
          </a:p>
          <a:p>
            <a:pPr>
              <a:defRPr/>
            </a:pPr>
            <a:endParaRPr lang="en-US" dirty="0"/>
          </a:p>
        </p:txBody>
      </p:sp>
      <p:sp>
        <p:nvSpPr>
          <p:cNvPr id="93188" name="Slide Number Placeholder 3">
            <a:extLst>
              <a:ext uri="{FF2B5EF4-FFF2-40B4-BE49-F238E27FC236}">
                <a16:creationId xmlns:a16="http://schemas.microsoft.com/office/drawing/2014/main" id="{348F59CF-FB58-4391-9D57-6CF5D5520AA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ABEFFD0-17C7-4812-9E01-9A590DC5AF12}"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43</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83F25D4A-A0A1-441A-82D4-021299778B20}"/>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F0112F5-5854-416E-BB0B-0A267A16834F}"/>
              </a:ext>
            </a:extLst>
          </p:cNvPr>
          <p:cNvSpPr>
            <a:spLocks noGrp="1"/>
          </p:cNvSpPr>
          <p:nvPr>
            <p:ph type="body" idx="1"/>
          </p:nvPr>
        </p:nvSpPr>
        <p:spPr/>
        <p:txBody>
          <a:bodyPr/>
          <a:lstStyle/>
          <a:p>
            <a:pPr marL="165415" indent="-165415">
              <a:defRPr/>
            </a:pPr>
            <a:endParaRPr lang="en-US" dirty="0"/>
          </a:p>
        </p:txBody>
      </p:sp>
      <p:sp>
        <p:nvSpPr>
          <p:cNvPr id="148484" name="Slide Number Placeholder 3">
            <a:extLst>
              <a:ext uri="{FF2B5EF4-FFF2-40B4-BE49-F238E27FC236}">
                <a16:creationId xmlns:a16="http://schemas.microsoft.com/office/drawing/2014/main" id="{843731F0-4C5B-4826-BD86-2FC18FC87CD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2A7B1841-3697-4CBC-B7EB-0C2CC2F782C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44</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CCFDED46-88CB-4B4A-9096-0ACD83871ACC}"/>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F0112F5-5854-416E-BB0B-0A267A16834F}"/>
              </a:ext>
            </a:extLst>
          </p:cNvPr>
          <p:cNvSpPr>
            <a:spLocks noGrp="1"/>
          </p:cNvSpPr>
          <p:nvPr>
            <p:ph type="body" idx="1"/>
          </p:nvPr>
        </p:nvSpPr>
        <p:spPr/>
        <p:txBody>
          <a:bodyPr/>
          <a:lstStyle/>
          <a:p>
            <a:pPr>
              <a:defRPr/>
            </a:pPr>
            <a:r>
              <a:rPr lang="en-AU" dirty="0"/>
              <a:t>A Russian </a:t>
            </a:r>
            <a:r>
              <a:rPr lang="en-AU" dirty="0" err="1"/>
              <a:t>pedophile</a:t>
            </a:r>
            <a:r>
              <a:rPr lang="en-AU" dirty="0"/>
              <a:t> controversially pardoned in Cambodia's largest-known child sex scandal will be deported after he was arrested at the home of a teenage girl.</a:t>
            </a:r>
          </a:p>
          <a:p>
            <a:pPr>
              <a:defRPr/>
            </a:pPr>
            <a:br>
              <a:rPr lang="en-AU" dirty="0"/>
            </a:br>
            <a:r>
              <a:rPr lang="en-AU" b="1" i="1" dirty="0"/>
              <a:t>Alexander </a:t>
            </a:r>
            <a:r>
              <a:rPr lang="en-AU" b="1" i="1" dirty="0" err="1"/>
              <a:t>Trofimov</a:t>
            </a:r>
            <a:r>
              <a:rPr lang="en-AU" dirty="0"/>
              <a:t>, who built a $US300 million ($A309.71 million) tourist resort in the country, was arrested at the house of an underaged girl outside of Phnom Penh, police spokesman </a:t>
            </a:r>
            <a:r>
              <a:rPr lang="en-AU" dirty="0" err="1"/>
              <a:t>Kirt</a:t>
            </a:r>
            <a:r>
              <a:rPr lang="en-AU" dirty="0"/>
              <a:t> </a:t>
            </a:r>
            <a:r>
              <a:rPr lang="en-AU" dirty="0" err="1"/>
              <a:t>Chantharith</a:t>
            </a:r>
            <a:r>
              <a:rPr lang="en-AU" dirty="0"/>
              <a:t> told AFP, adding authorities will try to deport him shortly.</a:t>
            </a:r>
          </a:p>
          <a:p>
            <a:pPr>
              <a:defRPr/>
            </a:pPr>
            <a:br>
              <a:rPr lang="en-AU" dirty="0"/>
            </a:br>
            <a:r>
              <a:rPr lang="en-AU" b="1" i="1" dirty="0"/>
              <a:t>"Police arrested him (on Monday) ... while he was hiding with a local family,"</a:t>
            </a:r>
            <a:r>
              <a:rPr lang="en-AU" dirty="0"/>
              <a:t> </a:t>
            </a:r>
            <a:r>
              <a:rPr lang="en-AU" dirty="0" err="1"/>
              <a:t>Chantharith</a:t>
            </a:r>
            <a:r>
              <a:rPr lang="en-AU" dirty="0"/>
              <a:t> said, adding that </a:t>
            </a:r>
            <a:r>
              <a:rPr lang="en-AU" b="1" i="1" dirty="0"/>
              <a:t>the Russian "loved the family's daughter, who is 11 or 12 years old".</a:t>
            </a:r>
            <a:endParaRPr lang="en-AU" dirty="0"/>
          </a:p>
          <a:p>
            <a:pPr>
              <a:defRPr/>
            </a:pPr>
            <a:br>
              <a:rPr lang="en-AU" dirty="0"/>
            </a:br>
            <a:endParaRPr lang="en-AU" dirty="0"/>
          </a:p>
          <a:p>
            <a:pPr marL="165415" indent="-165415">
              <a:defRPr/>
            </a:pPr>
            <a:endParaRPr lang="en-US" dirty="0"/>
          </a:p>
        </p:txBody>
      </p:sp>
      <p:sp>
        <p:nvSpPr>
          <p:cNvPr id="150532" name="Slide Number Placeholder 3">
            <a:extLst>
              <a:ext uri="{FF2B5EF4-FFF2-40B4-BE49-F238E27FC236}">
                <a16:creationId xmlns:a16="http://schemas.microsoft.com/office/drawing/2014/main" id="{DA11B46B-4B79-49D9-9FC5-24132E5E06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774CF8C-4974-4DBD-BF76-887158059AA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45</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DED9593A-5758-4FCE-9868-723BB4D00C72}"/>
              </a:ext>
            </a:extLst>
          </p:cNvPr>
          <p:cNvSpPr>
            <a:spLocks noGrp="1" noRot="1" noChangeAspect="1" noChangeArrowheads="1" noTextEdit="1"/>
          </p:cNvSpPr>
          <p:nvPr>
            <p:ph type="sldImg"/>
          </p:nvPr>
        </p:nvSpPr>
        <p:spPr>
          <a:ln/>
        </p:spPr>
      </p:sp>
      <p:sp>
        <p:nvSpPr>
          <p:cNvPr id="152579" name="Notes Placeholder 2">
            <a:extLst>
              <a:ext uri="{FF2B5EF4-FFF2-40B4-BE49-F238E27FC236}">
                <a16:creationId xmlns:a16="http://schemas.microsoft.com/office/drawing/2014/main" id="{CD0D129C-C484-4929-B3B9-481A25984F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r>
              <a:rPr lang="en-AU" altLang="en-US" dirty="0"/>
              <a:t>The British founder of a Cambodian orphanage is facing prosecution for sexually assaulting a boy in his care.</a:t>
            </a:r>
            <a:br>
              <a:rPr lang="en-AU" altLang="en-US" dirty="0"/>
            </a:br>
            <a:br>
              <a:rPr lang="en-AU" altLang="en-US" dirty="0"/>
            </a:br>
            <a:r>
              <a:rPr lang="en-AU" altLang="en-US" dirty="0"/>
              <a:t>Nicholas Griffin, 52, was held when police raided his isolated base in countryside near </a:t>
            </a:r>
            <a:r>
              <a:rPr lang="en-AU" altLang="en-US" dirty="0" err="1"/>
              <a:t>Siem</a:t>
            </a:r>
            <a:r>
              <a:rPr lang="en-AU" altLang="en-US" dirty="0"/>
              <a:t> Reap, in the north-west of the country.</a:t>
            </a:r>
            <a:br>
              <a:rPr lang="en-AU" altLang="en-US" dirty="0"/>
            </a:br>
            <a:br>
              <a:rPr lang="en-AU" altLang="en-US" dirty="0"/>
            </a:br>
            <a:r>
              <a:rPr lang="en-AU" altLang="en-US" dirty="0"/>
              <a:t>Up to 100 children were moved to a safe house in an operation that involved British and local investigators.</a:t>
            </a:r>
            <a:br>
              <a:rPr lang="en-AU" altLang="en-US" dirty="0"/>
            </a:br>
            <a:br>
              <a:rPr lang="en-AU" altLang="en-US" dirty="0"/>
            </a:br>
            <a:r>
              <a:rPr lang="en-AU" altLang="en-US" dirty="0"/>
              <a:t>Mr Griffin, originally from Wales, left Britain in 2006 before founding the Cambodia Orphan Fund, one year later.</a:t>
            </a:r>
            <a:br>
              <a:rPr lang="en-AU" altLang="en-US" dirty="0"/>
            </a:br>
            <a:br>
              <a:rPr lang="en-AU" altLang="en-US" dirty="0"/>
            </a:br>
            <a:r>
              <a:rPr lang="en-AU" altLang="en-US" dirty="0"/>
              <a:t>He faces a potential 10-year jail sentence over a claim he sexually assaulted a 15-year-old boy.</a:t>
            </a:r>
            <a:br>
              <a:rPr lang="en-AU" altLang="en-US" dirty="0"/>
            </a:br>
            <a:br>
              <a:rPr lang="en-AU" altLang="en-US" dirty="0"/>
            </a:br>
            <a:endParaRPr lang="en-US" altLang="en-US" dirty="0"/>
          </a:p>
        </p:txBody>
      </p:sp>
      <p:sp>
        <p:nvSpPr>
          <p:cNvPr id="152580" name="Slide Number Placeholder 3">
            <a:extLst>
              <a:ext uri="{FF2B5EF4-FFF2-40B4-BE49-F238E27FC236}">
                <a16:creationId xmlns:a16="http://schemas.microsoft.com/office/drawing/2014/main" id="{D56B283A-0F8C-4C36-AE3D-FEB0828504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5FE465E6-737E-42E3-B2B3-88CC6A768D1B}" type="slidenum">
              <a:rPr lang="en-US" altLang="en-US" sz="900" smtClean="0">
                <a:latin typeface="Verdana" panose="020B0604030504040204" pitchFamily="34" charset="0"/>
                <a:cs typeface="FreesiaUPC" panose="020B0604020202020204" pitchFamily="34" charset="-34"/>
              </a:rPr>
              <a:pPr fontAlgn="base">
                <a:spcBef>
                  <a:spcPct val="0"/>
                </a:spcBef>
                <a:spcAft>
                  <a:spcPct val="0"/>
                </a:spcAft>
              </a:pPr>
              <a:t>46</a:t>
            </a:fld>
            <a:endParaRPr lang="en-US" altLang="en-US" sz="900">
              <a:latin typeface="Verdana" panose="020B0604030504040204" pitchFamily="34" charset="0"/>
              <a:cs typeface="FreesiaUPC" panose="020B0604020202020204" pitchFamily="34" charset="-34"/>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9E4B53CB-384B-4F3A-B691-62B2656CD3B1}"/>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F0112F5-5854-416E-BB0B-0A267A16834F}"/>
              </a:ext>
            </a:extLst>
          </p:cNvPr>
          <p:cNvSpPr>
            <a:spLocks noGrp="1"/>
          </p:cNvSpPr>
          <p:nvPr>
            <p:ph type="body" idx="1"/>
          </p:nvPr>
        </p:nvSpPr>
        <p:spPr/>
        <p:txBody>
          <a:bodyPr/>
          <a:lstStyle/>
          <a:p>
            <a:pPr>
              <a:defRPr/>
            </a:pPr>
            <a:r>
              <a:rPr lang="en-AU" b="1" dirty="0"/>
              <a:t>The moment suspected paedophile was snapped hand-in-hand with Cambodian 11-year-old girl</a:t>
            </a:r>
          </a:p>
          <a:p>
            <a:pPr>
              <a:defRPr/>
            </a:pPr>
            <a:r>
              <a:rPr lang="en-AU" dirty="0"/>
              <a:t>Michael Jones, 55, has been charged with carrying out indecent acts against minors and paying for child prostitution</a:t>
            </a:r>
          </a:p>
          <a:p>
            <a:pPr marL="165415" indent="-165415">
              <a:defRPr/>
            </a:pPr>
            <a:endParaRPr lang="en-US" dirty="0"/>
          </a:p>
        </p:txBody>
      </p:sp>
      <p:sp>
        <p:nvSpPr>
          <p:cNvPr id="154628" name="Slide Number Placeholder 3">
            <a:extLst>
              <a:ext uri="{FF2B5EF4-FFF2-40B4-BE49-F238E27FC236}">
                <a16:creationId xmlns:a16="http://schemas.microsoft.com/office/drawing/2014/main" id="{B21D727F-A6F0-4C47-8A68-5F045035D34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0B0F53D-66AC-4727-993B-845D140430C8}"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47</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FECEA382-32F6-4409-8778-4B589F97557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F0112F5-5854-416E-BB0B-0A267A16834F}"/>
              </a:ext>
            </a:extLst>
          </p:cNvPr>
          <p:cNvSpPr>
            <a:spLocks noGrp="1"/>
          </p:cNvSpPr>
          <p:nvPr>
            <p:ph type="body" idx="1"/>
          </p:nvPr>
        </p:nvSpPr>
        <p:spPr/>
        <p:txBody>
          <a:bodyPr/>
          <a:lstStyle/>
          <a:p>
            <a:pPr>
              <a:defRPr/>
            </a:pPr>
            <a:r>
              <a:rPr lang="en-AU" b="1" dirty="0"/>
              <a:t>Exposed: Devious Brit pervs who fly to poverty stricken Cambodia to prey on kids</a:t>
            </a:r>
          </a:p>
          <a:p>
            <a:pPr>
              <a:defRPr/>
            </a:pPr>
            <a:r>
              <a:rPr lang="en-AU" dirty="0"/>
              <a:t>Undercover investigation reveals how disturbingly simple it is for sick men to "buy" girls and boys for sex</a:t>
            </a:r>
          </a:p>
          <a:p>
            <a:pPr marL="165415" indent="-165415">
              <a:defRPr/>
            </a:pPr>
            <a:endParaRPr lang="en-US" dirty="0"/>
          </a:p>
        </p:txBody>
      </p:sp>
      <p:sp>
        <p:nvSpPr>
          <p:cNvPr id="158724" name="Slide Number Placeholder 3">
            <a:extLst>
              <a:ext uri="{FF2B5EF4-FFF2-40B4-BE49-F238E27FC236}">
                <a16:creationId xmlns:a16="http://schemas.microsoft.com/office/drawing/2014/main" id="{75B3A81A-8A46-4149-B7B8-99EEDB724D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9A3DD2D-F482-4AE7-BC64-BC6CF6C93DB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48</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01D1BB4-3D6E-4E98-8739-ABCF4EB71E79}"/>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11AE0AD3-CF10-4A2E-BC68-E900C57190C4}"/>
              </a:ext>
            </a:extLst>
          </p:cNvPr>
          <p:cNvSpPr>
            <a:spLocks noGrp="1"/>
          </p:cNvSpPr>
          <p:nvPr>
            <p:ph type="body" idx="1"/>
          </p:nvPr>
        </p:nvSpPr>
        <p:spPr/>
        <p:txBody>
          <a:bodyPr/>
          <a:lstStyle/>
          <a:p>
            <a:pPr marL="165415" indent="-165415">
              <a:defRPr/>
            </a:pPr>
            <a:r>
              <a:rPr lang="en-AU" b="1" u="sng" dirty="0"/>
              <a:t>EXPLAIN</a:t>
            </a:r>
            <a:endParaRPr lang="en-US" dirty="0"/>
          </a:p>
          <a:p>
            <a:pPr marL="165415" indent="-165415">
              <a:defRPr/>
            </a:pPr>
            <a:r>
              <a:rPr lang="en-US" dirty="0">
                <a:cs typeface="FreesiaUPC" pitchFamily="34" charset="-34"/>
              </a:rPr>
              <a:t>Victims can be any children aged 17 and under. </a:t>
            </a:r>
          </a:p>
          <a:p>
            <a:pPr marL="165415" indent="-165415">
              <a:defRPr/>
            </a:pPr>
            <a:r>
              <a:rPr lang="en-US" dirty="0">
                <a:cs typeface="FreesiaUPC" pitchFamily="34" charset="-34"/>
              </a:rPr>
              <a:t>(All ASEAN countries are signatory to the Convention of the Rights of the Children which </a:t>
            </a:r>
            <a:r>
              <a:rPr lang="en-US" dirty="0" err="1">
                <a:cs typeface="FreesiaUPC" pitchFamily="34" charset="-34"/>
              </a:rPr>
              <a:t>recognises</a:t>
            </a:r>
            <a:r>
              <a:rPr lang="en-US" dirty="0">
                <a:cs typeface="FreesiaUPC" pitchFamily="34" charset="-34"/>
              </a:rPr>
              <a:t> a child as anyone under 18.)</a:t>
            </a:r>
            <a:endParaRPr lang="en-US" dirty="0"/>
          </a:p>
          <a:p>
            <a:pPr marL="165415" indent="-165415">
              <a:buFont typeface="Arial" pitchFamily="34" charset="0"/>
              <a:buChar char="•"/>
              <a:defRPr/>
            </a:pPr>
            <a:endParaRPr lang="en-US" dirty="0"/>
          </a:p>
          <a:p>
            <a:pPr marL="514350" indent="-514350" eaLnBrk="1" hangingPunct="1">
              <a:lnSpc>
                <a:spcPct val="90000"/>
              </a:lnSpc>
              <a:defRPr/>
            </a:pPr>
            <a:endParaRPr lang="en-AU" dirty="0"/>
          </a:p>
          <a:p>
            <a:pPr>
              <a:defRPr/>
            </a:pPr>
            <a:endParaRPr lang="en-AU" dirty="0"/>
          </a:p>
          <a:p>
            <a:pPr>
              <a:defRPr/>
            </a:pPr>
            <a:endParaRPr lang="en-US" dirty="0"/>
          </a:p>
        </p:txBody>
      </p:sp>
      <p:sp>
        <p:nvSpPr>
          <p:cNvPr id="97284" name="Slide Number Placeholder 3">
            <a:extLst>
              <a:ext uri="{FF2B5EF4-FFF2-40B4-BE49-F238E27FC236}">
                <a16:creationId xmlns:a16="http://schemas.microsoft.com/office/drawing/2014/main" id="{FB9431BD-1BCE-4E63-A601-FB7456BE4A3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9AD3550-B5D8-4ADF-A08A-2409ED02AC4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49</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B019DD3-881D-4DA1-980C-25EB68F5135F}"/>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769E6793-53B5-4478-AA9B-24C7534532F2}"/>
              </a:ext>
            </a:extLst>
          </p:cNvPr>
          <p:cNvSpPr>
            <a:spLocks noGrp="1" noChangeArrowheads="1"/>
          </p:cNvSpPr>
          <p:nvPr>
            <p:ph type="body" idx="1"/>
          </p:nvPr>
        </p:nvSpPr>
        <p:spPr>
          <a:xfrm>
            <a:off x="681038" y="4716463"/>
            <a:ext cx="5435600" cy="490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u="sng" dirty="0"/>
              <a:t>BRIEF OVERVIEW </a:t>
            </a:r>
            <a:r>
              <a:rPr lang="en-US" altLang="en-US" sz="1100" dirty="0"/>
              <a:t>  </a:t>
            </a:r>
            <a:endParaRPr lang="en-US" altLang="en-US" sz="800" dirty="0"/>
          </a:p>
          <a:p>
            <a:r>
              <a:rPr lang="en-US" altLang="en-US" sz="800" dirty="0"/>
              <a:t>EXPLAIN:  We are working in the greatest era of human mobility.  People are travelling more than ever before.  Most international travellers are responsible citizens who make a positive impact during their travel. But, we are also aware of the negative side of travel.</a:t>
            </a:r>
          </a:p>
          <a:p>
            <a:r>
              <a:rPr lang="en-US" altLang="en-US" sz="800" dirty="0"/>
              <a:t>DISCUSS: Today and tomorrow, we’re going to share about an increasing international concern – travelling child sex offenders. And online child sex offenders.</a:t>
            </a:r>
          </a:p>
          <a:p>
            <a:r>
              <a:rPr lang="en-US" altLang="en-US" sz="800" dirty="0"/>
              <a:t>But, first we’re interested to know what you already know.</a:t>
            </a:r>
          </a:p>
          <a:p>
            <a:endParaRPr lang="en-US" altLang="en-US" sz="1100" dirty="0"/>
          </a:p>
        </p:txBody>
      </p:sp>
      <p:sp>
        <p:nvSpPr>
          <p:cNvPr id="19460" name="Slide Number Placeholder 3">
            <a:extLst>
              <a:ext uri="{FF2B5EF4-FFF2-40B4-BE49-F238E27FC236}">
                <a16:creationId xmlns:a16="http://schemas.microsoft.com/office/drawing/2014/main" id="{7D5C8725-8D8B-42D7-B9E2-EA93D8CB55A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6BDB3F4-E7DD-4D6D-AEA9-96249E545BF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2F7C856-8131-482E-8799-1416CAE645FD}"/>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4FFF757C-5810-4F2A-B881-48A1F256EF44}"/>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marL="165415" indent="-165415">
              <a:buFont typeface="Arial" pitchFamily="34" charset="0"/>
              <a:buChar char="•"/>
              <a:defRPr/>
            </a:pPr>
            <a:r>
              <a:rPr lang="en-US" dirty="0"/>
              <a:t>It is important to remember that victims can be boys and girls.  According to the UN Convention on the Rights of the Child, a child is anyone under the age of 18 years old.  Victims can be any age between 0 – 18 years.  Around the Asian region, law enforcers are reporting that the age of victims is becoming lower and lower.</a:t>
            </a:r>
          </a:p>
          <a:p>
            <a:pPr marL="165415" indent="-165415">
              <a:buFont typeface="Arial" pitchFamily="34" charset="0"/>
              <a:buChar char="•"/>
              <a:defRPr/>
            </a:pPr>
            <a:r>
              <a:rPr lang="en-US" dirty="0"/>
              <a:t>Child victims tend to come from disadvantaged circumstances.  They are often poor, living on the streets/beach, not attending school, from ethnic minority communities or broken families.  Victims have often experienced other forms of abuse in the home or on the streets.</a:t>
            </a:r>
          </a:p>
          <a:p>
            <a:pPr marL="165415" indent="-165415">
              <a:buFont typeface="Arial" pitchFamily="34" charset="0"/>
              <a:buChar char="•"/>
              <a:defRPr/>
            </a:pPr>
            <a:r>
              <a:rPr lang="en-US" dirty="0"/>
              <a:t>However, victims may also come from middle and higher income families.  They can be influenced by materialism and consumerism (often linked to peer pressure).  And, they may be unaware of the dangers relating to their situation.</a:t>
            </a:r>
          </a:p>
          <a:p>
            <a:pPr marL="165415" indent="-165415">
              <a:buFont typeface="Arial" pitchFamily="34" charset="0"/>
              <a:buChar char="•"/>
              <a:defRPr/>
            </a:pPr>
            <a:r>
              <a:rPr lang="en-US" dirty="0"/>
              <a:t>Children should never be seen as responsible for their exploitation.  Children are always victims.  Adults are responsible for protecting children from this abuse.</a:t>
            </a:r>
          </a:p>
          <a:p>
            <a:pPr>
              <a:defRPr/>
            </a:pPr>
            <a:endParaRPr lang="en-US" dirty="0"/>
          </a:p>
          <a:p>
            <a:pPr>
              <a:defRPr/>
            </a:pPr>
            <a:endParaRPr lang="en-US" dirty="0"/>
          </a:p>
        </p:txBody>
      </p:sp>
      <p:sp>
        <p:nvSpPr>
          <p:cNvPr id="99332" name="Slide Number Placeholder 3">
            <a:extLst>
              <a:ext uri="{FF2B5EF4-FFF2-40B4-BE49-F238E27FC236}">
                <a16:creationId xmlns:a16="http://schemas.microsoft.com/office/drawing/2014/main" id="{0700D41A-0EC0-4E1A-AAFF-E34ACC18992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EEAAB6E-5658-4372-8FE0-42D42F0B8238}"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50</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0746DE6-3336-457D-A091-FA20AC1C536E}" type="slidenum">
              <a:rPr lang="en-US" smtClean="0"/>
              <a:t>51</a:t>
            </a:fld>
            <a:endParaRPr lang="en-US"/>
          </a:p>
        </p:txBody>
      </p:sp>
    </p:spTree>
    <p:extLst>
      <p:ext uri="{BB962C8B-B14F-4D97-AF65-F5344CB8AC3E}">
        <p14:creationId xmlns:p14="http://schemas.microsoft.com/office/powerpoint/2010/main" val="4073019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1DC3E72-D54F-4FAA-B6F8-04F3073A3F79}"/>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EF19E240-80C1-4CF7-9D1B-D85B6F61D20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SHARE</a:t>
            </a:r>
          </a:p>
          <a:p>
            <a:endParaRPr lang="en-US" altLang="en-US"/>
          </a:p>
        </p:txBody>
      </p:sp>
      <p:sp>
        <p:nvSpPr>
          <p:cNvPr id="101380" name="Slide Number Placeholder 3">
            <a:extLst>
              <a:ext uri="{FF2B5EF4-FFF2-40B4-BE49-F238E27FC236}">
                <a16:creationId xmlns:a16="http://schemas.microsoft.com/office/drawing/2014/main" id="{BA988908-8C65-4FBF-9131-C6347437ECA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220450DB-5F83-4FD1-8547-A0EC4ADC4DE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52</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C14FFFB6-6721-4724-8620-AECA099D1EE3}"/>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9BDD1E7F-E90E-44C1-830C-5A1BFE94B56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SHARE</a:t>
            </a:r>
          </a:p>
          <a:p>
            <a:endParaRPr lang="en-US" altLang="en-US"/>
          </a:p>
        </p:txBody>
      </p:sp>
      <p:sp>
        <p:nvSpPr>
          <p:cNvPr id="103428" name="Slide Number Placeholder 3">
            <a:extLst>
              <a:ext uri="{FF2B5EF4-FFF2-40B4-BE49-F238E27FC236}">
                <a16:creationId xmlns:a16="http://schemas.microsoft.com/office/drawing/2014/main" id="{E1491270-078A-44DA-90AA-B48DF6DACBF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6C3DAD1-ABDF-4331-9CA1-1B5F5F7F2E0E}"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53</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A0874A6-5C9E-453D-B66D-BAA66347D0A5}"/>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982E493E-11EE-407C-A5C3-B49455C030A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SHARE</a:t>
            </a:r>
          </a:p>
          <a:p>
            <a:endParaRPr lang="en-US" altLang="en-US"/>
          </a:p>
        </p:txBody>
      </p:sp>
      <p:sp>
        <p:nvSpPr>
          <p:cNvPr id="105476" name="Slide Number Placeholder 3">
            <a:extLst>
              <a:ext uri="{FF2B5EF4-FFF2-40B4-BE49-F238E27FC236}">
                <a16:creationId xmlns:a16="http://schemas.microsoft.com/office/drawing/2014/main" id="{7F16C5E8-BAC2-4D40-9B39-23A788462B3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A5389EC2-5978-47E2-AD53-A142D555248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54</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055D0B3D-0377-4F5A-BFCA-82B1AFCBDFA8}"/>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2CF8DC41-1690-4F87-9FBC-7CCDDF42FC0D}"/>
              </a:ext>
            </a:extLst>
          </p:cNvPr>
          <p:cNvSpPr>
            <a:spLocks noGrp="1"/>
          </p:cNvSpPr>
          <p:nvPr>
            <p:ph type="body" idx="1"/>
          </p:nvPr>
        </p:nvSpPr>
        <p:spPr/>
        <p:txBody>
          <a:bodyPr/>
          <a:lstStyle/>
          <a:p>
            <a:pPr marL="165415" indent="-165415">
              <a:defRPr/>
            </a:pPr>
            <a:r>
              <a:rPr lang="en-AU" b="1" u="sng" dirty="0"/>
              <a:t>EXPLAIN</a:t>
            </a:r>
          </a:p>
          <a:p>
            <a:pPr marL="165415" indent="-165415">
              <a:buFont typeface="Arial" pitchFamily="34" charset="0"/>
              <a:buChar char="•"/>
              <a:defRPr/>
            </a:pPr>
            <a:r>
              <a:rPr lang="en-US" dirty="0"/>
              <a:t>There </a:t>
            </a:r>
            <a:r>
              <a:rPr lang="en-US" dirty="0" err="1"/>
              <a:t>i</a:t>
            </a:r>
            <a:r>
              <a:rPr lang="en-AU" dirty="0"/>
              <a:t>s significant evidence that exploitation and abuse has serious affects on children which result long-term adverse consequences.  The consequences of exploitation and abuse also extend beyond the immediate victims and affect families, communities and the tourism sector.</a:t>
            </a:r>
            <a:endParaRPr lang="en-US" dirty="0"/>
          </a:p>
          <a:p>
            <a:pPr marL="165415" indent="-165415">
              <a:defRPr/>
            </a:pPr>
            <a:endParaRPr lang="en-AU" b="1" u="sng" dirty="0"/>
          </a:p>
          <a:p>
            <a:pPr marL="165415" indent="-165415">
              <a:defRPr/>
            </a:pPr>
            <a:r>
              <a:rPr lang="en-AU" b="1" u="sng" dirty="0"/>
              <a:t>ACTIVITY</a:t>
            </a:r>
            <a:endParaRPr lang="en-US" b="1" dirty="0"/>
          </a:p>
          <a:p>
            <a:pPr marL="165415" indent="-165415">
              <a:buFont typeface="Arial" pitchFamily="34" charset="0"/>
              <a:buChar char="•"/>
              <a:defRPr/>
            </a:pPr>
            <a:r>
              <a:rPr lang="en-US" dirty="0"/>
              <a:t>Divide the class into four groups. </a:t>
            </a:r>
          </a:p>
          <a:p>
            <a:pPr marL="165415" indent="-165415">
              <a:buFont typeface="Arial" pitchFamily="34" charset="0"/>
              <a:buChar char="•"/>
              <a:defRPr/>
            </a:pPr>
            <a:r>
              <a:rPr lang="en-US" dirty="0"/>
              <a:t>Ask each team to consider the impact for the corresponding group listed on the PowerPoint slide.  For example, Team One will prepare a list of the impact on children.  Team Two will prepare a list outlining the impact on families, etc.  </a:t>
            </a:r>
          </a:p>
          <a:p>
            <a:pPr marL="165415" indent="-165415">
              <a:buFont typeface="Arial" pitchFamily="34" charset="0"/>
              <a:buChar char="•"/>
              <a:defRPr/>
            </a:pPr>
            <a:r>
              <a:rPr lang="en-US" dirty="0"/>
              <a:t>Provide each group with flip chart paper and marker pens.  Allow 5 minutes to complete the task.</a:t>
            </a:r>
          </a:p>
          <a:p>
            <a:pPr marL="165415" indent="-165415">
              <a:buFont typeface="Arial" pitchFamily="34" charset="0"/>
              <a:buNone/>
              <a:defRPr/>
            </a:pPr>
            <a:endParaRPr lang="en-US" dirty="0"/>
          </a:p>
          <a:p>
            <a:pPr marL="165415" indent="-165415">
              <a:buFont typeface="Arial" pitchFamily="34" charset="0"/>
              <a:buNone/>
              <a:defRPr/>
            </a:pPr>
            <a:r>
              <a:rPr lang="en-US" b="1" u="sng" dirty="0"/>
              <a:t>DISCUSS</a:t>
            </a:r>
          </a:p>
          <a:p>
            <a:pPr marL="165415" indent="-165415">
              <a:buFont typeface="Arial" pitchFamily="34" charset="0"/>
              <a:buChar char="•"/>
              <a:defRPr/>
            </a:pPr>
            <a:r>
              <a:rPr lang="en-US" dirty="0"/>
              <a:t>Working back from Team Four to Team One, ask each team to share their list with the group.</a:t>
            </a:r>
          </a:p>
          <a:p>
            <a:pPr marL="165415" indent="-165415">
              <a:buFont typeface="Arial" pitchFamily="34" charset="0"/>
              <a:buChar char="•"/>
              <a:defRPr/>
            </a:pPr>
            <a:r>
              <a:rPr lang="en-US" dirty="0"/>
              <a:t>After each group presents, ask the other groups if they have anything to add.</a:t>
            </a:r>
          </a:p>
          <a:p>
            <a:pPr marL="165415" indent="-165415">
              <a:buFont typeface="Arial" pitchFamily="34" charset="0"/>
              <a:buChar char="•"/>
              <a:defRPr/>
            </a:pPr>
            <a:r>
              <a:rPr lang="en-US" dirty="0"/>
              <a:t>Conclude with Team One presenting on the impact on children.</a:t>
            </a:r>
          </a:p>
          <a:p>
            <a:pPr marL="165415" indent="-165415">
              <a:buFont typeface="Arial" pitchFamily="34" charset="0"/>
              <a:buChar char="•"/>
              <a:defRPr/>
            </a:pPr>
            <a:r>
              <a:rPr lang="en-US" dirty="0"/>
              <a:t>Highlight the significant impact on children.</a:t>
            </a:r>
          </a:p>
          <a:p>
            <a:pPr marL="165415" indent="-165415">
              <a:buFont typeface="Arial" pitchFamily="34" charset="0"/>
              <a:buNone/>
              <a:defRPr/>
            </a:pPr>
            <a:endParaRPr lang="en-US" sz="1000" dirty="0"/>
          </a:p>
          <a:p>
            <a:pPr marL="165415" indent="-165415">
              <a:buFont typeface="Arial" pitchFamily="34" charset="0"/>
              <a:buNone/>
              <a:defRPr/>
            </a:pPr>
            <a:endParaRPr lang="en-US" dirty="0"/>
          </a:p>
          <a:p>
            <a:pPr marL="165415" indent="-165415">
              <a:buFont typeface="Arial" pitchFamily="34" charset="0"/>
              <a:buNone/>
              <a:defRPr/>
            </a:pPr>
            <a:endParaRPr lang="en-US" dirty="0"/>
          </a:p>
          <a:p>
            <a:pPr>
              <a:defRPr/>
            </a:pPr>
            <a:endParaRPr lang="en-US" dirty="0"/>
          </a:p>
          <a:p>
            <a:pPr>
              <a:defRPr/>
            </a:pPr>
            <a:endParaRPr lang="en-US" dirty="0"/>
          </a:p>
        </p:txBody>
      </p:sp>
      <p:sp>
        <p:nvSpPr>
          <p:cNvPr id="111620" name="Slide Number Placeholder 3">
            <a:extLst>
              <a:ext uri="{FF2B5EF4-FFF2-40B4-BE49-F238E27FC236}">
                <a16:creationId xmlns:a16="http://schemas.microsoft.com/office/drawing/2014/main" id="{644E83D4-BF60-44B0-8F50-92BDE79FD6A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B37D4C4A-2EEE-490A-8E92-CB17C739E49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55</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 Video</a:t>
            </a:r>
          </a:p>
        </p:txBody>
      </p:sp>
      <p:sp>
        <p:nvSpPr>
          <p:cNvPr id="4" name="Slide Number Placeholder 3"/>
          <p:cNvSpPr>
            <a:spLocks noGrp="1"/>
          </p:cNvSpPr>
          <p:nvPr>
            <p:ph type="sldNum" sz="quarter" idx="5"/>
          </p:nvPr>
        </p:nvSpPr>
        <p:spPr/>
        <p:txBody>
          <a:bodyPr/>
          <a:lstStyle/>
          <a:p>
            <a:fld id="{E0746DE6-3336-457D-A091-FA20AC1C536E}" type="slidenum">
              <a:rPr lang="en-US" smtClean="0"/>
              <a:t>56</a:t>
            </a:fld>
            <a:endParaRPr lang="en-US"/>
          </a:p>
        </p:txBody>
      </p:sp>
    </p:spTree>
    <p:extLst>
      <p:ext uri="{BB962C8B-B14F-4D97-AF65-F5344CB8AC3E}">
        <p14:creationId xmlns:p14="http://schemas.microsoft.com/office/powerpoint/2010/main" val="2634027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FD645041-97FD-440F-ACC6-E3222F14B9A8}"/>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714F62D1-9FD5-4403-9634-311EB696DA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t>SHOW VIDEO</a:t>
            </a:r>
          </a:p>
        </p:txBody>
      </p:sp>
      <p:sp>
        <p:nvSpPr>
          <p:cNvPr id="119812" name="Slide Number Placeholder 3">
            <a:extLst>
              <a:ext uri="{FF2B5EF4-FFF2-40B4-BE49-F238E27FC236}">
                <a16:creationId xmlns:a16="http://schemas.microsoft.com/office/drawing/2014/main" id="{7AB5F84D-41F3-4B44-9828-522C7572D20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63CA2BC-35F3-4700-A3DE-433B97531CFD}" type="slidenum">
              <a:rPr lang="en-US" altLang="en-US" smtClean="0">
                <a:latin typeface="Verdana" panose="020B0604030504040204" pitchFamily="34" charset="0"/>
              </a:rPr>
              <a:pPr fontAlgn="base">
                <a:spcBef>
                  <a:spcPct val="0"/>
                </a:spcBef>
                <a:spcAft>
                  <a:spcPct val="0"/>
                </a:spcAft>
              </a:pPr>
              <a:t>57</a:t>
            </a:fld>
            <a:endParaRPr lang="en-US" altLang="en-US">
              <a:latin typeface="Verdan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DFAE53FE-C5F8-4F47-B3AD-26174340932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697FB8D-4142-4B5F-97CF-59BA9CACB445}"/>
              </a:ext>
            </a:extLst>
          </p:cNvPr>
          <p:cNvSpPr>
            <a:spLocks noGrp="1"/>
          </p:cNvSpPr>
          <p:nvPr>
            <p:ph type="body" idx="1"/>
          </p:nvPr>
        </p:nvSpPr>
        <p:spPr/>
        <p:txBody>
          <a:bodyPr/>
          <a:lstStyle/>
          <a:p>
            <a:pPr>
              <a:defRPr/>
            </a:pPr>
            <a:r>
              <a:rPr lang="en-AU" dirty="0"/>
              <a:t>Introduce Video:</a:t>
            </a:r>
          </a:p>
          <a:p>
            <a:pPr>
              <a:defRPr/>
            </a:pPr>
            <a:r>
              <a:rPr lang="en-AU" dirty="0"/>
              <a:t>EXPLAIN:</a:t>
            </a:r>
          </a:p>
          <a:p>
            <a:pPr marL="171450" indent="-171450">
              <a:buFont typeface="Arial" panose="020B0604020202020204" pitchFamily="34" charset="0"/>
              <a:buChar char="•"/>
              <a:defRPr/>
            </a:pPr>
            <a:r>
              <a:rPr lang="en-AU" dirty="0"/>
              <a:t>Child sexual exploitation is occurring in tourism destinations around the world.</a:t>
            </a:r>
          </a:p>
          <a:p>
            <a:pPr>
              <a:defRPr/>
            </a:pPr>
            <a:r>
              <a:rPr lang="en-AU" dirty="0"/>
              <a:t>The following video provides an insight into the situation in Mombasa.</a:t>
            </a:r>
          </a:p>
        </p:txBody>
      </p:sp>
      <p:sp>
        <p:nvSpPr>
          <p:cNvPr id="115716" name="Slide Number Placeholder 3">
            <a:extLst>
              <a:ext uri="{FF2B5EF4-FFF2-40B4-BE49-F238E27FC236}">
                <a16:creationId xmlns:a16="http://schemas.microsoft.com/office/drawing/2014/main" id="{0493D5CD-54CD-41D5-A400-0A9ECCAE58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DEAFD05-7BA9-4FB3-9944-93547C34B952}" type="slidenum">
              <a:rPr lang="en-US" altLang="en-US" smtClean="0">
                <a:latin typeface="Verdana" panose="020B0604030504040204" pitchFamily="34" charset="0"/>
              </a:rPr>
              <a:pPr fontAlgn="base">
                <a:spcBef>
                  <a:spcPct val="0"/>
                </a:spcBef>
                <a:spcAft>
                  <a:spcPct val="0"/>
                </a:spcAft>
              </a:pPr>
              <a:t>58</a:t>
            </a:fld>
            <a:endParaRPr lang="en-US" altLang="en-US">
              <a:latin typeface="Verdan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0A1C007-0062-43FE-B0F6-27352E201C8B}"/>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526DA9E4-5892-485C-8411-1996597D35A9}"/>
              </a:ext>
            </a:extLst>
          </p:cNvPr>
          <p:cNvSpPr>
            <a:spLocks noGrp="1"/>
          </p:cNvSpPr>
          <p:nvPr>
            <p:ph type="body" idx="1"/>
          </p:nvPr>
        </p:nvSpPr>
        <p:spPr/>
        <p:txBody>
          <a:bodyPr/>
          <a:lstStyle/>
          <a:p>
            <a:pPr marL="165415" indent="-165415">
              <a:defRPr/>
            </a:pPr>
            <a:r>
              <a:rPr lang="en-AU" b="1" u="sng" dirty="0">
                <a:solidFill>
                  <a:srgbClr val="FF6600"/>
                </a:solidFill>
              </a:rPr>
              <a:t>Introduce</a:t>
            </a:r>
            <a:endParaRPr lang="en-US" dirty="0"/>
          </a:p>
          <a:p>
            <a:pPr>
              <a:defRPr/>
            </a:pPr>
            <a:endParaRPr lang="en-US" dirty="0"/>
          </a:p>
          <a:p>
            <a:pPr>
              <a:defRPr/>
            </a:pPr>
            <a:endParaRPr lang="en-US" dirty="0"/>
          </a:p>
        </p:txBody>
      </p:sp>
      <p:sp>
        <p:nvSpPr>
          <p:cNvPr id="95236" name="Slide Number Placeholder 3">
            <a:extLst>
              <a:ext uri="{FF2B5EF4-FFF2-40B4-BE49-F238E27FC236}">
                <a16:creationId xmlns:a16="http://schemas.microsoft.com/office/drawing/2014/main" id="{13402595-355A-4033-8DD8-9DD0429CDBB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209833-28F2-450E-9448-F3B7C6629F39}"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50428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E859F0D-D963-4B87-9A2F-D2E2945D08A0}"/>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2100CA8-C947-4373-A958-4B1F7C01BFB7}"/>
              </a:ext>
            </a:extLst>
          </p:cNvPr>
          <p:cNvSpPr>
            <a:spLocks noGrp="1" noChangeArrowheads="1"/>
          </p:cNvSpPr>
          <p:nvPr>
            <p:ph type="body" idx="1"/>
          </p:nvPr>
        </p:nvSpPr>
        <p:spPr>
          <a:xfrm>
            <a:off x="681038" y="4716463"/>
            <a:ext cx="5435600" cy="490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u="sng" dirty="0"/>
              <a:t>GROUP ACTIVITY: </a:t>
            </a:r>
            <a:r>
              <a:rPr lang="en-US" altLang="en-US" sz="1100" dirty="0"/>
              <a:t>  </a:t>
            </a:r>
          </a:p>
          <a:p>
            <a:r>
              <a:rPr lang="en-US" altLang="en-US" sz="800" dirty="0"/>
              <a:t>Explain Thailand’s motto for foreign travellers.</a:t>
            </a:r>
          </a:p>
          <a:p>
            <a:endParaRPr lang="en-US" altLang="en-US" sz="800" dirty="0"/>
          </a:p>
        </p:txBody>
      </p:sp>
      <p:sp>
        <p:nvSpPr>
          <p:cNvPr id="17412" name="Slide Number Placeholder 3">
            <a:extLst>
              <a:ext uri="{FF2B5EF4-FFF2-40B4-BE49-F238E27FC236}">
                <a16:creationId xmlns:a16="http://schemas.microsoft.com/office/drawing/2014/main" id="{F81A8138-B21B-41CE-8FBC-0DD70C84B18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7F154672-ED32-44F9-9239-DE976494902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6</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0713AE9-F838-4EC5-B3C2-76FC48681335}"/>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24FAFA5D-9A7D-4FD5-ABAE-2E941BAB5F66}"/>
              </a:ext>
            </a:extLst>
          </p:cNvPr>
          <p:cNvSpPr>
            <a:spLocks noGrp="1"/>
          </p:cNvSpPr>
          <p:nvPr>
            <p:ph type="body" idx="1"/>
          </p:nvPr>
        </p:nvSpPr>
        <p:spPr/>
        <p:txBody>
          <a:bodyPr/>
          <a:lstStyle/>
          <a:p>
            <a:pPr>
              <a:defRPr/>
            </a:pPr>
            <a:r>
              <a:rPr lang="en-US" b="1" u="sng" dirty="0">
                <a:solidFill>
                  <a:srgbClr val="FF6600"/>
                </a:solidFill>
              </a:rPr>
              <a:t>DISTRIBUTE</a:t>
            </a:r>
          </a:p>
          <a:p>
            <a:pPr>
              <a:defRPr/>
            </a:pPr>
            <a:r>
              <a:rPr lang="en-US" dirty="0"/>
              <a:t>HANDOUT –Training Agenda</a:t>
            </a:r>
          </a:p>
          <a:p>
            <a:pPr>
              <a:defRPr/>
            </a:pPr>
            <a:endParaRPr lang="en-AU" b="1" u="sng" dirty="0">
              <a:solidFill>
                <a:srgbClr val="FF6600"/>
              </a:solidFill>
            </a:endParaRPr>
          </a:p>
          <a:p>
            <a:pPr marL="165415" indent="-165415">
              <a:defRPr/>
            </a:pPr>
            <a:r>
              <a:rPr lang="en-AU" b="1" u="sng" dirty="0">
                <a:solidFill>
                  <a:srgbClr val="FF6600"/>
                </a:solidFill>
              </a:rPr>
              <a:t>EXPLAIN</a:t>
            </a:r>
            <a:endParaRPr lang="en-US" dirty="0"/>
          </a:p>
          <a:p>
            <a:pPr marL="165415" indent="-165415">
              <a:buFont typeface="Arial" pitchFamily="34" charset="0"/>
              <a:buChar char="•"/>
              <a:defRPr/>
            </a:pPr>
            <a:r>
              <a:rPr lang="en-US" i="1" dirty="0"/>
              <a:t>Provide an overview of the key topics that will be covered during the training.</a:t>
            </a:r>
          </a:p>
          <a:p>
            <a:pPr marL="165415" indent="-165415">
              <a:defRPr/>
            </a:pPr>
            <a:endParaRPr lang="en-US" dirty="0"/>
          </a:p>
          <a:p>
            <a:pPr marL="165415" indent="-165415">
              <a:defRPr/>
            </a:pPr>
            <a:r>
              <a:rPr lang="en-US" b="1" u="sng" dirty="0">
                <a:solidFill>
                  <a:srgbClr val="FF6600"/>
                </a:solidFill>
              </a:rPr>
              <a:t>ASK</a:t>
            </a:r>
          </a:p>
          <a:p>
            <a:pPr marL="165415" indent="-165415">
              <a:buFont typeface="Arial" pitchFamily="34" charset="0"/>
              <a:buChar char="•"/>
              <a:defRPr/>
            </a:pPr>
            <a:r>
              <a:rPr lang="en-US" dirty="0"/>
              <a:t>Ask the participants if they have any questions.  </a:t>
            </a:r>
          </a:p>
          <a:p>
            <a:pPr marL="165415" indent="-165415">
              <a:buFont typeface="Arial" pitchFamily="34" charset="0"/>
              <a:buChar char="•"/>
              <a:defRPr/>
            </a:pPr>
            <a:r>
              <a:rPr lang="en-US" dirty="0"/>
              <a:t>Advise the participants to let you know if there is anything missing from the agenda which could help them to address these issues in their workplace. </a:t>
            </a:r>
          </a:p>
          <a:p>
            <a:pPr>
              <a:defRPr/>
            </a:pPr>
            <a:endParaRPr lang="en-US" dirty="0"/>
          </a:p>
          <a:p>
            <a:pPr>
              <a:defRPr/>
            </a:pPr>
            <a:endParaRPr lang="en-US" dirty="0">
              <a:solidFill>
                <a:srgbClr val="FF6600"/>
              </a:solidFill>
            </a:endParaRPr>
          </a:p>
          <a:p>
            <a:pPr>
              <a:defRPr/>
            </a:pPr>
            <a:endParaRPr lang="en-US" dirty="0">
              <a:solidFill>
                <a:srgbClr val="FF6600"/>
              </a:solidFill>
            </a:endParaRPr>
          </a:p>
        </p:txBody>
      </p:sp>
      <p:sp>
        <p:nvSpPr>
          <p:cNvPr id="15364" name="Slide Number Placeholder 3">
            <a:extLst>
              <a:ext uri="{FF2B5EF4-FFF2-40B4-BE49-F238E27FC236}">
                <a16:creationId xmlns:a16="http://schemas.microsoft.com/office/drawing/2014/main" id="{CAFC6A4B-38D9-480D-B64C-7E42E98F5F5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198FCEBA-56FB-438E-BF92-00421368126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7</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B02E99C-808B-4D66-8BAC-42E5B7DBAA06}"/>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17B57884-8D1D-4106-8712-E89CBF66A74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EXPLAIN</a:t>
            </a:r>
          </a:p>
          <a:p>
            <a:r>
              <a:rPr lang="en-US" altLang="en-US" dirty="0"/>
              <a:t>Often we think that transnational crimes such as Child Sex Tourism or Online Child Sexual Exploitation happen in other countries.  </a:t>
            </a:r>
          </a:p>
          <a:p>
            <a:r>
              <a:rPr lang="en-US" altLang="en-US" dirty="0"/>
              <a:t>But, Cambodia is not immune from transnational child sex crimes.</a:t>
            </a:r>
          </a:p>
        </p:txBody>
      </p:sp>
      <p:sp>
        <p:nvSpPr>
          <p:cNvPr id="41988" name="Slide Number Placeholder 3">
            <a:extLst>
              <a:ext uri="{FF2B5EF4-FFF2-40B4-BE49-F238E27FC236}">
                <a16:creationId xmlns:a16="http://schemas.microsoft.com/office/drawing/2014/main" id="{7585922B-E44D-44D9-94AF-5E6C59AF88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68A62EA-AA7A-47B2-9310-22A2D172AAF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8</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9C697BD-46D8-47B2-A8BA-2BFB05A317B5}"/>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B4BB429-4421-4B20-896A-84C9C952AE0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EXPLAIN</a:t>
            </a:r>
          </a:p>
          <a:p>
            <a:r>
              <a:rPr lang="en-US" altLang="en-US"/>
              <a:t>What are the key transnational child sex crimes?</a:t>
            </a:r>
          </a:p>
        </p:txBody>
      </p:sp>
      <p:sp>
        <p:nvSpPr>
          <p:cNvPr id="44036" name="Slide Number Placeholder 3">
            <a:extLst>
              <a:ext uri="{FF2B5EF4-FFF2-40B4-BE49-F238E27FC236}">
                <a16:creationId xmlns:a16="http://schemas.microsoft.com/office/drawing/2014/main" id="{739D0B9B-BE5A-4BB6-8846-274839832AD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6B3B37D-B8BF-4EFF-AC2C-B14EC50E98E7}"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9</a:t>
            </a:fld>
            <a:endParaRPr lang="en-US" altLang="en-US" sz="1300">
              <a:latin typeface="Verdana" panose="020B0604030504040204" pitchFamily="34" charset="0"/>
              <a:cs typeface="FreesiaUPC" panose="020B0604020202020204" pitchFamily="34" charset="-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5/21/2019</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5/21/2019</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20998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458FFE2-28A1-4EE1-98D4-DDDBE44C9A56}"/>
              </a:ext>
            </a:extLst>
          </p:cNvPr>
          <p:cNvSpPr>
            <a:spLocks noGrp="1"/>
          </p:cNvSpPr>
          <p:nvPr>
            <p:ph type="title"/>
          </p:nvPr>
        </p:nvSpPr>
        <p:spPr>
          <a:xfrm>
            <a:off x="6167848" y="2851724"/>
            <a:ext cx="5604770" cy="2889114"/>
          </a:xfrm>
        </p:spPr>
        <p:txBody>
          <a:bodyPr vert="horz" lIns="91440" tIns="45720" rIns="91440" bIns="45720" rtlCol="0" anchor="b">
            <a:normAutofit fontScale="90000"/>
          </a:bodyPr>
          <a:lstStyle/>
          <a:p>
            <a:pPr algn="ctr">
              <a:defRPr/>
            </a:pPr>
            <a:r>
              <a:rPr lang="en-US" sz="3600" b="1" kern="1200" dirty="0">
                <a:solidFill>
                  <a:schemeClr val="bg1"/>
                </a:solidFill>
                <a:latin typeface="+mj-lt"/>
                <a:ea typeface="+mj-ea"/>
                <a:cs typeface="+mj-cs"/>
              </a:rPr>
              <a:t>PROTECTING CHILDREN </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FROM </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FOREIGN CHILD SEX OFFENDERS</a:t>
            </a:r>
            <a:br>
              <a:rPr lang="en-US" sz="2900" b="1" kern="1200" dirty="0">
                <a:solidFill>
                  <a:schemeClr val="bg1"/>
                </a:solidFill>
                <a:latin typeface="+mj-lt"/>
                <a:ea typeface="+mj-ea"/>
                <a:cs typeface="+mj-cs"/>
              </a:rPr>
            </a:br>
            <a:br>
              <a:rPr lang="en-US" sz="2900" b="1" kern="1200" dirty="0">
                <a:solidFill>
                  <a:schemeClr val="bg1"/>
                </a:solidFill>
                <a:latin typeface="+mj-lt"/>
                <a:ea typeface="+mj-ea"/>
                <a:cs typeface="+mj-cs"/>
              </a:rPr>
            </a:br>
            <a:br>
              <a:rPr lang="en-US" sz="2900" b="1" kern="1200" dirty="0">
                <a:solidFill>
                  <a:schemeClr val="bg1"/>
                </a:solidFill>
                <a:latin typeface="+mj-lt"/>
                <a:ea typeface="+mj-ea"/>
                <a:cs typeface="+mj-cs"/>
              </a:rPr>
            </a:br>
            <a:r>
              <a:rPr lang="en-US" sz="2900" b="1" kern="1200" dirty="0">
                <a:solidFill>
                  <a:schemeClr val="bg1"/>
                </a:solidFill>
                <a:latin typeface="+mj-lt"/>
                <a:ea typeface="+mj-ea"/>
                <a:cs typeface="+mj-cs"/>
              </a:rPr>
              <a:t>Phnom Penh</a:t>
            </a:r>
            <a:br>
              <a:rPr lang="en-US" sz="2900" b="1" kern="1200" dirty="0">
                <a:solidFill>
                  <a:schemeClr val="bg1"/>
                </a:solidFill>
                <a:latin typeface="+mj-lt"/>
                <a:ea typeface="+mj-ea"/>
                <a:cs typeface="+mj-cs"/>
              </a:rPr>
            </a:br>
            <a:r>
              <a:rPr lang="en-US" sz="2900" b="1" kern="1200" dirty="0">
                <a:solidFill>
                  <a:schemeClr val="bg1"/>
                </a:solidFill>
                <a:latin typeface="+mj-lt"/>
                <a:ea typeface="+mj-ea"/>
                <a:cs typeface="+mj-cs"/>
              </a:rPr>
              <a:t>2019 </a:t>
            </a:r>
            <a:br>
              <a:rPr lang="en-US" sz="2900" b="1" kern="1200" dirty="0">
                <a:solidFill>
                  <a:schemeClr val="bg1"/>
                </a:solidFill>
                <a:latin typeface="+mj-lt"/>
                <a:ea typeface="+mj-ea"/>
                <a:cs typeface="+mj-cs"/>
              </a:rPr>
            </a:br>
            <a:br>
              <a:rPr lang="en-US" sz="2900" kern="1200" dirty="0">
                <a:solidFill>
                  <a:schemeClr val="bg1"/>
                </a:solidFill>
                <a:latin typeface="+mj-lt"/>
                <a:ea typeface="+mj-ea"/>
                <a:cs typeface="+mj-cs"/>
              </a:rPr>
            </a:br>
            <a:endParaRPr lang="en-US" sz="2900" kern="1200" dirty="0">
              <a:solidFill>
                <a:schemeClr val="bg1"/>
              </a:solidFill>
              <a:latin typeface="+mj-lt"/>
              <a:ea typeface="+mj-ea"/>
              <a:cs typeface="+mj-cs"/>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4">
            <a:extLst>
              <a:ext uri="{FF2B5EF4-FFF2-40B4-BE49-F238E27FC236}">
                <a16:creationId xmlns:a16="http://schemas.microsoft.com/office/drawing/2014/main" id="{9D975AE0-9BB9-474E-A8AD-21F8892B11EA}"/>
              </a:ext>
            </a:extLst>
          </p:cNvPr>
          <p:cNvSpPr>
            <a:spLocks noChangeArrowheads="1"/>
          </p:cNvSpPr>
          <p:nvPr/>
        </p:nvSpPr>
        <p:spPr bwMode="auto">
          <a:xfrm>
            <a:off x="4487114" y="0"/>
            <a:ext cx="7704886" cy="33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5">
            <a:extLst>
              <a:ext uri="{FF2B5EF4-FFF2-40B4-BE49-F238E27FC236}">
                <a16:creationId xmlns:a16="http://schemas.microsoft.com/office/drawing/2014/main" id="{0F716CB1-F96C-484E-A40C-5463DDBE2E8A}"/>
              </a:ext>
            </a:extLst>
          </p:cNvPr>
          <p:cNvSpPr>
            <a:spLocks noChangeArrowheads="1"/>
          </p:cNvSpPr>
          <p:nvPr/>
        </p:nvSpPr>
        <p:spPr bwMode="auto">
          <a:xfrm>
            <a:off x="4487114" y="457199"/>
            <a:ext cx="7704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3" descr="ACCCE-stacked-colour">
            <a:extLst>
              <a:ext uri="{FF2B5EF4-FFF2-40B4-BE49-F238E27FC236}">
                <a16:creationId xmlns:a16="http://schemas.microsoft.com/office/drawing/2014/main" id="{BD729141-D32E-4C83-A9F2-CC710188D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30" y="2023619"/>
            <a:ext cx="1564790" cy="18130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a:extLst>
              <a:ext uri="{FF2B5EF4-FFF2-40B4-BE49-F238E27FC236}">
                <a16:creationId xmlns:a16="http://schemas.microsoft.com/office/drawing/2014/main" id="{193B6A2C-4359-4BBA-98B7-A01AE63F9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113" y="2500556"/>
            <a:ext cx="2105483" cy="10685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np logo-18">
            <a:extLst>
              <a:ext uri="{FF2B5EF4-FFF2-40B4-BE49-F238E27FC236}">
                <a16:creationId xmlns:a16="http://schemas.microsoft.com/office/drawing/2014/main" id="{95993D56-4292-4EA6-BDF4-E06AB2A50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289" y="2500556"/>
            <a:ext cx="1184234" cy="117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458FFE2-28A1-4EE1-98D4-DDDBE44C9A56}"/>
              </a:ext>
            </a:extLst>
          </p:cNvPr>
          <p:cNvSpPr>
            <a:spLocks noGrp="1"/>
          </p:cNvSpPr>
          <p:nvPr>
            <p:ph type="title"/>
          </p:nvPr>
        </p:nvSpPr>
        <p:spPr>
          <a:xfrm>
            <a:off x="1179226" y="826680"/>
            <a:ext cx="9833548" cy="1325563"/>
          </a:xfrm>
        </p:spPr>
        <p:txBody>
          <a:bodyPr rtlCol="0">
            <a:normAutofit/>
          </a:bodyPr>
          <a:lstStyle/>
          <a:p>
            <a:pPr algn="ctr">
              <a:defRPr/>
            </a:pPr>
            <a:r>
              <a:rPr lang="en-US" sz="4000">
                <a:solidFill>
                  <a:srgbClr val="FFFFFF"/>
                </a:solidFill>
              </a:rPr>
              <a:t>Why do we need to talk about sex?</a:t>
            </a:r>
            <a:br>
              <a:rPr lang="en-US" sz="4000">
                <a:solidFill>
                  <a:srgbClr val="FFFFFF"/>
                </a:solidFill>
              </a:rPr>
            </a:br>
            <a:endParaRPr lang="th-TH" sz="4000" dirty="0">
              <a:solidFill>
                <a:srgbClr val="FFFFFF"/>
              </a:solidFill>
            </a:endParaRPr>
          </a:p>
        </p:txBody>
      </p:sp>
    </p:spTree>
    <p:extLst>
      <p:ext uri="{BB962C8B-B14F-4D97-AF65-F5344CB8AC3E}">
        <p14:creationId xmlns:p14="http://schemas.microsoft.com/office/powerpoint/2010/main" val="280197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D628C-59FA-49C4-9CC8-7EC9C960DE6C}"/>
              </a:ext>
            </a:extLst>
          </p:cNvPr>
          <p:cNvSpPr>
            <a:spLocks noGrp="1"/>
          </p:cNvSpPr>
          <p:nvPr>
            <p:ph type="title"/>
          </p:nvPr>
        </p:nvSpPr>
        <p:spPr>
          <a:xfrm>
            <a:off x="762001" y="803325"/>
            <a:ext cx="5314536" cy="1325563"/>
          </a:xfrm>
        </p:spPr>
        <p:txBody>
          <a:bodyPr rtlCol="0">
            <a:normAutofit/>
          </a:bodyPr>
          <a:lstStyle/>
          <a:p>
            <a:pPr>
              <a:defRPr/>
            </a:pPr>
            <a:r>
              <a:rPr lang="en-US"/>
              <a:t>What is child abuse?</a:t>
            </a:r>
            <a:br>
              <a:rPr lang="en-US"/>
            </a:br>
            <a:endParaRPr lang="th-TH"/>
          </a:p>
        </p:txBody>
      </p:sp>
      <p:sp>
        <p:nvSpPr>
          <p:cNvPr id="18435" name="Content Placeholder 6">
            <a:extLst>
              <a:ext uri="{FF2B5EF4-FFF2-40B4-BE49-F238E27FC236}">
                <a16:creationId xmlns:a16="http://schemas.microsoft.com/office/drawing/2014/main" id="{F1244B0D-FDF3-4330-82B6-3C85F11DA18C}"/>
              </a:ext>
            </a:extLst>
          </p:cNvPr>
          <p:cNvSpPr>
            <a:spLocks noGrp="1"/>
          </p:cNvSpPr>
          <p:nvPr>
            <p:ph idx="1"/>
          </p:nvPr>
        </p:nvSpPr>
        <p:spPr>
          <a:xfrm>
            <a:off x="762000" y="2279018"/>
            <a:ext cx="5314543" cy="3375920"/>
          </a:xfrm>
        </p:spPr>
        <p:txBody>
          <a:bodyPr rtlCol="0" anchor="t">
            <a:normAutofit/>
          </a:bodyPr>
          <a:lstStyle/>
          <a:p>
            <a:pPr marL="514350" indent="-514350">
              <a:buFont typeface="Arial" charset="0"/>
              <a:buChar char="•"/>
              <a:defRPr/>
            </a:pPr>
            <a:r>
              <a:rPr lang="en-US" sz="1800">
                <a:cs typeface="FreesiaUPC" pitchFamily="34" charset="-34"/>
              </a:rPr>
              <a:t>Child abuse and exploitation is a global problem.</a:t>
            </a:r>
          </a:p>
          <a:p>
            <a:pPr marL="514350" indent="-514350">
              <a:buFont typeface="Arial" charset="0"/>
              <a:buChar char="•"/>
              <a:defRPr/>
            </a:pPr>
            <a:r>
              <a:rPr lang="en-US" sz="1800">
                <a:cs typeface="FreesiaUPC" pitchFamily="34" charset="-34"/>
              </a:rPr>
              <a:t>Millions of children are harmed every year. </a:t>
            </a:r>
          </a:p>
          <a:p>
            <a:pPr marL="514350" indent="-514350">
              <a:buFont typeface="Arial" charset="0"/>
              <a:buChar char="•"/>
              <a:defRPr/>
            </a:pPr>
            <a:r>
              <a:rPr lang="en-US" sz="1800">
                <a:cs typeface="FreesiaUPC" pitchFamily="34" charset="-34"/>
              </a:rPr>
              <a:t>Many of these children experience multiple and compounding forms of abuse.</a:t>
            </a:r>
          </a:p>
          <a:p>
            <a:pPr marL="514350" indent="-514350">
              <a:buFont typeface="Arial" charset="0"/>
              <a:buChar char="•"/>
              <a:defRPr/>
            </a:pPr>
            <a:endParaRPr lang="en-US" sz="1800">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
        <p:nvSpPr>
          <p:cNvPr id="79" name="Freeform: Shape 7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Children">
            <a:extLst>
              <a:ext uri="{FF2B5EF4-FFF2-40B4-BE49-F238E27FC236}">
                <a16:creationId xmlns:a16="http://schemas.microsoft.com/office/drawing/2014/main" id="{75A53480-C084-4778-BACA-191AF3BB89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0435375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5">
            <a:extLst>
              <a:ext uri="{FF2B5EF4-FFF2-40B4-BE49-F238E27FC236}">
                <a16:creationId xmlns:a16="http://schemas.microsoft.com/office/drawing/2014/main" id="{B4082747-9F04-40D7-BC08-ECE8E9C91011}"/>
              </a:ext>
            </a:extLst>
          </p:cNvPr>
          <p:cNvSpPr>
            <a:spLocks noGrp="1"/>
          </p:cNvSpPr>
          <p:nvPr>
            <p:ph type="title"/>
          </p:nvPr>
        </p:nvSpPr>
        <p:spPr>
          <a:xfrm>
            <a:off x="634276" y="4892358"/>
            <a:ext cx="3766272" cy="1325563"/>
          </a:xfrm>
        </p:spPr>
        <p:txBody>
          <a:bodyPr rtlCol="0">
            <a:normAutofit/>
          </a:bodyPr>
          <a:lstStyle/>
          <a:p>
            <a:pPr algn="r">
              <a:defRPr/>
            </a:pPr>
            <a:r>
              <a:rPr lang="en-US" sz="2400">
                <a:solidFill>
                  <a:schemeClr val="bg1"/>
                </a:solidFill>
              </a:rPr>
              <a:t>What types of abuse exist?</a:t>
            </a:r>
            <a:br>
              <a:rPr lang="en-US" sz="2400">
                <a:solidFill>
                  <a:schemeClr val="bg1"/>
                </a:solidFill>
              </a:rPr>
            </a:br>
            <a:endParaRPr lang="th-TH" sz="2400">
              <a:solidFill>
                <a:schemeClr val="bg1"/>
              </a:solidFill>
            </a:endParaRPr>
          </a:p>
        </p:txBody>
      </p:sp>
      <p:pic>
        <p:nvPicPr>
          <p:cNvPr id="43012" name="Picture 1" descr="types_of_abuse.png">
            <a:extLst>
              <a:ext uri="{FF2B5EF4-FFF2-40B4-BE49-F238E27FC236}">
                <a16:creationId xmlns:a16="http://schemas.microsoft.com/office/drawing/2014/main" id="{FCD61932-E868-4892-8839-90A32CB8E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5142" y="1049597"/>
            <a:ext cx="10595911" cy="2490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3011" name="Content Placeholder 6">
            <a:extLst>
              <a:ext uri="{FF2B5EF4-FFF2-40B4-BE49-F238E27FC236}">
                <a16:creationId xmlns:a16="http://schemas.microsoft.com/office/drawing/2014/main" id="{022D4707-6BAB-4103-A92C-40BE430923DE}"/>
              </a:ext>
            </a:extLst>
          </p:cNvPr>
          <p:cNvSpPr>
            <a:spLocks noGrp="1"/>
          </p:cNvSpPr>
          <p:nvPr>
            <p:ph idx="1"/>
          </p:nvPr>
        </p:nvSpPr>
        <p:spPr>
          <a:xfrm>
            <a:off x="4878784" y="4824249"/>
            <a:ext cx="6673136" cy="1461780"/>
          </a:xfrm>
        </p:spPr>
        <p:txBody>
          <a:bodyPr anchor="ctr">
            <a:normAutofit/>
          </a:bodyPr>
          <a:lstStyle/>
          <a:p>
            <a:pPr eaLnBrk="1" hangingPunct="1"/>
            <a:endParaRPr lang="en-US" altLang="en-US" sz="1800">
              <a:solidFill>
                <a:schemeClr val="bg1"/>
              </a:solidFill>
              <a:cs typeface="FreesiaUPC" panose="020B0604020202020204" pitchFamily="34" charset="-34"/>
            </a:endParaRPr>
          </a:p>
          <a:p>
            <a:pPr eaLnBrk="1" hangingPunct="1">
              <a:buFont typeface="Arial" panose="020B0604020202020204" pitchFamily="34" charset="0"/>
              <a:buNone/>
            </a:pPr>
            <a:endParaRPr lang="en-US" altLang="en-US" sz="1800">
              <a:solidFill>
                <a:schemeClr val="bg1"/>
              </a:solidFill>
              <a:cs typeface="FreesiaUPC" panose="020B0604020202020204" pitchFamily="34" charset="-34"/>
            </a:endParaRPr>
          </a:p>
        </p:txBody>
      </p:sp>
    </p:spTree>
    <p:extLst>
      <p:ext uri="{BB962C8B-B14F-4D97-AF65-F5344CB8AC3E}">
        <p14:creationId xmlns:p14="http://schemas.microsoft.com/office/powerpoint/2010/main" val="116028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435" name="Content Placeholder 6">
            <a:extLst>
              <a:ext uri="{FF2B5EF4-FFF2-40B4-BE49-F238E27FC236}">
                <a16:creationId xmlns:a16="http://schemas.microsoft.com/office/drawing/2014/main" id="{24300910-402B-4237-80C5-808621CAEF6B}"/>
              </a:ext>
            </a:extLst>
          </p:cNvPr>
          <p:cNvSpPr>
            <a:spLocks noGrp="1"/>
          </p:cNvSpPr>
          <p:nvPr>
            <p:ph idx="1"/>
          </p:nvPr>
        </p:nvSpPr>
        <p:spPr>
          <a:xfrm>
            <a:off x="0" y="1374450"/>
            <a:ext cx="6617110" cy="3375920"/>
          </a:xfrm>
        </p:spPr>
        <p:txBody>
          <a:bodyPr rtlCol="0" anchor="t">
            <a:normAutofit/>
          </a:bodyPr>
          <a:lstStyle/>
          <a:p>
            <a:pPr marL="514350" indent="-514350">
              <a:buFont typeface="Arial" charset="0"/>
              <a:buChar char="•"/>
              <a:defRPr/>
            </a:pPr>
            <a:endParaRPr lang="en-US" sz="1800" dirty="0">
              <a:cs typeface="FreesiaUPC" pitchFamily="34" charset="-34"/>
            </a:endParaRPr>
          </a:p>
          <a:p>
            <a:pPr marL="514350" indent="-514350">
              <a:buFont typeface="Arial" charset="0"/>
              <a:buChar char="•"/>
              <a:defRPr/>
            </a:pPr>
            <a:endParaRPr lang="en-US" sz="1800" dirty="0">
              <a:cs typeface="FreesiaUPC" pitchFamily="34" charset="-34"/>
            </a:endParaRPr>
          </a:p>
          <a:p>
            <a:pPr indent="-137160">
              <a:buNone/>
              <a:defRPr/>
            </a:pPr>
            <a:endParaRPr lang="en-US" sz="1800" dirty="0">
              <a:cs typeface="FreesiaUPC" pitchFamily="34" charset="-34"/>
            </a:endParaRPr>
          </a:p>
          <a:p>
            <a:pPr indent="-137160">
              <a:buNone/>
              <a:defRPr/>
            </a:pPr>
            <a:r>
              <a:rPr lang="en-AU" sz="3600" dirty="0"/>
              <a:t>What is child sexual exploitation?</a:t>
            </a:r>
          </a:p>
          <a:p>
            <a:pPr indent="-137160">
              <a:buNone/>
              <a:defRPr/>
            </a:pPr>
            <a:endParaRPr lang="en-US" sz="1800" dirty="0">
              <a:cs typeface="FreesiaUPC" pitchFamily="34" charset="-34"/>
            </a:endParaRPr>
          </a:p>
        </p:txBody>
      </p:sp>
      <p:sp>
        <p:nvSpPr>
          <p:cNvPr id="45066" name="Freeform: Shape 20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060" name="Picture 1" descr="A picture containing clothing&#10;&#10;Description automatically generated">
            <a:extLst>
              <a:ext uri="{FF2B5EF4-FFF2-40B4-BE49-F238E27FC236}">
                <a16:creationId xmlns:a16="http://schemas.microsoft.com/office/drawing/2014/main" id="{39687276-A6FC-4D58-86E8-C1B44057116A}"/>
              </a:ext>
            </a:extLst>
          </p:cNvPr>
          <p:cNvPicPr>
            <a:picLocks noChangeAspect="1"/>
          </p:cNvPicPr>
          <p:nvPr/>
        </p:nvPicPr>
        <p:blipFill rotWithShape="1">
          <a:blip r:embed="rId3">
            <a:extLst>
              <a:ext uri="{28A0092B-C50C-407E-A947-70E740481C1C}">
                <a14:useLocalDpi xmlns:a14="http://schemas.microsoft.com/office/drawing/2010/main" val="0"/>
              </a:ext>
            </a:extLst>
          </a:blip>
          <a:srcRect l="41842" r="14373"/>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24859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8E139A-ACF3-4399-9B29-F462E2505161}"/>
              </a:ext>
            </a:extLst>
          </p:cNvPr>
          <p:cNvSpPr>
            <a:spLocks noGrp="1"/>
          </p:cNvSpPr>
          <p:nvPr>
            <p:ph type="title"/>
          </p:nvPr>
        </p:nvSpPr>
        <p:spPr>
          <a:xfrm>
            <a:off x="762001" y="803325"/>
            <a:ext cx="5314536" cy="1325563"/>
          </a:xfrm>
        </p:spPr>
        <p:txBody>
          <a:bodyPr rtlCol="0">
            <a:normAutofit/>
          </a:bodyPr>
          <a:lstStyle/>
          <a:p>
            <a:pPr>
              <a:defRPr/>
            </a:pPr>
            <a:r>
              <a:rPr lang="en-US" sz="2800"/>
              <a:t>Child sexual exploitation is a rapidly growing transnational crime</a:t>
            </a:r>
            <a:br>
              <a:rPr lang="en-US" sz="2800"/>
            </a:br>
            <a:endParaRPr lang="th-TH" sz="2800"/>
          </a:p>
        </p:txBody>
      </p:sp>
      <p:sp>
        <p:nvSpPr>
          <p:cNvPr id="18435" name="Content Placeholder 6">
            <a:extLst>
              <a:ext uri="{FF2B5EF4-FFF2-40B4-BE49-F238E27FC236}">
                <a16:creationId xmlns:a16="http://schemas.microsoft.com/office/drawing/2014/main" id="{D743944D-8457-4695-91DE-B13093C5E72F}"/>
              </a:ext>
            </a:extLst>
          </p:cNvPr>
          <p:cNvSpPr>
            <a:spLocks noGrp="1"/>
          </p:cNvSpPr>
          <p:nvPr>
            <p:ph idx="1"/>
          </p:nvPr>
        </p:nvSpPr>
        <p:spPr>
          <a:xfrm>
            <a:off x="762000" y="2279018"/>
            <a:ext cx="5314543" cy="3375920"/>
          </a:xfrm>
        </p:spPr>
        <p:txBody>
          <a:bodyPr rtlCol="0" anchor="t">
            <a:normAutofit/>
          </a:bodyPr>
          <a:lstStyle/>
          <a:p>
            <a:pPr marL="514350" indent="-514350">
              <a:buFont typeface="Arial" charset="0"/>
              <a:buChar char="•"/>
              <a:defRPr/>
            </a:pPr>
            <a:endParaRPr lang="en-US" sz="1800">
              <a:cs typeface="FreesiaUPC" pitchFamily="34" charset="-34"/>
            </a:endParaRPr>
          </a:p>
          <a:p>
            <a:pPr marL="514350" indent="-514350">
              <a:buFont typeface="Arial" charset="0"/>
              <a:buChar char="•"/>
              <a:defRPr/>
            </a:pPr>
            <a:endParaRPr lang="en-US" sz="1800">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57" name="Picture 2">
            <a:extLst>
              <a:ext uri="{FF2B5EF4-FFF2-40B4-BE49-F238E27FC236}">
                <a16:creationId xmlns:a16="http://schemas.microsoft.com/office/drawing/2014/main" id="{DA496D8E-FF3A-4C7B-8C41-40111D289EF9}"/>
              </a:ext>
            </a:extLst>
          </p:cNvPr>
          <p:cNvPicPr>
            <a:picLocks noChangeAspect="1"/>
          </p:cNvPicPr>
          <p:nvPr/>
        </p:nvPicPr>
        <p:blipFill rotWithShape="1">
          <a:blip r:embed="rId3">
            <a:extLst>
              <a:ext uri="{28A0092B-C50C-407E-A947-70E740481C1C}">
                <a14:useLocalDpi xmlns:a14="http://schemas.microsoft.com/office/drawing/2010/main" val="0"/>
              </a:ext>
            </a:extLst>
          </a:blip>
          <a:srcRect l="10303" r="22190"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9502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Title 5">
            <a:extLst>
              <a:ext uri="{FF2B5EF4-FFF2-40B4-BE49-F238E27FC236}">
                <a16:creationId xmlns:a16="http://schemas.microsoft.com/office/drawing/2014/main" id="{BD7BEF5F-1A70-4933-9CE3-E673CEE1D8DC}"/>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altLang="en-US" sz="5800" kern="1200">
                <a:solidFill>
                  <a:schemeClr val="tx1"/>
                </a:solidFill>
                <a:latin typeface="+mj-lt"/>
                <a:ea typeface="+mj-ea"/>
                <a:cs typeface="+mj-cs"/>
              </a:rPr>
              <a:t>Why should I protect children?</a:t>
            </a:r>
          </a:p>
        </p:txBody>
      </p:sp>
      <p:cxnSp>
        <p:nvCxnSpPr>
          <p:cNvPr id="139" name="Straight Connector 1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884C-57B3-48B3-96F7-4E196512A880}"/>
              </a:ext>
            </a:extLst>
          </p:cNvPr>
          <p:cNvSpPr>
            <a:spLocks noGrp="1"/>
          </p:cNvSpPr>
          <p:nvPr>
            <p:ph type="ctrTitle"/>
          </p:nvPr>
        </p:nvSpPr>
        <p:spPr>
          <a:xfrm>
            <a:off x="6746628" y="1783959"/>
            <a:ext cx="4645250" cy="2889114"/>
          </a:xfrm>
        </p:spPr>
        <p:txBody>
          <a:bodyPr anchor="b">
            <a:normAutofit/>
          </a:bodyPr>
          <a:lstStyle/>
          <a:p>
            <a:pPr algn="l"/>
            <a:r>
              <a:rPr lang="en-AU" sz="4200"/>
              <a:t>What is Child Sexual Exploitation in Travel and Tourism?</a:t>
            </a:r>
            <a:br>
              <a:rPr lang="en-AU" sz="4200"/>
            </a:br>
            <a:endParaRPr lang="en-AU" sz="4200"/>
          </a:p>
        </p:txBody>
      </p:sp>
      <p:sp>
        <p:nvSpPr>
          <p:cNvPr id="72" name="Freeform: Shape 7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059" name="Picture 6">
            <a:extLst>
              <a:ext uri="{FF2B5EF4-FFF2-40B4-BE49-F238E27FC236}">
                <a16:creationId xmlns:a16="http://schemas.microsoft.com/office/drawing/2014/main" id="{17E4C811-7D31-4F8A-942B-F0ED2269DB45}"/>
              </a:ext>
            </a:extLst>
          </p:cNvPr>
          <p:cNvPicPr>
            <a:picLocks noChangeAspect="1"/>
          </p:cNvPicPr>
          <p:nvPr/>
        </p:nvPicPr>
        <p:blipFill rotWithShape="1">
          <a:blip r:embed="rId3">
            <a:extLst>
              <a:ext uri="{28A0092B-C50C-407E-A947-70E740481C1C}">
                <a14:useLocalDpi xmlns:a14="http://schemas.microsoft.com/office/drawing/2010/main" val="0"/>
              </a:ext>
            </a:extLst>
          </a:blip>
          <a:srcRect l="13529" r="19274"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8437" name="Group 7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73" name="Rectangle 7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438" name="Rectangle 7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 name="Title 5">
            <a:extLst>
              <a:ext uri="{FF2B5EF4-FFF2-40B4-BE49-F238E27FC236}">
                <a16:creationId xmlns:a16="http://schemas.microsoft.com/office/drawing/2014/main" id="{9969F2E7-59D3-450F-A45E-ACE441C6C80B}"/>
              </a:ext>
            </a:extLst>
          </p:cNvPr>
          <p:cNvSpPr>
            <a:spLocks noGrp="1"/>
          </p:cNvSpPr>
          <p:nvPr>
            <p:ph type="title"/>
          </p:nvPr>
        </p:nvSpPr>
        <p:spPr>
          <a:xfrm>
            <a:off x="904877" y="2415322"/>
            <a:ext cx="3451730" cy="2399869"/>
          </a:xfrm>
        </p:spPr>
        <p:txBody>
          <a:bodyPr rtlCol="0">
            <a:normAutofit/>
          </a:bodyPr>
          <a:lstStyle/>
          <a:p>
            <a:pPr algn="ctr">
              <a:defRPr/>
            </a:pPr>
            <a:r>
              <a:rPr lang="en-US" sz="3100">
                <a:solidFill>
                  <a:srgbClr val="FFFFFF"/>
                </a:solidFill>
              </a:rPr>
              <a:t>What is child sexual exploitation in travel and tourism?</a:t>
            </a:r>
            <a:br>
              <a:rPr lang="en-US" sz="3100">
                <a:solidFill>
                  <a:srgbClr val="FFFFFF"/>
                </a:solidFill>
              </a:rPr>
            </a:br>
            <a:endParaRPr lang="th-TH" sz="3100">
              <a:solidFill>
                <a:srgbClr val="FFFFFF"/>
              </a:solidFill>
            </a:endParaRPr>
          </a:p>
        </p:txBody>
      </p:sp>
      <p:sp>
        <p:nvSpPr>
          <p:cNvPr id="18435" name="Content Placeholder 6">
            <a:extLst>
              <a:ext uri="{FF2B5EF4-FFF2-40B4-BE49-F238E27FC236}">
                <a16:creationId xmlns:a16="http://schemas.microsoft.com/office/drawing/2014/main" id="{0DC736CB-AC66-417C-B090-ED7583C60EDB}"/>
              </a:ext>
            </a:extLst>
          </p:cNvPr>
          <p:cNvSpPr>
            <a:spLocks noGrp="1"/>
          </p:cNvSpPr>
          <p:nvPr>
            <p:ph idx="1"/>
          </p:nvPr>
        </p:nvSpPr>
        <p:spPr>
          <a:xfrm>
            <a:off x="5120640" y="804672"/>
            <a:ext cx="6281928" cy="5248656"/>
          </a:xfrm>
        </p:spPr>
        <p:txBody>
          <a:bodyPr rtlCol="0" anchor="ctr">
            <a:normAutofit/>
          </a:bodyPr>
          <a:lstStyle/>
          <a:p>
            <a:pPr marL="514350" indent="-514350">
              <a:buFont typeface="Arial" charset="0"/>
              <a:buChar char="•"/>
              <a:defRPr/>
            </a:pPr>
            <a:endParaRPr lang="en-US" sz="2000" dirty="0">
              <a:cs typeface="FreesiaUPC" pitchFamily="34" charset="-34"/>
            </a:endParaRPr>
          </a:p>
          <a:p>
            <a:pPr marL="0" indent="0">
              <a:spcBef>
                <a:spcPts val="0"/>
              </a:spcBef>
              <a:buNone/>
              <a:defRPr/>
            </a:pPr>
            <a:r>
              <a:rPr lang="en-US" sz="2000" dirty="0">
                <a:cs typeface="FreesiaUPC" pitchFamily="34" charset="-34"/>
              </a:rPr>
              <a:t>The commercial sexual exploitation of children by men or women who travel from one place to another (usually from a richer country to one that is less developed) and there engage in sexual acts with children.</a:t>
            </a:r>
          </a:p>
          <a:p>
            <a:pPr indent="-137160">
              <a:buNone/>
              <a:defRPr/>
            </a:pPr>
            <a:endParaRPr lang="en-US" sz="2000" dirty="0">
              <a:cs typeface="FreesiaUPC" pitchFamily="34" charset="-34"/>
            </a:endParaRPr>
          </a:p>
          <a:p>
            <a:pPr indent="-137160">
              <a:buNone/>
              <a:defRPr/>
            </a:pPr>
            <a:endParaRPr lang="en-US" sz="2000" dirty="0">
              <a:cs typeface="FreesiaUPC" pitchFamily="34" charset="-34"/>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5266-6BB4-46BB-80C3-AC2876F65C6C}"/>
              </a:ext>
            </a:extLst>
          </p:cNvPr>
          <p:cNvSpPr>
            <a:spLocks noGrp="1"/>
          </p:cNvSpPr>
          <p:nvPr>
            <p:ph type="ctrTitle"/>
          </p:nvPr>
        </p:nvSpPr>
        <p:spPr>
          <a:xfrm>
            <a:off x="6746628" y="1783959"/>
            <a:ext cx="4645250" cy="2889114"/>
          </a:xfrm>
        </p:spPr>
        <p:txBody>
          <a:bodyPr anchor="b">
            <a:normAutofit/>
          </a:bodyPr>
          <a:lstStyle/>
          <a:p>
            <a:pPr algn="l"/>
            <a:r>
              <a:rPr lang="en-AU" sz="4200"/>
              <a:t>What is Online Child Sexual Exploitation? </a:t>
            </a:r>
            <a:br>
              <a:rPr lang="en-AU" sz="4200"/>
            </a:br>
            <a:br>
              <a:rPr lang="en-AU" sz="4200"/>
            </a:br>
            <a:endParaRPr lang="en-AU" sz="4200"/>
          </a:p>
        </p:txBody>
      </p:sp>
      <p:sp>
        <p:nvSpPr>
          <p:cNvPr id="22" name="Freeform: Shape 2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FB2035F-10DC-4E08-A0EF-454E33DEA6D7}"/>
              </a:ext>
            </a:extLst>
          </p:cNvPr>
          <p:cNvPicPr>
            <a:picLocks noChangeAspect="1"/>
          </p:cNvPicPr>
          <p:nvPr/>
        </p:nvPicPr>
        <p:blipFill rotWithShape="1">
          <a:blip r:embed="rId3"/>
          <a:srcRect t="104"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73" name="Rectangle 7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 name="Title 5">
            <a:extLst>
              <a:ext uri="{FF2B5EF4-FFF2-40B4-BE49-F238E27FC236}">
                <a16:creationId xmlns:a16="http://schemas.microsoft.com/office/drawing/2014/main" id="{C9B1FD24-5EFB-4237-827C-241224EF21DD}"/>
              </a:ext>
            </a:extLst>
          </p:cNvPr>
          <p:cNvSpPr>
            <a:spLocks noGrp="1"/>
          </p:cNvSpPr>
          <p:nvPr>
            <p:ph type="title"/>
          </p:nvPr>
        </p:nvSpPr>
        <p:spPr>
          <a:xfrm>
            <a:off x="904877" y="2415322"/>
            <a:ext cx="3451730" cy="2399869"/>
          </a:xfrm>
        </p:spPr>
        <p:txBody>
          <a:bodyPr rtlCol="0">
            <a:normAutofit/>
          </a:bodyPr>
          <a:lstStyle/>
          <a:p>
            <a:pPr algn="ctr">
              <a:defRPr/>
            </a:pPr>
            <a:r>
              <a:rPr lang="en-US" sz="3400">
                <a:solidFill>
                  <a:srgbClr val="FFFFFF"/>
                </a:solidFill>
              </a:rPr>
              <a:t>What is online sexual exploitation of children?</a:t>
            </a:r>
            <a:br>
              <a:rPr lang="en-US" sz="3400">
                <a:solidFill>
                  <a:srgbClr val="FFFFFF"/>
                </a:solidFill>
              </a:rPr>
            </a:br>
            <a:endParaRPr lang="th-TH" sz="3400">
              <a:solidFill>
                <a:srgbClr val="FFFFFF"/>
              </a:solidFill>
            </a:endParaRPr>
          </a:p>
        </p:txBody>
      </p:sp>
      <p:sp>
        <p:nvSpPr>
          <p:cNvPr id="51203" name="Content Placeholder 6">
            <a:extLst>
              <a:ext uri="{FF2B5EF4-FFF2-40B4-BE49-F238E27FC236}">
                <a16:creationId xmlns:a16="http://schemas.microsoft.com/office/drawing/2014/main" id="{1CB6E6DC-D488-4096-B1E2-232039C6E4E4}"/>
              </a:ext>
            </a:extLst>
          </p:cNvPr>
          <p:cNvSpPr>
            <a:spLocks noGrp="1"/>
          </p:cNvSpPr>
          <p:nvPr>
            <p:ph idx="1"/>
          </p:nvPr>
        </p:nvSpPr>
        <p:spPr>
          <a:xfrm>
            <a:off x="5120640" y="804672"/>
            <a:ext cx="6281928" cy="5248656"/>
          </a:xfrm>
        </p:spPr>
        <p:txBody>
          <a:bodyPr anchor="ctr">
            <a:normAutofit/>
          </a:bodyPr>
          <a:lstStyle/>
          <a:p>
            <a:pPr marL="33338" indent="0">
              <a:spcBef>
                <a:spcPct val="0"/>
              </a:spcBef>
              <a:spcAft>
                <a:spcPts val="600"/>
              </a:spcAft>
              <a:buNone/>
            </a:pPr>
            <a:r>
              <a:rPr lang="en-AU" altLang="en-US" sz="2000"/>
              <a:t>Any form of sexual abuse and exploitation that has a link to the internet and related devices.</a:t>
            </a:r>
          </a:p>
          <a:p>
            <a:pPr marL="33338" indent="0">
              <a:spcBef>
                <a:spcPct val="0"/>
              </a:spcBef>
              <a:spcAft>
                <a:spcPts val="600"/>
              </a:spcAft>
              <a:buNone/>
            </a:pPr>
            <a:endParaRPr lang="en-AU" altLang="en-US" sz="2000"/>
          </a:p>
          <a:p>
            <a:pPr marL="33338" indent="0">
              <a:spcBef>
                <a:spcPct val="0"/>
              </a:spcBef>
              <a:spcAft>
                <a:spcPts val="600"/>
              </a:spcAft>
              <a:buNone/>
            </a:pPr>
            <a:r>
              <a:rPr lang="en-AU" altLang="en-US" sz="2000"/>
              <a:t>Including acts of sexual abuse that are photographed or video-/audio-recorded and then uploaded and made available online.</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B4D925B-3BA5-45C9-BE72-96396D150B9A}"/>
              </a:ext>
            </a:extLst>
          </p:cNvPr>
          <p:cNvSpPr>
            <a:spLocks noGrp="1"/>
          </p:cNvSpPr>
          <p:nvPr>
            <p:ph type="ctrTitle"/>
          </p:nvPr>
        </p:nvSpPr>
        <p:spPr>
          <a:xfrm>
            <a:off x="526073" y="4756638"/>
            <a:ext cx="11139854" cy="930447"/>
          </a:xfrm>
        </p:spPr>
        <p:txBody>
          <a:bodyPr>
            <a:normAutofit/>
          </a:bodyPr>
          <a:lstStyle/>
          <a:p>
            <a:r>
              <a:rPr lang="en-AU" sz="5400">
                <a:solidFill>
                  <a:srgbClr val="FFFFFF"/>
                </a:solidFill>
              </a:rPr>
              <a:t>Welcome</a:t>
            </a:r>
          </a:p>
        </p:txBody>
      </p:sp>
      <p:sp>
        <p:nvSpPr>
          <p:cNvPr id="4" name="Subtitle 3">
            <a:extLst>
              <a:ext uri="{FF2B5EF4-FFF2-40B4-BE49-F238E27FC236}">
                <a16:creationId xmlns:a16="http://schemas.microsoft.com/office/drawing/2014/main" id="{1E21ADE2-6811-481B-BB18-CE7CADB61ACD}"/>
              </a:ext>
            </a:extLst>
          </p:cNvPr>
          <p:cNvSpPr>
            <a:spLocks noGrp="1"/>
          </p:cNvSpPr>
          <p:nvPr>
            <p:ph type="subTitle" idx="1"/>
          </p:nvPr>
        </p:nvSpPr>
        <p:spPr>
          <a:xfrm>
            <a:off x="1524000" y="5815698"/>
            <a:ext cx="9144000" cy="420001"/>
          </a:xfrm>
        </p:spPr>
        <p:txBody>
          <a:bodyPr>
            <a:normAutofit/>
          </a:bodyPr>
          <a:lstStyle/>
          <a:p>
            <a:endParaRPr lang="en-AU" sz="2000">
              <a:solidFill>
                <a:srgbClr val="F6F143"/>
              </a:solidFill>
            </a:endParaRPr>
          </a:p>
        </p:txBody>
      </p:sp>
      <p:pic>
        <p:nvPicPr>
          <p:cNvPr id="5" name="Picture 4">
            <a:extLst>
              <a:ext uri="{FF2B5EF4-FFF2-40B4-BE49-F238E27FC236}">
                <a16:creationId xmlns:a16="http://schemas.microsoft.com/office/drawing/2014/main" id="{190AF62F-0642-446D-A870-749D23846A2C}"/>
              </a:ext>
            </a:extLst>
          </p:cNvPr>
          <p:cNvPicPr>
            <a:picLocks noChangeAspect="1"/>
          </p:cNvPicPr>
          <p:nvPr/>
        </p:nvPicPr>
        <p:blipFill>
          <a:blip r:embed="rId3"/>
          <a:stretch>
            <a:fillRect/>
          </a:stretch>
        </p:blipFill>
        <p:spPr>
          <a:xfrm>
            <a:off x="398048" y="307731"/>
            <a:ext cx="11340805" cy="3997637"/>
          </a:xfrm>
          <a:prstGeom prst="rect">
            <a:avLst/>
          </a:prstGeom>
        </p:spPr>
      </p:pic>
      <p:cxnSp>
        <p:nvCxnSpPr>
          <p:cNvPr id="20" name="Straight Connector 1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CAE84-F040-4566-B018-13D47326D50C}"/>
              </a:ext>
            </a:extLst>
          </p:cNvPr>
          <p:cNvSpPr>
            <a:spLocks noGrp="1"/>
          </p:cNvSpPr>
          <p:nvPr>
            <p:ph type="ctrTitle"/>
          </p:nvPr>
        </p:nvSpPr>
        <p:spPr>
          <a:xfrm>
            <a:off x="6746628" y="1783959"/>
            <a:ext cx="4645250" cy="2889114"/>
          </a:xfrm>
        </p:spPr>
        <p:txBody>
          <a:bodyPr anchor="b">
            <a:normAutofit/>
          </a:bodyPr>
          <a:lstStyle/>
          <a:p>
            <a:pPr algn="l"/>
            <a:r>
              <a:rPr lang="en-AU" sz="4200"/>
              <a:t>Child Sexual Exploitation in Travel and Tourism</a:t>
            </a:r>
            <a:br>
              <a:rPr lang="en-AU" sz="4200"/>
            </a:br>
            <a:endParaRPr lang="en-AU" sz="4200"/>
          </a:p>
        </p:txBody>
      </p:sp>
      <p:sp>
        <p:nvSpPr>
          <p:cNvPr id="72" name="Freeform: Shape 7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251" name="Picture 6">
            <a:extLst>
              <a:ext uri="{FF2B5EF4-FFF2-40B4-BE49-F238E27FC236}">
                <a16:creationId xmlns:a16="http://schemas.microsoft.com/office/drawing/2014/main" id="{2062905B-4366-4DF1-8081-02D7EB436231}"/>
              </a:ext>
            </a:extLst>
          </p:cNvPr>
          <p:cNvPicPr>
            <a:picLocks noChangeAspect="1"/>
          </p:cNvPicPr>
          <p:nvPr/>
        </p:nvPicPr>
        <p:blipFill rotWithShape="1">
          <a:blip r:embed="rId3">
            <a:extLst>
              <a:ext uri="{28A0092B-C50C-407E-A947-70E740481C1C}">
                <a14:useLocalDpi xmlns:a14="http://schemas.microsoft.com/office/drawing/2010/main" val="0"/>
              </a:ext>
            </a:extLst>
          </a:blip>
          <a:srcRect l="13529" r="19274"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0A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a:extLst>
              <a:ext uri="{FF2B5EF4-FFF2-40B4-BE49-F238E27FC236}">
                <a16:creationId xmlns:a16="http://schemas.microsoft.com/office/drawing/2014/main" id="{923D7B8F-80C9-4616-95D7-AFABB3585E4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kern="1200">
                <a:solidFill>
                  <a:srgbClr val="FFFFFF"/>
                </a:solidFill>
                <a:latin typeface="+mj-lt"/>
                <a:ea typeface="+mj-ea"/>
                <a:cs typeface="+mj-cs"/>
              </a:rPr>
              <a:t>What is this?</a:t>
            </a:r>
          </a:p>
        </p:txBody>
      </p:sp>
      <p:pic>
        <p:nvPicPr>
          <p:cNvPr id="32771" name="Content Placeholder 3">
            <a:extLst>
              <a:ext uri="{FF2B5EF4-FFF2-40B4-BE49-F238E27FC236}">
                <a16:creationId xmlns:a16="http://schemas.microsoft.com/office/drawing/2014/main" id="{262422D5-B4D2-451C-B35C-D1726CA5E2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038600" y="1154038"/>
            <a:ext cx="7188199" cy="45465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ADD4817-5A95-4ECA-8BA4-C35B1A9BE38D}"/>
              </a:ext>
            </a:extLst>
          </p:cNvPr>
          <p:cNvPicPr>
            <a:picLocks noChangeAspect="1"/>
          </p:cNvPicPr>
          <p:nvPr/>
        </p:nvPicPr>
        <p:blipFill rotWithShape="1">
          <a:blip r:embed="rId3">
            <a:extLst>
              <a:ext uri="{28A0092B-C50C-407E-A947-70E740481C1C}">
                <a14:useLocalDpi xmlns:a14="http://schemas.microsoft.com/office/drawing/2010/main" val="0"/>
              </a:ext>
            </a:extLst>
          </a:blip>
          <a:srcRect t="1756" r="1" b="1"/>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75E4-40BF-4F82-8451-65FB811FD19E}"/>
              </a:ext>
            </a:extLst>
          </p:cNvPr>
          <p:cNvSpPr>
            <a:spLocks noGrp="1"/>
          </p:cNvSpPr>
          <p:nvPr>
            <p:ph type="title"/>
          </p:nvPr>
        </p:nvSpPr>
        <p:spPr>
          <a:xfrm>
            <a:off x="346229" y="803325"/>
            <a:ext cx="6403912" cy="1325563"/>
          </a:xfrm>
        </p:spPr>
        <p:txBody>
          <a:bodyPr>
            <a:normAutofit/>
          </a:bodyPr>
          <a:lstStyle/>
          <a:p>
            <a:r>
              <a:rPr lang="en-AU" sz="3600" dirty="0"/>
              <a:t>Who is crossing your border?</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A close up of a map&#10;&#10;Description automatically generated">
            <a:extLst>
              <a:ext uri="{FF2B5EF4-FFF2-40B4-BE49-F238E27FC236}">
                <a16:creationId xmlns:a16="http://schemas.microsoft.com/office/drawing/2014/main" id="{8D9C46D8-77E6-4F88-B361-F3B15E990527}"/>
              </a:ext>
            </a:extLst>
          </p:cNvPr>
          <p:cNvPicPr>
            <a:picLocks noChangeAspect="1"/>
          </p:cNvPicPr>
          <p:nvPr/>
        </p:nvPicPr>
        <p:blipFill rotWithShape="1">
          <a:blip r:embed="rId3">
            <a:extLst>
              <a:ext uri="{28A0092B-C50C-407E-A947-70E740481C1C}">
                <a14:useLocalDpi xmlns:a14="http://schemas.microsoft.com/office/drawing/2010/main" val="0"/>
              </a:ext>
            </a:extLst>
          </a:blip>
          <a:srcRect l="22186" r="23683"/>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462327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A4FA7388-9F0B-4BCF-AA54-6F11DD030670}"/>
              </a:ext>
            </a:extLst>
          </p:cNvPr>
          <p:cNvSpPr>
            <a:spLocks noGrp="1"/>
          </p:cNvSpPr>
          <p:nvPr>
            <p:ph type="title"/>
          </p:nvPr>
        </p:nvSpPr>
        <p:spPr>
          <a:xfrm>
            <a:off x="833002" y="448253"/>
            <a:ext cx="10520702" cy="1325563"/>
          </a:xfrm>
        </p:spPr>
        <p:txBody>
          <a:bodyPr rtlCol="0">
            <a:normAutofit/>
          </a:bodyPr>
          <a:lstStyle/>
          <a:p>
            <a:pPr>
              <a:defRPr/>
            </a:pPr>
            <a:r>
              <a:rPr lang="en-US" sz="3700"/>
              <a:t>What is child sexual exploitation in travel and tourism?</a:t>
            </a:r>
            <a:br>
              <a:rPr lang="en-US" sz="3700"/>
            </a:br>
            <a:endParaRPr lang="th-TH" sz="3700"/>
          </a:p>
        </p:txBody>
      </p:sp>
      <p:sp>
        <p:nvSpPr>
          <p:cNvPr id="18435" name="Content Placeholder 6">
            <a:extLst>
              <a:ext uri="{FF2B5EF4-FFF2-40B4-BE49-F238E27FC236}">
                <a16:creationId xmlns:a16="http://schemas.microsoft.com/office/drawing/2014/main" id="{7CC84657-FF92-4801-A2C7-CF105503AAC7}"/>
              </a:ext>
            </a:extLst>
          </p:cNvPr>
          <p:cNvSpPr>
            <a:spLocks noGrp="1"/>
          </p:cNvSpPr>
          <p:nvPr>
            <p:ph idx="1"/>
          </p:nvPr>
        </p:nvSpPr>
        <p:spPr>
          <a:xfrm>
            <a:off x="838200" y="2191807"/>
            <a:ext cx="4936067" cy="3985155"/>
          </a:xfrm>
        </p:spPr>
        <p:txBody>
          <a:bodyPr rtlCol="0">
            <a:normAutofit/>
          </a:bodyPr>
          <a:lstStyle/>
          <a:p>
            <a:pPr marL="514350" indent="-514350">
              <a:buFont typeface="Arial" charset="0"/>
              <a:buChar char="•"/>
              <a:defRPr/>
            </a:pPr>
            <a:endParaRPr lang="en-US" sz="2000" dirty="0">
              <a:cs typeface="FreesiaUPC" pitchFamily="34" charset="-34"/>
            </a:endParaRPr>
          </a:p>
          <a:p>
            <a:pPr marL="0" indent="0">
              <a:spcBef>
                <a:spcPts val="0"/>
              </a:spcBef>
              <a:buNone/>
              <a:defRPr/>
            </a:pPr>
            <a:r>
              <a:rPr lang="en-US" sz="2000" dirty="0">
                <a:cs typeface="FreesiaUPC" pitchFamily="34" charset="-34"/>
              </a:rPr>
              <a:t>The commercial sexual exploitation of children by men or women who travel from one place to another (usually from a richer country to one that is less developed) and there engage in sexual acts with children.</a:t>
            </a:r>
          </a:p>
          <a:p>
            <a:pPr indent="-137160">
              <a:buNone/>
              <a:defRPr/>
            </a:pPr>
            <a:endParaRPr lang="en-US" sz="2000" dirty="0">
              <a:cs typeface="FreesiaUPC" pitchFamily="34" charset="-34"/>
            </a:endParaRPr>
          </a:p>
          <a:p>
            <a:pPr indent="-137160">
              <a:buNone/>
              <a:defRPr/>
            </a:pPr>
            <a:endParaRPr lang="en-US" sz="2000" dirty="0">
              <a:cs typeface="FreesiaUPC" pitchFamily="34" charset="-34"/>
            </a:endParaRPr>
          </a:p>
        </p:txBody>
      </p:sp>
      <p:pic>
        <p:nvPicPr>
          <p:cNvPr id="5" name="Picture 4" descr="A person in a white shirt&#10;&#10;Description automatically generated">
            <a:extLst>
              <a:ext uri="{FF2B5EF4-FFF2-40B4-BE49-F238E27FC236}">
                <a16:creationId xmlns:a16="http://schemas.microsoft.com/office/drawing/2014/main" id="{E3D77004-DA97-4614-8FDF-3BCCD8081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4" y="2296376"/>
            <a:ext cx="4935970" cy="3776017"/>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32F7B0-C507-4D8D-9A28-C266B3C1AD34}"/>
              </a:ext>
            </a:extLst>
          </p:cNvPr>
          <p:cNvSpPr>
            <a:spLocks noGrp="1"/>
          </p:cNvSpPr>
          <p:nvPr>
            <p:ph type="title"/>
          </p:nvPr>
        </p:nvSpPr>
        <p:spPr>
          <a:xfrm>
            <a:off x="801098" y="1396289"/>
            <a:ext cx="5712824" cy="1325563"/>
          </a:xfrm>
        </p:spPr>
        <p:txBody>
          <a:bodyPr rtlCol="0">
            <a:normAutofit/>
          </a:bodyPr>
          <a:lstStyle/>
          <a:p>
            <a:pPr>
              <a:defRPr/>
            </a:pPr>
            <a:r>
              <a:rPr lang="en-US" sz="2800"/>
              <a:t>How are children exploited in tourism?</a:t>
            </a:r>
            <a:br>
              <a:rPr lang="en-US" sz="2800"/>
            </a:br>
            <a:endParaRPr lang="th-TH" sz="2800"/>
          </a:p>
        </p:txBody>
      </p:sp>
      <p:sp>
        <p:nvSpPr>
          <p:cNvPr id="77" name="Oval 76">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48" name="Picture 3">
            <a:extLst>
              <a:ext uri="{FF2B5EF4-FFF2-40B4-BE49-F238E27FC236}">
                <a16:creationId xmlns:a16="http://schemas.microsoft.com/office/drawing/2014/main" id="{D12F1187-520D-4BDC-94F3-DC9847C127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0" r="-7" b="-7"/>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1445" name="Picture 4">
            <a:extLst>
              <a:ext uri="{FF2B5EF4-FFF2-40B4-BE49-F238E27FC236}">
                <a16:creationId xmlns:a16="http://schemas.microsoft.com/office/drawing/2014/main" id="{58713E93-112F-4EBD-B662-4DC45B5D18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70" r="2" b="2"/>
          <a:stretch/>
        </p:blipFill>
        <p:spPr bwMode="auto">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Shape 80">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44" name="Picture 2" descr="C:\Users\Anita\Pictures\Training Tools\Child lottery seller.JPG">
            <a:extLst>
              <a:ext uri="{FF2B5EF4-FFF2-40B4-BE49-F238E27FC236}">
                <a16:creationId xmlns:a16="http://schemas.microsoft.com/office/drawing/2014/main" id="{EA8E39D6-12A7-4A7B-A91D-B4A6D56D7E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88" r="-4" b="10901"/>
          <a:stretch/>
        </p:blipFill>
        <p:spPr bwMode="auto">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ign&#10;&#10;Description automatically generated">
            <a:extLst>
              <a:ext uri="{FF2B5EF4-FFF2-40B4-BE49-F238E27FC236}">
                <a16:creationId xmlns:a16="http://schemas.microsoft.com/office/drawing/2014/main" id="{BF558C78-2BE5-4CB8-B207-E378E1DBD7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193462"/>
            <a:ext cx="10905066" cy="4471076"/>
          </a:xfrm>
          <a:prstGeom prst="rect">
            <a:avLst/>
          </a:prstGeom>
        </p:spPr>
      </p:pic>
    </p:spTree>
    <p:extLst>
      <p:ext uri="{BB962C8B-B14F-4D97-AF65-F5344CB8AC3E}">
        <p14:creationId xmlns:p14="http://schemas.microsoft.com/office/powerpoint/2010/main" val="298155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2" name="Rectangle 13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43" name="Rectangle 13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45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40" name="Title 4">
            <a:extLst>
              <a:ext uri="{FF2B5EF4-FFF2-40B4-BE49-F238E27FC236}">
                <a16:creationId xmlns:a16="http://schemas.microsoft.com/office/drawing/2014/main" id="{016DDED0-A5C2-4EC3-BEC1-5CEF2B96AD32}"/>
              </a:ext>
            </a:extLst>
          </p:cNvPr>
          <p:cNvSpPr txBox="1">
            <a:spLocks/>
          </p:cNvSpPr>
          <p:nvPr/>
        </p:nvSpPr>
        <p:spPr bwMode="auto">
          <a:xfrm>
            <a:off x="640080" y="2074363"/>
            <a:ext cx="2752354" cy="2709275"/>
          </a:xfrm>
          <a:prstGeom prst="ellipse">
            <a:avLst/>
          </a:prstGeom>
          <a:solidFill>
            <a:srgbClr val="262626"/>
          </a:solidFill>
          <a:ln w="174625" cmpd="thinThick">
            <a:solidFill>
              <a:srgbClr val="262626"/>
            </a:solidFill>
          </a:ln>
          <a:extLst/>
        </p:spPr>
        <p:txBody>
          <a:bodyPr vert="horz" lIns="91440" tIns="45720" rIns="91440" bIns="45720" rtlCol="0" anchor="ctr">
            <a:norm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lnSpc>
                <a:spcPct val="90000"/>
              </a:lnSpc>
              <a:spcBef>
                <a:spcPct val="0"/>
              </a:spcBef>
              <a:spcAft>
                <a:spcPts val="600"/>
              </a:spcAft>
            </a:pPr>
            <a:r>
              <a:rPr lang="en-US" altLang="en-US" sz="2000" b="1" kern="1200">
                <a:solidFill>
                  <a:srgbClr val="FFFFFF"/>
                </a:solidFill>
                <a:latin typeface="+mj-lt"/>
                <a:ea typeface="+mj-ea"/>
                <a:cs typeface="+mj-cs"/>
              </a:rPr>
              <a:t>95% </a:t>
            </a:r>
            <a:r>
              <a:rPr lang="en-US" altLang="en-US" sz="2000" kern="1200">
                <a:solidFill>
                  <a:srgbClr val="FFFFFF"/>
                </a:solidFill>
                <a:latin typeface="+mj-lt"/>
                <a:ea typeface="+mj-ea"/>
                <a:cs typeface="+mj-cs"/>
              </a:rPr>
              <a:t>of travellers encounter local children in tourism areas.</a:t>
            </a:r>
          </a:p>
          <a:p>
            <a:pPr algn="ctr">
              <a:lnSpc>
                <a:spcPct val="90000"/>
              </a:lnSpc>
              <a:spcBef>
                <a:spcPct val="0"/>
              </a:spcBef>
              <a:spcAft>
                <a:spcPts val="600"/>
              </a:spcAft>
            </a:pPr>
            <a:r>
              <a:rPr lang="en-US" altLang="en-US" sz="2000" kern="1200">
                <a:solidFill>
                  <a:srgbClr val="FFFFFF"/>
                </a:solidFill>
                <a:latin typeface="+mj-lt"/>
                <a:ea typeface="+mj-ea"/>
                <a:cs typeface="+mj-cs"/>
              </a:rPr>
              <a:t> </a:t>
            </a:r>
          </a:p>
          <a:p>
            <a:pPr algn="ctr">
              <a:lnSpc>
                <a:spcPct val="90000"/>
              </a:lnSpc>
              <a:spcBef>
                <a:spcPct val="0"/>
              </a:spcBef>
              <a:spcAft>
                <a:spcPts val="600"/>
              </a:spcAft>
            </a:pPr>
            <a:endParaRPr lang="en-US" altLang="en-US" sz="2000" kern="1200">
              <a:solidFill>
                <a:srgbClr val="FFFFFF"/>
              </a:solidFill>
              <a:latin typeface="+mj-lt"/>
              <a:ea typeface="+mj-ea"/>
              <a:cs typeface="+mj-cs"/>
            </a:endParaRPr>
          </a:p>
        </p:txBody>
      </p:sp>
      <p:pic>
        <p:nvPicPr>
          <p:cNvPr id="3" name="Picture 2" descr="A screenshot of a cell phone&#10;&#10;Description automatically generated">
            <a:extLst>
              <a:ext uri="{FF2B5EF4-FFF2-40B4-BE49-F238E27FC236}">
                <a16:creationId xmlns:a16="http://schemas.microsoft.com/office/drawing/2014/main" id="{AA16A458-20EF-41A4-8BD3-1B8521970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522433"/>
            <a:ext cx="7188199" cy="38097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4CAE90-97E5-43BD-B3AD-977DCDD5311C}"/>
              </a:ext>
            </a:extLst>
          </p:cNvPr>
          <p:cNvSpPr>
            <a:spLocks noGrp="1"/>
          </p:cNvSpPr>
          <p:nvPr>
            <p:ph type="title"/>
          </p:nvPr>
        </p:nvSpPr>
        <p:spPr>
          <a:xfrm>
            <a:off x="762001" y="803325"/>
            <a:ext cx="5314536" cy="1325563"/>
          </a:xfrm>
        </p:spPr>
        <p:txBody>
          <a:bodyPr rtlCol="0">
            <a:normAutofit/>
          </a:bodyPr>
          <a:lstStyle/>
          <a:p>
            <a:pPr>
              <a:defRPr/>
            </a:pPr>
            <a:r>
              <a:rPr lang="en-US" sz="4100"/>
              <a:t>How do tourists interact with local children?</a:t>
            </a:r>
            <a:endParaRPr lang="th-TH" sz="4100"/>
          </a:p>
        </p:txBody>
      </p:sp>
      <p:sp>
        <p:nvSpPr>
          <p:cNvPr id="7171" name="Content Placeholder 6">
            <a:extLst>
              <a:ext uri="{FF2B5EF4-FFF2-40B4-BE49-F238E27FC236}">
                <a16:creationId xmlns:a16="http://schemas.microsoft.com/office/drawing/2014/main" id="{23BE659E-8DBA-430E-9D9E-1F3AC066890F}"/>
              </a:ext>
            </a:extLst>
          </p:cNvPr>
          <p:cNvSpPr>
            <a:spLocks noGrp="1"/>
          </p:cNvSpPr>
          <p:nvPr>
            <p:ph idx="1"/>
          </p:nvPr>
        </p:nvSpPr>
        <p:spPr>
          <a:xfrm>
            <a:off x="587466" y="2918131"/>
            <a:ext cx="6162675" cy="3375920"/>
          </a:xfrm>
        </p:spPr>
        <p:txBody>
          <a:bodyPr rtlCol="0" anchor="t">
            <a:normAutofit/>
          </a:bodyPr>
          <a:lstStyle/>
          <a:p>
            <a:pPr marL="514350" indent="-514350">
              <a:buNone/>
              <a:defRPr/>
            </a:pPr>
            <a:r>
              <a:rPr lang="en-US" sz="1800" dirty="0"/>
              <a:t>ACTIVITY:</a:t>
            </a:r>
          </a:p>
          <a:p>
            <a:pPr marL="514350" indent="-514350">
              <a:buNone/>
              <a:defRPr/>
            </a:pPr>
            <a:endParaRPr lang="en-US" sz="1800" dirty="0"/>
          </a:p>
          <a:p>
            <a:pPr marL="514350" indent="-514350">
              <a:buNone/>
              <a:defRPr/>
            </a:pPr>
            <a:r>
              <a:rPr lang="en-US" sz="1800" dirty="0"/>
              <a:t>Make a list of the ways that tourists interact with local children.  </a:t>
            </a:r>
          </a:p>
          <a:p>
            <a:pPr marL="514350" indent="-514350">
              <a:buNone/>
              <a:defRPr/>
            </a:pPr>
            <a:endParaRPr lang="en-US" sz="1800" dirty="0">
              <a:cs typeface="FreesiaUPC" pitchFamily="34" charset="-34"/>
            </a:endParaRPr>
          </a:p>
          <a:p>
            <a:pPr indent="-137160">
              <a:buFont typeface="Arial" charset="0"/>
              <a:buChar char="•"/>
              <a:defRPr/>
            </a:pPr>
            <a:endParaRPr lang="en-US" sz="1800" dirty="0">
              <a:cs typeface="FreesiaUPC" pitchFamily="34" charset="-34"/>
            </a:endParaRPr>
          </a:p>
          <a:p>
            <a:pPr indent="-137160">
              <a:buFont typeface="Arial" charset="0"/>
              <a:buChar char="•"/>
              <a:defRPr/>
            </a:pPr>
            <a:endParaRPr lang="en-US" sz="1800" dirty="0">
              <a:cs typeface="FreesiaUPC" pitchFamily="34" charset="-34"/>
            </a:endParaRPr>
          </a:p>
        </p:txBody>
      </p:sp>
      <p:sp>
        <p:nvSpPr>
          <p:cNvPr id="75" name="Freeform: Shape 7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Children">
            <a:extLst>
              <a:ext uri="{FF2B5EF4-FFF2-40B4-BE49-F238E27FC236}">
                <a16:creationId xmlns:a16="http://schemas.microsoft.com/office/drawing/2014/main" id="{692360E2-3501-4B66-A75F-65D6D618F8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BDF5A5AE-0448-4B18-95B7-388C0523BF49}"/>
              </a:ext>
            </a:extLst>
          </p:cNvPr>
          <p:cNvSpPr>
            <a:spLocks noGrp="1"/>
          </p:cNvSpPr>
          <p:nvPr>
            <p:ph type="title"/>
          </p:nvPr>
        </p:nvSpPr>
        <p:spPr>
          <a:xfrm>
            <a:off x="4384039" y="365125"/>
            <a:ext cx="7164493" cy="1325563"/>
          </a:xfrm>
        </p:spPr>
        <p:txBody>
          <a:bodyPr rtlCol="0">
            <a:normAutofit/>
          </a:bodyPr>
          <a:lstStyle/>
          <a:p>
            <a:pPr>
              <a:defRPr/>
            </a:pPr>
            <a:r>
              <a:rPr lang="en-US"/>
              <a:t>How does tourism facilitate child sexual exploitation?</a:t>
            </a:r>
            <a:endParaRPr lang="th-TH"/>
          </a:p>
        </p:txBody>
      </p:sp>
      <p:sp>
        <p:nvSpPr>
          <p:cNvPr id="7171" name="Content Placeholder 6">
            <a:extLst>
              <a:ext uri="{FF2B5EF4-FFF2-40B4-BE49-F238E27FC236}">
                <a16:creationId xmlns:a16="http://schemas.microsoft.com/office/drawing/2014/main" id="{4CB2B82D-EE78-4480-8A2A-6B0213B38DE7}"/>
              </a:ext>
            </a:extLst>
          </p:cNvPr>
          <p:cNvSpPr>
            <a:spLocks noGrp="1"/>
          </p:cNvSpPr>
          <p:nvPr>
            <p:ph idx="1"/>
          </p:nvPr>
        </p:nvSpPr>
        <p:spPr>
          <a:xfrm>
            <a:off x="1981201" y="2590800"/>
            <a:ext cx="8183563" cy="3048000"/>
          </a:xfrm>
        </p:spPr>
        <p:txBody>
          <a:bodyPr rtlCol="0">
            <a:normAutofit/>
          </a:bodyPr>
          <a:lstStyle/>
          <a:p>
            <a:pPr marL="514350" indent="-514350">
              <a:buNone/>
              <a:defRPr/>
            </a:pPr>
            <a:endParaRPr lang="en-US" sz="2600" dirty="0">
              <a:cs typeface="FreesiaUPC" pitchFamily="34" charset="-34"/>
            </a:endParaRPr>
          </a:p>
          <a:p>
            <a:pPr indent="-137160">
              <a:buFont typeface="Arial" charset="0"/>
              <a:buChar char="•"/>
              <a:defRPr/>
            </a:pPr>
            <a:endParaRPr lang="en-US" sz="2600" dirty="0">
              <a:cs typeface="FreesiaUPC" pitchFamily="34" charset="-34"/>
            </a:endParaRPr>
          </a:p>
          <a:p>
            <a:pPr indent="-137160">
              <a:buFont typeface="Arial" charset="0"/>
              <a:buChar char="•"/>
              <a:defRPr/>
            </a:pPr>
            <a:endParaRPr lang="en-US" sz="2600" dirty="0">
              <a:cs typeface="FreesiaUPC" pitchFamily="34" charset="-34"/>
            </a:endParaRPr>
          </a:p>
        </p:txBody>
      </p:sp>
      <p:graphicFrame>
        <p:nvGraphicFramePr>
          <p:cNvPr id="7" name="Diagram 6">
            <a:extLst>
              <a:ext uri="{FF2B5EF4-FFF2-40B4-BE49-F238E27FC236}">
                <a16:creationId xmlns:a16="http://schemas.microsoft.com/office/drawing/2014/main" id="{07DF9B84-AEB7-4DA0-9368-75C014DE8364}"/>
              </a:ext>
            </a:extLst>
          </p:cNvPr>
          <p:cNvGraphicFramePr/>
          <p:nvPr>
            <p:extLst>
              <p:ext uri="{D42A27DB-BD31-4B8C-83A1-F6EECF244321}">
                <p14:modId xmlns:p14="http://schemas.microsoft.com/office/powerpoint/2010/main" val="3996767145"/>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5">
            <a:extLst>
              <a:ext uri="{FF2B5EF4-FFF2-40B4-BE49-F238E27FC236}">
                <a16:creationId xmlns:a16="http://schemas.microsoft.com/office/drawing/2014/main" id="{0AAE9763-D785-43DE-A3BB-25D0E3C88CCC}"/>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altLang="en-US" sz="4800" kern="1200">
                <a:solidFill>
                  <a:schemeClr val="bg1"/>
                </a:solidFill>
                <a:latin typeface="+mj-lt"/>
                <a:ea typeface="+mj-ea"/>
                <a:cs typeface="+mj-cs"/>
              </a:rPr>
              <a:t>Who are you?</a:t>
            </a:r>
          </a:p>
        </p:txBody>
      </p:sp>
      <p:cxnSp>
        <p:nvCxnSpPr>
          <p:cNvPr id="73" name="Straight Connector 72">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5">
            <a:extLst>
              <a:ext uri="{FF2B5EF4-FFF2-40B4-BE49-F238E27FC236}">
                <a16:creationId xmlns:a16="http://schemas.microsoft.com/office/drawing/2014/main" id="{A40BBB24-7C0E-4988-BFC7-F9558B95C327}"/>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dirty="0">
                <a:solidFill>
                  <a:schemeClr val="bg1"/>
                </a:solidFill>
              </a:rPr>
              <a:t>What are the causes?</a:t>
            </a:r>
          </a:p>
        </p:txBody>
      </p:sp>
      <p:pic>
        <p:nvPicPr>
          <p:cNvPr id="22" name="Picture 21" descr="A close up of a newspaper&#10;&#10;Description automatically generated">
            <a:extLst>
              <a:ext uri="{FF2B5EF4-FFF2-40B4-BE49-F238E27FC236}">
                <a16:creationId xmlns:a16="http://schemas.microsoft.com/office/drawing/2014/main" id="{694DE4C0-4BF9-4D57-B184-798D16E4D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20" y="323157"/>
            <a:ext cx="3628612" cy="3599349"/>
          </a:xfrm>
          <a:prstGeom prst="rect">
            <a:avLst/>
          </a:prstGeom>
        </p:spPr>
      </p:pic>
      <p:cxnSp>
        <p:nvCxnSpPr>
          <p:cNvPr id="193" name="Straight Connector 192">
            <a:extLst>
              <a:ext uri="{FF2B5EF4-FFF2-40B4-BE49-F238E27FC236}">
                <a16:creationId xmlns:a16="http://schemas.microsoft.com/office/drawing/2014/main" id="{564940E8-4031-4205-8D84-CBBB398C91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062381"/>
            <a:ext cx="0" cy="2120900"/>
          </a:xfrm>
          <a:prstGeom prst="line">
            <a:avLst/>
          </a:prstGeom>
          <a:ln w="190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DE5D0AB-2372-4268-AD98-71089BE0D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647" y="1128949"/>
            <a:ext cx="3647276" cy="1987765"/>
          </a:xfrm>
          <a:prstGeom prst="rect">
            <a:avLst/>
          </a:prstGeom>
        </p:spPr>
      </p:pic>
      <p:cxnSp>
        <p:nvCxnSpPr>
          <p:cNvPr id="194" name="Straight Connector 193">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062381"/>
            <a:ext cx="0" cy="2120900"/>
          </a:xfrm>
          <a:prstGeom prst="line">
            <a:avLst/>
          </a:prstGeom>
          <a:ln w="190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26" name="Content Placeholder 25" descr="A screenshot of text&#10;&#10;Description automatically generated">
            <a:extLst>
              <a:ext uri="{FF2B5EF4-FFF2-40B4-BE49-F238E27FC236}">
                <a16:creationId xmlns:a16="http://schemas.microsoft.com/office/drawing/2014/main" id="{14D37616-6959-4883-9281-FAD54A8A9E6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222987" y="326548"/>
            <a:ext cx="3647275" cy="3592565"/>
          </a:xfrm>
          <a:prstGeom prst="rect">
            <a:avLst/>
          </a:prstGeom>
        </p:spPr>
      </p:pic>
      <p:sp>
        <p:nvSpPr>
          <p:cNvPr id="69636" name="Rectangle 6">
            <a:extLst>
              <a:ext uri="{FF2B5EF4-FFF2-40B4-BE49-F238E27FC236}">
                <a16:creationId xmlns:a16="http://schemas.microsoft.com/office/drawing/2014/main" id="{EFC64F2B-B9F6-4E73-954B-D7CCCC6EFD45}"/>
              </a:ext>
            </a:extLst>
          </p:cNvPr>
          <p:cNvSpPr>
            <a:spLocks noChangeArrowheads="1"/>
          </p:cNvSpPr>
          <p:nvPr/>
        </p:nvSpPr>
        <p:spPr bwMode="auto">
          <a:xfrm>
            <a:off x="6324600" y="2116138"/>
            <a:ext cx="36972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20000"/>
              </a:spcBef>
              <a:buFontTx/>
              <a:buChar char="•"/>
            </a:pPr>
            <a:endParaRPr lang="en-AU" altLang="en-US" sz="2000" dirty="0">
              <a:solidFill>
                <a:schemeClr val="bg1"/>
              </a:solidFill>
              <a:latin typeface="Verdana" panose="020B060403050404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A75FBFB2-4466-4FC6-8697-372E3115BB77}"/>
              </a:ext>
            </a:extLst>
          </p:cNvPr>
          <p:cNvSpPr>
            <a:spLocks noGrp="1" noChangeArrowheads="1"/>
          </p:cNvSpPr>
          <p:nvPr>
            <p:ph type="title"/>
          </p:nvPr>
        </p:nvSpPr>
        <p:spPr>
          <a:xfrm>
            <a:off x="2000251" y="609601"/>
            <a:ext cx="7407275" cy="1355725"/>
          </a:xfrm>
        </p:spPr>
        <p:txBody>
          <a:bodyPr/>
          <a:lstStyle/>
          <a:p>
            <a:pPr eaLnBrk="1" hangingPunct="1"/>
            <a:r>
              <a:rPr lang="en-AU" altLang="en-US" sz="3600">
                <a:solidFill>
                  <a:srgbClr val="2FA732"/>
                </a:solidFill>
              </a:rPr>
              <a:t>Why does child sexual exploitation happen in tourism destinations?</a:t>
            </a:r>
            <a:endParaRPr lang="en-AU" altLang="en-US" sz="3600">
              <a:solidFill>
                <a:srgbClr val="2FA732"/>
              </a:solidFill>
              <a:latin typeface="Arial Black" panose="020B0A04020102020204" pitchFamily="34" charset="0"/>
            </a:endParaRPr>
          </a:p>
        </p:txBody>
      </p:sp>
      <p:sp>
        <p:nvSpPr>
          <p:cNvPr id="65539" name="Rectangle 5">
            <a:extLst>
              <a:ext uri="{FF2B5EF4-FFF2-40B4-BE49-F238E27FC236}">
                <a16:creationId xmlns:a16="http://schemas.microsoft.com/office/drawing/2014/main" id="{A9D8ECF9-0519-4DCB-8C41-3A28CA628AC0}"/>
              </a:ext>
            </a:extLst>
          </p:cNvPr>
          <p:cNvSpPr>
            <a:spLocks noGrp="1" noChangeArrowheads="1"/>
          </p:cNvSpPr>
          <p:nvPr>
            <p:ph type="body" sz="half" idx="1"/>
          </p:nvPr>
        </p:nvSpPr>
        <p:spPr>
          <a:xfrm>
            <a:off x="1981201" y="2133600"/>
            <a:ext cx="3571875" cy="4133850"/>
          </a:xfrm>
        </p:spPr>
        <p:txBody>
          <a:bodyPr>
            <a:normAutofit fontScale="77500" lnSpcReduction="20000"/>
          </a:bodyPr>
          <a:lstStyle/>
          <a:p>
            <a:pPr algn="ctr" eaLnBrk="1" hangingPunct="1">
              <a:buFontTx/>
              <a:buNone/>
            </a:pPr>
            <a:r>
              <a:rPr lang="en-US" altLang="en-US" sz="2400" b="1" u="sng">
                <a:solidFill>
                  <a:srgbClr val="00B0F0"/>
                </a:solidFill>
                <a:latin typeface="Verdana" panose="020B0604030504040204" pitchFamily="34" charset="0"/>
              </a:rPr>
              <a:t>OFFENDERS</a:t>
            </a:r>
          </a:p>
          <a:p>
            <a:pPr algn="ctr" eaLnBrk="1" hangingPunct="1">
              <a:buFontTx/>
              <a:buNone/>
            </a:pPr>
            <a:r>
              <a:rPr lang="en-US" altLang="en-US" sz="2400">
                <a:solidFill>
                  <a:srgbClr val="00B0F0"/>
                </a:solidFill>
                <a:latin typeface="Verdana" panose="020B0604030504040204" pitchFamily="34" charset="0"/>
              </a:rPr>
              <a:t>DEMAND</a:t>
            </a:r>
          </a:p>
          <a:p>
            <a:pPr eaLnBrk="1" hangingPunct="1"/>
            <a:r>
              <a:rPr lang="en-US" altLang="en-US">
                <a:solidFill>
                  <a:srgbClr val="00B0F0"/>
                </a:solidFill>
                <a:latin typeface="Verdana" panose="020B0604030504040204" pitchFamily="34" charset="0"/>
              </a:rPr>
              <a:t>Psychosocial problems</a:t>
            </a:r>
          </a:p>
          <a:p>
            <a:pPr eaLnBrk="1" hangingPunct="1"/>
            <a:r>
              <a:rPr lang="en-US" altLang="en-US">
                <a:solidFill>
                  <a:srgbClr val="00B0F0"/>
                </a:solidFill>
                <a:latin typeface="Verdana" panose="020B0604030504040204" pitchFamily="34" charset="0"/>
              </a:rPr>
              <a:t>Lack of inhibitors</a:t>
            </a:r>
          </a:p>
          <a:p>
            <a:pPr eaLnBrk="1" hangingPunct="1"/>
            <a:r>
              <a:rPr lang="en-US" altLang="en-US">
                <a:solidFill>
                  <a:srgbClr val="00B0F0"/>
                </a:solidFill>
                <a:latin typeface="Verdana" panose="020B0604030504040204" pitchFamily="34" charset="0"/>
              </a:rPr>
              <a:t>Absence of deterrents</a:t>
            </a:r>
          </a:p>
          <a:p>
            <a:pPr eaLnBrk="1" hangingPunct="1"/>
            <a:r>
              <a:rPr lang="en-US" altLang="en-US">
                <a:solidFill>
                  <a:srgbClr val="00B0F0"/>
                </a:solidFill>
                <a:latin typeface="Verdana" panose="020B0604030504040204" pitchFamily="34" charset="0"/>
              </a:rPr>
              <a:t>Criminal deviancy</a:t>
            </a:r>
          </a:p>
          <a:p>
            <a:pPr eaLnBrk="1" hangingPunct="1"/>
            <a:r>
              <a:rPr lang="en-US" altLang="en-US">
                <a:solidFill>
                  <a:srgbClr val="00B0F0"/>
                </a:solidFill>
                <a:latin typeface="Verdana" panose="020B0604030504040204" pitchFamily="34" charset="0"/>
              </a:rPr>
              <a:t>Sexual perversion</a:t>
            </a:r>
          </a:p>
          <a:p>
            <a:pPr eaLnBrk="1" hangingPunct="1"/>
            <a:r>
              <a:rPr lang="en-US" altLang="en-US">
                <a:solidFill>
                  <a:srgbClr val="00B0F0"/>
                </a:solidFill>
                <a:latin typeface="Verdana" panose="020B0604030504040204" pitchFamily="34" charset="0"/>
              </a:rPr>
              <a:t>Cultural ignorance</a:t>
            </a:r>
          </a:p>
          <a:p>
            <a:pPr eaLnBrk="1" hangingPunct="1"/>
            <a:r>
              <a:rPr lang="en-US" altLang="en-US">
                <a:solidFill>
                  <a:srgbClr val="00B0F0"/>
                </a:solidFill>
                <a:latin typeface="Verdana" panose="020B0604030504040204" pitchFamily="34" charset="0"/>
              </a:rPr>
              <a:t>Cultural supremacy</a:t>
            </a:r>
          </a:p>
          <a:p>
            <a:pPr eaLnBrk="1" hangingPunct="1"/>
            <a:r>
              <a:rPr lang="en-US" altLang="en-US">
                <a:solidFill>
                  <a:srgbClr val="00B0F0"/>
                </a:solidFill>
                <a:latin typeface="Verdana" panose="020B0604030504040204" pitchFamily="34" charset="0"/>
              </a:rPr>
              <a:t>Gender discrimination</a:t>
            </a:r>
          </a:p>
          <a:p>
            <a:pPr algn="ctr" eaLnBrk="1" hangingPunct="1"/>
            <a:endParaRPr lang="en-AU" altLang="en-US">
              <a:solidFill>
                <a:schemeClr val="bg1"/>
              </a:solidFill>
              <a:latin typeface="Verdana" panose="020B0604030504040204" pitchFamily="34" charset="0"/>
            </a:endParaRPr>
          </a:p>
        </p:txBody>
      </p:sp>
      <p:sp>
        <p:nvSpPr>
          <p:cNvPr id="65540" name="Rectangle 6">
            <a:extLst>
              <a:ext uri="{FF2B5EF4-FFF2-40B4-BE49-F238E27FC236}">
                <a16:creationId xmlns:a16="http://schemas.microsoft.com/office/drawing/2014/main" id="{5D7A28B4-E517-40DB-BE77-495B9F968063}"/>
              </a:ext>
            </a:extLst>
          </p:cNvPr>
          <p:cNvSpPr>
            <a:spLocks noChangeArrowheads="1"/>
          </p:cNvSpPr>
          <p:nvPr/>
        </p:nvSpPr>
        <p:spPr bwMode="auto">
          <a:xfrm>
            <a:off x="6324600" y="2116138"/>
            <a:ext cx="36972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20000"/>
              </a:spcBef>
            </a:pPr>
            <a:r>
              <a:rPr lang="en-US" altLang="en-US" sz="2400" b="1" u="sng">
                <a:solidFill>
                  <a:srgbClr val="00B0F0"/>
                </a:solidFill>
                <a:latin typeface="Verdana" panose="020B0604030504040204" pitchFamily="34" charset="0"/>
                <a:cs typeface="Arial" panose="020B0604020202020204" pitchFamily="34" charset="0"/>
              </a:rPr>
              <a:t>CHILDREN</a:t>
            </a:r>
          </a:p>
          <a:p>
            <a:pPr algn="ctr" eaLnBrk="1" hangingPunct="1">
              <a:spcBef>
                <a:spcPct val="20000"/>
              </a:spcBef>
            </a:pPr>
            <a:r>
              <a:rPr lang="en-US" altLang="en-US" sz="2400">
                <a:solidFill>
                  <a:srgbClr val="00B0F0"/>
                </a:solidFill>
                <a:latin typeface="Verdana" panose="020B0604030504040204" pitchFamily="34" charset="0"/>
                <a:cs typeface="Arial" panose="020B0604020202020204" pitchFamily="34" charset="0"/>
              </a:rPr>
              <a:t>SUPPLY/ACCESS</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Economic problems</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Poverty</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Debt recovery</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Corruption</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Poor Education</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Urban Migration</a:t>
            </a:r>
          </a:p>
          <a:p>
            <a:pPr eaLnBrk="1" hangingPunct="1">
              <a:spcBef>
                <a:spcPct val="20000"/>
              </a:spcBef>
              <a:buFontTx/>
              <a:buChar char="•"/>
            </a:pPr>
            <a:r>
              <a:rPr lang="en-US" altLang="en-US" sz="2000">
                <a:solidFill>
                  <a:srgbClr val="00B0F0"/>
                </a:solidFill>
                <a:latin typeface="Verdana" panose="020B0604030504040204" pitchFamily="34" charset="0"/>
                <a:cs typeface="Arial" panose="020B0604020202020204" pitchFamily="34" charset="0"/>
              </a:rPr>
              <a:t>Family Breakdown</a:t>
            </a:r>
          </a:p>
          <a:p>
            <a:pPr algn="ctr" eaLnBrk="1" hangingPunct="1">
              <a:spcBef>
                <a:spcPct val="20000"/>
              </a:spcBef>
              <a:buFontTx/>
              <a:buChar char="•"/>
            </a:pPr>
            <a:endParaRPr lang="en-AU" altLang="en-US" sz="2000">
              <a:solidFill>
                <a:schemeClr val="bg1"/>
              </a:solidFill>
              <a:latin typeface="Verdana" panose="020B060403050404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458FFE2-28A1-4EE1-98D4-DDDBE44C9A56}"/>
              </a:ext>
            </a:extLst>
          </p:cNvPr>
          <p:cNvSpPr>
            <a:spLocks noGrp="1"/>
          </p:cNvSpPr>
          <p:nvPr>
            <p:ph type="title"/>
          </p:nvPr>
        </p:nvSpPr>
        <p:spPr>
          <a:xfrm>
            <a:off x="1179226" y="826680"/>
            <a:ext cx="9833548" cy="1325563"/>
          </a:xfrm>
        </p:spPr>
        <p:txBody>
          <a:bodyPr rtlCol="0">
            <a:normAutofit/>
          </a:bodyPr>
          <a:lstStyle/>
          <a:p>
            <a:pPr algn="ctr">
              <a:defRPr/>
            </a:pPr>
            <a:r>
              <a:rPr lang="en-US" sz="4000">
                <a:solidFill>
                  <a:srgbClr val="FFFFFF"/>
                </a:solidFill>
              </a:rPr>
              <a:t>What have you seen or heard?</a:t>
            </a:r>
            <a:br>
              <a:rPr lang="en-US" sz="4000">
                <a:solidFill>
                  <a:srgbClr val="FFFFFF"/>
                </a:solidFill>
              </a:rPr>
            </a:br>
            <a:endParaRPr lang="th-TH" sz="4000">
              <a:solidFill>
                <a:srgbClr val="FFFFFF"/>
              </a:solidFill>
            </a:endParaRPr>
          </a:p>
        </p:txBody>
      </p:sp>
      <p:sp>
        <p:nvSpPr>
          <p:cNvPr id="7171" name="Content Placeholder 6">
            <a:extLst>
              <a:ext uri="{FF2B5EF4-FFF2-40B4-BE49-F238E27FC236}">
                <a16:creationId xmlns:a16="http://schemas.microsoft.com/office/drawing/2014/main" id="{ABA1A44F-9460-4306-B571-8762DFA6EE17}"/>
              </a:ext>
            </a:extLst>
          </p:cNvPr>
          <p:cNvSpPr>
            <a:spLocks noGrp="1"/>
          </p:cNvSpPr>
          <p:nvPr>
            <p:ph idx="1"/>
          </p:nvPr>
        </p:nvSpPr>
        <p:spPr>
          <a:xfrm>
            <a:off x="1670839" y="3117883"/>
            <a:ext cx="9833548" cy="2693976"/>
          </a:xfrm>
        </p:spPr>
        <p:txBody>
          <a:bodyPr rtlCol="0">
            <a:normAutofit/>
          </a:bodyPr>
          <a:lstStyle/>
          <a:p>
            <a:pPr marL="0" indent="0">
              <a:buNone/>
              <a:defRPr/>
            </a:pPr>
            <a:r>
              <a:rPr lang="en-US" sz="2000" dirty="0">
                <a:solidFill>
                  <a:srgbClr val="000000"/>
                </a:solidFill>
                <a:cs typeface="FreesiaUPC" pitchFamily="34" charset="-34"/>
              </a:rPr>
              <a:t>Do you know of any cases of child sexual exploitation relating to foreign child sex offenders?</a:t>
            </a:r>
          </a:p>
          <a:p>
            <a:pPr marL="514350" indent="-514350">
              <a:buNone/>
              <a:defRPr/>
            </a:pPr>
            <a:endParaRPr lang="en-US" sz="2000" dirty="0">
              <a:solidFill>
                <a:srgbClr val="000000"/>
              </a:solidFill>
              <a:cs typeface="FreesiaUPC" pitchFamily="34" charset="-34"/>
            </a:endParaRPr>
          </a:p>
          <a:p>
            <a:pPr marL="514350" indent="-514350">
              <a:buFont typeface="+mj-lt"/>
              <a:buAutoNum type="arabicPeriod"/>
              <a:defRPr/>
            </a:pPr>
            <a:endParaRPr lang="en-US" sz="2000" dirty="0">
              <a:solidFill>
                <a:srgbClr val="000000"/>
              </a:solidFill>
              <a:cs typeface="FreesiaUPC" pitchFamily="34" charset="-34"/>
            </a:endParaRPr>
          </a:p>
          <a:p>
            <a:pPr indent="-137160">
              <a:buFont typeface="Arial" charset="0"/>
              <a:buChar char="•"/>
              <a:defRPr/>
            </a:pPr>
            <a:endParaRPr lang="en-US" sz="2000" dirty="0">
              <a:solidFill>
                <a:srgbClr val="000000"/>
              </a:solidFill>
              <a:cs typeface="FreesiaUPC" pitchFamily="34" charset="-34"/>
            </a:endParaRPr>
          </a:p>
          <a:p>
            <a:pPr indent="-137160">
              <a:buFont typeface="Arial" charset="0"/>
              <a:buChar char="•"/>
              <a:defRPr/>
            </a:pPr>
            <a:endParaRPr lang="en-US" sz="2000" dirty="0">
              <a:solidFill>
                <a:srgbClr val="000000"/>
              </a:solidFill>
              <a:cs typeface="FreesiaUPC" pitchFamily="34" charset="-3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3B6CB-9549-4511-AC6F-DCB6DEFE10F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Where are foreign offenders travelling?</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map&#10;&#10;Description automatically generated">
            <a:extLst>
              <a:ext uri="{FF2B5EF4-FFF2-40B4-BE49-F238E27FC236}">
                <a16:creationId xmlns:a16="http://schemas.microsoft.com/office/drawing/2014/main" id="{2000C45C-3518-4B54-B01F-84C0832590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822" y="614947"/>
            <a:ext cx="6553545" cy="5636047"/>
          </a:xfrm>
          <a:prstGeom prst="rect">
            <a:avLst/>
          </a:prstGeom>
        </p:spPr>
      </p:pic>
    </p:spTree>
    <p:extLst>
      <p:ext uri="{BB962C8B-B14F-4D97-AF65-F5344CB8AC3E}">
        <p14:creationId xmlns:p14="http://schemas.microsoft.com/office/powerpoint/2010/main" val="2435919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4" name="Rectangle 7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6EF5AAC-DBFB-4622-BB70-3CB7F0EF953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defRPr/>
            </a:pPr>
            <a:r>
              <a:rPr lang="en-US" sz="4800" kern="1200">
                <a:solidFill>
                  <a:srgbClr val="FFFFFF"/>
                </a:solidFill>
                <a:latin typeface="+mj-lt"/>
                <a:ea typeface="+mj-ea"/>
                <a:cs typeface="+mj-cs"/>
              </a:rPr>
              <a:t>Who are the offenders?</a:t>
            </a:r>
            <a:br>
              <a:rPr lang="en-US" sz="4800" kern="1200">
                <a:solidFill>
                  <a:srgbClr val="FFFFFF"/>
                </a:solidFill>
                <a:latin typeface="+mj-lt"/>
                <a:ea typeface="+mj-ea"/>
                <a:cs typeface="+mj-cs"/>
              </a:rPr>
            </a:br>
            <a:endParaRPr lang="en-US" sz="4800" kern="1200">
              <a:solidFill>
                <a:srgbClr val="FFFFFF"/>
              </a:solidFill>
              <a:latin typeface="+mj-lt"/>
              <a:ea typeface="+mj-ea"/>
              <a:cs typeface="+mj-cs"/>
            </a:endParaRPr>
          </a:p>
        </p:txBody>
      </p:sp>
      <p:cxnSp>
        <p:nvCxnSpPr>
          <p:cNvPr id="75" name="Straight Connector 7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3732" name="Picture 2">
            <a:extLst>
              <a:ext uri="{FF2B5EF4-FFF2-40B4-BE49-F238E27FC236}">
                <a16:creationId xmlns:a16="http://schemas.microsoft.com/office/drawing/2014/main" id="{1042D082-8C5F-4732-9F7A-01124681B0F6}"/>
              </a:ext>
            </a:extLst>
          </p:cNvPr>
          <p:cNvPicPr>
            <a:picLocks noChangeAspect="1"/>
          </p:cNvPicPr>
          <p:nvPr/>
        </p:nvPicPr>
        <p:blipFill>
          <a:blip r:embed="rId3">
            <a:extLst>
              <a:ext uri="{28A0092B-C50C-407E-A947-70E740481C1C}">
                <a14:useLocalDpi xmlns:a14="http://schemas.microsoft.com/office/drawing/2010/main" val="0"/>
              </a:ext>
            </a:extLst>
          </a:blip>
          <a:srcRect t="8815" b="8815"/>
          <a:stretch>
            <a:fillRect/>
          </a:stretch>
        </p:blipFill>
        <p:spPr bwMode="auto">
          <a:xfrm>
            <a:off x="5153822" y="1525666"/>
            <a:ext cx="6553545" cy="3814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93C7B8-9BC8-4B69-A181-B8D2E02C9FB7}"/>
              </a:ext>
            </a:extLst>
          </p:cNvPr>
          <p:cNvSpPr>
            <a:spLocks noGrp="1"/>
          </p:cNvSpPr>
          <p:nvPr>
            <p:ph type="title"/>
          </p:nvPr>
        </p:nvSpPr>
        <p:spPr>
          <a:xfrm>
            <a:off x="762001" y="803325"/>
            <a:ext cx="5314536" cy="1325563"/>
          </a:xfrm>
        </p:spPr>
        <p:txBody>
          <a:bodyPr rtlCol="0">
            <a:normAutofit/>
          </a:bodyPr>
          <a:lstStyle/>
          <a:p>
            <a:pPr>
              <a:defRPr/>
            </a:pPr>
            <a:r>
              <a:rPr lang="en-US" sz="4100"/>
              <a:t>Who are the offenders?</a:t>
            </a:r>
            <a:br>
              <a:rPr lang="en-US" sz="4100"/>
            </a:br>
            <a:endParaRPr lang="th-TH" sz="4100"/>
          </a:p>
        </p:txBody>
      </p:sp>
      <p:sp>
        <p:nvSpPr>
          <p:cNvPr id="18435" name="Content Placeholder 6">
            <a:extLst>
              <a:ext uri="{FF2B5EF4-FFF2-40B4-BE49-F238E27FC236}">
                <a16:creationId xmlns:a16="http://schemas.microsoft.com/office/drawing/2014/main" id="{0068CBF3-FE85-46C4-A4DB-433CB0997827}"/>
              </a:ext>
            </a:extLst>
          </p:cNvPr>
          <p:cNvSpPr>
            <a:spLocks noGrp="1"/>
          </p:cNvSpPr>
          <p:nvPr>
            <p:ph idx="1"/>
          </p:nvPr>
        </p:nvSpPr>
        <p:spPr>
          <a:xfrm>
            <a:off x="762000" y="2279018"/>
            <a:ext cx="5314543" cy="3375920"/>
          </a:xfrm>
        </p:spPr>
        <p:txBody>
          <a:bodyPr rtlCol="0" anchor="t">
            <a:normAutofit/>
          </a:bodyPr>
          <a:lstStyle/>
          <a:p>
            <a:pPr marL="0" indent="0">
              <a:buNone/>
              <a:defRPr/>
            </a:pPr>
            <a:endParaRPr lang="en-US" sz="1800">
              <a:cs typeface="FreesiaUPC" pitchFamily="34" charset="-34"/>
            </a:endParaRPr>
          </a:p>
          <a:p>
            <a:pPr marL="0" indent="0">
              <a:spcBef>
                <a:spcPts val="0"/>
              </a:spcBef>
              <a:buNone/>
              <a:defRPr/>
            </a:pPr>
            <a:r>
              <a:rPr lang="en-US" sz="1800" i="1">
                <a:cs typeface="FreesiaUPC" pitchFamily="34" charset="-34"/>
              </a:rPr>
              <a:t>‘Tourists, travellers or foreign residents who commit sexual abuse in the country or countries in which they are visiting or living.’</a:t>
            </a: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
        <p:nvSpPr>
          <p:cNvPr id="75783"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781" name="Picture 6">
            <a:extLst>
              <a:ext uri="{FF2B5EF4-FFF2-40B4-BE49-F238E27FC236}">
                <a16:creationId xmlns:a16="http://schemas.microsoft.com/office/drawing/2014/main" id="{091FADEF-6985-4481-8C0C-4DFFB6F1CC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97" r="1030"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A018B22-6C44-434D-8BAC-9F67415E3F96}"/>
              </a:ext>
            </a:extLst>
          </p:cNvPr>
          <p:cNvSpPr>
            <a:spLocks noGrp="1"/>
          </p:cNvSpPr>
          <p:nvPr>
            <p:ph type="title"/>
          </p:nvPr>
        </p:nvSpPr>
        <p:spPr>
          <a:xfrm>
            <a:off x="762001" y="803325"/>
            <a:ext cx="5314536" cy="1325563"/>
          </a:xfrm>
        </p:spPr>
        <p:txBody>
          <a:bodyPr>
            <a:normAutofit/>
          </a:bodyPr>
          <a:lstStyle/>
          <a:p>
            <a:pPr eaLnBrk="1" hangingPunct="1"/>
            <a:r>
              <a:rPr lang="en-US" altLang="en-US"/>
              <a:t>Who are the offenders?</a:t>
            </a:r>
            <a:endParaRPr lang="en-AU" altLang="en-US"/>
          </a:p>
        </p:txBody>
      </p:sp>
      <p:sp>
        <p:nvSpPr>
          <p:cNvPr id="77827" name="Rectangle 3">
            <a:extLst>
              <a:ext uri="{FF2B5EF4-FFF2-40B4-BE49-F238E27FC236}">
                <a16:creationId xmlns:a16="http://schemas.microsoft.com/office/drawing/2014/main" id="{B24F6F84-A24A-40A9-B251-22C9A8F29A0B}"/>
              </a:ext>
            </a:extLst>
          </p:cNvPr>
          <p:cNvSpPr>
            <a:spLocks noGrp="1"/>
          </p:cNvSpPr>
          <p:nvPr>
            <p:ph type="body" idx="1"/>
          </p:nvPr>
        </p:nvSpPr>
        <p:spPr>
          <a:xfrm>
            <a:off x="762000" y="2279018"/>
            <a:ext cx="5314543" cy="3375920"/>
          </a:xfrm>
        </p:spPr>
        <p:txBody>
          <a:bodyPr anchor="t">
            <a:normAutofit/>
          </a:bodyPr>
          <a:lstStyle/>
          <a:p>
            <a:pPr eaLnBrk="1" hangingPunct="1">
              <a:buFontTx/>
              <a:buNone/>
            </a:pPr>
            <a:r>
              <a:rPr lang="en-AU" altLang="en-US" sz="1500" dirty="0"/>
              <a:t>Child-sex offenders can be:</a:t>
            </a:r>
          </a:p>
          <a:p>
            <a:pPr eaLnBrk="1" hangingPunct="1"/>
            <a:r>
              <a:rPr lang="en-AU" altLang="en-US" sz="1500" dirty="0"/>
              <a:t>   men or women</a:t>
            </a:r>
          </a:p>
          <a:p>
            <a:pPr eaLnBrk="1" hangingPunct="1"/>
            <a:r>
              <a:rPr lang="en-AU" altLang="en-US" sz="1500" dirty="0"/>
              <a:t>   highly educated or poorly educated</a:t>
            </a:r>
          </a:p>
          <a:p>
            <a:pPr eaLnBrk="1" hangingPunct="1"/>
            <a:r>
              <a:rPr lang="en-AU" altLang="en-US" sz="1500" dirty="0"/>
              <a:t>   single or married</a:t>
            </a:r>
          </a:p>
          <a:p>
            <a:pPr eaLnBrk="1" hangingPunct="1"/>
            <a:r>
              <a:rPr lang="en-AU" altLang="en-US" sz="1500" dirty="0"/>
              <a:t>   wealthy travellers or budget backpackers </a:t>
            </a:r>
          </a:p>
          <a:p>
            <a:pPr eaLnBrk="1" hangingPunct="1"/>
            <a:r>
              <a:rPr lang="en-AU" altLang="en-US" sz="1500" dirty="0"/>
              <a:t>   professionals including doctors and teachers</a:t>
            </a:r>
          </a:p>
          <a:p>
            <a:pPr eaLnBrk="1" hangingPunct="1"/>
            <a:r>
              <a:rPr lang="en-AU" altLang="en-US" sz="1500" dirty="0"/>
              <a:t>   old people and young people</a:t>
            </a:r>
          </a:p>
          <a:p>
            <a:pPr eaLnBrk="1" hangingPunct="1"/>
            <a:r>
              <a:rPr lang="en-AU" altLang="en-US" sz="1500" dirty="0"/>
              <a:t>   tourists, expatriates, diplomats, business travellers,          </a:t>
            </a:r>
          </a:p>
          <a:p>
            <a:pPr eaLnBrk="1" hangingPunct="1"/>
            <a:r>
              <a:rPr lang="en-AU" altLang="en-US" sz="1500" dirty="0"/>
              <a:t>   volunteers</a:t>
            </a:r>
          </a:p>
          <a:p>
            <a:pPr eaLnBrk="1" hangingPunct="1"/>
            <a:r>
              <a:rPr lang="en-AU" altLang="en-US" sz="1500" dirty="0"/>
              <a:t>   any nationality</a:t>
            </a:r>
            <a:r>
              <a:rPr lang="en-US" altLang="en-US" sz="1500" dirty="0"/>
              <a:t> </a:t>
            </a:r>
          </a:p>
        </p:txBody>
      </p:sp>
      <p:sp>
        <p:nvSpPr>
          <p:cNvPr id="74" name="Freeform: Shape 7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829" name="Content Placeholder 6">
            <a:extLst>
              <a:ext uri="{FF2B5EF4-FFF2-40B4-BE49-F238E27FC236}">
                <a16:creationId xmlns:a16="http://schemas.microsoft.com/office/drawing/2014/main" id="{CA54B606-B045-46A9-97AE-F50ADCB17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8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8"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669B436-3212-4809-8B67-2B28537B6228}"/>
              </a:ext>
            </a:extLst>
          </p:cNvPr>
          <p:cNvSpPr>
            <a:spLocks noGrp="1"/>
          </p:cNvSpPr>
          <p:nvPr>
            <p:ph type="title"/>
          </p:nvPr>
        </p:nvSpPr>
        <p:spPr>
          <a:xfrm>
            <a:off x="863029" y="1012004"/>
            <a:ext cx="3416158" cy="4795408"/>
          </a:xfrm>
        </p:spPr>
        <p:txBody>
          <a:bodyPr rtlCol="0">
            <a:normAutofit/>
          </a:bodyPr>
          <a:lstStyle/>
          <a:p>
            <a:pPr>
              <a:defRPr/>
            </a:pPr>
            <a:r>
              <a:rPr lang="en-US">
                <a:solidFill>
                  <a:srgbClr val="FFFFFF"/>
                </a:solidFill>
              </a:rPr>
              <a:t>How do offenders operate?</a:t>
            </a:r>
            <a:br>
              <a:rPr lang="en-US">
                <a:solidFill>
                  <a:srgbClr val="FFFFFF"/>
                </a:solidFill>
              </a:rPr>
            </a:br>
            <a:endParaRPr lang="th-TH">
              <a:solidFill>
                <a:srgbClr val="FFFFFF"/>
              </a:solidFill>
            </a:endParaRPr>
          </a:p>
        </p:txBody>
      </p:sp>
      <p:graphicFrame>
        <p:nvGraphicFramePr>
          <p:cNvPr id="18437" name="Content Placeholder 6">
            <a:extLst>
              <a:ext uri="{FF2B5EF4-FFF2-40B4-BE49-F238E27FC236}">
                <a16:creationId xmlns:a16="http://schemas.microsoft.com/office/drawing/2014/main" id="{583874DF-D101-4FC6-B04B-991B7F99CB22}"/>
              </a:ext>
            </a:extLst>
          </p:cNvPr>
          <p:cNvGraphicFramePr>
            <a:graphicFrameLocks noGrp="1"/>
          </p:cNvGraphicFramePr>
          <p:nvPr>
            <p:ph idx="1"/>
            <p:extLst>
              <p:ext uri="{D42A27DB-BD31-4B8C-83A1-F6EECF244321}">
                <p14:modId xmlns:p14="http://schemas.microsoft.com/office/powerpoint/2010/main" val="3818938551"/>
              </p:ext>
            </p:extLst>
          </p:nvPr>
        </p:nvGraphicFramePr>
        <p:xfrm>
          <a:off x="5194300" y="470924"/>
          <a:ext cx="631190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669B436-3212-4809-8B67-2B28537B6228}"/>
              </a:ext>
            </a:extLst>
          </p:cNvPr>
          <p:cNvSpPr>
            <a:spLocks noGrp="1"/>
          </p:cNvSpPr>
          <p:nvPr>
            <p:ph type="title"/>
          </p:nvPr>
        </p:nvSpPr>
        <p:spPr>
          <a:xfrm>
            <a:off x="966952" y="1204108"/>
            <a:ext cx="2669406" cy="1781175"/>
          </a:xfrm>
        </p:spPr>
        <p:txBody>
          <a:bodyPr rtlCol="0">
            <a:normAutofit/>
          </a:bodyPr>
          <a:lstStyle/>
          <a:p>
            <a:pPr>
              <a:defRPr/>
            </a:pPr>
            <a:r>
              <a:rPr lang="en-US" sz="3000">
                <a:solidFill>
                  <a:srgbClr val="FFFFFF"/>
                </a:solidFill>
              </a:rPr>
              <a:t>What could be happening here?</a:t>
            </a:r>
            <a:br>
              <a:rPr lang="en-US" sz="3000">
                <a:solidFill>
                  <a:srgbClr val="FFFFFF"/>
                </a:solidFill>
              </a:rPr>
            </a:br>
            <a:endParaRPr lang="th-TH" sz="3000">
              <a:solidFill>
                <a:srgbClr val="FFFFFF"/>
              </a:solidFill>
            </a:endParaRPr>
          </a:p>
        </p:txBody>
      </p:sp>
      <p:sp>
        <p:nvSpPr>
          <p:cNvPr id="18435" name="Content Placeholder 6">
            <a:extLst>
              <a:ext uri="{FF2B5EF4-FFF2-40B4-BE49-F238E27FC236}">
                <a16:creationId xmlns:a16="http://schemas.microsoft.com/office/drawing/2014/main" id="{36AA110D-2C95-45BF-A9A5-EC210FA7D137}"/>
              </a:ext>
            </a:extLst>
          </p:cNvPr>
          <p:cNvSpPr>
            <a:spLocks noGrp="1"/>
          </p:cNvSpPr>
          <p:nvPr>
            <p:ph idx="1"/>
          </p:nvPr>
        </p:nvSpPr>
        <p:spPr>
          <a:xfrm>
            <a:off x="966951" y="3355130"/>
            <a:ext cx="2669407" cy="2427333"/>
          </a:xfrm>
        </p:spPr>
        <p:txBody>
          <a:bodyPr rtlCol="0">
            <a:normAutofit/>
          </a:bodyPr>
          <a:lstStyle/>
          <a:p>
            <a:pPr marL="0" indent="0">
              <a:spcBef>
                <a:spcPts val="0"/>
              </a:spcBef>
              <a:buNone/>
              <a:defRPr/>
            </a:pPr>
            <a:endParaRPr lang="en-US" sz="1600" i="1">
              <a:cs typeface="FreesiaUPC" pitchFamily="34" charset="-34"/>
            </a:endParaRPr>
          </a:p>
          <a:p>
            <a:pPr indent="-137160">
              <a:buNone/>
              <a:defRPr/>
            </a:pPr>
            <a:endParaRPr lang="en-US" sz="1600">
              <a:cs typeface="FreesiaUPC" pitchFamily="34" charset="-34"/>
            </a:endParaRPr>
          </a:p>
          <a:p>
            <a:pPr indent="-137160">
              <a:buNone/>
              <a:defRPr/>
            </a:pPr>
            <a:endParaRPr lang="en-US" sz="1600">
              <a:cs typeface="FreesiaUPC" pitchFamily="34" charset="-34"/>
            </a:endParaRPr>
          </a:p>
        </p:txBody>
      </p:sp>
      <p:pic>
        <p:nvPicPr>
          <p:cNvPr id="81925" name="Picture 2">
            <a:extLst>
              <a:ext uri="{FF2B5EF4-FFF2-40B4-BE49-F238E27FC236}">
                <a16:creationId xmlns:a16="http://schemas.microsoft.com/office/drawing/2014/main" id="{71574D2C-7924-4F97-8E59-EF0262696A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2102" y="1434439"/>
            <a:ext cx="6903723" cy="3866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669B436-3212-4809-8B67-2B28537B6228}"/>
              </a:ext>
            </a:extLst>
          </p:cNvPr>
          <p:cNvSpPr>
            <a:spLocks noGrp="1"/>
          </p:cNvSpPr>
          <p:nvPr>
            <p:ph type="title"/>
          </p:nvPr>
        </p:nvSpPr>
        <p:spPr>
          <a:xfrm>
            <a:off x="966952" y="1204108"/>
            <a:ext cx="2669406" cy="1781175"/>
          </a:xfrm>
        </p:spPr>
        <p:txBody>
          <a:bodyPr rtlCol="0">
            <a:normAutofit/>
          </a:bodyPr>
          <a:lstStyle/>
          <a:p>
            <a:pPr>
              <a:defRPr/>
            </a:pPr>
            <a:r>
              <a:rPr lang="en-US" sz="3000">
                <a:solidFill>
                  <a:srgbClr val="FFFFFF"/>
                </a:solidFill>
              </a:rPr>
              <a:t>What could be happening here?</a:t>
            </a:r>
            <a:br>
              <a:rPr lang="en-US" sz="3000">
                <a:solidFill>
                  <a:srgbClr val="FFFFFF"/>
                </a:solidFill>
              </a:rPr>
            </a:br>
            <a:endParaRPr lang="th-TH" sz="3000">
              <a:solidFill>
                <a:srgbClr val="FFFFFF"/>
              </a:solidFill>
            </a:endParaRPr>
          </a:p>
        </p:txBody>
      </p:sp>
      <p:sp>
        <p:nvSpPr>
          <p:cNvPr id="18435" name="Content Placeholder 6">
            <a:extLst>
              <a:ext uri="{FF2B5EF4-FFF2-40B4-BE49-F238E27FC236}">
                <a16:creationId xmlns:a16="http://schemas.microsoft.com/office/drawing/2014/main" id="{36AA110D-2C95-45BF-A9A5-EC210FA7D137}"/>
              </a:ext>
            </a:extLst>
          </p:cNvPr>
          <p:cNvSpPr>
            <a:spLocks noGrp="1"/>
          </p:cNvSpPr>
          <p:nvPr>
            <p:ph idx="1"/>
          </p:nvPr>
        </p:nvSpPr>
        <p:spPr>
          <a:xfrm>
            <a:off x="966951" y="3355130"/>
            <a:ext cx="2669407" cy="2427333"/>
          </a:xfrm>
        </p:spPr>
        <p:txBody>
          <a:bodyPr rtlCol="0">
            <a:normAutofit/>
          </a:bodyPr>
          <a:lstStyle/>
          <a:p>
            <a:pPr marL="0" indent="0">
              <a:spcBef>
                <a:spcPts val="0"/>
              </a:spcBef>
              <a:buNone/>
              <a:defRPr/>
            </a:pPr>
            <a:endParaRPr lang="en-US" sz="1600" i="1">
              <a:cs typeface="FreesiaUPC" pitchFamily="34" charset="-34"/>
            </a:endParaRPr>
          </a:p>
          <a:p>
            <a:pPr indent="-137160">
              <a:buNone/>
              <a:defRPr/>
            </a:pPr>
            <a:endParaRPr lang="en-US" sz="1600">
              <a:cs typeface="FreesiaUPC" pitchFamily="34" charset="-34"/>
            </a:endParaRPr>
          </a:p>
          <a:p>
            <a:pPr indent="-137160">
              <a:buNone/>
              <a:defRPr/>
            </a:pPr>
            <a:endParaRPr lang="en-US" sz="1600">
              <a:cs typeface="FreesiaUPC" pitchFamily="34" charset="-34"/>
            </a:endParaRPr>
          </a:p>
        </p:txBody>
      </p:sp>
      <p:pic>
        <p:nvPicPr>
          <p:cNvPr id="83973" name="Picture 3">
            <a:extLst>
              <a:ext uri="{FF2B5EF4-FFF2-40B4-BE49-F238E27FC236}">
                <a16:creationId xmlns:a16="http://schemas.microsoft.com/office/drawing/2014/main" id="{5E8098DD-71AB-4EE4-97A1-3C3A197BC6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5769" y="952500"/>
            <a:ext cx="4576389" cy="4829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4"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Title 5">
            <a:extLst>
              <a:ext uri="{FF2B5EF4-FFF2-40B4-BE49-F238E27FC236}">
                <a16:creationId xmlns:a16="http://schemas.microsoft.com/office/drawing/2014/main" id="{2F8016F0-CDF9-4FCA-8988-9F3D8A04760E}"/>
              </a:ext>
            </a:extLst>
          </p:cNvPr>
          <p:cNvSpPr>
            <a:spLocks noGrp="1"/>
          </p:cNvSpPr>
          <p:nvPr>
            <p:ph type="title"/>
          </p:nvPr>
        </p:nvSpPr>
        <p:spPr>
          <a:xfrm>
            <a:off x="863029" y="1012004"/>
            <a:ext cx="3416158" cy="4795408"/>
          </a:xfrm>
        </p:spPr>
        <p:txBody>
          <a:bodyPr>
            <a:normAutofit/>
          </a:bodyPr>
          <a:lstStyle/>
          <a:p>
            <a:pPr eaLnBrk="1" hangingPunct="1"/>
            <a:r>
              <a:rPr lang="en-AU" altLang="en-US">
                <a:solidFill>
                  <a:srgbClr val="FFFFFF"/>
                </a:solidFill>
              </a:rPr>
              <a:t>Learning Agreement</a:t>
            </a:r>
            <a:endParaRPr lang="th-TH" altLang="en-US">
              <a:solidFill>
                <a:srgbClr val="FFFFFF"/>
              </a:solidFill>
            </a:endParaRPr>
          </a:p>
        </p:txBody>
      </p:sp>
      <p:graphicFrame>
        <p:nvGraphicFramePr>
          <p:cNvPr id="12295" name="Content Placeholder 6">
            <a:extLst>
              <a:ext uri="{FF2B5EF4-FFF2-40B4-BE49-F238E27FC236}">
                <a16:creationId xmlns:a16="http://schemas.microsoft.com/office/drawing/2014/main" id="{9A207CFF-FDAC-4B67-A1EC-8169D2587DB4}"/>
              </a:ext>
            </a:extLst>
          </p:cNvPr>
          <p:cNvGraphicFramePr>
            <a:graphicFrameLocks noGrp="1"/>
          </p:cNvGraphicFramePr>
          <p:nvPr>
            <p:ph idx="1"/>
            <p:extLst>
              <p:ext uri="{D42A27DB-BD31-4B8C-83A1-F6EECF244321}">
                <p14:modId xmlns:p14="http://schemas.microsoft.com/office/powerpoint/2010/main" val="36460800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669B436-3212-4809-8B67-2B28537B6228}"/>
              </a:ext>
            </a:extLst>
          </p:cNvPr>
          <p:cNvSpPr>
            <a:spLocks noGrp="1"/>
          </p:cNvSpPr>
          <p:nvPr>
            <p:ph type="title"/>
          </p:nvPr>
        </p:nvSpPr>
        <p:spPr>
          <a:xfrm>
            <a:off x="966952" y="1204108"/>
            <a:ext cx="2669406" cy="1781175"/>
          </a:xfrm>
        </p:spPr>
        <p:txBody>
          <a:bodyPr rtlCol="0">
            <a:normAutofit/>
          </a:bodyPr>
          <a:lstStyle/>
          <a:p>
            <a:pPr>
              <a:defRPr/>
            </a:pPr>
            <a:r>
              <a:rPr lang="en-US" sz="3000">
                <a:solidFill>
                  <a:srgbClr val="FFFFFF"/>
                </a:solidFill>
              </a:rPr>
              <a:t>What could be happening here?</a:t>
            </a:r>
            <a:br>
              <a:rPr lang="en-US" sz="3000">
                <a:solidFill>
                  <a:srgbClr val="FFFFFF"/>
                </a:solidFill>
              </a:rPr>
            </a:br>
            <a:endParaRPr lang="th-TH" sz="3000">
              <a:solidFill>
                <a:srgbClr val="FFFFFF"/>
              </a:solidFill>
            </a:endParaRPr>
          </a:p>
        </p:txBody>
      </p:sp>
      <p:sp>
        <p:nvSpPr>
          <p:cNvPr id="18435" name="Content Placeholder 6">
            <a:extLst>
              <a:ext uri="{FF2B5EF4-FFF2-40B4-BE49-F238E27FC236}">
                <a16:creationId xmlns:a16="http://schemas.microsoft.com/office/drawing/2014/main" id="{36AA110D-2C95-45BF-A9A5-EC210FA7D137}"/>
              </a:ext>
            </a:extLst>
          </p:cNvPr>
          <p:cNvSpPr>
            <a:spLocks noGrp="1"/>
          </p:cNvSpPr>
          <p:nvPr>
            <p:ph idx="1"/>
          </p:nvPr>
        </p:nvSpPr>
        <p:spPr>
          <a:xfrm>
            <a:off x="966951" y="3355130"/>
            <a:ext cx="2669407" cy="2427333"/>
          </a:xfrm>
        </p:spPr>
        <p:txBody>
          <a:bodyPr rtlCol="0">
            <a:normAutofit/>
          </a:bodyPr>
          <a:lstStyle/>
          <a:p>
            <a:pPr marL="0" indent="0">
              <a:spcBef>
                <a:spcPts val="0"/>
              </a:spcBef>
              <a:buNone/>
              <a:defRPr/>
            </a:pPr>
            <a:endParaRPr lang="en-US" sz="1600" i="1">
              <a:cs typeface="FreesiaUPC" pitchFamily="34" charset="-34"/>
            </a:endParaRPr>
          </a:p>
          <a:p>
            <a:pPr indent="-137160">
              <a:buNone/>
              <a:defRPr/>
            </a:pPr>
            <a:endParaRPr lang="en-US" sz="1600">
              <a:cs typeface="FreesiaUPC" pitchFamily="34" charset="-34"/>
            </a:endParaRPr>
          </a:p>
          <a:p>
            <a:pPr indent="-137160">
              <a:buNone/>
              <a:defRPr/>
            </a:pPr>
            <a:endParaRPr lang="en-US" sz="1600">
              <a:cs typeface="FreesiaUPC" pitchFamily="34" charset="-34"/>
            </a:endParaRPr>
          </a:p>
        </p:txBody>
      </p:sp>
      <p:pic>
        <p:nvPicPr>
          <p:cNvPr id="86021" name="Picture 3">
            <a:extLst>
              <a:ext uri="{FF2B5EF4-FFF2-40B4-BE49-F238E27FC236}">
                <a16:creationId xmlns:a16="http://schemas.microsoft.com/office/drawing/2014/main" id="{7B5061A5-DE43-4646-9FA7-3F8171E759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2102" y="1071994"/>
            <a:ext cx="6903723" cy="45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669B436-3212-4809-8B67-2B28537B6228}"/>
              </a:ext>
            </a:extLst>
          </p:cNvPr>
          <p:cNvSpPr>
            <a:spLocks noGrp="1"/>
          </p:cNvSpPr>
          <p:nvPr>
            <p:ph type="title"/>
          </p:nvPr>
        </p:nvSpPr>
        <p:spPr>
          <a:xfrm>
            <a:off x="966952" y="1204108"/>
            <a:ext cx="2669406" cy="1781175"/>
          </a:xfrm>
        </p:spPr>
        <p:txBody>
          <a:bodyPr rtlCol="0">
            <a:normAutofit/>
          </a:bodyPr>
          <a:lstStyle/>
          <a:p>
            <a:pPr>
              <a:defRPr/>
            </a:pPr>
            <a:r>
              <a:rPr lang="en-US" sz="3000">
                <a:solidFill>
                  <a:srgbClr val="FFFFFF"/>
                </a:solidFill>
              </a:rPr>
              <a:t>What could be happening here?</a:t>
            </a:r>
            <a:br>
              <a:rPr lang="en-US" sz="3000">
                <a:solidFill>
                  <a:srgbClr val="FFFFFF"/>
                </a:solidFill>
              </a:rPr>
            </a:br>
            <a:endParaRPr lang="th-TH" sz="3000">
              <a:solidFill>
                <a:srgbClr val="FFFFFF"/>
              </a:solidFill>
            </a:endParaRPr>
          </a:p>
        </p:txBody>
      </p:sp>
      <p:sp>
        <p:nvSpPr>
          <p:cNvPr id="18435" name="Content Placeholder 6">
            <a:extLst>
              <a:ext uri="{FF2B5EF4-FFF2-40B4-BE49-F238E27FC236}">
                <a16:creationId xmlns:a16="http://schemas.microsoft.com/office/drawing/2014/main" id="{36AA110D-2C95-45BF-A9A5-EC210FA7D137}"/>
              </a:ext>
            </a:extLst>
          </p:cNvPr>
          <p:cNvSpPr>
            <a:spLocks noGrp="1"/>
          </p:cNvSpPr>
          <p:nvPr>
            <p:ph idx="1"/>
          </p:nvPr>
        </p:nvSpPr>
        <p:spPr>
          <a:xfrm>
            <a:off x="966951" y="3355130"/>
            <a:ext cx="2669407" cy="2427333"/>
          </a:xfrm>
        </p:spPr>
        <p:txBody>
          <a:bodyPr rtlCol="0">
            <a:normAutofit/>
          </a:bodyPr>
          <a:lstStyle/>
          <a:p>
            <a:pPr marL="0" indent="0">
              <a:spcBef>
                <a:spcPts val="0"/>
              </a:spcBef>
              <a:buNone/>
              <a:defRPr/>
            </a:pPr>
            <a:endParaRPr lang="en-US" sz="1600" i="1">
              <a:cs typeface="FreesiaUPC" pitchFamily="34" charset="-34"/>
            </a:endParaRPr>
          </a:p>
          <a:p>
            <a:pPr indent="-137160">
              <a:buNone/>
              <a:defRPr/>
            </a:pPr>
            <a:endParaRPr lang="en-US" sz="1600">
              <a:cs typeface="FreesiaUPC" pitchFamily="34" charset="-34"/>
            </a:endParaRPr>
          </a:p>
          <a:p>
            <a:pPr indent="-137160">
              <a:buNone/>
              <a:defRPr/>
            </a:pPr>
            <a:endParaRPr lang="en-US" sz="1600">
              <a:cs typeface="FreesiaUPC" pitchFamily="34" charset="-34"/>
            </a:endParaRPr>
          </a:p>
        </p:txBody>
      </p:sp>
      <p:pic>
        <p:nvPicPr>
          <p:cNvPr id="88069" name="Picture 3">
            <a:extLst>
              <a:ext uri="{FF2B5EF4-FFF2-40B4-BE49-F238E27FC236}">
                <a16:creationId xmlns:a16="http://schemas.microsoft.com/office/drawing/2014/main" id="{A6BC4C7C-66E2-4968-B841-04AB3C17F7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89839" y="952500"/>
            <a:ext cx="6448249" cy="4829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669B436-3212-4809-8B67-2B28537B6228}"/>
              </a:ext>
            </a:extLst>
          </p:cNvPr>
          <p:cNvSpPr>
            <a:spLocks noGrp="1"/>
          </p:cNvSpPr>
          <p:nvPr>
            <p:ph type="title"/>
          </p:nvPr>
        </p:nvSpPr>
        <p:spPr>
          <a:xfrm>
            <a:off x="966952" y="1204108"/>
            <a:ext cx="2669406" cy="1781175"/>
          </a:xfrm>
        </p:spPr>
        <p:txBody>
          <a:bodyPr rtlCol="0">
            <a:normAutofit/>
          </a:bodyPr>
          <a:lstStyle/>
          <a:p>
            <a:pPr>
              <a:defRPr/>
            </a:pPr>
            <a:r>
              <a:rPr lang="en-US" sz="3000">
                <a:solidFill>
                  <a:srgbClr val="FFFFFF"/>
                </a:solidFill>
              </a:rPr>
              <a:t>What could be happening here?</a:t>
            </a:r>
            <a:br>
              <a:rPr lang="en-US" sz="3000">
                <a:solidFill>
                  <a:srgbClr val="FFFFFF"/>
                </a:solidFill>
              </a:rPr>
            </a:br>
            <a:endParaRPr lang="th-TH" sz="3000">
              <a:solidFill>
                <a:srgbClr val="FFFFFF"/>
              </a:solidFill>
            </a:endParaRPr>
          </a:p>
        </p:txBody>
      </p:sp>
      <p:sp>
        <p:nvSpPr>
          <p:cNvPr id="18435" name="Content Placeholder 6">
            <a:extLst>
              <a:ext uri="{FF2B5EF4-FFF2-40B4-BE49-F238E27FC236}">
                <a16:creationId xmlns:a16="http://schemas.microsoft.com/office/drawing/2014/main" id="{36AA110D-2C95-45BF-A9A5-EC210FA7D137}"/>
              </a:ext>
            </a:extLst>
          </p:cNvPr>
          <p:cNvSpPr>
            <a:spLocks noGrp="1"/>
          </p:cNvSpPr>
          <p:nvPr>
            <p:ph idx="1"/>
          </p:nvPr>
        </p:nvSpPr>
        <p:spPr>
          <a:xfrm>
            <a:off x="966951" y="3355130"/>
            <a:ext cx="2669407" cy="2427333"/>
          </a:xfrm>
        </p:spPr>
        <p:txBody>
          <a:bodyPr rtlCol="0">
            <a:normAutofit/>
          </a:bodyPr>
          <a:lstStyle/>
          <a:p>
            <a:pPr marL="0" indent="0">
              <a:spcBef>
                <a:spcPts val="0"/>
              </a:spcBef>
              <a:buNone/>
              <a:defRPr/>
            </a:pPr>
            <a:endParaRPr lang="en-US" sz="1600" i="1">
              <a:cs typeface="FreesiaUPC" pitchFamily="34" charset="-34"/>
            </a:endParaRPr>
          </a:p>
          <a:p>
            <a:pPr indent="-137160">
              <a:buNone/>
              <a:defRPr/>
            </a:pPr>
            <a:endParaRPr lang="en-US" sz="1600">
              <a:cs typeface="FreesiaUPC" pitchFamily="34" charset="-34"/>
            </a:endParaRPr>
          </a:p>
          <a:p>
            <a:pPr indent="-137160">
              <a:buNone/>
              <a:defRPr/>
            </a:pPr>
            <a:endParaRPr lang="en-US" sz="1600">
              <a:cs typeface="FreesiaUPC" pitchFamily="34" charset="-34"/>
            </a:endParaRPr>
          </a:p>
        </p:txBody>
      </p:sp>
      <p:pic>
        <p:nvPicPr>
          <p:cNvPr id="90118" name="Picture 2">
            <a:extLst>
              <a:ext uri="{FF2B5EF4-FFF2-40B4-BE49-F238E27FC236}">
                <a16:creationId xmlns:a16="http://schemas.microsoft.com/office/drawing/2014/main" id="{6B9ACCCC-53E0-4062-A47A-4D02B46381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2102" y="1070425"/>
            <a:ext cx="6903723" cy="4594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65" name="Picture 3" descr="C:\Users\Anita\Pictures\Training Tools\DSC_4609.JPG">
            <a:extLst>
              <a:ext uri="{FF2B5EF4-FFF2-40B4-BE49-F238E27FC236}">
                <a16:creationId xmlns:a16="http://schemas.microsoft.com/office/drawing/2014/main" id="{A59394CA-2AE1-4A30-858D-1BE19D5F8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669"/>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4" name="Oval 20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FB03F23-CE09-4C67-8621-EAB75229DA62}"/>
              </a:ext>
            </a:extLst>
          </p:cNvPr>
          <p:cNvSpPr>
            <a:spLocks noGrp="1"/>
          </p:cNvSpPr>
          <p:nvPr>
            <p:ph type="title"/>
          </p:nvPr>
        </p:nvSpPr>
        <p:spPr>
          <a:xfrm>
            <a:off x="804998" y="4551037"/>
            <a:ext cx="5021782" cy="1509931"/>
          </a:xfrm>
        </p:spPr>
        <p:txBody>
          <a:bodyPr rtlCol="0">
            <a:normAutofit/>
          </a:bodyPr>
          <a:lstStyle/>
          <a:p>
            <a:pPr>
              <a:defRPr/>
            </a:pPr>
            <a:r>
              <a:rPr lang="en-US" sz="3400">
                <a:solidFill>
                  <a:srgbClr val="000000"/>
                </a:solidFill>
              </a:rPr>
              <a:t>Who are the offenders? Case studies</a:t>
            </a:r>
            <a:br>
              <a:rPr lang="en-US" sz="3400">
                <a:solidFill>
                  <a:srgbClr val="000000"/>
                </a:solidFill>
              </a:rPr>
            </a:br>
            <a:endParaRPr lang="th-TH" sz="3400">
              <a:solidFill>
                <a:srgbClr val="000000"/>
              </a:solidFill>
            </a:endParaRPr>
          </a:p>
        </p:txBody>
      </p:sp>
      <p:sp>
        <p:nvSpPr>
          <p:cNvPr id="7171" name="Content Placeholder 6">
            <a:extLst>
              <a:ext uri="{FF2B5EF4-FFF2-40B4-BE49-F238E27FC236}">
                <a16:creationId xmlns:a16="http://schemas.microsoft.com/office/drawing/2014/main" id="{7CF74579-123C-4024-9961-43CA518DAB44}"/>
              </a:ext>
            </a:extLst>
          </p:cNvPr>
          <p:cNvSpPr>
            <a:spLocks noGrp="1"/>
          </p:cNvSpPr>
          <p:nvPr>
            <p:ph idx="1"/>
          </p:nvPr>
        </p:nvSpPr>
        <p:spPr>
          <a:xfrm>
            <a:off x="6470247" y="4551037"/>
            <a:ext cx="4926411" cy="1509935"/>
          </a:xfrm>
        </p:spPr>
        <p:txBody>
          <a:bodyPr rtlCol="0" anchor="ctr">
            <a:normAutofit/>
          </a:bodyPr>
          <a:lstStyle/>
          <a:p>
            <a:pPr marL="514350" indent="-514350">
              <a:buFont typeface="+mj-lt"/>
              <a:buAutoNum type="arabicPeriod"/>
              <a:defRPr/>
            </a:pPr>
            <a:endParaRPr lang="en-US" sz="1800">
              <a:solidFill>
                <a:srgbClr val="000000"/>
              </a:solidFill>
              <a:cs typeface="FreesiaUPC" pitchFamily="34" charset="-34"/>
            </a:endParaRPr>
          </a:p>
          <a:p>
            <a:pPr indent="-137160">
              <a:buFont typeface="Arial" charset="0"/>
              <a:buChar char="•"/>
              <a:defRPr/>
            </a:pPr>
            <a:endParaRPr lang="en-US" sz="1800">
              <a:solidFill>
                <a:srgbClr val="000000"/>
              </a:solidFill>
              <a:cs typeface="FreesiaUPC" pitchFamily="34" charset="-34"/>
            </a:endParaRPr>
          </a:p>
          <a:p>
            <a:pPr indent="-137160">
              <a:buFont typeface="Arial" charset="0"/>
              <a:buChar char="•"/>
              <a:defRPr/>
            </a:pPr>
            <a:endParaRPr lang="en-US" sz="1800">
              <a:solidFill>
                <a:srgbClr val="000000"/>
              </a:solidFill>
              <a:cs typeface="FreesiaUPC" pitchFamily="34" charset="-3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83C3B-5139-4DCB-8A25-7F5B7040DEF4}"/>
              </a:ext>
            </a:extLst>
          </p:cNvPr>
          <p:cNvSpPr>
            <a:spLocks noGrp="1"/>
          </p:cNvSpPr>
          <p:nvPr>
            <p:ph type="title"/>
          </p:nvPr>
        </p:nvSpPr>
        <p:spPr>
          <a:xfrm>
            <a:off x="801098" y="1396289"/>
            <a:ext cx="6387102" cy="1325563"/>
          </a:xfrm>
        </p:spPr>
        <p:txBody>
          <a:bodyPr rtlCol="0">
            <a:normAutofit/>
          </a:bodyPr>
          <a:lstStyle/>
          <a:p>
            <a:pPr>
              <a:defRPr/>
            </a:pPr>
            <a:r>
              <a:rPr lang="en-US" sz="4100"/>
              <a:t>Let’s take a look at Cambodia.</a:t>
            </a:r>
            <a:br>
              <a:rPr lang="en-US" sz="4100"/>
            </a:br>
            <a:endParaRPr lang="th-TH" sz="4100"/>
          </a:p>
        </p:txBody>
      </p:sp>
      <p:sp>
        <p:nvSpPr>
          <p:cNvPr id="18435" name="Content Placeholder 6">
            <a:extLst>
              <a:ext uri="{FF2B5EF4-FFF2-40B4-BE49-F238E27FC236}">
                <a16:creationId xmlns:a16="http://schemas.microsoft.com/office/drawing/2014/main" id="{504567E3-1DE0-4BDE-8C05-A89A3DAA7BF4}"/>
              </a:ext>
            </a:extLst>
          </p:cNvPr>
          <p:cNvSpPr>
            <a:spLocks noGrp="1"/>
          </p:cNvSpPr>
          <p:nvPr>
            <p:ph idx="1"/>
          </p:nvPr>
        </p:nvSpPr>
        <p:spPr>
          <a:xfrm>
            <a:off x="805542" y="2871982"/>
            <a:ext cx="6382657" cy="3181684"/>
          </a:xfrm>
        </p:spPr>
        <p:txBody>
          <a:bodyPr rtlCol="0" anchor="t">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defRPr/>
            </a:pPr>
            <a:endParaRPr lang="en-AU" sz="1800" b="1"/>
          </a:p>
        </p:txBody>
      </p:sp>
      <p:sp>
        <p:nvSpPr>
          <p:cNvPr id="138" name="Freeform: Shape 13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7460" name="Picture 2">
            <a:extLst>
              <a:ext uri="{FF2B5EF4-FFF2-40B4-BE49-F238E27FC236}">
                <a16:creationId xmlns:a16="http://schemas.microsoft.com/office/drawing/2014/main" id="{A0CFF9B8-CD21-4D7D-889E-D61521B8D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5" r="7168"/>
          <a:stretch/>
        </p:blipFill>
        <p:spPr bwMode="auto">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Shape 139">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7461" name="Picture 3">
            <a:extLst>
              <a:ext uri="{FF2B5EF4-FFF2-40B4-BE49-F238E27FC236}">
                <a16:creationId xmlns:a16="http://schemas.microsoft.com/office/drawing/2014/main" id="{AAAC3D39-4C73-4FCC-8433-AD730D193E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355" r="2" b="10069"/>
          <a:stretch/>
        </p:blipFill>
        <p:spPr bwMode="auto">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0883C3B-5139-4DCB-8A25-7F5B7040DEF4}"/>
              </a:ext>
            </a:extLst>
          </p:cNvPr>
          <p:cNvSpPr>
            <a:spLocks noGrp="1"/>
          </p:cNvSpPr>
          <p:nvPr>
            <p:ph type="title"/>
          </p:nvPr>
        </p:nvSpPr>
        <p:spPr>
          <a:xfrm>
            <a:off x="643467" y="643467"/>
            <a:ext cx="3363974" cy="1597315"/>
          </a:xfrm>
          <a:noFill/>
          <a:ln w="19050">
            <a:solidFill>
              <a:schemeClr val="bg1"/>
            </a:solidFill>
          </a:ln>
        </p:spPr>
        <p:txBody>
          <a:bodyPr wrap="square" rtlCol="0">
            <a:normAutofit/>
          </a:bodyPr>
          <a:lstStyle/>
          <a:p>
            <a:pPr algn="ctr">
              <a:defRPr/>
            </a:pPr>
            <a:r>
              <a:rPr lang="en-US" sz="2800">
                <a:solidFill>
                  <a:schemeClr val="bg1"/>
                </a:solidFill>
              </a:rPr>
              <a:t>Cambodia</a:t>
            </a:r>
            <a:br>
              <a:rPr lang="en-US" sz="2800">
                <a:solidFill>
                  <a:schemeClr val="bg1"/>
                </a:solidFill>
              </a:rPr>
            </a:br>
            <a:endParaRPr lang="th-TH" sz="2800">
              <a:solidFill>
                <a:schemeClr val="bg1"/>
              </a:solidFill>
            </a:endParaRPr>
          </a:p>
        </p:txBody>
      </p:sp>
      <p:sp>
        <p:nvSpPr>
          <p:cNvPr id="18435" name="Content Placeholder 6">
            <a:extLst>
              <a:ext uri="{FF2B5EF4-FFF2-40B4-BE49-F238E27FC236}">
                <a16:creationId xmlns:a16="http://schemas.microsoft.com/office/drawing/2014/main" id="{504567E3-1DE0-4BDE-8C05-A89A3DAA7BF4}"/>
              </a:ext>
            </a:extLst>
          </p:cNvPr>
          <p:cNvSpPr>
            <a:spLocks noGrp="1"/>
          </p:cNvSpPr>
          <p:nvPr>
            <p:ph idx="1"/>
          </p:nvPr>
        </p:nvSpPr>
        <p:spPr>
          <a:xfrm>
            <a:off x="643468" y="2638044"/>
            <a:ext cx="3363974" cy="3415622"/>
          </a:xfrm>
        </p:spPr>
        <p:txBody>
          <a:bodyPr rtlCol="0">
            <a:normAutofit/>
          </a:bodyPr>
          <a:lstStyle/>
          <a:p>
            <a:pPr marL="0" indent="0">
              <a:spcBef>
                <a:spcPts val="0"/>
              </a:spcBef>
              <a:buNone/>
              <a:defRPr/>
            </a:pPr>
            <a:endParaRPr lang="en-US" sz="2000" i="1">
              <a:solidFill>
                <a:schemeClr val="bg1"/>
              </a:solidFill>
              <a:cs typeface="FreesiaUPC" pitchFamily="34" charset="-34"/>
            </a:endParaRPr>
          </a:p>
          <a:p>
            <a:pPr indent="-137160">
              <a:buNone/>
              <a:defRPr/>
            </a:pPr>
            <a:endParaRPr lang="en-US" sz="2000">
              <a:solidFill>
                <a:schemeClr val="bg1"/>
              </a:solidFill>
              <a:cs typeface="FreesiaUPC" pitchFamily="34" charset="-34"/>
            </a:endParaRPr>
          </a:p>
          <a:p>
            <a:pPr marL="34290" indent="0">
              <a:buNone/>
              <a:defRPr/>
            </a:pPr>
            <a:endParaRPr lang="en-AU" sz="2000" b="1">
              <a:solidFill>
                <a:schemeClr val="bg1"/>
              </a:solidFill>
            </a:endParaRPr>
          </a:p>
        </p:txBody>
      </p:sp>
      <p:pic>
        <p:nvPicPr>
          <p:cNvPr id="149508" name="Picture 2">
            <a:extLst>
              <a:ext uri="{FF2B5EF4-FFF2-40B4-BE49-F238E27FC236}">
                <a16:creationId xmlns:a16="http://schemas.microsoft.com/office/drawing/2014/main" id="{BB0FC98B-4028-4ADD-BB1A-DA2CA176F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16" r="10168" b="-1"/>
          <a:stretch/>
        </p:blipFill>
        <p:spPr bwMode="auto">
          <a:xfrm>
            <a:off x="5819950" y="643467"/>
            <a:ext cx="5206394"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0883C3B-5139-4DCB-8A25-7F5B7040DEF4}"/>
              </a:ext>
            </a:extLst>
          </p:cNvPr>
          <p:cNvSpPr>
            <a:spLocks noGrp="1"/>
          </p:cNvSpPr>
          <p:nvPr>
            <p:ph type="title"/>
          </p:nvPr>
        </p:nvSpPr>
        <p:spPr>
          <a:xfrm>
            <a:off x="643467" y="643467"/>
            <a:ext cx="3363974" cy="1597315"/>
          </a:xfrm>
          <a:noFill/>
          <a:ln w="19050">
            <a:solidFill>
              <a:schemeClr val="bg1"/>
            </a:solidFill>
          </a:ln>
        </p:spPr>
        <p:txBody>
          <a:bodyPr wrap="square" rtlCol="0">
            <a:normAutofit/>
          </a:bodyPr>
          <a:lstStyle/>
          <a:p>
            <a:pPr algn="ctr">
              <a:defRPr/>
            </a:pPr>
            <a:r>
              <a:rPr lang="en-US" sz="2800">
                <a:solidFill>
                  <a:schemeClr val="bg1"/>
                </a:solidFill>
              </a:rPr>
              <a:t>Cambodia</a:t>
            </a:r>
            <a:br>
              <a:rPr lang="en-US" sz="2800">
                <a:solidFill>
                  <a:schemeClr val="bg1"/>
                </a:solidFill>
              </a:rPr>
            </a:br>
            <a:endParaRPr lang="th-TH" sz="2800">
              <a:solidFill>
                <a:schemeClr val="bg1"/>
              </a:solidFill>
            </a:endParaRPr>
          </a:p>
        </p:txBody>
      </p:sp>
      <p:sp>
        <p:nvSpPr>
          <p:cNvPr id="18435" name="Content Placeholder 6">
            <a:extLst>
              <a:ext uri="{FF2B5EF4-FFF2-40B4-BE49-F238E27FC236}">
                <a16:creationId xmlns:a16="http://schemas.microsoft.com/office/drawing/2014/main" id="{504567E3-1DE0-4BDE-8C05-A89A3DAA7BF4}"/>
              </a:ext>
            </a:extLst>
          </p:cNvPr>
          <p:cNvSpPr>
            <a:spLocks noGrp="1"/>
          </p:cNvSpPr>
          <p:nvPr>
            <p:ph idx="1"/>
          </p:nvPr>
        </p:nvSpPr>
        <p:spPr>
          <a:xfrm>
            <a:off x="643468" y="2638044"/>
            <a:ext cx="3363974" cy="3415622"/>
          </a:xfrm>
        </p:spPr>
        <p:txBody>
          <a:bodyPr rtlCol="0">
            <a:normAutofit/>
          </a:bodyPr>
          <a:lstStyle/>
          <a:p>
            <a:pPr marL="0" indent="0">
              <a:spcBef>
                <a:spcPts val="0"/>
              </a:spcBef>
              <a:buNone/>
              <a:defRPr/>
            </a:pPr>
            <a:endParaRPr lang="en-US" sz="2000" i="1">
              <a:solidFill>
                <a:schemeClr val="bg1"/>
              </a:solidFill>
              <a:cs typeface="FreesiaUPC" pitchFamily="34" charset="-34"/>
            </a:endParaRPr>
          </a:p>
          <a:p>
            <a:pPr indent="-137160">
              <a:buNone/>
              <a:defRPr/>
            </a:pPr>
            <a:endParaRPr lang="en-US" sz="2000">
              <a:solidFill>
                <a:schemeClr val="bg1"/>
              </a:solidFill>
              <a:cs typeface="FreesiaUPC" pitchFamily="34" charset="-34"/>
            </a:endParaRPr>
          </a:p>
          <a:p>
            <a:pPr indent="-137160">
              <a:defRPr/>
            </a:pPr>
            <a:endParaRPr lang="en-AU" sz="2000" b="1">
              <a:solidFill>
                <a:schemeClr val="bg1"/>
              </a:solidFill>
            </a:endParaRPr>
          </a:p>
        </p:txBody>
      </p:sp>
      <p:pic>
        <p:nvPicPr>
          <p:cNvPr id="151556" name="Picture 2">
            <a:extLst>
              <a:ext uri="{FF2B5EF4-FFF2-40B4-BE49-F238E27FC236}">
                <a16:creationId xmlns:a16="http://schemas.microsoft.com/office/drawing/2014/main" id="{5550D249-A4CD-45C4-8986-94B8ED3F2E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738870"/>
            <a:ext cx="6250769" cy="5219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0883C3B-5139-4DCB-8A25-7F5B7040DEF4}"/>
              </a:ext>
            </a:extLst>
          </p:cNvPr>
          <p:cNvSpPr>
            <a:spLocks noGrp="1"/>
          </p:cNvSpPr>
          <p:nvPr>
            <p:ph type="title"/>
          </p:nvPr>
        </p:nvSpPr>
        <p:spPr>
          <a:xfrm>
            <a:off x="643467" y="643467"/>
            <a:ext cx="3363974" cy="1597315"/>
          </a:xfrm>
          <a:noFill/>
          <a:ln w="19050">
            <a:solidFill>
              <a:schemeClr val="bg1"/>
            </a:solidFill>
          </a:ln>
        </p:spPr>
        <p:txBody>
          <a:bodyPr wrap="square" rtlCol="0">
            <a:normAutofit/>
          </a:bodyPr>
          <a:lstStyle/>
          <a:p>
            <a:pPr algn="ctr">
              <a:defRPr/>
            </a:pPr>
            <a:r>
              <a:rPr lang="en-US" sz="2800">
                <a:solidFill>
                  <a:schemeClr val="bg1"/>
                </a:solidFill>
              </a:rPr>
              <a:t>Cambodia</a:t>
            </a:r>
            <a:endParaRPr lang="th-TH" sz="2800">
              <a:solidFill>
                <a:schemeClr val="bg1"/>
              </a:solidFill>
            </a:endParaRPr>
          </a:p>
        </p:txBody>
      </p:sp>
      <p:sp>
        <p:nvSpPr>
          <p:cNvPr id="18435" name="Content Placeholder 6">
            <a:extLst>
              <a:ext uri="{FF2B5EF4-FFF2-40B4-BE49-F238E27FC236}">
                <a16:creationId xmlns:a16="http://schemas.microsoft.com/office/drawing/2014/main" id="{504567E3-1DE0-4BDE-8C05-A89A3DAA7BF4}"/>
              </a:ext>
            </a:extLst>
          </p:cNvPr>
          <p:cNvSpPr>
            <a:spLocks noGrp="1"/>
          </p:cNvSpPr>
          <p:nvPr>
            <p:ph idx="1"/>
          </p:nvPr>
        </p:nvSpPr>
        <p:spPr>
          <a:xfrm>
            <a:off x="643468" y="2638044"/>
            <a:ext cx="3363974" cy="3415622"/>
          </a:xfrm>
        </p:spPr>
        <p:txBody>
          <a:bodyPr rtlCol="0">
            <a:normAutofit/>
          </a:bodyPr>
          <a:lstStyle/>
          <a:p>
            <a:pPr marL="0" indent="0">
              <a:spcBef>
                <a:spcPts val="0"/>
              </a:spcBef>
              <a:buNone/>
              <a:defRPr/>
            </a:pPr>
            <a:endParaRPr lang="en-US" sz="2000" i="1">
              <a:solidFill>
                <a:schemeClr val="bg1"/>
              </a:solidFill>
              <a:cs typeface="FreesiaUPC" pitchFamily="34" charset="-34"/>
            </a:endParaRPr>
          </a:p>
          <a:p>
            <a:pPr indent="-137160">
              <a:buNone/>
              <a:defRPr/>
            </a:pPr>
            <a:endParaRPr lang="en-US" sz="2000">
              <a:solidFill>
                <a:schemeClr val="bg1"/>
              </a:solidFill>
              <a:cs typeface="FreesiaUPC" pitchFamily="34" charset="-34"/>
            </a:endParaRPr>
          </a:p>
          <a:p>
            <a:pPr indent="-137160">
              <a:defRPr/>
            </a:pPr>
            <a:endParaRPr lang="en-AU" sz="2000" b="1">
              <a:solidFill>
                <a:schemeClr val="bg1"/>
              </a:solidFill>
            </a:endParaRPr>
          </a:p>
        </p:txBody>
      </p:sp>
      <p:pic>
        <p:nvPicPr>
          <p:cNvPr id="153604" name="Picture 2">
            <a:extLst>
              <a:ext uri="{FF2B5EF4-FFF2-40B4-BE49-F238E27FC236}">
                <a16:creationId xmlns:a16="http://schemas.microsoft.com/office/drawing/2014/main" id="{3F71EFF6-9AAB-4C96-9943-9B7385E46B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270186"/>
            <a:ext cx="6250769" cy="4156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0883C3B-5139-4DCB-8A25-7F5B7040DEF4}"/>
              </a:ext>
            </a:extLst>
          </p:cNvPr>
          <p:cNvSpPr>
            <a:spLocks noGrp="1"/>
          </p:cNvSpPr>
          <p:nvPr>
            <p:ph type="title"/>
          </p:nvPr>
        </p:nvSpPr>
        <p:spPr>
          <a:xfrm>
            <a:off x="643467" y="643467"/>
            <a:ext cx="3363974" cy="1597315"/>
          </a:xfrm>
          <a:noFill/>
          <a:ln w="19050">
            <a:solidFill>
              <a:schemeClr val="bg1"/>
            </a:solidFill>
          </a:ln>
        </p:spPr>
        <p:txBody>
          <a:bodyPr wrap="square" rtlCol="0">
            <a:normAutofit/>
          </a:bodyPr>
          <a:lstStyle/>
          <a:p>
            <a:pPr algn="ctr">
              <a:defRPr/>
            </a:pPr>
            <a:r>
              <a:rPr lang="en-US" sz="2800">
                <a:solidFill>
                  <a:schemeClr val="bg1"/>
                </a:solidFill>
              </a:rPr>
              <a:t>Cambodia</a:t>
            </a:r>
            <a:endParaRPr lang="th-TH" sz="2800">
              <a:solidFill>
                <a:schemeClr val="bg1"/>
              </a:solidFill>
            </a:endParaRPr>
          </a:p>
        </p:txBody>
      </p:sp>
      <p:sp>
        <p:nvSpPr>
          <p:cNvPr id="18435" name="Content Placeholder 6">
            <a:extLst>
              <a:ext uri="{FF2B5EF4-FFF2-40B4-BE49-F238E27FC236}">
                <a16:creationId xmlns:a16="http://schemas.microsoft.com/office/drawing/2014/main" id="{504567E3-1DE0-4BDE-8C05-A89A3DAA7BF4}"/>
              </a:ext>
            </a:extLst>
          </p:cNvPr>
          <p:cNvSpPr>
            <a:spLocks noGrp="1"/>
          </p:cNvSpPr>
          <p:nvPr>
            <p:ph idx="1"/>
          </p:nvPr>
        </p:nvSpPr>
        <p:spPr>
          <a:xfrm>
            <a:off x="643468" y="2638044"/>
            <a:ext cx="3363974" cy="3415622"/>
          </a:xfrm>
        </p:spPr>
        <p:txBody>
          <a:bodyPr rtlCol="0">
            <a:normAutofit/>
          </a:bodyPr>
          <a:lstStyle/>
          <a:p>
            <a:pPr marL="0" indent="0">
              <a:spcBef>
                <a:spcPts val="0"/>
              </a:spcBef>
              <a:buNone/>
              <a:defRPr/>
            </a:pPr>
            <a:endParaRPr lang="en-US" sz="2000" i="1">
              <a:solidFill>
                <a:schemeClr val="bg1"/>
              </a:solidFill>
              <a:cs typeface="FreesiaUPC" pitchFamily="34" charset="-34"/>
            </a:endParaRPr>
          </a:p>
          <a:p>
            <a:pPr indent="-137160">
              <a:buNone/>
              <a:defRPr/>
            </a:pPr>
            <a:endParaRPr lang="en-US" sz="2000">
              <a:solidFill>
                <a:schemeClr val="bg1"/>
              </a:solidFill>
              <a:cs typeface="FreesiaUPC" pitchFamily="34" charset="-34"/>
            </a:endParaRPr>
          </a:p>
          <a:p>
            <a:pPr indent="-137160">
              <a:defRPr/>
            </a:pPr>
            <a:endParaRPr lang="en-AU" sz="2000" b="1">
              <a:solidFill>
                <a:schemeClr val="bg1"/>
              </a:solidFill>
            </a:endParaRPr>
          </a:p>
        </p:txBody>
      </p:sp>
      <p:pic>
        <p:nvPicPr>
          <p:cNvPr id="157700" name="Picture 3">
            <a:extLst>
              <a:ext uri="{FF2B5EF4-FFF2-40B4-BE49-F238E27FC236}">
                <a16:creationId xmlns:a16="http://schemas.microsoft.com/office/drawing/2014/main" id="{7E49BFF8-4EB5-4365-97CB-B967C9FE4B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707740"/>
            <a:ext cx="6250769" cy="3281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A65C1C0-DC07-49AD-B5C6-72D6BBD7CC75}"/>
              </a:ext>
            </a:extLst>
          </p:cNvPr>
          <p:cNvSpPr>
            <a:spLocks noGrp="1"/>
          </p:cNvSpPr>
          <p:nvPr>
            <p:ph type="title"/>
          </p:nvPr>
        </p:nvSpPr>
        <p:spPr>
          <a:xfrm>
            <a:off x="640080" y="640080"/>
            <a:ext cx="2752354" cy="2709275"/>
          </a:xfrm>
          <a:prstGeom prst="rect">
            <a:avLst/>
          </a:prstGeom>
          <a:solidFill>
            <a:srgbClr val="885E53"/>
          </a:solidFill>
          <a:ln>
            <a:solidFill>
              <a:srgbClr val="885E53"/>
            </a:solidFill>
          </a:ln>
        </p:spPr>
        <p:txBody>
          <a:bodyPr vert="horz" lIns="91440" tIns="45720" rIns="91440" bIns="45720" rtlCol="0" anchor="ctr">
            <a:normAutofit/>
          </a:bodyPr>
          <a:lstStyle/>
          <a:p>
            <a:pPr algn="ctr">
              <a:defRPr/>
            </a:pPr>
            <a:r>
              <a:rPr lang="en-US" sz="2800" kern="1200">
                <a:solidFill>
                  <a:srgbClr val="FFFFFF"/>
                </a:solidFill>
                <a:latin typeface="+mj-lt"/>
                <a:ea typeface="+mj-ea"/>
                <a:cs typeface="+mj-cs"/>
              </a:rPr>
              <a:t>Who are the victims?</a:t>
            </a: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pic>
        <p:nvPicPr>
          <p:cNvPr id="96260" name="Content Placeholder 3">
            <a:extLst>
              <a:ext uri="{FF2B5EF4-FFF2-40B4-BE49-F238E27FC236}">
                <a16:creationId xmlns:a16="http://schemas.microsoft.com/office/drawing/2014/main" id="{0B79EAB1-E259-4834-8171-414E49DFAD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110665" y="2081043"/>
            <a:ext cx="6804078" cy="30083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34" name="Title 5">
            <a:extLst>
              <a:ext uri="{FF2B5EF4-FFF2-40B4-BE49-F238E27FC236}">
                <a16:creationId xmlns:a16="http://schemas.microsoft.com/office/drawing/2014/main" id="{E1BB7F07-6827-4A6E-97B6-F9933969F16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altLang="en-US" sz="5400" dirty="0">
                <a:solidFill>
                  <a:schemeClr val="bg1">
                    <a:lumMod val="95000"/>
                    <a:lumOff val="5000"/>
                  </a:schemeClr>
                </a:solidFill>
              </a:rPr>
              <a:t>Why are we here?</a:t>
            </a:r>
          </a:p>
        </p:txBody>
      </p:sp>
    </p:spTree>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91C955-9A16-4BAE-ADFD-825C8302BB18}"/>
              </a:ext>
            </a:extLst>
          </p:cNvPr>
          <p:cNvSpPr>
            <a:spLocks noGrp="1"/>
          </p:cNvSpPr>
          <p:nvPr>
            <p:ph type="title"/>
          </p:nvPr>
        </p:nvSpPr>
        <p:spPr>
          <a:xfrm>
            <a:off x="762001" y="803325"/>
            <a:ext cx="5314536" cy="1325563"/>
          </a:xfrm>
        </p:spPr>
        <p:txBody>
          <a:bodyPr rtlCol="0">
            <a:normAutofit/>
          </a:bodyPr>
          <a:lstStyle/>
          <a:p>
            <a:pPr>
              <a:defRPr/>
            </a:pPr>
            <a:r>
              <a:rPr lang="en-US"/>
              <a:t>Who are the victims?</a:t>
            </a:r>
            <a:br>
              <a:rPr lang="en-US"/>
            </a:br>
            <a:endParaRPr lang="th-TH"/>
          </a:p>
        </p:txBody>
      </p:sp>
      <p:sp>
        <p:nvSpPr>
          <p:cNvPr id="7171" name="Content Placeholder 6">
            <a:extLst>
              <a:ext uri="{FF2B5EF4-FFF2-40B4-BE49-F238E27FC236}">
                <a16:creationId xmlns:a16="http://schemas.microsoft.com/office/drawing/2014/main" id="{7426CCD0-E054-4F4B-BCF7-84DABFC305A3}"/>
              </a:ext>
            </a:extLst>
          </p:cNvPr>
          <p:cNvSpPr>
            <a:spLocks noGrp="1"/>
          </p:cNvSpPr>
          <p:nvPr>
            <p:ph idx="1"/>
          </p:nvPr>
        </p:nvSpPr>
        <p:spPr>
          <a:xfrm>
            <a:off x="762000" y="2279018"/>
            <a:ext cx="5314543" cy="3375920"/>
          </a:xfrm>
        </p:spPr>
        <p:txBody>
          <a:bodyPr rtlCol="0" anchor="t">
            <a:normAutofit/>
          </a:bodyPr>
          <a:lstStyle/>
          <a:p>
            <a:pPr marL="514350" indent="-514350">
              <a:buNone/>
              <a:defRPr/>
            </a:pPr>
            <a:r>
              <a:rPr lang="en-US" sz="1700">
                <a:cs typeface="FreesiaUPC" pitchFamily="34" charset="-34"/>
              </a:rPr>
              <a:t>The victims are children:</a:t>
            </a:r>
          </a:p>
          <a:p>
            <a:pPr marL="514350" indent="-514350">
              <a:buFont typeface="Arial" charset="0"/>
              <a:buChar char="•"/>
              <a:defRPr/>
            </a:pPr>
            <a:r>
              <a:rPr lang="en-US" sz="1700">
                <a:cs typeface="FreesiaUPC" pitchFamily="34" charset="-34"/>
              </a:rPr>
              <a:t>Girls and boys.</a:t>
            </a:r>
          </a:p>
          <a:p>
            <a:pPr marL="514350" indent="-514350">
              <a:buFont typeface="Arial" charset="0"/>
              <a:buChar char="•"/>
              <a:defRPr/>
            </a:pPr>
            <a:r>
              <a:rPr lang="en-US" sz="1700">
                <a:cs typeface="FreesiaUPC" pitchFamily="34" charset="-34"/>
              </a:rPr>
              <a:t>Aged between 0-17 years old.</a:t>
            </a:r>
          </a:p>
          <a:p>
            <a:pPr marL="514350" indent="-514350">
              <a:buFont typeface="Arial" charset="0"/>
              <a:buChar char="•"/>
              <a:defRPr/>
            </a:pPr>
            <a:r>
              <a:rPr lang="en-US" sz="1700">
                <a:cs typeface="FreesiaUPC" pitchFamily="34" charset="-34"/>
              </a:rPr>
              <a:t>Any economic bracket – although frequently poor.</a:t>
            </a:r>
          </a:p>
          <a:p>
            <a:pPr marL="514350" indent="-514350">
              <a:buFont typeface="Arial" charset="0"/>
              <a:buChar char="•"/>
              <a:defRPr/>
            </a:pPr>
            <a:r>
              <a:rPr lang="en-US" sz="1700">
                <a:cs typeface="FreesiaUPC" pitchFamily="34" charset="-34"/>
              </a:rPr>
              <a:t>Any education level – although often little schooling.</a:t>
            </a:r>
          </a:p>
          <a:p>
            <a:pPr marL="514350" indent="-514350">
              <a:buFont typeface="Arial" charset="0"/>
              <a:buChar char="•"/>
              <a:defRPr/>
            </a:pPr>
            <a:r>
              <a:rPr lang="en-US" sz="1700">
                <a:cs typeface="FreesiaUPC" pitchFamily="34" charset="-34"/>
              </a:rPr>
              <a:t>Children with disabilities may be at increased risk.</a:t>
            </a:r>
          </a:p>
          <a:p>
            <a:pPr marL="514350" indent="-514350">
              <a:buFont typeface="Arial" charset="0"/>
              <a:buChar char="•"/>
              <a:defRPr/>
            </a:pPr>
            <a:r>
              <a:rPr lang="en-US" sz="1700">
                <a:cs typeface="FreesiaUPC" pitchFamily="34" charset="-34"/>
              </a:rPr>
              <a:t>Often victims of other forms of abuse and exploitation. </a:t>
            </a:r>
          </a:p>
          <a:p>
            <a:pPr marL="514350" indent="-514350">
              <a:buFont typeface="+mj-lt"/>
              <a:buAutoNum type="arabicPeriod"/>
              <a:defRPr/>
            </a:pPr>
            <a:endParaRPr lang="en-US" sz="1700">
              <a:cs typeface="FreesiaUPC" pitchFamily="34" charset="-34"/>
            </a:endParaRPr>
          </a:p>
          <a:p>
            <a:pPr indent="-137160">
              <a:buFont typeface="Arial" charset="0"/>
              <a:buChar char="•"/>
              <a:defRPr/>
            </a:pPr>
            <a:endParaRPr lang="en-US" sz="1700">
              <a:cs typeface="FreesiaUPC" pitchFamily="34" charset="-34"/>
            </a:endParaRPr>
          </a:p>
          <a:p>
            <a:pPr indent="-137160">
              <a:buFont typeface="Arial" charset="0"/>
              <a:buChar char="•"/>
              <a:defRPr/>
            </a:pPr>
            <a:endParaRPr lang="en-US" sz="1700">
              <a:cs typeface="FreesiaUPC" pitchFamily="34" charset="-34"/>
            </a:endParaRPr>
          </a:p>
        </p:txBody>
      </p:sp>
      <p:sp>
        <p:nvSpPr>
          <p:cNvPr id="78" name="Freeform: Shape 7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in a white shirt&#10;&#10;Description automatically generated">
            <a:extLst>
              <a:ext uri="{FF2B5EF4-FFF2-40B4-BE49-F238E27FC236}">
                <a16:creationId xmlns:a16="http://schemas.microsoft.com/office/drawing/2014/main" id="{BF95C541-A11F-4164-AE84-0625904E7175}"/>
              </a:ext>
            </a:extLst>
          </p:cNvPr>
          <p:cNvPicPr>
            <a:picLocks noChangeAspect="1"/>
          </p:cNvPicPr>
          <p:nvPr/>
        </p:nvPicPr>
        <p:blipFill rotWithShape="1">
          <a:blip r:embed="rId3">
            <a:extLst>
              <a:ext uri="{28A0092B-C50C-407E-A947-70E740481C1C}">
                <a14:useLocalDpi xmlns:a14="http://schemas.microsoft.com/office/drawing/2010/main" val="0"/>
              </a:ext>
            </a:extLst>
          </a:blip>
          <a:srcRect l="4191" r="22190" b="-1"/>
          <a:stretch/>
        </p:blipFill>
        <p:spPr>
          <a:xfrm>
            <a:off x="6750141" y="-14298"/>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C04970D-B67B-4F42-9B34-F70E1E26B8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6213" y="643467"/>
            <a:ext cx="7119573" cy="5571066"/>
          </a:xfrm>
          <a:prstGeom prst="rect">
            <a:avLst/>
          </a:prstGeom>
        </p:spPr>
      </p:pic>
    </p:spTree>
    <p:extLst>
      <p:ext uri="{BB962C8B-B14F-4D97-AF65-F5344CB8AC3E}">
        <p14:creationId xmlns:p14="http://schemas.microsoft.com/office/powerpoint/2010/main" val="1416340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357" name="Picture 1">
            <a:extLst>
              <a:ext uri="{FF2B5EF4-FFF2-40B4-BE49-F238E27FC236}">
                <a16:creationId xmlns:a16="http://schemas.microsoft.com/office/drawing/2014/main" id="{81ACCC67-A9E6-4C8E-BD34-E2E9B3D0F920}"/>
              </a:ext>
            </a:extLst>
          </p:cNvPr>
          <p:cNvPicPr>
            <a:picLocks noChangeAspect="1"/>
          </p:cNvPicPr>
          <p:nvPr/>
        </p:nvPicPr>
        <p:blipFill rotWithShape="1">
          <a:blip r:embed="rId3">
            <a:extLst>
              <a:ext uri="{28A0092B-C50C-407E-A947-70E740481C1C}">
                <a14:useLocalDpi xmlns:a14="http://schemas.microsoft.com/office/drawing/2010/main" val="0"/>
              </a:ext>
            </a:extLst>
          </a:blip>
          <a:srcRect r="3112"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3877BE1D-D310-4320-8647-552ACBEFECC1}"/>
              </a:ext>
            </a:extLst>
          </p:cNvPr>
          <p:cNvSpPr>
            <a:spLocks noGrp="1"/>
          </p:cNvSpPr>
          <p:nvPr>
            <p:ph type="title"/>
          </p:nvPr>
        </p:nvSpPr>
        <p:spPr>
          <a:xfrm>
            <a:off x="709448" y="1913950"/>
            <a:ext cx="4204137" cy="1342754"/>
          </a:xfrm>
        </p:spPr>
        <p:txBody>
          <a:bodyPr rtlCol="0">
            <a:normAutofit/>
          </a:bodyPr>
          <a:lstStyle/>
          <a:p>
            <a:pPr algn="ctr">
              <a:defRPr/>
            </a:pPr>
            <a:r>
              <a:rPr lang="en-US" sz="3600"/>
              <a:t>Srey’s Story </a:t>
            </a:r>
            <a:br>
              <a:rPr lang="en-US" sz="3600"/>
            </a:br>
            <a:endParaRPr lang="th-TH" sz="3600"/>
          </a:p>
        </p:txBody>
      </p:sp>
      <p:cxnSp>
        <p:nvCxnSpPr>
          <p:cNvPr id="77" name="Straight Connector 7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8435" name="Content Placeholder 6">
            <a:extLst>
              <a:ext uri="{FF2B5EF4-FFF2-40B4-BE49-F238E27FC236}">
                <a16:creationId xmlns:a16="http://schemas.microsoft.com/office/drawing/2014/main" id="{472639C1-BB5B-4EB7-8776-C0ED9B6D67CF}"/>
              </a:ext>
            </a:extLst>
          </p:cNvPr>
          <p:cNvSpPr>
            <a:spLocks noGrp="1"/>
          </p:cNvSpPr>
          <p:nvPr>
            <p:ph idx="1"/>
          </p:nvPr>
        </p:nvSpPr>
        <p:spPr>
          <a:xfrm>
            <a:off x="525516" y="3417573"/>
            <a:ext cx="4593021" cy="2619839"/>
          </a:xfrm>
        </p:spPr>
        <p:txBody>
          <a:bodyPr rtlCol="0" anchor="ctr">
            <a:normAutofit/>
          </a:bodyPr>
          <a:lstStyle/>
          <a:p>
            <a:pPr marL="0" indent="0">
              <a:spcBef>
                <a:spcPts val="0"/>
              </a:spcBef>
              <a:buNone/>
              <a:defRPr/>
            </a:pPr>
            <a:endParaRPr lang="en-AU" sz="1800">
              <a:cs typeface="FreesiaUPC" pitchFamily="34" charset="-34"/>
            </a:endParaRPr>
          </a:p>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in front of a building&#10;&#10;Description automatically generated">
            <a:extLst>
              <a:ext uri="{FF2B5EF4-FFF2-40B4-BE49-F238E27FC236}">
                <a16:creationId xmlns:a16="http://schemas.microsoft.com/office/drawing/2014/main" id="{442C751E-78D6-4E19-AE51-464F1A093BE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7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3877BE1D-D310-4320-8647-552ACBEFECC1}"/>
              </a:ext>
            </a:extLst>
          </p:cNvPr>
          <p:cNvSpPr>
            <a:spLocks noGrp="1"/>
          </p:cNvSpPr>
          <p:nvPr>
            <p:ph type="title"/>
          </p:nvPr>
        </p:nvSpPr>
        <p:spPr>
          <a:xfrm>
            <a:off x="709448" y="1913950"/>
            <a:ext cx="4204137" cy="1342754"/>
          </a:xfrm>
        </p:spPr>
        <p:txBody>
          <a:bodyPr rtlCol="0">
            <a:normAutofit/>
          </a:bodyPr>
          <a:lstStyle/>
          <a:p>
            <a:pPr algn="ctr">
              <a:defRPr/>
            </a:pPr>
            <a:r>
              <a:rPr lang="en-US" sz="3600"/>
              <a:t>Vinh’s Story </a:t>
            </a:r>
            <a:br>
              <a:rPr lang="en-US" sz="3600"/>
            </a:br>
            <a:endParaRPr lang="th-TH" sz="3600"/>
          </a:p>
        </p:txBody>
      </p:sp>
      <p:cxnSp>
        <p:nvCxnSpPr>
          <p:cNvPr id="74" name="Straight Connector 7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8435" name="Content Placeholder 6">
            <a:extLst>
              <a:ext uri="{FF2B5EF4-FFF2-40B4-BE49-F238E27FC236}">
                <a16:creationId xmlns:a16="http://schemas.microsoft.com/office/drawing/2014/main" id="{472639C1-BB5B-4EB7-8776-C0ED9B6D67CF}"/>
              </a:ext>
            </a:extLst>
          </p:cNvPr>
          <p:cNvSpPr>
            <a:spLocks noGrp="1"/>
          </p:cNvSpPr>
          <p:nvPr>
            <p:ph idx="1"/>
          </p:nvPr>
        </p:nvSpPr>
        <p:spPr>
          <a:xfrm>
            <a:off x="525516" y="3417573"/>
            <a:ext cx="4593021" cy="2619839"/>
          </a:xfrm>
        </p:spPr>
        <p:txBody>
          <a:bodyPr rtlCol="0" anchor="ctr">
            <a:normAutofit/>
          </a:bodyPr>
          <a:lstStyle/>
          <a:p>
            <a:pPr marL="0" indent="0">
              <a:spcBef>
                <a:spcPts val="0"/>
              </a:spcBef>
              <a:buNone/>
              <a:defRPr/>
            </a:pPr>
            <a:endParaRPr lang="en-AU" sz="1800">
              <a:cs typeface="FreesiaUPC" pitchFamily="34" charset="-34"/>
            </a:endParaRPr>
          </a:p>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large rock&#10;&#10;Description automatically generated">
            <a:extLst>
              <a:ext uri="{FF2B5EF4-FFF2-40B4-BE49-F238E27FC236}">
                <a16:creationId xmlns:a16="http://schemas.microsoft.com/office/drawing/2014/main" id="{1BB585BA-778D-4B3D-8903-E3475B17D7E2}"/>
              </a:ext>
            </a:extLst>
          </p:cNvPr>
          <p:cNvPicPr>
            <a:picLocks noChangeAspect="1"/>
          </p:cNvPicPr>
          <p:nvPr/>
        </p:nvPicPr>
        <p:blipFill rotWithShape="1">
          <a:blip r:embed="rId3">
            <a:extLst>
              <a:ext uri="{28A0092B-C50C-407E-A947-70E740481C1C}">
                <a14:useLocalDpi xmlns:a14="http://schemas.microsoft.com/office/drawing/2010/main" val="0"/>
              </a:ext>
            </a:extLst>
          </a:blip>
          <a:srcRect l="32656" r="5122" b="1"/>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3877BE1D-D310-4320-8647-552ACBEFECC1}"/>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defRPr/>
            </a:pPr>
            <a:r>
              <a:rPr lang="en-US" sz="4000"/>
              <a:t>Thao’s Story </a:t>
            </a:r>
            <a:br>
              <a:rPr lang="en-US" sz="4000"/>
            </a:br>
            <a:endParaRPr lang="en-US" sz="40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73" name="Rectangle 7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 name="Title 5">
            <a:extLst>
              <a:ext uri="{FF2B5EF4-FFF2-40B4-BE49-F238E27FC236}">
                <a16:creationId xmlns:a16="http://schemas.microsoft.com/office/drawing/2014/main" id="{1AFC8A57-55BD-4006-9F87-C908C346E7BC}"/>
              </a:ext>
            </a:extLst>
          </p:cNvPr>
          <p:cNvSpPr>
            <a:spLocks noGrp="1"/>
          </p:cNvSpPr>
          <p:nvPr>
            <p:ph type="title"/>
          </p:nvPr>
        </p:nvSpPr>
        <p:spPr>
          <a:xfrm>
            <a:off x="904877" y="2415322"/>
            <a:ext cx="3451730" cy="2399869"/>
          </a:xfrm>
        </p:spPr>
        <p:txBody>
          <a:bodyPr rtlCol="0">
            <a:normAutofit fontScale="90000"/>
          </a:bodyPr>
          <a:lstStyle/>
          <a:p>
            <a:pPr algn="ctr">
              <a:defRPr/>
            </a:pPr>
            <a:r>
              <a:rPr lang="en-US" sz="4000" dirty="0">
                <a:solidFill>
                  <a:srgbClr val="FFFFFF"/>
                </a:solidFill>
              </a:rPr>
              <a:t>What is the impact of foreign child sex offenders?</a:t>
            </a:r>
            <a:br>
              <a:rPr lang="en-US" sz="4000" dirty="0">
                <a:solidFill>
                  <a:srgbClr val="FFFFFF"/>
                </a:solidFill>
              </a:rPr>
            </a:br>
            <a:endParaRPr lang="th-TH" sz="4000" dirty="0">
              <a:solidFill>
                <a:srgbClr val="FFFFFF"/>
              </a:solidFill>
            </a:endParaRPr>
          </a:p>
        </p:txBody>
      </p:sp>
      <p:sp>
        <p:nvSpPr>
          <p:cNvPr id="7171" name="Content Placeholder 6">
            <a:extLst>
              <a:ext uri="{FF2B5EF4-FFF2-40B4-BE49-F238E27FC236}">
                <a16:creationId xmlns:a16="http://schemas.microsoft.com/office/drawing/2014/main" id="{349D770B-3794-4010-AED4-B5A1956DD80F}"/>
              </a:ext>
            </a:extLst>
          </p:cNvPr>
          <p:cNvSpPr>
            <a:spLocks noGrp="1"/>
          </p:cNvSpPr>
          <p:nvPr>
            <p:ph idx="1"/>
          </p:nvPr>
        </p:nvSpPr>
        <p:spPr>
          <a:xfrm>
            <a:off x="5240594" y="-348668"/>
            <a:ext cx="6803922" cy="5248656"/>
          </a:xfrm>
        </p:spPr>
        <p:txBody>
          <a:bodyPr rtlCol="0" anchor="ctr">
            <a:normAutofit/>
          </a:bodyPr>
          <a:lstStyle/>
          <a:p>
            <a:pPr marL="514350" indent="-514350">
              <a:buNone/>
              <a:defRPr/>
            </a:pPr>
            <a:r>
              <a:rPr lang="en-US" sz="2000" dirty="0">
                <a:cs typeface="FreesiaUPC" pitchFamily="34" charset="-34"/>
              </a:rPr>
              <a:t>ACTIVITY: </a:t>
            </a:r>
          </a:p>
          <a:p>
            <a:pPr marL="514350" indent="-514350">
              <a:buNone/>
              <a:defRPr/>
            </a:pPr>
            <a:r>
              <a:rPr lang="en-US" sz="2000" dirty="0">
                <a:cs typeface="FreesiaUPC" pitchFamily="34" charset="-34"/>
              </a:rPr>
              <a:t>In your team, discuss the  impact of foreign child sex offenders</a:t>
            </a:r>
          </a:p>
          <a:p>
            <a:pPr indent="-137160">
              <a:buNone/>
              <a:defRPr/>
            </a:pPr>
            <a:endParaRPr lang="en-US" sz="2000" dirty="0">
              <a:cs typeface="FreesiaUPC" pitchFamily="34" charset="-34"/>
            </a:endParaRPr>
          </a:p>
          <a:p>
            <a:pPr indent="-137160">
              <a:buNone/>
              <a:defRPr/>
            </a:pPr>
            <a:endParaRPr lang="en-US" sz="2000" dirty="0">
              <a:cs typeface="FreesiaUPC" pitchFamily="34" charset="-34"/>
            </a:endParaRPr>
          </a:p>
          <a:p>
            <a:pPr lvl="1" indent="-137160">
              <a:buFont typeface="Arial" charset="0"/>
              <a:buChar char="•"/>
              <a:defRPr/>
            </a:pPr>
            <a:endParaRPr lang="en-US" sz="2000" dirty="0">
              <a:cs typeface="FreesiaUPC" pitchFamily="34" charset="-34"/>
            </a:endParaRPr>
          </a:p>
          <a:p>
            <a:pPr indent="-137160">
              <a:buFont typeface="Arial" charset="0"/>
              <a:buChar char="•"/>
              <a:defRPr/>
            </a:pPr>
            <a:endParaRPr lang="en-US" sz="2000" dirty="0">
              <a:cs typeface="FreesiaUPC" pitchFamily="34" charset="-34"/>
            </a:endParaRPr>
          </a:p>
          <a:p>
            <a:pPr indent="-137160">
              <a:buFont typeface="Arial" charset="0"/>
              <a:buChar char="•"/>
              <a:defRPr/>
            </a:pPr>
            <a:endParaRPr lang="en-US" sz="2000" dirty="0">
              <a:cs typeface="FreesiaUPC" pitchFamily="34" charset="-34"/>
            </a:endParaRPr>
          </a:p>
        </p:txBody>
      </p:sp>
      <p:graphicFrame>
        <p:nvGraphicFramePr>
          <p:cNvPr id="10" name="Diagram 9">
            <a:extLst>
              <a:ext uri="{FF2B5EF4-FFF2-40B4-BE49-F238E27FC236}">
                <a16:creationId xmlns:a16="http://schemas.microsoft.com/office/drawing/2014/main" id="{5272332D-4D06-4A6F-9525-64E9CCB0A050}"/>
              </a:ext>
            </a:extLst>
          </p:cNvPr>
          <p:cNvGraphicFramePr/>
          <p:nvPr>
            <p:extLst>
              <p:ext uri="{D42A27DB-BD31-4B8C-83A1-F6EECF244321}">
                <p14:modId xmlns:p14="http://schemas.microsoft.com/office/powerpoint/2010/main" val="916940669"/>
              </p:ext>
            </p:extLst>
          </p:nvPr>
        </p:nvGraphicFramePr>
        <p:xfrm>
          <a:off x="5476824" y="2415322"/>
          <a:ext cx="5867400"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6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51C4B13-A732-4FEF-8B45-F6850030C2BE}"/>
              </a:ext>
            </a:extLst>
          </p:cNvPr>
          <p:cNvPicPr>
            <a:picLocks noGrp="1" noChangeAspect="1"/>
          </p:cNvPicPr>
          <p:nvPr>
            <p:ph idx="1"/>
          </p:nvPr>
        </p:nvPicPr>
        <p:blipFill rotWithShape="1">
          <a:blip r:embed="rId3"/>
          <a:srcRect l="10604" t="17698" r="10725" b="13152"/>
          <a:stretch/>
        </p:blipFill>
        <p:spPr>
          <a:xfrm>
            <a:off x="643467" y="852949"/>
            <a:ext cx="10905066" cy="5152101"/>
          </a:xfrm>
          <a:prstGeom prst="rect">
            <a:avLst/>
          </a:prstGeom>
        </p:spPr>
      </p:pic>
    </p:spTree>
    <p:extLst>
      <p:ext uri="{BB962C8B-B14F-4D97-AF65-F5344CB8AC3E}">
        <p14:creationId xmlns:p14="http://schemas.microsoft.com/office/powerpoint/2010/main" val="1285211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8786" name="Title 1">
            <a:extLst>
              <a:ext uri="{FF2B5EF4-FFF2-40B4-BE49-F238E27FC236}">
                <a16:creationId xmlns:a16="http://schemas.microsoft.com/office/drawing/2014/main" id="{05BEF63F-F9DB-4675-A1A6-7F425A3EE749}"/>
              </a:ext>
            </a:extLst>
          </p:cNvPr>
          <p:cNvSpPr>
            <a:spLocks noGrp="1"/>
          </p:cNvSpPr>
          <p:nvPr>
            <p:ph type="title"/>
          </p:nvPr>
        </p:nvSpPr>
        <p:spPr>
          <a:xfrm>
            <a:off x="6094105" y="802955"/>
            <a:ext cx="4977976" cy="1454051"/>
          </a:xfrm>
        </p:spPr>
        <p:txBody>
          <a:bodyPr>
            <a:normAutofit/>
          </a:bodyPr>
          <a:lstStyle/>
          <a:p>
            <a:pPr eaLnBrk="1" hangingPunct="1"/>
            <a:r>
              <a:rPr lang="en-AU" altLang="en-US">
                <a:solidFill>
                  <a:srgbClr val="000000"/>
                </a:solidFill>
              </a:rPr>
              <a:t>Child Sex Tourism: Speak-Up Video</a:t>
            </a:r>
          </a:p>
        </p:txBody>
      </p:sp>
      <p:sp>
        <p:nvSpPr>
          <p:cNvPr id="8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8789" name="Picture 1">
            <a:extLst>
              <a:ext uri="{FF2B5EF4-FFF2-40B4-BE49-F238E27FC236}">
                <a16:creationId xmlns:a16="http://schemas.microsoft.com/office/drawing/2014/main" id="{8D347630-EE00-406A-8317-AA9544778F6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31241" r="15255"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Content Placeholder 2">
            <a:extLst>
              <a:ext uri="{FF2B5EF4-FFF2-40B4-BE49-F238E27FC236}">
                <a16:creationId xmlns:a16="http://schemas.microsoft.com/office/drawing/2014/main" id="{1954D571-DAB0-4947-8883-9EDF55F52AEB}"/>
              </a:ext>
            </a:extLst>
          </p:cNvPr>
          <p:cNvSpPr>
            <a:spLocks noGrp="1"/>
          </p:cNvSpPr>
          <p:nvPr>
            <p:ph idx="1"/>
          </p:nvPr>
        </p:nvSpPr>
        <p:spPr>
          <a:xfrm>
            <a:off x="6090574" y="2421682"/>
            <a:ext cx="4977578" cy="3639289"/>
          </a:xfrm>
        </p:spPr>
        <p:txBody>
          <a:bodyPr anchor="ctr">
            <a:normAutofit/>
          </a:bodyPr>
          <a:lstStyle/>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endParaRPr lang="en-AU" altLang="en-US" sz="1700">
              <a:solidFill>
                <a:srgbClr val="000000"/>
              </a:solidFill>
            </a:endParaRPr>
          </a:p>
          <a:p>
            <a:pPr marL="34925" indent="0">
              <a:buNone/>
            </a:pPr>
            <a:r>
              <a:rPr lang="en-AU" altLang="en-US" sz="1700">
                <a:solidFill>
                  <a:srgbClr val="000000"/>
                </a:solidFill>
              </a:rPr>
              <a:t>https://youtu.be/ULn9BUkLAcA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4" name="Rectangle 7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4690" name="Title 1">
            <a:extLst>
              <a:ext uri="{FF2B5EF4-FFF2-40B4-BE49-F238E27FC236}">
                <a16:creationId xmlns:a16="http://schemas.microsoft.com/office/drawing/2014/main" id="{D6911083-E134-47B8-96BD-BCC634E7A0D0}"/>
              </a:ext>
            </a:extLst>
          </p:cNvPr>
          <p:cNvSpPr>
            <a:spLocks noGrp="1"/>
          </p:cNvSpPr>
          <p:nvPr>
            <p:ph type="title"/>
          </p:nvPr>
        </p:nvSpPr>
        <p:spPr>
          <a:xfrm>
            <a:off x="6094105" y="802955"/>
            <a:ext cx="4977976" cy="1454051"/>
          </a:xfrm>
        </p:spPr>
        <p:txBody>
          <a:bodyPr>
            <a:normAutofit/>
          </a:bodyPr>
          <a:lstStyle/>
          <a:p>
            <a:r>
              <a:rPr lang="en-AU" altLang="en-US">
                <a:solidFill>
                  <a:srgbClr val="000000"/>
                </a:solidFill>
              </a:rPr>
              <a:t>In Kenya . . .</a:t>
            </a:r>
          </a:p>
        </p:txBody>
      </p:sp>
      <p:sp>
        <p:nvSpPr>
          <p:cNvPr id="8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4692" name="Picture 4">
            <a:extLst>
              <a:ext uri="{FF2B5EF4-FFF2-40B4-BE49-F238E27FC236}">
                <a16:creationId xmlns:a16="http://schemas.microsoft.com/office/drawing/2014/main" id="{FE248BBE-548F-4AAD-998A-16720753FC4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49" y="2412001"/>
            <a:ext cx="3661831" cy="2054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B3CFD78-7EA9-41CD-8C89-0BB5B78CAC06}"/>
              </a:ext>
            </a:extLst>
          </p:cNvPr>
          <p:cNvSpPr>
            <a:spLocks noGrp="1"/>
          </p:cNvSpPr>
          <p:nvPr>
            <p:ph idx="1"/>
          </p:nvPr>
        </p:nvSpPr>
        <p:spPr>
          <a:xfrm>
            <a:off x="6090574" y="2421682"/>
            <a:ext cx="4977578" cy="3639289"/>
          </a:xfrm>
        </p:spPr>
        <p:txBody>
          <a:bodyPr anchor="ctr">
            <a:normAutofit/>
          </a:bodyPr>
          <a:lstStyle/>
          <a:p>
            <a:pPr>
              <a:defRPr/>
            </a:pPr>
            <a:endParaRPr lang="en-AU" sz="1700" dirty="0">
              <a:solidFill>
                <a:srgbClr val="000000"/>
              </a:solidFill>
            </a:endParaRPr>
          </a:p>
          <a:p>
            <a:pPr>
              <a:defRPr/>
            </a:pPr>
            <a:endParaRPr lang="en-AU" sz="1700" dirty="0">
              <a:solidFill>
                <a:srgbClr val="000000"/>
              </a:solidFill>
            </a:endParaRPr>
          </a:p>
          <a:p>
            <a:pPr>
              <a:defRPr/>
            </a:pPr>
            <a:endParaRPr lang="en-AU" sz="1700" dirty="0">
              <a:solidFill>
                <a:srgbClr val="000000"/>
              </a:solidFill>
            </a:endParaRPr>
          </a:p>
          <a:p>
            <a:pPr>
              <a:defRPr/>
            </a:pPr>
            <a:endParaRPr lang="en-AU" sz="1700" dirty="0">
              <a:solidFill>
                <a:srgbClr val="000000"/>
              </a:solidFill>
            </a:endParaRPr>
          </a:p>
          <a:p>
            <a:pPr>
              <a:defRPr/>
            </a:pPr>
            <a:endParaRPr lang="en-AU" sz="1700" dirty="0">
              <a:solidFill>
                <a:srgbClr val="000000"/>
              </a:solidFill>
            </a:endParaRPr>
          </a:p>
          <a:p>
            <a:pPr>
              <a:defRPr/>
            </a:pPr>
            <a:endParaRPr lang="en-AU" sz="1700" dirty="0">
              <a:solidFill>
                <a:srgbClr val="000000"/>
              </a:solidFill>
            </a:endParaRPr>
          </a:p>
          <a:p>
            <a:pPr marL="34925" indent="0">
              <a:buNone/>
              <a:defRPr/>
            </a:pPr>
            <a:endParaRPr lang="en-AU" sz="1700" dirty="0">
              <a:solidFill>
                <a:srgbClr val="000000"/>
              </a:solidFill>
            </a:endParaRPr>
          </a:p>
          <a:p>
            <a:pPr marL="34925" indent="0">
              <a:buNone/>
              <a:defRPr/>
            </a:pPr>
            <a:endParaRPr lang="en-AU" sz="1700" dirty="0">
              <a:solidFill>
                <a:srgbClr val="000000"/>
              </a:solidFill>
            </a:endParaRPr>
          </a:p>
          <a:p>
            <a:pPr marL="34925" indent="0">
              <a:buNone/>
              <a:defRPr/>
            </a:pPr>
            <a:endParaRPr lang="en-AU" sz="1700" dirty="0">
              <a:solidFill>
                <a:srgbClr val="000000"/>
              </a:solidFill>
            </a:endParaRPr>
          </a:p>
          <a:p>
            <a:pPr marL="34925" indent="0">
              <a:buNone/>
              <a:defRPr/>
            </a:pPr>
            <a:r>
              <a:rPr lang="en-AU" sz="1700" dirty="0">
                <a:solidFill>
                  <a:srgbClr val="000000"/>
                </a:solidFill>
              </a:rPr>
              <a:t>https://www.youtube.com/watch?v=ncDAJavLL9I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9F3E-C79D-48AC-A52B-77C255A0D52D}"/>
              </a:ext>
            </a:extLst>
          </p:cNvPr>
          <p:cNvSpPr>
            <a:spLocks noGrp="1"/>
          </p:cNvSpPr>
          <p:nvPr>
            <p:ph type="ctrTitle"/>
          </p:nvPr>
        </p:nvSpPr>
        <p:spPr>
          <a:xfrm>
            <a:off x="5820698" y="2885172"/>
            <a:ext cx="6096000" cy="2889114"/>
          </a:xfrm>
        </p:spPr>
        <p:txBody>
          <a:bodyPr anchor="b">
            <a:normAutofit fontScale="90000"/>
          </a:bodyPr>
          <a:lstStyle/>
          <a:p>
            <a:r>
              <a:rPr lang="en-AU" sz="4700" dirty="0"/>
              <a:t>Protecting </a:t>
            </a:r>
            <a:br>
              <a:rPr lang="en-AU" sz="4700" dirty="0"/>
            </a:br>
            <a:r>
              <a:rPr lang="en-AU" sz="4700" dirty="0"/>
              <a:t>Cambodia’s </a:t>
            </a:r>
            <a:br>
              <a:rPr lang="en-AU" sz="4700" dirty="0"/>
            </a:br>
            <a:r>
              <a:rPr lang="en-AU" sz="4700" dirty="0"/>
              <a:t>Children</a:t>
            </a:r>
            <a:br>
              <a:rPr lang="en-AU" sz="4700" dirty="0"/>
            </a:br>
            <a:br>
              <a:rPr lang="en-AU" sz="4700" dirty="0"/>
            </a:br>
            <a:r>
              <a:rPr lang="en-AU" sz="4000" dirty="0"/>
              <a:t>H.E. Under Secretary </a:t>
            </a:r>
            <a:r>
              <a:rPr lang="en-AU" sz="4000" dirty="0" err="1"/>
              <a:t>Hor</a:t>
            </a:r>
            <a:r>
              <a:rPr lang="en-AU" sz="4000" dirty="0"/>
              <a:t> </a:t>
            </a:r>
            <a:r>
              <a:rPr lang="en-AU" sz="4000" dirty="0" err="1"/>
              <a:t>Sarun</a:t>
            </a:r>
            <a:br>
              <a:rPr lang="en-AU" sz="4000" dirty="0"/>
            </a:br>
            <a:r>
              <a:rPr lang="en-AU" sz="4000" dirty="0"/>
              <a:t>Ministry of Tourism</a:t>
            </a:r>
            <a:br>
              <a:rPr lang="en-AU" sz="4700" dirty="0"/>
            </a:br>
            <a:endParaRPr lang="en-AU" sz="4700" dirty="0"/>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standing in front of a flower&#10;&#10;Description automatically generated">
            <a:extLst>
              <a:ext uri="{FF2B5EF4-FFF2-40B4-BE49-F238E27FC236}">
                <a16:creationId xmlns:a16="http://schemas.microsoft.com/office/drawing/2014/main" id="{3257B809-91B2-48B0-B018-8AF8EA223AE6}"/>
              </a:ext>
            </a:extLst>
          </p:cNvPr>
          <p:cNvPicPr>
            <a:picLocks noChangeAspect="1"/>
          </p:cNvPicPr>
          <p:nvPr/>
        </p:nvPicPr>
        <p:blipFill rotWithShape="1">
          <a:blip r:embed="rId3">
            <a:extLst>
              <a:ext uri="{28A0092B-C50C-407E-A947-70E740481C1C}">
                <a14:useLocalDpi xmlns:a14="http://schemas.microsoft.com/office/drawing/2010/main" val="0"/>
              </a:ext>
            </a:extLst>
          </a:blip>
          <a:srcRect r="-2" b="1461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238979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posing for the camera&#10;&#10;Description automatically generated">
            <a:extLst>
              <a:ext uri="{FF2B5EF4-FFF2-40B4-BE49-F238E27FC236}">
                <a16:creationId xmlns:a16="http://schemas.microsoft.com/office/drawing/2014/main" id="{E4D2EDD3-9E55-481C-8855-F09C4507C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75361"/>
            <a:ext cx="10905066" cy="49072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EB9E5163-1C41-4095-A5D4-61372367B346}"/>
              </a:ext>
            </a:extLst>
          </p:cNvPr>
          <p:cNvSpPr>
            <a:spLocks noGrp="1"/>
          </p:cNvSpPr>
          <p:nvPr>
            <p:ph type="title"/>
          </p:nvPr>
        </p:nvSpPr>
        <p:spPr>
          <a:xfrm>
            <a:off x="694510" y="1918701"/>
            <a:ext cx="2743200" cy="2743200"/>
          </a:xfrm>
          <a:prstGeom prst="ellipse">
            <a:avLst/>
          </a:prstGeom>
          <a:solidFill>
            <a:srgbClr val="7B7B7B"/>
          </a:solidFill>
          <a:ln w="174625" cmpd="thinThick">
            <a:solidFill>
              <a:srgbClr val="7B7B7B"/>
            </a:solidFill>
          </a:ln>
        </p:spPr>
        <p:txBody>
          <a:bodyPr>
            <a:normAutofit/>
          </a:bodyPr>
          <a:lstStyle/>
          <a:p>
            <a:pPr algn="ctr" eaLnBrk="1" hangingPunct="1"/>
            <a:r>
              <a:rPr lang="en-US" altLang="en-US" sz="2600">
                <a:solidFill>
                  <a:srgbClr val="FFFFFF"/>
                </a:solidFill>
              </a:rPr>
              <a:t>What will I learn?</a:t>
            </a:r>
            <a:endParaRPr lang="th-TH" altLang="en-US" sz="2600">
              <a:solidFill>
                <a:srgbClr val="FFFFFF"/>
              </a:solidFill>
            </a:endParaRPr>
          </a:p>
        </p:txBody>
      </p:sp>
      <p:graphicFrame>
        <p:nvGraphicFramePr>
          <p:cNvPr id="14340" name="Content Placeholder 6">
            <a:extLst>
              <a:ext uri="{FF2B5EF4-FFF2-40B4-BE49-F238E27FC236}">
                <a16:creationId xmlns:a16="http://schemas.microsoft.com/office/drawing/2014/main" id="{95363530-F695-4DF9-864B-58960BCA3F79}"/>
              </a:ext>
            </a:extLst>
          </p:cNvPr>
          <p:cNvGraphicFramePr>
            <a:graphicFrameLocks noGrp="1"/>
          </p:cNvGraphicFramePr>
          <p:nvPr>
            <p:ph idx="1"/>
            <p:extLst>
              <p:ext uri="{D42A27DB-BD31-4B8C-83A1-F6EECF244321}">
                <p14:modId xmlns:p14="http://schemas.microsoft.com/office/powerpoint/2010/main" val="3086566519"/>
              </p:ext>
            </p:extLst>
          </p:nvPr>
        </p:nvGraphicFramePr>
        <p:xfrm>
          <a:off x="4038600" y="981184"/>
          <a:ext cx="7188200" cy="461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8BBFBE-AAC1-4963-9BC9-B9971BB8EC9F}"/>
              </a:ext>
            </a:extLst>
          </p:cNvPr>
          <p:cNvSpPr>
            <a:spLocks noGrp="1"/>
          </p:cNvSpPr>
          <p:nvPr>
            <p:ph type="title"/>
          </p:nvPr>
        </p:nvSpPr>
        <p:spPr>
          <a:xfrm>
            <a:off x="762001" y="803325"/>
            <a:ext cx="5314536" cy="1325563"/>
          </a:xfrm>
        </p:spPr>
        <p:txBody>
          <a:bodyPr rtlCol="0">
            <a:normAutofit/>
          </a:bodyPr>
          <a:lstStyle/>
          <a:p>
            <a:pPr>
              <a:defRPr/>
            </a:pPr>
            <a:r>
              <a:rPr lang="en-US" sz="3100" dirty="0"/>
              <a:t>Cambodia is not immune from transnational child sex crimes</a:t>
            </a:r>
            <a:endParaRPr lang="th-TH" sz="3100" dirty="0"/>
          </a:p>
        </p:txBody>
      </p:sp>
      <p:sp>
        <p:nvSpPr>
          <p:cNvPr id="77" name="Freeform: Shape 7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7FD81CB-4269-48D6-A510-08E55433B245}"/>
              </a:ext>
            </a:extLst>
          </p:cNvPr>
          <p:cNvPicPr>
            <a:picLocks noChangeAspect="1"/>
          </p:cNvPicPr>
          <p:nvPr/>
        </p:nvPicPr>
        <p:blipFill rotWithShape="1">
          <a:blip r:embed="rId3">
            <a:extLst>
              <a:ext uri="{28A0092B-C50C-407E-A947-70E740481C1C}">
                <a14:useLocalDpi xmlns:a14="http://schemas.microsoft.com/office/drawing/2010/main" val="0"/>
              </a:ext>
            </a:extLst>
          </a:blip>
          <a:srcRect l="28410" r="1120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A781615-6D16-4A6D-9F6D-CEF7C67D1787}"/>
              </a:ext>
            </a:extLst>
          </p:cNvPr>
          <p:cNvSpPr>
            <a:spLocks noGrp="1"/>
          </p:cNvSpPr>
          <p:nvPr>
            <p:ph type="title"/>
          </p:nvPr>
        </p:nvSpPr>
        <p:spPr>
          <a:xfrm>
            <a:off x="863029" y="1012004"/>
            <a:ext cx="3416158" cy="4795408"/>
          </a:xfrm>
        </p:spPr>
        <p:txBody>
          <a:bodyPr vert="horz" lIns="91440" tIns="45720" rIns="91440" bIns="45720" rtlCol="0" anchor="ctr">
            <a:normAutofit/>
          </a:bodyPr>
          <a:lstStyle/>
          <a:p>
            <a:pPr>
              <a:defRPr/>
            </a:pPr>
            <a:r>
              <a:rPr lang="en-US">
                <a:solidFill>
                  <a:srgbClr val="FFFFFF"/>
                </a:solidFill>
              </a:rPr>
              <a:t>Transnational child sex crimes</a:t>
            </a:r>
            <a:br>
              <a:rPr lang="en-US">
                <a:solidFill>
                  <a:srgbClr val="FFFFFF"/>
                </a:solidFill>
              </a:rPr>
            </a:br>
            <a:endParaRPr lang="en-US">
              <a:solidFill>
                <a:srgbClr val="FFFFFF"/>
              </a:solidFill>
            </a:endParaRPr>
          </a:p>
        </p:txBody>
      </p:sp>
      <p:graphicFrame>
        <p:nvGraphicFramePr>
          <p:cNvPr id="10" name="Content Placeholder 6">
            <a:extLst>
              <a:ext uri="{FF2B5EF4-FFF2-40B4-BE49-F238E27FC236}">
                <a16:creationId xmlns:a16="http://schemas.microsoft.com/office/drawing/2014/main" id="{8AB62EB0-9F19-4C8A-B3F7-E397962CF589}"/>
              </a:ext>
            </a:extLst>
          </p:cNvPr>
          <p:cNvGraphicFramePr/>
          <p:nvPr>
            <p:extLst>
              <p:ext uri="{D42A27DB-BD31-4B8C-83A1-F6EECF244321}">
                <p14:modId xmlns:p14="http://schemas.microsoft.com/office/powerpoint/2010/main" val="35905110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P Document" ma:contentTypeID="0x010100BA521C41550A427283F34EF72CDB76C8003579B014A34F544AB5A245368A2D3CF5" ma:contentTypeVersion="2" ma:contentTypeDescription="AFP Document - Australian Federal Police Custom Content Type" ma:contentTypeScope="" ma:versionID="30f400c7a2afc8511526ee9d2b76094a">
  <xsd:schema xmlns:xsd="http://www.w3.org/2001/XMLSchema" xmlns:xs="http://www.w3.org/2001/XMLSchema" xmlns:p="http://schemas.microsoft.com/office/2006/metadata/properties" xmlns:ns2="78a5d263-ab56-46a8-bed7-402d18ab00c7" xmlns:ns3="C46C8E19-9F55-4442-889D-FC9559FF4122" xmlns:ns4="c46c8e19-9f55-4442-889d-fc9559ff4122" targetNamespace="http://schemas.microsoft.com/office/2006/metadata/properties" ma:root="true" ma:fieldsID="68780b15af7f82b522b18b5840445ca3" ns2:_="" ns3:_="" ns4:_="">
    <xsd:import namespace="78a5d263-ab56-46a8-bed7-402d18ab00c7"/>
    <xsd:import namespace="C46C8E19-9F55-4442-889D-FC9559FF4122"/>
    <xsd:import namespace="c46c8e19-9f55-4442-889d-fc9559ff4122"/>
    <xsd:element name="properties">
      <xsd:complexType>
        <xsd:sequence>
          <xsd:element name="documentManagement">
            <xsd:complexType>
              <xsd:all>
                <xsd:element ref="ns2:_dlc_DocId" minOccurs="0"/>
                <xsd:element ref="ns2:_dlc_DocIdUrl" minOccurs="0"/>
                <xsd:element ref="ns2:_dlc_DocIdPersistId" minOccurs="0"/>
                <xsd:element ref="ns3:e8c8aaa3f3cc49e99f0b9d09ebadca14" minOccurs="0"/>
                <xsd:element ref="ns3:DocumentDescription" minOccurs="0"/>
                <xsd:element ref="ns2:TaxCatchAll" minOccurs="0"/>
                <xsd:element ref="ns2:TaxCatchAllLabel" minOccurs="0"/>
                <xsd:element ref="ns4:p1ecd1237af04d9b8452df827eadf62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d263-ab56-46a8-bed7-402d18ab00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f4caa40-891f-45dc-ac21-76fc21aa27ff}" ma:internalName="TaxCatchAll" ma:showField="CatchAllData" ma:web="78a5d263-ab56-46a8-bed7-402d18ab00c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f4caa40-891f-45dc-ac21-76fc21aa27ff}" ma:internalName="TaxCatchAllLabel" ma:readOnly="true" ma:showField="CatchAllDataLabel" ma:web="78a5d263-ab56-46a8-bed7-402d18ab0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e8c8aaa3f3cc49e99f0b9d09ebadca14" ma:index="12" ma:taxonomy="true" ma:internalName="e8c8aaa3f3cc49e99f0b9d09ebadca14" ma:taxonomyFieldName="AFP_x0020_Classification" ma:displayName="AFP Classification" ma:indexed="true" ma:fieldId="{e8c8aaa3-f3cc-49e9-9f0b-9d09ebadca14}" ma:sspId="840ec5ba-1254-420f-88bd-a8510a331eab" ma:termSetId="a15fa104-4ec9-4531-b874-4b55be8f78a5" ma:anchorId="00000000-0000-0000-0000-000000000000" ma:open="false" ma:isKeyword="false">
      <xsd:complexType>
        <xsd:sequence>
          <xsd:element ref="pc:Terms" minOccurs="0" maxOccurs="1"/>
        </xsd:sequence>
      </xsd:complexType>
    </xsd:element>
    <xsd:element name="DocumentDescription" ma:index="13" nillable="true" ma:displayName="Document descriptio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p1ecd1237af04d9b8452df827eadf627" ma:index="17" ma:taxonomy="true" ma:internalName="p1ecd1237af04d9b8452df827eadf627" ma:taxonomyFieldName="Activity_x0020_document_x0020_tags" ma:displayName="Activity document tags" ma:fieldId="{91ecd123-7af0-4d9b-8452-df827eadf627}" ma:taxonomyMulti="true" ma:sspId="840ec5ba-1254-420f-88bd-a8510a331eab" ma:termSetId="8061e8cd-2ac4-4ce4-a12c-32f5d936ff92" ma:anchorId="c0ccdf4a-bd41-4c8f-b8d4-7013d604dc27"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1ecd1237af04d9b8452df827eadf627 xmlns="c46c8e19-9f55-4442-889d-fc9559ff4122">
      <Terms xmlns="http://schemas.microsoft.com/office/infopath/2007/PartnerControls">
        <TermInfo xmlns="http://schemas.microsoft.com/office/infopath/2007/PartnerControls">
          <TermName xmlns="http://schemas.microsoft.com/office/infopath/2007/PartnerControls">ACCCE</TermName>
          <TermId xmlns="http://schemas.microsoft.com/office/infopath/2007/PartnerControls">6fa9cab8-7e87-4255-bc31-63bb732469b5</TermId>
        </TermInfo>
      </Terms>
    </p1ecd1237af04d9b8452df827eadf627>
    <_dlc_DocId xmlns="78a5d263-ab56-46a8-bed7-402d18ab00c7">TENXEPR372TU-435719964-23711</_dlc_DocId>
    <e8c8aaa3f3cc49e99f0b9d09ebadca14 xmlns="C46C8E19-9F55-4442-889D-FC9559FF4122">
      <Terms xmlns="http://schemas.microsoft.com/office/infopath/2007/PartnerControls">
        <TermInfo xmlns="http://schemas.microsoft.com/office/infopath/2007/PartnerControls">
          <TermName xmlns="http://schemas.microsoft.com/office/infopath/2007/PartnerControls">For-Official-Use-Only</TermName>
          <TermId xmlns="http://schemas.microsoft.com/office/infopath/2007/PartnerControls">ffa19dd7-111c-43ca-af28-c4a34e200109</TermId>
        </TermInfo>
      </Terms>
    </e8c8aaa3f3cc49e99f0b9d09ebadca14>
    <_dlc_DocIdUrl xmlns="78a5d263-ab56-46a8-bed7-402d18ab00c7">
      <Url>http://activity.afp.le/a/ACCCE/_layouts/DocIdRedir.aspx?ID=TENXEPR372TU-435719964-23711</Url>
      <Description>TENXEPR372TU-435719964-23711</Description>
    </_dlc_DocIdUrl>
    <TaxCatchAll xmlns="78a5d263-ab56-46a8-bed7-402d18ab00c7">
      <Value>2</Value>
      <Value>1</Value>
    </TaxCatchAll>
    <DocumentDescription xmlns="C46C8E19-9F55-4442-889D-FC9559FF4122" xsi:nil="true"/>
  </documentManagement>
</p:properties>
</file>

<file path=customXml/itemProps1.xml><?xml version="1.0" encoding="utf-8"?>
<ds:datastoreItem xmlns:ds="http://schemas.openxmlformats.org/officeDocument/2006/customXml" ds:itemID="{A5537408-81A4-4268-9031-4B59EB7F02CB}"/>
</file>

<file path=customXml/itemProps2.xml><?xml version="1.0" encoding="utf-8"?>
<ds:datastoreItem xmlns:ds="http://schemas.openxmlformats.org/officeDocument/2006/customXml" ds:itemID="{1CAFDCDA-A6C9-4F88-85A9-807B0A140D17}"/>
</file>

<file path=customXml/itemProps3.xml><?xml version="1.0" encoding="utf-8"?>
<ds:datastoreItem xmlns:ds="http://schemas.openxmlformats.org/officeDocument/2006/customXml" ds:itemID="{AB12A03B-108B-4748-9052-5B7F62EBADB4}"/>
</file>

<file path=customXml/itemProps4.xml><?xml version="1.0" encoding="utf-8"?>
<ds:datastoreItem xmlns:ds="http://schemas.openxmlformats.org/officeDocument/2006/customXml" ds:itemID="{98D92A2D-660B-41F1-A3B2-8C2D1A26B8A6}"/>
</file>

<file path=docProps/app.xml><?xml version="1.0" encoding="utf-8"?>
<Properties xmlns="http://schemas.openxmlformats.org/officeDocument/2006/extended-properties" xmlns:vt="http://schemas.openxmlformats.org/officeDocument/2006/docPropsVTypes">
  <TotalTime>64</TotalTime>
  <Words>3728</Words>
  <Application>Microsoft Office PowerPoint</Application>
  <PresentationFormat>Widescreen</PresentationFormat>
  <Paragraphs>493</Paragraphs>
  <Slides>59</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Arial Black</vt:lpstr>
      <vt:lpstr>Calibri</vt:lpstr>
      <vt:lpstr>Calibri Light</vt:lpstr>
      <vt:lpstr>Corbel</vt:lpstr>
      <vt:lpstr>Courier New</vt:lpstr>
      <vt:lpstr>Tw Cen MT</vt:lpstr>
      <vt:lpstr>Verdana</vt:lpstr>
      <vt:lpstr>Wingdings</vt:lpstr>
      <vt:lpstr>Office Theme</vt:lpstr>
      <vt:lpstr>PROTECTING CHILDREN  FROM  FOREIGN CHILD SEX OFFENDERS   Phnom Penh 2019   </vt:lpstr>
      <vt:lpstr>Welcome</vt:lpstr>
      <vt:lpstr>Who are you?</vt:lpstr>
      <vt:lpstr>Learning Agreement</vt:lpstr>
      <vt:lpstr>Why are we here?</vt:lpstr>
      <vt:lpstr>PowerPoint Presentation</vt:lpstr>
      <vt:lpstr>What will I learn?</vt:lpstr>
      <vt:lpstr>Cambodia is not immune from transnational child sex crimes</vt:lpstr>
      <vt:lpstr>Transnational child sex crimes </vt:lpstr>
      <vt:lpstr>Why do we need to talk about sex? </vt:lpstr>
      <vt:lpstr>What is child abuse? </vt:lpstr>
      <vt:lpstr>What types of abuse exist? </vt:lpstr>
      <vt:lpstr>PowerPoint Presentation</vt:lpstr>
      <vt:lpstr>Child sexual exploitation is a rapidly growing transnational crime </vt:lpstr>
      <vt:lpstr>Why should I protect children?</vt:lpstr>
      <vt:lpstr>What is Child Sexual Exploitation in Travel and Tourism? </vt:lpstr>
      <vt:lpstr>What is child sexual exploitation in travel and tourism? </vt:lpstr>
      <vt:lpstr>What is Online Child Sexual Exploitation?   </vt:lpstr>
      <vt:lpstr>What is online sexual exploitation of children? </vt:lpstr>
      <vt:lpstr>Child Sexual Exploitation in Travel and Tourism </vt:lpstr>
      <vt:lpstr>What is this?</vt:lpstr>
      <vt:lpstr>PowerPoint Presentation</vt:lpstr>
      <vt:lpstr>Who is crossing your border?</vt:lpstr>
      <vt:lpstr>What is child sexual exploitation in travel and tourism? </vt:lpstr>
      <vt:lpstr>How are children exploited in tourism? </vt:lpstr>
      <vt:lpstr>PowerPoint Presentation</vt:lpstr>
      <vt:lpstr>PowerPoint Presentation</vt:lpstr>
      <vt:lpstr>How do tourists interact with local children?</vt:lpstr>
      <vt:lpstr>How does tourism facilitate child sexual exploitation?</vt:lpstr>
      <vt:lpstr>What are the causes?</vt:lpstr>
      <vt:lpstr>Why does child sexual exploitation happen in tourism destinations?</vt:lpstr>
      <vt:lpstr>What have you seen or heard? </vt:lpstr>
      <vt:lpstr>Where are foreign offenders travelling?</vt:lpstr>
      <vt:lpstr>Who are the offenders? </vt:lpstr>
      <vt:lpstr>Who are the offenders? </vt:lpstr>
      <vt:lpstr>Who are the offenders?</vt:lpstr>
      <vt:lpstr>How do offenders operate? </vt:lpstr>
      <vt:lpstr>What could be happening here? </vt:lpstr>
      <vt:lpstr>What could be happening here? </vt:lpstr>
      <vt:lpstr>What could be happening here? </vt:lpstr>
      <vt:lpstr>What could be happening here? </vt:lpstr>
      <vt:lpstr>What could be happening here? </vt:lpstr>
      <vt:lpstr>Who are the offenders? Case studies </vt:lpstr>
      <vt:lpstr>Let’s take a look at Cambodia. </vt:lpstr>
      <vt:lpstr>Cambodia </vt:lpstr>
      <vt:lpstr>Cambodia </vt:lpstr>
      <vt:lpstr>Cambodia</vt:lpstr>
      <vt:lpstr>Cambodia</vt:lpstr>
      <vt:lpstr>Who are the victims? </vt:lpstr>
      <vt:lpstr>Who are the victims? </vt:lpstr>
      <vt:lpstr>PowerPoint Presentation</vt:lpstr>
      <vt:lpstr>Srey’s Story  </vt:lpstr>
      <vt:lpstr>Vinh’s Story  </vt:lpstr>
      <vt:lpstr>Thao’s Story  </vt:lpstr>
      <vt:lpstr>What is the impact of foreign child sex offenders? </vt:lpstr>
      <vt:lpstr>PowerPoint Presentation</vt:lpstr>
      <vt:lpstr>Child Sex Tourism: Speak-Up Video</vt:lpstr>
      <vt:lpstr>In Kenya . . .</vt:lpstr>
      <vt:lpstr>Protecting  Cambodia’s  Children  H.E. Under Secretary Hor Sarun Ministry of Tourism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CHILDREN  FROM  FOREIGN CHILD SEX OFFENDERS   Phnom Penh 2019   </dc:title>
  <dc:creator>anita dodds</dc:creator>
  <cp:lastModifiedBy>anita dodds</cp:lastModifiedBy>
  <cp:revision>14</cp:revision>
  <dcterms:created xsi:type="dcterms:W3CDTF">2019-05-20T15:51:40Z</dcterms:created>
  <dcterms:modified xsi:type="dcterms:W3CDTF">2019-05-20T16:58:10Z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FP Classification">
    <vt:lpwstr>2;#For-Official-Use-Only|ffa19dd7-111c-43ca-af28-c4a34e200109</vt:lpwstr>
  </property>
  <property fmtid="{D5CDD505-2E9C-101B-9397-08002B2CF9AE}" pid="3" name="_dlc_DocIdItemGuid">
    <vt:lpwstr>91d7ea0a-92fb-4d20-b86e-96cbc4db10ef</vt:lpwstr>
  </property>
  <property fmtid="{D5CDD505-2E9C-101B-9397-08002B2CF9AE}" pid="4" name="ContentTypeId">
    <vt:lpwstr>0x010100BA521C41550A427283F34EF72CDB76C8003579B014A34F544AB5A245368A2D3CF5</vt:lpwstr>
  </property>
  <property fmtid="{D5CDD505-2E9C-101B-9397-08002B2CF9AE}" pid="5" name="Activity document tags">
    <vt:lpwstr>1;#ACCCE|6fa9cab8-7e87-4255-bc31-63bb732469b5</vt:lpwstr>
  </property>
</Properties>
</file>