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slideMasters/slideMaster1.xml" ContentType="application/vnd.openxmlformats-officedocument.presentationml.slideMaster+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12.xml" ContentType="application/vnd.openxmlformats-officedocument.presentationml.notesSlide+xml"/>
  <Override PartName="/ppt/notesSlides/notesSlide16.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diagrams/layout1.xml" ContentType="application/vnd.openxmlformats-officedocument.drawingml.diagramLayout+xml"/>
  <Override PartName="/ppt/theme/theme2.xml" ContentType="application/vnd.openxmlformats-officedocument.theme+xml"/>
  <Override PartName="/ppt/diagrams/drawing2.xml" ContentType="application/vnd.ms-office.drawingml.diagramDrawing+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layout3.xml" ContentType="application/vnd.openxmlformats-officedocument.drawingml.diagramLayout+xml"/>
  <Override PartName="/ppt/diagrams/quickStyle3.xml" ContentType="application/vnd.openxmlformats-officedocument.drawingml.diagramStyle+xml"/>
  <Override PartName="/ppt/diagrams/drawing3.xml" ContentType="application/vnd.ms-office.drawingml.diagramDrawing+xml"/>
  <Override PartName="/ppt/diagrams/colors3.xml" ContentType="application/vnd.openxmlformats-officedocument.drawingml.diagramCol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559" r:id="rId2"/>
    <p:sldId id="564" r:id="rId3"/>
    <p:sldId id="592" r:id="rId4"/>
    <p:sldId id="560" r:id="rId5"/>
    <p:sldId id="595" r:id="rId6"/>
    <p:sldId id="633" r:id="rId7"/>
    <p:sldId id="582" r:id="rId8"/>
    <p:sldId id="604" r:id="rId9"/>
    <p:sldId id="584" r:id="rId10"/>
    <p:sldId id="635" r:id="rId11"/>
    <p:sldId id="634" r:id="rId12"/>
    <p:sldId id="636" r:id="rId13"/>
    <p:sldId id="924" r:id="rId14"/>
    <p:sldId id="570" r:id="rId15"/>
    <p:sldId id="567" r:id="rId16"/>
    <p:sldId id="56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ita dodds" initials="ad" lastIdx="1" clrIdx="0">
    <p:extLst>
      <p:ext uri="{19B8F6BF-5375-455C-9EA6-DF929625EA0E}">
        <p15:presenceInfo xmlns:p15="http://schemas.microsoft.com/office/powerpoint/2012/main" userId="b503af6dd4e305c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49" autoAdjust="0"/>
    <p:restoredTop sz="94605" autoAdjust="0"/>
  </p:normalViewPr>
  <p:slideViewPr>
    <p:cSldViewPr snapToGrid="0">
      <p:cViewPr varScale="1">
        <p:scale>
          <a:sx n="93" d="100"/>
          <a:sy n="93" d="100"/>
        </p:scale>
        <p:origin x="230" y="77"/>
      </p:cViewPr>
      <p:guideLst/>
    </p:cSldViewPr>
  </p:slideViewPr>
  <p:notesTextViewPr>
    <p:cViewPr>
      <p:scale>
        <a:sx n="1" d="1"/>
        <a:sy n="1" d="1"/>
      </p:scale>
      <p:origin x="0" y="0"/>
    </p:cViewPr>
  </p:notesTextViewPr>
  <p:sorterViewPr>
    <p:cViewPr>
      <p:scale>
        <a:sx n="48" d="100"/>
        <a:sy n="48" d="100"/>
      </p:scale>
      <p:origin x="0" y="-9019"/>
    </p:cViewPr>
  </p:sorterViewPr>
  <p:notesViewPr>
    <p:cSldViewPr snapToGrid="0">
      <p:cViewPr>
        <p:scale>
          <a:sx n="85" d="100"/>
          <a:sy n="85" d="100"/>
        </p:scale>
        <p:origin x="272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customXml" Target="../customXml/item3.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 Id="rId27" Type="http://schemas.openxmlformats.org/officeDocument/2006/relationships/customXml" Target="../customXml/item4.xml"/></Relationships>
</file>

<file path=ppt/diagrams/_rels/data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rawing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4684E9EF-C0A7-434C-83EA-064BB331D08F}"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C03B895A-3DA2-48AB-A6C2-7F6B5BEFCAAB}">
      <dgm:prSet/>
      <dgm:spPr/>
      <dgm:t>
        <a:bodyPr/>
        <a:lstStyle/>
        <a:p>
          <a:r>
            <a:rPr lang="en-AU"/>
            <a:t>Any form of sexual abuse and exploitation that has a link to the Internet and related devices.</a:t>
          </a:r>
          <a:endParaRPr lang="en-US"/>
        </a:p>
      </dgm:t>
    </dgm:pt>
    <dgm:pt modelId="{B8A10420-8E3A-4C8A-90B2-974D9D066600}" type="parTrans" cxnId="{7C7156B0-5CB0-4EAE-8995-B5C6ADC35CBF}">
      <dgm:prSet/>
      <dgm:spPr/>
      <dgm:t>
        <a:bodyPr/>
        <a:lstStyle/>
        <a:p>
          <a:endParaRPr lang="en-US"/>
        </a:p>
      </dgm:t>
    </dgm:pt>
    <dgm:pt modelId="{F2A09F32-3850-45BD-AE4D-3B279271CD0F}" type="sibTrans" cxnId="{7C7156B0-5CB0-4EAE-8995-B5C6ADC35CBF}">
      <dgm:prSet/>
      <dgm:spPr/>
      <dgm:t>
        <a:bodyPr/>
        <a:lstStyle/>
        <a:p>
          <a:endParaRPr lang="en-US"/>
        </a:p>
      </dgm:t>
    </dgm:pt>
    <dgm:pt modelId="{EA235B7E-E066-4D18-974E-BB96F12914A5}">
      <dgm:prSet/>
      <dgm:spPr/>
      <dgm:t>
        <a:bodyPr/>
        <a:lstStyle/>
        <a:p>
          <a:r>
            <a:rPr lang="en-AU"/>
            <a:t>Including acts of sexual abuse that are photographed or video-/audio-recorded and then uploaded and made available online.</a:t>
          </a:r>
          <a:endParaRPr lang="en-US"/>
        </a:p>
      </dgm:t>
    </dgm:pt>
    <dgm:pt modelId="{F68BD5A8-4043-4D00-AC54-A705DAFEF5EB}" type="parTrans" cxnId="{139324E6-6BCB-4BCA-B4B4-4653AA4D90E1}">
      <dgm:prSet/>
      <dgm:spPr/>
      <dgm:t>
        <a:bodyPr/>
        <a:lstStyle/>
        <a:p>
          <a:endParaRPr lang="en-US"/>
        </a:p>
      </dgm:t>
    </dgm:pt>
    <dgm:pt modelId="{5D087F50-D65C-4366-BA56-3DBFFE727D9B}" type="sibTrans" cxnId="{139324E6-6BCB-4BCA-B4B4-4653AA4D90E1}">
      <dgm:prSet/>
      <dgm:spPr/>
      <dgm:t>
        <a:bodyPr/>
        <a:lstStyle/>
        <a:p>
          <a:endParaRPr lang="en-US"/>
        </a:p>
      </dgm:t>
    </dgm:pt>
    <dgm:pt modelId="{108B9FD8-F1EA-4131-BBDF-A7D81B896217}" type="pres">
      <dgm:prSet presAssocID="{4684E9EF-C0A7-434C-83EA-064BB331D08F}" presName="vert0" presStyleCnt="0">
        <dgm:presLayoutVars>
          <dgm:dir/>
          <dgm:animOne val="branch"/>
          <dgm:animLvl val="lvl"/>
        </dgm:presLayoutVars>
      </dgm:prSet>
      <dgm:spPr/>
    </dgm:pt>
    <dgm:pt modelId="{27BEE198-2C50-4096-B1DC-F4CF94409F6B}" type="pres">
      <dgm:prSet presAssocID="{C03B895A-3DA2-48AB-A6C2-7F6B5BEFCAAB}" presName="thickLine" presStyleLbl="alignNode1" presStyleIdx="0" presStyleCnt="2"/>
      <dgm:spPr/>
    </dgm:pt>
    <dgm:pt modelId="{0F6B5635-523C-47B5-B16B-8C263EE74AD1}" type="pres">
      <dgm:prSet presAssocID="{C03B895A-3DA2-48AB-A6C2-7F6B5BEFCAAB}" presName="horz1" presStyleCnt="0"/>
      <dgm:spPr/>
    </dgm:pt>
    <dgm:pt modelId="{0E6CA1BB-F6E0-4AA5-9E71-B2EB16161E47}" type="pres">
      <dgm:prSet presAssocID="{C03B895A-3DA2-48AB-A6C2-7F6B5BEFCAAB}" presName="tx1" presStyleLbl="revTx" presStyleIdx="0" presStyleCnt="2"/>
      <dgm:spPr/>
    </dgm:pt>
    <dgm:pt modelId="{97FB4031-A939-4B77-A44D-ED80830EB405}" type="pres">
      <dgm:prSet presAssocID="{C03B895A-3DA2-48AB-A6C2-7F6B5BEFCAAB}" presName="vert1" presStyleCnt="0"/>
      <dgm:spPr/>
    </dgm:pt>
    <dgm:pt modelId="{AE3E5A63-DCF4-4094-896E-7EFA27FACB5B}" type="pres">
      <dgm:prSet presAssocID="{EA235B7E-E066-4D18-974E-BB96F12914A5}" presName="thickLine" presStyleLbl="alignNode1" presStyleIdx="1" presStyleCnt="2"/>
      <dgm:spPr/>
    </dgm:pt>
    <dgm:pt modelId="{30C6E1F3-AA5A-4825-883D-7F61F784D6E1}" type="pres">
      <dgm:prSet presAssocID="{EA235B7E-E066-4D18-974E-BB96F12914A5}" presName="horz1" presStyleCnt="0"/>
      <dgm:spPr/>
    </dgm:pt>
    <dgm:pt modelId="{015498A2-0080-4BBA-B95D-8AA0C0FD159B}" type="pres">
      <dgm:prSet presAssocID="{EA235B7E-E066-4D18-974E-BB96F12914A5}" presName="tx1" presStyleLbl="revTx" presStyleIdx="1" presStyleCnt="2"/>
      <dgm:spPr/>
    </dgm:pt>
    <dgm:pt modelId="{F91F32D8-0999-4AB7-9D37-245F00A94C45}" type="pres">
      <dgm:prSet presAssocID="{EA235B7E-E066-4D18-974E-BB96F12914A5}" presName="vert1" presStyleCnt="0"/>
      <dgm:spPr/>
    </dgm:pt>
  </dgm:ptLst>
  <dgm:cxnLst>
    <dgm:cxn modelId="{1EF0D369-0607-45D8-B8FE-4227973D6D2D}" type="presOf" srcId="{EA235B7E-E066-4D18-974E-BB96F12914A5}" destId="{015498A2-0080-4BBA-B95D-8AA0C0FD159B}" srcOrd="0" destOrd="0" presId="urn:microsoft.com/office/officeart/2008/layout/LinedList"/>
    <dgm:cxn modelId="{436FE75A-F25D-4BE8-B502-7845B880A3B9}" type="presOf" srcId="{4684E9EF-C0A7-434C-83EA-064BB331D08F}" destId="{108B9FD8-F1EA-4131-BBDF-A7D81B896217}" srcOrd="0" destOrd="0" presId="urn:microsoft.com/office/officeart/2008/layout/LinedList"/>
    <dgm:cxn modelId="{7C7156B0-5CB0-4EAE-8995-B5C6ADC35CBF}" srcId="{4684E9EF-C0A7-434C-83EA-064BB331D08F}" destId="{C03B895A-3DA2-48AB-A6C2-7F6B5BEFCAAB}" srcOrd="0" destOrd="0" parTransId="{B8A10420-8E3A-4C8A-90B2-974D9D066600}" sibTransId="{F2A09F32-3850-45BD-AE4D-3B279271CD0F}"/>
    <dgm:cxn modelId="{04EB23DA-20F5-4B34-8C26-AB5D22B67752}" type="presOf" srcId="{C03B895A-3DA2-48AB-A6C2-7F6B5BEFCAAB}" destId="{0E6CA1BB-F6E0-4AA5-9E71-B2EB16161E47}" srcOrd="0" destOrd="0" presId="urn:microsoft.com/office/officeart/2008/layout/LinedList"/>
    <dgm:cxn modelId="{139324E6-6BCB-4BCA-B4B4-4653AA4D90E1}" srcId="{4684E9EF-C0A7-434C-83EA-064BB331D08F}" destId="{EA235B7E-E066-4D18-974E-BB96F12914A5}" srcOrd="1" destOrd="0" parTransId="{F68BD5A8-4043-4D00-AC54-A705DAFEF5EB}" sibTransId="{5D087F50-D65C-4366-BA56-3DBFFE727D9B}"/>
    <dgm:cxn modelId="{E17E3A6E-1B07-4CB2-A624-BE3C470B6385}" type="presParOf" srcId="{108B9FD8-F1EA-4131-BBDF-A7D81B896217}" destId="{27BEE198-2C50-4096-B1DC-F4CF94409F6B}" srcOrd="0" destOrd="0" presId="urn:microsoft.com/office/officeart/2008/layout/LinedList"/>
    <dgm:cxn modelId="{E786FBB5-8B4C-47E5-99F1-55EABC185C50}" type="presParOf" srcId="{108B9FD8-F1EA-4131-BBDF-A7D81B896217}" destId="{0F6B5635-523C-47B5-B16B-8C263EE74AD1}" srcOrd="1" destOrd="0" presId="urn:microsoft.com/office/officeart/2008/layout/LinedList"/>
    <dgm:cxn modelId="{1605B962-D2F1-4854-B5DA-7DFEB8C932FB}" type="presParOf" srcId="{0F6B5635-523C-47B5-B16B-8C263EE74AD1}" destId="{0E6CA1BB-F6E0-4AA5-9E71-B2EB16161E47}" srcOrd="0" destOrd="0" presId="urn:microsoft.com/office/officeart/2008/layout/LinedList"/>
    <dgm:cxn modelId="{3D56CCBB-0E6C-4911-A0C6-891570D73573}" type="presParOf" srcId="{0F6B5635-523C-47B5-B16B-8C263EE74AD1}" destId="{97FB4031-A939-4B77-A44D-ED80830EB405}" srcOrd="1" destOrd="0" presId="urn:microsoft.com/office/officeart/2008/layout/LinedList"/>
    <dgm:cxn modelId="{3F112F9F-5157-4E80-A0D2-89A95338817C}" type="presParOf" srcId="{108B9FD8-F1EA-4131-BBDF-A7D81B896217}" destId="{AE3E5A63-DCF4-4094-896E-7EFA27FACB5B}" srcOrd="2" destOrd="0" presId="urn:microsoft.com/office/officeart/2008/layout/LinedList"/>
    <dgm:cxn modelId="{E00C7D88-E0E6-4220-88E3-6AD1FBD6AB6E}" type="presParOf" srcId="{108B9FD8-F1EA-4131-BBDF-A7D81B896217}" destId="{30C6E1F3-AA5A-4825-883D-7F61F784D6E1}" srcOrd="3" destOrd="0" presId="urn:microsoft.com/office/officeart/2008/layout/LinedList"/>
    <dgm:cxn modelId="{115B9A42-BE82-4C98-8F5A-6776E9AA0016}" type="presParOf" srcId="{30C6E1F3-AA5A-4825-883D-7F61F784D6E1}" destId="{015498A2-0080-4BBA-B95D-8AA0C0FD159B}" srcOrd="0" destOrd="0" presId="urn:microsoft.com/office/officeart/2008/layout/LinedList"/>
    <dgm:cxn modelId="{50622D37-E6BD-4E89-AC56-59467D4464E2}" type="presParOf" srcId="{30C6E1F3-AA5A-4825-883D-7F61F784D6E1}" destId="{F91F32D8-0999-4AB7-9D37-245F00A94C4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F354F9-4C7C-411F-B3EF-063348A6CF4F}" type="doc">
      <dgm:prSet loTypeId="urn:microsoft.com/office/officeart/2005/8/layout/process4" loCatId="process" qsTypeId="urn:microsoft.com/office/officeart/2005/8/quickstyle/simple1" qsCatId="simple" csTypeId="urn:microsoft.com/office/officeart/2005/8/colors/colorful5" csCatId="colorful"/>
      <dgm:spPr/>
      <dgm:t>
        <a:bodyPr/>
        <a:lstStyle/>
        <a:p>
          <a:endParaRPr lang="en-US"/>
        </a:p>
      </dgm:t>
    </dgm:pt>
    <dgm:pt modelId="{F60906E4-96A4-4B7C-9BE8-07D16A1A39C5}">
      <dgm:prSet/>
      <dgm:spPr/>
      <dgm:t>
        <a:bodyPr/>
        <a:lstStyle/>
        <a:p>
          <a:r>
            <a:rPr lang="en-AU"/>
            <a:t>Online child sexual exploitation includes:</a:t>
          </a:r>
          <a:endParaRPr lang="en-US"/>
        </a:p>
      </dgm:t>
    </dgm:pt>
    <dgm:pt modelId="{EFCF1406-BBA7-4EE8-A0DE-C0A32648AB4C}" type="parTrans" cxnId="{0733B333-7132-4C31-B465-835B05A783BC}">
      <dgm:prSet/>
      <dgm:spPr/>
      <dgm:t>
        <a:bodyPr/>
        <a:lstStyle/>
        <a:p>
          <a:endParaRPr lang="en-US"/>
        </a:p>
      </dgm:t>
    </dgm:pt>
    <dgm:pt modelId="{B36B36B3-253D-4183-9D6D-7B51E0948243}" type="sibTrans" cxnId="{0733B333-7132-4C31-B465-835B05A783BC}">
      <dgm:prSet/>
      <dgm:spPr/>
      <dgm:t>
        <a:bodyPr/>
        <a:lstStyle/>
        <a:p>
          <a:endParaRPr lang="en-US"/>
        </a:p>
      </dgm:t>
    </dgm:pt>
    <dgm:pt modelId="{5BE0A366-4B74-420E-8AB9-1762138454F8}">
      <dgm:prSet/>
      <dgm:spPr/>
      <dgm:t>
        <a:bodyPr/>
        <a:lstStyle/>
        <a:p>
          <a:r>
            <a:rPr lang="en-AU"/>
            <a:t>the production, possession and distribution of child sexual abuse material online;</a:t>
          </a:r>
          <a:endParaRPr lang="en-US"/>
        </a:p>
      </dgm:t>
    </dgm:pt>
    <dgm:pt modelId="{5BCCC1AF-01BB-4001-8439-B4E6AD14A4C7}" type="parTrans" cxnId="{D486CB34-9974-40CD-B8F9-ED6C9473ED70}">
      <dgm:prSet/>
      <dgm:spPr/>
      <dgm:t>
        <a:bodyPr/>
        <a:lstStyle/>
        <a:p>
          <a:endParaRPr lang="en-US"/>
        </a:p>
      </dgm:t>
    </dgm:pt>
    <dgm:pt modelId="{23229CB2-3DDE-401A-9D39-D69DBD6F5E84}" type="sibTrans" cxnId="{D486CB34-9974-40CD-B8F9-ED6C9473ED70}">
      <dgm:prSet/>
      <dgm:spPr/>
      <dgm:t>
        <a:bodyPr/>
        <a:lstStyle/>
        <a:p>
          <a:endParaRPr lang="en-US"/>
        </a:p>
      </dgm:t>
    </dgm:pt>
    <dgm:pt modelId="{236812C6-7069-481A-B313-C8D49E131F5E}">
      <dgm:prSet/>
      <dgm:spPr/>
      <dgm:t>
        <a:bodyPr/>
        <a:lstStyle/>
        <a:p>
          <a:r>
            <a:rPr lang="en-AU"/>
            <a:t>the grooming of potential child victims online with the intention of sexual exploitation; and,</a:t>
          </a:r>
          <a:endParaRPr lang="en-US"/>
        </a:p>
      </dgm:t>
    </dgm:pt>
    <dgm:pt modelId="{2C84ACEB-7ECA-4985-8555-E18C7235C5EC}" type="parTrans" cxnId="{F8CB266F-190D-4881-8FFF-0E6F21876506}">
      <dgm:prSet/>
      <dgm:spPr/>
      <dgm:t>
        <a:bodyPr/>
        <a:lstStyle/>
        <a:p>
          <a:endParaRPr lang="en-US"/>
        </a:p>
      </dgm:t>
    </dgm:pt>
    <dgm:pt modelId="{3AC32F39-98B4-4737-BA65-EA4BDF078DDA}" type="sibTrans" cxnId="{F8CB266F-190D-4881-8FFF-0E6F21876506}">
      <dgm:prSet/>
      <dgm:spPr/>
      <dgm:t>
        <a:bodyPr/>
        <a:lstStyle/>
        <a:p>
          <a:endParaRPr lang="en-US"/>
        </a:p>
      </dgm:t>
    </dgm:pt>
    <dgm:pt modelId="{E5A22697-511E-4F73-B493-9C42CD767070}">
      <dgm:prSet/>
      <dgm:spPr/>
      <dgm:t>
        <a:bodyPr/>
        <a:lstStyle/>
        <a:p>
          <a:r>
            <a:rPr lang="en-AU"/>
            <a:t>the live streaming of child sexual exploitation and abuse. </a:t>
          </a:r>
          <a:endParaRPr lang="en-US"/>
        </a:p>
      </dgm:t>
    </dgm:pt>
    <dgm:pt modelId="{C83D4703-A278-496E-91C9-345FE997B09F}" type="parTrans" cxnId="{C7BF148E-FFC9-43A1-9DD7-C74A3B7BF425}">
      <dgm:prSet/>
      <dgm:spPr/>
      <dgm:t>
        <a:bodyPr/>
        <a:lstStyle/>
        <a:p>
          <a:endParaRPr lang="en-US"/>
        </a:p>
      </dgm:t>
    </dgm:pt>
    <dgm:pt modelId="{7ED4389C-8FA0-4B41-BCE8-1EAEF661CF73}" type="sibTrans" cxnId="{C7BF148E-FFC9-43A1-9DD7-C74A3B7BF425}">
      <dgm:prSet/>
      <dgm:spPr/>
      <dgm:t>
        <a:bodyPr/>
        <a:lstStyle/>
        <a:p>
          <a:endParaRPr lang="en-US"/>
        </a:p>
      </dgm:t>
    </dgm:pt>
    <dgm:pt modelId="{57DAF38B-0947-479B-B17D-A5E7A693E663}" type="pres">
      <dgm:prSet presAssocID="{9DF354F9-4C7C-411F-B3EF-063348A6CF4F}" presName="Name0" presStyleCnt="0">
        <dgm:presLayoutVars>
          <dgm:dir/>
          <dgm:animLvl val="lvl"/>
          <dgm:resizeHandles val="exact"/>
        </dgm:presLayoutVars>
      </dgm:prSet>
      <dgm:spPr/>
    </dgm:pt>
    <dgm:pt modelId="{EC65BEB0-210C-43E1-9940-9C7E57F8C581}" type="pres">
      <dgm:prSet presAssocID="{E5A22697-511E-4F73-B493-9C42CD767070}" presName="boxAndChildren" presStyleCnt="0"/>
      <dgm:spPr/>
    </dgm:pt>
    <dgm:pt modelId="{E8A5D725-0606-404C-AC89-0501558FFF29}" type="pres">
      <dgm:prSet presAssocID="{E5A22697-511E-4F73-B493-9C42CD767070}" presName="parentTextBox" presStyleLbl="node1" presStyleIdx="0" presStyleCnt="4"/>
      <dgm:spPr/>
    </dgm:pt>
    <dgm:pt modelId="{5D1C1940-4015-428C-AA7C-2F8979E7C76D}" type="pres">
      <dgm:prSet presAssocID="{3AC32F39-98B4-4737-BA65-EA4BDF078DDA}" presName="sp" presStyleCnt="0"/>
      <dgm:spPr/>
    </dgm:pt>
    <dgm:pt modelId="{432A803E-8135-45B0-AC49-27E19BC5CBC6}" type="pres">
      <dgm:prSet presAssocID="{236812C6-7069-481A-B313-C8D49E131F5E}" presName="arrowAndChildren" presStyleCnt="0"/>
      <dgm:spPr/>
    </dgm:pt>
    <dgm:pt modelId="{FF0689C8-7822-4824-9CC4-AEC1E996AA27}" type="pres">
      <dgm:prSet presAssocID="{236812C6-7069-481A-B313-C8D49E131F5E}" presName="parentTextArrow" presStyleLbl="node1" presStyleIdx="1" presStyleCnt="4"/>
      <dgm:spPr/>
    </dgm:pt>
    <dgm:pt modelId="{46D7C53F-AB8C-442E-A7CC-ACC2A1F76953}" type="pres">
      <dgm:prSet presAssocID="{23229CB2-3DDE-401A-9D39-D69DBD6F5E84}" presName="sp" presStyleCnt="0"/>
      <dgm:spPr/>
    </dgm:pt>
    <dgm:pt modelId="{D0316A4F-A3E5-4023-A915-78A771E5948D}" type="pres">
      <dgm:prSet presAssocID="{5BE0A366-4B74-420E-8AB9-1762138454F8}" presName="arrowAndChildren" presStyleCnt="0"/>
      <dgm:spPr/>
    </dgm:pt>
    <dgm:pt modelId="{A7EED920-C919-4620-BA62-0D5264293083}" type="pres">
      <dgm:prSet presAssocID="{5BE0A366-4B74-420E-8AB9-1762138454F8}" presName="parentTextArrow" presStyleLbl="node1" presStyleIdx="2" presStyleCnt="4"/>
      <dgm:spPr/>
    </dgm:pt>
    <dgm:pt modelId="{39C14B24-CD59-413C-8A71-A9CB073C1521}" type="pres">
      <dgm:prSet presAssocID="{B36B36B3-253D-4183-9D6D-7B51E0948243}" presName="sp" presStyleCnt="0"/>
      <dgm:spPr/>
    </dgm:pt>
    <dgm:pt modelId="{4728520D-487F-4438-AC0B-7B6D852F436E}" type="pres">
      <dgm:prSet presAssocID="{F60906E4-96A4-4B7C-9BE8-07D16A1A39C5}" presName="arrowAndChildren" presStyleCnt="0"/>
      <dgm:spPr/>
    </dgm:pt>
    <dgm:pt modelId="{06BD29C6-6ACB-4BC8-9261-B7BF1C80C297}" type="pres">
      <dgm:prSet presAssocID="{F60906E4-96A4-4B7C-9BE8-07D16A1A39C5}" presName="parentTextArrow" presStyleLbl="node1" presStyleIdx="3" presStyleCnt="4"/>
      <dgm:spPr/>
    </dgm:pt>
  </dgm:ptLst>
  <dgm:cxnLst>
    <dgm:cxn modelId="{3E757415-33C6-4A6B-9F58-433CA35AADB4}" type="presOf" srcId="{F60906E4-96A4-4B7C-9BE8-07D16A1A39C5}" destId="{06BD29C6-6ACB-4BC8-9261-B7BF1C80C297}" srcOrd="0" destOrd="0" presId="urn:microsoft.com/office/officeart/2005/8/layout/process4"/>
    <dgm:cxn modelId="{F0CCCD23-DC01-4614-817E-2FD0427588AF}" type="presOf" srcId="{E5A22697-511E-4F73-B493-9C42CD767070}" destId="{E8A5D725-0606-404C-AC89-0501558FFF29}" srcOrd="0" destOrd="0" presId="urn:microsoft.com/office/officeart/2005/8/layout/process4"/>
    <dgm:cxn modelId="{0733B333-7132-4C31-B465-835B05A783BC}" srcId="{9DF354F9-4C7C-411F-B3EF-063348A6CF4F}" destId="{F60906E4-96A4-4B7C-9BE8-07D16A1A39C5}" srcOrd="0" destOrd="0" parTransId="{EFCF1406-BBA7-4EE8-A0DE-C0A32648AB4C}" sibTransId="{B36B36B3-253D-4183-9D6D-7B51E0948243}"/>
    <dgm:cxn modelId="{01478234-F39E-47EF-B954-A8816600B6A5}" type="presOf" srcId="{9DF354F9-4C7C-411F-B3EF-063348A6CF4F}" destId="{57DAF38B-0947-479B-B17D-A5E7A693E663}" srcOrd="0" destOrd="0" presId="urn:microsoft.com/office/officeart/2005/8/layout/process4"/>
    <dgm:cxn modelId="{D486CB34-9974-40CD-B8F9-ED6C9473ED70}" srcId="{9DF354F9-4C7C-411F-B3EF-063348A6CF4F}" destId="{5BE0A366-4B74-420E-8AB9-1762138454F8}" srcOrd="1" destOrd="0" parTransId="{5BCCC1AF-01BB-4001-8439-B4E6AD14A4C7}" sibTransId="{23229CB2-3DDE-401A-9D39-D69DBD6F5E84}"/>
    <dgm:cxn modelId="{BBDF783B-515D-4D00-AE6C-89A2B49688EC}" type="presOf" srcId="{236812C6-7069-481A-B313-C8D49E131F5E}" destId="{FF0689C8-7822-4824-9CC4-AEC1E996AA27}" srcOrd="0" destOrd="0" presId="urn:microsoft.com/office/officeart/2005/8/layout/process4"/>
    <dgm:cxn modelId="{F8CB266F-190D-4881-8FFF-0E6F21876506}" srcId="{9DF354F9-4C7C-411F-B3EF-063348A6CF4F}" destId="{236812C6-7069-481A-B313-C8D49E131F5E}" srcOrd="2" destOrd="0" parTransId="{2C84ACEB-7ECA-4985-8555-E18C7235C5EC}" sibTransId="{3AC32F39-98B4-4737-BA65-EA4BDF078DDA}"/>
    <dgm:cxn modelId="{C7BF148E-FFC9-43A1-9DD7-C74A3B7BF425}" srcId="{9DF354F9-4C7C-411F-B3EF-063348A6CF4F}" destId="{E5A22697-511E-4F73-B493-9C42CD767070}" srcOrd="3" destOrd="0" parTransId="{C83D4703-A278-496E-91C9-345FE997B09F}" sibTransId="{7ED4389C-8FA0-4B41-BCE8-1EAEF661CF73}"/>
    <dgm:cxn modelId="{7713C4AF-E06F-4B55-A92A-288BCF542743}" type="presOf" srcId="{5BE0A366-4B74-420E-8AB9-1762138454F8}" destId="{A7EED920-C919-4620-BA62-0D5264293083}" srcOrd="0" destOrd="0" presId="urn:microsoft.com/office/officeart/2005/8/layout/process4"/>
    <dgm:cxn modelId="{57736CFC-24D3-4F45-BDAD-D5F8FB09F826}" type="presParOf" srcId="{57DAF38B-0947-479B-B17D-A5E7A693E663}" destId="{EC65BEB0-210C-43E1-9940-9C7E57F8C581}" srcOrd="0" destOrd="0" presId="urn:microsoft.com/office/officeart/2005/8/layout/process4"/>
    <dgm:cxn modelId="{5C5441CA-9A9E-4E2A-BCDD-D6BB753085EA}" type="presParOf" srcId="{EC65BEB0-210C-43E1-9940-9C7E57F8C581}" destId="{E8A5D725-0606-404C-AC89-0501558FFF29}" srcOrd="0" destOrd="0" presId="urn:microsoft.com/office/officeart/2005/8/layout/process4"/>
    <dgm:cxn modelId="{A73A0584-5D36-4718-925D-B3280ED14385}" type="presParOf" srcId="{57DAF38B-0947-479B-B17D-A5E7A693E663}" destId="{5D1C1940-4015-428C-AA7C-2F8979E7C76D}" srcOrd="1" destOrd="0" presId="urn:microsoft.com/office/officeart/2005/8/layout/process4"/>
    <dgm:cxn modelId="{7B1C1445-71CA-4FE8-9CC5-3EE54B55866A}" type="presParOf" srcId="{57DAF38B-0947-479B-B17D-A5E7A693E663}" destId="{432A803E-8135-45B0-AC49-27E19BC5CBC6}" srcOrd="2" destOrd="0" presId="urn:microsoft.com/office/officeart/2005/8/layout/process4"/>
    <dgm:cxn modelId="{BC054A91-0407-497A-BCAA-A43ACB80A0AF}" type="presParOf" srcId="{432A803E-8135-45B0-AC49-27E19BC5CBC6}" destId="{FF0689C8-7822-4824-9CC4-AEC1E996AA27}" srcOrd="0" destOrd="0" presId="urn:microsoft.com/office/officeart/2005/8/layout/process4"/>
    <dgm:cxn modelId="{5AD1F272-27D9-4B82-AD1C-F2F560FFBE8F}" type="presParOf" srcId="{57DAF38B-0947-479B-B17D-A5E7A693E663}" destId="{46D7C53F-AB8C-442E-A7CC-ACC2A1F76953}" srcOrd="3" destOrd="0" presId="urn:microsoft.com/office/officeart/2005/8/layout/process4"/>
    <dgm:cxn modelId="{2017C8EB-5114-423E-B67C-3B795AD5E13B}" type="presParOf" srcId="{57DAF38B-0947-479B-B17D-A5E7A693E663}" destId="{D0316A4F-A3E5-4023-A915-78A771E5948D}" srcOrd="4" destOrd="0" presId="urn:microsoft.com/office/officeart/2005/8/layout/process4"/>
    <dgm:cxn modelId="{C9EFC237-66FE-4040-9486-C864DEF3D850}" type="presParOf" srcId="{D0316A4F-A3E5-4023-A915-78A771E5948D}" destId="{A7EED920-C919-4620-BA62-0D5264293083}" srcOrd="0" destOrd="0" presId="urn:microsoft.com/office/officeart/2005/8/layout/process4"/>
    <dgm:cxn modelId="{2A747684-8E95-436F-9020-E218BE843E42}" type="presParOf" srcId="{57DAF38B-0947-479B-B17D-A5E7A693E663}" destId="{39C14B24-CD59-413C-8A71-A9CB073C1521}" srcOrd="5" destOrd="0" presId="urn:microsoft.com/office/officeart/2005/8/layout/process4"/>
    <dgm:cxn modelId="{8642F097-75B5-4C75-8698-AD295D9F97AF}" type="presParOf" srcId="{57DAF38B-0947-479B-B17D-A5E7A693E663}" destId="{4728520D-487F-4438-AC0B-7B6D852F436E}" srcOrd="6" destOrd="0" presId="urn:microsoft.com/office/officeart/2005/8/layout/process4"/>
    <dgm:cxn modelId="{A65DCBC2-B9F7-4F42-8B1A-020602509508}" type="presParOf" srcId="{4728520D-487F-4438-AC0B-7B6D852F436E}" destId="{06BD29C6-6ACB-4BC8-9261-B7BF1C80C297}"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7C0CE25-2F80-4243-92BE-BCA36A8122C4}"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F86F921-3461-4D83-846D-33ED916C132D}">
      <dgm:prSet/>
      <dgm:spPr/>
      <dgm:t>
        <a:bodyPr/>
        <a:lstStyle/>
        <a:p>
          <a:r>
            <a:rPr lang="en-AU"/>
            <a:t>Online grooming.</a:t>
          </a:r>
          <a:endParaRPr lang="en-US"/>
        </a:p>
      </dgm:t>
    </dgm:pt>
    <dgm:pt modelId="{6E4BD00C-603B-41FB-B0DB-729AEDE40E76}" type="parTrans" cxnId="{FDC1E0D9-4984-45E7-A21F-2AABD939F0E5}">
      <dgm:prSet/>
      <dgm:spPr/>
      <dgm:t>
        <a:bodyPr/>
        <a:lstStyle/>
        <a:p>
          <a:endParaRPr lang="en-US"/>
        </a:p>
      </dgm:t>
    </dgm:pt>
    <dgm:pt modelId="{5A14F10B-BF76-48AB-8520-8E09CCA82FF7}" type="sibTrans" cxnId="{FDC1E0D9-4984-45E7-A21F-2AABD939F0E5}">
      <dgm:prSet/>
      <dgm:spPr/>
      <dgm:t>
        <a:bodyPr/>
        <a:lstStyle/>
        <a:p>
          <a:endParaRPr lang="en-US"/>
        </a:p>
      </dgm:t>
    </dgm:pt>
    <dgm:pt modelId="{1335BB4E-E6FD-4788-985B-32BB99B7098A}">
      <dgm:prSet/>
      <dgm:spPr/>
      <dgm:t>
        <a:bodyPr/>
        <a:lstStyle/>
        <a:p>
          <a:r>
            <a:rPr lang="en-AU"/>
            <a:t>Sextortion.</a:t>
          </a:r>
          <a:endParaRPr lang="en-US"/>
        </a:p>
      </dgm:t>
    </dgm:pt>
    <dgm:pt modelId="{462D300E-D174-4FDF-981F-8895B79EFFAD}" type="parTrans" cxnId="{617E4CC1-1B7B-4C65-9672-84886640F516}">
      <dgm:prSet/>
      <dgm:spPr/>
      <dgm:t>
        <a:bodyPr/>
        <a:lstStyle/>
        <a:p>
          <a:endParaRPr lang="en-US"/>
        </a:p>
      </dgm:t>
    </dgm:pt>
    <dgm:pt modelId="{CF785CB1-3728-486D-93A5-E76852249342}" type="sibTrans" cxnId="{617E4CC1-1B7B-4C65-9672-84886640F516}">
      <dgm:prSet/>
      <dgm:spPr/>
      <dgm:t>
        <a:bodyPr/>
        <a:lstStyle/>
        <a:p>
          <a:endParaRPr lang="en-US"/>
        </a:p>
      </dgm:t>
    </dgm:pt>
    <dgm:pt modelId="{7D01D38E-5004-477C-921C-B7D00E20AE91}">
      <dgm:prSet/>
      <dgm:spPr/>
      <dgm:t>
        <a:bodyPr/>
        <a:lstStyle/>
        <a:p>
          <a:r>
            <a:rPr lang="en-AU"/>
            <a:t>Live streaming and webcam exploitation. </a:t>
          </a:r>
          <a:endParaRPr lang="en-US"/>
        </a:p>
      </dgm:t>
    </dgm:pt>
    <dgm:pt modelId="{62DC8CAF-46D9-42F7-9E93-3AC72C345891}" type="parTrans" cxnId="{01CD130D-82FE-4E07-BCF0-0C1B43B4C764}">
      <dgm:prSet/>
      <dgm:spPr/>
      <dgm:t>
        <a:bodyPr/>
        <a:lstStyle/>
        <a:p>
          <a:endParaRPr lang="en-US"/>
        </a:p>
      </dgm:t>
    </dgm:pt>
    <dgm:pt modelId="{5EF6B7FD-68F0-48E6-9AA7-1630EE965FC3}" type="sibTrans" cxnId="{01CD130D-82FE-4E07-BCF0-0C1B43B4C764}">
      <dgm:prSet/>
      <dgm:spPr/>
      <dgm:t>
        <a:bodyPr/>
        <a:lstStyle/>
        <a:p>
          <a:endParaRPr lang="en-US"/>
        </a:p>
      </dgm:t>
    </dgm:pt>
    <dgm:pt modelId="{06E84500-2BF1-44F8-856C-0E3DACADF2F8}">
      <dgm:prSet/>
      <dgm:spPr/>
      <dgm:t>
        <a:bodyPr/>
        <a:lstStyle/>
        <a:p>
          <a:r>
            <a:rPr lang="en-AU"/>
            <a:t>Production, distribution and accessing of child abuse materials (CAM – also known as child pornography). </a:t>
          </a:r>
          <a:endParaRPr lang="en-US"/>
        </a:p>
      </dgm:t>
    </dgm:pt>
    <dgm:pt modelId="{0743B68F-F593-4C24-B4AF-6FC153B61ECA}" type="parTrans" cxnId="{136BC9FD-FC2A-42D4-8F09-4E4013635B4D}">
      <dgm:prSet/>
      <dgm:spPr/>
      <dgm:t>
        <a:bodyPr/>
        <a:lstStyle/>
        <a:p>
          <a:endParaRPr lang="en-US"/>
        </a:p>
      </dgm:t>
    </dgm:pt>
    <dgm:pt modelId="{4A15B675-2ADB-4D43-91DF-C19A8B160465}" type="sibTrans" cxnId="{136BC9FD-FC2A-42D4-8F09-4E4013635B4D}">
      <dgm:prSet/>
      <dgm:spPr/>
      <dgm:t>
        <a:bodyPr/>
        <a:lstStyle/>
        <a:p>
          <a:endParaRPr lang="en-US"/>
        </a:p>
      </dgm:t>
    </dgm:pt>
    <dgm:pt modelId="{1A4C5092-F44E-4F86-8A67-C23C9EE5CBF2}">
      <dgm:prSet/>
      <dgm:spPr/>
      <dgm:t>
        <a:bodyPr/>
        <a:lstStyle/>
        <a:p>
          <a:r>
            <a:rPr lang="en-AU"/>
            <a:t>Children sold online for sexual abuse offline.</a:t>
          </a:r>
          <a:endParaRPr lang="en-US"/>
        </a:p>
      </dgm:t>
    </dgm:pt>
    <dgm:pt modelId="{AAE0603B-A27D-4681-A086-FAB1DB5FB82C}" type="parTrans" cxnId="{719E0C87-0A65-4679-B26D-479A32B641E5}">
      <dgm:prSet/>
      <dgm:spPr/>
      <dgm:t>
        <a:bodyPr/>
        <a:lstStyle/>
        <a:p>
          <a:endParaRPr lang="en-US"/>
        </a:p>
      </dgm:t>
    </dgm:pt>
    <dgm:pt modelId="{AF7ABE83-A9FC-4364-BB98-D1382503690A}" type="sibTrans" cxnId="{719E0C87-0A65-4679-B26D-479A32B641E5}">
      <dgm:prSet/>
      <dgm:spPr/>
      <dgm:t>
        <a:bodyPr/>
        <a:lstStyle/>
        <a:p>
          <a:endParaRPr lang="en-US"/>
        </a:p>
      </dgm:t>
    </dgm:pt>
    <dgm:pt modelId="{F4B1EC20-7AFB-4F6E-8DC5-58C5858365F3}" type="pres">
      <dgm:prSet presAssocID="{47C0CE25-2F80-4243-92BE-BCA36A8122C4}" presName="root" presStyleCnt="0">
        <dgm:presLayoutVars>
          <dgm:dir/>
          <dgm:resizeHandles val="exact"/>
        </dgm:presLayoutVars>
      </dgm:prSet>
      <dgm:spPr/>
    </dgm:pt>
    <dgm:pt modelId="{69B4E0B6-8E89-421D-8B76-6E97EF485368}" type="pres">
      <dgm:prSet presAssocID="{1F86F921-3461-4D83-846D-33ED916C132D}" presName="compNode" presStyleCnt="0"/>
      <dgm:spPr/>
    </dgm:pt>
    <dgm:pt modelId="{A91BDB2D-A14C-4BB4-8D5D-C436243FC0D5}" type="pres">
      <dgm:prSet presAssocID="{1F86F921-3461-4D83-846D-33ED916C132D}" presName="bgRect" presStyleLbl="bgShp" presStyleIdx="0" presStyleCnt="5"/>
      <dgm:spPr/>
    </dgm:pt>
    <dgm:pt modelId="{43810250-6647-4E80-91BF-759F10F33A08}" type="pres">
      <dgm:prSet presAssocID="{1F86F921-3461-4D83-846D-33ED916C132D}"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omputer"/>
        </a:ext>
      </dgm:extLst>
    </dgm:pt>
    <dgm:pt modelId="{8825B0C8-94DA-42CC-90AC-EE8BA19BCF4F}" type="pres">
      <dgm:prSet presAssocID="{1F86F921-3461-4D83-846D-33ED916C132D}" presName="spaceRect" presStyleCnt="0"/>
      <dgm:spPr/>
    </dgm:pt>
    <dgm:pt modelId="{619BF6D0-54D3-4D65-993B-4FD6509A48CC}" type="pres">
      <dgm:prSet presAssocID="{1F86F921-3461-4D83-846D-33ED916C132D}" presName="parTx" presStyleLbl="revTx" presStyleIdx="0" presStyleCnt="5">
        <dgm:presLayoutVars>
          <dgm:chMax val="0"/>
          <dgm:chPref val="0"/>
        </dgm:presLayoutVars>
      </dgm:prSet>
      <dgm:spPr/>
    </dgm:pt>
    <dgm:pt modelId="{1C3709FF-756D-4437-95BD-7D3490235A28}" type="pres">
      <dgm:prSet presAssocID="{5A14F10B-BF76-48AB-8520-8E09CCA82FF7}" presName="sibTrans" presStyleCnt="0"/>
      <dgm:spPr/>
    </dgm:pt>
    <dgm:pt modelId="{75408B4E-BC41-4344-B46A-B5C8B156D060}" type="pres">
      <dgm:prSet presAssocID="{1335BB4E-E6FD-4788-985B-32BB99B7098A}" presName="compNode" presStyleCnt="0"/>
      <dgm:spPr/>
    </dgm:pt>
    <dgm:pt modelId="{90EEC01D-1546-4E54-84A0-7C5A1A2EFB4F}" type="pres">
      <dgm:prSet presAssocID="{1335BB4E-E6FD-4788-985B-32BB99B7098A}" presName="bgRect" presStyleLbl="bgShp" presStyleIdx="1" presStyleCnt="5"/>
      <dgm:spPr/>
    </dgm:pt>
    <dgm:pt modelId="{E0DCD9CC-6E22-409D-9EA8-17C8DD201D8D}" type="pres">
      <dgm:prSet presAssocID="{1335BB4E-E6FD-4788-985B-32BB99B7098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Devil face with no fill"/>
        </a:ext>
      </dgm:extLst>
    </dgm:pt>
    <dgm:pt modelId="{E1FB81F3-402B-46BA-987B-EB9E89AB9BBB}" type="pres">
      <dgm:prSet presAssocID="{1335BB4E-E6FD-4788-985B-32BB99B7098A}" presName="spaceRect" presStyleCnt="0"/>
      <dgm:spPr/>
    </dgm:pt>
    <dgm:pt modelId="{ADCEA07C-083E-415E-A48F-7ACE5ED44B07}" type="pres">
      <dgm:prSet presAssocID="{1335BB4E-E6FD-4788-985B-32BB99B7098A}" presName="parTx" presStyleLbl="revTx" presStyleIdx="1" presStyleCnt="5">
        <dgm:presLayoutVars>
          <dgm:chMax val="0"/>
          <dgm:chPref val="0"/>
        </dgm:presLayoutVars>
      </dgm:prSet>
      <dgm:spPr/>
    </dgm:pt>
    <dgm:pt modelId="{53A610F8-9AA6-4D37-86D1-9F48A5C1B3CB}" type="pres">
      <dgm:prSet presAssocID="{CF785CB1-3728-486D-93A5-E76852249342}" presName="sibTrans" presStyleCnt="0"/>
      <dgm:spPr/>
    </dgm:pt>
    <dgm:pt modelId="{A8259DBD-DA07-44E5-9629-489909DE5C80}" type="pres">
      <dgm:prSet presAssocID="{7D01D38E-5004-477C-921C-B7D00E20AE91}" presName="compNode" presStyleCnt="0"/>
      <dgm:spPr/>
    </dgm:pt>
    <dgm:pt modelId="{B20D76A0-4F4F-4256-A45A-D08FAEDBC0DB}" type="pres">
      <dgm:prSet presAssocID="{7D01D38E-5004-477C-921C-B7D00E20AE91}" presName="bgRect" presStyleLbl="bgShp" presStyleIdx="2" presStyleCnt="5"/>
      <dgm:spPr/>
    </dgm:pt>
    <dgm:pt modelId="{C87C2058-460F-4AE2-8FB4-F584D243E104}" type="pres">
      <dgm:prSet presAssocID="{7D01D38E-5004-477C-921C-B7D00E20AE91}"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eb cam"/>
        </a:ext>
      </dgm:extLst>
    </dgm:pt>
    <dgm:pt modelId="{1628C89E-8AF6-493C-8B35-39B978FF077F}" type="pres">
      <dgm:prSet presAssocID="{7D01D38E-5004-477C-921C-B7D00E20AE91}" presName="spaceRect" presStyleCnt="0"/>
      <dgm:spPr/>
    </dgm:pt>
    <dgm:pt modelId="{80292A5E-83DC-4232-895A-781D025C7236}" type="pres">
      <dgm:prSet presAssocID="{7D01D38E-5004-477C-921C-B7D00E20AE91}" presName="parTx" presStyleLbl="revTx" presStyleIdx="2" presStyleCnt="5">
        <dgm:presLayoutVars>
          <dgm:chMax val="0"/>
          <dgm:chPref val="0"/>
        </dgm:presLayoutVars>
      </dgm:prSet>
      <dgm:spPr/>
    </dgm:pt>
    <dgm:pt modelId="{B101ED17-94B2-4108-814E-D17AF4464D5F}" type="pres">
      <dgm:prSet presAssocID="{5EF6B7FD-68F0-48E6-9AA7-1630EE965FC3}" presName="sibTrans" presStyleCnt="0"/>
      <dgm:spPr/>
    </dgm:pt>
    <dgm:pt modelId="{A83DA92E-94A5-4158-BB45-DF7C25F78839}" type="pres">
      <dgm:prSet presAssocID="{06E84500-2BF1-44F8-856C-0E3DACADF2F8}" presName="compNode" presStyleCnt="0"/>
      <dgm:spPr/>
    </dgm:pt>
    <dgm:pt modelId="{58E6DA07-C077-4E1B-A8F3-B7D3DFB6E6EB}" type="pres">
      <dgm:prSet presAssocID="{06E84500-2BF1-44F8-856C-0E3DACADF2F8}" presName="bgRect" presStyleLbl="bgShp" presStyleIdx="3" presStyleCnt="5"/>
      <dgm:spPr/>
    </dgm:pt>
    <dgm:pt modelId="{C477432E-824D-4758-8B77-51A95D3D4F85}" type="pres">
      <dgm:prSet presAssocID="{06E84500-2BF1-44F8-856C-0E3DACADF2F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oks"/>
        </a:ext>
      </dgm:extLst>
    </dgm:pt>
    <dgm:pt modelId="{21852082-FE83-4348-9ED5-A266B644DBA0}" type="pres">
      <dgm:prSet presAssocID="{06E84500-2BF1-44F8-856C-0E3DACADF2F8}" presName="spaceRect" presStyleCnt="0"/>
      <dgm:spPr/>
    </dgm:pt>
    <dgm:pt modelId="{C3FFF644-20A6-4923-A5A2-E0764794C38B}" type="pres">
      <dgm:prSet presAssocID="{06E84500-2BF1-44F8-856C-0E3DACADF2F8}" presName="parTx" presStyleLbl="revTx" presStyleIdx="3" presStyleCnt="5">
        <dgm:presLayoutVars>
          <dgm:chMax val="0"/>
          <dgm:chPref val="0"/>
        </dgm:presLayoutVars>
      </dgm:prSet>
      <dgm:spPr/>
    </dgm:pt>
    <dgm:pt modelId="{D1B5DE2B-12A7-411C-9747-8DA59FB350DA}" type="pres">
      <dgm:prSet presAssocID="{4A15B675-2ADB-4D43-91DF-C19A8B160465}" presName="sibTrans" presStyleCnt="0"/>
      <dgm:spPr/>
    </dgm:pt>
    <dgm:pt modelId="{3EF2228F-9CA8-4B62-8317-92BEAC9FF215}" type="pres">
      <dgm:prSet presAssocID="{1A4C5092-F44E-4F86-8A67-C23C9EE5CBF2}" presName="compNode" presStyleCnt="0"/>
      <dgm:spPr/>
    </dgm:pt>
    <dgm:pt modelId="{79118BEA-96F0-41EE-A321-343FA88BD830}" type="pres">
      <dgm:prSet presAssocID="{1A4C5092-F44E-4F86-8A67-C23C9EE5CBF2}" presName="bgRect" presStyleLbl="bgShp" presStyleIdx="4" presStyleCnt="5"/>
      <dgm:spPr/>
    </dgm:pt>
    <dgm:pt modelId="{6A04FBA2-9B76-46A0-A909-B65AA793C20B}" type="pres">
      <dgm:prSet presAssocID="{1A4C5092-F44E-4F86-8A67-C23C9EE5CBF2}"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ildren"/>
        </a:ext>
      </dgm:extLst>
    </dgm:pt>
    <dgm:pt modelId="{ABA70068-1115-4978-A495-12F76A0A8383}" type="pres">
      <dgm:prSet presAssocID="{1A4C5092-F44E-4F86-8A67-C23C9EE5CBF2}" presName="spaceRect" presStyleCnt="0"/>
      <dgm:spPr/>
    </dgm:pt>
    <dgm:pt modelId="{1290F1D0-8632-40A3-B997-63B6EB37E6FF}" type="pres">
      <dgm:prSet presAssocID="{1A4C5092-F44E-4F86-8A67-C23C9EE5CBF2}" presName="parTx" presStyleLbl="revTx" presStyleIdx="4" presStyleCnt="5">
        <dgm:presLayoutVars>
          <dgm:chMax val="0"/>
          <dgm:chPref val="0"/>
        </dgm:presLayoutVars>
      </dgm:prSet>
      <dgm:spPr/>
    </dgm:pt>
  </dgm:ptLst>
  <dgm:cxnLst>
    <dgm:cxn modelId="{01CD130D-82FE-4E07-BCF0-0C1B43B4C764}" srcId="{47C0CE25-2F80-4243-92BE-BCA36A8122C4}" destId="{7D01D38E-5004-477C-921C-B7D00E20AE91}" srcOrd="2" destOrd="0" parTransId="{62DC8CAF-46D9-42F7-9E93-3AC72C345891}" sibTransId="{5EF6B7FD-68F0-48E6-9AA7-1630EE965FC3}"/>
    <dgm:cxn modelId="{A103210D-30F7-4258-871E-0455D90DB4FC}" type="presOf" srcId="{1F86F921-3461-4D83-846D-33ED916C132D}" destId="{619BF6D0-54D3-4D65-993B-4FD6509A48CC}" srcOrd="0" destOrd="0" presId="urn:microsoft.com/office/officeart/2018/2/layout/IconVerticalSolidList"/>
    <dgm:cxn modelId="{02DB6D15-C2CA-4A54-A5AD-A7BF7CB13681}" type="presOf" srcId="{06E84500-2BF1-44F8-856C-0E3DACADF2F8}" destId="{C3FFF644-20A6-4923-A5A2-E0764794C38B}" srcOrd="0" destOrd="0" presId="urn:microsoft.com/office/officeart/2018/2/layout/IconVerticalSolidList"/>
    <dgm:cxn modelId="{0A0C1065-A534-4EC6-8191-4AAE25EEE48A}" type="presOf" srcId="{7D01D38E-5004-477C-921C-B7D00E20AE91}" destId="{80292A5E-83DC-4232-895A-781D025C7236}" srcOrd="0" destOrd="0" presId="urn:microsoft.com/office/officeart/2018/2/layout/IconVerticalSolidList"/>
    <dgm:cxn modelId="{5B554966-ECE5-4520-BD85-9BF1E43F88D7}" type="presOf" srcId="{47C0CE25-2F80-4243-92BE-BCA36A8122C4}" destId="{F4B1EC20-7AFB-4F6E-8DC5-58C5858365F3}" srcOrd="0" destOrd="0" presId="urn:microsoft.com/office/officeart/2018/2/layout/IconVerticalSolidList"/>
    <dgm:cxn modelId="{4B31617C-7369-4FE6-8426-10D1E00C1EAE}" type="presOf" srcId="{1A4C5092-F44E-4F86-8A67-C23C9EE5CBF2}" destId="{1290F1D0-8632-40A3-B997-63B6EB37E6FF}" srcOrd="0" destOrd="0" presId="urn:microsoft.com/office/officeart/2018/2/layout/IconVerticalSolidList"/>
    <dgm:cxn modelId="{719E0C87-0A65-4679-B26D-479A32B641E5}" srcId="{47C0CE25-2F80-4243-92BE-BCA36A8122C4}" destId="{1A4C5092-F44E-4F86-8A67-C23C9EE5CBF2}" srcOrd="4" destOrd="0" parTransId="{AAE0603B-A27D-4681-A086-FAB1DB5FB82C}" sibTransId="{AF7ABE83-A9FC-4364-BB98-D1382503690A}"/>
    <dgm:cxn modelId="{617E4CC1-1B7B-4C65-9672-84886640F516}" srcId="{47C0CE25-2F80-4243-92BE-BCA36A8122C4}" destId="{1335BB4E-E6FD-4788-985B-32BB99B7098A}" srcOrd="1" destOrd="0" parTransId="{462D300E-D174-4FDF-981F-8895B79EFFAD}" sibTransId="{CF785CB1-3728-486D-93A5-E76852249342}"/>
    <dgm:cxn modelId="{FDC1E0D9-4984-45E7-A21F-2AABD939F0E5}" srcId="{47C0CE25-2F80-4243-92BE-BCA36A8122C4}" destId="{1F86F921-3461-4D83-846D-33ED916C132D}" srcOrd="0" destOrd="0" parTransId="{6E4BD00C-603B-41FB-B0DB-729AEDE40E76}" sibTransId="{5A14F10B-BF76-48AB-8520-8E09CCA82FF7}"/>
    <dgm:cxn modelId="{136BC9FD-FC2A-42D4-8F09-4E4013635B4D}" srcId="{47C0CE25-2F80-4243-92BE-BCA36A8122C4}" destId="{06E84500-2BF1-44F8-856C-0E3DACADF2F8}" srcOrd="3" destOrd="0" parTransId="{0743B68F-F593-4C24-B4AF-6FC153B61ECA}" sibTransId="{4A15B675-2ADB-4D43-91DF-C19A8B160465}"/>
    <dgm:cxn modelId="{14C947FE-F826-48B8-9100-0F2434440773}" type="presOf" srcId="{1335BB4E-E6FD-4788-985B-32BB99B7098A}" destId="{ADCEA07C-083E-415E-A48F-7ACE5ED44B07}" srcOrd="0" destOrd="0" presId="urn:microsoft.com/office/officeart/2018/2/layout/IconVerticalSolidList"/>
    <dgm:cxn modelId="{84BA55AB-B79F-4EEF-8347-3801CF29C4B3}" type="presParOf" srcId="{F4B1EC20-7AFB-4F6E-8DC5-58C5858365F3}" destId="{69B4E0B6-8E89-421D-8B76-6E97EF485368}" srcOrd="0" destOrd="0" presId="urn:microsoft.com/office/officeart/2018/2/layout/IconVerticalSolidList"/>
    <dgm:cxn modelId="{BC54D304-164C-440C-85E3-775BD0597CD5}" type="presParOf" srcId="{69B4E0B6-8E89-421D-8B76-6E97EF485368}" destId="{A91BDB2D-A14C-4BB4-8D5D-C436243FC0D5}" srcOrd="0" destOrd="0" presId="urn:microsoft.com/office/officeart/2018/2/layout/IconVerticalSolidList"/>
    <dgm:cxn modelId="{79EDDFE5-9B29-4D4D-975D-855E57CD469A}" type="presParOf" srcId="{69B4E0B6-8E89-421D-8B76-6E97EF485368}" destId="{43810250-6647-4E80-91BF-759F10F33A08}" srcOrd="1" destOrd="0" presId="urn:microsoft.com/office/officeart/2018/2/layout/IconVerticalSolidList"/>
    <dgm:cxn modelId="{7947FBFD-780C-4031-BC74-E36A0ECF8016}" type="presParOf" srcId="{69B4E0B6-8E89-421D-8B76-6E97EF485368}" destId="{8825B0C8-94DA-42CC-90AC-EE8BA19BCF4F}" srcOrd="2" destOrd="0" presId="urn:microsoft.com/office/officeart/2018/2/layout/IconVerticalSolidList"/>
    <dgm:cxn modelId="{EEEBBC8A-3C3B-4732-8764-17A0B9A76B1D}" type="presParOf" srcId="{69B4E0B6-8E89-421D-8B76-6E97EF485368}" destId="{619BF6D0-54D3-4D65-993B-4FD6509A48CC}" srcOrd="3" destOrd="0" presId="urn:microsoft.com/office/officeart/2018/2/layout/IconVerticalSolidList"/>
    <dgm:cxn modelId="{F0B631F3-65A0-446C-B3FE-94B72AC03D2E}" type="presParOf" srcId="{F4B1EC20-7AFB-4F6E-8DC5-58C5858365F3}" destId="{1C3709FF-756D-4437-95BD-7D3490235A28}" srcOrd="1" destOrd="0" presId="urn:microsoft.com/office/officeart/2018/2/layout/IconVerticalSolidList"/>
    <dgm:cxn modelId="{204127DC-A26E-4565-AFC2-4B3A58C0DFA0}" type="presParOf" srcId="{F4B1EC20-7AFB-4F6E-8DC5-58C5858365F3}" destId="{75408B4E-BC41-4344-B46A-B5C8B156D060}" srcOrd="2" destOrd="0" presId="urn:microsoft.com/office/officeart/2018/2/layout/IconVerticalSolidList"/>
    <dgm:cxn modelId="{FE3EADDD-7663-4DB3-96C2-821BBDE9197B}" type="presParOf" srcId="{75408B4E-BC41-4344-B46A-B5C8B156D060}" destId="{90EEC01D-1546-4E54-84A0-7C5A1A2EFB4F}" srcOrd="0" destOrd="0" presId="urn:microsoft.com/office/officeart/2018/2/layout/IconVerticalSolidList"/>
    <dgm:cxn modelId="{CBA483EC-6831-445F-92AA-6545AC2AB30C}" type="presParOf" srcId="{75408B4E-BC41-4344-B46A-B5C8B156D060}" destId="{E0DCD9CC-6E22-409D-9EA8-17C8DD201D8D}" srcOrd="1" destOrd="0" presId="urn:microsoft.com/office/officeart/2018/2/layout/IconVerticalSolidList"/>
    <dgm:cxn modelId="{15B8D201-C90B-4FD6-BFFA-D34637F5C6F7}" type="presParOf" srcId="{75408B4E-BC41-4344-B46A-B5C8B156D060}" destId="{E1FB81F3-402B-46BA-987B-EB9E89AB9BBB}" srcOrd="2" destOrd="0" presId="urn:microsoft.com/office/officeart/2018/2/layout/IconVerticalSolidList"/>
    <dgm:cxn modelId="{D98745B5-C4A5-40C8-AACC-41363E791E69}" type="presParOf" srcId="{75408B4E-BC41-4344-B46A-B5C8B156D060}" destId="{ADCEA07C-083E-415E-A48F-7ACE5ED44B07}" srcOrd="3" destOrd="0" presId="urn:microsoft.com/office/officeart/2018/2/layout/IconVerticalSolidList"/>
    <dgm:cxn modelId="{8FC0ED19-38E3-4581-B82C-F001AA9E38D1}" type="presParOf" srcId="{F4B1EC20-7AFB-4F6E-8DC5-58C5858365F3}" destId="{53A610F8-9AA6-4D37-86D1-9F48A5C1B3CB}" srcOrd="3" destOrd="0" presId="urn:microsoft.com/office/officeart/2018/2/layout/IconVerticalSolidList"/>
    <dgm:cxn modelId="{9B3BFBDA-15AF-48FF-ACD1-FDB728810622}" type="presParOf" srcId="{F4B1EC20-7AFB-4F6E-8DC5-58C5858365F3}" destId="{A8259DBD-DA07-44E5-9629-489909DE5C80}" srcOrd="4" destOrd="0" presId="urn:microsoft.com/office/officeart/2018/2/layout/IconVerticalSolidList"/>
    <dgm:cxn modelId="{E93915CF-1339-41D0-8443-2ABC80D359F4}" type="presParOf" srcId="{A8259DBD-DA07-44E5-9629-489909DE5C80}" destId="{B20D76A0-4F4F-4256-A45A-D08FAEDBC0DB}" srcOrd="0" destOrd="0" presId="urn:microsoft.com/office/officeart/2018/2/layout/IconVerticalSolidList"/>
    <dgm:cxn modelId="{BD6EF151-6756-4B0F-B8C4-FD0D9F03E6E5}" type="presParOf" srcId="{A8259DBD-DA07-44E5-9629-489909DE5C80}" destId="{C87C2058-460F-4AE2-8FB4-F584D243E104}" srcOrd="1" destOrd="0" presId="urn:microsoft.com/office/officeart/2018/2/layout/IconVerticalSolidList"/>
    <dgm:cxn modelId="{8279C4DE-EDD4-465E-B6DC-B4F834EC443F}" type="presParOf" srcId="{A8259DBD-DA07-44E5-9629-489909DE5C80}" destId="{1628C89E-8AF6-493C-8B35-39B978FF077F}" srcOrd="2" destOrd="0" presId="urn:microsoft.com/office/officeart/2018/2/layout/IconVerticalSolidList"/>
    <dgm:cxn modelId="{6E1E0EEB-1ECF-444C-BE98-CF75C0DA6594}" type="presParOf" srcId="{A8259DBD-DA07-44E5-9629-489909DE5C80}" destId="{80292A5E-83DC-4232-895A-781D025C7236}" srcOrd="3" destOrd="0" presId="urn:microsoft.com/office/officeart/2018/2/layout/IconVerticalSolidList"/>
    <dgm:cxn modelId="{E6008B0F-3759-4F0B-98A3-B305E2AA3CDA}" type="presParOf" srcId="{F4B1EC20-7AFB-4F6E-8DC5-58C5858365F3}" destId="{B101ED17-94B2-4108-814E-D17AF4464D5F}" srcOrd="5" destOrd="0" presId="urn:microsoft.com/office/officeart/2018/2/layout/IconVerticalSolidList"/>
    <dgm:cxn modelId="{AB575C16-5A5C-46ED-8E09-93919E3F00C2}" type="presParOf" srcId="{F4B1EC20-7AFB-4F6E-8DC5-58C5858365F3}" destId="{A83DA92E-94A5-4158-BB45-DF7C25F78839}" srcOrd="6" destOrd="0" presId="urn:microsoft.com/office/officeart/2018/2/layout/IconVerticalSolidList"/>
    <dgm:cxn modelId="{DFC7ED82-D92D-44CE-AE24-020C39078D0B}" type="presParOf" srcId="{A83DA92E-94A5-4158-BB45-DF7C25F78839}" destId="{58E6DA07-C077-4E1B-A8F3-B7D3DFB6E6EB}" srcOrd="0" destOrd="0" presId="urn:microsoft.com/office/officeart/2018/2/layout/IconVerticalSolidList"/>
    <dgm:cxn modelId="{F2014B9C-16FD-4380-B560-DB102FD2D097}" type="presParOf" srcId="{A83DA92E-94A5-4158-BB45-DF7C25F78839}" destId="{C477432E-824D-4758-8B77-51A95D3D4F85}" srcOrd="1" destOrd="0" presId="urn:microsoft.com/office/officeart/2018/2/layout/IconVerticalSolidList"/>
    <dgm:cxn modelId="{D3A0E6B8-D8FE-4F88-A88A-920DC9EB83A9}" type="presParOf" srcId="{A83DA92E-94A5-4158-BB45-DF7C25F78839}" destId="{21852082-FE83-4348-9ED5-A266B644DBA0}" srcOrd="2" destOrd="0" presId="urn:microsoft.com/office/officeart/2018/2/layout/IconVerticalSolidList"/>
    <dgm:cxn modelId="{F075479D-B9D1-416C-909D-FE8694A740F8}" type="presParOf" srcId="{A83DA92E-94A5-4158-BB45-DF7C25F78839}" destId="{C3FFF644-20A6-4923-A5A2-E0764794C38B}" srcOrd="3" destOrd="0" presId="urn:microsoft.com/office/officeart/2018/2/layout/IconVerticalSolidList"/>
    <dgm:cxn modelId="{CDEF6AA8-745B-4826-987C-F7885BC60533}" type="presParOf" srcId="{F4B1EC20-7AFB-4F6E-8DC5-58C5858365F3}" destId="{D1B5DE2B-12A7-411C-9747-8DA59FB350DA}" srcOrd="7" destOrd="0" presId="urn:microsoft.com/office/officeart/2018/2/layout/IconVerticalSolidList"/>
    <dgm:cxn modelId="{A7F34FB2-66A1-4F96-BC0E-A247B31B5CD8}" type="presParOf" srcId="{F4B1EC20-7AFB-4F6E-8DC5-58C5858365F3}" destId="{3EF2228F-9CA8-4B62-8317-92BEAC9FF215}" srcOrd="8" destOrd="0" presId="urn:microsoft.com/office/officeart/2018/2/layout/IconVerticalSolidList"/>
    <dgm:cxn modelId="{DEB1BE3B-D653-4547-8F11-421FD37D055E}" type="presParOf" srcId="{3EF2228F-9CA8-4B62-8317-92BEAC9FF215}" destId="{79118BEA-96F0-41EE-A321-343FA88BD830}" srcOrd="0" destOrd="0" presId="urn:microsoft.com/office/officeart/2018/2/layout/IconVerticalSolidList"/>
    <dgm:cxn modelId="{91451C11-0A27-4274-AD96-1D4907F19230}" type="presParOf" srcId="{3EF2228F-9CA8-4B62-8317-92BEAC9FF215}" destId="{6A04FBA2-9B76-46A0-A909-B65AA793C20B}" srcOrd="1" destOrd="0" presId="urn:microsoft.com/office/officeart/2018/2/layout/IconVerticalSolidList"/>
    <dgm:cxn modelId="{B924CF94-15F0-4628-8F48-D98DE4A3B902}" type="presParOf" srcId="{3EF2228F-9CA8-4B62-8317-92BEAC9FF215}" destId="{ABA70068-1115-4978-A495-12F76A0A8383}" srcOrd="2" destOrd="0" presId="urn:microsoft.com/office/officeart/2018/2/layout/IconVerticalSolidList"/>
    <dgm:cxn modelId="{BCBA0D1B-8AA3-416E-9A4C-F043FC83F1D8}" type="presParOf" srcId="{3EF2228F-9CA8-4B62-8317-92BEAC9FF215}" destId="{1290F1D0-8632-40A3-B997-63B6EB37E6F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BEE198-2C50-4096-B1DC-F4CF94409F6B}">
      <dsp:nvSpPr>
        <dsp:cNvPr id="0" name=""/>
        <dsp:cNvSpPr/>
      </dsp:nvSpPr>
      <dsp:spPr>
        <a:xfrm>
          <a:off x="0" y="0"/>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6CA1BB-F6E0-4AA5-9E71-B2EB16161E47}">
      <dsp:nvSpPr>
        <dsp:cNvPr id="0" name=""/>
        <dsp:cNvSpPr/>
      </dsp:nvSpPr>
      <dsp:spPr>
        <a:xfrm>
          <a:off x="0" y="0"/>
          <a:ext cx="6492875" cy="2552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AU" sz="3400" kern="1200"/>
            <a:t>Any form of sexual abuse and exploitation that has a link to the Internet and related devices.</a:t>
          </a:r>
          <a:endParaRPr lang="en-US" sz="3400" kern="1200"/>
        </a:p>
      </dsp:txBody>
      <dsp:txXfrm>
        <a:off x="0" y="0"/>
        <a:ext cx="6492875" cy="2552700"/>
      </dsp:txXfrm>
    </dsp:sp>
    <dsp:sp modelId="{AE3E5A63-DCF4-4094-896E-7EFA27FACB5B}">
      <dsp:nvSpPr>
        <dsp:cNvPr id="0" name=""/>
        <dsp:cNvSpPr/>
      </dsp:nvSpPr>
      <dsp:spPr>
        <a:xfrm>
          <a:off x="0" y="2552700"/>
          <a:ext cx="6492875"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5498A2-0080-4BBA-B95D-8AA0C0FD159B}">
      <dsp:nvSpPr>
        <dsp:cNvPr id="0" name=""/>
        <dsp:cNvSpPr/>
      </dsp:nvSpPr>
      <dsp:spPr>
        <a:xfrm>
          <a:off x="0" y="2552700"/>
          <a:ext cx="6492875" cy="2552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AU" sz="3400" kern="1200"/>
            <a:t>Including acts of sexual abuse that are photographed or video-/audio-recorded and then uploaded and made available online.</a:t>
          </a:r>
          <a:endParaRPr lang="en-US" sz="3400" kern="1200"/>
        </a:p>
      </dsp:txBody>
      <dsp:txXfrm>
        <a:off x="0" y="2552700"/>
        <a:ext cx="6492875" cy="25527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A5D725-0606-404C-AC89-0501558FFF29}">
      <dsp:nvSpPr>
        <dsp:cNvPr id="0" name=""/>
        <dsp:cNvSpPr/>
      </dsp:nvSpPr>
      <dsp:spPr>
        <a:xfrm>
          <a:off x="0" y="3711239"/>
          <a:ext cx="7315200" cy="81192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AU" sz="1900" kern="1200"/>
            <a:t>the live streaming of child sexual exploitation and abuse. </a:t>
          </a:r>
          <a:endParaRPr lang="en-US" sz="1900" kern="1200"/>
        </a:p>
      </dsp:txBody>
      <dsp:txXfrm>
        <a:off x="0" y="3711239"/>
        <a:ext cx="7315200" cy="811928"/>
      </dsp:txXfrm>
    </dsp:sp>
    <dsp:sp modelId="{FF0689C8-7822-4824-9CC4-AEC1E996AA27}">
      <dsp:nvSpPr>
        <dsp:cNvPr id="0" name=""/>
        <dsp:cNvSpPr/>
      </dsp:nvSpPr>
      <dsp:spPr>
        <a:xfrm rot="10800000">
          <a:off x="0" y="2474672"/>
          <a:ext cx="7315200" cy="1248745"/>
        </a:xfrm>
        <a:prstGeom prst="upArrowCallou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AU" sz="1900" kern="1200"/>
            <a:t>the grooming of potential child victims online with the intention of sexual exploitation; and,</a:t>
          </a:r>
          <a:endParaRPr lang="en-US" sz="1900" kern="1200"/>
        </a:p>
      </dsp:txBody>
      <dsp:txXfrm rot="10800000">
        <a:off x="0" y="2474672"/>
        <a:ext cx="7315200" cy="811397"/>
      </dsp:txXfrm>
    </dsp:sp>
    <dsp:sp modelId="{A7EED920-C919-4620-BA62-0D5264293083}">
      <dsp:nvSpPr>
        <dsp:cNvPr id="0" name=""/>
        <dsp:cNvSpPr/>
      </dsp:nvSpPr>
      <dsp:spPr>
        <a:xfrm rot="10800000">
          <a:off x="0" y="1238105"/>
          <a:ext cx="7315200" cy="1248745"/>
        </a:xfrm>
        <a:prstGeom prst="upArrowCallou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AU" sz="1900" kern="1200"/>
            <a:t>the production, possession and distribution of child sexual abuse material online;</a:t>
          </a:r>
          <a:endParaRPr lang="en-US" sz="1900" kern="1200"/>
        </a:p>
      </dsp:txBody>
      <dsp:txXfrm rot="10800000">
        <a:off x="0" y="1238105"/>
        <a:ext cx="7315200" cy="811397"/>
      </dsp:txXfrm>
    </dsp:sp>
    <dsp:sp modelId="{06BD29C6-6ACB-4BC8-9261-B7BF1C80C297}">
      <dsp:nvSpPr>
        <dsp:cNvPr id="0" name=""/>
        <dsp:cNvSpPr/>
      </dsp:nvSpPr>
      <dsp:spPr>
        <a:xfrm rot="10800000">
          <a:off x="0" y="1538"/>
          <a:ext cx="7315200" cy="1248745"/>
        </a:xfrm>
        <a:prstGeom prst="upArrowCallou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AU" sz="1900" kern="1200"/>
            <a:t>Online child sexual exploitation includes:</a:t>
          </a:r>
          <a:endParaRPr lang="en-US" sz="1900" kern="1200"/>
        </a:p>
      </dsp:txBody>
      <dsp:txXfrm rot="10800000">
        <a:off x="0" y="1538"/>
        <a:ext cx="7315200" cy="8113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1BDB2D-A14C-4BB4-8D5D-C436243FC0D5}">
      <dsp:nvSpPr>
        <dsp:cNvPr id="0" name=""/>
        <dsp:cNvSpPr/>
      </dsp:nvSpPr>
      <dsp:spPr>
        <a:xfrm>
          <a:off x="0" y="4597"/>
          <a:ext cx="6513603" cy="97937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810250-6647-4E80-91BF-759F10F33A08}">
      <dsp:nvSpPr>
        <dsp:cNvPr id="0" name=""/>
        <dsp:cNvSpPr/>
      </dsp:nvSpPr>
      <dsp:spPr>
        <a:xfrm>
          <a:off x="296259" y="224956"/>
          <a:ext cx="538654" cy="53865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19BF6D0-54D3-4D65-993B-4FD6509A48CC}">
      <dsp:nvSpPr>
        <dsp:cNvPr id="0" name=""/>
        <dsp:cNvSpPr/>
      </dsp:nvSpPr>
      <dsp:spPr>
        <a:xfrm>
          <a:off x="1131174" y="459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en-AU" sz="1900" kern="1200"/>
            <a:t>Online grooming.</a:t>
          </a:r>
          <a:endParaRPr lang="en-US" sz="1900" kern="1200"/>
        </a:p>
      </dsp:txBody>
      <dsp:txXfrm>
        <a:off x="1131174" y="4597"/>
        <a:ext cx="5382429" cy="979371"/>
      </dsp:txXfrm>
    </dsp:sp>
    <dsp:sp modelId="{90EEC01D-1546-4E54-84A0-7C5A1A2EFB4F}">
      <dsp:nvSpPr>
        <dsp:cNvPr id="0" name=""/>
        <dsp:cNvSpPr/>
      </dsp:nvSpPr>
      <dsp:spPr>
        <a:xfrm>
          <a:off x="0" y="1228812"/>
          <a:ext cx="6513603" cy="97937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DCD9CC-6E22-409D-9EA8-17C8DD201D8D}">
      <dsp:nvSpPr>
        <dsp:cNvPr id="0" name=""/>
        <dsp:cNvSpPr/>
      </dsp:nvSpPr>
      <dsp:spPr>
        <a:xfrm>
          <a:off x="296259" y="1449171"/>
          <a:ext cx="538654" cy="5386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DCEA07C-083E-415E-A48F-7ACE5ED44B07}">
      <dsp:nvSpPr>
        <dsp:cNvPr id="0" name=""/>
        <dsp:cNvSpPr/>
      </dsp:nvSpPr>
      <dsp:spPr>
        <a:xfrm>
          <a:off x="1131174" y="1228812"/>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en-AU" sz="1900" kern="1200"/>
            <a:t>Sextortion.</a:t>
          </a:r>
          <a:endParaRPr lang="en-US" sz="1900" kern="1200"/>
        </a:p>
      </dsp:txBody>
      <dsp:txXfrm>
        <a:off x="1131174" y="1228812"/>
        <a:ext cx="5382429" cy="979371"/>
      </dsp:txXfrm>
    </dsp:sp>
    <dsp:sp modelId="{B20D76A0-4F4F-4256-A45A-D08FAEDBC0DB}">
      <dsp:nvSpPr>
        <dsp:cNvPr id="0" name=""/>
        <dsp:cNvSpPr/>
      </dsp:nvSpPr>
      <dsp:spPr>
        <a:xfrm>
          <a:off x="0" y="2453027"/>
          <a:ext cx="6513603" cy="97937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7C2058-460F-4AE2-8FB4-F584D243E104}">
      <dsp:nvSpPr>
        <dsp:cNvPr id="0" name=""/>
        <dsp:cNvSpPr/>
      </dsp:nvSpPr>
      <dsp:spPr>
        <a:xfrm>
          <a:off x="296259" y="2673385"/>
          <a:ext cx="538654" cy="53865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292A5E-83DC-4232-895A-781D025C7236}">
      <dsp:nvSpPr>
        <dsp:cNvPr id="0" name=""/>
        <dsp:cNvSpPr/>
      </dsp:nvSpPr>
      <dsp:spPr>
        <a:xfrm>
          <a:off x="1131174" y="245302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en-AU" sz="1900" kern="1200"/>
            <a:t>Live streaming and webcam exploitation. </a:t>
          </a:r>
          <a:endParaRPr lang="en-US" sz="1900" kern="1200"/>
        </a:p>
      </dsp:txBody>
      <dsp:txXfrm>
        <a:off x="1131174" y="2453027"/>
        <a:ext cx="5382429" cy="979371"/>
      </dsp:txXfrm>
    </dsp:sp>
    <dsp:sp modelId="{58E6DA07-C077-4E1B-A8F3-B7D3DFB6E6EB}">
      <dsp:nvSpPr>
        <dsp:cNvPr id="0" name=""/>
        <dsp:cNvSpPr/>
      </dsp:nvSpPr>
      <dsp:spPr>
        <a:xfrm>
          <a:off x="0" y="3677241"/>
          <a:ext cx="6513603" cy="97937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77432E-824D-4758-8B77-51A95D3D4F85}">
      <dsp:nvSpPr>
        <dsp:cNvPr id="0" name=""/>
        <dsp:cNvSpPr/>
      </dsp:nvSpPr>
      <dsp:spPr>
        <a:xfrm>
          <a:off x="296259" y="3897600"/>
          <a:ext cx="538654" cy="53865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FFF644-20A6-4923-A5A2-E0764794C38B}">
      <dsp:nvSpPr>
        <dsp:cNvPr id="0" name=""/>
        <dsp:cNvSpPr/>
      </dsp:nvSpPr>
      <dsp:spPr>
        <a:xfrm>
          <a:off x="1131174" y="3677241"/>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en-AU" sz="1900" kern="1200"/>
            <a:t>Production, distribution and accessing of child abuse materials (CAM – also known as child pornography). </a:t>
          </a:r>
          <a:endParaRPr lang="en-US" sz="1900" kern="1200"/>
        </a:p>
      </dsp:txBody>
      <dsp:txXfrm>
        <a:off x="1131174" y="3677241"/>
        <a:ext cx="5382429" cy="979371"/>
      </dsp:txXfrm>
    </dsp:sp>
    <dsp:sp modelId="{79118BEA-96F0-41EE-A321-343FA88BD830}">
      <dsp:nvSpPr>
        <dsp:cNvPr id="0" name=""/>
        <dsp:cNvSpPr/>
      </dsp:nvSpPr>
      <dsp:spPr>
        <a:xfrm>
          <a:off x="0" y="4901456"/>
          <a:ext cx="6513603" cy="979371"/>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04FBA2-9B76-46A0-A909-B65AA793C20B}">
      <dsp:nvSpPr>
        <dsp:cNvPr id="0" name=""/>
        <dsp:cNvSpPr/>
      </dsp:nvSpPr>
      <dsp:spPr>
        <a:xfrm>
          <a:off x="296259" y="5121814"/>
          <a:ext cx="538654" cy="53865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90F1D0-8632-40A3-B997-63B6EB37E6FF}">
      <dsp:nvSpPr>
        <dsp:cNvPr id="0" name=""/>
        <dsp:cNvSpPr/>
      </dsp:nvSpPr>
      <dsp:spPr>
        <a:xfrm>
          <a:off x="1131174" y="4901456"/>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en-AU" sz="1900" kern="1200"/>
            <a:t>Children sold online for sexual abuse offline.</a:t>
          </a:r>
          <a:endParaRPr lang="en-US" sz="1900" kern="1200"/>
        </a:p>
      </dsp:txBody>
      <dsp:txXfrm>
        <a:off x="1131174" y="4901456"/>
        <a:ext cx="5382429" cy="97937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C20BB3-3CCB-4FE5-991B-82F6BCB48AF3}" type="datetimeFigureOut">
              <a:rPr lang="en-US" smtClean="0"/>
              <a:t>5/21/2019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746DE6-3336-457D-A091-FA20AC1C536E}" type="slidenum">
              <a:rPr lang="en-US" smtClean="0"/>
              <a:t>‹#›</a:t>
            </a:fld>
            <a:endParaRPr lang="en-US"/>
          </a:p>
        </p:txBody>
      </p:sp>
    </p:spTree>
    <p:extLst>
      <p:ext uri="{BB962C8B-B14F-4D97-AF65-F5344CB8AC3E}">
        <p14:creationId xmlns:p14="http://schemas.microsoft.com/office/powerpoint/2010/main" val="819041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A0A1C007-0062-43FE-B0F6-27352E201C8B}"/>
              </a:ext>
            </a:extLst>
          </p:cNvPr>
          <p:cNvSpPr>
            <a:spLocks noGrp="1" noRot="1" noChangeAspect="1" noTextEdit="1"/>
          </p:cNvSpPr>
          <p:nvPr>
            <p:ph type="sldImg"/>
          </p:nvPr>
        </p:nvSpPr>
        <p:spPr>
          <a:ln/>
        </p:spPr>
      </p:sp>
      <p:sp>
        <p:nvSpPr>
          <p:cNvPr id="75779" name="Notes Placeholder 2">
            <a:extLst>
              <a:ext uri="{FF2B5EF4-FFF2-40B4-BE49-F238E27FC236}">
                <a16:creationId xmlns:a16="http://schemas.microsoft.com/office/drawing/2014/main" id="{526DA9E4-5892-485C-8411-1996597D35A9}"/>
              </a:ext>
            </a:extLst>
          </p:cNvPr>
          <p:cNvSpPr>
            <a:spLocks noGrp="1"/>
          </p:cNvSpPr>
          <p:nvPr>
            <p:ph type="body" idx="1"/>
          </p:nvPr>
        </p:nvSpPr>
        <p:spPr/>
        <p:txBody>
          <a:bodyPr/>
          <a:lstStyle/>
          <a:p>
            <a:pPr marL="165415" indent="-165415">
              <a:defRPr/>
            </a:pPr>
            <a:r>
              <a:rPr lang="en-AU" b="1" u="sng" dirty="0">
                <a:solidFill>
                  <a:srgbClr val="FF6600"/>
                </a:solidFill>
              </a:rPr>
              <a:t>EXPLAIN</a:t>
            </a:r>
            <a:endParaRPr lang="en-US" dirty="0"/>
          </a:p>
          <a:p>
            <a:pPr>
              <a:defRPr/>
            </a:pPr>
            <a:endParaRPr lang="en-US" dirty="0"/>
          </a:p>
          <a:p>
            <a:pPr>
              <a:defRPr/>
            </a:pPr>
            <a:endParaRPr lang="en-US" dirty="0"/>
          </a:p>
        </p:txBody>
      </p:sp>
      <p:sp>
        <p:nvSpPr>
          <p:cNvPr id="95236" name="Slide Number Placeholder 3">
            <a:extLst>
              <a:ext uri="{FF2B5EF4-FFF2-40B4-BE49-F238E27FC236}">
                <a16:creationId xmlns:a16="http://schemas.microsoft.com/office/drawing/2014/main" id="{13402595-355A-4033-8DD8-9DD0429CDBB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fontAlgn="base">
              <a:spcBef>
                <a:spcPct val="0"/>
              </a:spcBef>
              <a:spcAft>
                <a:spcPct val="0"/>
              </a:spcAft>
            </a:pPr>
            <a:fld id="{93209833-28F2-450E-9448-F3B7C6629F39}" type="slidenum">
              <a:rPr lang="en-US" altLang="en-US" sz="1300" smtClean="0">
                <a:latin typeface="Verdana" panose="020B0604030504040204" pitchFamily="34" charset="0"/>
                <a:cs typeface="FreesiaUPC" panose="020B0604020202020204" pitchFamily="34" charset="-34"/>
              </a:rPr>
              <a:pPr fontAlgn="base">
                <a:spcBef>
                  <a:spcPct val="0"/>
                </a:spcBef>
                <a:spcAft>
                  <a:spcPct val="0"/>
                </a:spcAft>
              </a:pPr>
              <a:t>1</a:t>
            </a:fld>
            <a:endParaRPr lang="en-US" altLang="en-US" sz="1300">
              <a:latin typeface="Verdana" panose="020B0604030504040204" pitchFamily="34" charset="0"/>
              <a:cs typeface="FreesiaUPC" panose="020B0604020202020204" pitchFamily="34" charset="-34"/>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879886D-AA91-4C95-A22E-40BB65AA54F4}"/>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A054C0F2-E25E-41AD-A06D-FD9FB9F4378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6A0F1D45-2816-47DB-BF22-6DFB49F9C14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fontAlgn="base">
              <a:spcBef>
                <a:spcPct val="0"/>
              </a:spcBef>
              <a:spcAft>
                <a:spcPct val="0"/>
              </a:spcAft>
            </a:pPr>
            <a:fld id="{5DEFE707-57D1-4074-A725-134E81D22195}" type="slidenum">
              <a:rPr lang="en-US" altLang="en-US" sz="1300" smtClean="0">
                <a:latin typeface="Verdana" panose="020B0604030504040204" pitchFamily="34" charset="0"/>
                <a:cs typeface="FreesiaUPC" panose="020B0604020202020204" pitchFamily="34" charset="-34"/>
              </a:rPr>
              <a:pPr fontAlgn="base">
                <a:spcBef>
                  <a:spcPct val="0"/>
                </a:spcBef>
                <a:spcAft>
                  <a:spcPct val="0"/>
                </a:spcAft>
              </a:pPr>
              <a:t>10</a:t>
            </a:fld>
            <a:endParaRPr lang="en-US" altLang="en-US" sz="1300">
              <a:latin typeface="Verdana" panose="020B0604030504040204" pitchFamily="34" charset="0"/>
              <a:cs typeface="FreesiaUPC" panose="020B0604020202020204" pitchFamily="34" charset="-34"/>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1707F0C0-2FF1-4240-8D08-3CF6772DE6D2}"/>
              </a:ext>
            </a:extLst>
          </p:cNvPr>
          <p:cNvSpPr>
            <a:spLocks noGrp="1" noRot="1" noChangeAspect="1" noTextEdit="1"/>
          </p:cNvSpPr>
          <p:nvPr>
            <p:ph type="sldImg"/>
          </p:nvPr>
        </p:nvSpPr>
        <p:spPr>
          <a:ln/>
        </p:spPr>
      </p:sp>
      <p:sp>
        <p:nvSpPr>
          <p:cNvPr id="115715" name="Notes Placeholder 2">
            <a:extLst>
              <a:ext uri="{FF2B5EF4-FFF2-40B4-BE49-F238E27FC236}">
                <a16:creationId xmlns:a16="http://schemas.microsoft.com/office/drawing/2014/main" id="{B969EF8A-D8DD-42D9-8056-8C4971581C8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5716" name="Slide Number Placeholder 3">
            <a:extLst>
              <a:ext uri="{FF2B5EF4-FFF2-40B4-BE49-F238E27FC236}">
                <a16:creationId xmlns:a16="http://schemas.microsoft.com/office/drawing/2014/main" id="{02C074BD-9A81-4F73-A682-6A1CC0F7AB5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fontAlgn="base">
              <a:spcBef>
                <a:spcPct val="0"/>
              </a:spcBef>
              <a:spcAft>
                <a:spcPct val="0"/>
              </a:spcAft>
            </a:pPr>
            <a:fld id="{87C30FA7-5780-43AF-8AC4-B7BE51B4A2FF}" type="slidenum">
              <a:rPr lang="en-US" altLang="en-US" sz="1300" smtClean="0">
                <a:latin typeface="Verdana" panose="020B0604030504040204" pitchFamily="34" charset="0"/>
                <a:cs typeface="FreesiaUPC" panose="020B0604020202020204" pitchFamily="34" charset="-34"/>
              </a:rPr>
              <a:pPr fontAlgn="base">
                <a:spcBef>
                  <a:spcPct val="0"/>
                </a:spcBef>
                <a:spcAft>
                  <a:spcPct val="0"/>
                </a:spcAft>
              </a:pPr>
              <a:t>11</a:t>
            </a:fld>
            <a:endParaRPr lang="en-US" altLang="en-US" sz="1300">
              <a:latin typeface="Verdana" panose="020B0604030504040204" pitchFamily="34" charset="0"/>
              <a:cs typeface="FreesiaUPC" panose="020B0604020202020204" pitchFamily="34" charset="-34"/>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58EE5021-31E5-4335-A82E-0E9DB2AC5055}"/>
              </a:ext>
            </a:extLst>
          </p:cNvPr>
          <p:cNvSpPr>
            <a:spLocks noGrp="1" noRot="1" noChangeAspect="1" noTextEdit="1"/>
          </p:cNvSpPr>
          <p:nvPr>
            <p:ph type="sldImg"/>
          </p:nvPr>
        </p:nvSpPr>
        <p:spPr>
          <a:ln/>
        </p:spPr>
      </p:sp>
      <p:sp>
        <p:nvSpPr>
          <p:cNvPr id="117763" name="Notes Placeholder 2">
            <a:extLst>
              <a:ext uri="{FF2B5EF4-FFF2-40B4-BE49-F238E27FC236}">
                <a16:creationId xmlns:a16="http://schemas.microsoft.com/office/drawing/2014/main" id="{25EDC98C-BF59-4C61-BDE1-1F05CD28A0C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7764" name="Slide Number Placeholder 3">
            <a:extLst>
              <a:ext uri="{FF2B5EF4-FFF2-40B4-BE49-F238E27FC236}">
                <a16:creationId xmlns:a16="http://schemas.microsoft.com/office/drawing/2014/main" id="{684EEF78-1035-426B-AC91-7CEC015CC415}"/>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fontAlgn="base">
              <a:spcBef>
                <a:spcPct val="0"/>
              </a:spcBef>
              <a:spcAft>
                <a:spcPct val="0"/>
              </a:spcAft>
            </a:pPr>
            <a:fld id="{067778EE-B7BD-4889-82AB-DAA288AAE075}" type="slidenum">
              <a:rPr lang="en-US" altLang="en-US" sz="1300" smtClean="0">
                <a:latin typeface="Verdana" panose="020B0604030504040204" pitchFamily="34" charset="0"/>
                <a:cs typeface="FreesiaUPC" panose="020B0604020202020204" pitchFamily="34" charset="-34"/>
              </a:rPr>
              <a:pPr fontAlgn="base">
                <a:spcBef>
                  <a:spcPct val="0"/>
                </a:spcBef>
                <a:spcAft>
                  <a:spcPct val="0"/>
                </a:spcAft>
              </a:pPr>
              <a:t>12</a:t>
            </a:fld>
            <a:endParaRPr lang="en-US" altLang="en-US" sz="1300">
              <a:latin typeface="Verdana" panose="020B0604030504040204" pitchFamily="34" charset="0"/>
              <a:cs typeface="FreesiaUPC" panose="020B0604020202020204" pitchFamily="34" charset="-34"/>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5F9818A4-25CE-469E-BFD2-695149A29AFA}"/>
              </a:ext>
            </a:extLst>
          </p:cNvPr>
          <p:cNvSpPr>
            <a:spLocks noGrp="1" noRot="1" noChangeAspect="1" noChangeArrowheads="1" noTextEdit="1"/>
          </p:cNvSpPr>
          <p:nvPr>
            <p:ph type="sldImg"/>
          </p:nvPr>
        </p:nvSpPr>
        <p:spPr>
          <a:ln/>
        </p:spPr>
      </p:sp>
      <p:sp>
        <p:nvSpPr>
          <p:cNvPr id="118787" name="Notes Placeholder 2">
            <a:extLst>
              <a:ext uri="{FF2B5EF4-FFF2-40B4-BE49-F238E27FC236}">
                <a16:creationId xmlns:a16="http://schemas.microsoft.com/office/drawing/2014/main" id="{8F6B7587-B446-410D-9BC9-AFF361F41A1F}"/>
              </a:ext>
            </a:extLst>
          </p:cNvPr>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dirty="0"/>
              <a:t>EXPLAIN:</a:t>
            </a:r>
          </a:p>
          <a:p>
            <a:pPr marL="171450" indent="-171450">
              <a:buFont typeface="Arial" panose="020B0604020202020204" pitchFamily="34" charset="0"/>
              <a:buChar char="•"/>
              <a:defRPr/>
            </a:pPr>
            <a:r>
              <a:rPr lang="en-US" altLang="en-US" dirty="0"/>
              <a:t>Mention about the high level of demand.</a:t>
            </a:r>
          </a:p>
          <a:p>
            <a:pPr marL="171450" indent="-171450">
              <a:buFont typeface="Arial" panose="020B0604020202020204" pitchFamily="34" charset="0"/>
              <a:buChar char="•"/>
              <a:defRPr/>
            </a:pPr>
            <a:r>
              <a:rPr lang="en-US" altLang="en-US" dirty="0"/>
              <a:t>Sometimes it is difficult to imagine the volume of child sex offenders. But, recent work by the Dutch Police and the NGO </a:t>
            </a:r>
            <a:r>
              <a:rPr lang="en-US" altLang="en-US" dirty="0" err="1"/>
              <a:t>Terres</a:t>
            </a:r>
            <a:r>
              <a:rPr lang="en-US" altLang="en-US" dirty="0"/>
              <a:t> Des Hommes, identified a huge amount of predators seeking sexual encounters with children online.  This is particularly concerning in terms of online abuse and in-person abuse.</a:t>
            </a:r>
          </a:p>
          <a:p>
            <a:pPr marL="171450" indent="-171450">
              <a:buFont typeface="Arial" panose="020B0604020202020204" pitchFamily="34" charset="0"/>
              <a:buChar char="•"/>
              <a:defRPr/>
            </a:pPr>
            <a:endParaRPr lang="en-US" altLang="en-US" dirty="0"/>
          </a:p>
          <a:p>
            <a:pPr>
              <a:defRPr/>
            </a:pPr>
            <a:r>
              <a:rPr lang="en-US" altLang="en-US" dirty="0"/>
              <a:t>SHOW VIDEO</a:t>
            </a:r>
          </a:p>
        </p:txBody>
      </p:sp>
      <p:sp>
        <p:nvSpPr>
          <p:cNvPr id="117764" name="Slide Number Placeholder 3">
            <a:extLst>
              <a:ext uri="{FF2B5EF4-FFF2-40B4-BE49-F238E27FC236}">
                <a16:creationId xmlns:a16="http://schemas.microsoft.com/office/drawing/2014/main" id="{2575BFF7-1446-4809-ADD8-0D82553687A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fontAlgn="base">
              <a:spcBef>
                <a:spcPct val="0"/>
              </a:spcBef>
              <a:spcAft>
                <a:spcPct val="0"/>
              </a:spcAft>
            </a:pPr>
            <a:fld id="{C658A912-8B77-428B-A3C0-630530F13B68}" type="slidenum">
              <a:rPr lang="en-US" altLang="en-US" sz="1300" smtClean="0">
                <a:latin typeface="Verdana" panose="020B0604030504040204" pitchFamily="34" charset="0"/>
                <a:cs typeface="FreesiaUPC" panose="020B0604020202020204" pitchFamily="34" charset="-34"/>
              </a:rPr>
              <a:pPr fontAlgn="base">
                <a:spcBef>
                  <a:spcPct val="0"/>
                </a:spcBef>
                <a:spcAft>
                  <a:spcPct val="0"/>
                </a:spcAft>
              </a:pPr>
              <a:t>13</a:t>
            </a:fld>
            <a:endParaRPr lang="en-US" altLang="en-US" sz="1300">
              <a:latin typeface="Verdana" panose="020B0604030504040204" pitchFamily="34" charset="0"/>
              <a:cs typeface="FreesiaUPC" panose="020B0604020202020204" pitchFamily="34" charset="-34"/>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a:extLst>
              <a:ext uri="{FF2B5EF4-FFF2-40B4-BE49-F238E27FC236}">
                <a16:creationId xmlns:a16="http://schemas.microsoft.com/office/drawing/2014/main" id="{2CE68A9D-89A5-44A0-983F-C6E01464206C}"/>
              </a:ext>
            </a:extLst>
          </p:cNvPr>
          <p:cNvSpPr>
            <a:spLocks noGrp="1" noRot="1" noChangeAspect="1" noTextEdit="1"/>
          </p:cNvSpPr>
          <p:nvPr>
            <p:ph type="sldImg"/>
          </p:nvPr>
        </p:nvSpPr>
        <p:spPr>
          <a:ln/>
        </p:spPr>
      </p:sp>
      <p:sp>
        <p:nvSpPr>
          <p:cNvPr id="123907" name="Notes Placeholder 2">
            <a:extLst>
              <a:ext uri="{FF2B5EF4-FFF2-40B4-BE49-F238E27FC236}">
                <a16:creationId xmlns:a16="http://schemas.microsoft.com/office/drawing/2014/main" id="{631D6ACB-FCAA-4D53-98B9-278916EE26B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u="sng"/>
              <a:t>EXPLAIN</a:t>
            </a:r>
          </a:p>
          <a:p>
            <a:r>
              <a:rPr lang="en-US" altLang="en-US"/>
              <a:t>Like child sex tourists, an online child sex offender can be anyone.  Men, women, business people, people with children, etc</a:t>
            </a:r>
          </a:p>
          <a:p>
            <a:endParaRPr lang="en-US" altLang="en-US"/>
          </a:p>
          <a:p>
            <a:r>
              <a:rPr lang="en-AU" altLang="en-US"/>
              <a:t>Most child sex offenders are not part of any criminal network and usually operate alone, driven solely by their sexual interest in children.</a:t>
            </a:r>
          </a:p>
          <a:p>
            <a:r>
              <a:rPr lang="en-AU" altLang="en-US"/>
              <a:t>However, this does not mean that offenders act in isolation from each other. They communicate among themselves within like-minded groups in cyberspace, using a variety of online tools, from IRC, ICQ, Yahoo newsgroups/forums to social networks, peer-to-peer file sharing networks, secure email and TOR. Even though it is commonly accepted that child sexual exploitation (CSE) offenders do not form typical organised crime groups, they still organize themselves in an analogous hierarchy on such platforms. This is usually the case on platforms where offenders exchange child abuse material (CAM), either in video, pictures or even text format. </a:t>
            </a:r>
          </a:p>
          <a:p>
            <a:endParaRPr lang="en-US" altLang="en-US"/>
          </a:p>
        </p:txBody>
      </p:sp>
      <p:sp>
        <p:nvSpPr>
          <p:cNvPr id="123908" name="Slide Number Placeholder 3">
            <a:extLst>
              <a:ext uri="{FF2B5EF4-FFF2-40B4-BE49-F238E27FC236}">
                <a16:creationId xmlns:a16="http://schemas.microsoft.com/office/drawing/2014/main" id="{253737A8-C3E7-4FB2-8E2B-D2406DE33E8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fontAlgn="base">
              <a:spcBef>
                <a:spcPct val="0"/>
              </a:spcBef>
              <a:spcAft>
                <a:spcPct val="0"/>
              </a:spcAft>
            </a:pPr>
            <a:fld id="{436CAACD-D1D5-4900-A587-B1CAF78BC994}" type="slidenum">
              <a:rPr lang="en-US" altLang="en-US" sz="1300" smtClean="0">
                <a:latin typeface="Verdana" panose="020B0604030504040204" pitchFamily="34" charset="0"/>
                <a:cs typeface="FreesiaUPC" panose="020B0604020202020204" pitchFamily="34" charset="-34"/>
              </a:rPr>
              <a:pPr fontAlgn="base">
                <a:spcBef>
                  <a:spcPct val="0"/>
                </a:spcBef>
                <a:spcAft>
                  <a:spcPct val="0"/>
                </a:spcAft>
              </a:pPr>
              <a:t>14</a:t>
            </a:fld>
            <a:endParaRPr lang="en-US" altLang="en-US" sz="1300">
              <a:latin typeface="Verdana" panose="020B0604030504040204" pitchFamily="34" charset="0"/>
              <a:cs typeface="FreesiaUPC" panose="020B0604020202020204" pitchFamily="34" charset="-34"/>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a:extLst>
              <a:ext uri="{FF2B5EF4-FFF2-40B4-BE49-F238E27FC236}">
                <a16:creationId xmlns:a16="http://schemas.microsoft.com/office/drawing/2014/main" id="{4CD63C0E-C34D-40CE-A4BE-D81FB33F3727}"/>
              </a:ext>
            </a:extLst>
          </p:cNvPr>
          <p:cNvSpPr>
            <a:spLocks noGrp="1" noRot="1" noChangeAspect="1" noTextEdit="1"/>
          </p:cNvSpPr>
          <p:nvPr>
            <p:ph type="sldImg"/>
          </p:nvPr>
        </p:nvSpPr>
        <p:spPr>
          <a:ln/>
        </p:spPr>
      </p:sp>
      <p:sp>
        <p:nvSpPr>
          <p:cNvPr id="125955" name="Notes Placeholder 2">
            <a:extLst>
              <a:ext uri="{FF2B5EF4-FFF2-40B4-BE49-F238E27FC236}">
                <a16:creationId xmlns:a16="http://schemas.microsoft.com/office/drawing/2014/main" id="{38C4A084-B52A-41B9-80FB-1D05C402173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u="sng"/>
              <a:t>EXPLAIN</a:t>
            </a:r>
          </a:p>
          <a:p>
            <a:r>
              <a:rPr lang="en-US" altLang="en-US"/>
              <a:t>All children who use ICTs can be at risk of online sexual exploitation.</a:t>
            </a:r>
          </a:p>
          <a:p>
            <a:r>
              <a:rPr lang="en-US" altLang="en-US"/>
              <a:t>Even if children don’t use ICTs, they can be at risk (eg, an offender takes images of sexual abuse and posts them online).</a:t>
            </a:r>
          </a:p>
        </p:txBody>
      </p:sp>
      <p:sp>
        <p:nvSpPr>
          <p:cNvPr id="125956" name="Slide Number Placeholder 3">
            <a:extLst>
              <a:ext uri="{FF2B5EF4-FFF2-40B4-BE49-F238E27FC236}">
                <a16:creationId xmlns:a16="http://schemas.microsoft.com/office/drawing/2014/main" id="{A9E63B6F-B433-40B6-A36C-67CE2FE78E5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fontAlgn="base">
              <a:spcBef>
                <a:spcPct val="0"/>
              </a:spcBef>
              <a:spcAft>
                <a:spcPct val="0"/>
              </a:spcAft>
            </a:pPr>
            <a:fld id="{4250FEC4-8DE2-406E-9EFD-C55A93DC980E}" type="slidenum">
              <a:rPr lang="en-US" altLang="en-US" sz="1300" smtClean="0">
                <a:latin typeface="Verdana" panose="020B0604030504040204" pitchFamily="34" charset="0"/>
                <a:cs typeface="FreesiaUPC" panose="020B0604020202020204" pitchFamily="34" charset="-34"/>
              </a:rPr>
              <a:pPr fontAlgn="base">
                <a:spcBef>
                  <a:spcPct val="0"/>
                </a:spcBef>
                <a:spcAft>
                  <a:spcPct val="0"/>
                </a:spcAft>
              </a:pPr>
              <a:t>15</a:t>
            </a:fld>
            <a:endParaRPr lang="en-US" altLang="en-US" sz="1300">
              <a:latin typeface="Verdana" panose="020B0604030504040204" pitchFamily="34" charset="0"/>
              <a:cs typeface="FreesiaUPC" panose="020B0604020202020204" pitchFamily="34" charset="-34"/>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a:extLst>
              <a:ext uri="{FF2B5EF4-FFF2-40B4-BE49-F238E27FC236}">
                <a16:creationId xmlns:a16="http://schemas.microsoft.com/office/drawing/2014/main" id="{F7B18E8C-4E79-444D-80E5-0799CCA28FC1}"/>
              </a:ext>
            </a:extLst>
          </p:cNvPr>
          <p:cNvSpPr>
            <a:spLocks noGrp="1" noRot="1" noChangeAspect="1" noTextEdit="1"/>
          </p:cNvSpPr>
          <p:nvPr>
            <p:ph type="sldImg"/>
          </p:nvPr>
        </p:nvSpPr>
        <p:spPr>
          <a:ln/>
        </p:spPr>
      </p:sp>
      <p:sp>
        <p:nvSpPr>
          <p:cNvPr id="130051" name="Notes Placeholder 2">
            <a:extLst>
              <a:ext uri="{FF2B5EF4-FFF2-40B4-BE49-F238E27FC236}">
                <a16:creationId xmlns:a16="http://schemas.microsoft.com/office/drawing/2014/main" id="{F75DB76D-0FB3-4184-8C93-EAABAB4AF7F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u="sng" dirty="0"/>
              <a:t>ASK</a:t>
            </a:r>
          </a:p>
          <a:p>
            <a:r>
              <a:rPr lang="en-US" altLang="en-US" dirty="0"/>
              <a:t>Ask participants to share whether they have seen or heard about online child sexual exploitation cases in Cambodia.</a:t>
            </a:r>
          </a:p>
          <a:p>
            <a:r>
              <a:rPr lang="en-US" altLang="en-US" dirty="0"/>
              <a:t>Even if we don’t know it’s happening, our children are at risk.</a:t>
            </a:r>
          </a:p>
        </p:txBody>
      </p:sp>
      <p:sp>
        <p:nvSpPr>
          <p:cNvPr id="130052" name="Slide Number Placeholder 3">
            <a:extLst>
              <a:ext uri="{FF2B5EF4-FFF2-40B4-BE49-F238E27FC236}">
                <a16:creationId xmlns:a16="http://schemas.microsoft.com/office/drawing/2014/main" id="{EC4C7F9F-CEBB-46B9-9468-5990EC21392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fontAlgn="base">
              <a:spcBef>
                <a:spcPct val="0"/>
              </a:spcBef>
              <a:spcAft>
                <a:spcPct val="0"/>
              </a:spcAft>
            </a:pPr>
            <a:fld id="{C6885608-6509-4617-A956-15F828DB12CD}" type="slidenum">
              <a:rPr lang="en-US" altLang="en-US" sz="1300" smtClean="0">
                <a:latin typeface="Verdana" panose="020B0604030504040204" pitchFamily="34" charset="0"/>
                <a:cs typeface="FreesiaUPC" panose="020B0604020202020204" pitchFamily="34" charset="-34"/>
              </a:rPr>
              <a:pPr fontAlgn="base">
                <a:spcBef>
                  <a:spcPct val="0"/>
                </a:spcBef>
                <a:spcAft>
                  <a:spcPct val="0"/>
                </a:spcAft>
              </a:pPr>
              <a:t>16</a:t>
            </a:fld>
            <a:endParaRPr lang="en-US" altLang="en-US" sz="1300">
              <a:latin typeface="Verdana" panose="020B0604030504040204" pitchFamily="34" charset="0"/>
              <a:cs typeface="FreesiaUPC" panose="020B0604020202020204" pitchFamily="34" charset="-34"/>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E4A98013-3747-4E52-9352-86695EC3AD95}"/>
              </a:ext>
            </a:extLst>
          </p:cNvPr>
          <p:cNvSpPr>
            <a:spLocks noGrp="1" noRot="1" noChangeAspect="1" noTextEdit="1"/>
          </p:cNvSpPr>
          <p:nvPr>
            <p:ph type="sldImg"/>
          </p:nvPr>
        </p:nvSpPr>
        <p:spPr>
          <a:ln/>
        </p:spPr>
      </p:sp>
      <p:sp>
        <p:nvSpPr>
          <p:cNvPr id="76803" name="Notes Placeholder 2">
            <a:extLst>
              <a:ext uri="{FF2B5EF4-FFF2-40B4-BE49-F238E27FC236}">
                <a16:creationId xmlns:a16="http://schemas.microsoft.com/office/drawing/2014/main" id="{534FE8A4-9BFD-4229-926B-D8830F332BF8}"/>
              </a:ext>
            </a:extLst>
          </p:cNvPr>
          <p:cNvSpPr>
            <a:spLocks noGrp="1"/>
          </p:cNvSpPr>
          <p:nvPr>
            <p:ph type="body" idx="1"/>
          </p:nvPr>
        </p:nvSpPr>
        <p:spPr/>
        <p:txBody>
          <a:bodyPr/>
          <a:lstStyle/>
          <a:p>
            <a:pPr marL="165415" indent="-165415">
              <a:defRPr/>
            </a:pPr>
            <a:r>
              <a:rPr lang="en-AU" b="1" u="sng" dirty="0">
                <a:solidFill>
                  <a:srgbClr val="FF6600"/>
                </a:solidFill>
              </a:rPr>
              <a:t>ASK</a:t>
            </a:r>
          </a:p>
          <a:p>
            <a:pPr marL="165415" indent="-165415">
              <a:buFont typeface="Arial" pitchFamily="34" charset="0"/>
              <a:buChar char="•"/>
              <a:defRPr/>
            </a:pPr>
            <a:r>
              <a:rPr lang="en-AU" dirty="0"/>
              <a:t>How much do you know about the growth of ICTs in Cambodia?</a:t>
            </a:r>
          </a:p>
          <a:p>
            <a:pPr marL="165415" indent="-165415">
              <a:buFont typeface="Arial" pitchFamily="34" charset="0"/>
              <a:buChar char="•"/>
              <a:defRPr/>
            </a:pPr>
            <a:endParaRPr lang="en-AU" b="1" u="sng" dirty="0">
              <a:solidFill>
                <a:srgbClr val="FF6600"/>
              </a:solidFill>
            </a:endParaRPr>
          </a:p>
          <a:p>
            <a:pPr marL="165415" indent="-165415">
              <a:defRPr/>
            </a:pPr>
            <a:r>
              <a:rPr lang="en-AU" b="1" u="sng" dirty="0">
                <a:solidFill>
                  <a:srgbClr val="FF6600"/>
                </a:solidFill>
              </a:rPr>
              <a:t>ACTIVITY:  QUIZ</a:t>
            </a:r>
            <a:endParaRPr lang="en-US" dirty="0"/>
          </a:p>
          <a:p>
            <a:pPr marL="165415" indent="-165415">
              <a:buFont typeface="Arial" pitchFamily="34" charset="0"/>
              <a:buChar char="•"/>
              <a:defRPr/>
            </a:pPr>
            <a:r>
              <a:rPr lang="en-US" dirty="0"/>
              <a:t>Hold a quick tourism quiz to </a:t>
            </a:r>
            <a:r>
              <a:rPr lang="en-US" dirty="0" err="1"/>
              <a:t>energise</a:t>
            </a:r>
            <a:r>
              <a:rPr lang="en-US" dirty="0"/>
              <a:t> the participants and get them thinking about the enormity of ICTs in Cambodia. </a:t>
            </a:r>
          </a:p>
          <a:p>
            <a:pPr marL="622615" lvl="1" indent="-165415">
              <a:buFont typeface="Arial" pitchFamily="34" charset="0"/>
              <a:buChar char="•"/>
              <a:defRPr/>
            </a:pPr>
            <a:endParaRPr lang="en-US" dirty="0"/>
          </a:p>
          <a:p>
            <a:pPr>
              <a:defRPr/>
            </a:pPr>
            <a:endParaRPr lang="en-US" dirty="0"/>
          </a:p>
          <a:p>
            <a:pPr>
              <a:defRPr/>
            </a:pPr>
            <a:endParaRPr lang="en-US" dirty="0"/>
          </a:p>
        </p:txBody>
      </p:sp>
      <p:sp>
        <p:nvSpPr>
          <p:cNvPr id="97284" name="Slide Number Placeholder 3">
            <a:extLst>
              <a:ext uri="{FF2B5EF4-FFF2-40B4-BE49-F238E27FC236}">
                <a16:creationId xmlns:a16="http://schemas.microsoft.com/office/drawing/2014/main" id="{C30522D5-0FD1-4860-83CE-BC18539E23F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fontAlgn="base">
              <a:spcBef>
                <a:spcPct val="0"/>
              </a:spcBef>
              <a:spcAft>
                <a:spcPct val="0"/>
              </a:spcAft>
            </a:pPr>
            <a:fld id="{6CBB826E-073E-4AB1-A323-BEF0E52E460C}" type="slidenum">
              <a:rPr lang="en-US" altLang="en-US" sz="1300" smtClean="0">
                <a:latin typeface="Verdana" panose="020B0604030504040204" pitchFamily="34" charset="0"/>
                <a:cs typeface="FreesiaUPC" panose="020B0604020202020204" pitchFamily="34" charset="-34"/>
              </a:rPr>
              <a:pPr fontAlgn="base">
                <a:spcBef>
                  <a:spcPct val="0"/>
                </a:spcBef>
                <a:spcAft>
                  <a:spcPct val="0"/>
                </a:spcAft>
              </a:pPr>
              <a:t>2</a:t>
            </a:fld>
            <a:endParaRPr lang="en-US" altLang="en-US" sz="1300">
              <a:latin typeface="Verdana" panose="020B0604030504040204" pitchFamily="34" charset="0"/>
              <a:cs typeface="FreesiaUPC" panose="020B0604020202020204" pitchFamily="34" charset="-34"/>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12843219-5E8D-42BE-AD75-6C2811263B50}"/>
              </a:ext>
            </a:extLst>
          </p:cNvPr>
          <p:cNvSpPr>
            <a:spLocks noGrp="1" noRot="1" noChangeAspect="1" noTextEdit="1"/>
          </p:cNvSpPr>
          <p:nvPr>
            <p:ph type="sldImg"/>
          </p:nvPr>
        </p:nvSpPr>
        <p:spPr>
          <a:ln/>
        </p:spPr>
      </p:sp>
      <p:sp>
        <p:nvSpPr>
          <p:cNvPr id="99331" name="Notes Placeholder 2">
            <a:extLst>
              <a:ext uri="{FF2B5EF4-FFF2-40B4-BE49-F238E27FC236}">
                <a16:creationId xmlns:a16="http://schemas.microsoft.com/office/drawing/2014/main" id="{2352812F-36BE-41BD-B504-322B3A7377E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b="1" u="sng"/>
              <a:t>ASK</a:t>
            </a:r>
          </a:p>
          <a:p>
            <a:r>
              <a:rPr lang="en-AU" altLang="en-US"/>
              <a:t>What is this?  Explain it’s the digital useage around the world.</a:t>
            </a:r>
          </a:p>
        </p:txBody>
      </p:sp>
      <p:sp>
        <p:nvSpPr>
          <p:cNvPr id="99332" name="Slide Number Placeholder 3">
            <a:extLst>
              <a:ext uri="{FF2B5EF4-FFF2-40B4-BE49-F238E27FC236}">
                <a16:creationId xmlns:a16="http://schemas.microsoft.com/office/drawing/2014/main" id="{F85CBD28-D612-4027-83A2-AB9BCE0D36D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A838A7FB-EFAE-484F-8A2F-9655D112703D}" type="slidenum">
              <a:rPr lang="en-US" altLang="en-US" smtClean="0">
                <a:latin typeface="Verdana" panose="020B0604030504040204" pitchFamily="34" charset="0"/>
              </a:rPr>
              <a:pPr fontAlgn="base">
                <a:spcBef>
                  <a:spcPct val="0"/>
                </a:spcBef>
                <a:spcAft>
                  <a:spcPct val="0"/>
                </a:spcAft>
              </a:pPr>
              <a:t>3</a:t>
            </a:fld>
            <a:endParaRPr lang="en-US" altLang="en-US">
              <a:latin typeface="Verdana" panose="020B060403050404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1F326C5C-B7A2-49A9-99EA-0B2C9F8E382F}"/>
              </a:ext>
            </a:extLst>
          </p:cNvPr>
          <p:cNvSpPr>
            <a:spLocks noGrp="1" noRot="1" noChangeAspect="1" noTextEdit="1"/>
          </p:cNvSpPr>
          <p:nvPr>
            <p:ph type="sldImg"/>
          </p:nvPr>
        </p:nvSpPr>
        <p:spPr>
          <a:ln/>
        </p:spPr>
      </p:sp>
      <p:sp>
        <p:nvSpPr>
          <p:cNvPr id="101379" name="Notes Placeholder 2">
            <a:extLst>
              <a:ext uri="{FF2B5EF4-FFF2-40B4-BE49-F238E27FC236}">
                <a16:creationId xmlns:a16="http://schemas.microsoft.com/office/drawing/2014/main" id="{623BE579-D5CB-4DD5-A605-EBF9A8A2543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u="sng"/>
              <a:t>REMIND</a:t>
            </a:r>
          </a:p>
          <a:p>
            <a:r>
              <a:rPr lang="en-US" altLang="en-US"/>
              <a:t>Remind the participants about the definition which was shared in the morning</a:t>
            </a:r>
          </a:p>
        </p:txBody>
      </p:sp>
      <p:sp>
        <p:nvSpPr>
          <p:cNvPr id="101380" name="Slide Number Placeholder 3">
            <a:extLst>
              <a:ext uri="{FF2B5EF4-FFF2-40B4-BE49-F238E27FC236}">
                <a16:creationId xmlns:a16="http://schemas.microsoft.com/office/drawing/2014/main" id="{8EC67A14-FB3D-4FEE-B90E-4B0C3762E05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fontAlgn="base">
              <a:spcBef>
                <a:spcPct val="0"/>
              </a:spcBef>
              <a:spcAft>
                <a:spcPct val="0"/>
              </a:spcAft>
            </a:pPr>
            <a:fld id="{127860FA-5D22-478B-AD84-9F43AE88D96B}" type="slidenum">
              <a:rPr lang="en-US" altLang="en-US" sz="1300" smtClean="0">
                <a:latin typeface="Verdana" panose="020B0604030504040204" pitchFamily="34" charset="0"/>
                <a:cs typeface="FreesiaUPC" panose="020B0604020202020204" pitchFamily="34" charset="-34"/>
              </a:rPr>
              <a:pPr fontAlgn="base">
                <a:spcBef>
                  <a:spcPct val="0"/>
                </a:spcBef>
                <a:spcAft>
                  <a:spcPct val="0"/>
                </a:spcAft>
              </a:pPr>
              <a:t>4</a:t>
            </a:fld>
            <a:endParaRPr lang="en-US" altLang="en-US" sz="1300">
              <a:latin typeface="Verdana" panose="020B0604030504040204" pitchFamily="34" charset="0"/>
              <a:cs typeface="FreesiaUPC" panose="020B0604020202020204" pitchFamily="34" charset="-34"/>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738D46DA-0B85-45A0-BC02-84B802A46DE1}"/>
              </a:ext>
            </a:extLst>
          </p:cNvPr>
          <p:cNvSpPr>
            <a:spLocks noGrp="1" noRot="1" noChangeAspect="1" noTextEdit="1"/>
          </p:cNvSpPr>
          <p:nvPr>
            <p:ph type="sldImg"/>
          </p:nvPr>
        </p:nvSpPr>
        <p:spPr>
          <a:ln/>
        </p:spPr>
      </p:sp>
      <p:sp>
        <p:nvSpPr>
          <p:cNvPr id="103427" name="Notes Placeholder 2">
            <a:extLst>
              <a:ext uri="{FF2B5EF4-FFF2-40B4-BE49-F238E27FC236}">
                <a16:creationId xmlns:a16="http://schemas.microsoft.com/office/drawing/2014/main" id="{EB5E61BA-CDB7-4887-ABD4-90AADBF0297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b="1" u="sng"/>
              <a:t>EXPLAIN</a:t>
            </a:r>
          </a:p>
          <a:p>
            <a:r>
              <a:rPr lang="en-AU" altLang="en-US"/>
              <a:t>It is an uncomfortable reality that while technology offers incredible possibilities to our societies, never before has it been easier for those who want to sexually exploit children to make contact with potential victims around the world, share images of their abuse and encourage each other to commit further crimes.</a:t>
            </a:r>
            <a:br>
              <a:rPr lang="en-AU" altLang="en-US"/>
            </a:br>
            <a:endParaRPr lang="en-AU" altLang="en-US"/>
          </a:p>
          <a:p>
            <a:r>
              <a:rPr lang="en-AU" altLang="en-US"/>
              <a:t>The sheer volume of child sexual abuse material online is almost inconceivable. Tens of thousands of victims of child sexual abuse depicted in this material are unidentified and may still be at risk. Evidence suggests that online child sexual exploitation is seriously harmful to victims, creating long lasting feelings of shame and powerlessness as they grow up.</a:t>
            </a:r>
          </a:p>
        </p:txBody>
      </p:sp>
      <p:sp>
        <p:nvSpPr>
          <p:cNvPr id="103428" name="Slide Number Placeholder 3">
            <a:extLst>
              <a:ext uri="{FF2B5EF4-FFF2-40B4-BE49-F238E27FC236}">
                <a16:creationId xmlns:a16="http://schemas.microsoft.com/office/drawing/2014/main" id="{A1124A9D-F262-4DD3-868A-D5FDEC6C1E2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fontAlgn="base">
              <a:spcBef>
                <a:spcPct val="0"/>
              </a:spcBef>
              <a:spcAft>
                <a:spcPct val="0"/>
              </a:spcAft>
            </a:pPr>
            <a:fld id="{D120BCA3-6168-415D-8E5E-D4E2A36A5664}" type="slidenum">
              <a:rPr lang="en-US" altLang="en-US" sz="1300" smtClean="0">
                <a:latin typeface="Verdana" panose="020B0604030504040204" pitchFamily="34" charset="0"/>
                <a:cs typeface="FreesiaUPC" panose="020B0604020202020204" pitchFamily="34" charset="-34"/>
              </a:rPr>
              <a:pPr fontAlgn="base">
                <a:spcBef>
                  <a:spcPct val="0"/>
                </a:spcBef>
                <a:spcAft>
                  <a:spcPct val="0"/>
                </a:spcAft>
              </a:pPr>
              <a:t>5</a:t>
            </a:fld>
            <a:endParaRPr lang="en-US" altLang="en-US" sz="1300">
              <a:latin typeface="Verdana" panose="020B0604030504040204" pitchFamily="34" charset="0"/>
              <a:cs typeface="FreesiaUPC" panose="020B0604020202020204" pitchFamily="34" charset="-34"/>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C2646164-C4CD-41C3-9DE2-CFB34D2FE71E}"/>
              </a:ext>
            </a:extLst>
          </p:cNvPr>
          <p:cNvSpPr>
            <a:spLocks noGrp="1" noRot="1" noChangeAspect="1" noTextEdit="1"/>
          </p:cNvSpPr>
          <p:nvPr>
            <p:ph type="sldImg"/>
          </p:nvPr>
        </p:nvSpPr>
        <p:spPr>
          <a:ln/>
        </p:spPr>
      </p:sp>
      <p:sp>
        <p:nvSpPr>
          <p:cNvPr id="105475" name="Notes Placeholder 2">
            <a:extLst>
              <a:ext uri="{FF2B5EF4-FFF2-40B4-BE49-F238E27FC236}">
                <a16:creationId xmlns:a16="http://schemas.microsoft.com/office/drawing/2014/main" id="{13F12309-6034-4574-AEB6-C373EAE8EA5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b="1" u="sng"/>
              <a:t>EXPLAIN</a:t>
            </a:r>
          </a:p>
          <a:p>
            <a:r>
              <a:rPr lang="en-AU" altLang="en-US"/>
              <a:t>Explain all forms of online child sexual exploitation.</a:t>
            </a:r>
          </a:p>
          <a:p>
            <a:endParaRPr lang="en-AU" altLang="en-US"/>
          </a:p>
          <a:p>
            <a:r>
              <a:rPr lang="en-AU" altLang="en-US"/>
              <a:t>CAM includes any acts of sexual abuse that are photographed or video-/audio-recorded and then uploaded and made available online.</a:t>
            </a:r>
          </a:p>
          <a:p>
            <a:r>
              <a:rPr lang="en-AU" altLang="en-US"/>
              <a:t>Sextortion and blackmail are linked.</a:t>
            </a:r>
          </a:p>
          <a:p>
            <a:r>
              <a:rPr lang="en-AU" altLang="en-US"/>
              <a:t>CAM is not just images, video and audio.  It can also include the sharing of sexually explicit written materials relating to child sexual exploitation and cartoons.</a:t>
            </a:r>
          </a:p>
          <a:p>
            <a:r>
              <a:rPr lang="en-US" altLang="en-US"/>
              <a:t>Sexting.</a:t>
            </a:r>
          </a:p>
        </p:txBody>
      </p:sp>
      <p:sp>
        <p:nvSpPr>
          <p:cNvPr id="105476" name="Slide Number Placeholder 3">
            <a:extLst>
              <a:ext uri="{FF2B5EF4-FFF2-40B4-BE49-F238E27FC236}">
                <a16:creationId xmlns:a16="http://schemas.microsoft.com/office/drawing/2014/main" id="{A21DB336-C96E-46EE-AC9F-A5B2CFAD5175}"/>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fontAlgn="base">
              <a:spcBef>
                <a:spcPct val="0"/>
              </a:spcBef>
              <a:spcAft>
                <a:spcPct val="0"/>
              </a:spcAft>
            </a:pPr>
            <a:fld id="{506FF9FB-ED8A-477D-AFE7-DA82BBC39923}" type="slidenum">
              <a:rPr lang="en-US" altLang="en-US" sz="1300" smtClean="0">
                <a:latin typeface="Verdana" panose="020B0604030504040204" pitchFamily="34" charset="0"/>
                <a:cs typeface="FreesiaUPC" panose="020B0604020202020204" pitchFamily="34" charset="-34"/>
              </a:rPr>
              <a:pPr fontAlgn="base">
                <a:spcBef>
                  <a:spcPct val="0"/>
                </a:spcBef>
                <a:spcAft>
                  <a:spcPct val="0"/>
                </a:spcAft>
              </a:pPr>
              <a:t>6</a:t>
            </a:fld>
            <a:endParaRPr lang="en-US" altLang="en-US" sz="1300">
              <a:latin typeface="Verdana" panose="020B0604030504040204" pitchFamily="34" charset="0"/>
              <a:cs typeface="FreesiaUPC" panose="020B0604020202020204" pitchFamily="34" charset="-34"/>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E1C6DBC1-55FB-4462-BACB-00895D6E0F14}"/>
              </a:ext>
            </a:extLst>
          </p:cNvPr>
          <p:cNvSpPr>
            <a:spLocks noGrp="1" noRot="1" noChangeAspect="1" noTextEdit="1"/>
          </p:cNvSpPr>
          <p:nvPr>
            <p:ph type="sldImg"/>
          </p:nvPr>
        </p:nvSpPr>
        <p:spPr>
          <a:ln/>
        </p:spPr>
      </p:sp>
      <p:sp>
        <p:nvSpPr>
          <p:cNvPr id="107523" name="Notes Placeholder 2">
            <a:extLst>
              <a:ext uri="{FF2B5EF4-FFF2-40B4-BE49-F238E27FC236}">
                <a16:creationId xmlns:a16="http://schemas.microsoft.com/office/drawing/2014/main" id="{F4647E6E-91A3-4D5C-BA11-C22C0537362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u="sng" dirty="0"/>
              <a:t>EXPLAIN</a:t>
            </a:r>
          </a:p>
          <a:p>
            <a:r>
              <a:rPr lang="en-US" altLang="en-US" dirty="0"/>
              <a:t>What is grooming?</a:t>
            </a:r>
          </a:p>
          <a:p>
            <a:endParaRPr lang="en-US" altLang="en-US" dirty="0"/>
          </a:p>
          <a:p>
            <a:r>
              <a:rPr lang="en-US" altLang="en-US" b="1" u="sng" dirty="0"/>
              <a:t>HANDOUT – </a:t>
            </a:r>
            <a:r>
              <a:rPr lang="en-US" altLang="en-US" dirty="0"/>
              <a:t>How do Child Sex Abusers Operate?</a:t>
            </a:r>
          </a:p>
          <a:p>
            <a:endParaRPr lang="en-US" altLang="en-US" dirty="0"/>
          </a:p>
          <a:p>
            <a:r>
              <a:rPr lang="en-US" altLang="en-US" b="1" u="sng" dirty="0"/>
              <a:t>VIDEO</a:t>
            </a:r>
          </a:p>
          <a:p>
            <a:r>
              <a:rPr lang="en-US" altLang="en-US" dirty="0"/>
              <a:t>Show the video of Matt’s story</a:t>
            </a:r>
          </a:p>
          <a:p>
            <a:endParaRPr lang="en-US" altLang="en-US" dirty="0"/>
          </a:p>
        </p:txBody>
      </p:sp>
      <p:sp>
        <p:nvSpPr>
          <p:cNvPr id="107524" name="Slide Number Placeholder 3">
            <a:extLst>
              <a:ext uri="{FF2B5EF4-FFF2-40B4-BE49-F238E27FC236}">
                <a16:creationId xmlns:a16="http://schemas.microsoft.com/office/drawing/2014/main" id="{F1E98B5F-D933-47FD-838C-A69C9FA8466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fontAlgn="base">
              <a:spcBef>
                <a:spcPct val="0"/>
              </a:spcBef>
              <a:spcAft>
                <a:spcPct val="0"/>
              </a:spcAft>
            </a:pPr>
            <a:fld id="{DFBBFE25-26F9-4D9D-AD73-C394BF1C1904}" type="slidenum">
              <a:rPr lang="en-US" altLang="en-US" sz="1300" smtClean="0">
                <a:latin typeface="Verdana" panose="020B0604030504040204" pitchFamily="34" charset="0"/>
                <a:cs typeface="FreesiaUPC" panose="020B0604020202020204" pitchFamily="34" charset="-34"/>
              </a:rPr>
              <a:pPr fontAlgn="base">
                <a:spcBef>
                  <a:spcPct val="0"/>
                </a:spcBef>
                <a:spcAft>
                  <a:spcPct val="0"/>
                </a:spcAft>
              </a:pPr>
              <a:t>7</a:t>
            </a:fld>
            <a:endParaRPr lang="en-US" altLang="en-US" sz="1300">
              <a:latin typeface="Verdana" panose="020B0604030504040204" pitchFamily="34" charset="0"/>
              <a:cs typeface="FreesiaUPC" panose="020B0604020202020204" pitchFamily="34" charset="-34"/>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33734952-EB12-47C6-B6EA-8B072E3C3DD1}"/>
              </a:ext>
            </a:extLst>
          </p:cNvPr>
          <p:cNvSpPr>
            <a:spLocks noGrp="1" noRot="1" noChangeAspect="1" noTextEdit="1"/>
          </p:cNvSpPr>
          <p:nvPr>
            <p:ph type="sldImg"/>
          </p:nvPr>
        </p:nvSpPr>
        <p:spPr>
          <a:ln/>
        </p:spPr>
      </p:sp>
      <p:sp>
        <p:nvSpPr>
          <p:cNvPr id="109571" name="Notes Placeholder 2">
            <a:extLst>
              <a:ext uri="{FF2B5EF4-FFF2-40B4-BE49-F238E27FC236}">
                <a16:creationId xmlns:a16="http://schemas.microsoft.com/office/drawing/2014/main" id="{D97030CD-D288-4A76-B53A-92BD5AC55E7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b="1" u="sng"/>
              <a:t>EXPLAIN</a:t>
            </a:r>
          </a:p>
          <a:p>
            <a:r>
              <a:rPr lang="en-AU" altLang="en-US"/>
              <a:t>Sextortion is a relatively new form of online sexual exploitation in which non-physical forms of coercion are utilized, such as blackmail, to acquire sexual content (photos/videos) of the child, obtain money from the child or engage in sex with the child. </a:t>
            </a:r>
          </a:p>
          <a:p>
            <a:endParaRPr lang="en-AU" altLang="en-US"/>
          </a:p>
          <a:p>
            <a:r>
              <a:rPr lang="en-AU" altLang="en-US" b="1"/>
              <a:t>Who are the child victims?</a:t>
            </a:r>
          </a:p>
          <a:p>
            <a:r>
              <a:rPr lang="en-AU" altLang="en-US"/>
              <a:t>78% of the incidents involved female children and 12% involved male children (In 10% of incidents, child gender could not be determined);</a:t>
            </a:r>
          </a:p>
          <a:p>
            <a:r>
              <a:rPr lang="en-AU" altLang="en-US"/>
              <a:t>The average age at the time of the incident was approximately 15 years old, despite a wider age-range for female children (8-17 years old) compared to male children (11-17 years old); and</a:t>
            </a:r>
          </a:p>
          <a:p>
            <a:r>
              <a:rPr lang="en-AU" altLang="en-US"/>
              <a:t>In 22% of the reports, the reporter mentioned being suspicious of, or knowing that, multiple children were targeted by the same offender.</a:t>
            </a:r>
          </a:p>
          <a:p>
            <a:r>
              <a:rPr lang="en-AU" altLang="en-US" b="1"/>
              <a:t>Who are making the reports to the CyberTipline?</a:t>
            </a:r>
          </a:p>
          <a:p>
            <a:r>
              <a:rPr lang="en-AU" altLang="en-US"/>
              <a:t>Of the various reporter types, Internet company-reports (32%), self-reports (27%) and parent/guardian-reports (22%) were the most common.  Other reporter types included peers (e.g. friends, romantic partners; 6%), authority figures (e.g. police, teachers; 5%) and online strangers to the child (2%).</a:t>
            </a:r>
          </a:p>
          <a:p>
            <a:r>
              <a:rPr lang="en-AU" altLang="en-US"/>
              <a:t>There were important differences in reporter types based on children’s gender and age: </a:t>
            </a:r>
          </a:p>
          <a:p>
            <a:pPr lvl="1"/>
            <a:r>
              <a:rPr lang="en-AU" altLang="en-US"/>
              <a:t>While male children were significantly more likely than female children to self-report and to have parent/guardian-reports, female children were significantly more likely than male children to have peer- and Internet company-reports.  Authority figures and strangers were equally likely to report for male and female children.</a:t>
            </a:r>
          </a:p>
          <a:p>
            <a:pPr lvl="1"/>
            <a:r>
              <a:rPr lang="en-AU" altLang="en-US"/>
              <a:t>While self- and Internet company-reports were more likely among older children, parent/guardian- and stranger-reports were more likely among younger children.  Peer-reports were equally likely among older and younger children. </a:t>
            </a:r>
          </a:p>
          <a:p>
            <a:r>
              <a:rPr lang="en-AU" altLang="en-US" b="1"/>
              <a:t>Why, where, when and how is sextortion occurring?</a:t>
            </a:r>
          </a:p>
          <a:p>
            <a:r>
              <a:rPr lang="en-AU" altLang="en-US" b="1"/>
              <a:t>Why? </a:t>
            </a:r>
          </a:p>
          <a:p>
            <a:r>
              <a:rPr lang="en-AU" altLang="en-US"/>
              <a:t>Based on the information known by the CyberTipline reporter, sextortion appears to have occurred with one of three primary objectives (In 12% of reports, the objective could not be determined): </a:t>
            </a:r>
          </a:p>
          <a:p>
            <a:pPr lvl="1"/>
            <a:r>
              <a:rPr lang="en-AU" altLang="en-US"/>
              <a:t>To acquire additional, and often increasingly more explicit, sexual content (photos/videos) of the child (76%)  </a:t>
            </a:r>
          </a:p>
          <a:p>
            <a:pPr lvl="1"/>
            <a:r>
              <a:rPr lang="en-AU" altLang="en-US"/>
              <a:t>To obtain money from the child (6%)</a:t>
            </a:r>
          </a:p>
          <a:p>
            <a:pPr lvl="1"/>
            <a:r>
              <a:rPr lang="en-AU" altLang="en-US"/>
              <a:t>To have sex with the child (6%)</a:t>
            </a:r>
          </a:p>
          <a:p>
            <a:r>
              <a:rPr lang="en-AU" altLang="en-US" b="1"/>
              <a:t>Where?</a:t>
            </a:r>
          </a:p>
          <a:p>
            <a:r>
              <a:rPr lang="en-AU" altLang="en-US"/>
              <a:t>Sextortion most commonly occurred via phone/tablet messaging apps, social networking sites, and during video chats. </a:t>
            </a:r>
          </a:p>
          <a:p>
            <a:pPr lvl="1"/>
            <a:r>
              <a:rPr lang="en-AU" altLang="en-US"/>
              <a:t>In 41% of reports, it was suspected or known that multiple online platforms were involved in facilitating communication between the offender and child. These reports seemed to indicate a pattern whereby the offender would intentionally and systematically move the communication with the child from one online platform type to another.</a:t>
            </a:r>
          </a:p>
          <a:p>
            <a:pPr lvl="1"/>
            <a:r>
              <a:rPr lang="en-AU" altLang="en-US"/>
              <a:t>Commonly, the offender would approach the child on a social networking site and then attempt to move the communication to anonymous messaging apps or video chats where he/she would obtain sexually explicit content from the child.  The child would then be threatened to have this content posted online, particularly on social media sites where their family and friends would see, if the child did not do what the offender wanted.  </a:t>
            </a:r>
            <a:br>
              <a:rPr lang="en-AU" altLang="en-US"/>
            </a:br>
            <a:endParaRPr lang="en-AU" altLang="en-US"/>
          </a:p>
          <a:p>
            <a:r>
              <a:rPr lang="en-AU" altLang="en-US" b="1"/>
              <a:t>When?</a:t>
            </a:r>
          </a:p>
          <a:p>
            <a:r>
              <a:rPr lang="en-AU" altLang="en-US"/>
              <a:t>In 34% of incidents, there was enough information to determine whether sextortion occurred immediately after the offender received content of the child or whether it was delayed.  Of these cases in which it was known, most (85%) incidents occurred immediately after the offender obtained sexually explicit content of the child. </a:t>
            </a:r>
          </a:p>
          <a:p>
            <a:pPr lvl="1"/>
            <a:r>
              <a:rPr lang="en-AU" altLang="en-US"/>
              <a:t>However, in 15% of these incidents in which there was enough information to determine, the sextortion was delayed up to several years after the offender acquired the sexually explicit material.</a:t>
            </a:r>
          </a:p>
          <a:p>
            <a:r>
              <a:rPr lang="en-AU" altLang="en-US" b="1"/>
              <a:t>How?</a:t>
            </a:r>
          </a:p>
          <a:p>
            <a:r>
              <a:rPr lang="en-AU" altLang="en-US"/>
              <a:t>Many different manipulation tactics were used by offenders, often in combination, to acquire sexual content (images and/or videos) of the child, obtain money from the child or have sex with the child.  The most common tactics were: </a:t>
            </a:r>
          </a:p>
          <a:p>
            <a:pPr lvl="1"/>
            <a:r>
              <a:rPr lang="en-AU" altLang="en-US"/>
              <a:t>Threatening to post previously acquired sexual content online (71%); and</a:t>
            </a:r>
          </a:p>
          <a:p>
            <a:pPr lvl="1"/>
            <a:r>
              <a:rPr lang="en-AU" altLang="en-US"/>
              <a:t>Threatening to post previously acquired sexual content online specifically for family and friends to see (29%).</a:t>
            </a:r>
          </a:p>
          <a:p>
            <a:pPr lvl="1"/>
            <a:r>
              <a:rPr lang="en-AU" altLang="en-US"/>
              <a:t>Some other tactics include: </a:t>
            </a:r>
          </a:p>
          <a:p>
            <a:pPr lvl="2"/>
            <a:r>
              <a:rPr lang="en-AU" altLang="en-US"/>
              <a:t>Reciprocation, whereby the offender coerced the child into providing sexual content by promising reciprocity</a:t>
            </a:r>
          </a:p>
          <a:p>
            <a:pPr lvl="2"/>
            <a:r>
              <a:rPr lang="en-AU" altLang="en-US"/>
              <a:t>Developing a bond with the child through flattery and praise</a:t>
            </a:r>
          </a:p>
          <a:p>
            <a:pPr lvl="2"/>
            <a:r>
              <a:rPr lang="en-AU" altLang="en-US"/>
              <a:t>Secretly recording sexually explicit videos of the child during video chats</a:t>
            </a:r>
          </a:p>
          <a:p>
            <a:pPr lvl="2"/>
            <a:r>
              <a:rPr lang="en-AU" altLang="en-US"/>
              <a:t>Using multiple online identities against a given child, such as being the person blackmailing for sexual content as well as pretending to be a supportive friend to the child or a sympathetic victim of the same offender</a:t>
            </a:r>
          </a:p>
          <a:p>
            <a:pPr lvl="2"/>
            <a:r>
              <a:rPr lang="en-AU" altLang="en-US"/>
              <a:t>Pretending to be younger and/or a female</a:t>
            </a:r>
          </a:p>
          <a:p>
            <a:pPr lvl="2"/>
            <a:r>
              <a:rPr lang="en-AU" altLang="en-US"/>
              <a:t>Threatening to physically hurt or sexually assault the child or their family </a:t>
            </a:r>
          </a:p>
          <a:p>
            <a:pPr lvl="2"/>
            <a:r>
              <a:rPr lang="en-AU" altLang="en-US"/>
              <a:t>Threatening to create sexual content of the child using digital-editing tools</a:t>
            </a:r>
          </a:p>
          <a:p>
            <a:pPr lvl="2"/>
            <a:r>
              <a:rPr lang="en-AU" altLang="en-US"/>
              <a:t>Accessing the child’s account without authorization and stealing sexual content of the child</a:t>
            </a:r>
          </a:p>
          <a:p>
            <a:pPr lvl="2"/>
            <a:r>
              <a:rPr lang="en-AU" altLang="en-US"/>
              <a:t>Threatening to commit suicide if the child does not provide sexual content</a:t>
            </a:r>
          </a:p>
          <a:p>
            <a:pPr lvl="2"/>
            <a:r>
              <a:rPr lang="en-AU" altLang="en-US"/>
              <a:t>Creating a fake profile as the child and posting sexual content of the child</a:t>
            </a:r>
          </a:p>
          <a:p>
            <a:pPr lvl="2"/>
            <a:r>
              <a:rPr lang="en-AU" altLang="en-US"/>
              <a:t>Pretending to be a modeling agent to obtain sexual content of the child</a:t>
            </a:r>
          </a:p>
          <a:p>
            <a:pPr lvl="2"/>
            <a:r>
              <a:rPr lang="en-AU" altLang="en-US"/>
              <a:t>Threatening to post sexually explicit conversations with the child online</a:t>
            </a:r>
          </a:p>
          <a:p>
            <a:r>
              <a:rPr lang="en-AU" altLang="en-US" b="1"/>
              <a:t>What are the effects of sextortion?</a:t>
            </a:r>
          </a:p>
          <a:p>
            <a:r>
              <a:rPr lang="en-AU" altLang="en-US"/>
              <a:t>In 18% of CyberTipline sextortion reports, it was indicated that the child victim had experienced a negative outcome as the result of the victimization, such as hopelessness, fear, anxiety and depression.  In 28% of these reports with negative outcomes (5% of all sextortion reports), the child had engaged in self-harm, had been suicidal, or had attempted suicide as a result of the victimization. </a:t>
            </a:r>
          </a:p>
          <a:p>
            <a:pPr lvl="1"/>
            <a:r>
              <a:rPr lang="en-AU" altLang="en-US"/>
              <a:t>There was no difference between male and female children in negative outcomes of sextortion, or how commonly they were indicated in the CyberTipline reports. </a:t>
            </a:r>
          </a:p>
          <a:p>
            <a:r>
              <a:rPr lang="en-AU" altLang="en-US"/>
              <a:t>In reports that indicated that the child had experienced a negative outcome, it was common that concern was expressed for other potential victims of sextortion; caring about others and wanting to prevent others from the same victimization was a common reason for making a report. </a:t>
            </a:r>
          </a:p>
          <a:p>
            <a:endParaRPr lang="en-US" altLang="en-US"/>
          </a:p>
        </p:txBody>
      </p:sp>
      <p:sp>
        <p:nvSpPr>
          <p:cNvPr id="109572" name="Slide Number Placeholder 3">
            <a:extLst>
              <a:ext uri="{FF2B5EF4-FFF2-40B4-BE49-F238E27FC236}">
                <a16:creationId xmlns:a16="http://schemas.microsoft.com/office/drawing/2014/main" id="{D7FFDCA3-DFFC-40D5-B09B-54836FFD902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fontAlgn="base">
              <a:spcBef>
                <a:spcPct val="0"/>
              </a:spcBef>
              <a:spcAft>
                <a:spcPct val="0"/>
              </a:spcAft>
            </a:pPr>
            <a:fld id="{D39207D6-4D7D-4881-9FE3-14234F6EF81F}" type="slidenum">
              <a:rPr lang="en-US" altLang="en-US" sz="1300" smtClean="0">
                <a:latin typeface="Verdana" panose="020B0604030504040204" pitchFamily="34" charset="0"/>
                <a:cs typeface="FreesiaUPC" panose="020B0604020202020204" pitchFamily="34" charset="-34"/>
              </a:rPr>
              <a:pPr fontAlgn="base">
                <a:spcBef>
                  <a:spcPct val="0"/>
                </a:spcBef>
                <a:spcAft>
                  <a:spcPct val="0"/>
                </a:spcAft>
              </a:pPr>
              <a:t>8</a:t>
            </a:fld>
            <a:endParaRPr lang="en-US" altLang="en-US" sz="1300">
              <a:latin typeface="Verdana" panose="020B0604030504040204" pitchFamily="34" charset="0"/>
              <a:cs typeface="FreesiaUPC" panose="020B0604020202020204" pitchFamily="34" charset="-34"/>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F872E2B0-6BEB-44E5-8DCC-94D2C67F335F}"/>
              </a:ext>
            </a:extLst>
          </p:cNvPr>
          <p:cNvSpPr>
            <a:spLocks noGrp="1" noRot="1" noChangeAspect="1" noTextEdit="1"/>
          </p:cNvSpPr>
          <p:nvPr>
            <p:ph type="sldImg"/>
          </p:nvPr>
        </p:nvSpPr>
        <p:spPr>
          <a:ln/>
        </p:spPr>
      </p:sp>
      <p:sp>
        <p:nvSpPr>
          <p:cNvPr id="111619" name="Notes Placeholder 2">
            <a:extLst>
              <a:ext uri="{FF2B5EF4-FFF2-40B4-BE49-F238E27FC236}">
                <a16:creationId xmlns:a16="http://schemas.microsoft.com/office/drawing/2014/main" id="{72EAD69B-7511-4289-820A-68B0D1B9A87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u="sng" dirty="0"/>
              <a:t>HANDOUT </a:t>
            </a:r>
            <a:r>
              <a:rPr lang="en-US" altLang="en-US" dirty="0"/>
              <a:t>– Netherlands arrest in Amanda Todd webcam blackmail case.</a:t>
            </a:r>
          </a:p>
        </p:txBody>
      </p:sp>
      <p:sp>
        <p:nvSpPr>
          <p:cNvPr id="111620" name="Slide Number Placeholder 3">
            <a:extLst>
              <a:ext uri="{FF2B5EF4-FFF2-40B4-BE49-F238E27FC236}">
                <a16:creationId xmlns:a16="http://schemas.microsoft.com/office/drawing/2014/main" id="{3822EB92-3993-49D3-8116-3FC8730BA84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Cordia New" panose="020B0304020202020204" pitchFamily="34" charset="-34"/>
              </a:defRPr>
            </a:lvl1pPr>
            <a:lvl2pPr marL="742950" indent="-285750">
              <a:spcBef>
                <a:spcPct val="30000"/>
              </a:spcBef>
              <a:defRPr sz="1200">
                <a:solidFill>
                  <a:schemeClr val="tx1"/>
                </a:solidFill>
                <a:latin typeface="Calibri" panose="020F0502020204030204" pitchFamily="34" charset="0"/>
                <a:cs typeface="Cordia New" panose="020B0304020202020204" pitchFamily="34" charset="-34"/>
              </a:defRPr>
            </a:lvl2pPr>
            <a:lvl3pPr marL="1143000" indent="-228600">
              <a:spcBef>
                <a:spcPct val="30000"/>
              </a:spcBef>
              <a:defRPr sz="1200">
                <a:solidFill>
                  <a:schemeClr val="tx1"/>
                </a:solidFill>
                <a:latin typeface="Calibri" panose="020F0502020204030204" pitchFamily="34" charset="0"/>
                <a:cs typeface="Cordia New" panose="020B0304020202020204" pitchFamily="34" charset="-34"/>
              </a:defRPr>
            </a:lvl3pPr>
            <a:lvl4pPr marL="1600200" indent="-228600">
              <a:spcBef>
                <a:spcPct val="30000"/>
              </a:spcBef>
              <a:defRPr sz="1200">
                <a:solidFill>
                  <a:schemeClr val="tx1"/>
                </a:solidFill>
                <a:latin typeface="Calibri" panose="020F0502020204030204" pitchFamily="34" charset="0"/>
                <a:cs typeface="Cordia New" panose="020B0304020202020204" pitchFamily="34" charset="-34"/>
              </a:defRPr>
            </a:lvl4pPr>
            <a:lvl5pPr marL="2057400" indent="-228600">
              <a:spcBef>
                <a:spcPct val="30000"/>
              </a:spcBef>
              <a:defRPr sz="1200">
                <a:solidFill>
                  <a:schemeClr val="tx1"/>
                </a:solidFill>
                <a:latin typeface="Calibri" panose="020F0502020204030204" pitchFamily="34" charset="0"/>
                <a:cs typeface="Cordia New" panose="020B0304020202020204" pitchFamily="34" charset="-34"/>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cs typeface="Cordia New" panose="020B0304020202020204" pitchFamily="34" charset="-34"/>
              </a:defRPr>
            </a:lvl9pPr>
          </a:lstStyle>
          <a:p>
            <a:pPr fontAlgn="base">
              <a:spcBef>
                <a:spcPct val="0"/>
              </a:spcBef>
              <a:spcAft>
                <a:spcPct val="0"/>
              </a:spcAft>
            </a:pPr>
            <a:fld id="{B90C3E34-79A3-4D2E-9B33-3E6A7313D695}" type="slidenum">
              <a:rPr lang="en-US" altLang="en-US" sz="1300" smtClean="0">
                <a:latin typeface="Verdana" panose="020B0604030504040204" pitchFamily="34" charset="0"/>
                <a:cs typeface="FreesiaUPC" panose="020B0604020202020204" pitchFamily="34" charset="-34"/>
              </a:rPr>
              <a:pPr fontAlgn="base">
                <a:spcBef>
                  <a:spcPct val="0"/>
                </a:spcBef>
                <a:spcAft>
                  <a:spcPct val="0"/>
                </a:spcAft>
              </a:pPr>
              <a:t>9</a:t>
            </a:fld>
            <a:endParaRPr lang="en-US" altLang="en-US" sz="1300">
              <a:latin typeface="Verdana" panose="020B0604030504040204" pitchFamily="34" charset="0"/>
              <a:cs typeface="FreesiaUPC" panose="020B0604020202020204" pitchFamily="34" charset="-34"/>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391AB-F383-4237-A071-AD1C6E9246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6636DA-4FDE-4B32-8CCE-37EFA3E757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F87932-8FF0-4DF1-A776-9A3CE37618A7}"/>
              </a:ext>
            </a:extLst>
          </p:cNvPr>
          <p:cNvSpPr>
            <a:spLocks noGrp="1"/>
          </p:cNvSpPr>
          <p:nvPr>
            <p:ph type="dt" sz="half" idx="10"/>
          </p:nvPr>
        </p:nvSpPr>
        <p:spPr/>
        <p:txBody>
          <a:bodyPr/>
          <a:lstStyle/>
          <a:p>
            <a:fld id="{5D6495F3-B757-4FAF-98AA-EDA7D1485485}" type="datetimeFigureOut">
              <a:rPr lang="en-US" smtClean="0"/>
              <a:t>5/21/2019</a:t>
            </a:fld>
            <a:endParaRPr lang="en-US"/>
          </a:p>
        </p:txBody>
      </p:sp>
      <p:sp>
        <p:nvSpPr>
          <p:cNvPr id="5" name="Footer Placeholder 4">
            <a:extLst>
              <a:ext uri="{FF2B5EF4-FFF2-40B4-BE49-F238E27FC236}">
                <a16:creationId xmlns:a16="http://schemas.microsoft.com/office/drawing/2014/main" id="{5F38FAB8-C9F1-4DBB-B355-D8DEE37065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490E3-D8E8-4766-9104-14009BF5636F}"/>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3456901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B8678-553E-4A5B-8CFE-5DB358BDF3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3AF303-1F73-4575-83E6-561589F163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36EC56-7DCF-400D-A871-C26291EB10AD}"/>
              </a:ext>
            </a:extLst>
          </p:cNvPr>
          <p:cNvSpPr>
            <a:spLocks noGrp="1"/>
          </p:cNvSpPr>
          <p:nvPr>
            <p:ph type="dt" sz="half" idx="10"/>
          </p:nvPr>
        </p:nvSpPr>
        <p:spPr/>
        <p:txBody>
          <a:bodyPr/>
          <a:lstStyle/>
          <a:p>
            <a:fld id="{5D6495F3-B757-4FAF-98AA-EDA7D1485485}" type="datetimeFigureOut">
              <a:rPr lang="en-US" smtClean="0"/>
              <a:t>5/21/2019</a:t>
            </a:fld>
            <a:endParaRPr lang="en-US"/>
          </a:p>
        </p:txBody>
      </p:sp>
      <p:sp>
        <p:nvSpPr>
          <p:cNvPr id="5" name="Footer Placeholder 4">
            <a:extLst>
              <a:ext uri="{FF2B5EF4-FFF2-40B4-BE49-F238E27FC236}">
                <a16:creationId xmlns:a16="http://schemas.microsoft.com/office/drawing/2014/main" id="{17FFAC5B-7C77-4F8C-ADB0-8D208A2EB3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2F48AF-AB8F-4DD2-BC77-7E2F42AD3B87}"/>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3187317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0ED820-BFE6-41B5-8064-984037A999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A27FEA-5359-474A-B4F8-FF510DD748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4DD33D-563C-4B8C-B8C1-625FF5C5B85D}"/>
              </a:ext>
            </a:extLst>
          </p:cNvPr>
          <p:cNvSpPr>
            <a:spLocks noGrp="1"/>
          </p:cNvSpPr>
          <p:nvPr>
            <p:ph type="dt" sz="half" idx="10"/>
          </p:nvPr>
        </p:nvSpPr>
        <p:spPr/>
        <p:txBody>
          <a:bodyPr/>
          <a:lstStyle/>
          <a:p>
            <a:fld id="{5D6495F3-B757-4FAF-98AA-EDA7D1485485}" type="datetimeFigureOut">
              <a:rPr lang="en-US" smtClean="0"/>
              <a:t>5/21/2019</a:t>
            </a:fld>
            <a:endParaRPr lang="en-US"/>
          </a:p>
        </p:txBody>
      </p:sp>
      <p:sp>
        <p:nvSpPr>
          <p:cNvPr id="5" name="Footer Placeholder 4">
            <a:extLst>
              <a:ext uri="{FF2B5EF4-FFF2-40B4-BE49-F238E27FC236}">
                <a16:creationId xmlns:a16="http://schemas.microsoft.com/office/drawing/2014/main" id="{40471877-89FD-46BE-832F-C5660A5567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E675F-CC4D-48CF-90C8-53829EE08B8C}"/>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2454621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BC967-18DB-4664-9B4D-06177FB946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DF7174-64B4-4D8F-BF44-3DD1F66CAD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CD83D3-86C4-482F-A2DC-B4C55DBF3F7A}"/>
              </a:ext>
            </a:extLst>
          </p:cNvPr>
          <p:cNvSpPr>
            <a:spLocks noGrp="1"/>
          </p:cNvSpPr>
          <p:nvPr>
            <p:ph type="dt" sz="half" idx="10"/>
          </p:nvPr>
        </p:nvSpPr>
        <p:spPr/>
        <p:txBody>
          <a:bodyPr/>
          <a:lstStyle/>
          <a:p>
            <a:fld id="{5D6495F3-B757-4FAF-98AA-EDA7D1485485}" type="datetimeFigureOut">
              <a:rPr lang="en-US" smtClean="0"/>
              <a:t>5/21/2019</a:t>
            </a:fld>
            <a:endParaRPr lang="en-US"/>
          </a:p>
        </p:txBody>
      </p:sp>
      <p:sp>
        <p:nvSpPr>
          <p:cNvPr id="5" name="Footer Placeholder 4">
            <a:extLst>
              <a:ext uri="{FF2B5EF4-FFF2-40B4-BE49-F238E27FC236}">
                <a16:creationId xmlns:a16="http://schemas.microsoft.com/office/drawing/2014/main" id="{DCF05BE2-6C23-4CB4-A63E-457E635BF2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097965-24FE-4C07-BE16-69AE439950EF}"/>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1275768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3394D-04EF-440C-B08B-114464B315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EBE3F6-F021-4D6B-8B0D-EF74D7461F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96233C-6806-4593-91C0-CF4ECD84A601}"/>
              </a:ext>
            </a:extLst>
          </p:cNvPr>
          <p:cNvSpPr>
            <a:spLocks noGrp="1"/>
          </p:cNvSpPr>
          <p:nvPr>
            <p:ph type="dt" sz="half" idx="10"/>
          </p:nvPr>
        </p:nvSpPr>
        <p:spPr/>
        <p:txBody>
          <a:bodyPr/>
          <a:lstStyle/>
          <a:p>
            <a:fld id="{5D6495F3-B757-4FAF-98AA-EDA7D1485485}" type="datetimeFigureOut">
              <a:rPr lang="en-US" smtClean="0"/>
              <a:t>5/21/2019</a:t>
            </a:fld>
            <a:endParaRPr lang="en-US"/>
          </a:p>
        </p:txBody>
      </p:sp>
      <p:sp>
        <p:nvSpPr>
          <p:cNvPr id="5" name="Footer Placeholder 4">
            <a:extLst>
              <a:ext uri="{FF2B5EF4-FFF2-40B4-BE49-F238E27FC236}">
                <a16:creationId xmlns:a16="http://schemas.microsoft.com/office/drawing/2014/main" id="{963A761E-2D3A-4397-A82C-2F3B981DE0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297E71-B59F-4260-B01B-2B7CEB0896BD}"/>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1639326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4DFCB-DD40-4637-9CAB-2BAF24231C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94065F-4B44-4622-98EE-166F936489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AF1249-B890-4466-9E24-84A2490700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0FA9B4-D282-452F-B78A-FF5873ACF45A}"/>
              </a:ext>
            </a:extLst>
          </p:cNvPr>
          <p:cNvSpPr>
            <a:spLocks noGrp="1"/>
          </p:cNvSpPr>
          <p:nvPr>
            <p:ph type="dt" sz="half" idx="10"/>
          </p:nvPr>
        </p:nvSpPr>
        <p:spPr/>
        <p:txBody>
          <a:bodyPr/>
          <a:lstStyle/>
          <a:p>
            <a:fld id="{5D6495F3-B757-4FAF-98AA-EDA7D1485485}" type="datetimeFigureOut">
              <a:rPr lang="en-US" smtClean="0"/>
              <a:t>5/21/2019</a:t>
            </a:fld>
            <a:endParaRPr lang="en-US"/>
          </a:p>
        </p:txBody>
      </p:sp>
      <p:sp>
        <p:nvSpPr>
          <p:cNvPr id="6" name="Footer Placeholder 5">
            <a:extLst>
              <a:ext uri="{FF2B5EF4-FFF2-40B4-BE49-F238E27FC236}">
                <a16:creationId xmlns:a16="http://schemas.microsoft.com/office/drawing/2014/main" id="{6E9B0F13-A139-4B66-9544-16480800F6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8791D0-EC30-4D8C-8764-475D8DB34F19}"/>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1081502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3AA7D-15D2-4D5F-B1C4-501073416D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E80A0E-25B9-4E8E-8B0D-201E1C5640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89B111-0CA0-47CD-9F0B-DBCBA3AE3C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F0E02D-3176-4B85-ACB6-721F268274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7D9317-BBE1-4F36-82FE-E348F6F18A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37DDCB-69F8-49FA-A111-C8AB271389E7}"/>
              </a:ext>
            </a:extLst>
          </p:cNvPr>
          <p:cNvSpPr>
            <a:spLocks noGrp="1"/>
          </p:cNvSpPr>
          <p:nvPr>
            <p:ph type="dt" sz="half" idx="10"/>
          </p:nvPr>
        </p:nvSpPr>
        <p:spPr/>
        <p:txBody>
          <a:bodyPr/>
          <a:lstStyle/>
          <a:p>
            <a:fld id="{5D6495F3-B757-4FAF-98AA-EDA7D1485485}" type="datetimeFigureOut">
              <a:rPr lang="en-US" smtClean="0"/>
              <a:t>5/21/2019</a:t>
            </a:fld>
            <a:endParaRPr lang="en-US"/>
          </a:p>
        </p:txBody>
      </p:sp>
      <p:sp>
        <p:nvSpPr>
          <p:cNvPr id="8" name="Footer Placeholder 7">
            <a:extLst>
              <a:ext uri="{FF2B5EF4-FFF2-40B4-BE49-F238E27FC236}">
                <a16:creationId xmlns:a16="http://schemas.microsoft.com/office/drawing/2014/main" id="{4A18B0CD-1F68-412E-9232-F267114CA7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9B21FC-12CC-472D-BC38-EF413158CC5D}"/>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1894143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F51AB-8384-4E67-914C-B39484AD23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909660-3861-4545-BF68-9ED039B5D0F0}"/>
              </a:ext>
            </a:extLst>
          </p:cNvPr>
          <p:cNvSpPr>
            <a:spLocks noGrp="1"/>
          </p:cNvSpPr>
          <p:nvPr>
            <p:ph type="dt" sz="half" idx="10"/>
          </p:nvPr>
        </p:nvSpPr>
        <p:spPr/>
        <p:txBody>
          <a:bodyPr/>
          <a:lstStyle/>
          <a:p>
            <a:fld id="{5D6495F3-B757-4FAF-98AA-EDA7D1485485}" type="datetimeFigureOut">
              <a:rPr lang="en-US" smtClean="0"/>
              <a:t>5/21/2019</a:t>
            </a:fld>
            <a:endParaRPr lang="en-US"/>
          </a:p>
        </p:txBody>
      </p:sp>
      <p:sp>
        <p:nvSpPr>
          <p:cNvPr id="4" name="Footer Placeholder 3">
            <a:extLst>
              <a:ext uri="{FF2B5EF4-FFF2-40B4-BE49-F238E27FC236}">
                <a16:creationId xmlns:a16="http://schemas.microsoft.com/office/drawing/2014/main" id="{FDDD5392-AC3A-4EAF-ADE6-B6CF4B50AC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679880-BF48-4F4D-B8B3-4E99FC415FF9}"/>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1351489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F98E25-CF37-4F73-9E22-210238167867}"/>
              </a:ext>
            </a:extLst>
          </p:cNvPr>
          <p:cNvSpPr>
            <a:spLocks noGrp="1"/>
          </p:cNvSpPr>
          <p:nvPr>
            <p:ph type="dt" sz="half" idx="10"/>
          </p:nvPr>
        </p:nvSpPr>
        <p:spPr/>
        <p:txBody>
          <a:bodyPr/>
          <a:lstStyle/>
          <a:p>
            <a:fld id="{5D6495F3-B757-4FAF-98AA-EDA7D1485485}" type="datetimeFigureOut">
              <a:rPr lang="en-US" smtClean="0"/>
              <a:t>5/21/2019</a:t>
            </a:fld>
            <a:endParaRPr lang="en-US"/>
          </a:p>
        </p:txBody>
      </p:sp>
      <p:sp>
        <p:nvSpPr>
          <p:cNvPr id="3" name="Footer Placeholder 2">
            <a:extLst>
              <a:ext uri="{FF2B5EF4-FFF2-40B4-BE49-F238E27FC236}">
                <a16:creationId xmlns:a16="http://schemas.microsoft.com/office/drawing/2014/main" id="{89D7A0E1-38AB-4FDA-8EC1-2D7617909C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A8E424-5A91-4557-9ADF-4A9422A0690D}"/>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497802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BB935-0427-44CC-A384-333EAD8317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B9DCF6-55CF-43EE-B135-BFC4B4D403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37538E-A112-4E8F-A445-1A06B0C353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30D413-9505-4ED8-BFF1-5141BE9EE3C4}"/>
              </a:ext>
            </a:extLst>
          </p:cNvPr>
          <p:cNvSpPr>
            <a:spLocks noGrp="1"/>
          </p:cNvSpPr>
          <p:nvPr>
            <p:ph type="dt" sz="half" idx="10"/>
          </p:nvPr>
        </p:nvSpPr>
        <p:spPr/>
        <p:txBody>
          <a:bodyPr/>
          <a:lstStyle/>
          <a:p>
            <a:fld id="{5D6495F3-B757-4FAF-98AA-EDA7D1485485}" type="datetimeFigureOut">
              <a:rPr lang="en-US" smtClean="0"/>
              <a:t>5/21/2019</a:t>
            </a:fld>
            <a:endParaRPr lang="en-US"/>
          </a:p>
        </p:txBody>
      </p:sp>
      <p:sp>
        <p:nvSpPr>
          <p:cNvPr id="6" name="Footer Placeholder 5">
            <a:extLst>
              <a:ext uri="{FF2B5EF4-FFF2-40B4-BE49-F238E27FC236}">
                <a16:creationId xmlns:a16="http://schemas.microsoft.com/office/drawing/2014/main" id="{F60815B0-4528-4FA2-8472-8F19C0F165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C9FCEF-4406-4552-BFE4-6DA3761357F2}"/>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3754063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CE22C-69D4-49EC-8858-787B3C67B0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6A4341-3C0B-4025-AE17-8F0F8FABF5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EF5FF01-E0B6-419C-ABCC-70844E4EAC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501218-FFD7-4F25-B220-F5DE5F70693C}"/>
              </a:ext>
            </a:extLst>
          </p:cNvPr>
          <p:cNvSpPr>
            <a:spLocks noGrp="1"/>
          </p:cNvSpPr>
          <p:nvPr>
            <p:ph type="dt" sz="half" idx="10"/>
          </p:nvPr>
        </p:nvSpPr>
        <p:spPr/>
        <p:txBody>
          <a:bodyPr/>
          <a:lstStyle/>
          <a:p>
            <a:fld id="{5D6495F3-B757-4FAF-98AA-EDA7D1485485}" type="datetimeFigureOut">
              <a:rPr lang="en-US" smtClean="0"/>
              <a:t>5/21/2019</a:t>
            </a:fld>
            <a:endParaRPr lang="en-US"/>
          </a:p>
        </p:txBody>
      </p:sp>
      <p:sp>
        <p:nvSpPr>
          <p:cNvPr id="6" name="Footer Placeholder 5">
            <a:extLst>
              <a:ext uri="{FF2B5EF4-FFF2-40B4-BE49-F238E27FC236}">
                <a16:creationId xmlns:a16="http://schemas.microsoft.com/office/drawing/2014/main" id="{9687CBFB-34A6-49D8-A1D2-45DF38876E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2726A4-D33A-486A-B120-648AF3D8BA76}"/>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2644743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07C8C3-4165-4353-ABF2-492454AF91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9AA46A-3C66-4E4A-9907-225E50ABB7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7F8214-A11A-4309-9D51-44F35987D1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6495F3-B757-4FAF-98AA-EDA7D1485485}" type="datetimeFigureOut">
              <a:rPr lang="en-US" smtClean="0"/>
              <a:t>5/21/2019</a:t>
            </a:fld>
            <a:endParaRPr lang="en-US"/>
          </a:p>
        </p:txBody>
      </p:sp>
      <p:sp>
        <p:nvSpPr>
          <p:cNvPr id="5" name="Footer Placeholder 4">
            <a:extLst>
              <a:ext uri="{FF2B5EF4-FFF2-40B4-BE49-F238E27FC236}">
                <a16:creationId xmlns:a16="http://schemas.microsoft.com/office/drawing/2014/main" id="{D6A334EB-8260-4F13-9553-5A8593D9DC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C1EF96-E028-4E68-864E-9B77CF9F25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939C1-24D7-49E9-A58A-7960365209F5}" type="slidenum">
              <a:rPr lang="en-US" smtClean="0"/>
              <a:t>‹#›</a:t>
            </a:fld>
            <a:endParaRPr lang="en-US"/>
          </a:p>
        </p:txBody>
      </p:sp>
    </p:spTree>
    <p:extLst>
      <p:ext uri="{BB962C8B-B14F-4D97-AF65-F5344CB8AC3E}">
        <p14:creationId xmlns:p14="http://schemas.microsoft.com/office/powerpoint/2010/main" val="20998547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39F3E-C79D-48AC-A52B-77C255A0D52D}"/>
              </a:ext>
            </a:extLst>
          </p:cNvPr>
          <p:cNvSpPr>
            <a:spLocks noGrp="1"/>
          </p:cNvSpPr>
          <p:nvPr>
            <p:ph type="ctrTitle"/>
          </p:nvPr>
        </p:nvSpPr>
        <p:spPr>
          <a:xfrm>
            <a:off x="6746628" y="1783959"/>
            <a:ext cx="4645250" cy="2889114"/>
          </a:xfrm>
        </p:spPr>
        <p:txBody>
          <a:bodyPr anchor="b">
            <a:normAutofit/>
          </a:bodyPr>
          <a:lstStyle/>
          <a:p>
            <a:pPr algn="l"/>
            <a:r>
              <a:rPr lang="en-AU" sz="4700" dirty="0"/>
              <a:t>Online Child Sexual Exploitation</a:t>
            </a:r>
            <a:br>
              <a:rPr lang="en-AU" sz="4700" dirty="0"/>
            </a:br>
            <a:endParaRPr lang="en-AU" sz="4700" dirty="0"/>
          </a:p>
        </p:txBody>
      </p:sp>
      <p:sp>
        <p:nvSpPr>
          <p:cNvPr id="26" name="Freeform: Shape 25">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erson standing in a room&#10;&#10;Description automatically generated">
            <a:extLst>
              <a:ext uri="{FF2B5EF4-FFF2-40B4-BE49-F238E27FC236}">
                <a16:creationId xmlns:a16="http://schemas.microsoft.com/office/drawing/2014/main" id="{FFB42C40-7B95-4DD6-863F-2535133A8DED}"/>
              </a:ext>
            </a:extLst>
          </p:cNvPr>
          <p:cNvPicPr>
            <a:picLocks noChangeAspect="1"/>
          </p:cNvPicPr>
          <p:nvPr/>
        </p:nvPicPr>
        <p:blipFill rotWithShape="1">
          <a:blip r:embed="rId3"/>
          <a:srcRect l="28104" r="27975"/>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B575222-9989-40C4-8FE9-90B6BDBDC90A}"/>
              </a:ext>
            </a:extLst>
          </p:cNvPr>
          <p:cNvSpPr>
            <a:spLocks noGrp="1"/>
          </p:cNvSpPr>
          <p:nvPr>
            <p:ph type="title"/>
          </p:nvPr>
        </p:nvSpPr>
        <p:spPr>
          <a:xfrm>
            <a:off x="801099" y="1396289"/>
            <a:ext cx="5006336" cy="1325563"/>
          </a:xfrm>
        </p:spPr>
        <p:txBody>
          <a:bodyPr rtlCol="0">
            <a:normAutofit/>
          </a:bodyPr>
          <a:lstStyle/>
          <a:p>
            <a:pPr>
              <a:defRPr/>
            </a:pPr>
            <a:r>
              <a:rPr lang="en-US" sz="2800"/>
              <a:t>Live Streaming and Webcam Exploitation</a:t>
            </a:r>
            <a:br>
              <a:rPr lang="en-US" sz="2800"/>
            </a:br>
            <a:endParaRPr lang="th-TH" sz="2800"/>
          </a:p>
        </p:txBody>
      </p:sp>
      <p:sp>
        <p:nvSpPr>
          <p:cNvPr id="18435" name="Content Placeholder 6">
            <a:extLst>
              <a:ext uri="{FF2B5EF4-FFF2-40B4-BE49-F238E27FC236}">
                <a16:creationId xmlns:a16="http://schemas.microsoft.com/office/drawing/2014/main" id="{FE379784-B8D1-4D72-9093-1F808535DEE5}"/>
              </a:ext>
            </a:extLst>
          </p:cNvPr>
          <p:cNvSpPr>
            <a:spLocks noGrp="1"/>
          </p:cNvSpPr>
          <p:nvPr>
            <p:ph idx="1"/>
          </p:nvPr>
        </p:nvSpPr>
        <p:spPr>
          <a:xfrm>
            <a:off x="805543" y="2871982"/>
            <a:ext cx="5006336" cy="3181684"/>
          </a:xfrm>
        </p:spPr>
        <p:txBody>
          <a:bodyPr rtlCol="0" anchor="t">
            <a:normAutofit/>
          </a:bodyPr>
          <a:lstStyle/>
          <a:p>
            <a:pPr marL="0" indent="0">
              <a:spcBef>
                <a:spcPts val="0"/>
              </a:spcBef>
              <a:buNone/>
              <a:defRPr/>
            </a:pPr>
            <a:r>
              <a:rPr lang="en-AU" sz="1800">
                <a:cs typeface="FreesiaUPC" pitchFamily="34" charset="-34"/>
              </a:rPr>
              <a:t>Roslyn’s Story</a:t>
            </a:r>
          </a:p>
          <a:p>
            <a:pPr marL="0" indent="0">
              <a:spcBef>
                <a:spcPts val="0"/>
              </a:spcBef>
              <a:buNone/>
              <a:defRPr/>
            </a:pPr>
            <a:endParaRPr lang="en-US" sz="1800" i="1">
              <a:cs typeface="FreesiaUPC" pitchFamily="34" charset="-34"/>
            </a:endParaRPr>
          </a:p>
          <a:p>
            <a:pPr indent="-137160">
              <a:buNone/>
              <a:defRPr/>
            </a:pPr>
            <a:endParaRPr lang="en-US" sz="1800">
              <a:cs typeface="FreesiaUPC" pitchFamily="34" charset="-34"/>
            </a:endParaRPr>
          </a:p>
          <a:p>
            <a:pPr indent="-137160">
              <a:buNone/>
              <a:defRPr/>
            </a:pPr>
            <a:endParaRPr lang="en-US" sz="1800">
              <a:cs typeface="FreesiaUPC" pitchFamily="34" charset="-34"/>
            </a:endParaRPr>
          </a:p>
          <a:p>
            <a:pPr indent="-137160">
              <a:buNone/>
              <a:defRPr/>
            </a:pPr>
            <a:endParaRPr lang="en-US" sz="1800">
              <a:cs typeface="FreesiaUPC" pitchFamily="34" charset="-34"/>
            </a:endParaRPr>
          </a:p>
          <a:p>
            <a:pPr indent="-137160">
              <a:buNone/>
              <a:defRPr/>
            </a:pPr>
            <a:endParaRPr lang="en-US" sz="1800">
              <a:cs typeface="FreesiaUPC" pitchFamily="34" charset="-34"/>
            </a:endParaRPr>
          </a:p>
          <a:p>
            <a:pPr indent="-137160">
              <a:buNone/>
              <a:defRPr/>
            </a:pPr>
            <a:endParaRPr lang="en-US" sz="1800">
              <a:cs typeface="FreesiaUPC" pitchFamily="34" charset="-34"/>
            </a:endParaRPr>
          </a:p>
          <a:p>
            <a:pPr indent="-137160">
              <a:buNone/>
              <a:defRPr/>
            </a:pPr>
            <a:endParaRPr lang="en-US" sz="1800">
              <a:cs typeface="FreesiaUPC" pitchFamily="34" charset="-34"/>
            </a:endParaRPr>
          </a:p>
        </p:txBody>
      </p:sp>
      <p:sp>
        <p:nvSpPr>
          <p:cNvPr id="74" name="Freeform: Shape 73">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219DE721-AC09-4CBE-980E-DF9748509D9B}"/>
              </a:ext>
            </a:extLst>
          </p:cNvPr>
          <p:cNvPicPr>
            <a:picLocks noChangeAspect="1"/>
          </p:cNvPicPr>
          <p:nvPr/>
        </p:nvPicPr>
        <p:blipFill rotWithShape="1">
          <a:blip r:embed="rId3"/>
          <a:srcRect l="14950" r="26415" b="-1"/>
          <a:stretch/>
        </p:blipFill>
        <p:spPr>
          <a:xfrm>
            <a:off x="6167846" y="10"/>
            <a:ext cx="6024154"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p:spPr>
      </p:pic>
    </p:spTree>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8A1529A-B4F6-4AC6-880E-E5FCC5E6297E}"/>
              </a:ext>
            </a:extLst>
          </p:cNvPr>
          <p:cNvSpPr>
            <a:spLocks noGrp="1"/>
          </p:cNvSpPr>
          <p:nvPr>
            <p:ph type="title"/>
          </p:nvPr>
        </p:nvSpPr>
        <p:spPr>
          <a:xfrm>
            <a:off x="801099" y="1396289"/>
            <a:ext cx="5006336" cy="1325563"/>
          </a:xfrm>
        </p:spPr>
        <p:txBody>
          <a:bodyPr rtlCol="0">
            <a:normAutofit/>
          </a:bodyPr>
          <a:lstStyle/>
          <a:p>
            <a:pPr>
              <a:defRPr/>
            </a:pPr>
            <a:r>
              <a:rPr lang="en-US" sz="2800"/>
              <a:t>Live Streaming and Webcam Exploitation</a:t>
            </a:r>
            <a:br>
              <a:rPr lang="en-US" sz="2800"/>
            </a:br>
            <a:endParaRPr lang="th-TH" sz="2800"/>
          </a:p>
        </p:txBody>
      </p:sp>
      <p:sp>
        <p:nvSpPr>
          <p:cNvPr id="110595" name="Content Placeholder 6">
            <a:extLst>
              <a:ext uri="{FF2B5EF4-FFF2-40B4-BE49-F238E27FC236}">
                <a16:creationId xmlns:a16="http://schemas.microsoft.com/office/drawing/2014/main" id="{010ED0A6-5F61-4476-97B3-DD6712EB3B10}"/>
              </a:ext>
            </a:extLst>
          </p:cNvPr>
          <p:cNvSpPr>
            <a:spLocks noGrp="1"/>
          </p:cNvSpPr>
          <p:nvPr>
            <p:ph idx="1"/>
          </p:nvPr>
        </p:nvSpPr>
        <p:spPr>
          <a:xfrm>
            <a:off x="589935" y="2576052"/>
            <a:ext cx="5310434" cy="3880737"/>
          </a:xfrm>
        </p:spPr>
        <p:txBody>
          <a:bodyPr anchor="t">
            <a:normAutofit fontScale="47500" lnSpcReduction="20000"/>
          </a:bodyPr>
          <a:lstStyle/>
          <a:p>
            <a:pPr marL="34925" indent="0">
              <a:buNone/>
              <a:defRPr/>
            </a:pPr>
            <a:r>
              <a:rPr lang="en-AU" sz="2900" b="1" dirty="0"/>
              <a:t>Rosalyn’s Story</a:t>
            </a:r>
          </a:p>
          <a:p>
            <a:pPr marL="34925" indent="0">
              <a:buNone/>
              <a:defRPr/>
            </a:pPr>
            <a:r>
              <a:rPr lang="en-AU" sz="2900" i="1" dirty="0"/>
              <a:t>“Rosalyn”, is at a shelter in the Philippines. She and her six siblings were rescued during a cybercrime police raid six years ago when their parents were caught forcing the two oldest girls to perform in live streaming of child sexual abuse in their home.</a:t>
            </a:r>
          </a:p>
          <a:p>
            <a:pPr marL="34925" indent="0">
              <a:buNone/>
              <a:defRPr/>
            </a:pPr>
            <a:r>
              <a:rPr lang="en-AU" sz="2900" i="1" dirty="0"/>
              <a:t>Rosalyn was drawn into online sexual abuse by a neighbour, and her parents were paid for Rosalyn’s acts. Her younger sister began to perform online as well, financing the parents’ ability to purchase their own computer system. Using this, they continued to force their two older daughters to participate in live-streaming of child sexual abuse in front of a webcam in their home. </a:t>
            </a:r>
          </a:p>
          <a:p>
            <a:pPr marL="34925" indent="0">
              <a:buNone/>
              <a:defRPr/>
            </a:pPr>
            <a:r>
              <a:rPr lang="en-AU" sz="2900" i="1" dirty="0"/>
              <a:t>Rosalyn is now an advocate for online safety and agreed to share her story to help raise awareness of child sexual exploitation online.</a:t>
            </a:r>
          </a:p>
          <a:p>
            <a:pPr marL="34925" indent="0">
              <a:buNone/>
              <a:defRPr/>
            </a:pPr>
            <a:r>
              <a:rPr lang="en-AU" sz="2900" i="1" dirty="0"/>
              <a:t>                                                                                                                                                                                                                                            </a:t>
            </a:r>
            <a:r>
              <a:rPr lang="en-AU" sz="2900" dirty="0"/>
              <a:t>Source: </a:t>
            </a:r>
            <a:r>
              <a:rPr lang="en-AU" sz="2900" dirty="0" err="1"/>
              <a:t>WePROTECT</a:t>
            </a:r>
            <a:endParaRPr lang="en-AU" sz="2900" dirty="0"/>
          </a:p>
          <a:p>
            <a:pPr marL="0" indent="0">
              <a:spcBef>
                <a:spcPct val="0"/>
              </a:spcBef>
              <a:buNone/>
              <a:defRPr/>
            </a:pPr>
            <a:endParaRPr lang="en-US" altLang="en-US" sz="2900" dirty="0">
              <a:cs typeface="FreesiaUPC" pitchFamily="34" charset="-34"/>
            </a:endParaRPr>
          </a:p>
          <a:p>
            <a:pPr marL="0" indent="0">
              <a:spcBef>
                <a:spcPct val="0"/>
              </a:spcBef>
              <a:buNone/>
              <a:defRPr/>
            </a:pPr>
            <a:endParaRPr lang="en-US" altLang="en-US" sz="900" dirty="0">
              <a:cs typeface="FreesiaUPC" pitchFamily="34" charset="-34"/>
            </a:endParaRPr>
          </a:p>
          <a:p>
            <a:pPr marL="0" indent="0">
              <a:spcBef>
                <a:spcPct val="0"/>
              </a:spcBef>
              <a:buNone/>
              <a:defRPr/>
            </a:pPr>
            <a:endParaRPr lang="en-US" altLang="en-US" sz="900" dirty="0">
              <a:cs typeface="FreesiaUPC" pitchFamily="34" charset="-34"/>
            </a:endParaRPr>
          </a:p>
          <a:p>
            <a:pPr marL="0" indent="0">
              <a:spcBef>
                <a:spcPct val="0"/>
              </a:spcBef>
              <a:buNone/>
              <a:defRPr/>
            </a:pPr>
            <a:endParaRPr lang="en-US" altLang="en-US" sz="900" dirty="0">
              <a:cs typeface="FreesiaUPC" pitchFamily="34" charset="-34"/>
            </a:endParaRPr>
          </a:p>
          <a:p>
            <a:pPr marL="0" indent="0">
              <a:spcBef>
                <a:spcPct val="0"/>
              </a:spcBef>
              <a:buNone/>
              <a:defRPr/>
            </a:pPr>
            <a:endParaRPr lang="en-US" altLang="en-US" sz="900" dirty="0">
              <a:cs typeface="FreesiaUPC" pitchFamily="34" charset="-34"/>
            </a:endParaRPr>
          </a:p>
          <a:p>
            <a:pPr marL="0" indent="0">
              <a:spcBef>
                <a:spcPct val="0"/>
              </a:spcBef>
              <a:buNone/>
              <a:defRPr/>
            </a:pPr>
            <a:endParaRPr lang="en-US" altLang="en-US" sz="900" dirty="0">
              <a:cs typeface="FreesiaUPC" pitchFamily="34" charset="-34"/>
            </a:endParaRPr>
          </a:p>
          <a:p>
            <a:pPr marL="0" indent="0">
              <a:spcBef>
                <a:spcPct val="0"/>
              </a:spcBef>
              <a:buNone/>
              <a:defRPr/>
            </a:pPr>
            <a:endParaRPr lang="en-US" altLang="en-US" sz="900" dirty="0">
              <a:cs typeface="FreesiaUPC" pitchFamily="34" charset="-34"/>
            </a:endParaRPr>
          </a:p>
          <a:p>
            <a:pPr marL="0" indent="0">
              <a:spcBef>
                <a:spcPct val="0"/>
              </a:spcBef>
              <a:buNone/>
              <a:defRPr/>
            </a:pPr>
            <a:r>
              <a:rPr lang="en-US" altLang="en-US" sz="900" dirty="0">
                <a:cs typeface="FreesiaUPC" pitchFamily="34" charset="-34"/>
              </a:rPr>
              <a:t>                   </a:t>
            </a:r>
          </a:p>
          <a:p>
            <a:pPr marL="0" indent="0">
              <a:spcBef>
                <a:spcPct val="0"/>
              </a:spcBef>
              <a:buNone/>
              <a:defRPr/>
            </a:pPr>
            <a:endParaRPr lang="en-US" altLang="en-US" sz="900" dirty="0">
              <a:cs typeface="FreesiaUPC" pitchFamily="34" charset="-34"/>
            </a:endParaRPr>
          </a:p>
        </p:txBody>
      </p:sp>
      <p:sp>
        <p:nvSpPr>
          <p:cNvPr id="136" name="Freeform: Shape 135">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8344A497-983A-4B8B-AE0F-92690288F4A6}"/>
              </a:ext>
            </a:extLst>
          </p:cNvPr>
          <p:cNvPicPr>
            <a:picLocks noChangeAspect="1"/>
          </p:cNvPicPr>
          <p:nvPr/>
        </p:nvPicPr>
        <p:blipFill rotWithShape="1">
          <a:blip r:embed="rId3"/>
          <a:srcRect l="14950" r="26415" b="-1"/>
          <a:stretch/>
        </p:blipFill>
        <p:spPr>
          <a:xfrm>
            <a:off x="6167846" y="10"/>
            <a:ext cx="6024154"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p:spPr>
      </p:pic>
    </p:spTree>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D672E6A-0C66-45F7-92F6-4E5A1BB5D447}"/>
              </a:ext>
            </a:extLst>
          </p:cNvPr>
          <p:cNvSpPr>
            <a:spLocks noGrp="1"/>
          </p:cNvSpPr>
          <p:nvPr>
            <p:ph type="title"/>
          </p:nvPr>
        </p:nvSpPr>
        <p:spPr>
          <a:xfrm>
            <a:off x="6653600" y="1396289"/>
            <a:ext cx="5006336" cy="1325563"/>
          </a:xfrm>
        </p:spPr>
        <p:txBody>
          <a:bodyPr rtlCol="0">
            <a:normAutofit/>
          </a:bodyPr>
          <a:lstStyle/>
          <a:p>
            <a:pPr>
              <a:defRPr/>
            </a:pPr>
            <a:r>
              <a:rPr lang="en-US" sz="2800"/>
              <a:t>Live Streaming and Webcam Exploitation</a:t>
            </a:r>
            <a:br>
              <a:rPr lang="en-US" sz="2800"/>
            </a:br>
            <a:endParaRPr lang="th-TH" sz="2800"/>
          </a:p>
        </p:txBody>
      </p:sp>
      <p:sp>
        <p:nvSpPr>
          <p:cNvPr id="140" name="Freeform: Shape 139">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58D44E42-C462-4105-BC86-FE75B4E3C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6741" name="Picture 1">
            <a:extLst>
              <a:ext uri="{FF2B5EF4-FFF2-40B4-BE49-F238E27FC236}">
                <a16:creationId xmlns:a16="http://schemas.microsoft.com/office/drawing/2014/main" id="{A0AEBA32-E75D-45BF-A4F2-62FE4BC75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64241" y="1541495"/>
            <a:ext cx="4105275" cy="230921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Content Placeholder 6">
            <a:extLst>
              <a:ext uri="{FF2B5EF4-FFF2-40B4-BE49-F238E27FC236}">
                <a16:creationId xmlns:a16="http://schemas.microsoft.com/office/drawing/2014/main" id="{E319C23F-2AC2-463C-A918-B6FB87253CAA}"/>
              </a:ext>
            </a:extLst>
          </p:cNvPr>
          <p:cNvSpPr>
            <a:spLocks noGrp="1"/>
          </p:cNvSpPr>
          <p:nvPr>
            <p:ph idx="1"/>
          </p:nvPr>
        </p:nvSpPr>
        <p:spPr>
          <a:xfrm>
            <a:off x="6658044" y="2871982"/>
            <a:ext cx="5006336" cy="3181684"/>
          </a:xfrm>
        </p:spPr>
        <p:txBody>
          <a:bodyPr rtlCol="0" anchor="t">
            <a:normAutofit/>
          </a:bodyPr>
          <a:lstStyle/>
          <a:p>
            <a:pPr marL="0" indent="0">
              <a:spcBef>
                <a:spcPts val="0"/>
              </a:spcBef>
              <a:buNone/>
              <a:defRPr/>
            </a:pPr>
            <a:r>
              <a:rPr lang="en-AU" sz="1700">
                <a:cs typeface="FreesiaUPC" pitchFamily="34" charset="-34"/>
              </a:rPr>
              <a:t>Lorna’s Story</a:t>
            </a:r>
          </a:p>
          <a:p>
            <a:pPr marL="0" indent="0">
              <a:spcBef>
                <a:spcPts val="0"/>
              </a:spcBef>
              <a:buNone/>
              <a:defRPr/>
            </a:pPr>
            <a:endParaRPr lang="en-US" sz="1700" i="1">
              <a:cs typeface="FreesiaUPC" pitchFamily="34" charset="-34"/>
            </a:endParaRPr>
          </a:p>
          <a:p>
            <a:pPr indent="-137160">
              <a:buNone/>
              <a:defRPr/>
            </a:pPr>
            <a:endParaRPr lang="en-US" sz="1700">
              <a:cs typeface="FreesiaUPC" pitchFamily="34" charset="-34"/>
            </a:endParaRPr>
          </a:p>
          <a:p>
            <a:pPr indent="-137160">
              <a:buNone/>
              <a:defRPr/>
            </a:pPr>
            <a:endParaRPr lang="en-US" sz="1700">
              <a:cs typeface="FreesiaUPC" pitchFamily="34" charset="-34"/>
            </a:endParaRPr>
          </a:p>
          <a:p>
            <a:pPr indent="-137160">
              <a:buNone/>
              <a:defRPr/>
            </a:pPr>
            <a:endParaRPr lang="en-US" sz="1700">
              <a:cs typeface="FreesiaUPC" pitchFamily="34" charset="-34"/>
            </a:endParaRPr>
          </a:p>
          <a:p>
            <a:pPr indent="-137160">
              <a:buNone/>
              <a:defRPr/>
            </a:pPr>
            <a:endParaRPr lang="en-US" sz="1700">
              <a:cs typeface="FreesiaUPC" pitchFamily="34" charset="-34"/>
            </a:endParaRPr>
          </a:p>
          <a:p>
            <a:pPr indent="-137160">
              <a:buNone/>
              <a:defRPr/>
            </a:pPr>
            <a:endParaRPr lang="en-US" sz="1700">
              <a:cs typeface="FreesiaUPC" pitchFamily="34" charset="-34"/>
            </a:endParaRPr>
          </a:p>
          <a:p>
            <a:pPr indent="-137160">
              <a:buNone/>
              <a:defRPr/>
            </a:pPr>
            <a:endParaRPr lang="en-US" sz="1700">
              <a:cs typeface="FreesiaUPC" pitchFamily="34" charset="-34"/>
            </a:endParaRPr>
          </a:p>
          <a:p>
            <a:pPr indent="-137160">
              <a:buNone/>
              <a:defRPr/>
            </a:pPr>
            <a:r>
              <a:rPr lang="en-US" sz="1700">
                <a:cs typeface="FreesiaUPC" pitchFamily="34" charset="-34"/>
              </a:rPr>
              <a:t>https://www.youtube.com/watch?v=Jg8_TvxTBE4</a:t>
            </a:r>
          </a:p>
        </p:txBody>
      </p:sp>
    </p:spTree>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A0D4ADE-DC77-4138-A14C-10347858B864}"/>
              </a:ext>
            </a:extLst>
          </p:cNvPr>
          <p:cNvSpPr>
            <a:spLocks noGrp="1"/>
          </p:cNvSpPr>
          <p:nvPr>
            <p:ph type="title"/>
          </p:nvPr>
        </p:nvSpPr>
        <p:spPr>
          <a:xfrm>
            <a:off x="762001" y="803325"/>
            <a:ext cx="5314536" cy="1325563"/>
          </a:xfrm>
        </p:spPr>
        <p:txBody>
          <a:bodyPr rtlCol="0">
            <a:normAutofit/>
          </a:bodyPr>
          <a:lstStyle/>
          <a:p>
            <a:pPr>
              <a:defRPr/>
            </a:pPr>
            <a:r>
              <a:rPr lang="en-US" sz="2800"/>
              <a:t>Live Streaming and Webcam Exploitation</a:t>
            </a:r>
            <a:br>
              <a:rPr lang="en-US" sz="2800"/>
            </a:br>
            <a:endParaRPr lang="th-TH" sz="2800"/>
          </a:p>
        </p:txBody>
      </p:sp>
      <p:sp>
        <p:nvSpPr>
          <p:cNvPr id="116739" name="Content Placeholder 6">
            <a:extLst>
              <a:ext uri="{FF2B5EF4-FFF2-40B4-BE49-F238E27FC236}">
                <a16:creationId xmlns:a16="http://schemas.microsoft.com/office/drawing/2014/main" id="{33B59DB0-8EF8-41D7-AA3B-16A2F12598D7}"/>
              </a:ext>
            </a:extLst>
          </p:cNvPr>
          <p:cNvSpPr>
            <a:spLocks noGrp="1"/>
          </p:cNvSpPr>
          <p:nvPr>
            <p:ph idx="1"/>
          </p:nvPr>
        </p:nvSpPr>
        <p:spPr>
          <a:xfrm>
            <a:off x="762000" y="2279018"/>
            <a:ext cx="5314543" cy="3375920"/>
          </a:xfrm>
        </p:spPr>
        <p:txBody>
          <a:bodyPr anchor="t">
            <a:normAutofit/>
          </a:bodyPr>
          <a:lstStyle/>
          <a:p>
            <a:pPr marL="0" indent="0">
              <a:spcBef>
                <a:spcPct val="0"/>
              </a:spcBef>
              <a:spcAft>
                <a:spcPts val="600"/>
              </a:spcAft>
              <a:buNone/>
            </a:pPr>
            <a:endParaRPr lang="en-US" altLang="en-US" sz="1800">
              <a:cs typeface="FreesiaUPC" panose="020B0604020202020204" pitchFamily="34" charset="-34"/>
            </a:endParaRPr>
          </a:p>
          <a:p>
            <a:pPr marL="0" indent="0">
              <a:spcBef>
                <a:spcPct val="0"/>
              </a:spcBef>
              <a:spcAft>
                <a:spcPts val="600"/>
              </a:spcAft>
              <a:buNone/>
            </a:pPr>
            <a:endParaRPr lang="en-US" altLang="en-US" sz="1800">
              <a:cs typeface="FreesiaUPC" panose="020B0604020202020204" pitchFamily="34" charset="-34"/>
            </a:endParaRPr>
          </a:p>
          <a:p>
            <a:pPr marL="0" indent="0">
              <a:spcBef>
                <a:spcPct val="0"/>
              </a:spcBef>
              <a:spcAft>
                <a:spcPts val="600"/>
              </a:spcAft>
              <a:buNone/>
            </a:pPr>
            <a:endParaRPr lang="en-US" altLang="en-US" sz="1800">
              <a:cs typeface="FreesiaUPC" panose="020B0604020202020204" pitchFamily="34" charset="-34"/>
            </a:endParaRPr>
          </a:p>
          <a:p>
            <a:pPr marL="0" indent="0">
              <a:spcBef>
                <a:spcPct val="0"/>
              </a:spcBef>
              <a:spcAft>
                <a:spcPts val="600"/>
              </a:spcAft>
              <a:buNone/>
            </a:pPr>
            <a:endParaRPr lang="en-US" altLang="en-US" sz="1800">
              <a:cs typeface="FreesiaUPC" panose="020B0604020202020204" pitchFamily="34" charset="-34"/>
            </a:endParaRPr>
          </a:p>
          <a:p>
            <a:pPr marL="0" indent="0">
              <a:spcBef>
                <a:spcPct val="0"/>
              </a:spcBef>
              <a:spcAft>
                <a:spcPts val="600"/>
              </a:spcAft>
              <a:buNone/>
            </a:pPr>
            <a:endParaRPr lang="en-US" altLang="en-US" sz="1800">
              <a:cs typeface="FreesiaUPC" panose="020B0604020202020204" pitchFamily="34" charset="-34"/>
            </a:endParaRPr>
          </a:p>
          <a:p>
            <a:pPr marL="0" indent="0">
              <a:spcBef>
                <a:spcPct val="0"/>
              </a:spcBef>
              <a:spcAft>
                <a:spcPts val="600"/>
              </a:spcAft>
              <a:buNone/>
            </a:pPr>
            <a:endParaRPr lang="en-US" altLang="en-US" sz="1800">
              <a:cs typeface="FreesiaUPC" panose="020B0604020202020204" pitchFamily="34" charset="-34"/>
            </a:endParaRPr>
          </a:p>
          <a:p>
            <a:pPr marL="0" indent="0">
              <a:spcBef>
                <a:spcPct val="0"/>
              </a:spcBef>
              <a:spcAft>
                <a:spcPts val="600"/>
              </a:spcAft>
              <a:buNone/>
            </a:pPr>
            <a:endParaRPr lang="en-US" altLang="en-US" sz="1800">
              <a:cs typeface="FreesiaUPC" panose="020B0604020202020204" pitchFamily="34" charset="-34"/>
            </a:endParaRPr>
          </a:p>
          <a:p>
            <a:pPr marL="0" indent="0">
              <a:spcBef>
                <a:spcPct val="0"/>
              </a:spcBef>
              <a:spcAft>
                <a:spcPts val="600"/>
              </a:spcAft>
              <a:buNone/>
            </a:pPr>
            <a:r>
              <a:rPr lang="en-US" altLang="en-US" sz="1800">
                <a:cs typeface="FreesiaUPC" panose="020B0604020202020204" pitchFamily="34" charset="-34"/>
              </a:rPr>
              <a:t>                   </a:t>
            </a:r>
          </a:p>
          <a:p>
            <a:pPr marL="0" indent="0">
              <a:spcBef>
                <a:spcPct val="0"/>
              </a:spcBef>
              <a:spcAft>
                <a:spcPts val="600"/>
              </a:spcAft>
              <a:buNone/>
            </a:pPr>
            <a:endParaRPr lang="en-US" altLang="en-US" sz="1800">
              <a:cs typeface="FreesiaUPC" panose="020B0604020202020204" pitchFamily="34" charset="-34"/>
            </a:endParaRPr>
          </a:p>
          <a:p>
            <a:pPr marL="0" indent="0">
              <a:spcBef>
                <a:spcPct val="0"/>
              </a:spcBef>
              <a:spcAft>
                <a:spcPts val="600"/>
              </a:spcAft>
              <a:buNone/>
            </a:pPr>
            <a:r>
              <a:rPr lang="en-US" altLang="en-US" sz="1800">
                <a:cs typeface="FreesiaUPC" panose="020B0604020202020204" pitchFamily="34" charset="-34"/>
              </a:rPr>
              <a:t>http://www.bbc.com/news/uk-24818769</a:t>
            </a:r>
          </a:p>
        </p:txBody>
      </p:sp>
      <p:sp>
        <p:nvSpPr>
          <p:cNvPr id="138" name="Freeform: Shape 137">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52AC6D7F-F068-4E11-BB06-F601D89BB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6741" name="Picture 1">
            <a:extLst>
              <a:ext uri="{FF2B5EF4-FFF2-40B4-BE49-F238E27FC236}">
                <a16:creationId xmlns:a16="http://schemas.microsoft.com/office/drawing/2014/main" id="{D3A273B1-CA18-4DFA-93C7-E4626CCA6F80}"/>
              </a:ext>
            </a:extLst>
          </p:cNvPr>
          <p:cNvPicPr>
            <a:picLocks noChangeAspect="1"/>
          </p:cNvPicPr>
          <p:nvPr/>
        </p:nvPicPr>
        <p:blipFill rotWithShape="1">
          <a:blip r:embed="rId3">
            <a:extLst>
              <a:ext uri="{28A0092B-C50C-407E-A947-70E740481C1C}">
                <a14:useLocalDpi xmlns:a14="http://schemas.microsoft.com/office/drawing/2010/main" val="0"/>
              </a:ext>
            </a:extLst>
          </a:blip>
          <a:srcRect l="18811" r="27506" b="-1"/>
          <a:stretch/>
        </p:blipFill>
        <p:spPr bwMode="auto">
          <a:xfrm>
            <a:off x="7950452" y="623916"/>
            <a:ext cx="3663999" cy="3834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885" name="Picture 1">
            <a:extLst>
              <a:ext uri="{FF2B5EF4-FFF2-40B4-BE49-F238E27FC236}">
                <a16:creationId xmlns:a16="http://schemas.microsoft.com/office/drawing/2014/main" id="{3131F7F1-5753-494F-AFC2-BA171378E47E}"/>
              </a:ext>
            </a:extLst>
          </p:cNvPr>
          <p:cNvPicPr>
            <a:picLocks noChangeAspect="1"/>
          </p:cNvPicPr>
          <p:nvPr/>
        </p:nvPicPr>
        <p:blipFill rotWithShape="1">
          <a:blip r:embed="rId3">
            <a:extLst>
              <a:ext uri="{28A0092B-C50C-407E-A947-70E740481C1C}">
                <a14:useLocalDpi xmlns:a14="http://schemas.microsoft.com/office/drawing/2010/main" val="0"/>
              </a:ext>
            </a:extLst>
          </a:blip>
          <a:srcRect b="31949"/>
          <a:stretch/>
        </p:blipFill>
        <p:spPr bwMode="auto">
          <a:xfrm>
            <a:off x="-1" y="10"/>
            <a:ext cx="12192001" cy="46669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7" name="Picture 137">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2888" name="Oval 139">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FA7277C6-FACA-4B5E-A861-F3FB177B27EA}"/>
              </a:ext>
            </a:extLst>
          </p:cNvPr>
          <p:cNvSpPr>
            <a:spLocks noGrp="1"/>
          </p:cNvSpPr>
          <p:nvPr>
            <p:ph type="title"/>
          </p:nvPr>
        </p:nvSpPr>
        <p:spPr>
          <a:xfrm>
            <a:off x="804998" y="4551037"/>
            <a:ext cx="5021782" cy="1509931"/>
          </a:xfrm>
        </p:spPr>
        <p:txBody>
          <a:bodyPr rtlCol="0">
            <a:normAutofit/>
          </a:bodyPr>
          <a:lstStyle/>
          <a:p>
            <a:pPr>
              <a:defRPr/>
            </a:pPr>
            <a:r>
              <a:rPr lang="en-US" sz="4000">
                <a:solidFill>
                  <a:srgbClr val="000000"/>
                </a:solidFill>
              </a:rPr>
              <a:t>Who are the offenders?</a:t>
            </a:r>
            <a:br>
              <a:rPr lang="en-US" sz="4000">
                <a:solidFill>
                  <a:srgbClr val="000000"/>
                </a:solidFill>
              </a:rPr>
            </a:br>
            <a:endParaRPr lang="th-TH" sz="4000">
              <a:solidFill>
                <a:srgbClr val="000000"/>
              </a:solidFill>
            </a:endParaRPr>
          </a:p>
        </p:txBody>
      </p:sp>
      <p:sp>
        <p:nvSpPr>
          <p:cNvPr id="18435" name="Content Placeholder 6">
            <a:extLst>
              <a:ext uri="{FF2B5EF4-FFF2-40B4-BE49-F238E27FC236}">
                <a16:creationId xmlns:a16="http://schemas.microsoft.com/office/drawing/2014/main" id="{6461352A-19C5-40D7-911B-737741F0DC45}"/>
              </a:ext>
            </a:extLst>
          </p:cNvPr>
          <p:cNvSpPr>
            <a:spLocks noGrp="1"/>
          </p:cNvSpPr>
          <p:nvPr>
            <p:ph idx="1"/>
          </p:nvPr>
        </p:nvSpPr>
        <p:spPr>
          <a:xfrm>
            <a:off x="6470247" y="4551037"/>
            <a:ext cx="4926411" cy="1509935"/>
          </a:xfrm>
        </p:spPr>
        <p:txBody>
          <a:bodyPr rtlCol="0" anchor="ctr">
            <a:normAutofit/>
          </a:bodyPr>
          <a:lstStyle/>
          <a:p>
            <a:pPr marL="0" indent="0">
              <a:spcBef>
                <a:spcPts val="0"/>
              </a:spcBef>
              <a:buNone/>
              <a:defRPr/>
            </a:pPr>
            <a:endParaRPr lang="en-US" sz="1800" i="1">
              <a:solidFill>
                <a:srgbClr val="000000"/>
              </a:solidFill>
              <a:cs typeface="FreesiaUPC" pitchFamily="34" charset="-34"/>
            </a:endParaRPr>
          </a:p>
          <a:p>
            <a:pPr indent="-137160">
              <a:buNone/>
              <a:defRPr/>
            </a:pPr>
            <a:endParaRPr lang="en-US" sz="1800">
              <a:solidFill>
                <a:srgbClr val="000000"/>
              </a:solidFill>
              <a:cs typeface="FreesiaUPC" pitchFamily="34" charset="-34"/>
            </a:endParaRPr>
          </a:p>
          <a:p>
            <a:pPr indent="-137160">
              <a:buNone/>
              <a:defRPr/>
            </a:pPr>
            <a:endParaRPr lang="en-US" sz="1800">
              <a:solidFill>
                <a:srgbClr val="000000"/>
              </a:solidFill>
              <a:cs typeface="FreesiaUPC" pitchFamily="34" charset="-34"/>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C6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8F197EB7-FA51-4C61-9470-868ACA205E69}"/>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rtlCol="0">
            <a:normAutofit/>
          </a:bodyPr>
          <a:lstStyle/>
          <a:p>
            <a:pPr algn="ctr">
              <a:defRPr/>
            </a:pPr>
            <a:r>
              <a:rPr lang="en-US" sz="2600">
                <a:solidFill>
                  <a:srgbClr val="FFFFFF"/>
                </a:solidFill>
              </a:rPr>
              <a:t>Who are the victims?</a:t>
            </a:r>
            <a:br>
              <a:rPr lang="en-US" sz="2600">
                <a:solidFill>
                  <a:srgbClr val="FFFFFF"/>
                </a:solidFill>
              </a:rPr>
            </a:br>
            <a:endParaRPr lang="th-TH" sz="2600">
              <a:solidFill>
                <a:srgbClr val="FFFFFF"/>
              </a:solidFill>
            </a:endParaRPr>
          </a:p>
        </p:txBody>
      </p:sp>
      <p:pic>
        <p:nvPicPr>
          <p:cNvPr id="124933" name="Picture 1">
            <a:extLst>
              <a:ext uri="{FF2B5EF4-FFF2-40B4-BE49-F238E27FC236}">
                <a16:creationId xmlns:a16="http://schemas.microsoft.com/office/drawing/2014/main" id="{00281B4E-8297-417C-BF67-E25520E08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038600" y="1861510"/>
            <a:ext cx="7188199" cy="19947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Content Placeholder 6">
            <a:extLst>
              <a:ext uri="{FF2B5EF4-FFF2-40B4-BE49-F238E27FC236}">
                <a16:creationId xmlns:a16="http://schemas.microsoft.com/office/drawing/2014/main" id="{1A9EDBF0-F0F2-430A-A1A3-A4DD59A1063C}"/>
              </a:ext>
            </a:extLst>
          </p:cNvPr>
          <p:cNvSpPr>
            <a:spLocks noGrp="1"/>
          </p:cNvSpPr>
          <p:nvPr>
            <p:ph idx="1"/>
          </p:nvPr>
        </p:nvSpPr>
        <p:spPr>
          <a:xfrm>
            <a:off x="4038600" y="4884873"/>
            <a:ext cx="7188199" cy="1292090"/>
          </a:xfrm>
        </p:spPr>
        <p:txBody>
          <a:bodyPr rtlCol="0">
            <a:normAutofit/>
          </a:bodyPr>
          <a:lstStyle/>
          <a:p>
            <a:pPr marL="0" indent="0">
              <a:spcBef>
                <a:spcPts val="0"/>
              </a:spcBef>
              <a:buNone/>
              <a:defRPr/>
            </a:pPr>
            <a:endParaRPr lang="en-US" sz="1800" i="1">
              <a:cs typeface="FreesiaUPC" pitchFamily="34" charset="-34"/>
            </a:endParaRPr>
          </a:p>
          <a:p>
            <a:pPr indent="-137160">
              <a:buNone/>
              <a:defRPr/>
            </a:pPr>
            <a:endParaRPr lang="en-US" sz="1800">
              <a:cs typeface="FreesiaUPC" pitchFamily="34" charset="-34"/>
            </a:endParaRPr>
          </a:p>
          <a:p>
            <a:pPr indent="-137160">
              <a:buNone/>
              <a:defRPr/>
            </a:pPr>
            <a:endParaRPr lang="en-US" sz="1800">
              <a:cs typeface="FreesiaUPC" pitchFamily="34" charset="-34"/>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5">
            <a:extLst>
              <a:ext uri="{FF2B5EF4-FFF2-40B4-BE49-F238E27FC236}">
                <a16:creationId xmlns:a16="http://schemas.microsoft.com/office/drawing/2014/main" id="{16134B79-2A8E-4D9C-A306-2BDD21F6A475}"/>
              </a:ext>
            </a:extLst>
          </p:cNvPr>
          <p:cNvSpPr>
            <a:spLocks noGrp="1"/>
          </p:cNvSpPr>
          <p:nvPr>
            <p:ph type="title"/>
          </p:nvPr>
        </p:nvSpPr>
        <p:spPr>
          <a:xfrm>
            <a:off x="3045368" y="2043663"/>
            <a:ext cx="6105194" cy="2031055"/>
          </a:xfrm>
        </p:spPr>
        <p:txBody>
          <a:bodyPr vert="horz" lIns="91440" tIns="45720" rIns="91440" bIns="45720" rtlCol="0" anchor="b">
            <a:normAutofit/>
          </a:bodyPr>
          <a:lstStyle/>
          <a:p>
            <a:pPr algn="ctr">
              <a:defRPr/>
            </a:pPr>
            <a:r>
              <a:rPr lang="en-US" sz="3300" kern="1200">
                <a:solidFill>
                  <a:srgbClr val="FFFFFF"/>
                </a:solidFill>
                <a:latin typeface="+mj-lt"/>
                <a:ea typeface="+mj-ea"/>
                <a:cs typeface="+mj-cs"/>
              </a:rPr>
              <a:t>What do you know about the situation </a:t>
            </a:r>
            <a:br>
              <a:rPr lang="en-US" sz="3300" kern="1200">
                <a:solidFill>
                  <a:srgbClr val="FFFFFF"/>
                </a:solidFill>
                <a:latin typeface="+mj-lt"/>
                <a:ea typeface="+mj-ea"/>
                <a:cs typeface="+mj-cs"/>
              </a:rPr>
            </a:br>
            <a:r>
              <a:rPr lang="en-US" sz="3300" kern="1200">
                <a:solidFill>
                  <a:srgbClr val="FFFFFF"/>
                </a:solidFill>
                <a:latin typeface="+mj-lt"/>
                <a:ea typeface="+mj-ea"/>
                <a:cs typeface="+mj-cs"/>
              </a:rPr>
              <a:t>in Cambodia?</a:t>
            </a:r>
            <a:br>
              <a:rPr lang="en-US" sz="3300" kern="1200">
                <a:solidFill>
                  <a:srgbClr val="FFFFFF"/>
                </a:solidFill>
                <a:latin typeface="+mj-lt"/>
                <a:ea typeface="+mj-ea"/>
                <a:cs typeface="+mj-cs"/>
              </a:rPr>
            </a:br>
            <a:endParaRPr lang="en-US" sz="3300" kern="1200">
              <a:solidFill>
                <a:srgbClr val="FFFFFF"/>
              </a:solidFill>
              <a:latin typeface="+mj-lt"/>
              <a:ea typeface="+mj-ea"/>
              <a:cs typeface="+mj-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54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6260" name="Picture 2">
            <a:extLst>
              <a:ext uri="{FF2B5EF4-FFF2-40B4-BE49-F238E27FC236}">
                <a16:creationId xmlns:a16="http://schemas.microsoft.com/office/drawing/2014/main" id="{1CB97436-09B8-4426-9D52-CA7936935052}"/>
              </a:ext>
            </a:extLst>
          </p:cNvPr>
          <p:cNvPicPr>
            <a:picLocks noChangeAspect="1"/>
          </p:cNvPicPr>
          <p:nvPr/>
        </p:nvPicPr>
        <p:blipFill rotWithShape="1">
          <a:blip r:embed="rId3">
            <a:extLst>
              <a:ext uri="{28A0092B-C50C-407E-A947-70E740481C1C}">
                <a14:useLocalDpi xmlns:a14="http://schemas.microsoft.com/office/drawing/2010/main" val="0"/>
              </a:ext>
            </a:extLst>
          </a:blip>
          <a:srcRect r="8495" b="2"/>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 name="Rectangle 13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71" name="Content Placeholder 6">
            <a:extLst>
              <a:ext uri="{FF2B5EF4-FFF2-40B4-BE49-F238E27FC236}">
                <a16:creationId xmlns:a16="http://schemas.microsoft.com/office/drawing/2014/main" id="{172A0F26-E035-416A-BF9B-F38A836046E4}"/>
              </a:ext>
            </a:extLst>
          </p:cNvPr>
          <p:cNvSpPr>
            <a:spLocks noGrp="1"/>
          </p:cNvSpPr>
          <p:nvPr>
            <p:ph idx="1"/>
          </p:nvPr>
        </p:nvSpPr>
        <p:spPr>
          <a:xfrm>
            <a:off x="8029319" y="917725"/>
            <a:ext cx="3424739" cy="4852362"/>
          </a:xfrm>
        </p:spPr>
        <p:txBody>
          <a:bodyPr rtlCol="0" anchor="ctr">
            <a:normAutofit/>
          </a:bodyPr>
          <a:lstStyle/>
          <a:p>
            <a:pPr marL="514350" indent="-514350">
              <a:buNone/>
              <a:defRPr/>
            </a:pPr>
            <a:r>
              <a:rPr lang="en-US" sz="2000" dirty="0">
                <a:solidFill>
                  <a:srgbClr val="FFFFFF"/>
                </a:solidFill>
                <a:cs typeface="FreesiaUPC" pitchFamily="34" charset="-34"/>
              </a:rPr>
              <a:t>ONLINE QUIZ:</a:t>
            </a:r>
          </a:p>
          <a:p>
            <a:pPr marL="514350" indent="-514350">
              <a:buFont typeface="+mj-lt"/>
              <a:buAutoNum type="arabicPeriod"/>
              <a:defRPr/>
            </a:pPr>
            <a:r>
              <a:rPr lang="en-US" sz="2000" dirty="0">
                <a:solidFill>
                  <a:srgbClr val="FFFFFF"/>
                </a:solidFill>
                <a:cs typeface="FreesiaUPC" pitchFamily="34" charset="-34"/>
              </a:rPr>
              <a:t>How many mobile phones per 100 people in Cambodia?</a:t>
            </a:r>
          </a:p>
          <a:p>
            <a:pPr marL="514350" indent="-514350">
              <a:buFont typeface="+mj-lt"/>
              <a:buAutoNum type="arabicPeriod"/>
              <a:defRPr/>
            </a:pPr>
            <a:r>
              <a:rPr lang="en-US" sz="2000" dirty="0">
                <a:solidFill>
                  <a:srgbClr val="FFFFFF"/>
                </a:solidFill>
                <a:cs typeface="FreesiaUPC" pitchFamily="34" charset="-34"/>
              </a:rPr>
              <a:t>In every 100 hundred people, how many use the internet in the Cambodia?</a:t>
            </a:r>
          </a:p>
          <a:p>
            <a:pPr marL="0" indent="0">
              <a:buNone/>
              <a:defRPr/>
            </a:pPr>
            <a:endParaRPr lang="en-US" sz="2000" dirty="0">
              <a:solidFill>
                <a:srgbClr val="FFFFFF"/>
              </a:solidFill>
              <a:cs typeface="FreesiaUPC" pitchFamily="34" charset="-34"/>
            </a:endParaRPr>
          </a:p>
          <a:p>
            <a:pPr indent="-137160">
              <a:buFont typeface="Arial" charset="0"/>
              <a:buChar char="•"/>
              <a:defRPr/>
            </a:pPr>
            <a:endParaRPr lang="en-US" sz="2000" dirty="0">
              <a:solidFill>
                <a:srgbClr val="FFFFFF"/>
              </a:solidFill>
              <a:cs typeface="FreesiaUPC" pitchFamily="34" charset="-34"/>
            </a:endParaRPr>
          </a:p>
          <a:p>
            <a:pPr indent="-137160">
              <a:buFont typeface="Arial" charset="0"/>
              <a:buChar char="•"/>
              <a:defRPr/>
            </a:pPr>
            <a:endParaRPr lang="en-US" sz="2000" dirty="0">
              <a:solidFill>
                <a:srgbClr val="FFFFFF"/>
              </a:solidFill>
              <a:cs typeface="FreesiaUPC" pitchFamily="34" charset="-34"/>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20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20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2000"/>
                                        <p:tgtEl>
                                          <p:spTgt spid="71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73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8306" name="Plassholder for innhold 3" descr="world map.png">
            <a:extLst>
              <a:ext uri="{FF2B5EF4-FFF2-40B4-BE49-F238E27FC236}">
                <a16:creationId xmlns:a16="http://schemas.microsoft.com/office/drawing/2014/main" id="{24E737D4-C61A-40EB-BC25-FBD3C0D2459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3467" y="1043517"/>
            <a:ext cx="10905066" cy="477096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9" name="Freeform: Shape 73">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6" name="Group 75">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77"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78"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79"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80"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81"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82"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6" name="Title 5">
            <a:extLst>
              <a:ext uri="{FF2B5EF4-FFF2-40B4-BE49-F238E27FC236}">
                <a16:creationId xmlns:a16="http://schemas.microsoft.com/office/drawing/2014/main" id="{006763E0-A229-4E7F-B9EF-296D99E0679A}"/>
              </a:ext>
            </a:extLst>
          </p:cNvPr>
          <p:cNvSpPr>
            <a:spLocks noGrp="1"/>
          </p:cNvSpPr>
          <p:nvPr>
            <p:ph type="title"/>
          </p:nvPr>
        </p:nvSpPr>
        <p:spPr>
          <a:xfrm>
            <a:off x="535020" y="685800"/>
            <a:ext cx="2780271" cy="5105400"/>
          </a:xfrm>
        </p:spPr>
        <p:txBody>
          <a:bodyPr rtlCol="0">
            <a:normAutofit/>
          </a:bodyPr>
          <a:lstStyle/>
          <a:p>
            <a:pPr>
              <a:defRPr/>
            </a:pPr>
            <a:r>
              <a:rPr lang="en-US" sz="3700">
                <a:solidFill>
                  <a:srgbClr val="FFFFFF"/>
                </a:solidFill>
              </a:rPr>
              <a:t>What is online child sexual exploitation?</a:t>
            </a:r>
            <a:br>
              <a:rPr lang="en-US" sz="3700">
                <a:solidFill>
                  <a:srgbClr val="FFFFFF"/>
                </a:solidFill>
              </a:rPr>
            </a:br>
            <a:endParaRPr lang="th-TH" sz="3700">
              <a:solidFill>
                <a:srgbClr val="FFFFFF"/>
              </a:solidFill>
            </a:endParaRPr>
          </a:p>
        </p:txBody>
      </p:sp>
      <p:graphicFrame>
        <p:nvGraphicFramePr>
          <p:cNvPr id="18440" name="Content Placeholder 6">
            <a:extLst>
              <a:ext uri="{FF2B5EF4-FFF2-40B4-BE49-F238E27FC236}">
                <a16:creationId xmlns:a16="http://schemas.microsoft.com/office/drawing/2014/main" id="{7DA28C3D-430D-493E-8E62-C2F96B2F57C2}"/>
              </a:ext>
            </a:extLst>
          </p:cNvPr>
          <p:cNvGraphicFramePr>
            <a:graphicFrameLocks noGrp="1"/>
          </p:cNvGraphicFramePr>
          <p:nvPr>
            <p:ph idx="1"/>
            <p:extLst>
              <p:ext uri="{D42A27DB-BD31-4B8C-83A1-F6EECF244321}">
                <p14:modId xmlns:p14="http://schemas.microsoft.com/office/powerpoint/2010/main" val="2394757286"/>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24CB6EE8-EAF0-49DC-93A5-4AA236F58ACC}"/>
              </a:ext>
            </a:extLst>
          </p:cNvPr>
          <p:cNvSpPr>
            <a:spLocks noGrp="1"/>
          </p:cNvSpPr>
          <p:nvPr>
            <p:ph type="title"/>
          </p:nvPr>
        </p:nvSpPr>
        <p:spPr>
          <a:xfrm>
            <a:off x="838200" y="2057400"/>
            <a:ext cx="2743200" cy="2743200"/>
          </a:xfrm>
          <a:prstGeom prst="ellipse">
            <a:avLst/>
          </a:prstGeom>
          <a:solidFill>
            <a:srgbClr val="262626"/>
          </a:solidFill>
          <a:ln w="174625" cmpd="thinThick">
            <a:solidFill>
              <a:srgbClr val="262626"/>
            </a:solidFill>
          </a:ln>
        </p:spPr>
        <p:txBody>
          <a:bodyPr rtlCol="0" anchor="ctr">
            <a:normAutofit/>
          </a:bodyPr>
          <a:lstStyle/>
          <a:p>
            <a:pPr algn="ctr">
              <a:defRPr/>
            </a:pPr>
            <a:r>
              <a:rPr lang="en-US" sz="2600">
                <a:solidFill>
                  <a:srgbClr val="FFFFFF"/>
                </a:solidFill>
              </a:rPr>
              <a:t>What is online child sexual exploitation?</a:t>
            </a:r>
            <a:br>
              <a:rPr lang="en-US" sz="2600">
                <a:solidFill>
                  <a:srgbClr val="FFFFFF"/>
                </a:solidFill>
              </a:rPr>
            </a:br>
            <a:endParaRPr lang="th-TH" sz="2600">
              <a:solidFill>
                <a:srgbClr val="FFFFFF"/>
              </a:solidFill>
            </a:endParaRPr>
          </a:p>
        </p:txBody>
      </p:sp>
      <p:graphicFrame>
        <p:nvGraphicFramePr>
          <p:cNvPr id="18437" name="Content Placeholder 6">
            <a:extLst>
              <a:ext uri="{FF2B5EF4-FFF2-40B4-BE49-F238E27FC236}">
                <a16:creationId xmlns:a16="http://schemas.microsoft.com/office/drawing/2014/main" id="{E23DA954-0EFB-4F8F-AC30-706AF8E98A52}"/>
              </a:ext>
            </a:extLst>
          </p:cNvPr>
          <p:cNvGraphicFramePr>
            <a:graphicFrameLocks noGrp="1"/>
          </p:cNvGraphicFramePr>
          <p:nvPr>
            <p:ph idx="1"/>
            <p:extLst>
              <p:ext uri="{D42A27DB-BD31-4B8C-83A1-F6EECF244321}">
                <p14:modId xmlns:p14="http://schemas.microsoft.com/office/powerpoint/2010/main" val="1778830110"/>
              </p:ext>
            </p:extLst>
          </p:nvPr>
        </p:nvGraphicFramePr>
        <p:xfrm>
          <a:off x="4038600" y="1166648"/>
          <a:ext cx="7315200" cy="4524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Freeform: Shape 73">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7141AB19-DC3A-4DAF-85C1-14218C61822A}"/>
              </a:ext>
            </a:extLst>
          </p:cNvPr>
          <p:cNvSpPr>
            <a:spLocks noGrp="1"/>
          </p:cNvSpPr>
          <p:nvPr>
            <p:ph type="title"/>
          </p:nvPr>
        </p:nvSpPr>
        <p:spPr>
          <a:xfrm>
            <a:off x="863029" y="1012004"/>
            <a:ext cx="3416158" cy="4795408"/>
          </a:xfrm>
        </p:spPr>
        <p:txBody>
          <a:bodyPr rtlCol="0">
            <a:normAutofit/>
          </a:bodyPr>
          <a:lstStyle/>
          <a:p>
            <a:pPr>
              <a:defRPr/>
            </a:pPr>
            <a:r>
              <a:rPr lang="en-US">
                <a:solidFill>
                  <a:srgbClr val="FFFFFF"/>
                </a:solidFill>
              </a:rPr>
              <a:t>What types of child sexual exploitation happen online?</a:t>
            </a:r>
            <a:br>
              <a:rPr lang="en-US">
                <a:solidFill>
                  <a:srgbClr val="FFFFFF"/>
                </a:solidFill>
              </a:rPr>
            </a:br>
            <a:endParaRPr lang="th-TH">
              <a:solidFill>
                <a:srgbClr val="FFFFFF"/>
              </a:solidFill>
            </a:endParaRPr>
          </a:p>
        </p:txBody>
      </p:sp>
      <p:graphicFrame>
        <p:nvGraphicFramePr>
          <p:cNvPr id="18437" name="Content Placeholder 6">
            <a:extLst>
              <a:ext uri="{FF2B5EF4-FFF2-40B4-BE49-F238E27FC236}">
                <a16:creationId xmlns:a16="http://schemas.microsoft.com/office/drawing/2014/main" id="{ACF1C11E-C73B-4FD7-B9F0-506C2EE2FE2B}"/>
              </a:ext>
            </a:extLst>
          </p:cNvPr>
          <p:cNvGraphicFramePr>
            <a:graphicFrameLocks noGrp="1"/>
          </p:cNvGraphicFramePr>
          <p:nvPr>
            <p:ph idx="1"/>
            <p:extLst>
              <p:ext uri="{D42A27DB-BD31-4B8C-83A1-F6EECF244321}">
                <p14:modId xmlns:p14="http://schemas.microsoft.com/office/powerpoint/2010/main" val="1649375430"/>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3320F17-907B-4775-B7BE-4B97EC570F1B}"/>
              </a:ext>
            </a:extLst>
          </p:cNvPr>
          <p:cNvSpPr>
            <a:spLocks noGrp="1"/>
          </p:cNvSpPr>
          <p:nvPr>
            <p:ph type="title"/>
          </p:nvPr>
        </p:nvSpPr>
        <p:spPr>
          <a:xfrm>
            <a:off x="1905001" y="685800"/>
            <a:ext cx="8183563" cy="685800"/>
          </a:xfrm>
        </p:spPr>
        <p:txBody>
          <a:bodyPr rtlCol="0" anchor="t">
            <a:normAutofit fontScale="90000"/>
          </a:bodyPr>
          <a:lstStyle/>
          <a:p>
            <a:pPr>
              <a:defRPr/>
            </a:pPr>
            <a:r>
              <a:rPr lang="en-US" dirty="0">
                <a:solidFill>
                  <a:srgbClr val="2FA732"/>
                </a:solidFill>
              </a:rPr>
              <a:t>Online Grooming</a:t>
            </a:r>
            <a:br>
              <a:rPr lang="en-US" dirty="0">
                <a:solidFill>
                  <a:schemeClr val="accent1">
                    <a:tint val="88000"/>
                    <a:satMod val="150000"/>
                  </a:schemeClr>
                </a:solidFill>
              </a:rPr>
            </a:br>
            <a:endParaRPr lang="th-TH" dirty="0">
              <a:solidFill>
                <a:schemeClr val="accent1">
                  <a:tint val="88000"/>
                  <a:satMod val="150000"/>
                </a:schemeClr>
              </a:solidFill>
            </a:endParaRPr>
          </a:p>
        </p:txBody>
      </p:sp>
      <p:sp>
        <p:nvSpPr>
          <p:cNvPr id="18435" name="Content Placeholder 6">
            <a:extLst>
              <a:ext uri="{FF2B5EF4-FFF2-40B4-BE49-F238E27FC236}">
                <a16:creationId xmlns:a16="http://schemas.microsoft.com/office/drawing/2014/main" id="{406FF0E8-9F0F-4050-87FE-3247B6472A1D}"/>
              </a:ext>
            </a:extLst>
          </p:cNvPr>
          <p:cNvSpPr>
            <a:spLocks noGrp="1"/>
          </p:cNvSpPr>
          <p:nvPr>
            <p:ph idx="1"/>
          </p:nvPr>
        </p:nvSpPr>
        <p:spPr>
          <a:xfrm>
            <a:off x="1552575" y="1711325"/>
            <a:ext cx="7620000" cy="4419600"/>
          </a:xfrm>
        </p:spPr>
        <p:txBody>
          <a:bodyPr rtlCol="0">
            <a:normAutofit/>
          </a:bodyPr>
          <a:lstStyle/>
          <a:p>
            <a:pPr marL="0" indent="0" algn="ctr">
              <a:lnSpc>
                <a:spcPct val="100000"/>
              </a:lnSpc>
              <a:spcBef>
                <a:spcPts val="0"/>
              </a:spcBef>
              <a:buNone/>
              <a:defRPr/>
            </a:pPr>
            <a:r>
              <a:rPr lang="en-US" sz="2400" dirty="0">
                <a:solidFill>
                  <a:srgbClr val="7030A0"/>
                </a:solidFill>
                <a:cs typeface="FreesiaUPC" pitchFamily="34" charset="-34"/>
              </a:rPr>
              <a:t>Matt’s Story</a:t>
            </a:r>
          </a:p>
          <a:p>
            <a:pPr marL="0" indent="0" algn="just">
              <a:lnSpc>
                <a:spcPct val="100000"/>
              </a:lnSpc>
              <a:spcBef>
                <a:spcPts val="0"/>
              </a:spcBef>
              <a:buNone/>
              <a:defRPr/>
            </a:pPr>
            <a:endParaRPr lang="en-US" sz="2400" dirty="0">
              <a:solidFill>
                <a:srgbClr val="7030A0"/>
              </a:solidFill>
              <a:cs typeface="FreesiaUPC" pitchFamily="34" charset="-34"/>
            </a:endParaRPr>
          </a:p>
          <a:p>
            <a:pPr marL="0" indent="0" algn="just">
              <a:lnSpc>
                <a:spcPct val="100000"/>
              </a:lnSpc>
              <a:spcBef>
                <a:spcPts val="0"/>
              </a:spcBef>
              <a:buNone/>
              <a:defRPr/>
            </a:pPr>
            <a:endParaRPr lang="en-US" sz="2400" dirty="0">
              <a:solidFill>
                <a:srgbClr val="7030A0"/>
              </a:solidFill>
              <a:cs typeface="FreesiaUPC" pitchFamily="34" charset="-34"/>
            </a:endParaRPr>
          </a:p>
          <a:p>
            <a:pPr marL="0" indent="0" algn="just">
              <a:lnSpc>
                <a:spcPct val="100000"/>
              </a:lnSpc>
              <a:spcBef>
                <a:spcPts val="0"/>
              </a:spcBef>
              <a:buNone/>
              <a:defRPr/>
            </a:pPr>
            <a:endParaRPr lang="en-US" sz="2600" i="1" dirty="0">
              <a:solidFill>
                <a:srgbClr val="7030A0"/>
              </a:solidFill>
              <a:cs typeface="FreesiaUPC" pitchFamily="34" charset="-34"/>
            </a:endParaRPr>
          </a:p>
          <a:p>
            <a:pPr indent="-137160">
              <a:buNone/>
              <a:defRPr/>
            </a:pPr>
            <a:endParaRPr lang="en-US" sz="2600" dirty="0">
              <a:cs typeface="FreesiaUPC" pitchFamily="34" charset="-34"/>
            </a:endParaRPr>
          </a:p>
          <a:p>
            <a:pPr indent="-137160">
              <a:buNone/>
              <a:defRPr/>
            </a:pPr>
            <a:endParaRPr lang="en-US" sz="2600" dirty="0">
              <a:cs typeface="FreesiaUPC" pitchFamily="34" charset="-34"/>
            </a:endParaRPr>
          </a:p>
        </p:txBody>
      </p:sp>
      <p:sp>
        <p:nvSpPr>
          <p:cNvPr id="106501" name="Rectangle 1">
            <a:extLst>
              <a:ext uri="{FF2B5EF4-FFF2-40B4-BE49-F238E27FC236}">
                <a16:creationId xmlns:a16="http://schemas.microsoft.com/office/drawing/2014/main" id="{319E5147-0D6B-482E-909B-454DA54FD65C}"/>
              </a:ext>
            </a:extLst>
          </p:cNvPr>
          <p:cNvSpPr>
            <a:spLocks noChangeArrowheads="1"/>
          </p:cNvSpPr>
          <p:nvPr/>
        </p:nvSpPr>
        <p:spPr bwMode="auto">
          <a:xfrm>
            <a:off x="2627313" y="4879976"/>
            <a:ext cx="73152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pPr algn="just" eaLnBrk="1" hangingPunct="1"/>
            <a:endParaRPr lang="en-AU" altLang="en-US" sz="2400">
              <a:solidFill>
                <a:srgbClr val="7030A0"/>
              </a:solidFill>
              <a:cs typeface="FreesiaUPC" panose="020B0604020202020204" pitchFamily="34" charset="-34"/>
            </a:endParaRPr>
          </a:p>
          <a:p>
            <a:pPr algn="just" eaLnBrk="1" hangingPunct="1"/>
            <a:endParaRPr lang="en-AU" altLang="en-US" sz="2400">
              <a:solidFill>
                <a:srgbClr val="7030A0"/>
              </a:solidFill>
              <a:cs typeface="FreesiaUPC" panose="020B0604020202020204" pitchFamily="34" charset="-34"/>
            </a:endParaRPr>
          </a:p>
          <a:p>
            <a:pPr algn="ctr" eaLnBrk="1" hangingPunct="1"/>
            <a:r>
              <a:rPr lang="en-AU" altLang="en-US" sz="1600">
                <a:solidFill>
                  <a:srgbClr val="7030A0"/>
                </a:solidFill>
                <a:cs typeface="FreesiaUPC" panose="020B0604020202020204" pitchFamily="34" charset="-34"/>
              </a:rPr>
              <a:t>https://www.youtube.com/watch?v=nDBDUX7KPT0</a:t>
            </a:r>
          </a:p>
        </p:txBody>
      </p:sp>
      <p:pic>
        <p:nvPicPr>
          <p:cNvPr id="106502" name="Picture 1">
            <a:extLst>
              <a:ext uri="{FF2B5EF4-FFF2-40B4-BE49-F238E27FC236}">
                <a16:creationId xmlns:a16="http://schemas.microsoft.com/office/drawing/2014/main" id="{15C60266-CDA0-4D8F-9B90-C93E0CBFC8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2286000"/>
            <a:ext cx="523875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5C2D484-B697-4BAF-9FF6-CCBF7F3F5E2E}"/>
              </a:ext>
            </a:extLst>
          </p:cNvPr>
          <p:cNvSpPr>
            <a:spLocks noGrp="1"/>
          </p:cNvSpPr>
          <p:nvPr>
            <p:ph type="title"/>
          </p:nvPr>
        </p:nvSpPr>
        <p:spPr>
          <a:xfrm>
            <a:off x="6653600" y="1396289"/>
            <a:ext cx="5006336" cy="1325563"/>
          </a:xfrm>
        </p:spPr>
        <p:txBody>
          <a:bodyPr rtlCol="0">
            <a:normAutofit/>
          </a:bodyPr>
          <a:lstStyle/>
          <a:p>
            <a:pPr>
              <a:defRPr/>
            </a:pPr>
            <a:r>
              <a:rPr lang="en-US"/>
              <a:t>Sextortion</a:t>
            </a:r>
            <a:br>
              <a:rPr lang="en-US"/>
            </a:br>
            <a:endParaRPr lang="th-TH"/>
          </a:p>
        </p:txBody>
      </p:sp>
      <p:sp>
        <p:nvSpPr>
          <p:cNvPr id="138" name="Freeform: Shape 137">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58D44E42-C462-4105-BC86-FE75B4E3C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8549" name="Picture 2">
            <a:extLst>
              <a:ext uri="{FF2B5EF4-FFF2-40B4-BE49-F238E27FC236}">
                <a16:creationId xmlns:a16="http://schemas.microsoft.com/office/drawing/2014/main" id="{96C09DA6-7564-4717-8E5C-2DE8A680A0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64241" y="1546627"/>
            <a:ext cx="4105275" cy="229895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Content Placeholder 6">
            <a:extLst>
              <a:ext uri="{FF2B5EF4-FFF2-40B4-BE49-F238E27FC236}">
                <a16:creationId xmlns:a16="http://schemas.microsoft.com/office/drawing/2014/main" id="{0B783E66-82FE-44EA-A8C9-755B467F17A9}"/>
              </a:ext>
            </a:extLst>
          </p:cNvPr>
          <p:cNvSpPr>
            <a:spLocks noGrp="1"/>
          </p:cNvSpPr>
          <p:nvPr>
            <p:ph idx="1"/>
          </p:nvPr>
        </p:nvSpPr>
        <p:spPr>
          <a:xfrm>
            <a:off x="6658044" y="2871982"/>
            <a:ext cx="5006336" cy="3181684"/>
          </a:xfrm>
        </p:spPr>
        <p:txBody>
          <a:bodyPr rtlCol="0" anchor="t">
            <a:normAutofit/>
          </a:bodyPr>
          <a:lstStyle/>
          <a:p>
            <a:pPr>
              <a:defRPr/>
            </a:pPr>
            <a:endParaRPr lang="en-AU" sz="1800"/>
          </a:p>
          <a:p>
            <a:pPr>
              <a:defRPr/>
            </a:pPr>
            <a:endParaRPr lang="en-AU" sz="1800"/>
          </a:p>
          <a:p>
            <a:pPr>
              <a:defRPr/>
            </a:pPr>
            <a:endParaRPr lang="en-AU" sz="1800"/>
          </a:p>
          <a:p>
            <a:pPr>
              <a:defRPr/>
            </a:pPr>
            <a:endParaRPr lang="en-AU" sz="1800"/>
          </a:p>
          <a:p>
            <a:pPr marL="34925" indent="0">
              <a:buNone/>
              <a:defRPr/>
            </a:pPr>
            <a:endParaRPr lang="en-AU" sz="1800"/>
          </a:p>
          <a:p>
            <a:pPr>
              <a:defRPr/>
            </a:pPr>
            <a:endParaRPr lang="en-AU" sz="1800"/>
          </a:p>
          <a:p>
            <a:pPr>
              <a:defRPr/>
            </a:pPr>
            <a:endParaRPr lang="en-AU" sz="1800"/>
          </a:p>
          <a:p>
            <a:pPr marL="34925" indent="0">
              <a:buNone/>
              <a:defRPr/>
            </a:pPr>
            <a:r>
              <a:rPr lang="en-AU" sz="1800"/>
              <a:t>https://youtu.be/a440H146l14</a:t>
            </a:r>
          </a:p>
          <a:p>
            <a:pPr>
              <a:defRPr/>
            </a:pPr>
            <a:endParaRPr lang="en-AU" sz="1800"/>
          </a:p>
        </p:txBody>
      </p:sp>
    </p:spTree>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CDD1938-0478-4247-BB12-9A5BAA457316}"/>
              </a:ext>
            </a:extLst>
          </p:cNvPr>
          <p:cNvSpPr>
            <a:spLocks noGrp="1"/>
          </p:cNvSpPr>
          <p:nvPr>
            <p:ph type="title"/>
          </p:nvPr>
        </p:nvSpPr>
        <p:spPr>
          <a:xfrm>
            <a:off x="6653600" y="1396289"/>
            <a:ext cx="5006336" cy="1325563"/>
          </a:xfrm>
        </p:spPr>
        <p:txBody>
          <a:bodyPr rtlCol="0">
            <a:normAutofit/>
          </a:bodyPr>
          <a:lstStyle/>
          <a:p>
            <a:pPr>
              <a:defRPr/>
            </a:pPr>
            <a:r>
              <a:rPr lang="en-US"/>
              <a:t>Sextortion</a:t>
            </a:r>
            <a:br>
              <a:rPr lang="en-US"/>
            </a:br>
            <a:endParaRPr lang="th-TH"/>
          </a:p>
        </p:txBody>
      </p:sp>
      <p:sp>
        <p:nvSpPr>
          <p:cNvPr id="138" name="Freeform: Shape 137">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58D44E42-C462-4105-BC86-FE75B4E3C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0597" name="Picture 1">
            <a:extLst>
              <a:ext uri="{FF2B5EF4-FFF2-40B4-BE49-F238E27FC236}">
                <a16:creationId xmlns:a16="http://schemas.microsoft.com/office/drawing/2014/main" id="{E22135E5-95F9-43FB-BE37-0BF9382A34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64241" y="1330167"/>
            <a:ext cx="4105275" cy="27318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Content Placeholder 6">
            <a:extLst>
              <a:ext uri="{FF2B5EF4-FFF2-40B4-BE49-F238E27FC236}">
                <a16:creationId xmlns:a16="http://schemas.microsoft.com/office/drawing/2014/main" id="{2639BF77-F811-4ADC-A3F8-1F2F56FE5249}"/>
              </a:ext>
            </a:extLst>
          </p:cNvPr>
          <p:cNvSpPr>
            <a:spLocks noGrp="1"/>
          </p:cNvSpPr>
          <p:nvPr>
            <p:ph idx="1"/>
          </p:nvPr>
        </p:nvSpPr>
        <p:spPr>
          <a:xfrm>
            <a:off x="6658044" y="2871982"/>
            <a:ext cx="5006336" cy="3181684"/>
          </a:xfrm>
        </p:spPr>
        <p:txBody>
          <a:bodyPr rtlCol="0" anchor="t">
            <a:normAutofit/>
          </a:bodyPr>
          <a:lstStyle/>
          <a:p>
            <a:pPr marL="0" indent="0">
              <a:spcBef>
                <a:spcPts val="0"/>
              </a:spcBef>
              <a:buNone/>
              <a:defRPr/>
            </a:pPr>
            <a:r>
              <a:rPr lang="en-AU" sz="1700">
                <a:cs typeface="FreesiaUPC" pitchFamily="34" charset="-34"/>
              </a:rPr>
              <a:t>Amanda Todd’s Story</a:t>
            </a:r>
          </a:p>
          <a:p>
            <a:pPr marL="0" indent="0">
              <a:spcBef>
                <a:spcPts val="0"/>
              </a:spcBef>
              <a:buNone/>
              <a:defRPr/>
            </a:pPr>
            <a:endParaRPr lang="en-US" sz="1700" i="1">
              <a:cs typeface="FreesiaUPC" pitchFamily="34" charset="-34"/>
            </a:endParaRPr>
          </a:p>
          <a:p>
            <a:pPr indent="-137160">
              <a:buNone/>
              <a:defRPr/>
            </a:pPr>
            <a:endParaRPr lang="en-US" sz="1700">
              <a:cs typeface="FreesiaUPC" pitchFamily="34" charset="-34"/>
            </a:endParaRPr>
          </a:p>
          <a:p>
            <a:pPr indent="-137160">
              <a:buNone/>
              <a:defRPr/>
            </a:pPr>
            <a:endParaRPr lang="en-US" sz="1700">
              <a:cs typeface="FreesiaUPC" pitchFamily="34" charset="-34"/>
            </a:endParaRPr>
          </a:p>
          <a:p>
            <a:pPr indent="-137160">
              <a:buNone/>
              <a:defRPr/>
            </a:pPr>
            <a:endParaRPr lang="en-US" sz="1700">
              <a:cs typeface="FreesiaUPC" pitchFamily="34" charset="-34"/>
            </a:endParaRPr>
          </a:p>
          <a:p>
            <a:pPr indent="-137160">
              <a:buNone/>
              <a:defRPr/>
            </a:pPr>
            <a:endParaRPr lang="en-US" sz="1700">
              <a:cs typeface="FreesiaUPC" pitchFamily="34" charset="-34"/>
            </a:endParaRPr>
          </a:p>
          <a:p>
            <a:pPr indent="-137160">
              <a:buNone/>
              <a:defRPr/>
            </a:pPr>
            <a:endParaRPr lang="en-US" sz="1700">
              <a:cs typeface="FreesiaUPC" pitchFamily="34" charset="-34"/>
            </a:endParaRPr>
          </a:p>
          <a:p>
            <a:pPr indent="-137160">
              <a:buNone/>
              <a:defRPr/>
            </a:pPr>
            <a:endParaRPr lang="en-US" sz="1700">
              <a:cs typeface="FreesiaUPC" pitchFamily="34" charset="-34"/>
            </a:endParaRPr>
          </a:p>
          <a:p>
            <a:pPr indent="-137160">
              <a:buNone/>
              <a:defRPr/>
            </a:pPr>
            <a:r>
              <a:rPr lang="en-US" sz="1700">
                <a:cs typeface="FreesiaUPC" pitchFamily="34" charset="-34"/>
              </a:rPr>
              <a:t>https://www.youtube.com/watch?v=ni-Y3wU92iU</a:t>
            </a:r>
          </a:p>
        </p:txBody>
      </p:sp>
    </p:spTree>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AFP Document" ma:contentTypeID="0x010100BA521C41550A427283F34EF72CDB76C8003579B014A34F544AB5A245368A2D3CF5" ma:contentTypeVersion="2" ma:contentTypeDescription="AFP Document - Australian Federal Police Custom Content Type" ma:contentTypeScope="" ma:versionID="30f400c7a2afc8511526ee9d2b76094a">
  <xsd:schema xmlns:xsd="http://www.w3.org/2001/XMLSchema" xmlns:xs="http://www.w3.org/2001/XMLSchema" xmlns:p="http://schemas.microsoft.com/office/2006/metadata/properties" xmlns:ns2="78a5d263-ab56-46a8-bed7-402d18ab00c7" xmlns:ns3="C46C8E19-9F55-4442-889D-FC9559FF4122" xmlns:ns4="c46c8e19-9f55-4442-889d-fc9559ff4122" targetNamespace="http://schemas.microsoft.com/office/2006/metadata/properties" ma:root="true" ma:fieldsID="68780b15af7f82b522b18b5840445ca3" ns2:_="" ns3:_="" ns4:_="">
    <xsd:import namespace="78a5d263-ab56-46a8-bed7-402d18ab00c7"/>
    <xsd:import namespace="C46C8E19-9F55-4442-889D-FC9559FF4122"/>
    <xsd:import namespace="c46c8e19-9f55-4442-889d-fc9559ff4122"/>
    <xsd:element name="properties">
      <xsd:complexType>
        <xsd:sequence>
          <xsd:element name="documentManagement">
            <xsd:complexType>
              <xsd:all>
                <xsd:element ref="ns2:_dlc_DocId" minOccurs="0"/>
                <xsd:element ref="ns2:_dlc_DocIdUrl" minOccurs="0"/>
                <xsd:element ref="ns2:_dlc_DocIdPersistId" minOccurs="0"/>
                <xsd:element ref="ns3:e8c8aaa3f3cc49e99f0b9d09ebadca14" minOccurs="0"/>
                <xsd:element ref="ns3:DocumentDescription" minOccurs="0"/>
                <xsd:element ref="ns2:TaxCatchAll" minOccurs="0"/>
                <xsd:element ref="ns2:TaxCatchAllLabel" minOccurs="0"/>
                <xsd:element ref="ns4:p1ecd1237af04d9b8452df827eadf627"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a5d263-ab56-46a8-bed7-402d18ab00c7"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4" nillable="true" ma:displayName="Taxonomy Catch All Column" ma:hidden="true" ma:list="{7f4caa40-891f-45dc-ac21-76fc21aa27ff}" ma:internalName="TaxCatchAll" ma:showField="CatchAllData" ma:web="78a5d263-ab56-46a8-bed7-402d18ab00c7">
      <xsd:complexType>
        <xsd:complexContent>
          <xsd:extension base="dms:MultiChoiceLookup">
            <xsd:sequence>
              <xsd:element name="Value" type="dms:Lookup" maxOccurs="unbounded" minOccurs="0" nillable="true"/>
            </xsd:sequence>
          </xsd:extension>
        </xsd:complexContent>
      </xsd:complexType>
    </xsd:element>
    <xsd:element name="TaxCatchAllLabel" ma:index="15" nillable="true" ma:displayName="Taxonomy Catch All Column1" ma:hidden="true" ma:list="{7f4caa40-891f-45dc-ac21-76fc21aa27ff}" ma:internalName="TaxCatchAllLabel" ma:readOnly="true" ma:showField="CatchAllDataLabel" ma:web="78a5d263-ab56-46a8-bed7-402d18ab00c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46C8E19-9F55-4442-889D-FC9559FF4122" elementFormDefault="qualified">
    <xsd:import namespace="http://schemas.microsoft.com/office/2006/documentManagement/types"/>
    <xsd:import namespace="http://schemas.microsoft.com/office/infopath/2007/PartnerControls"/>
    <xsd:element name="e8c8aaa3f3cc49e99f0b9d09ebadca14" ma:index="12" ma:taxonomy="true" ma:internalName="e8c8aaa3f3cc49e99f0b9d09ebadca14" ma:taxonomyFieldName="AFP_x0020_Classification" ma:displayName="AFP Classification" ma:indexed="true" ma:fieldId="{e8c8aaa3-f3cc-49e9-9f0b-9d09ebadca14}" ma:sspId="840ec5ba-1254-420f-88bd-a8510a331eab" ma:termSetId="a15fa104-4ec9-4531-b874-4b55be8f78a5" ma:anchorId="00000000-0000-0000-0000-000000000000" ma:open="false" ma:isKeyword="false">
      <xsd:complexType>
        <xsd:sequence>
          <xsd:element ref="pc:Terms" minOccurs="0" maxOccurs="1"/>
        </xsd:sequence>
      </xsd:complexType>
    </xsd:element>
    <xsd:element name="DocumentDescription" ma:index="13" nillable="true" ma:displayName="Document description" ma:internalName="DocumentDescription">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46c8e19-9f55-4442-889d-fc9559ff4122" elementFormDefault="qualified">
    <xsd:import namespace="http://schemas.microsoft.com/office/2006/documentManagement/types"/>
    <xsd:import namespace="http://schemas.microsoft.com/office/infopath/2007/PartnerControls"/>
    <xsd:element name="p1ecd1237af04d9b8452df827eadf627" ma:index="17" ma:taxonomy="true" ma:internalName="p1ecd1237af04d9b8452df827eadf627" ma:taxonomyFieldName="Activity_x0020_document_x0020_tags" ma:displayName="Activity document tags" ma:fieldId="{91ecd123-7af0-4d9b-8452-df827eadf627}" ma:taxonomyMulti="true" ma:sspId="840ec5ba-1254-420f-88bd-a8510a331eab" ma:termSetId="8061e8cd-2ac4-4ce4-a12c-32f5d936ff92" ma:anchorId="c0ccdf4a-bd41-4c8f-b8d4-7013d604dc27"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p1ecd1237af04d9b8452df827eadf627 xmlns="c46c8e19-9f55-4442-889d-fc9559ff4122">
      <Terms xmlns="http://schemas.microsoft.com/office/infopath/2007/PartnerControls">
        <TermInfo xmlns="http://schemas.microsoft.com/office/infopath/2007/PartnerControls">
          <TermName xmlns="http://schemas.microsoft.com/office/infopath/2007/PartnerControls">ACCCE</TermName>
          <TermId xmlns="http://schemas.microsoft.com/office/infopath/2007/PartnerControls">6fa9cab8-7e87-4255-bc31-63bb732469b5</TermId>
        </TermInfo>
      </Terms>
    </p1ecd1237af04d9b8452df827eadf627>
    <_dlc_DocId xmlns="78a5d263-ab56-46a8-bed7-402d18ab00c7">TENXEPR372TU-435719964-23706</_dlc_DocId>
    <e8c8aaa3f3cc49e99f0b9d09ebadca14 xmlns="C46C8E19-9F55-4442-889D-FC9559FF4122">
      <Terms xmlns="http://schemas.microsoft.com/office/infopath/2007/PartnerControls">
        <TermInfo xmlns="http://schemas.microsoft.com/office/infopath/2007/PartnerControls">
          <TermName xmlns="http://schemas.microsoft.com/office/infopath/2007/PartnerControls">For-Official-Use-Only</TermName>
          <TermId xmlns="http://schemas.microsoft.com/office/infopath/2007/PartnerControls">ffa19dd7-111c-43ca-af28-c4a34e200109</TermId>
        </TermInfo>
      </Terms>
    </e8c8aaa3f3cc49e99f0b9d09ebadca14>
    <_dlc_DocIdUrl xmlns="78a5d263-ab56-46a8-bed7-402d18ab00c7">
      <Url>http://activity.afp.le/a/ACCCE/_layouts/DocIdRedir.aspx?ID=TENXEPR372TU-435719964-23706</Url>
      <Description>TENXEPR372TU-435719964-23706</Description>
    </_dlc_DocIdUrl>
    <TaxCatchAll xmlns="78a5d263-ab56-46a8-bed7-402d18ab00c7">
      <Value>2</Value>
      <Value>1</Value>
    </TaxCatchAll>
    <DocumentDescription xmlns="C46C8E19-9F55-4442-889D-FC9559FF4122" xsi:nil="true"/>
  </documentManagement>
</p:properties>
</file>

<file path=customXml/itemProps1.xml><?xml version="1.0" encoding="utf-8"?>
<ds:datastoreItem xmlns:ds="http://schemas.openxmlformats.org/officeDocument/2006/customXml" ds:itemID="{F85114EE-B98F-4F20-87E5-27642874A9B0}"/>
</file>

<file path=customXml/itemProps2.xml><?xml version="1.0" encoding="utf-8"?>
<ds:datastoreItem xmlns:ds="http://schemas.openxmlformats.org/officeDocument/2006/customXml" ds:itemID="{FA4A373D-3130-42DE-A647-29779CBE4D51}"/>
</file>

<file path=customXml/itemProps3.xml><?xml version="1.0" encoding="utf-8"?>
<ds:datastoreItem xmlns:ds="http://schemas.openxmlformats.org/officeDocument/2006/customXml" ds:itemID="{98A6A0FD-0B04-4DAD-A451-8EF3303BD196}"/>
</file>

<file path=customXml/itemProps4.xml><?xml version="1.0" encoding="utf-8"?>
<ds:datastoreItem xmlns:ds="http://schemas.openxmlformats.org/officeDocument/2006/customXml" ds:itemID="{3E1E7D68-F17C-4B10-89A0-A110F7CC346E}"/>
</file>

<file path=docProps/app.xml><?xml version="1.0" encoding="utf-8"?>
<Properties xmlns="http://schemas.openxmlformats.org/officeDocument/2006/extended-properties" xmlns:vt="http://schemas.openxmlformats.org/officeDocument/2006/docPropsVTypes">
  <TotalTime>65</TotalTime>
  <Words>1165</Words>
  <Application>Microsoft Office PowerPoint</Application>
  <PresentationFormat>Widescreen</PresentationFormat>
  <Paragraphs>200</Paragraphs>
  <Slides>16</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Corbel</vt:lpstr>
      <vt:lpstr>Verdana</vt:lpstr>
      <vt:lpstr>Office Theme</vt:lpstr>
      <vt:lpstr>Online Child Sexual Exploitation </vt:lpstr>
      <vt:lpstr>PowerPoint Presentation</vt:lpstr>
      <vt:lpstr>PowerPoint Presentation</vt:lpstr>
      <vt:lpstr>What is online child sexual exploitation? </vt:lpstr>
      <vt:lpstr>What is online child sexual exploitation? </vt:lpstr>
      <vt:lpstr>What types of child sexual exploitation happen online? </vt:lpstr>
      <vt:lpstr>Online Grooming </vt:lpstr>
      <vt:lpstr>Sextortion </vt:lpstr>
      <vt:lpstr>Sextortion </vt:lpstr>
      <vt:lpstr>Live Streaming and Webcam Exploitation </vt:lpstr>
      <vt:lpstr>Live Streaming and Webcam Exploitation </vt:lpstr>
      <vt:lpstr>Live Streaming and Webcam Exploitation </vt:lpstr>
      <vt:lpstr>Live Streaming and Webcam Exploitation </vt:lpstr>
      <vt:lpstr>Who are the offenders? </vt:lpstr>
      <vt:lpstr>Who are the victims? </vt:lpstr>
      <vt:lpstr>What do you know about the situation  in Cambodia?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PROTECTING CHILDREN  FROM  FOREIGN CHILD SEX OFFENDERS   Phnom Penh 2019   </dc:title>
  <dc:creator>anita dodds</dc:creator>
  <cp:lastModifiedBy>anita dodds</cp:lastModifiedBy>
  <cp:revision>15</cp:revision>
  <dcterms:created xsi:type="dcterms:W3CDTF">2019-05-20T15:51:40Z</dcterms:created>
  <dcterms:modified xsi:type="dcterms:W3CDTF">2019-05-20T17:02:10Z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FP Classification">
    <vt:lpwstr>2;#For-Official-Use-Only|ffa19dd7-111c-43ca-af28-c4a34e200109</vt:lpwstr>
  </property>
  <property fmtid="{D5CDD505-2E9C-101B-9397-08002B2CF9AE}" pid="3" name="_dlc_DocIdItemGuid">
    <vt:lpwstr>b2e5d27b-448e-4864-9ea2-6d1bee26ff8b</vt:lpwstr>
  </property>
  <property fmtid="{D5CDD505-2E9C-101B-9397-08002B2CF9AE}" pid="4" name="ContentTypeId">
    <vt:lpwstr>0x010100BA521C41550A427283F34EF72CDB76C8003579B014A34F544AB5A245368A2D3CF5</vt:lpwstr>
  </property>
  <property fmtid="{D5CDD505-2E9C-101B-9397-08002B2CF9AE}" pid="5" name="Activity document tags">
    <vt:lpwstr>1;#ACCCE|6fa9cab8-7e87-4255-bc31-63bb732469b5</vt:lpwstr>
  </property>
</Properties>
</file>