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69" r:id="rId2"/>
    <p:sldId id="1036" r:id="rId3"/>
    <p:sldId id="928" r:id="rId4"/>
    <p:sldId id="929" r:id="rId5"/>
    <p:sldId id="932" r:id="rId6"/>
    <p:sldId id="931" r:id="rId7"/>
    <p:sldId id="933" r:id="rId8"/>
    <p:sldId id="934" r:id="rId9"/>
    <p:sldId id="935" r:id="rId10"/>
    <p:sldId id="936" r:id="rId11"/>
    <p:sldId id="937" r:id="rId12"/>
    <p:sldId id="938" r:id="rId13"/>
    <p:sldId id="945" r:id="rId14"/>
    <p:sldId id="1026" r:id="rId15"/>
    <p:sldId id="796" r:id="rId16"/>
    <p:sldId id="793" r:id="rId17"/>
    <p:sldId id="858" r:id="rId18"/>
    <p:sldId id="789" r:id="rId19"/>
    <p:sldId id="792" r:id="rId20"/>
    <p:sldId id="790" r:id="rId21"/>
    <p:sldId id="859" r:id="rId22"/>
    <p:sldId id="791" r:id="rId23"/>
    <p:sldId id="833" r:id="rId24"/>
    <p:sldId id="799" r:id="rId25"/>
    <p:sldId id="798" r:id="rId26"/>
    <p:sldId id="797" r:id="rId27"/>
    <p:sldId id="566" r:id="rId28"/>
    <p:sldId id="1052" r:id="rId29"/>
    <p:sldId id="1053" r:id="rId30"/>
    <p:sldId id="485" r:id="rId31"/>
    <p:sldId id="772" r:id="rId32"/>
    <p:sldId id="484" r:id="rId33"/>
    <p:sldId id="581" r:id="rId34"/>
    <p:sldId id="712" r:id="rId35"/>
    <p:sldId id="768" r:id="rId36"/>
    <p:sldId id="1050" r:id="rId37"/>
    <p:sldId id="10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dodds" initials="ad" lastIdx="1" clrIdx="0">
    <p:extLst>
      <p:ext uri="{19B8F6BF-5375-455C-9EA6-DF929625EA0E}">
        <p15:presenceInfo xmlns:p15="http://schemas.microsoft.com/office/powerpoint/2012/main" userId="b503af6dd4e30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9" autoAdjust="0"/>
    <p:restoredTop sz="94605" autoAdjust="0"/>
  </p:normalViewPr>
  <p:slideViewPr>
    <p:cSldViewPr snapToGrid="0">
      <p:cViewPr varScale="1">
        <p:scale>
          <a:sx n="93" d="100"/>
          <a:sy n="93" d="100"/>
        </p:scale>
        <p:origin x="230" y="77"/>
      </p:cViewPr>
      <p:guideLst/>
    </p:cSldViewPr>
  </p:slideViewPr>
  <p:notesTextViewPr>
    <p:cViewPr>
      <p:scale>
        <a:sx n="1" d="1"/>
        <a:sy n="1" d="1"/>
      </p:scale>
      <p:origin x="0" y="0"/>
    </p:cViewPr>
  </p:notesTextViewPr>
  <p:sorterViewPr>
    <p:cViewPr>
      <p:scale>
        <a:sx n="48" d="100"/>
        <a:sy n="48" d="100"/>
      </p:scale>
      <p:origin x="0" y="-9019"/>
    </p:cViewPr>
  </p:sorterViewPr>
  <p:notesViewPr>
    <p:cSldViewPr snapToGrid="0">
      <p:cViewPr>
        <p:scale>
          <a:sx n="85" d="100"/>
          <a:sy n="85" d="100"/>
        </p:scale>
        <p:origin x="27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3602A-0270-4BAE-8A12-FCE0CB3C3D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1EEE95-E87B-4446-81DC-6755A222491E}">
      <dgm:prSet/>
      <dgm:spPr/>
      <dgm:t>
        <a:bodyPr/>
        <a:lstStyle/>
        <a:p>
          <a:r>
            <a:rPr lang="en-US"/>
            <a:t>As adults, we all have a responsibility to children.</a:t>
          </a:r>
        </a:p>
      </dgm:t>
    </dgm:pt>
    <dgm:pt modelId="{E8412B7A-1C10-4ED4-BFBD-578BB71372DD}" type="parTrans" cxnId="{5FD078C6-5DE1-49EF-B659-A7C54BACC34B}">
      <dgm:prSet/>
      <dgm:spPr/>
      <dgm:t>
        <a:bodyPr/>
        <a:lstStyle/>
        <a:p>
          <a:endParaRPr lang="en-US"/>
        </a:p>
      </dgm:t>
    </dgm:pt>
    <dgm:pt modelId="{2D356583-D81C-47C6-8635-3395E18211AC}" type="sibTrans" cxnId="{5FD078C6-5DE1-49EF-B659-A7C54BACC34B}">
      <dgm:prSet/>
      <dgm:spPr/>
      <dgm:t>
        <a:bodyPr/>
        <a:lstStyle/>
        <a:p>
          <a:endParaRPr lang="en-US"/>
        </a:p>
      </dgm:t>
    </dgm:pt>
    <dgm:pt modelId="{8F451DF2-EEBB-4CE1-8693-0F6365AC7281}">
      <dgm:prSet/>
      <dgm:spPr/>
      <dgm:t>
        <a:bodyPr/>
        <a:lstStyle/>
        <a:p>
          <a:r>
            <a:rPr lang="en-US"/>
            <a:t>All children have </a:t>
          </a:r>
          <a:r>
            <a:rPr lang="en-US" i="1"/>
            <a:t>rights</a:t>
          </a:r>
          <a:r>
            <a:rPr lang="en-US"/>
            <a:t> to protection from all forms of exploitation in accordance with the international Convention on the Rights of the Child (CRC).</a:t>
          </a:r>
        </a:p>
      </dgm:t>
    </dgm:pt>
    <dgm:pt modelId="{F6A98A29-AFC9-4C7E-80A6-929DA6F2EFB6}" type="parTrans" cxnId="{3C05D77A-4592-4779-938F-DE040EC68657}">
      <dgm:prSet/>
      <dgm:spPr/>
      <dgm:t>
        <a:bodyPr/>
        <a:lstStyle/>
        <a:p>
          <a:endParaRPr lang="en-US"/>
        </a:p>
      </dgm:t>
    </dgm:pt>
    <dgm:pt modelId="{F8128570-8395-4168-B686-4F5ECAACCC3E}" type="sibTrans" cxnId="{3C05D77A-4592-4779-938F-DE040EC68657}">
      <dgm:prSet/>
      <dgm:spPr/>
      <dgm:t>
        <a:bodyPr/>
        <a:lstStyle/>
        <a:p>
          <a:endParaRPr lang="en-US"/>
        </a:p>
      </dgm:t>
    </dgm:pt>
    <dgm:pt modelId="{DA6DD5AC-3821-4F8A-90C9-F42DE2A71BC6}">
      <dgm:prSet/>
      <dgm:spPr/>
      <dgm:t>
        <a:bodyPr/>
        <a:lstStyle/>
        <a:p>
          <a:r>
            <a:rPr lang="en-US" dirty="0"/>
            <a:t>Child sexual exploitation is against the law in all South East Asian countries.</a:t>
          </a:r>
        </a:p>
      </dgm:t>
    </dgm:pt>
    <dgm:pt modelId="{0738AC9B-0CDD-4448-9839-C68F8D3D6584}" type="parTrans" cxnId="{6776C3DF-4721-4993-8287-E31271DDE2CB}">
      <dgm:prSet/>
      <dgm:spPr/>
      <dgm:t>
        <a:bodyPr/>
        <a:lstStyle/>
        <a:p>
          <a:endParaRPr lang="en-US"/>
        </a:p>
      </dgm:t>
    </dgm:pt>
    <dgm:pt modelId="{F654F2D6-338C-446F-9396-4C5216B8FDEE}" type="sibTrans" cxnId="{6776C3DF-4721-4993-8287-E31271DDE2CB}">
      <dgm:prSet/>
      <dgm:spPr/>
      <dgm:t>
        <a:bodyPr/>
        <a:lstStyle/>
        <a:p>
          <a:endParaRPr lang="en-US"/>
        </a:p>
      </dgm:t>
    </dgm:pt>
    <dgm:pt modelId="{531E705A-2458-4B1D-8D1E-22B7B6ED593A}" type="pres">
      <dgm:prSet presAssocID="{BCA3602A-0270-4BAE-8A12-FCE0CB3C3D63}" presName="linear" presStyleCnt="0">
        <dgm:presLayoutVars>
          <dgm:animLvl val="lvl"/>
          <dgm:resizeHandles val="exact"/>
        </dgm:presLayoutVars>
      </dgm:prSet>
      <dgm:spPr/>
    </dgm:pt>
    <dgm:pt modelId="{1D0D57F0-C0CC-4114-AFB2-35035889600A}" type="pres">
      <dgm:prSet presAssocID="{BC1EEE95-E87B-4446-81DC-6755A222491E}" presName="parentText" presStyleLbl="node1" presStyleIdx="0" presStyleCnt="3">
        <dgm:presLayoutVars>
          <dgm:chMax val="0"/>
          <dgm:bulletEnabled val="1"/>
        </dgm:presLayoutVars>
      </dgm:prSet>
      <dgm:spPr/>
    </dgm:pt>
    <dgm:pt modelId="{1BD8BF29-6D9A-42EA-9C20-EE9A3BBB2EAE}" type="pres">
      <dgm:prSet presAssocID="{2D356583-D81C-47C6-8635-3395E18211AC}" presName="spacer" presStyleCnt="0"/>
      <dgm:spPr/>
    </dgm:pt>
    <dgm:pt modelId="{F7206236-3B17-4E85-8496-E541CD4E0F4C}" type="pres">
      <dgm:prSet presAssocID="{8F451DF2-EEBB-4CE1-8693-0F6365AC7281}" presName="parentText" presStyleLbl="node1" presStyleIdx="1" presStyleCnt="3">
        <dgm:presLayoutVars>
          <dgm:chMax val="0"/>
          <dgm:bulletEnabled val="1"/>
        </dgm:presLayoutVars>
      </dgm:prSet>
      <dgm:spPr/>
    </dgm:pt>
    <dgm:pt modelId="{224B2923-BA1E-40D7-B8D2-76D2AFC83A95}" type="pres">
      <dgm:prSet presAssocID="{F8128570-8395-4168-B686-4F5ECAACCC3E}" presName="spacer" presStyleCnt="0"/>
      <dgm:spPr/>
    </dgm:pt>
    <dgm:pt modelId="{F89889CE-8EEC-4A45-8D04-E9BEBEDC8FF7}" type="pres">
      <dgm:prSet presAssocID="{DA6DD5AC-3821-4F8A-90C9-F42DE2A71BC6}" presName="parentText" presStyleLbl="node1" presStyleIdx="2" presStyleCnt="3">
        <dgm:presLayoutVars>
          <dgm:chMax val="0"/>
          <dgm:bulletEnabled val="1"/>
        </dgm:presLayoutVars>
      </dgm:prSet>
      <dgm:spPr/>
    </dgm:pt>
  </dgm:ptLst>
  <dgm:cxnLst>
    <dgm:cxn modelId="{3C05D77A-4592-4779-938F-DE040EC68657}" srcId="{BCA3602A-0270-4BAE-8A12-FCE0CB3C3D63}" destId="{8F451DF2-EEBB-4CE1-8693-0F6365AC7281}" srcOrd="1" destOrd="0" parTransId="{F6A98A29-AFC9-4C7E-80A6-929DA6F2EFB6}" sibTransId="{F8128570-8395-4168-B686-4F5ECAACCC3E}"/>
    <dgm:cxn modelId="{E15D3A90-2011-4C01-B5AE-BE3395873DF1}" type="presOf" srcId="{8F451DF2-EEBB-4CE1-8693-0F6365AC7281}" destId="{F7206236-3B17-4E85-8496-E541CD4E0F4C}" srcOrd="0" destOrd="0" presId="urn:microsoft.com/office/officeart/2005/8/layout/vList2"/>
    <dgm:cxn modelId="{5FD078C6-5DE1-49EF-B659-A7C54BACC34B}" srcId="{BCA3602A-0270-4BAE-8A12-FCE0CB3C3D63}" destId="{BC1EEE95-E87B-4446-81DC-6755A222491E}" srcOrd="0" destOrd="0" parTransId="{E8412B7A-1C10-4ED4-BFBD-578BB71372DD}" sibTransId="{2D356583-D81C-47C6-8635-3395E18211AC}"/>
    <dgm:cxn modelId="{D19051D1-EA13-49A1-89AC-131A287A5966}" type="presOf" srcId="{BC1EEE95-E87B-4446-81DC-6755A222491E}" destId="{1D0D57F0-C0CC-4114-AFB2-35035889600A}" srcOrd="0" destOrd="0" presId="urn:microsoft.com/office/officeart/2005/8/layout/vList2"/>
    <dgm:cxn modelId="{6776C3DF-4721-4993-8287-E31271DDE2CB}" srcId="{BCA3602A-0270-4BAE-8A12-FCE0CB3C3D63}" destId="{DA6DD5AC-3821-4F8A-90C9-F42DE2A71BC6}" srcOrd="2" destOrd="0" parTransId="{0738AC9B-0CDD-4448-9839-C68F8D3D6584}" sibTransId="{F654F2D6-338C-446F-9396-4C5216B8FDEE}"/>
    <dgm:cxn modelId="{8C6E1DF7-BFA3-466F-8B5E-97E312A8E805}" type="presOf" srcId="{BCA3602A-0270-4BAE-8A12-FCE0CB3C3D63}" destId="{531E705A-2458-4B1D-8D1E-22B7B6ED593A}" srcOrd="0" destOrd="0" presId="urn:microsoft.com/office/officeart/2005/8/layout/vList2"/>
    <dgm:cxn modelId="{F4BB0AFE-FF19-40C6-A1E8-95327EADC176}" type="presOf" srcId="{DA6DD5AC-3821-4F8A-90C9-F42DE2A71BC6}" destId="{F89889CE-8EEC-4A45-8D04-E9BEBEDC8FF7}" srcOrd="0" destOrd="0" presId="urn:microsoft.com/office/officeart/2005/8/layout/vList2"/>
    <dgm:cxn modelId="{0CBED63D-525C-4D88-9DF9-0DE20B0EBC24}" type="presParOf" srcId="{531E705A-2458-4B1D-8D1E-22B7B6ED593A}" destId="{1D0D57F0-C0CC-4114-AFB2-35035889600A}" srcOrd="0" destOrd="0" presId="urn:microsoft.com/office/officeart/2005/8/layout/vList2"/>
    <dgm:cxn modelId="{6B6CCF6E-CF16-4FA8-8C7F-1D47EBD3C6ED}" type="presParOf" srcId="{531E705A-2458-4B1D-8D1E-22B7B6ED593A}" destId="{1BD8BF29-6D9A-42EA-9C20-EE9A3BBB2EAE}" srcOrd="1" destOrd="0" presId="urn:microsoft.com/office/officeart/2005/8/layout/vList2"/>
    <dgm:cxn modelId="{65665C84-64BE-43AA-AE3A-EA4B9D3167C6}" type="presParOf" srcId="{531E705A-2458-4B1D-8D1E-22B7B6ED593A}" destId="{F7206236-3B17-4E85-8496-E541CD4E0F4C}" srcOrd="2" destOrd="0" presId="urn:microsoft.com/office/officeart/2005/8/layout/vList2"/>
    <dgm:cxn modelId="{19A1A066-9BC4-4EFF-9884-0D224444959E}" type="presParOf" srcId="{531E705A-2458-4B1D-8D1E-22B7B6ED593A}" destId="{224B2923-BA1E-40D7-B8D2-76D2AFC83A95}" srcOrd="3" destOrd="0" presId="urn:microsoft.com/office/officeart/2005/8/layout/vList2"/>
    <dgm:cxn modelId="{C9000ED3-65BB-4023-A1A8-5F2033807E63}" type="presParOf" srcId="{531E705A-2458-4B1D-8D1E-22B7B6ED593A}" destId="{F89889CE-8EEC-4A45-8D04-E9BEBEDC8F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57F0-C0CC-4114-AFB2-35035889600A}">
      <dsp:nvSpPr>
        <dsp:cNvPr id="0" name=""/>
        <dsp:cNvSpPr/>
      </dsp:nvSpPr>
      <dsp:spPr>
        <a:xfrm>
          <a:off x="0" y="572906"/>
          <a:ext cx="6492875" cy="12757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As adults, we all have a responsibility to children.</a:t>
          </a:r>
        </a:p>
      </dsp:txBody>
      <dsp:txXfrm>
        <a:off x="62275" y="635181"/>
        <a:ext cx="6368325" cy="1151152"/>
      </dsp:txXfrm>
    </dsp:sp>
    <dsp:sp modelId="{F7206236-3B17-4E85-8496-E541CD4E0F4C}">
      <dsp:nvSpPr>
        <dsp:cNvPr id="0" name=""/>
        <dsp:cNvSpPr/>
      </dsp:nvSpPr>
      <dsp:spPr>
        <a:xfrm>
          <a:off x="0" y="1914848"/>
          <a:ext cx="6492875" cy="127570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 children have </a:t>
          </a:r>
          <a:r>
            <a:rPr lang="en-US" sz="2300" i="1" kern="1200"/>
            <a:t>rights</a:t>
          </a:r>
          <a:r>
            <a:rPr lang="en-US" sz="2300" kern="1200"/>
            <a:t> to protection from all forms of exploitation in accordance with the international Convention on the Rights of the Child (CRC).</a:t>
          </a:r>
        </a:p>
      </dsp:txBody>
      <dsp:txXfrm>
        <a:off x="62275" y="1977123"/>
        <a:ext cx="6368325" cy="1151152"/>
      </dsp:txXfrm>
    </dsp:sp>
    <dsp:sp modelId="{F89889CE-8EEC-4A45-8D04-E9BEBEDC8FF7}">
      <dsp:nvSpPr>
        <dsp:cNvPr id="0" name=""/>
        <dsp:cNvSpPr/>
      </dsp:nvSpPr>
      <dsp:spPr>
        <a:xfrm>
          <a:off x="0" y="3256791"/>
          <a:ext cx="6492875" cy="12757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Child sexual exploitation is against the law in all South East Asian countries.</a:t>
          </a:r>
        </a:p>
      </dsp:txBody>
      <dsp:txXfrm>
        <a:off x="62275" y="3319066"/>
        <a:ext cx="6368325" cy="1151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8190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F7B18E8C-4E79-444D-80E5-0799CCA28FC1}"/>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F75DB76D-0FB3-4184-8C93-EAABAB4AF7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ASK</a:t>
            </a:r>
          </a:p>
          <a:p>
            <a:r>
              <a:rPr lang="en-US" altLang="en-US" dirty="0"/>
              <a:t>Ask participants to share whether they have seen or heard about online child sexual exploitation cases in Cambodia.</a:t>
            </a:r>
          </a:p>
          <a:p>
            <a:r>
              <a:rPr lang="en-US" altLang="en-US" dirty="0"/>
              <a:t>Even if we don’t know it’s happening, our children are at risk.</a:t>
            </a:r>
          </a:p>
        </p:txBody>
      </p:sp>
      <p:sp>
        <p:nvSpPr>
          <p:cNvPr id="130052" name="Slide Number Placeholder 3">
            <a:extLst>
              <a:ext uri="{FF2B5EF4-FFF2-40B4-BE49-F238E27FC236}">
                <a16:creationId xmlns:a16="http://schemas.microsoft.com/office/drawing/2014/main" id="{EC4C7F9F-CEBB-46B9-9468-5990EC2139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6885608-6509-4617-A956-15F828DB12C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CBBB6A7F-E3FF-463B-9459-E2C0031D7FFD}"/>
              </a:ext>
            </a:extLst>
          </p:cNvPr>
          <p:cNvSpPr>
            <a:spLocks noGrp="1" noRot="1" noChangeAspect="1" noChangeArrowheads="1" noTextEdit="1"/>
          </p:cNvSpPr>
          <p:nvPr>
            <p:ph type="sldImg"/>
          </p:nvPr>
        </p:nvSpPr>
        <p:spPr>
          <a:xfrm>
            <a:off x="685800" y="1154113"/>
            <a:ext cx="5486400" cy="3086100"/>
          </a:xfrm>
          <a:ln/>
        </p:spPr>
      </p:sp>
      <p:sp>
        <p:nvSpPr>
          <p:cNvPr id="142339" name="Notes Placeholder 2">
            <a:extLst>
              <a:ext uri="{FF2B5EF4-FFF2-40B4-BE49-F238E27FC236}">
                <a16:creationId xmlns:a16="http://schemas.microsoft.com/office/drawing/2014/main" id="{141AE14A-E740-49D1-811E-ECAFF3CDDB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2340" name="Slide Number Placeholder 3">
            <a:extLst>
              <a:ext uri="{FF2B5EF4-FFF2-40B4-BE49-F238E27FC236}">
                <a16:creationId xmlns:a16="http://schemas.microsoft.com/office/drawing/2014/main" id="{5FADB9FD-2094-4DB8-A95B-FC6BCD7468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95D72A-6DBB-43B6-B80D-1C707D72F938}"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2695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F9354E3-7CA7-4A2F-9C7D-F11AB27F1FE7}"/>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ABDB2C6B-2C1E-48F6-8EAC-E2B715ABA8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EXPLAIN: Provide details of the Robert Andrew </a:t>
            </a:r>
            <a:r>
              <a:rPr lang="en-US" altLang="en-US" dirty="0" err="1"/>
              <a:t>Fiddes</a:t>
            </a:r>
            <a:r>
              <a:rPr lang="en-US" altLang="en-US" dirty="0"/>
              <a:t> Ellis case in Bali.</a:t>
            </a:r>
          </a:p>
          <a:p>
            <a:endParaRPr lang="en-US" altLang="en-US" dirty="0"/>
          </a:p>
          <a:p>
            <a:r>
              <a:rPr lang="en-US" altLang="en-US" dirty="0"/>
              <a:t>HANDOUT – MEDIA ARTICLE – ROBERT FIDDES ELLIS</a:t>
            </a:r>
          </a:p>
          <a:p>
            <a:endParaRPr lang="en-US" altLang="en-US" dirty="0"/>
          </a:p>
          <a:p>
            <a:r>
              <a:rPr lang="en-US" altLang="en-US" dirty="0"/>
              <a:t>Discuss details of the case.</a:t>
            </a:r>
          </a:p>
        </p:txBody>
      </p:sp>
      <p:sp>
        <p:nvSpPr>
          <p:cNvPr id="144388" name="Slide Number Placeholder 3">
            <a:extLst>
              <a:ext uri="{FF2B5EF4-FFF2-40B4-BE49-F238E27FC236}">
                <a16:creationId xmlns:a16="http://schemas.microsoft.com/office/drawing/2014/main" id="{03304D7E-B20F-4E07-B813-98D4F2FFD8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259021-CC84-4426-AE07-F36D756E6A48}"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1495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93B0DD8C-B933-4190-95B8-D7D12B6C7B4D}"/>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355B93B1-2CE4-4467-8CE9-5F3E81E8A7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AUDIO – play the media audio sound from the interview with Robert Ellis.</a:t>
            </a:r>
          </a:p>
          <a:p>
            <a:endParaRPr lang="en-US" altLang="en-US"/>
          </a:p>
          <a:p>
            <a:r>
              <a:rPr lang="en-US" altLang="en-US"/>
              <a:t>EXPLAIN the delusional thoughts and behaviours of child sex offenders.</a:t>
            </a:r>
          </a:p>
        </p:txBody>
      </p:sp>
      <p:sp>
        <p:nvSpPr>
          <p:cNvPr id="146436" name="Slide Number Placeholder 3">
            <a:extLst>
              <a:ext uri="{FF2B5EF4-FFF2-40B4-BE49-F238E27FC236}">
                <a16:creationId xmlns:a16="http://schemas.microsoft.com/office/drawing/2014/main" id="{3F9DD609-A424-45D9-B7B2-8E5D1CD096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527DF9-04D2-471B-81E0-90209A437CAF}"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2306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CC822203-D513-4226-87A8-306FE5C7567D}"/>
              </a:ext>
            </a:extLst>
          </p:cNvPr>
          <p:cNvSpPr>
            <a:spLocks noGrp="1" noRot="1" noChangeAspect="1" noChangeArrowheads="1" noTextEdit="1"/>
          </p:cNvSpPr>
          <p:nvPr>
            <p:ph type="sldImg"/>
          </p:nvPr>
        </p:nvSpPr>
        <p:spPr>
          <a:ln/>
        </p:spPr>
      </p:sp>
      <p:sp>
        <p:nvSpPr>
          <p:cNvPr id="160771" name="Notes Placeholder 2">
            <a:extLst>
              <a:ext uri="{FF2B5EF4-FFF2-40B4-BE49-F238E27FC236}">
                <a16:creationId xmlns:a16="http://schemas.microsoft.com/office/drawing/2014/main" id="{9910423F-D2C7-4117-A058-CD7B189A2A57}"/>
              </a:ext>
            </a:extLst>
          </p:cNvPr>
          <p:cNvSpPr>
            <a:spLocks noGrp="1"/>
          </p:cNvSpPr>
          <p:nvPr>
            <p:ph type="body" idx="1"/>
          </p:nvPr>
        </p:nvSpPr>
        <p:spPr>
          <a:xfrm>
            <a:off x="811306"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ACTIVITY</a:t>
            </a:r>
          </a:p>
          <a:p>
            <a:r>
              <a:rPr lang="en-US" altLang="en-US" dirty="0"/>
              <a:t>Ask participants to put themselves in the position of an international child sex offender.</a:t>
            </a:r>
          </a:p>
          <a:p>
            <a:r>
              <a:rPr lang="en-US" altLang="en-US" dirty="0"/>
              <a:t>Ask, what makes our countries an attractive target for your crimes.</a:t>
            </a:r>
          </a:p>
          <a:p>
            <a:endParaRPr lang="en-US" altLang="en-US" dirty="0"/>
          </a:p>
          <a:p>
            <a:r>
              <a:rPr lang="en-US" altLang="en-US" u="sng" dirty="0"/>
              <a:t>Child sex tourism </a:t>
            </a:r>
            <a:r>
              <a:rPr lang="en-US" altLang="en-US" dirty="0"/>
              <a:t>– attractions for child sex offenders include: low awareness, police not trained, emergence of low budget accommodation, anonymous on distant islands, children friendly with tourists, law, children have limited awareness of risky, limited community awareness, huge use of ICTs, customer demand for foreign children</a:t>
            </a:r>
          </a:p>
          <a:p>
            <a:pPr marL="165100" indent="-165100">
              <a:defRPr/>
            </a:pPr>
            <a:r>
              <a:rPr lang="en-US" altLang="en-US" dirty="0"/>
              <a:t>What are the risk factors in Cambodia?</a:t>
            </a:r>
          </a:p>
          <a:p>
            <a:pPr marL="171450" indent="-171450">
              <a:buFont typeface="Arial" panose="020B0604020202020204" pitchFamily="34" charset="0"/>
              <a:buChar char="•"/>
              <a:defRPr/>
            </a:pPr>
            <a:r>
              <a:rPr lang="en-US" altLang="en-US" dirty="0"/>
              <a:t>Low Salary</a:t>
            </a:r>
          </a:p>
          <a:p>
            <a:pPr marL="171450" indent="-171450">
              <a:buFont typeface="Arial" panose="020B0604020202020204" pitchFamily="34" charset="0"/>
              <a:buChar char="•"/>
              <a:defRPr/>
            </a:pPr>
            <a:r>
              <a:rPr lang="en-US" altLang="en-US" dirty="0"/>
              <a:t>High population of tourists</a:t>
            </a:r>
          </a:p>
          <a:p>
            <a:pPr marL="171450" indent="-171450">
              <a:buFont typeface="Arial" panose="020B0604020202020204" pitchFamily="34" charset="0"/>
              <a:buChar char="•"/>
              <a:defRPr/>
            </a:pPr>
            <a:r>
              <a:rPr lang="en-US" altLang="en-US" dirty="0"/>
              <a:t>Authorities have low awareness</a:t>
            </a:r>
          </a:p>
          <a:p>
            <a:pPr marL="171450" indent="-171450">
              <a:buFont typeface="Arial" panose="020B0604020202020204" pitchFamily="34" charset="0"/>
              <a:buChar char="•"/>
              <a:defRPr/>
            </a:pPr>
            <a:r>
              <a:rPr lang="en-US" altLang="en-US" dirty="0"/>
              <a:t>Corruption of authorities</a:t>
            </a:r>
          </a:p>
          <a:p>
            <a:pPr marL="171450" indent="-171450">
              <a:buFont typeface="Arial" panose="020B0604020202020204" pitchFamily="34" charset="0"/>
              <a:buChar char="•"/>
              <a:defRPr/>
            </a:pPr>
            <a:r>
              <a:rPr lang="en-US" altLang="en-US" dirty="0"/>
              <a:t>East of access to children and schools</a:t>
            </a:r>
          </a:p>
          <a:p>
            <a:pPr marL="171450" indent="-171450">
              <a:buFont typeface="Arial" panose="020B0604020202020204" pitchFamily="34" charset="0"/>
              <a:buChar char="•"/>
              <a:defRPr/>
            </a:pPr>
            <a:r>
              <a:rPr lang="en-US" altLang="en-US" dirty="0"/>
              <a:t>Easy to meet children in the street</a:t>
            </a:r>
          </a:p>
          <a:p>
            <a:pPr marL="171450" indent="-171450">
              <a:buFont typeface="Arial" panose="020B0604020202020204" pitchFamily="34" charset="0"/>
              <a:buChar char="•"/>
              <a:defRPr/>
            </a:pPr>
            <a:r>
              <a:rPr lang="en-US" altLang="en-US" dirty="0"/>
              <a:t>Society open to foreigners</a:t>
            </a:r>
          </a:p>
          <a:p>
            <a:pPr marL="171450" indent="-171450">
              <a:buFont typeface="Arial" panose="020B0604020202020204" pitchFamily="34" charset="0"/>
              <a:buChar char="•"/>
              <a:defRPr/>
            </a:pPr>
            <a:r>
              <a:rPr lang="en-US" altLang="en-US" dirty="0"/>
              <a:t>Perception that foreigners are friends</a:t>
            </a:r>
          </a:p>
          <a:p>
            <a:endParaRPr lang="en-US" altLang="en-US" dirty="0"/>
          </a:p>
        </p:txBody>
      </p:sp>
      <p:sp>
        <p:nvSpPr>
          <p:cNvPr id="160772" name="Slide Number Placeholder 3">
            <a:extLst>
              <a:ext uri="{FF2B5EF4-FFF2-40B4-BE49-F238E27FC236}">
                <a16:creationId xmlns:a16="http://schemas.microsoft.com/office/drawing/2014/main" id="{6C45EBC2-B70B-44C8-889C-13CECCFDF8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104C8A-4FE6-442C-B836-A0AA33CE3EFB}"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63455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824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A393FCC-CBAD-4CEB-ADD3-1B89D13C3A8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1A957DE-E006-41BD-AC2A-B2A99E7132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EE5DCB9F-9392-42D1-86D8-3AA6034BA8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A0F4D5-BAD8-4AC5-9355-81C9AA5DAFD7}"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4489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4137DBE-4C0B-4E85-B4C1-13790F08326C}"/>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716B7B17-B9F9-42FD-B09C-E18D4E89F82E}"/>
              </a:ext>
            </a:extLst>
          </p:cNvPr>
          <p:cNvSpPr>
            <a:spLocks noGrp="1"/>
          </p:cNvSpPr>
          <p:nvPr>
            <p:ph type="body" idx="1"/>
          </p:nvPr>
        </p:nvSpPr>
        <p:spPr/>
        <p:txBody>
          <a:bodyPr/>
          <a:lstStyle/>
          <a:p>
            <a:pPr>
              <a:lnSpc>
                <a:spcPct val="80000"/>
              </a:lnSpc>
              <a:defRPr/>
            </a:pPr>
            <a:r>
              <a:rPr lang="en-AU" altLang="en-US" dirty="0"/>
              <a:t>KRISTIANSEN, Paul –Aggravated sexual assault on child under 16 years x 2</a:t>
            </a:r>
          </a:p>
          <a:p>
            <a:pPr>
              <a:lnSpc>
                <a:spcPct val="80000"/>
              </a:lnSpc>
              <a:defRPr/>
            </a:pPr>
            <a:r>
              <a:rPr lang="en-AU" altLang="en-US" dirty="0"/>
              <a:t>KRISTIANSEN was the one who had a number of entries into the country without our knowledge. We only have three recorded entries for him.</a:t>
            </a:r>
          </a:p>
          <a:p>
            <a:pPr>
              <a:lnSpc>
                <a:spcPct val="80000"/>
              </a:lnSpc>
              <a:defRPr/>
            </a:pPr>
            <a:r>
              <a:rPr lang="en-AU" altLang="en-US" dirty="0"/>
              <a:t>As a result of information from one HCMC hotel manager who reported that KRISTIANSEN had stayed at the hotel on many previous occasions, MPS Immigration was able to identify two previous undetected entries into HCMC from Jakarta and Indonesia. </a:t>
            </a:r>
          </a:p>
          <a:p>
            <a:pPr>
              <a:lnSpc>
                <a:spcPct val="80000"/>
              </a:lnSpc>
              <a:defRPr/>
            </a:pPr>
            <a:r>
              <a:rPr lang="en-AU" altLang="en-US" dirty="0"/>
              <a:t>Corresponding AFP records document two outbound travel movements from Australia where on those occasions he failed to notify the registrar of his travel intentions and Australian Customs traced the ticketing only as Sydney-Jakarta. </a:t>
            </a:r>
          </a:p>
          <a:p>
            <a:pPr>
              <a:lnSpc>
                <a:spcPct val="80000"/>
              </a:lnSpc>
              <a:defRPr/>
            </a:pPr>
            <a:r>
              <a:rPr lang="en-AU" altLang="en-US" dirty="0"/>
              <a:t>On these two occasions KRISTIANSEN stayed in Vietnam for 11 days and returned directly to Sydney.</a:t>
            </a:r>
          </a:p>
          <a:p>
            <a:pPr>
              <a:lnSpc>
                <a:spcPct val="80000"/>
              </a:lnSpc>
              <a:defRPr/>
            </a:pPr>
            <a:r>
              <a:rPr lang="en-AU" altLang="en-US" dirty="0"/>
              <a:t>Concerning stay locations.</a:t>
            </a:r>
          </a:p>
          <a:p>
            <a:pPr marL="165100" indent="-165100">
              <a:defRPr/>
            </a:pPr>
            <a:endParaRPr lang="en-US" dirty="0"/>
          </a:p>
          <a:p>
            <a:pPr>
              <a:defRPr/>
            </a:pPr>
            <a:endParaRPr lang="en-US" dirty="0"/>
          </a:p>
        </p:txBody>
      </p:sp>
      <p:sp>
        <p:nvSpPr>
          <p:cNvPr id="17412" name="Slide Number Placeholder 3">
            <a:extLst>
              <a:ext uri="{FF2B5EF4-FFF2-40B4-BE49-F238E27FC236}">
                <a16:creationId xmlns:a16="http://schemas.microsoft.com/office/drawing/2014/main" id="{EAF1E9F9-9E14-47B0-BCA2-4A4B5CCFEE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2B2B68-7247-4614-8B22-FC5059B6D1AA}"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988944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3F1BEA7-946C-493C-A701-CF6107E65572}"/>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716B7B17-B9F9-42FD-B09C-E18D4E89F82E}"/>
              </a:ext>
            </a:extLst>
          </p:cNvPr>
          <p:cNvSpPr>
            <a:spLocks noGrp="1"/>
          </p:cNvSpPr>
          <p:nvPr>
            <p:ph type="body" idx="1"/>
          </p:nvPr>
        </p:nvSpPr>
        <p:spPr/>
        <p:txBody>
          <a:bodyPr/>
          <a:lstStyle/>
          <a:p>
            <a:pPr marL="165100" indent="-165100">
              <a:defRPr/>
            </a:pPr>
            <a:r>
              <a:rPr lang="en-AU" altLang="en-US" dirty="0"/>
              <a:t>This is NOT an offender.  This is a sample passport photo from the Australian Government.</a:t>
            </a:r>
            <a:endParaRPr lang="en-US" dirty="0"/>
          </a:p>
          <a:p>
            <a:pPr>
              <a:defRPr/>
            </a:pPr>
            <a:endParaRPr lang="en-US" dirty="0"/>
          </a:p>
        </p:txBody>
      </p:sp>
      <p:sp>
        <p:nvSpPr>
          <p:cNvPr id="19460" name="Slide Number Placeholder 3">
            <a:extLst>
              <a:ext uri="{FF2B5EF4-FFF2-40B4-BE49-F238E27FC236}">
                <a16:creationId xmlns:a16="http://schemas.microsoft.com/office/drawing/2014/main" id="{AAA4A09F-DD6F-4A09-9792-287F5447196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83F420-F489-4CBE-82AD-CAF26BC93B89}"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50303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6CAB4DA-507A-4022-8048-86A910D241DD}"/>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15CAED5-63C4-4010-AE0D-D084C657B1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Trevor Lake</a:t>
            </a:r>
          </a:p>
          <a:p>
            <a:r>
              <a:rPr lang="en-AU" altLang="en-US"/>
              <a:t>Australian national Lake was the country manager for a boutique travel company called Trails of Indochina headquartered in HCMC.</a:t>
            </a:r>
          </a:p>
          <a:p>
            <a:r>
              <a:rPr lang="en-AU" altLang="en-US"/>
              <a:t>30 July 2014, arrested in Siem Reap filming himself in the act with 15yrs old.</a:t>
            </a:r>
          </a:p>
          <a:p>
            <a:r>
              <a:rPr lang="en-AU" altLang="en-US"/>
              <a:t>Pending sentencing.</a:t>
            </a:r>
          </a:p>
          <a:p>
            <a:endParaRPr lang="en-US" altLang="en-US"/>
          </a:p>
        </p:txBody>
      </p:sp>
      <p:sp>
        <p:nvSpPr>
          <p:cNvPr id="21508" name="Slide Number Placeholder 3">
            <a:extLst>
              <a:ext uri="{FF2B5EF4-FFF2-40B4-BE49-F238E27FC236}">
                <a16:creationId xmlns:a16="http://schemas.microsoft.com/office/drawing/2014/main" id="{84CFD14E-044F-4602-8135-3E066E64F84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AD7206-5403-4FFF-8822-F33C79B7C9A9}"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1837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221F86F-7F64-42F0-A03C-F26E49E6C61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E5C51D5-E00D-454F-9555-18436D0AD9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David Robinson</a:t>
            </a:r>
          </a:p>
          <a:p>
            <a:r>
              <a:rPr lang="en-AU" altLang="en-US"/>
              <a:t>Convicted in 2008 of possessing CEM and computer hacking.</a:t>
            </a:r>
          </a:p>
          <a:p>
            <a:r>
              <a:rPr lang="en-AU" altLang="en-US"/>
              <a:t>Not on the NCOS System.</a:t>
            </a:r>
          </a:p>
          <a:p>
            <a:r>
              <a:rPr lang="en-AU" altLang="en-US"/>
              <a:t>Residing in HCMC for four years.</a:t>
            </a:r>
          </a:p>
          <a:p>
            <a:r>
              <a:rPr lang="en-AU" altLang="en-US"/>
              <a:t>Twice AFP Post received referrals from NGO regarding indicative behaviour at a local orphanage.</a:t>
            </a:r>
          </a:p>
          <a:p>
            <a:endParaRPr lang="en-US" altLang="en-US"/>
          </a:p>
        </p:txBody>
      </p:sp>
      <p:sp>
        <p:nvSpPr>
          <p:cNvPr id="23556" name="Slide Number Placeholder 3">
            <a:extLst>
              <a:ext uri="{FF2B5EF4-FFF2-40B4-BE49-F238E27FC236}">
                <a16:creationId xmlns:a16="http://schemas.microsoft.com/office/drawing/2014/main" id="{A3026237-D2DD-44E1-B40B-2B3273D5101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87BAC2-5774-4556-BB0D-74567CD88BC9}"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65513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021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D343C7E-57BC-4A7C-94EB-9DEBDE782A29}"/>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879C21D8-DA83-430E-9B0C-4B84C8CFD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Zoltan Madai</a:t>
            </a:r>
          </a:p>
          <a:p>
            <a:r>
              <a:rPr lang="en-AU" altLang="en-US"/>
              <a:t>Resident of Vietnam for 8 years.</a:t>
            </a:r>
          </a:p>
          <a:p>
            <a:r>
              <a:rPr lang="en-AU" altLang="en-US"/>
              <a:t>English school teacher in Vung Tau Province.</a:t>
            </a:r>
          </a:p>
          <a:p>
            <a:r>
              <a:rPr lang="en-AU" altLang="en-US"/>
              <a:t>Reported to Post by Queensland Police Service re: arrest of a male friend who used to reside here in Vietnam with him -  now serving life in USA (Roderick Skinner) for sustained long term sexual abuse of an adopted son.</a:t>
            </a:r>
          </a:p>
          <a:p>
            <a:endParaRPr lang="en-US" altLang="en-US"/>
          </a:p>
        </p:txBody>
      </p:sp>
      <p:sp>
        <p:nvSpPr>
          <p:cNvPr id="25604" name="Slide Number Placeholder 3">
            <a:extLst>
              <a:ext uri="{FF2B5EF4-FFF2-40B4-BE49-F238E27FC236}">
                <a16:creationId xmlns:a16="http://schemas.microsoft.com/office/drawing/2014/main" id="{6E539E56-F153-4F23-9A17-DC4363D553A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FA42AF-F366-47AD-A99D-0C4C2EF161D7}"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405504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121B1A0-EAA3-48D9-9273-4B123F8F41DB}"/>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716B7B17-B9F9-42FD-B09C-E18D4E89F82E}"/>
              </a:ext>
            </a:extLst>
          </p:cNvPr>
          <p:cNvSpPr>
            <a:spLocks noGrp="1"/>
          </p:cNvSpPr>
          <p:nvPr>
            <p:ph type="body" idx="1"/>
          </p:nvPr>
        </p:nvSpPr>
        <p:spPr/>
        <p:txBody>
          <a:bodyPr/>
          <a:lstStyle/>
          <a:p>
            <a:pPr marL="165100" indent="-165100">
              <a:defRPr/>
            </a:pPr>
            <a:r>
              <a:rPr lang="en-AU" altLang="en-US" dirty="0"/>
              <a:t>This is NOT an offender.  This is a sample passport photo from the NZ Government.</a:t>
            </a:r>
            <a:endParaRPr lang="en-US" dirty="0"/>
          </a:p>
          <a:p>
            <a:pPr marL="165100" indent="-165100">
              <a:defRPr/>
            </a:pPr>
            <a:endParaRPr lang="en-US" dirty="0"/>
          </a:p>
          <a:p>
            <a:pPr>
              <a:defRPr/>
            </a:pPr>
            <a:endParaRPr lang="en-US" dirty="0"/>
          </a:p>
        </p:txBody>
      </p:sp>
      <p:sp>
        <p:nvSpPr>
          <p:cNvPr id="27652" name="Slide Number Placeholder 3">
            <a:extLst>
              <a:ext uri="{FF2B5EF4-FFF2-40B4-BE49-F238E27FC236}">
                <a16:creationId xmlns:a16="http://schemas.microsoft.com/office/drawing/2014/main" id="{4B0AD13E-9ACE-4DF3-8954-AEA06054C5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EFFBEE-C239-46B0-83A0-3FCE94C00480}"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65920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3FBFF1C-9F7F-44F2-8BD0-ADBF1D6B0C9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F2E39AE-DB91-4EE7-A2FB-A3A3AC03C7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SMIT ROMERO, Juan Pablo, 1 x Indecent dealings with child under 13 years of age, 1 x Deprivation of Liberty, 1 x Aggravated indecent assault</a:t>
            </a:r>
          </a:p>
          <a:p>
            <a:r>
              <a:rPr lang="en-AU" altLang="en-US"/>
              <a:t>SMIT ROMERO has  made 5 visits to Vietnam since October 2014. </a:t>
            </a:r>
          </a:p>
          <a:p>
            <a:r>
              <a:rPr lang="en-AU" altLang="en-US"/>
              <a:t>The visits are frequent (less than 2 months between visits) with one visit being 16 days after his previous visit. </a:t>
            </a:r>
          </a:p>
          <a:p>
            <a:r>
              <a:rPr lang="en-AU" altLang="en-US"/>
              <a:t>One visit was for one night only. It transpired that this visit was to meet a prostitute that SMIT ROMERO flew to HCMC from near Hanoi.</a:t>
            </a:r>
          </a:p>
          <a:p>
            <a:endParaRPr lang="en-US" altLang="en-US"/>
          </a:p>
        </p:txBody>
      </p:sp>
      <p:sp>
        <p:nvSpPr>
          <p:cNvPr id="29700" name="Slide Number Placeholder 3">
            <a:extLst>
              <a:ext uri="{FF2B5EF4-FFF2-40B4-BE49-F238E27FC236}">
                <a16:creationId xmlns:a16="http://schemas.microsoft.com/office/drawing/2014/main" id="{E9F61B0B-16BE-4FE9-82E4-6A003D2CA5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EBB025-5630-46E8-B195-92054ACD1FB1}"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5161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DBDB8B6-D577-4DCB-9E7D-92286E1A6075}"/>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716B7B17-B9F9-42FD-B09C-E18D4E89F82E}"/>
              </a:ext>
            </a:extLst>
          </p:cNvPr>
          <p:cNvSpPr>
            <a:spLocks noGrp="1"/>
          </p:cNvSpPr>
          <p:nvPr>
            <p:ph type="body" idx="1"/>
          </p:nvPr>
        </p:nvSpPr>
        <p:spPr/>
        <p:txBody>
          <a:bodyPr/>
          <a:lstStyle/>
          <a:p>
            <a:pPr>
              <a:defRPr/>
            </a:pPr>
            <a:r>
              <a:rPr lang="en-AU" dirty="0"/>
              <a:t>A British woman has started a nine year prison sentence after she drugged and abused a child on webcam streamed to America.</a:t>
            </a:r>
          </a:p>
          <a:p>
            <a:pPr>
              <a:defRPr/>
            </a:pPr>
            <a:r>
              <a:rPr lang="en-AU" dirty="0"/>
              <a:t>Sarah Gotham, 34, from Plymouth, indecently touched the girl while another woman in California watched on Skype.</a:t>
            </a:r>
          </a:p>
          <a:p>
            <a:pPr marL="165100" indent="-165100">
              <a:defRPr/>
            </a:pPr>
            <a:endParaRPr lang="en-US" dirty="0"/>
          </a:p>
          <a:p>
            <a:pPr>
              <a:defRPr/>
            </a:pPr>
            <a:endParaRPr lang="en-US" dirty="0"/>
          </a:p>
        </p:txBody>
      </p:sp>
      <p:sp>
        <p:nvSpPr>
          <p:cNvPr id="31748" name="Slide Number Placeholder 3">
            <a:extLst>
              <a:ext uri="{FF2B5EF4-FFF2-40B4-BE49-F238E27FC236}">
                <a16:creationId xmlns:a16="http://schemas.microsoft.com/office/drawing/2014/main" id="{CE76FC5C-3919-4806-A62D-ECA7AF07D4C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B498A4-2613-4296-970A-CC549885A64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57562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D0A4807-F14C-4933-B0BD-7DCA82DFC508}"/>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C28E80FB-3562-4C7A-8A2E-D13A36D4DF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 BEESLEY John Trevor, born 5 December 1953. </a:t>
            </a:r>
          </a:p>
          <a:p>
            <a:r>
              <a:rPr lang="en-AU" altLang="en-US"/>
              <a:t> Convictions for 3 x Indecent treatment of children under 16 years of age,</a:t>
            </a:r>
          </a:p>
          <a:p>
            <a:r>
              <a:rPr lang="en-AU" altLang="en-US"/>
              <a:t>1 x Carnal knowledge of children under 16</a:t>
            </a:r>
          </a:p>
          <a:p>
            <a:r>
              <a:rPr lang="en-AU" altLang="en-US"/>
              <a:t>1 x Maintain a sexual relationship with a child</a:t>
            </a:r>
          </a:p>
          <a:p>
            <a:r>
              <a:rPr lang="en-AU" altLang="en-US"/>
              <a:t>AOCC notification 3 times.</a:t>
            </a:r>
          </a:p>
          <a:p>
            <a:r>
              <a:rPr lang="en-AU" altLang="en-US"/>
              <a:t>However VN immigration checks showed he has been here 9 times. Entering from Jakarta, Indonesia. </a:t>
            </a:r>
          </a:p>
          <a:p>
            <a:r>
              <a:rPr lang="en-AU" altLang="en-US"/>
              <a:t>Concerning stay locations.</a:t>
            </a:r>
            <a:endParaRPr lang="en-US" altLang="en-US"/>
          </a:p>
          <a:p>
            <a:endParaRPr lang="en-US" altLang="en-US"/>
          </a:p>
        </p:txBody>
      </p:sp>
      <p:sp>
        <p:nvSpPr>
          <p:cNvPr id="33796" name="Slide Number Placeholder 3">
            <a:extLst>
              <a:ext uri="{FF2B5EF4-FFF2-40B4-BE49-F238E27FC236}">
                <a16:creationId xmlns:a16="http://schemas.microsoft.com/office/drawing/2014/main" id="{A1F560A0-C699-466D-8D34-EE5E130A77E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7E7C0F-A58A-4F99-9C3F-4EC7CFECCA00}"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87858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AA3861E-1F5F-4184-9696-AC720DF67AE1}"/>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EC671860-5531-4BFE-A2C2-3090E3FEE5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BROWNING, William Alexander, 10 x Indecently deal with and 2 x sexual penetration of a child by defacto.</a:t>
            </a:r>
          </a:p>
          <a:p>
            <a:r>
              <a:rPr lang="en-AU" altLang="en-US"/>
              <a:t>BROWNING has visited Vietnam 5 times since we began keeping records in January 2013. </a:t>
            </a:r>
          </a:p>
          <a:p>
            <a:r>
              <a:rPr lang="en-AU" altLang="en-US"/>
              <a:t>Each of the visits has been between 14 and 30 days in duration.</a:t>
            </a:r>
          </a:p>
          <a:p>
            <a:r>
              <a:rPr lang="en-AU" altLang="en-US"/>
              <a:t>Each visit is made approximately every 5 months from the previous visit.</a:t>
            </a:r>
          </a:p>
          <a:p>
            <a:r>
              <a:rPr lang="en-AU" altLang="en-US"/>
              <a:t>Stay locations are varied but most would be considered high risk for child sex offending based on location.</a:t>
            </a:r>
          </a:p>
          <a:p>
            <a:endParaRPr lang="en-US" altLang="en-US"/>
          </a:p>
        </p:txBody>
      </p:sp>
      <p:sp>
        <p:nvSpPr>
          <p:cNvPr id="35844" name="Slide Number Placeholder 3">
            <a:extLst>
              <a:ext uri="{FF2B5EF4-FFF2-40B4-BE49-F238E27FC236}">
                <a16:creationId xmlns:a16="http://schemas.microsoft.com/office/drawing/2014/main" id="{F3E07A57-1FD4-4E13-B979-1A17B28179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106A5B-B440-413A-87BF-0FD19E6C9C1A}"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2217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8971144-8F1B-44ED-A6CD-1062980BF262}"/>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FD58AA7A-0062-4D2A-93F2-F4DC360EDE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a:t>BERESHEZCKIY, James David</a:t>
            </a:r>
          </a:p>
          <a:p>
            <a:pPr>
              <a:lnSpc>
                <a:spcPct val="90000"/>
              </a:lnSpc>
            </a:pPr>
            <a:r>
              <a:rPr lang="en-AU" altLang="en-US"/>
              <a:t>4 x indecent dealing with a child under 13 years of age and 3 x sexual penetration of a child under 13 years of age.</a:t>
            </a:r>
          </a:p>
          <a:p>
            <a:pPr>
              <a:lnSpc>
                <a:spcPct val="90000"/>
              </a:lnSpc>
            </a:pPr>
            <a:r>
              <a:rPr lang="en-AU" altLang="en-US"/>
              <a:t>High risk travel patterns.  Of the three times that he has visited Vietnam, every time he has exited the country through the border crossings at Lao Bao (Laos) or Moc Bai (Cambodia). </a:t>
            </a:r>
          </a:p>
          <a:p>
            <a:pPr>
              <a:lnSpc>
                <a:spcPct val="90000"/>
              </a:lnSpc>
            </a:pPr>
            <a:r>
              <a:rPr lang="en-AU" altLang="en-US"/>
              <a:t>Only once was he ticketed to HCMC hence one AOCC, the remaining entries have only been subsequently detected by inbound Vietnam travel movements – entered from Hong Kong twice before.</a:t>
            </a:r>
          </a:p>
          <a:p>
            <a:endParaRPr lang="en-US" altLang="en-US"/>
          </a:p>
        </p:txBody>
      </p:sp>
      <p:sp>
        <p:nvSpPr>
          <p:cNvPr id="37892" name="Slide Number Placeholder 3">
            <a:extLst>
              <a:ext uri="{FF2B5EF4-FFF2-40B4-BE49-F238E27FC236}">
                <a16:creationId xmlns:a16="http://schemas.microsoft.com/office/drawing/2014/main" id="{738DF383-0C5C-4D0E-ACAD-EC2CC7534E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9E94C5-F2E6-43BA-BC87-0FAEA4FF3DB8}"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726390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D1243585-E7C8-4622-94A0-0B62715B1F40}"/>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46CFB72B-50D6-4C41-A4F4-E0736A9A54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a:extLst>
              <a:ext uri="{FF2B5EF4-FFF2-40B4-BE49-F238E27FC236}">
                <a16:creationId xmlns:a16="http://schemas.microsoft.com/office/drawing/2014/main" id="{EF8316FF-72E9-4A8C-8BDA-3BAB60EEBE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D96223-EBCF-4EC1-A1BF-842085FACF1F}"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016621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defRPr/>
            </a:pPr>
            <a:r>
              <a:rPr lang="en-US" b="1" u="sng" dirty="0"/>
              <a:t>EXPLAIN</a:t>
            </a:r>
          </a:p>
          <a:p>
            <a:pPr marL="165415" indent="-165415">
              <a:buFont typeface="Arial" pitchFamily="34" charset="0"/>
              <a:buChar char="•"/>
              <a:defRPr/>
            </a:pPr>
            <a:r>
              <a:rPr lang="en-US" dirty="0"/>
              <a:t>Some of you may be wondering why you’re here.  And, some of you may be wondering how this topic is relevant to your country.</a:t>
            </a:r>
          </a:p>
          <a:p>
            <a:pPr marL="165415" indent="-165415">
              <a:buFont typeface="Arial" pitchFamily="34" charset="0"/>
              <a:buChar char="•"/>
              <a:defRPr/>
            </a:pPr>
            <a:r>
              <a:rPr lang="en-US" dirty="0"/>
              <a:t>Depending on your work, some of you may see a direct connection with child protection.  Others may be wondering how this is relevant to your work.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278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443238F-B85F-40AC-A275-CCD13F734DB6}"/>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94F3A046-402E-41BA-8583-766621592F56}"/>
              </a:ext>
            </a:extLst>
          </p:cNvPr>
          <p:cNvSpPr>
            <a:spLocks noGrp="1"/>
          </p:cNvSpPr>
          <p:nvPr>
            <p:ph type="body" idx="1"/>
          </p:nvPr>
        </p:nvSpPr>
        <p:spPr>
          <a:xfrm>
            <a:off x="681038" y="4724400"/>
            <a:ext cx="5435600" cy="4811713"/>
          </a:xfrm>
        </p:spPr>
        <p:txBody>
          <a:bodyPr/>
          <a:lstStyle/>
          <a:p>
            <a:pPr marL="165100" indent="-165100">
              <a:defRPr/>
            </a:pPr>
            <a:r>
              <a:rPr lang="en-US" b="1" u="sng" dirty="0">
                <a:cs typeface="Arial" charset="0"/>
              </a:rPr>
              <a:t>EXPLAIN</a:t>
            </a:r>
          </a:p>
          <a:p>
            <a:pPr marL="165100" indent="-165100">
              <a:buFontTx/>
              <a:buChar char="•"/>
              <a:defRPr/>
            </a:pPr>
            <a:r>
              <a:rPr lang="en-US" dirty="0">
                <a:cs typeface="Arial" charset="0"/>
              </a:rPr>
              <a:t>Every year, around the world,</a:t>
            </a:r>
            <a:r>
              <a:rPr lang="en-AU" dirty="0">
                <a:cs typeface="Arial" charset="0"/>
              </a:rPr>
              <a:t> millions of children experience abuse and sexual exploitation.  </a:t>
            </a:r>
            <a:r>
              <a:rPr lang="en-AU" i="1" dirty="0">
                <a:cs typeface="Arial" charset="0"/>
              </a:rPr>
              <a:t>Child protection  </a:t>
            </a:r>
            <a:r>
              <a:rPr lang="en-AU" dirty="0">
                <a:cs typeface="Arial" charset="0"/>
              </a:rPr>
              <a:t>involves preventing and responding to all forms of violence, exploitation and abuse against children. (UNICEF, 2008)</a:t>
            </a:r>
          </a:p>
          <a:p>
            <a:pPr marL="165100" indent="-165100">
              <a:buFontTx/>
              <a:buChar char="•"/>
              <a:defRPr/>
            </a:pPr>
            <a:r>
              <a:rPr lang="en-AU" dirty="0"/>
              <a:t>People often believe that it’s only those organisations who work directly with children who can build a protective environment to prevent sexual exploitation.  But, in fact, we can all play an important role – and it must be a combined effort.   </a:t>
            </a:r>
          </a:p>
          <a:p>
            <a:pPr marL="165100" indent="-165100">
              <a:buFontTx/>
              <a:buChar char="•"/>
              <a:defRPr/>
            </a:pPr>
            <a:r>
              <a:rPr lang="en-AU" dirty="0"/>
              <a:t>In tourism destinations around the world, children, their parents, teachers, governments, responsible tourists and expatriates, and the tourism sector are making a significant impact to prevent child sexual exploitation.  </a:t>
            </a:r>
          </a:p>
          <a:p>
            <a:pPr marL="165100" indent="-165100">
              <a:buFontTx/>
              <a:buChar char="•"/>
              <a:defRPr/>
            </a:pPr>
            <a:r>
              <a:rPr lang="en-AU" dirty="0"/>
              <a:t>Each individual here today, through your role has a particularly important role to play in enhancing the protective environment for children.  </a:t>
            </a:r>
          </a:p>
          <a:p>
            <a:pPr marL="165100" indent="-165100">
              <a:buFontTx/>
              <a:buChar char="•"/>
              <a:defRPr/>
            </a:pPr>
            <a:r>
              <a:rPr lang="en-AU" dirty="0"/>
              <a:t>During today’s session, we’ll talk about how you can make the local environment safer for children. </a:t>
            </a:r>
            <a:endParaRPr lang="en-US" dirty="0">
              <a:cs typeface="FreesiaUPC" pitchFamily="34" charset="-34"/>
            </a:endParaRPr>
          </a:p>
          <a:p>
            <a:pPr marL="165415" indent="-165415">
              <a:buFont typeface="Arial" pitchFamily="34" charset="0"/>
              <a:buChar char="•"/>
              <a:defRPr/>
            </a:pPr>
            <a:r>
              <a:rPr lang="en-AU" dirty="0"/>
              <a:t>Protecting children isn’t the responsibility of one person or group.  We are all responsible and many of us have multiple roles.  As parents, neighbours, tourism staff, teachers, NGOs, government officials, we have varying responsibilities for protecting children.</a:t>
            </a:r>
          </a:p>
          <a:p>
            <a:pPr marL="165415" indent="-165415">
              <a:defRPr/>
            </a:pPr>
            <a:r>
              <a:rPr lang="en-AU" b="1" u="sng" dirty="0"/>
              <a:t>ASK</a:t>
            </a:r>
            <a:endParaRPr lang="en-US" dirty="0"/>
          </a:p>
          <a:p>
            <a:pPr marL="165415" indent="-165415">
              <a:buFont typeface="Arial" pitchFamily="34" charset="0"/>
              <a:buChar char="•"/>
              <a:defRPr/>
            </a:pPr>
            <a:r>
              <a:rPr lang="en-US" dirty="0">
                <a:cs typeface="FreesiaUPC" pitchFamily="34" charset="-34"/>
              </a:rPr>
              <a:t>Where do you fit in this spectrum?  Encourage participants to share their answers by detailing the multiple levels in which they fit?</a:t>
            </a:r>
          </a:p>
          <a:p>
            <a:pPr marL="165415" indent="-165415">
              <a:buFont typeface="Arial" pitchFamily="34" charset="0"/>
              <a:buChar char="•"/>
              <a:defRPr/>
            </a:pPr>
            <a:r>
              <a:rPr lang="en-US" dirty="0">
                <a:cs typeface="FreesiaUPC" pitchFamily="34" charset="-34"/>
              </a:rPr>
              <a:t>There are varying responsibilities under each level of the child protection system.  </a:t>
            </a:r>
            <a:endParaRPr lang="en-US" dirty="0"/>
          </a:p>
          <a:p>
            <a:pPr marL="165415" indent="-165415">
              <a:defRPr/>
            </a:pPr>
            <a:endParaRPr lang="en-US" dirty="0"/>
          </a:p>
          <a:p>
            <a:pPr>
              <a:defRPr/>
            </a:pPr>
            <a:endParaRPr lang="en-US" dirty="0"/>
          </a:p>
          <a:p>
            <a:pPr marL="165100" indent="-165100">
              <a:defRPr/>
            </a:pPr>
            <a:endParaRPr lang="en-US" dirty="0"/>
          </a:p>
        </p:txBody>
      </p:sp>
      <p:sp>
        <p:nvSpPr>
          <p:cNvPr id="54276" name="Slide Number Placeholder 3">
            <a:extLst>
              <a:ext uri="{FF2B5EF4-FFF2-40B4-BE49-F238E27FC236}">
                <a16:creationId xmlns:a16="http://schemas.microsoft.com/office/drawing/2014/main" id="{9031503A-95CA-4598-AD79-24EB004D72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8DD333-6425-4EC8-80A8-EE1AC15DC6AE}"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21546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294A6489-0224-4AC7-967C-0F0C9B006833}"/>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92B8CD01-4069-4E78-A043-54B396DF8A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EXPLAIN</a:t>
            </a:r>
          </a:p>
          <a:p>
            <a:r>
              <a:rPr lang="en-US" altLang="en-US" dirty="0"/>
              <a:t>Often we think that transnational crimes such as Child Sex Tourism happen in other countries.  </a:t>
            </a:r>
          </a:p>
          <a:p>
            <a:r>
              <a:rPr lang="en-US" altLang="en-US" dirty="0"/>
              <a:t>But, ASEAN is not immune from transnational child sex crimes.</a:t>
            </a:r>
          </a:p>
        </p:txBody>
      </p:sp>
      <p:sp>
        <p:nvSpPr>
          <p:cNvPr id="125956" name="Slide Number Placeholder 3">
            <a:extLst>
              <a:ext uri="{FF2B5EF4-FFF2-40B4-BE49-F238E27FC236}">
                <a16:creationId xmlns:a16="http://schemas.microsoft.com/office/drawing/2014/main" id="{C2D5F321-B014-46C4-80C7-EEBC0124C3C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84CBCE-73C2-42B3-A1B0-C12BCA96427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76347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A022273-D299-46B0-AD9A-4ABF03CC72D9}"/>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6EBF460A-D752-4DC7-BECE-2D80C713A34A}"/>
              </a:ext>
            </a:extLst>
          </p:cNvPr>
          <p:cNvSpPr>
            <a:spLocks noGrp="1"/>
          </p:cNvSpPr>
          <p:nvPr>
            <p:ph type="body" idx="1"/>
          </p:nvPr>
        </p:nvSpPr>
        <p:spPr>
          <a:xfrm>
            <a:off x="655638" y="4659313"/>
            <a:ext cx="5435600" cy="4800600"/>
          </a:xfrm>
        </p:spPr>
        <p:txBody>
          <a:bodyPr/>
          <a:lstStyle/>
          <a:p>
            <a:pPr marL="165415" indent="-165415">
              <a:defRPr/>
            </a:pPr>
            <a:r>
              <a:rPr lang="en-AU" b="1" u="sng" dirty="0">
                <a:solidFill>
                  <a:srgbClr val="FF6600"/>
                </a:solidFill>
              </a:rPr>
              <a:t>EXPLAIN</a:t>
            </a:r>
            <a:endParaRPr lang="en-US" dirty="0"/>
          </a:p>
          <a:p>
            <a:pPr marL="165415" indent="-165415">
              <a:buFont typeface="Arial" pitchFamily="34" charset="0"/>
              <a:buChar char="•"/>
              <a:defRPr/>
            </a:pPr>
            <a:r>
              <a:rPr lang="en-US" dirty="0"/>
              <a:t>In addition to human rights, to which every person is entitled, children also have their own specific rights which address their specific needs.</a:t>
            </a:r>
          </a:p>
          <a:p>
            <a:pPr marL="165415" indent="-165415">
              <a:buFont typeface="Arial" pitchFamily="34" charset="0"/>
              <a:buChar char="•"/>
              <a:defRPr/>
            </a:pPr>
            <a:r>
              <a:rPr lang="en-US" dirty="0"/>
              <a:t>The United Nations Convention on the Rights of the Child (CRC) is an international legal instrument which specifically states that children have the right to survival, development, protection and participation.  </a:t>
            </a:r>
          </a:p>
          <a:p>
            <a:pPr marL="165415" indent="-165415">
              <a:buFont typeface="Arial" pitchFamily="34" charset="0"/>
              <a:buChar char="•"/>
              <a:defRPr/>
            </a:pPr>
            <a:r>
              <a:rPr lang="en-US" dirty="0"/>
              <a:t>Cambodia is a signatory to the CRC.   This means that the Government has agreed to uphold all of these rights.</a:t>
            </a:r>
          </a:p>
          <a:p>
            <a:pPr marL="165415" indent="-165415">
              <a:buFont typeface="Arial" pitchFamily="34" charset="0"/>
              <a:buChar char="•"/>
              <a:defRPr/>
            </a:pPr>
            <a:r>
              <a:rPr lang="en-US" dirty="0"/>
              <a:t>Child Safe Tourism is directly related to children’s right to PROTECTION.  This involves protection from all forms of abuse and exploitation.  Although, all child rights are inherently connected.</a:t>
            </a:r>
          </a:p>
          <a:p>
            <a:pPr marL="165415" indent="-165415">
              <a:buFont typeface="Arial" pitchFamily="34" charset="0"/>
              <a:buChar char="•"/>
              <a:defRPr/>
            </a:pPr>
            <a:r>
              <a:rPr lang="en-US" dirty="0"/>
              <a:t>The tourism industry has an impact on the lives of children.  So, as tourism develops, their rights must be protected.</a:t>
            </a:r>
          </a:p>
          <a:p>
            <a:pPr marL="165415" indent="-165415">
              <a:buFont typeface="Arial" pitchFamily="34" charset="0"/>
              <a:buChar char="•"/>
              <a:defRPr/>
            </a:pPr>
            <a:r>
              <a:rPr lang="en-US" dirty="0"/>
              <a:t>Specific articles in the CRC relate to abuse and exploitation – including articles 19, 34 and 36.  </a:t>
            </a:r>
          </a:p>
          <a:p>
            <a:pPr>
              <a:buFont typeface="Arial" pitchFamily="34" charset="0"/>
              <a:buNone/>
              <a:defRPr/>
            </a:pPr>
            <a:endParaRPr lang="en-US" dirty="0"/>
          </a:p>
          <a:p>
            <a:pPr>
              <a:buFont typeface="Arial" pitchFamily="34" charset="0"/>
              <a:buNone/>
              <a:defRPr/>
            </a:pPr>
            <a:r>
              <a:rPr lang="en-US" b="1" u="sng" dirty="0"/>
              <a:t>HANDOUT: </a:t>
            </a:r>
          </a:p>
          <a:p>
            <a:pPr>
              <a:buFont typeface="Arial" pitchFamily="34" charset="0"/>
              <a:buNone/>
              <a:defRPr/>
            </a:pPr>
            <a:r>
              <a:rPr lang="en-US" dirty="0"/>
              <a:t>Distribute the Simple Version of the CRC</a:t>
            </a:r>
          </a:p>
          <a:p>
            <a:pPr marL="165415" indent="-165415">
              <a:buFont typeface="Arial" pitchFamily="34" charset="0"/>
              <a:buNone/>
              <a:defRPr/>
            </a:pPr>
            <a:endParaRPr lang="en-US" dirty="0"/>
          </a:p>
          <a:p>
            <a:pPr marL="165415" indent="-165415">
              <a:buFont typeface="Arial" pitchFamily="34" charset="0"/>
              <a:buChar char="•"/>
              <a:defRPr/>
            </a:pPr>
            <a:endParaRPr lang="en-US" dirty="0"/>
          </a:p>
          <a:p>
            <a:pPr marL="622615" lvl="1" indent="-165415">
              <a:buFont typeface="Arial" pitchFamily="34" charset="0"/>
              <a:buChar char="•"/>
              <a:defRPr/>
            </a:pPr>
            <a:endParaRPr lang="en-US" dirty="0"/>
          </a:p>
          <a:p>
            <a:pPr>
              <a:defRPr/>
            </a:pPr>
            <a:endParaRPr lang="en-US" dirty="0"/>
          </a:p>
        </p:txBody>
      </p:sp>
      <p:sp>
        <p:nvSpPr>
          <p:cNvPr id="23556" name="Slide Number Placeholder 3">
            <a:extLst>
              <a:ext uri="{FF2B5EF4-FFF2-40B4-BE49-F238E27FC236}">
                <a16:creationId xmlns:a16="http://schemas.microsoft.com/office/drawing/2014/main" id="{350D7EAA-6466-4FAE-95AE-C81EE2A30B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4ACEF4-4B75-472E-9409-1F93572A7C9F}"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401421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D0E8A5E-21DC-4F79-BDD4-09F003054D3E}"/>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E7E2EB4B-F114-475E-8577-66F4A57A26FB}"/>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a:buFont typeface="Arial" pitchFamily="34" charset="0"/>
              <a:buNone/>
              <a:defRPr/>
            </a:pPr>
            <a:r>
              <a:rPr lang="en-US" dirty="0"/>
              <a:t>Around the world, governments have signed up to international frameworks and instruments which relate to child protection.</a:t>
            </a:r>
          </a:p>
          <a:p>
            <a:pPr>
              <a:buFont typeface="Arial" pitchFamily="34" charset="0"/>
              <a:buNone/>
              <a:defRPr/>
            </a:pPr>
            <a:endParaRPr lang="en-US" dirty="0"/>
          </a:p>
          <a:p>
            <a:pPr>
              <a:buFont typeface="Arial" pitchFamily="34" charset="0"/>
              <a:buNone/>
              <a:defRPr/>
            </a:pPr>
            <a:r>
              <a:rPr lang="en-US" dirty="0"/>
              <a:t>Cambodia has taken important steps to demonstrate commitment to child protection by signing/ratifying the key instruments.</a:t>
            </a:r>
          </a:p>
          <a:p>
            <a:pPr marL="165415" indent="-165415">
              <a:buFont typeface="Arial" pitchFamily="34" charset="0"/>
              <a:buChar char="•"/>
              <a:defRPr/>
            </a:pPr>
            <a:endParaRPr lang="en-US" dirty="0"/>
          </a:p>
          <a:p>
            <a:pPr>
              <a:defRPr/>
            </a:pPr>
            <a:endParaRPr lang="en-US" dirty="0"/>
          </a:p>
        </p:txBody>
      </p:sp>
      <p:sp>
        <p:nvSpPr>
          <p:cNvPr id="74756" name="Slide Number Placeholder 3">
            <a:extLst>
              <a:ext uri="{FF2B5EF4-FFF2-40B4-BE49-F238E27FC236}">
                <a16:creationId xmlns:a16="http://schemas.microsoft.com/office/drawing/2014/main" id="{0B611E01-CD5C-4EF7-9CDF-E021AC761BF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565F50-808C-4D7D-8652-E9CECC9FD22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226659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6A47A6F0-3C87-4AE8-8B60-8391328F7E0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C1EFBA14-9934-4127-AFB4-DA7CAA70B667}"/>
              </a:ext>
            </a:extLst>
          </p:cNvPr>
          <p:cNvSpPr>
            <a:spLocks noGrp="1"/>
          </p:cNvSpPr>
          <p:nvPr>
            <p:ph type="body" idx="1"/>
          </p:nvPr>
        </p:nvSpPr>
        <p:spPr>
          <a:xfrm>
            <a:off x="655638" y="4659313"/>
            <a:ext cx="5435600" cy="4800600"/>
          </a:xfrm>
        </p:spPr>
        <p:txBody>
          <a:bodyPr/>
          <a:lstStyle/>
          <a:p>
            <a:pPr marL="165415" indent="-165415">
              <a:defRPr/>
            </a:pPr>
            <a:r>
              <a:rPr lang="en-AU" b="1" u="sng" dirty="0"/>
              <a:t>EXPLAIN</a:t>
            </a:r>
            <a:endParaRPr lang="en-US" dirty="0"/>
          </a:p>
          <a:p>
            <a:pPr marL="165415" indent="-165415">
              <a:buFont typeface="Arial" pitchFamily="34" charset="0"/>
              <a:buChar char="•"/>
              <a:defRPr/>
            </a:pPr>
            <a:r>
              <a:rPr lang="en-US" dirty="0"/>
              <a:t>All adults have a responsibility to protect children.</a:t>
            </a:r>
          </a:p>
          <a:p>
            <a:pPr marL="165415" indent="-165415">
              <a:buFont typeface="Arial" pitchFamily="34" charset="0"/>
              <a:buChar char="•"/>
              <a:defRPr/>
            </a:pPr>
            <a:r>
              <a:rPr lang="en-US" dirty="0"/>
              <a:t>As responsible citizens (parents, </a:t>
            </a:r>
            <a:r>
              <a:rPr lang="en-US" dirty="0" err="1"/>
              <a:t>neighbours</a:t>
            </a:r>
            <a:r>
              <a:rPr lang="en-US" dirty="0"/>
              <a:t>, community members) and government officials (police, tourism ministry, gender ministry):</a:t>
            </a:r>
          </a:p>
          <a:p>
            <a:pPr marL="622615" lvl="1" indent="-165415">
              <a:buFont typeface="Courier New" pitchFamily="49" charset="0"/>
              <a:buChar char="o"/>
              <a:defRPr/>
            </a:pPr>
            <a:r>
              <a:rPr lang="en-US" dirty="0"/>
              <a:t>We have a duty to uphold children’s rights.</a:t>
            </a:r>
          </a:p>
          <a:p>
            <a:pPr marL="622615" lvl="1" indent="-165415">
              <a:buFont typeface="Courier New" pitchFamily="49" charset="0"/>
              <a:buChar char="o"/>
              <a:defRPr/>
            </a:pPr>
            <a:r>
              <a:rPr lang="en-US" dirty="0"/>
              <a:t>We have a duty to follow the law relating to child protection. </a:t>
            </a:r>
          </a:p>
          <a:p>
            <a:pPr marL="165415" indent="-165415">
              <a:defRPr/>
            </a:pPr>
            <a:endParaRPr lang="en-US" dirty="0">
              <a:solidFill>
                <a:srgbClr val="00B0F0"/>
              </a:solidFill>
            </a:endParaRPr>
          </a:p>
          <a:p>
            <a:pPr marL="165415" indent="-165415">
              <a:defRPr/>
            </a:pPr>
            <a:endParaRPr lang="en-US" b="1" u="sng" dirty="0">
              <a:solidFill>
                <a:srgbClr val="FF6600"/>
              </a:solidFill>
            </a:endParaRPr>
          </a:p>
          <a:p>
            <a:pPr marL="165415" indent="-165415">
              <a:defRPr/>
            </a:pPr>
            <a:endParaRPr lang="en-US" dirty="0"/>
          </a:p>
          <a:p>
            <a:pPr marL="165415" indent="-165415">
              <a:buFont typeface="Arial" pitchFamily="34" charset="0"/>
              <a:buChar char="•"/>
              <a:defRPr/>
            </a:pPr>
            <a:endParaRPr lang="en-US" dirty="0"/>
          </a:p>
          <a:p>
            <a:pPr marL="165415" indent="-165415">
              <a:buFont typeface="Arial" pitchFamily="34" charset="0"/>
              <a:buChar char="•"/>
              <a:defRPr/>
            </a:pPr>
            <a:endParaRPr lang="en-US" dirty="0"/>
          </a:p>
          <a:p>
            <a:pPr>
              <a:defRPr/>
            </a:pPr>
            <a:endParaRPr lang="en-US" dirty="0"/>
          </a:p>
        </p:txBody>
      </p:sp>
      <p:sp>
        <p:nvSpPr>
          <p:cNvPr id="171012" name="Slide Number Placeholder 3">
            <a:extLst>
              <a:ext uri="{FF2B5EF4-FFF2-40B4-BE49-F238E27FC236}">
                <a16:creationId xmlns:a16="http://schemas.microsoft.com/office/drawing/2014/main" id="{9A0103B1-9FA4-4260-9995-933137F41E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B19649E2-5348-4BD3-B35C-3F8A0E7E562A}"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32</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0FDB78AF-8BAF-47ED-A7B8-E1BDAD56F67B}"/>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03C11553-8603-49E5-B244-7634F4F2F44A}"/>
              </a:ext>
            </a:extLst>
          </p:cNvPr>
          <p:cNvSpPr>
            <a:spLocks noGrp="1"/>
          </p:cNvSpPr>
          <p:nvPr>
            <p:ph type="body" idx="1"/>
          </p:nvPr>
        </p:nvSpPr>
        <p:spPr/>
        <p:txBody>
          <a:bodyPr/>
          <a:lstStyle/>
          <a:p>
            <a:pPr marL="165415" indent="-165415">
              <a:defRPr/>
            </a:pPr>
            <a:r>
              <a:rPr lang="en-AU" b="1" u="sng" dirty="0"/>
              <a:t>ACTIVITY</a:t>
            </a:r>
          </a:p>
          <a:p>
            <a:pPr marL="171450" indent="-171450">
              <a:buFont typeface="Arial" panose="020B0604020202020204" pitchFamily="34" charset="0"/>
              <a:buChar char="•"/>
              <a:defRPr/>
            </a:pPr>
            <a:r>
              <a:rPr lang="en-AU" dirty="0"/>
              <a:t>Today we’ve spoken about horrifying crimes.  As we reflect on the enormity of the exploitation of children, it can seem overwhelming.  But, we can all take action to protect children from sexual exploitation.</a:t>
            </a:r>
          </a:p>
          <a:p>
            <a:pPr marL="171450" indent="-171450">
              <a:buFont typeface="Arial" panose="020B0604020202020204" pitchFamily="34" charset="0"/>
              <a:buChar char="•"/>
              <a:defRPr/>
            </a:pPr>
            <a:r>
              <a:rPr lang="en-AU" dirty="0"/>
              <a:t>Ask participants to put aside their official hat and consider simple steps they can take to protect children in their personal life.  Brainstorm for three minutes, then discuss.</a:t>
            </a:r>
          </a:p>
        </p:txBody>
      </p:sp>
      <p:sp>
        <p:nvSpPr>
          <p:cNvPr id="177156" name="Slide Number Placeholder 3">
            <a:extLst>
              <a:ext uri="{FF2B5EF4-FFF2-40B4-BE49-F238E27FC236}">
                <a16:creationId xmlns:a16="http://schemas.microsoft.com/office/drawing/2014/main" id="{BD7C10A7-F825-4619-8CF9-5CC247EFB30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5CE460B-6848-41F1-85B3-5236F59222D7}"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33</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4450D031-2E59-4538-936C-03A460BBF9C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83C2F57-B6D9-4FEA-8F3C-E15E85DA96A1}"/>
              </a:ext>
            </a:extLst>
          </p:cNvPr>
          <p:cNvSpPr>
            <a:spLocks noGrp="1"/>
          </p:cNvSpPr>
          <p:nvPr>
            <p:ph type="body" idx="1"/>
          </p:nvPr>
        </p:nvSpPr>
        <p:spPr/>
        <p:txBody>
          <a:bodyPr/>
          <a:lstStyle/>
          <a:p>
            <a:pPr>
              <a:defRPr/>
            </a:pPr>
            <a:r>
              <a:rPr lang="en-AU" b="1" u="sng" dirty="0"/>
              <a:t>EMPHASISE:</a:t>
            </a:r>
          </a:p>
          <a:p>
            <a:pPr marL="171450" indent="-171450">
              <a:buFont typeface="Arial" panose="020B0604020202020204" pitchFamily="34" charset="0"/>
              <a:buChar char="•"/>
              <a:defRPr/>
            </a:pPr>
            <a:r>
              <a:rPr lang="en-AU" dirty="0"/>
              <a:t>Child protection starts with us. </a:t>
            </a:r>
          </a:p>
          <a:p>
            <a:pPr marL="171450" indent="-171450">
              <a:buFont typeface="Arial" panose="020B0604020202020204" pitchFamily="34" charset="0"/>
              <a:buChar char="•"/>
              <a:defRPr/>
            </a:pPr>
            <a:r>
              <a:rPr lang="en-AU" dirty="0"/>
              <a:t>If you don’t take responsibility, who will?</a:t>
            </a:r>
          </a:p>
          <a:p>
            <a:pPr marL="171450" indent="-171450">
              <a:buFont typeface="Arial" panose="020B0604020202020204" pitchFamily="34" charset="0"/>
              <a:buChar char="•"/>
              <a:defRPr/>
            </a:pPr>
            <a:endParaRPr lang="en-AU" dirty="0"/>
          </a:p>
          <a:p>
            <a:pPr>
              <a:defRPr/>
            </a:pPr>
            <a:r>
              <a:rPr lang="en-AU" dirty="0"/>
              <a:t>REMINDER:</a:t>
            </a:r>
          </a:p>
          <a:p>
            <a:pPr>
              <a:defRPr/>
            </a:pPr>
            <a:r>
              <a:rPr lang="en-AU" dirty="0"/>
              <a:t>HANDOUT – DID YOU KNOW?</a:t>
            </a:r>
          </a:p>
          <a:p>
            <a:pPr>
              <a:defRPr/>
            </a:pPr>
            <a:r>
              <a:rPr lang="en-AU" dirty="0"/>
              <a:t>Discuss the key facts about child sexual exploitation as a reminder.</a:t>
            </a:r>
          </a:p>
        </p:txBody>
      </p:sp>
      <p:sp>
        <p:nvSpPr>
          <p:cNvPr id="179204" name="Slide Number Placeholder 3">
            <a:extLst>
              <a:ext uri="{FF2B5EF4-FFF2-40B4-BE49-F238E27FC236}">
                <a16:creationId xmlns:a16="http://schemas.microsoft.com/office/drawing/2014/main" id="{9FF2AB83-C288-40BF-A6F4-9F5C690701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AD0F7A-D34B-4461-8133-1D10183EAC35}"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841E658-8CB4-40CA-AEAF-E61E60902BA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716B7B17-B9F9-42FD-B09C-E18D4E89F82E}"/>
              </a:ext>
            </a:extLst>
          </p:cNvPr>
          <p:cNvSpPr>
            <a:spLocks noGrp="1"/>
          </p:cNvSpPr>
          <p:nvPr>
            <p:ph type="body" idx="1"/>
          </p:nvPr>
        </p:nvSpPr>
        <p:spPr/>
        <p:txBody>
          <a:bodyPr/>
          <a:lstStyle/>
          <a:p>
            <a:pPr marL="165100" indent="-165100">
              <a:defRPr/>
            </a:pPr>
            <a:r>
              <a:rPr lang="en-AU" altLang="en-US" b="1" u="sng" dirty="0">
                <a:solidFill>
                  <a:srgbClr val="FF6600"/>
                </a:solidFill>
              </a:rPr>
              <a:t>EXPLAIN</a:t>
            </a:r>
          </a:p>
          <a:p>
            <a:pPr marL="165100" indent="-165100">
              <a:buFontTx/>
              <a:buChar char="•"/>
              <a:defRPr/>
            </a:pPr>
            <a:r>
              <a:rPr lang="en-US" altLang="en-US" dirty="0"/>
              <a:t>Whether you work in law enforcement or another government department, you have a legally binding responsibility to protect children from sexual exploitation.</a:t>
            </a:r>
          </a:p>
          <a:p>
            <a:pPr marL="165100" indent="-165100">
              <a:defRPr/>
            </a:pPr>
            <a:endParaRPr lang="en-AU" altLang="en-US" b="1" u="sng" dirty="0">
              <a:solidFill>
                <a:srgbClr val="FF6600"/>
              </a:solidFill>
            </a:endParaRPr>
          </a:p>
          <a:p>
            <a:pPr marL="165100" indent="-165100">
              <a:defRPr/>
            </a:pPr>
            <a:r>
              <a:rPr lang="en-AU" altLang="en-US" b="1" u="sng" dirty="0">
                <a:solidFill>
                  <a:srgbClr val="FF6600"/>
                </a:solidFill>
              </a:rPr>
              <a:t>ASK</a:t>
            </a:r>
          </a:p>
          <a:p>
            <a:pPr marL="165100" indent="-165100">
              <a:buFontTx/>
              <a:buChar char="•"/>
              <a:defRPr/>
            </a:pPr>
            <a:r>
              <a:rPr lang="en-US" altLang="en-US" dirty="0"/>
              <a:t>Why does government have a responsibility for child protection?  </a:t>
            </a:r>
          </a:p>
          <a:p>
            <a:pPr marL="165100" indent="-165100">
              <a:buFontTx/>
              <a:buChar char="•"/>
              <a:defRPr/>
            </a:pPr>
            <a:r>
              <a:rPr lang="en-US" altLang="en-US" dirty="0"/>
              <a:t>Facilitator should invite answers from/discussion with the participants.</a:t>
            </a:r>
          </a:p>
          <a:p>
            <a:pPr marL="165100" indent="-165100">
              <a:defRPr/>
            </a:pPr>
            <a:endParaRPr lang="en-US" altLang="en-US" dirty="0"/>
          </a:p>
          <a:p>
            <a:pPr marL="165100" indent="-165100">
              <a:defRPr/>
            </a:pPr>
            <a:r>
              <a:rPr lang="en-US" altLang="en-US" b="1" u="sng" dirty="0">
                <a:solidFill>
                  <a:srgbClr val="FF6600"/>
                </a:solidFill>
              </a:rPr>
              <a:t>ANSWER:</a:t>
            </a:r>
          </a:p>
          <a:p>
            <a:pPr marL="165100" indent="-165100">
              <a:buFontTx/>
              <a:buChar char="•"/>
              <a:defRPr/>
            </a:pPr>
            <a:r>
              <a:rPr lang="en-AU" altLang="en-US" dirty="0"/>
              <a:t>All ASEAN countries are signatory to the United Nations Convention on the Rights of the Child. All ASEAN governments have ‘committed themselves to protecting and ensuring children's rights and they have agreed to hold themselves accountable for this commitment before the international community.   Like all State parties to the Convention, we are obliged to develop and undertake all actions and policies in the light of the best interests of the child. </a:t>
            </a:r>
            <a:endParaRPr lang="en-US" dirty="0"/>
          </a:p>
          <a:p>
            <a:pPr>
              <a:defRPr/>
            </a:pPr>
            <a:endParaRPr lang="en-US" dirty="0"/>
          </a:p>
        </p:txBody>
      </p:sp>
      <p:sp>
        <p:nvSpPr>
          <p:cNvPr id="78852" name="Slide Number Placeholder 3">
            <a:extLst>
              <a:ext uri="{FF2B5EF4-FFF2-40B4-BE49-F238E27FC236}">
                <a16:creationId xmlns:a16="http://schemas.microsoft.com/office/drawing/2014/main" id="{D634FBF5-AF78-4084-A6DB-9F7492F510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365AB76-C1B7-4CC0-9480-D7A23C5156F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35</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CE0346E-06EF-4098-9A7E-5AEE3FE82FE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5E0C1DBC-3CEC-4E00-AF4C-F6F49F8255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r>
              <a:rPr lang="en-US" altLang="en-US"/>
              <a:t>ASK: Rhetorical question about what Immigration Officers can do to prevent </a:t>
            </a:r>
          </a:p>
          <a:p>
            <a:pPr marL="165100" indent="-165100"/>
            <a:r>
              <a:rPr lang="en-US" altLang="en-US"/>
              <a:t>travelling CSOs.</a:t>
            </a:r>
          </a:p>
        </p:txBody>
      </p:sp>
      <p:sp>
        <p:nvSpPr>
          <p:cNvPr id="13316" name="Slide Number Placeholder 3">
            <a:extLst>
              <a:ext uri="{FF2B5EF4-FFF2-40B4-BE49-F238E27FC236}">
                <a16:creationId xmlns:a16="http://schemas.microsoft.com/office/drawing/2014/main" id="{FC250E08-0FFD-46A3-B40A-3C1B151683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7D6FDB-949D-4970-988A-23EDABAEB9F8}"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8587A8D-AE59-46AB-AE9B-6FC304701CA8}"/>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F0112F5-5854-416E-BB0B-0A267A16834F}"/>
              </a:ext>
            </a:extLst>
          </p:cNvPr>
          <p:cNvSpPr>
            <a:spLocks noGrp="1"/>
          </p:cNvSpPr>
          <p:nvPr>
            <p:ph type="body" idx="1"/>
          </p:nvPr>
        </p:nvSpPr>
        <p:spPr/>
        <p:txBody>
          <a:bodyPr/>
          <a:lstStyle/>
          <a:p>
            <a:pPr marL="165415" indent="-165415">
              <a:defRPr/>
            </a:pPr>
            <a:r>
              <a:rPr lang="en-AU" b="1" u="sng" dirty="0"/>
              <a:t>EXPLAIN</a:t>
            </a:r>
          </a:p>
          <a:p>
            <a:pPr>
              <a:defRPr/>
            </a:pPr>
            <a:r>
              <a:rPr lang="en-US" dirty="0"/>
              <a:t>So, if we can’t identify child sex offenders by their appearance, how are we meant to protect children?</a:t>
            </a:r>
          </a:p>
          <a:p>
            <a:pPr>
              <a:defRPr/>
            </a:pPr>
            <a:endParaRPr lang="en-US" dirty="0"/>
          </a:p>
        </p:txBody>
      </p:sp>
      <p:sp>
        <p:nvSpPr>
          <p:cNvPr id="39940" name="Slide Number Placeholder 3">
            <a:extLst>
              <a:ext uri="{FF2B5EF4-FFF2-40B4-BE49-F238E27FC236}">
                <a16:creationId xmlns:a16="http://schemas.microsoft.com/office/drawing/2014/main" id="{1E4D1C10-BBAD-4F10-B97F-F9A4EA98EE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D0F68-E6EA-413C-9BAA-9410F286A98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407864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CF8AC17E-B381-4DE0-929C-FD2F87F3F87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F0112F5-5854-416E-BB0B-0A267A16834F}"/>
              </a:ext>
            </a:extLst>
          </p:cNvPr>
          <p:cNvSpPr>
            <a:spLocks noGrp="1"/>
          </p:cNvSpPr>
          <p:nvPr>
            <p:ph type="body" idx="1"/>
          </p:nvPr>
        </p:nvSpPr>
        <p:spPr/>
        <p:txBody>
          <a:bodyPr/>
          <a:lstStyle/>
          <a:p>
            <a:pPr marL="165415" indent="-165415">
              <a:defRPr/>
            </a:pPr>
            <a:r>
              <a:rPr lang="en-AU" b="1" u="sng" dirty="0"/>
              <a:t>ACTIVITY</a:t>
            </a:r>
          </a:p>
          <a:p>
            <a:pPr marL="171450" indent="-171450">
              <a:buFont typeface="Arial" panose="020B0604020202020204" pitchFamily="34" charset="0"/>
              <a:buChar char="•"/>
              <a:defRPr/>
            </a:pPr>
            <a:r>
              <a:rPr lang="en-AU" dirty="0"/>
              <a:t>Ask participants whether they think their country is at risk of child sex tourism.</a:t>
            </a:r>
          </a:p>
          <a:p>
            <a:pPr marL="165415" indent="-165415">
              <a:defRPr/>
            </a:pPr>
            <a:endParaRPr lang="en-AU" dirty="0">
              <a:solidFill>
                <a:srgbClr val="FF6600"/>
              </a:solidFill>
            </a:endParaRPr>
          </a:p>
          <a:p>
            <a:pPr>
              <a:defRPr/>
            </a:pPr>
            <a:endParaRPr lang="en-US" dirty="0"/>
          </a:p>
        </p:txBody>
      </p:sp>
      <p:sp>
        <p:nvSpPr>
          <p:cNvPr id="128004" name="Slide Number Placeholder 3">
            <a:extLst>
              <a:ext uri="{FF2B5EF4-FFF2-40B4-BE49-F238E27FC236}">
                <a16:creationId xmlns:a16="http://schemas.microsoft.com/office/drawing/2014/main" id="{A6724A93-1CC0-4FD9-BBA2-EFF77B10410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31155A-EE50-4702-800A-0D4647F8094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1349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8C0163-3C8E-4478-95D5-1748E1E5F85B}"/>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BD5452F4-C816-4EC3-9198-225F52F3D4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endParaRPr lang="en-AU" altLang="en-US" b="1" u="sng" dirty="0"/>
          </a:p>
        </p:txBody>
      </p:sp>
      <p:sp>
        <p:nvSpPr>
          <p:cNvPr id="134148" name="Slide Number Placeholder 3">
            <a:extLst>
              <a:ext uri="{FF2B5EF4-FFF2-40B4-BE49-F238E27FC236}">
                <a16:creationId xmlns:a16="http://schemas.microsoft.com/office/drawing/2014/main" id="{5F24CC16-17CC-4D9D-92C5-A53A031310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C1EC58-FF77-41C2-B0E3-077C59CB69CD}"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5835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7C4E2323-3213-4FAB-B8A8-03B16DB960DE}"/>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6D03F33E-D8B5-4990-A581-918D730957E7}"/>
              </a:ext>
            </a:extLst>
          </p:cNvPr>
          <p:cNvSpPr>
            <a:spLocks noGrp="1"/>
          </p:cNvSpPr>
          <p:nvPr>
            <p:ph type="body" idx="1"/>
          </p:nvPr>
        </p:nvSpPr>
        <p:spPr/>
        <p:txBody>
          <a:bodyPr/>
          <a:lstStyle/>
          <a:p>
            <a:pPr marL="165415" indent="-165415">
              <a:defRPr/>
            </a:pPr>
            <a:r>
              <a:rPr lang="en-AU" b="1" u="sng" dirty="0"/>
              <a:t>ACTIVITY:  QUIZ</a:t>
            </a:r>
            <a:endParaRPr lang="en-US" dirty="0"/>
          </a:p>
          <a:p>
            <a:pPr marL="165415" indent="-165415">
              <a:buFont typeface="Arial" pitchFamily="34" charset="0"/>
              <a:buChar char="•"/>
              <a:defRPr/>
            </a:pPr>
            <a:r>
              <a:rPr lang="en-US" dirty="0"/>
              <a:t>Hold a quick tourism quiz to </a:t>
            </a:r>
            <a:r>
              <a:rPr lang="en-US" dirty="0" err="1"/>
              <a:t>energise</a:t>
            </a:r>
            <a:r>
              <a:rPr lang="en-US" dirty="0"/>
              <a:t> the participants and get them thinking about Indonesia.. </a:t>
            </a:r>
          </a:p>
          <a:p>
            <a:pPr marL="514350" indent="-514350" eaLnBrk="1" hangingPunct="1">
              <a:lnSpc>
                <a:spcPct val="90000"/>
              </a:lnSpc>
              <a:buFont typeface="Arial" pitchFamily="34" charset="0"/>
              <a:buChar char="•"/>
              <a:defRPr/>
            </a:pPr>
            <a:endParaRPr lang="en-US" sz="2600" dirty="0">
              <a:cs typeface="FreesiaUPC" pitchFamily="34" charset="-34"/>
            </a:endParaRPr>
          </a:p>
          <a:p>
            <a:pPr marL="622615" lvl="1" indent="-165415">
              <a:buFont typeface="Arial" pitchFamily="34" charset="0"/>
              <a:buChar char="•"/>
              <a:defRPr/>
            </a:pPr>
            <a:endParaRPr lang="en-US" dirty="0"/>
          </a:p>
          <a:p>
            <a:pPr>
              <a:defRPr/>
            </a:pPr>
            <a:endParaRPr lang="en-US" dirty="0"/>
          </a:p>
          <a:p>
            <a:pPr>
              <a:defRPr/>
            </a:pPr>
            <a:endParaRPr lang="en-US" dirty="0"/>
          </a:p>
        </p:txBody>
      </p:sp>
      <p:sp>
        <p:nvSpPr>
          <p:cNvPr id="132100" name="Slide Number Placeholder 3">
            <a:extLst>
              <a:ext uri="{FF2B5EF4-FFF2-40B4-BE49-F238E27FC236}">
                <a16:creationId xmlns:a16="http://schemas.microsoft.com/office/drawing/2014/main" id="{600561AC-D3BD-46DA-9BD0-263976C1B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15DEF9-072F-4BCE-AB9B-666BA34DFE72}"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5904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410D791-1C2A-42BE-BF98-5D99E09C8EE7}"/>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BE197EBE-BD6A-4FAF-977C-E60586E297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FreesiaUPC" panose="020B0604020202020204" pitchFamily="34" charset="-34"/>
              </a:rPr>
              <a:t>Tourism will be targeted to almost 8 % of the Indonesian per capita GDP</a:t>
            </a:r>
            <a:endParaRPr lang="en-US" altLang="en-US"/>
          </a:p>
          <a:p>
            <a:r>
              <a:rPr lang="en-US" altLang="en-US"/>
              <a:t>Share about President Jokowi’s open door policy in 2015</a:t>
            </a:r>
          </a:p>
          <a:p>
            <a:r>
              <a:rPr lang="en-US" altLang="en-US"/>
              <a:t>IVAs 2015:8,5 million people; 2016 11,5; 2017 12,6</a:t>
            </a:r>
          </a:p>
          <a:p>
            <a:r>
              <a:rPr lang="en-US" altLang="en-US"/>
              <a:t>Top five countries to Bali: China, Australia, India, UK, Japan</a:t>
            </a:r>
          </a:p>
        </p:txBody>
      </p:sp>
      <p:sp>
        <p:nvSpPr>
          <p:cNvPr id="136196" name="Slide Number Placeholder 3">
            <a:extLst>
              <a:ext uri="{FF2B5EF4-FFF2-40B4-BE49-F238E27FC236}">
                <a16:creationId xmlns:a16="http://schemas.microsoft.com/office/drawing/2014/main" id="{63339B4C-34C3-4045-A23C-5B1926E9E4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F3DCCC-F6FA-405D-A5BF-8C2B09822C30}"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2237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3ACC6A7B-DD58-40C9-B64A-D384285C202B}"/>
              </a:ext>
            </a:extLst>
          </p:cNvPr>
          <p:cNvSpPr>
            <a:spLocks noGrp="1" noRot="1" noChangeAspect="1" noChangeArrowheads="1" noTextEdit="1"/>
          </p:cNvSpPr>
          <p:nvPr>
            <p:ph type="sldImg"/>
          </p:nvPr>
        </p:nvSpPr>
        <p:spPr>
          <a:ln/>
        </p:spPr>
      </p:sp>
      <p:sp>
        <p:nvSpPr>
          <p:cNvPr id="145410" name="Notes Placeholder 2">
            <a:extLst>
              <a:ext uri="{FF2B5EF4-FFF2-40B4-BE49-F238E27FC236}">
                <a16:creationId xmlns:a16="http://schemas.microsoft.com/office/drawing/2014/main" id="{62FEF8D9-D027-4181-8D20-5EA8BB454C56}"/>
              </a:ext>
            </a:extLst>
          </p:cNvPr>
          <p:cNvSpPr>
            <a:spLocks noGrp="1" noChangeArrowheads="1"/>
          </p:cNvSpPr>
          <p:nvPr>
            <p:ph type="body" idx="1"/>
          </p:nvPr>
        </p:nvSpPr>
        <p:spPr>
          <a:extLst>
            <a:ext uri="{909E8E84-426E-40dd-AFC4-6F175D3DCCD1}"/>
            <a:ext uri="{91240B29-F687-4f45-9708-019B960494DF}"/>
          </a:extLst>
        </p:spPr>
        <p:txBody>
          <a:bodyPr/>
          <a:lstStyle/>
          <a:p>
            <a:pPr marL="171450" indent="-171450">
              <a:buFont typeface="Arial"/>
              <a:buChar char="•"/>
              <a:defRPr/>
            </a:pPr>
            <a:r>
              <a:rPr lang="en-AU" dirty="0"/>
              <a:t>Bali has its attractive surroundings both coastal and mountains. </a:t>
            </a:r>
          </a:p>
          <a:p>
            <a:pPr marL="171450" indent="-171450">
              <a:buFont typeface="Arial"/>
              <a:buChar char="•"/>
              <a:defRPr/>
            </a:pPr>
            <a:r>
              <a:rPr lang="en-AU" dirty="0"/>
              <a:t>Its beauty of nature has attracts many people to come to Bali for several reasons including holiday and honeymoon.</a:t>
            </a:r>
          </a:p>
          <a:p>
            <a:pPr marL="171450" indent="-171450">
              <a:buFont typeface="Arial"/>
              <a:buChar char="•"/>
              <a:defRPr/>
            </a:pPr>
            <a:r>
              <a:rPr lang="en-AU" dirty="0"/>
              <a:t>For some tourists, holiday in Bali is considered cheap</a:t>
            </a:r>
          </a:p>
          <a:p>
            <a:pPr>
              <a:defRPr/>
            </a:pPr>
            <a:endParaRPr lang="en-US" dirty="0">
              <a:latin typeface="Calibri" charset="0"/>
              <a:cs typeface="Cordia New" charset="0"/>
            </a:endParaRPr>
          </a:p>
        </p:txBody>
      </p:sp>
      <p:sp>
        <p:nvSpPr>
          <p:cNvPr id="138244" name="Slide Number Placeholder 3">
            <a:extLst>
              <a:ext uri="{FF2B5EF4-FFF2-40B4-BE49-F238E27FC236}">
                <a16:creationId xmlns:a16="http://schemas.microsoft.com/office/drawing/2014/main" id="{1742924E-A44B-47C4-BF02-DC6730222D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77D877-4A27-4045-AF10-3DDC093CD243}"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176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5C0B3359-4312-4FAE-A39D-90314253FF67}"/>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8DEE44D8-AF49-4083-BEAD-FBBF6B241B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40292" name="Slide Number Placeholder 3">
            <a:extLst>
              <a:ext uri="{FF2B5EF4-FFF2-40B4-BE49-F238E27FC236}">
                <a16:creationId xmlns:a16="http://schemas.microsoft.com/office/drawing/2014/main" id="{6FBB4A7A-2AE4-4DE4-901F-96B739B5CE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0C2E77-BDF5-4211-AE31-DC60F7C3BF83}"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1334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20998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mh.com.au/world/australian-paedophile-robert-ellis-sentenced-to-15-years-jail-in-bali-20161025-gsai8n.html"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smh.com.au/world/australian-paedophile-robert-ellis-sentenced-to-15-years-jail-in-bali-20161025-gsai8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wm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6134B79-2A8E-4D9C-A306-2BDD21F6A47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defRPr/>
            </a:pPr>
            <a:r>
              <a:rPr lang="en-US" sz="3300" kern="1200">
                <a:solidFill>
                  <a:srgbClr val="FFFFFF"/>
                </a:solidFill>
                <a:latin typeface="+mj-lt"/>
                <a:ea typeface="+mj-ea"/>
                <a:cs typeface="+mj-cs"/>
              </a:rPr>
              <a:t>What do you know about the situation </a:t>
            </a:r>
            <a:br>
              <a:rPr lang="en-US" sz="3300" kern="1200">
                <a:solidFill>
                  <a:srgbClr val="FFFFFF"/>
                </a:solidFill>
                <a:latin typeface="+mj-lt"/>
                <a:ea typeface="+mj-ea"/>
                <a:cs typeface="+mj-cs"/>
              </a:rPr>
            </a:br>
            <a:r>
              <a:rPr lang="en-US" sz="3300" kern="1200">
                <a:solidFill>
                  <a:srgbClr val="FFFFFF"/>
                </a:solidFill>
                <a:latin typeface="+mj-lt"/>
                <a:ea typeface="+mj-ea"/>
                <a:cs typeface="+mj-cs"/>
              </a:rPr>
              <a:t>in Cambodia?</a:t>
            </a:r>
            <a:br>
              <a:rPr lang="en-US" sz="3300" kern="1200">
                <a:solidFill>
                  <a:srgbClr val="FFFFFF"/>
                </a:solidFill>
                <a:latin typeface="+mj-lt"/>
                <a:ea typeface="+mj-ea"/>
                <a:cs typeface="+mj-cs"/>
              </a:rPr>
            </a:br>
            <a:endParaRPr lang="en-US" sz="3300" kern="1200">
              <a:solidFill>
                <a:srgbClr val="FFFFFF"/>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8648C42-52F4-4D84-BEA4-5954BC42B02D}"/>
              </a:ext>
            </a:extLst>
          </p:cNvPr>
          <p:cNvSpPr>
            <a:spLocks noGrp="1"/>
          </p:cNvSpPr>
          <p:nvPr>
            <p:ph type="title"/>
          </p:nvPr>
        </p:nvSpPr>
        <p:spPr>
          <a:xfrm>
            <a:off x="4384039" y="365125"/>
            <a:ext cx="7164493" cy="1325563"/>
          </a:xfrm>
        </p:spPr>
        <p:txBody>
          <a:bodyPr rtlCol="0">
            <a:normAutofit/>
          </a:bodyPr>
          <a:lstStyle/>
          <a:p>
            <a:pPr>
              <a:defRPr/>
            </a:pPr>
            <a:r>
              <a:rPr lang="en-US" sz="2800"/>
              <a:t>Risk factors for Child Sex Tourism in Indonesia</a:t>
            </a:r>
            <a:br>
              <a:rPr lang="en-US" sz="2800"/>
            </a:br>
            <a:endParaRPr lang="th-TH" sz="2800"/>
          </a:p>
        </p:txBody>
      </p:sp>
      <p:pic>
        <p:nvPicPr>
          <p:cNvPr id="141316" name="Picture 1">
            <a:extLst>
              <a:ext uri="{FF2B5EF4-FFF2-40B4-BE49-F238E27FC236}">
                <a16:creationId xmlns:a16="http://schemas.microsoft.com/office/drawing/2014/main" id="{98D39FCA-EC2E-4E28-835D-08B680CC1B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6">
            <a:extLst>
              <a:ext uri="{FF2B5EF4-FFF2-40B4-BE49-F238E27FC236}">
                <a16:creationId xmlns:a16="http://schemas.microsoft.com/office/drawing/2014/main" id="{F654A425-3BFD-4434-8D98-9A65D36C42AB}"/>
              </a:ext>
            </a:extLst>
          </p:cNvPr>
          <p:cNvSpPr>
            <a:spLocks noGrp="1"/>
          </p:cNvSpPr>
          <p:nvPr>
            <p:ph idx="1"/>
          </p:nvPr>
        </p:nvSpPr>
        <p:spPr>
          <a:xfrm>
            <a:off x="4387515" y="2022601"/>
            <a:ext cx="7161017" cy="4154361"/>
          </a:xfrm>
        </p:spPr>
        <p:txBody>
          <a:bodyPr rtlCol="0">
            <a:normAutofit/>
          </a:bodyPr>
          <a:lstStyle/>
          <a:p>
            <a:pPr indent="-137160">
              <a:buFont typeface="Arial" charset="0"/>
              <a:buChar char="•"/>
              <a:defRPr/>
            </a:pPr>
            <a:r>
              <a:rPr lang="en-US" sz="1700">
                <a:cs typeface="FreesiaUPC" pitchFamily="34" charset="-34"/>
              </a:rPr>
              <a:t>Poverty and unemployment</a:t>
            </a:r>
          </a:p>
          <a:p>
            <a:pPr indent="-137160">
              <a:buFont typeface="Arial" charset="0"/>
              <a:buChar char="•"/>
              <a:defRPr/>
            </a:pPr>
            <a:r>
              <a:rPr lang="en-US" sz="1700">
                <a:cs typeface="FreesiaUPC" pitchFamily="34" charset="-34"/>
              </a:rPr>
              <a:t>Learning English language skills and competition</a:t>
            </a:r>
          </a:p>
          <a:p>
            <a:pPr indent="-137160">
              <a:buFont typeface="Arial" charset="0"/>
              <a:buChar char="•"/>
              <a:defRPr/>
            </a:pPr>
            <a:r>
              <a:rPr lang="en-US" sz="1700">
                <a:cs typeface="FreesiaUPC" pitchFamily="34" charset="-34"/>
              </a:rPr>
              <a:t>High level of engagement between foreigners and locals</a:t>
            </a:r>
          </a:p>
          <a:p>
            <a:pPr indent="-137160">
              <a:buFont typeface="Arial" charset="0"/>
              <a:buChar char="•"/>
              <a:defRPr/>
            </a:pPr>
            <a:r>
              <a:rPr lang="en-US" sz="1700">
                <a:cs typeface="FreesiaUPC" pitchFamily="34" charset="-34"/>
              </a:rPr>
              <a:t>Trust between local children and foreigners</a:t>
            </a:r>
          </a:p>
          <a:p>
            <a:pPr indent="-137160">
              <a:buFont typeface="Arial" charset="0"/>
              <a:buChar char="•"/>
              <a:defRPr/>
            </a:pPr>
            <a:r>
              <a:rPr lang="en-US" sz="1700">
                <a:cs typeface="FreesiaUPC" pitchFamily="34" charset="-34"/>
              </a:rPr>
              <a:t>Other countries not preventing the travel of their registered offenders</a:t>
            </a:r>
          </a:p>
          <a:p>
            <a:pPr indent="-137160">
              <a:buFont typeface="Arial" charset="0"/>
              <a:buChar char="•"/>
              <a:defRPr/>
            </a:pPr>
            <a:r>
              <a:rPr lang="en-US" sz="1700">
                <a:cs typeface="FreesiaUPC" pitchFamily="34" charset="-34"/>
              </a:rPr>
              <a:t>Relaxed beach lifestyle</a:t>
            </a:r>
          </a:p>
          <a:p>
            <a:pPr indent="-137160">
              <a:buFont typeface="Arial" charset="0"/>
              <a:buChar char="•"/>
              <a:defRPr/>
            </a:pPr>
            <a:r>
              <a:rPr lang="en-US" sz="1700">
                <a:cs typeface="FreesiaUPC" pitchFamily="34" charset="-34"/>
              </a:rPr>
              <a:t>Initial low awareness of risks</a:t>
            </a:r>
          </a:p>
          <a:p>
            <a:pPr indent="-137160">
              <a:buFont typeface="Arial" charset="0"/>
              <a:buChar char="•"/>
              <a:defRPr/>
            </a:pPr>
            <a:r>
              <a:rPr lang="en-US" sz="1700">
                <a:cs typeface="FreesiaUPC" pitchFamily="34" charset="-34"/>
              </a:rPr>
              <a:t>Low level surveillance </a:t>
            </a:r>
          </a:p>
          <a:p>
            <a:pPr indent="-137160">
              <a:buFont typeface="Arial" charset="0"/>
              <a:buChar char="•"/>
              <a:defRPr/>
            </a:pPr>
            <a:r>
              <a:rPr lang="en-US" sz="1700">
                <a:cs typeface="FreesiaUPC" pitchFamily="34" charset="-34"/>
              </a:rPr>
              <a:t>Easy opportunities for foreigners to work/volunteer in organizations where children are located (schools, orphanages, medical centres, etc)</a:t>
            </a:r>
          </a:p>
          <a:p>
            <a:pPr indent="-137160">
              <a:buFont typeface="Arial" charset="0"/>
              <a:buChar char="•"/>
              <a:defRPr/>
            </a:pPr>
            <a:endParaRPr lang="en-US" sz="1700">
              <a:cs typeface="FreesiaUPC" pitchFamily="34" charset="-34"/>
            </a:endParaRPr>
          </a:p>
        </p:txBody>
      </p:sp>
    </p:spTree>
    <p:extLst>
      <p:ext uri="{BB962C8B-B14F-4D97-AF65-F5344CB8AC3E}">
        <p14:creationId xmlns:p14="http://schemas.microsoft.com/office/powerpoint/2010/main" val="219806930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64" name="Picture 1" descr="_96727043_gettyimages-547186532.jpg">
            <a:extLst>
              <a:ext uri="{FF2B5EF4-FFF2-40B4-BE49-F238E27FC236}">
                <a16:creationId xmlns:a16="http://schemas.microsoft.com/office/drawing/2014/main" id="{75D624D5-8024-449B-90A2-6869818CB9A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434"/>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2" descr="_96819749_gettyimages-617917780.jpg">
            <a:extLst>
              <a:ext uri="{FF2B5EF4-FFF2-40B4-BE49-F238E27FC236}">
                <a16:creationId xmlns:a16="http://schemas.microsoft.com/office/drawing/2014/main" id="{67D52F15-7F41-461A-AA8C-1801B0A4D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0" r="14958"/>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3362" name="Title 5">
            <a:extLst>
              <a:ext uri="{FF2B5EF4-FFF2-40B4-BE49-F238E27FC236}">
                <a16:creationId xmlns:a16="http://schemas.microsoft.com/office/drawing/2014/main" id="{E688B0DA-15FE-40EA-A861-8A4C1BDF8B80}"/>
              </a:ext>
            </a:extLst>
          </p:cNvPr>
          <p:cNvSpPr>
            <a:spLocks noGrp="1"/>
          </p:cNvSpPr>
          <p:nvPr>
            <p:ph type="title"/>
          </p:nvPr>
        </p:nvSpPr>
        <p:spPr>
          <a:xfrm>
            <a:off x="804998" y="798445"/>
            <a:ext cx="4803636" cy="1311664"/>
          </a:xfrm>
        </p:spPr>
        <p:txBody>
          <a:bodyPr>
            <a:normAutofit/>
          </a:bodyPr>
          <a:lstStyle/>
          <a:p>
            <a:pPr eaLnBrk="1" hangingPunct="1"/>
            <a:r>
              <a:rPr lang="en-US" altLang="en-US" sz="4000">
                <a:solidFill>
                  <a:srgbClr val="000000"/>
                </a:solidFill>
              </a:rPr>
              <a:t>Indonesia – Case Example </a:t>
            </a:r>
            <a:endParaRPr lang="th-TH" altLang="en-US" sz="4000">
              <a:solidFill>
                <a:srgbClr val="000000"/>
              </a:solidFill>
              <a:ea typeface="DilleniaUPC" panose="02020603050405020304" pitchFamily="18" charset="-34"/>
            </a:endParaRPr>
          </a:p>
        </p:txBody>
      </p:sp>
      <p:sp>
        <p:nvSpPr>
          <p:cNvPr id="143363" name="Content Placeholder 6">
            <a:extLst>
              <a:ext uri="{FF2B5EF4-FFF2-40B4-BE49-F238E27FC236}">
                <a16:creationId xmlns:a16="http://schemas.microsoft.com/office/drawing/2014/main" id="{EC6C6D74-48CE-48E9-B741-87AC30B51B45}"/>
              </a:ext>
            </a:extLst>
          </p:cNvPr>
          <p:cNvSpPr>
            <a:spLocks noGrp="1"/>
          </p:cNvSpPr>
          <p:nvPr>
            <p:ph idx="1"/>
          </p:nvPr>
        </p:nvSpPr>
        <p:spPr>
          <a:xfrm>
            <a:off x="804997" y="2272143"/>
            <a:ext cx="4803637" cy="3788830"/>
          </a:xfrm>
        </p:spPr>
        <p:txBody>
          <a:bodyPr anchor="ctr">
            <a:normAutofit/>
          </a:bodyPr>
          <a:lstStyle/>
          <a:p>
            <a:pPr marL="0" indent="0">
              <a:spcBef>
                <a:spcPct val="0"/>
              </a:spcBef>
              <a:spcAft>
                <a:spcPts val="600"/>
              </a:spcAft>
              <a:buNone/>
            </a:pPr>
            <a:r>
              <a:rPr lang="en-US" altLang="en-US" sz="2000">
                <a:solidFill>
                  <a:srgbClr val="000000"/>
                </a:solidFill>
                <a:cs typeface="FreesiaUPC" panose="020B0604020202020204" pitchFamily="34" charset="-34"/>
                <a:hlinkClick r:id="rId6"/>
              </a:rPr>
              <a:t>Robert Ellis</a:t>
            </a:r>
            <a:endParaRPr lang="en-US" altLang="en-US" sz="2000">
              <a:solidFill>
                <a:srgbClr val="000000"/>
              </a:solidFill>
              <a:cs typeface="FreesiaUPC" panose="020B0604020202020204" pitchFamily="34" charset="-34"/>
            </a:endParaRPr>
          </a:p>
          <a:p>
            <a:pPr marL="0" indent="0">
              <a:spcBef>
                <a:spcPct val="0"/>
              </a:spcBef>
              <a:spcAft>
                <a:spcPts val="600"/>
              </a:spcAft>
              <a:buNone/>
            </a:pPr>
            <a:endParaRPr lang="en-US" altLang="en-US" sz="2000">
              <a:solidFill>
                <a:srgbClr val="000000"/>
              </a:solidFill>
              <a:cs typeface="FreesiaUPC" panose="020B0604020202020204" pitchFamily="34" charset="-34"/>
            </a:endParaRPr>
          </a:p>
          <a:p>
            <a:pPr marL="0" indent="0">
              <a:spcBef>
                <a:spcPct val="0"/>
              </a:spcBef>
              <a:spcAft>
                <a:spcPts val="600"/>
              </a:spcAft>
              <a:buNone/>
            </a:pPr>
            <a:r>
              <a:rPr lang="en-US" altLang="en-US" sz="2000">
                <a:solidFill>
                  <a:srgbClr val="000000"/>
                </a:solidFill>
                <a:cs typeface="FreesiaUPC" panose="020B0604020202020204" pitchFamily="34" charset="-34"/>
              </a:rPr>
              <a:t>Australian </a:t>
            </a:r>
          </a:p>
          <a:p>
            <a:pPr marL="0" indent="0">
              <a:spcBef>
                <a:spcPct val="0"/>
              </a:spcBef>
              <a:spcAft>
                <a:spcPts val="600"/>
              </a:spcAft>
              <a:buNone/>
            </a:pPr>
            <a:r>
              <a:rPr lang="en-US" altLang="en-US" sz="2000">
                <a:solidFill>
                  <a:srgbClr val="000000"/>
                </a:solidFill>
                <a:cs typeface="FreesiaUPC" panose="020B0604020202020204" pitchFamily="34" charset="-34"/>
              </a:rPr>
              <a:t>Indonesian Retirement Visa</a:t>
            </a:r>
          </a:p>
          <a:p>
            <a:pPr marL="0" indent="0">
              <a:spcBef>
                <a:spcPct val="0"/>
              </a:spcBef>
              <a:spcAft>
                <a:spcPts val="600"/>
              </a:spcAft>
              <a:buNone/>
            </a:pPr>
            <a:r>
              <a:rPr lang="en-US" altLang="en-US" sz="2000">
                <a:solidFill>
                  <a:srgbClr val="000000"/>
                </a:solidFill>
                <a:cs typeface="FreesiaUPC" panose="020B0604020202020204" pitchFamily="34" charset="-34"/>
              </a:rPr>
              <a:t>Lived in Denpasar, Bali since 2013</a:t>
            </a:r>
          </a:p>
          <a:p>
            <a:pPr marL="0" indent="0">
              <a:spcBef>
                <a:spcPct val="0"/>
              </a:spcBef>
              <a:spcAft>
                <a:spcPts val="600"/>
              </a:spcAft>
              <a:buNone/>
            </a:pPr>
            <a:r>
              <a:rPr lang="en-US" altLang="en-US" sz="2000">
                <a:solidFill>
                  <a:srgbClr val="000000"/>
                </a:solidFill>
                <a:cs typeface="FreesiaUPC" panose="020B0604020202020204" pitchFamily="34" charset="-34"/>
              </a:rPr>
              <a:t>In 2016 sentenced to 15 years jail in Bali</a:t>
            </a:r>
          </a:p>
          <a:p>
            <a:pPr marL="0" indent="0">
              <a:spcBef>
                <a:spcPct val="0"/>
              </a:spcBef>
              <a:spcAft>
                <a:spcPts val="600"/>
              </a:spcAft>
              <a:buNone/>
            </a:pPr>
            <a:r>
              <a:rPr lang="en-US" altLang="en-US" sz="2000">
                <a:solidFill>
                  <a:srgbClr val="000000"/>
                </a:solidFill>
                <a:cs typeface="FreesiaUPC" panose="020B0604020202020204" pitchFamily="34" charset="-34"/>
              </a:rPr>
              <a:t>	</a:t>
            </a:r>
          </a:p>
        </p:txBody>
      </p:sp>
    </p:spTree>
    <p:extLst>
      <p:ext uri="{BB962C8B-B14F-4D97-AF65-F5344CB8AC3E}">
        <p14:creationId xmlns:p14="http://schemas.microsoft.com/office/powerpoint/2010/main" val="336533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5410" name="Title 5">
            <a:extLst>
              <a:ext uri="{FF2B5EF4-FFF2-40B4-BE49-F238E27FC236}">
                <a16:creationId xmlns:a16="http://schemas.microsoft.com/office/drawing/2014/main" id="{A96B49C6-90BD-4D93-BA2F-B5683CA0EC8C}"/>
              </a:ext>
            </a:extLst>
          </p:cNvPr>
          <p:cNvSpPr>
            <a:spLocks noGrp="1"/>
          </p:cNvSpPr>
          <p:nvPr>
            <p:ph type="title"/>
          </p:nvPr>
        </p:nvSpPr>
        <p:spPr>
          <a:xfrm>
            <a:off x="762001" y="803325"/>
            <a:ext cx="5314536" cy="1325563"/>
          </a:xfrm>
        </p:spPr>
        <p:txBody>
          <a:bodyPr>
            <a:normAutofit/>
          </a:bodyPr>
          <a:lstStyle/>
          <a:p>
            <a:pPr eaLnBrk="1" hangingPunct="1"/>
            <a:r>
              <a:rPr lang="en-US" altLang="en-US" dirty="0"/>
              <a:t>Indonesia</a:t>
            </a:r>
            <a:br>
              <a:rPr lang="en-US" altLang="en-US" dirty="0"/>
            </a:br>
            <a:r>
              <a:rPr lang="en-US" altLang="en-US" dirty="0"/>
              <a:t>Case Example </a:t>
            </a:r>
            <a:endParaRPr lang="th-TH" altLang="en-US" dirty="0">
              <a:ea typeface="DilleniaUPC" panose="02020603050405020304" pitchFamily="18" charset="-34"/>
            </a:endParaRPr>
          </a:p>
        </p:txBody>
      </p:sp>
      <p:sp>
        <p:nvSpPr>
          <p:cNvPr id="145411" name="Content Placeholder 6">
            <a:extLst>
              <a:ext uri="{FF2B5EF4-FFF2-40B4-BE49-F238E27FC236}">
                <a16:creationId xmlns:a16="http://schemas.microsoft.com/office/drawing/2014/main" id="{172C0717-4983-4159-B395-676D032E8139}"/>
              </a:ext>
            </a:extLst>
          </p:cNvPr>
          <p:cNvSpPr>
            <a:spLocks noGrp="1"/>
          </p:cNvSpPr>
          <p:nvPr>
            <p:ph idx="1"/>
          </p:nvPr>
        </p:nvSpPr>
        <p:spPr>
          <a:xfrm>
            <a:off x="762000" y="2279018"/>
            <a:ext cx="5314543" cy="3375920"/>
          </a:xfrm>
        </p:spPr>
        <p:txBody>
          <a:bodyPr anchor="t">
            <a:normAutofit lnSpcReduction="10000"/>
          </a:bodyPr>
          <a:lstStyle/>
          <a:p>
            <a:pPr marL="0" indent="0">
              <a:spcBef>
                <a:spcPct val="0"/>
              </a:spcBef>
              <a:spcAft>
                <a:spcPts val="600"/>
              </a:spcAft>
              <a:buNone/>
            </a:pPr>
            <a:r>
              <a:rPr lang="en-US" altLang="en-US" dirty="0">
                <a:cs typeface="FreesiaUPC" panose="020B0604020202020204" pitchFamily="34" charset="-34"/>
                <a:hlinkClick r:id="rId3">
                  <a:extLst>
                    <a:ext uri="{A12FA001-AC4F-418D-AE19-62706E023703}">
                      <ahyp:hlinkClr xmlns:ahyp="http://schemas.microsoft.com/office/drawing/2018/hyperlinkcolor" val="tx"/>
                    </a:ext>
                  </a:extLst>
                </a:hlinkClick>
              </a:rPr>
              <a:t>Robert Ellis</a:t>
            </a:r>
            <a:endParaRPr lang="en-US" altLang="en-US"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r>
              <a:rPr lang="en-US" altLang="en-US" sz="1000" dirty="0">
                <a:cs typeface="FreesiaUPC" panose="020B0604020202020204" pitchFamily="34" charset="-34"/>
              </a:rPr>
              <a:t>http://www.smh.com.au/world/accused-australian-paedophile-robert-ellis-says-he-doesnt-deserve-jail-20161018-gs59yd.html</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5412" name="Picture 5" descr="Accused Australian paedophile Robert Andrew Fiddes Ellis talks to reporters in a courtroom in Bali on Tuesday.">
            <a:extLst>
              <a:ext uri="{FF2B5EF4-FFF2-40B4-BE49-F238E27FC236}">
                <a16:creationId xmlns:a16="http://schemas.microsoft.com/office/drawing/2014/main" id="{6632DD8B-8047-48EE-81F4-E7CE31113E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01" r="17169"/>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5637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8EDFEF-72F4-4FAB-ADBC-1318774694AB}"/>
              </a:ext>
            </a:extLst>
          </p:cNvPr>
          <p:cNvSpPr>
            <a:spLocks noGrp="1"/>
          </p:cNvSpPr>
          <p:nvPr>
            <p:ph type="title"/>
          </p:nvPr>
        </p:nvSpPr>
        <p:spPr>
          <a:xfrm>
            <a:off x="762001" y="803325"/>
            <a:ext cx="5314536" cy="1325563"/>
          </a:xfrm>
        </p:spPr>
        <p:txBody>
          <a:bodyPr rtlCol="0">
            <a:normAutofit/>
          </a:bodyPr>
          <a:lstStyle/>
          <a:p>
            <a:pPr>
              <a:defRPr/>
            </a:pPr>
            <a:br>
              <a:rPr lang="en-US"/>
            </a:br>
            <a:endParaRPr lang="th-TH"/>
          </a:p>
        </p:txBody>
      </p:sp>
      <p:sp>
        <p:nvSpPr>
          <p:cNvPr id="18435" name="Content Placeholder 6">
            <a:extLst>
              <a:ext uri="{FF2B5EF4-FFF2-40B4-BE49-F238E27FC236}">
                <a16:creationId xmlns:a16="http://schemas.microsoft.com/office/drawing/2014/main" id="{7B3D247E-4013-4251-8CA9-903A8BAF322E}"/>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r>
              <a:rPr lang="en-US" sz="1800" u="sng" dirty="0">
                <a:cs typeface="FreesiaUPC" pitchFamily="34" charset="-34"/>
              </a:rPr>
              <a:t>ACTIVITY:</a:t>
            </a:r>
          </a:p>
          <a:p>
            <a:pPr marL="0" indent="0">
              <a:spcBef>
                <a:spcPts val="0"/>
              </a:spcBef>
              <a:buNone/>
              <a:defRPr/>
            </a:pPr>
            <a:endParaRPr lang="en-US" sz="1800" dirty="0">
              <a:cs typeface="FreesiaUPC" pitchFamily="34" charset="-34"/>
            </a:endParaRPr>
          </a:p>
          <a:p>
            <a:pPr marL="0" indent="0">
              <a:spcBef>
                <a:spcPts val="0"/>
              </a:spcBef>
              <a:buNone/>
              <a:defRPr/>
            </a:pPr>
            <a:r>
              <a:rPr lang="en-US" sz="1800" dirty="0">
                <a:cs typeface="FreesiaUPC" pitchFamily="34" charset="-34"/>
              </a:rPr>
              <a:t>Put yourself in the position of an international child sex offender.  </a:t>
            </a:r>
          </a:p>
          <a:p>
            <a:pPr marL="0" indent="0">
              <a:spcBef>
                <a:spcPts val="0"/>
              </a:spcBef>
              <a:buNone/>
              <a:defRPr/>
            </a:pPr>
            <a:endParaRPr lang="en-US" sz="1800" dirty="0">
              <a:cs typeface="FreesiaUPC" pitchFamily="34" charset="-34"/>
            </a:endParaRPr>
          </a:p>
          <a:p>
            <a:pPr marL="0" indent="0">
              <a:spcBef>
                <a:spcPts val="0"/>
              </a:spcBef>
              <a:buNone/>
              <a:defRPr/>
            </a:pPr>
            <a:r>
              <a:rPr lang="en-US" sz="1800" dirty="0">
                <a:cs typeface="FreesiaUPC" pitchFamily="34" charset="-34"/>
              </a:rPr>
              <a:t>What makes Cambodia an attractive target for foreign offenders?</a:t>
            </a:r>
          </a:p>
          <a:p>
            <a:pPr indent="-137160">
              <a:buNone/>
              <a:defRPr/>
            </a:pPr>
            <a:endParaRPr lang="en-US" sz="1800" dirty="0">
              <a:cs typeface="FreesiaUPC" pitchFamily="34" charset="-34"/>
            </a:endParaRPr>
          </a:p>
          <a:p>
            <a:pPr indent="-137160">
              <a:buNone/>
              <a:defRPr/>
            </a:pPr>
            <a:endParaRPr lang="en-US" sz="1800" dirty="0">
              <a:cs typeface="FreesiaUPC" pitchFamily="34" charset="-34"/>
            </a:endParaRPr>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9749" name="Picture 1">
            <a:extLst>
              <a:ext uri="{FF2B5EF4-FFF2-40B4-BE49-F238E27FC236}">
                <a16:creationId xmlns:a16="http://schemas.microsoft.com/office/drawing/2014/main" id="{A094EEBE-5594-40AA-81A6-85807B829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84057" y="643002"/>
            <a:ext cx="3796790" cy="37967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5622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D390C23-A86B-4F13-9149-D6529B68B8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617213-C5AE-4A53-9D59-129BD598C9A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But, what are the challenges?</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6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1905001" y="685800"/>
            <a:ext cx="8183563" cy="685800"/>
          </a:xfrm>
        </p:spPr>
        <p:txBody>
          <a:bodyPr rtlCol="0" anchor="t">
            <a:normAutofit fontScale="90000"/>
          </a:bodyPr>
          <a:lstStyle/>
          <a:p>
            <a:pPr>
              <a:defRPr/>
            </a:pPr>
            <a:r>
              <a:rPr lang="en-US" dirty="0">
                <a:solidFill>
                  <a:srgbClr val="2FA732"/>
                </a:solidFill>
              </a:rPr>
              <a:t>Who is the foreign child sex offender?</a:t>
            </a:r>
            <a:br>
              <a:rPr lang="en-US" dirty="0">
                <a:solidFill>
                  <a:schemeClr val="accent1">
                    <a:tint val="88000"/>
                    <a:satMod val="150000"/>
                  </a:schemeClr>
                </a:solidFill>
              </a:rPr>
            </a:br>
            <a:endParaRPr lang="th-TH" dirty="0">
              <a:solidFill>
                <a:schemeClr val="accent1">
                  <a:tint val="88000"/>
                  <a:satMod val="150000"/>
                </a:schemeClr>
              </a:solidFill>
            </a:endParaRPr>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2178050" y="1752600"/>
            <a:ext cx="7620000" cy="4419600"/>
          </a:xfrm>
        </p:spPr>
        <p:txBody>
          <a:bodyPr rtlCol="0">
            <a:normAutofit/>
          </a:bodyPr>
          <a:lstStyle/>
          <a:p>
            <a:pPr marL="0" indent="0" algn="just">
              <a:lnSpc>
                <a:spcPct val="100000"/>
              </a:lnSpc>
              <a:spcBef>
                <a:spcPts val="0"/>
              </a:spcBef>
              <a:buNone/>
              <a:defRPr/>
            </a:pPr>
            <a:endParaRPr lang="en-US" sz="2600" i="1" dirty="0">
              <a:solidFill>
                <a:srgbClr val="7030A0"/>
              </a:solidFill>
              <a:cs typeface="FreesiaUPC" pitchFamily="34" charset="-34"/>
            </a:endParaRPr>
          </a:p>
          <a:p>
            <a:pPr indent="-137160">
              <a:buNone/>
              <a:defRPr/>
            </a:pPr>
            <a:endParaRPr lang="en-US" sz="2600" dirty="0">
              <a:cs typeface="FreesiaUPC" pitchFamily="34" charset="-34"/>
            </a:endParaRPr>
          </a:p>
          <a:p>
            <a:pPr indent="-137160">
              <a:defRPr/>
            </a:pPr>
            <a:endParaRPr lang="en-AU" b="1" dirty="0"/>
          </a:p>
          <a:p>
            <a:pPr marL="34290" indent="0">
              <a:buNone/>
              <a:defRPr/>
            </a:pPr>
            <a:endParaRPr lang="en-AU" b="1" dirty="0"/>
          </a:p>
        </p:txBody>
      </p:sp>
      <p:pic>
        <p:nvPicPr>
          <p:cNvPr id="14340" name="Picture 5">
            <a:extLst>
              <a:ext uri="{FF2B5EF4-FFF2-40B4-BE49-F238E27FC236}">
                <a16:creationId xmlns:a16="http://schemas.microsoft.com/office/drawing/2014/main" id="{8046F7B5-E1B4-40E3-9F04-5FB71D386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91" t="28465" r="63281" b="28465"/>
          <a:stretch>
            <a:fillRect/>
          </a:stretch>
        </p:blipFill>
        <p:spPr bwMode="auto">
          <a:xfrm>
            <a:off x="1844675" y="1338264"/>
            <a:ext cx="1670050" cy="218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4">
            <a:extLst>
              <a:ext uri="{FF2B5EF4-FFF2-40B4-BE49-F238E27FC236}">
                <a16:creationId xmlns:a16="http://schemas.microsoft.com/office/drawing/2014/main" id="{A2D87E67-9828-440C-A5AA-8E25AD2FD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3800476"/>
            <a:ext cx="153511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a:extLst>
              <a:ext uri="{FF2B5EF4-FFF2-40B4-BE49-F238E27FC236}">
                <a16:creationId xmlns:a16="http://schemas.microsoft.com/office/drawing/2014/main" id="{769B5C0D-ADD8-4608-AF7F-26F3FD10F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513" y="3806826"/>
            <a:ext cx="15367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David BERESHEZCKIY taken Dec 2013">
            <a:extLst>
              <a:ext uri="{FF2B5EF4-FFF2-40B4-BE49-F238E27FC236}">
                <a16:creationId xmlns:a16="http://schemas.microsoft.com/office/drawing/2014/main" id="{D44E87E5-AE15-447A-9AF8-1FABA9A49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638" y="3790951"/>
            <a:ext cx="1389062"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a:extLst>
              <a:ext uri="{FF2B5EF4-FFF2-40B4-BE49-F238E27FC236}">
                <a16:creationId xmlns:a16="http://schemas.microsoft.com/office/drawing/2014/main" id="{CBF2FA93-D564-42EA-9D23-F3C9B68BBA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926" y="1330325"/>
            <a:ext cx="17637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3">
            <a:extLst>
              <a:ext uri="{FF2B5EF4-FFF2-40B4-BE49-F238E27FC236}">
                <a16:creationId xmlns:a16="http://schemas.microsoft.com/office/drawing/2014/main" id="{BBDF1C21-7B19-49F3-B4DA-975CD2BA28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6613" y="1349375"/>
            <a:ext cx="14795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
            <a:extLst>
              <a:ext uri="{FF2B5EF4-FFF2-40B4-BE49-F238E27FC236}">
                <a16:creationId xmlns:a16="http://schemas.microsoft.com/office/drawing/2014/main" id="{79780A43-5500-493E-BA7B-414797CEC4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2425" y="1349375"/>
            <a:ext cx="1670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a:extLst>
              <a:ext uri="{FF2B5EF4-FFF2-40B4-BE49-F238E27FC236}">
                <a16:creationId xmlns:a16="http://schemas.microsoft.com/office/drawing/2014/main" id="{A1ED0A42-4306-48C0-A2B4-8FCBFBD921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463" y="3790950"/>
            <a:ext cx="179546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4">
            <a:extLst>
              <a:ext uri="{FF2B5EF4-FFF2-40B4-BE49-F238E27FC236}">
                <a16:creationId xmlns:a16="http://schemas.microsoft.com/office/drawing/2014/main" id="{A91B88FD-BDB7-40A1-BD8F-22AFE85CA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01100" y="1371600"/>
            <a:ext cx="15827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7">
            <a:extLst>
              <a:ext uri="{FF2B5EF4-FFF2-40B4-BE49-F238E27FC236}">
                <a16:creationId xmlns:a16="http://schemas.microsoft.com/office/drawing/2014/main" id="{3B3D07B1-9680-4B96-877B-8645A4A08A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21725" y="3749676"/>
            <a:ext cx="159385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43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801098" y="1396289"/>
            <a:ext cx="5277333"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805543" y="2871982"/>
            <a:ext cx="5272888" cy="3181684"/>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73"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90" name="Picture 2">
            <a:extLst>
              <a:ext uri="{FF2B5EF4-FFF2-40B4-BE49-F238E27FC236}">
                <a16:creationId xmlns:a16="http://schemas.microsoft.com/office/drawing/2014/main" id="{0825E53E-6FB7-4E80-8DFD-C15F6C729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04" r="11956" b="2"/>
          <a:stretch/>
        </p:blipFill>
        <p:spPr bwMode="auto">
          <a:xfrm>
            <a:off x="689331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9038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p:txBody>
      </p:sp>
      <p:sp>
        <p:nvSpPr>
          <p:cNvPr id="75" name="Freeform: Shape 7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438" name="Picture 6">
            <a:extLst>
              <a:ext uri="{FF2B5EF4-FFF2-40B4-BE49-F238E27FC236}">
                <a16:creationId xmlns:a16="http://schemas.microsoft.com/office/drawing/2014/main" id="{6FF2724D-5B10-420B-969E-58139E5B99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91610" y="623916"/>
            <a:ext cx="2981683"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73210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6" name="Picture 4">
            <a:extLst>
              <a:ext uri="{FF2B5EF4-FFF2-40B4-BE49-F238E27FC236}">
                <a16:creationId xmlns:a16="http://schemas.microsoft.com/office/drawing/2014/main" id="{A3A61A5B-B461-4031-83BD-676EC926EE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1751" y="623916"/>
            <a:ext cx="2781401"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10240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4" name="Picture 2">
            <a:extLst>
              <a:ext uri="{FF2B5EF4-FFF2-40B4-BE49-F238E27FC236}">
                <a16:creationId xmlns:a16="http://schemas.microsoft.com/office/drawing/2014/main" id="{B3B5D323-BC24-4458-AAD7-A3B65A9DAF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2" r="205" b="3"/>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0409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F7FDA0-FAB0-4550-BF1F-2C41C654A23F}"/>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Are we at risk?</a:t>
            </a:r>
          </a:p>
        </p:txBody>
      </p:sp>
      <p:sp>
        <p:nvSpPr>
          <p:cNvPr id="22" name="Freeform: Shape 2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A close up of a device&#10;&#10;Description automatically generated">
            <a:extLst>
              <a:ext uri="{FF2B5EF4-FFF2-40B4-BE49-F238E27FC236}">
                <a16:creationId xmlns:a16="http://schemas.microsoft.com/office/drawing/2014/main" id="{B6E08EEB-E39C-4F57-AF09-812B354CF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424" y="2588944"/>
            <a:ext cx="4333875" cy="2847527"/>
          </a:xfrm>
          <a:prstGeom prst="rect">
            <a:avLst/>
          </a:prstGeom>
        </p:spPr>
      </p:pic>
    </p:spTree>
    <p:extLst>
      <p:ext uri="{BB962C8B-B14F-4D97-AF65-F5344CB8AC3E}">
        <p14:creationId xmlns:p14="http://schemas.microsoft.com/office/powerpoint/2010/main" val="134974748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582" name="Picture 5">
            <a:extLst>
              <a:ext uri="{FF2B5EF4-FFF2-40B4-BE49-F238E27FC236}">
                <a16:creationId xmlns:a16="http://schemas.microsoft.com/office/drawing/2014/main" id="{868F0A24-4F2F-4FCD-ACC9-521840F97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91" t="28465" r="63281" b="28465"/>
          <a:stretch>
            <a:fillRect/>
          </a:stretch>
        </p:blipFill>
        <p:spPr bwMode="auto">
          <a:xfrm>
            <a:off x="8317294" y="623916"/>
            <a:ext cx="2930316" cy="3834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87114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630" name="Picture 2">
            <a:extLst>
              <a:ext uri="{FF2B5EF4-FFF2-40B4-BE49-F238E27FC236}">
                <a16:creationId xmlns:a16="http://schemas.microsoft.com/office/drawing/2014/main" id="{18BA4E9B-A9AE-4DF9-864C-FF1DB9DFDA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89603" y="623916"/>
            <a:ext cx="2985697"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36403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678" name="Picture 4">
            <a:extLst>
              <a:ext uri="{FF2B5EF4-FFF2-40B4-BE49-F238E27FC236}">
                <a16:creationId xmlns:a16="http://schemas.microsoft.com/office/drawing/2014/main" id="{5EBD5A38-ED65-4714-A9E9-B002F0FE47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9802" y="623916"/>
            <a:ext cx="2665299"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62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26" name="Picture 2">
            <a:extLst>
              <a:ext uri="{FF2B5EF4-FFF2-40B4-BE49-F238E27FC236}">
                <a16:creationId xmlns:a16="http://schemas.microsoft.com/office/drawing/2014/main" id="{0F47851B-892C-4898-8ECF-3CA17B24CF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229" y="623916"/>
            <a:ext cx="3010445"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54573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774" name="Picture 7">
            <a:extLst>
              <a:ext uri="{FF2B5EF4-FFF2-40B4-BE49-F238E27FC236}">
                <a16:creationId xmlns:a16="http://schemas.microsoft.com/office/drawing/2014/main" id="{69ED1C14-48F9-436E-AAE6-C7F13986BD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42556" y="803325"/>
            <a:ext cx="2448026" cy="3358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2239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822" name="Picture 4">
            <a:extLst>
              <a:ext uri="{FF2B5EF4-FFF2-40B4-BE49-F238E27FC236}">
                <a16:creationId xmlns:a16="http://schemas.microsoft.com/office/drawing/2014/main" id="{9D2485F2-AAF8-4CF0-BB33-79DDE14942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0215" y="623916"/>
            <a:ext cx="2684474"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58500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3700"/>
              <a:t>Is this a child sex offender?</a:t>
            </a:r>
            <a:br>
              <a:rPr lang="en-US" sz="3700"/>
            </a:br>
            <a:endParaRPr lang="th-TH" sz="37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36872"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870" name="Picture 4" descr="David BERESHEZCKIY taken Dec 2013">
            <a:extLst>
              <a:ext uri="{FF2B5EF4-FFF2-40B4-BE49-F238E27FC236}">
                <a16:creationId xmlns:a16="http://schemas.microsoft.com/office/drawing/2014/main" id="{4BE626D0-F055-46A5-A618-BE3F3FC3DE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0058" y="623916"/>
            <a:ext cx="2444788"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22742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F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A08A3E7-8B6D-4172-AD46-4855D6E2F2C7}"/>
              </a:ext>
            </a:extLst>
          </p:cNvPr>
          <p:cNvSpPr>
            <a:spLocks noGrp="1"/>
          </p:cNvSpPr>
          <p:nvPr>
            <p:ph type="title"/>
          </p:nvPr>
        </p:nvSpPr>
        <p:spPr>
          <a:xfrm>
            <a:off x="524256" y="4767072"/>
            <a:ext cx="6594189" cy="1625210"/>
          </a:xfrm>
        </p:spPr>
        <p:txBody>
          <a:bodyPr rtlCol="0">
            <a:normAutofit/>
          </a:bodyPr>
          <a:lstStyle/>
          <a:p>
            <a:pPr algn="r">
              <a:defRPr/>
            </a:pPr>
            <a:r>
              <a:rPr lang="en-US" sz="3400">
                <a:solidFill>
                  <a:srgbClr val="FFFFFF"/>
                </a:solidFill>
              </a:rPr>
              <a:t>                              What are the challenges for police?</a:t>
            </a:r>
            <a:br>
              <a:rPr lang="en-US" sz="3400">
                <a:solidFill>
                  <a:srgbClr val="FFFFFF"/>
                </a:solidFill>
              </a:rPr>
            </a:br>
            <a:endParaRPr lang="th-TH" sz="3400">
              <a:solidFill>
                <a:srgbClr val="FFFFFF"/>
              </a:solidFill>
            </a:endParaRPr>
          </a:p>
        </p:txBody>
      </p:sp>
      <p:pic>
        <p:nvPicPr>
          <p:cNvPr id="126981" name="Picture 1">
            <a:extLst>
              <a:ext uri="{FF2B5EF4-FFF2-40B4-BE49-F238E27FC236}">
                <a16:creationId xmlns:a16="http://schemas.microsoft.com/office/drawing/2014/main" id="{821BB424-1451-4B9A-838E-6B6F0554896F}"/>
              </a:ext>
            </a:extLst>
          </p:cNvPr>
          <p:cNvPicPr>
            <a:picLocks noChangeAspect="1"/>
          </p:cNvPicPr>
          <p:nvPr/>
        </p:nvPicPr>
        <p:blipFill rotWithShape="1">
          <a:blip r:embed="rId3">
            <a:extLst>
              <a:ext uri="{28A0092B-C50C-407E-A947-70E740481C1C}">
                <a14:useLocalDpi xmlns:a14="http://schemas.microsoft.com/office/drawing/2010/main" val="0"/>
              </a:ext>
            </a:extLst>
          </a:blip>
          <a:srcRect t="8159" r="2" b="407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595" name="Content Placeholder 6">
            <a:extLst>
              <a:ext uri="{FF2B5EF4-FFF2-40B4-BE49-F238E27FC236}">
                <a16:creationId xmlns:a16="http://schemas.microsoft.com/office/drawing/2014/main" id="{AEE57810-52CD-4D1B-8556-71F291A31485}"/>
              </a:ext>
            </a:extLst>
          </p:cNvPr>
          <p:cNvSpPr>
            <a:spLocks noGrp="1"/>
          </p:cNvSpPr>
          <p:nvPr>
            <p:ph idx="1"/>
          </p:nvPr>
        </p:nvSpPr>
        <p:spPr>
          <a:xfrm>
            <a:off x="8029319" y="917725"/>
            <a:ext cx="3424739" cy="4852362"/>
          </a:xfrm>
        </p:spPr>
        <p:txBody>
          <a:bodyPr anchor="ctr">
            <a:normAutofit/>
          </a:bodyPr>
          <a:lstStyle/>
          <a:p>
            <a:pPr marL="34925" indent="0">
              <a:buNone/>
              <a:defRPr/>
            </a:pPr>
            <a:r>
              <a:rPr lang="en-AU" altLang="en-US" sz="1400">
                <a:solidFill>
                  <a:srgbClr val="FFFFFF"/>
                </a:solidFill>
              </a:rPr>
              <a:t>Internet and digital technology are changing the scope, opportunity, form, impact and scale of child sexual exploitation:</a:t>
            </a:r>
          </a:p>
          <a:p>
            <a:pPr marL="34925" indent="0">
              <a:buNone/>
              <a:defRPr/>
            </a:pPr>
            <a:endParaRPr lang="en-AU" altLang="en-US" sz="1400">
              <a:solidFill>
                <a:srgbClr val="FFFFFF"/>
              </a:solidFill>
            </a:endParaRPr>
          </a:p>
          <a:p>
            <a:pPr eaLnBrk="1" hangingPunct="1">
              <a:defRPr/>
            </a:pPr>
            <a:r>
              <a:rPr lang="en-AU" altLang="en-US" sz="1400">
                <a:solidFill>
                  <a:srgbClr val="FFFFFF"/>
                </a:solidFill>
              </a:rPr>
              <a:t>Cyber criminals move much faster than police.</a:t>
            </a:r>
          </a:p>
          <a:p>
            <a:pPr eaLnBrk="1" hangingPunct="1">
              <a:defRPr/>
            </a:pPr>
            <a:r>
              <a:rPr lang="en-AU" altLang="en-US" sz="1400">
                <a:solidFill>
                  <a:srgbClr val="FFFFFF"/>
                </a:solidFill>
              </a:rPr>
              <a:t>New technologies complicate police methods of identification.</a:t>
            </a:r>
          </a:p>
          <a:p>
            <a:pPr eaLnBrk="1" hangingPunct="1">
              <a:defRPr/>
            </a:pPr>
            <a:r>
              <a:rPr lang="en-AU" altLang="en-US" sz="1400">
                <a:solidFill>
                  <a:srgbClr val="FFFFFF"/>
                </a:solidFill>
              </a:rPr>
              <a:t>Anonymizing tools, encryption, remote storage make it difficult to detect offenders.</a:t>
            </a:r>
          </a:p>
          <a:p>
            <a:pPr eaLnBrk="1" hangingPunct="1">
              <a:defRPr/>
            </a:pPr>
            <a:r>
              <a:rPr lang="en-AU" altLang="en-US" sz="1400">
                <a:solidFill>
                  <a:srgbClr val="FFFFFF"/>
                </a:solidFill>
              </a:rPr>
              <a:t>Children are increasingly online, but unaware of safe behaviours, so they share inappropriate images of themselves.</a:t>
            </a:r>
          </a:p>
          <a:p>
            <a:pPr eaLnBrk="1" hangingPunct="1">
              <a:defRPr/>
            </a:pPr>
            <a:r>
              <a:rPr lang="en-AU" altLang="en-US" sz="1400">
                <a:solidFill>
                  <a:srgbClr val="FFFFFF"/>
                </a:solidFill>
              </a:rPr>
              <a:t> Increasing Internet/4G in developing countries resulting in more live-distant abuse.</a:t>
            </a:r>
            <a:endParaRPr lang="en-US" altLang="en-US" sz="1400" i="1">
              <a:solidFill>
                <a:srgbClr val="FFFFFF"/>
              </a:solidFill>
              <a:cs typeface="FreesiaUPC" pitchFamily="34" charset="-34"/>
            </a:endParaRPr>
          </a:p>
          <a:p>
            <a:pPr eaLnBrk="1" hangingPunct="1">
              <a:buFont typeface="Arial" panose="020B0604020202020204" pitchFamily="34" charset="0"/>
              <a:buNone/>
              <a:defRPr/>
            </a:pPr>
            <a:endParaRPr lang="en-US" altLang="en-US" sz="1400">
              <a:solidFill>
                <a:srgbClr val="FFFFFF"/>
              </a:solidFill>
              <a:cs typeface="FreesiaUPC" pitchFamily="34" charset="-34"/>
            </a:endParaRPr>
          </a:p>
          <a:p>
            <a:pPr eaLnBrk="1" hangingPunct="1">
              <a:buFont typeface="Arial" panose="020B0604020202020204" pitchFamily="34" charset="0"/>
              <a:buNone/>
              <a:defRPr/>
            </a:pPr>
            <a:endParaRPr lang="en-US" altLang="en-US" sz="1400">
              <a:solidFill>
                <a:srgbClr val="FFFFFF"/>
              </a:solidFill>
              <a:cs typeface="FreesiaUPC" pitchFamily="34" charset="-34"/>
            </a:endParaRPr>
          </a:p>
        </p:txBody>
      </p:sp>
    </p:spTree>
    <p:extLst>
      <p:ext uri="{BB962C8B-B14F-4D97-AF65-F5344CB8AC3E}">
        <p14:creationId xmlns:p14="http://schemas.microsoft.com/office/powerpoint/2010/main" val="258747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9AAC67-2DCE-442F-807F-1B103B9EA183}"/>
              </a:ext>
            </a:extLst>
          </p:cNvPr>
          <p:cNvSpPr>
            <a:spLocks noGrp="1"/>
          </p:cNvSpPr>
          <p:nvPr>
            <p:ph type="title"/>
          </p:nvPr>
        </p:nvSpPr>
        <p:spPr>
          <a:xfrm>
            <a:off x="6711117" y="860682"/>
            <a:ext cx="4645250" cy="2889114"/>
          </a:xfrm>
        </p:spPr>
        <p:txBody>
          <a:bodyPr vert="horz" lIns="91440" tIns="45720" rIns="91440" bIns="45720" rtlCol="0" anchor="b">
            <a:normAutofit/>
          </a:bodyPr>
          <a:lstStyle/>
          <a:p>
            <a:pPr algn="ctr"/>
            <a:r>
              <a:rPr lang="en-US" sz="3600" kern="1200" dirty="0">
                <a:solidFill>
                  <a:schemeClr val="bg1"/>
                </a:solidFill>
                <a:latin typeface="+mj-lt"/>
                <a:ea typeface="+mj-ea"/>
                <a:cs typeface="+mj-cs"/>
              </a:rPr>
              <a:t>How does this issue relate to me?</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2EED976-5AAC-4BF8-9545-329E5FE5A945}"/>
              </a:ext>
            </a:extLst>
          </p:cNvPr>
          <p:cNvPicPr>
            <a:picLocks noGrp="1" noChangeAspect="1"/>
          </p:cNvPicPr>
          <p:nvPr>
            <p:ph idx="1"/>
          </p:nvPr>
        </p:nvPicPr>
        <p:blipFill>
          <a:blip r:embed="rId3"/>
          <a:stretch>
            <a:fillRect/>
          </a:stretch>
        </p:blipFill>
        <p:spPr>
          <a:xfrm>
            <a:off x="1184136" y="1190720"/>
            <a:ext cx="3084843" cy="3078747"/>
          </a:xfrm>
          <a:prstGeom prst="rect">
            <a:avLst/>
          </a:prstGeom>
        </p:spPr>
      </p:pic>
    </p:spTree>
    <p:extLst>
      <p:ext uri="{BB962C8B-B14F-4D97-AF65-F5344CB8AC3E}">
        <p14:creationId xmlns:p14="http://schemas.microsoft.com/office/powerpoint/2010/main" val="413596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1" name="Content Placeholder 6">
            <a:extLst>
              <a:ext uri="{FF2B5EF4-FFF2-40B4-BE49-F238E27FC236}">
                <a16:creationId xmlns:a16="http://schemas.microsoft.com/office/drawing/2014/main" id="{F72D2364-1C23-4909-A1A1-B7FF8844EE7A}"/>
              </a:ext>
            </a:extLst>
          </p:cNvPr>
          <p:cNvSpPr>
            <a:spLocks noGrp="1"/>
          </p:cNvSpPr>
          <p:nvPr>
            <p:ph idx="1"/>
          </p:nvPr>
        </p:nvSpPr>
        <p:spPr>
          <a:xfrm>
            <a:off x="98323" y="2638044"/>
            <a:ext cx="4483509" cy="3415622"/>
          </a:xfrm>
        </p:spPr>
        <p:txBody>
          <a:bodyPr>
            <a:normAutofit/>
          </a:bodyPr>
          <a:lstStyle/>
          <a:p>
            <a:pPr eaLnBrk="1" hangingPunct="1">
              <a:buFont typeface="Arial" panose="020B0604020202020204" pitchFamily="34" charset="0"/>
              <a:buNone/>
            </a:pPr>
            <a:r>
              <a:rPr lang="en-AU" altLang="en-US" sz="2000" dirty="0">
                <a:solidFill>
                  <a:schemeClr val="bg1"/>
                </a:solidFill>
                <a:cs typeface="Cordia New" panose="020B0304020202020204" pitchFamily="34" charset="-34"/>
              </a:rPr>
              <a:t>Child protection is everyone’s business </a:t>
            </a:r>
          </a:p>
          <a:p>
            <a:pPr eaLnBrk="1" hangingPunct="1">
              <a:buFont typeface="Arial" panose="020B0604020202020204" pitchFamily="34" charset="0"/>
              <a:buNone/>
            </a:pPr>
            <a:endParaRPr lang="en-AU" altLang="en-US" sz="2000" dirty="0">
              <a:solidFill>
                <a:schemeClr val="bg1"/>
              </a:solidFill>
              <a:cs typeface="Cordia New" panose="020B0304020202020204" pitchFamily="34" charset="-34"/>
            </a:endParaRPr>
          </a:p>
          <a:p>
            <a:pPr eaLnBrk="1" hangingPunct="1">
              <a:buFont typeface="Arial" panose="020B0604020202020204" pitchFamily="34" charset="0"/>
              <a:buNone/>
            </a:pPr>
            <a:endParaRPr lang="en-AU" altLang="en-US" sz="2000" dirty="0">
              <a:solidFill>
                <a:schemeClr val="bg1"/>
              </a:solidFill>
              <a:cs typeface="Cordia New" panose="020B0304020202020204" pitchFamily="34" charset="-34"/>
            </a:endParaRPr>
          </a:p>
          <a:p>
            <a:pPr eaLnBrk="1" hangingPunct="1">
              <a:buFont typeface="Arial" panose="020B0604020202020204" pitchFamily="34" charset="0"/>
              <a:buNone/>
            </a:pPr>
            <a:endParaRPr lang="en-AU" altLang="en-US" sz="2000" dirty="0">
              <a:solidFill>
                <a:schemeClr val="bg1"/>
              </a:solidFill>
              <a:cs typeface="Cordia New" panose="020B0304020202020204" pitchFamily="34" charset="-34"/>
            </a:endParaRPr>
          </a:p>
          <a:p>
            <a:pPr eaLnBrk="1" hangingPunct="1">
              <a:buFont typeface="Arial" panose="020B0604020202020204" pitchFamily="34" charset="0"/>
              <a:buNone/>
            </a:pPr>
            <a:endParaRPr lang="en-AU" altLang="en-US" sz="2000" dirty="0">
              <a:solidFill>
                <a:schemeClr val="bg1"/>
              </a:solidFill>
              <a:cs typeface="Cordia New" panose="020B0304020202020204" pitchFamily="34" charset="-34"/>
            </a:endParaRPr>
          </a:p>
          <a:p>
            <a:pPr eaLnBrk="1" hangingPunct="1">
              <a:buFont typeface="Arial" panose="020B0604020202020204" pitchFamily="34" charset="0"/>
              <a:buNone/>
            </a:pPr>
            <a:endParaRPr lang="en-AU" altLang="en-US" sz="2000" dirty="0">
              <a:solidFill>
                <a:schemeClr val="bg1"/>
              </a:solidFill>
              <a:cs typeface="Cordia New" panose="020B0304020202020204" pitchFamily="34" charset="-34"/>
            </a:endParaRPr>
          </a:p>
        </p:txBody>
      </p:sp>
      <p:pic>
        <p:nvPicPr>
          <p:cNvPr id="53253" name="Content Placeholder 11">
            <a:extLst>
              <a:ext uri="{FF2B5EF4-FFF2-40B4-BE49-F238E27FC236}">
                <a16:creationId xmlns:a16="http://schemas.microsoft.com/office/drawing/2014/main" id="{69FCD4DD-4D40-4CBC-8AFE-34043E48D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18048" y="643467"/>
            <a:ext cx="5410199"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4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E139A4A-452A-4EC8-B129-93ECC6D995BD}"/>
              </a:ext>
            </a:extLst>
          </p:cNvPr>
          <p:cNvSpPr>
            <a:spLocks noGrp="1"/>
          </p:cNvSpPr>
          <p:nvPr>
            <p:ph type="title"/>
          </p:nvPr>
        </p:nvSpPr>
        <p:spPr>
          <a:xfrm>
            <a:off x="833002" y="448253"/>
            <a:ext cx="10520702" cy="1325563"/>
          </a:xfrm>
        </p:spPr>
        <p:txBody>
          <a:bodyPr rtlCol="0">
            <a:normAutofit/>
          </a:bodyPr>
          <a:lstStyle/>
          <a:p>
            <a:pPr>
              <a:defRPr/>
            </a:pPr>
            <a:r>
              <a:rPr lang="en-US"/>
              <a:t>South East Asia is not immune from transnational child sex crimes</a:t>
            </a:r>
            <a:endParaRPr lang="th-TH"/>
          </a:p>
        </p:txBody>
      </p:sp>
      <p:sp>
        <p:nvSpPr>
          <p:cNvPr id="18435" name="Content Placeholder 6">
            <a:extLst>
              <a:ext uri="{FF2B5EF4-FFF2-40B4-BE49-F238E27FC236}">
                <a16:creationId xmlns:a16="http://schemas.microsoft.com/office/drawing/2014/main" id="{D391E0B6-A09C-48B0-8112-A65C20C12A35}"/>
              </a:ext>
            </a:extLst>
          </p:cNvPr>
          <p:cNvSpPr>
            <a:spLocks noGrp="1"/>
          </p:cNvSpPr>
          <p:nvPr>
            <p:ph idx="1"/>
          </p:nvPr>
        </p:nvSpPr>
        <p:spPr>
          <a:xfrm>
            <a:off x="838200" y="2191807"/>
            <a:ext cx="4936067" cy="3985155"/>
          </a:xfrm>
        </p:spPr>
        <p:txBody>
          <a:bodyPr rtlCol="0">
            <a:normAutofit/>
          </a:bodyPr>
          <a:lstStyle/>
          <a:p>
            <a:pPr marL="514350" indent="-514350">
              <a:buFont typeface="Arial" charset="0"/>
              <a:buChar char="•"/>
              <a:defRPr/>
            </a:pPr>
            <a:endParaRPr lang="en-US" sz="2000">
              <a:cs typeface="FreesiaUPC" pitchFamily="34" charset="-34"/>
            </a:endParaRPr>
          </a:p>
          <a:p>
            <a:pPr marL="514350" indent="-514350">
              <a:buFont typeface="Arial" charset="0"/>
              <a:buChar char="•"/>
              <a:defRPr/>
            </a:pPr>
            <a:endParaRPr lang="en-US" sz="2000">
              <a:cs typeface="FreesiaUPC" pitchFamily="34" charset="-34"/>
            </a:endParaRPr>
          </a:p>
          <a:p>
            <a:pPr indent="-137160">
              <a:buNone/>
              <a:defRPr/>
            </a:pPr>
            <a:endParaRPr lang="en-US" sz="2000">
              <a:cs typeface="FreesiaUPC" pitchFamily="34" charset="-34"/>
            </a:endParaRPr>
          </a:p>
          <a:p>
            <a:pPr indent="-137160">
              <a:buNone/>
              <a:defRPr/>
            </a:pPr>
            <a:endParaRPr lang="en-US" sz="2000">
              <a:cs typeface="FreesiaUPC" pitchFamily="34" charset="-34"/>
            </a:endParaRPr>
          </a:p>
        </p:txBody>
      </p:sp>
      <p:pic>
        <p:nvPicPr>
          <p:cNvPr id="3" name="Picture 2" descr="A picture containing text, map&#10;&#10;Description automatically generated">
            <a:extLst>
              <a:ext uri="{FF2B5EF4-FFF2-40B4-BE49-F238E27FC236}">
                <a16:creationId xmlns:a16="http://schemas.microsoft.com/office/drawing/2014/main" id="{B325BC50-B1EA-4252-BB8F-B854E7889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915" y="2503140"/>
            <a:ext cx="5847639" cy="3625536"/>
          </a:xfrm>
          <a:prstGeom prst="rect">
            <a:avLst/>
          </a:prstGeom>
        </p:spPr>
      </p:pic>
    </p:spTree>
    <p:extLst>
      <p:ext uri="{BB962C8B-B14F-4D97-AF65-F5344CB8AC3E}">
        <p14:creationId xmlns:p14="http://schemas.microsoft.com/office/powerpoint/2010/main" val="9525229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6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1" name="Title 5">
            <a:extLst>
              <a:ext uri="{FF2B5EF4-FFF2-40B4-BE49-F238E27FC236}">
                <a16:creationId xmlns:a16="http://schemas.microsoft.com/office/drawing/2014/main" id="{1E7E8CEF-B6F7-4A1F-BC9C-27570CDE9F64}"/>
              </a:ext>
            </a:extLst>
          </p:cNvPr>
          <p:cNvSpPr>
            <a:spLocks noGrp="1"/>
          </p:cNvSpPr>
          <p:nvPr>
            <p:ph type="title"/>
          </p:nvPr>
        </p:nvSpPr>
        <p:spPr>
          <a:xfrm>
            <a:off x="524256" y="4767072"/>
            <a:ext cx="6594189" cy="1625210"/>
          </a:xfrm>
        </p:spPr>
        <p:txBody>
          <a:bodyPr>
            <a:normAutofit/>
          </a:bodyPr>
          <a:lstStyle/>
          <a:p>
            <a:pPr algn="r" eaLnBrk="1" hangingPunct="1"/>
            <a:r>
              <a:rPr lang="en-US" altLang="en-US">
                <a:solidFill>
                  <a:srgbClr val="FFFFFF"/>
                </a:solidFill>
              </a:rPr>
              <a:t>What are children’s rights?</a:t>
            </a:r>
            <a:endParaRPr lang="th-TH" altLang="en-US">
              <a:solidFill>
                <a:srgbClr val="FFFFFF"/>
              </a:solidFill>
            </a:endParaRPr>
          </a:p>
        </p:txBody>
      </p:sp>
      <p:pic>
        <p:nvPicPr>
          <p:cNvPr id="2" name="Picture 1">
            <a:extLst>
              <a:ext uri="{FF2B5EF4-FFF2-40B4-BE49-F238E27FC236}">
                <a16:creationId xmlns:a16="http://schemas.microsoft.com/office/drawing/2014/main" id="{1FF197F8-5668-443A-9AF0-11A43CB087E2}"/>
              </a:ext>
            </a:extLst>
          </p:cNvPr>
          <p:cNvPicPr>
            <a:picLocks noChangeAspect="1"/>
          </p:cNvPicPr>
          <p:nvPr/>
        </p:nvPicPr>
        <p:blipFill rotWithShape="1">
          <a:blip r:embed="rId3"/>
          <a:srcRect r="1" b="11831"/>
          <a:stretch/>
        </p:blipFill>
        <p:spPr>
          <a:xfrm>
            <a:off x="327547" y="321733"/>
            <a:ext cx="7058306" cy="4107392"/>
          </a:xfrm>
          <a:prstGeom prst="rect">
            <a:avLst/>
          </a:prstGeom>
        </p:spPr>
      </p:pic>
      <p:sp>
        <p:nvSpPr>
          <p:cNvPr id="202" name="Rectangle 20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id="{991FECC7-666F-4E4D-8DE5-CCEE090E658D}"/>
              </a:ext>
            </a:extLst>
          </p:cNvPr>
          <p:cNvSpPr>
            <a:spLocks noGrp="1"/>
          </p:cNvSpPr>
          <p:nvPr>
            <p:ph idx="1"/>
          </p:nvPr>
        </p:nvSpPr>
        <p:spPr>
          <a:xfrm>
            <a:off x="8029319" y="917725"/>
            <a:ext cx="3424739" cy="4852362"/>
          </a:xfrm>
        </p:spPr>
        <p:txBody>
          <a:bodyPr rtlCol="0" anchor="ctr">
            <a:normAutofit/>
          </a:bodyPr>
          <a:lstStyle/>
          <a:p>
            <a:pPr marL="0" indent="0">
              <a:buNone/>
              <a:defRPr/>
            </a:pPr>
            <a:r>
              <a:rPr lang="en-US" sz="2000" dirty="0">
                <a:solidFill>
                  <a:srgbClr val="FFFFFF"/>
                </a:solidFill>
              </a:rPr>
              <a:t>Cambodia is a signatory to the international Convention on the Rights of the Child. </a:t>
            </a:r>
          </a:p>
          <a:p>
            <a:pPr marL="0" indent="0">
              <a:buNone/>
              <a:defRPr/>
            </a:pPr>
            <a:r>
              <a:rPr lang="en-US" sz="2000" b="1" dirty="0">
                <a:solidFill>
                  <a:srgbClr val="FFFFFF"/>
                </a:solidFill>
              </a:rPr>
              <a:t>All children </a:t>
            </a:r>
            <a:r>
              <a:rPr lang="en-US" sz="2000" dirty="0">
                <a:solidFill>
                  <a:srgbClr val="FFFFFF"/>
                </a:solidFill>
              </a:rPr>
              <a:t>have rights to:</a:t>
            </a:r>
          </a:p>
          <a:p>
            <a:pPr marL="1062037" lvl="2" indent="-514350">
              <a:buFont typeface="+mj-lt"/>
              <a:buAutoNum type="arabicPeriod"/>
              <a:defRPr/>
            </a:pPr>
            <a:r>
              <a:rPr lang="en-US" dirty="0">
                <a:solidFill>
                  <a:srgbClr val="FFFFFF"/>
                </a:solidFill>
              </a:rPr>
              <a:t>Survival</a:t>
            </a:r>
          </a:p>
          <a:p>
            <a:pPr marL="1062037" lvl="2" indent="-514350">
              <a:buFont typeface="+mj-lt"/>
              <a:buAutoNum type="arabicPeriod"/>
              <a:defRPr/>
            </a:pPr>
            <a:r>
              <a:rPr lang="en-US" dirty="0">
                <a:solidFill>
                  <a:srgbClr val="FFFFFF"/>
                </a:solidFill>
              </a:rPr>
              <a:t>Development</a:t>
            </a:r>
          </a:p>
          <a:p>
            <a:pPr marL="1062037" lvl="2" indent="-514350">
              <a:buFont typeface="+mj-lt"/>
              <a:buAutoNum type="arabicPeriod"/>
              <a:defRPr/>
            </a:pPr>
            <a:r>
              <a:rPr lang="en-US" dirty="0">
                <a:solidFill>
                  <a:srgbClr val="FFFFFF"/>
                </a:solidFill>
              </a:rPr>
              <a:t>Participation</a:t>
            </a:r>
          </a:p>
          <a:p>
            <a:pPr marL="1062037" lvl="2" indent="-514350">
              <a:buFont typeface="+mj-lt"/>
              <a:buAutoNum type="arabicPeriod"/>
              <a:defRPr/>
            </a:pPr>
            <a:r>
              <a:rPr lang="en-US" dirty="0">
                <a:solidFill>
                  <a:srgbClr val="FFFFFF"/>
                </a:solidFill>
              </a:rPr>
              <a:t>Protection</a:t>
            </a:r>
          </a:p>
          <a:p>
            <a:pPr marL="788987" lvl="1" indent="-514350">
              <a:buFont typeface="+mj-lt"/>
              <a:buAutoNum type="arabicPeriod"/>
              <a:defRPr/>
            </a:pPr>
            <a:endParaRPr lang="en-US" sz="2000" i="1" dirty="0">
              <a:solidFill>
                <a:srgbClr val="FFFFFF"/>
              </a:solidFill>
            </a:endParaRPr>
          </a:p>
          <a:p>
            <a:pPr marL="514350" indent="-514350">
              <a:buNone/>
              <a:defRPr/>
            </a:pPr>
            <a:endParaRPr lang="en-US" sz="2000" dirty="0">
              <a:solidFill>
                <a:srgbClr val="FFFFFF"/>
              </a:solidFill>
              <a:cs typeface="FreesiaUPC" pitchFamily="34" charset="-34"/>
            </a:endParaRPr>
          </a:p>
          <a:p>
            <a:pPr indent="-137160">
              <a:buFont typeface="Arial" charset="0"/>
              <a:buChar char="•"/>
              <a:defRPr/>
            </a:pPr>
            <a:endParaRPr lang="en-US" sz="2000" dirty="0">
              <a:solidFill>
                <a:srgbClr val="FFFFFF"/>
              </a:solidFill>
              <a:cs typeface="FreesiaUPC" pitchFamily="34" charset="-34"/>
            </a:endParaRPr>
          </a:p>
          <a:p>
            <a:pPr indent="-137160">
              <a:buFont typeface="Arial" charset="0"/>
              <a:buChar char="•"/>
              <a:defRPr/>
            </a:pPr>
            <a:endParaRPr lang="en-US" sz="2000" dirty="0">
              <a:solidFill>
                <a:srgbClr val="FFFFFF"/>
              </a:solidFill>
              <a:cs typeface="FreesiaUPC" pitchFamily="34" charset="-34"/>
            </a:endParaRPr>
          </a:p>
        </p:txBody>
      </p:sp>
    </p:spTree>
    <p:extLst>
      <p:ext uri="{BB962C8B-B14F-4D97-AF65-F5344CB8AC3E}">
        <p14:creationId xmlns:p14="http://schemas.microsoft.com/office/powerpoint/2010/main" val="227532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Rectangle 7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0E2F8F6-0A9C-4F11-9470-5D3614991FE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rtlCol="0">
            <a:normAutofit/>
          </a:bodyPr>
          <a:lstStyle/>
          <a:p>
            <a:pPr algn="ctr">
              <a:defRPr/>
            </a:pPr>
            <a:r>
              <a:rPr lang="en-US" sz="2600" dirty="0">
                <a:solidFill>
                  <a:srgbClr val="FFFFFF"/>
                </a:solidFill>
              </a:rPr>
              <a:t>What are the international instruments?</a:t>
            </a:r>
            <a:endParaRPr lang="th-TH" sz="2600" dirty="0">
              <a:solidFill>
                <a:srgbClr val="FFFFFF"/>
              </a:solidFill>
            </a:endParaRPr>
          </a:p>
        </p:txBody>
      </p:sp>
      <p:sp>
        <p:nvSpPr>
          <p:cNvPr id="18435" name="Content Placeholder 6">
            <a:extLst>
              <a:ext uri="{FF2B5EF4-FFF2-40B4-BE49-F238E27FC236}">
                <a16:creationId xmlns:a16="http://schemas.microsoft.com/office/drawing/2014/main" id="{6353AA0B-296F-4225-8AF9-ADA2B6E1E204}"/>
              </a:ext>
            </a:extLst>
          </p:cNvPr>
          <p:cNvSpPr>
            <a:spLocks noGrp="1"/>
          </p:cNvSpPr>
          <p:nvPr>
            <p:ph idx="1"/>
          </p:nvPr>
        </p:nvSpPr>
        <p:spPr>
          <a:xfrm>
            <a:off x="4038600" y="4884873"/>
            <a:ext cx="7188199" cy="1292090"/>
          </a:xfrm>
        </p:spPr>
        <p:txBody>
          <a:bodyPr rtlCol="0">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graphicFrame>
        <p:nvGraphicFramePr>
          <p:cNvPr id="2" name="Table 1">
            <a:extLst>
              <a:ext uri="{FF2B5EF4-FFF2-40B4-BE49-F238E27FC236}">
                <a16:creationId xmlns:a16="http://schemas.microsoft.com/office/drawing/2014/main" id="{C73D9E01-213F-4EF7-B397-F46A2D251CD0}"/>
              </a:ext>
            </a:extLst>
          </p:cNvPr>
          <p:cNvGraphicFramePr>
            <a:graphicFrameLocks noGrp="1"/>
          </p:cNvGraphicFramePr>
          <p:nvPr>
            <p:extLst/>
          </p:nvPr>
        </p:nvGraphicFramePr>
        <p:xfrm>
          <a:off x="3947144" y="1272619"/>
          <a:ext cx="7940056" cy="3163377"/>
        </p:xfrm>
        <a:graphic>
          <a:graphicData uri="http://schemas.openxmlformats.org/drawingml/2006/table">
            <a:tbl>
              <a:tblPr firstRow="1" bandRow="1">
                <a:tableStyleId>{5C22544A-7EE6-4342-B048-85BDC9FD1C3A}</a:tableStyleId>
              </a:tblPr>
              <a:tblGrid>
                <a:gridCol w="5517891">
                  <a:extLst>
                    <a:ext uri="{9D8B030D-6E8A-4147-A177-3AD203B41FA5}">
                      <a16:colId xmlns:a16="http://schemas.microsoft.com/office/drawing/2014/main" val="4236239608"/>
                    </a:ext>
                  </a:extLst>
                </a:gridCol>
                <a:gridCol w="2422165">
                  <a:extLst>
                    <a:ext uri="{9D8B030D-6E8A-4147-A177-3AD203B41FA5}">
                      <a16:colId xmlns:a16="http://schemas.microsoft.com/office/drawing/2014/main" val="1674488347"/>
                    </a:ext>
                  </a:extLst>
                </a:gridCol>
              </a:tblGrid>
              <a:tr h="492074">
                <a:tc>
                  <a:txBody>
                    <a:bodyPr/>
                    <a:lstStyle/>
                    <a:p>
                      <a:r>
                        <a:rPr lang="en-AU" sz="1000"/>
                        <a:t>INSTRUMENT</a:t>
                      </a:r>
                    </a:p>
                  </a:txBody>
                  <a:tcPr marL="63792" marR="63792" marT="31883" marB="31883"/>
                </a:tc>
                <a:tc>
                  <a:txBody>
                    <a:bodyPr/>
                    <a:lstStyle/>
                    <a:p>
                      <a:pPr algn="ctr"/>
                      <a:r>
                        <a:rPr lang="en-AU" sz="1000"/>
                        <a:t>CAMBODIA</a:t>
                      </a:r>
                    </a:p>
                    <a:p>
                      <a:pPr algn="ctr"/>
                      <a:r>
                        <a:rPr lang="en-AU" sz="1000"/>
                        <a:t>RATIFICATION STATUS</a:t>
                      </a:r>
                    </a:p>
                  </a:txBody>
                  <a:tcPr marL="63792" marR="63792" marT="31883" marB="31883"/>
                </a:tc>
                <a:extLst>
                  <a:ext uri="{0D108BD9-81ED-4DB2-BD59-A6C34878D82A}">
                    <a16:rowId xmlns:a16="http://schemas.microsoft.com/office/drawing/2014/main" val="1384973464"/>
                  </a:ext>
                </a:extLst>
              </a:tr>
              <a:tr h="546151">
                <a:tc>
                  <a:txBody>
                    <a:bodyPr/>
                    <a:lstStyle/>
                    <a:p>
                      <a:pPr marL="34925" indent="0">
                        <a:buNone/>
                      </a:pPr>
                      <a:r>
                        <a:rPr lang="en-AU" sz="1100">
                          <a:latin typeface="+mj-lt"/>
                        </a:rPr>
                        <a:t>Convention on the Rights of the Child: 1990</a:t>
                      </a:r>
                    </a:p>
                    <a:p>
                      <a:endParaRPr lang="en-AU" sz="1100">
                        <a:latin typeface="+mj-lt"/>
                      </a:endParaRPr>
                    </a:p>
                  </a:txBody>
                  <a:tcPr marL="63792" marR="63792" marT="31883" marB="31883"/>
                </a:tc>
                <a:tc>
                  <a:txBody>
                    <a:bodyPr/>
                    <a:lstStyle/>
                    <a:p>
                      <a:r>
                        <a:rPr lang="en-AU" sz="1000" dirty="0"/>
                        <a:t>Ratification/Accession:  15 Oct 1992a</a:t>
                      </a:r>
                    </a:p>
                  </a:txBody>
                  <a:tcPr marL="63792" marR="63792" marT="31883" marB="31883"/>
                </a:tc>
                <a:extLst>
                  <a:ext uri="{0D108BD9-81ED-4DB2-BD59-A6C34878D82A}">
                    <a16:rowId xmlns:a16="http://schemas.microsoft.com/office/drawing/2014/main" val="2691028584"/>
                  </a:ext>
                </a:extLst>
              </a:tr>
              <a:tr h="681345">
                <a:tc>
                  <a:txBody>
                    <a:bodyPr/>
                    <a:lstStyle/>
                    <a:p>
                      <a:pPr marL="34925" indent="0">
                        <a:buNone/>
                      </a:pPr>
                      <a:r>
                        <a:rPr lang="en-AU" sz="1100" dirty="0">
                          <a:latin typeface="+mj-lt"/>
                        </a:rPr>
                        <a:t>Optional Protocol to the Convention on the Rights of the Child on the sale of children, child prostitution and child pornography: 2002</a:t>
                      </a:r>
                    </a:p>
                  </a:txBody>
                  <a:tcPr marL="63792" marR="63792" marT="31883" marB="31883"/>
                </a:tc>
                <a:tc>
                  <a:txBody>
                    <a:bodyPr/>
                    <a:lstStyle/>
                    <a:p>
                      <a:r>
                        <a:rPr lang="en-AU" sz="1000" dirty="0"/>
                        <a:t>Signature: 27 June 2000</a:t>
                      </a:r>
                    </a:p>
                    <a:p>
                      <a:r>
                        <a:rPr lang="en-AU" sz="1000" dirty="0"/>
                        <a:t>Ratification/Accession: 30 May 2002</a:t>
                      </a:r>
                    </a:p>
                    <a:p>
                      <a:endParaRPr lang="en-AU" sz="1000" dirty="0"/>
                    </a:p>
                  </a:txBody>
                  <a:tcPr marL="63792" marR="63792" marT="31883" marB="31883"/>
                </a:tc>
                <a:extLst>
                  <a:ext uri="{0D108BD9-81ED-4DB2-BD59-A6C34878D82A}">
                    <a16:rowId xmlns:a16="http://schemas.microsoft.com/office/drawing/2014/main" val="3943471931"/>
                  </a:ext>
                </a:extLst>
              </a:tr>
              <a:tr h="6813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j-lt"/>
                        </a:rPr>
                        <a:t>C182 International Labour Organization Worst Forms of Child Labour Convention: 2000</a:t>
                      </a:r>
                    </a:p>
                  </a:txBody>
                  <a:tcPr marL="63792" marR="63792" marT="31883" marB="31883"/>
                </a:tc>
                <a:tc>
                  <a:txBody>
                    <a:bodyPr/>
                    <a:lstStyle/>
                    <a:p>
                      <a:r>
                        <a:rPr lang="en-AU" sz="1000" dirty="0"/>
                        <a:t>Ratification/Accession: 2006</a:t>
                      </a:r>
                    </a:p>
                    <a:p>
                      <a:endParaRPr lang="en-AU" sz="1000" dirty="0"/>
                    </a:p>
                  </a:txBody>
                  <a:tcPr marL="63792" marR="63792" marT="31883" marB="31883"/>
                </a:tc>
                <a:extLst>
                  <a:ext uri="{0D108BD9-81ED-4DB2-BD59-A6C34878D82A}">
                    <a16:rowId xmlns:a16="http://schemas.microsoft.com/office/drawing/2014/main" val="2746528049"/>
                  </a:ext>
                </a:extLst>
              </a:tr>
              <a:tr h="7624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j-lt"/>
                        </a:rPr>
                        <a:t>The Protocol to Prevent, Suppress and Punish Trafficking in Persons, Especially Women and Children, supplementing the United Nations Convention against Transnational Organized Crime: 2003 </a:t>
                      </a:r>
                    </a:p>
                  </a:txBody>
                  <a:tcPr marL="63792" marR="63792" marT="31883" marB="31883"/>
                </a:tc>
                <a:tc>
                  <a:txBody>
                    <a:bodyPr/>
                    <a:lstStyle/>
                    <a:p>
                      <a:r>
                        <a:rPr lang="en-AU" sz="1000" dirty="0"/>
                        <a:t>Signature: 11 Nov 2001</a:t>
                      </a:r>
                    </a:p>
                    <a:p>
                      <a:r>
                        <a:rPr lang="en-AU" sz="1000" dirty="0"/>
                        <a:t>Ratification/Accession: 2 July 2007</a:t>
                      </a:r>
                    </a:p>
                    <a:p>
                      <a:endParaRPr lang="en-AU" sz="1000" dirty="0"/>
                    </a:p>
                  </a:txBody>
                  <a:tcPr marL="63792" marR="63792" marT="31883" marB="31883"/>
                </a:tc>
                <a:extLst>
                  <a:ext uri="{0D108BD9-81ED-4DB2-BD59-A6C34878D82A}">
                    <a16:rowId xmlns:a16="http://schemas.microsoft.com/office/drawing/2014/main" val="1074179870"/>
                  </a:ext>
                </a:extLst>
              </a:tr>
            </a:tbl>
          </a:graphicData>
        </a:graphic>
      </p:graphicFrame>
    </p:spTree>
    <p:extLst>
      <p:ext uri="{BB962C8B-B14F-4D97-AF65-F5344CB8AC3E}">
        <p14:creationId xmlns:p14="http://schemas.microsoft.com/office/powerpoint/2010/main" val="3121884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Title 5">
            <a:extLst>
              <a:ext uri="{FF2B5EF4-FFF2-40B4-BE49-F238E27FC236}">
                <a16:creationId xmlns:a16="http://schemas.microsoft.com/office/drawing/2014/main" id="{BBF2B7FA-765D-4174-BAC7-CAFCA12F531E}"/>
              </a:ext>
            </a:extLst>
          </p:cNvPr>
          <p:cNvSpPr>
            <a:spLocks noGrp="1"/>
          </p:cNvSpPr>
          <p:nvPr>
            <p:ph type="title"/>
          </p:nvPr>
        </p:nvSpPr>
        <p:spPr>
          <a:xfrm>
            <a:off x="535020" y="685800"/>
            <a:ext cx="2780271" cy="5105400"/>
          </a:xfrm>
        </p:spPr>
        <p:txBody>
          <a:bodyPr rtlCol="0">
            <a:normAutofit/>
          </a:bodyPr>
          <a:lstStyle/>
          <a:p>
            <a:pPr>
              <a:defRPr/>
            </a:pPr>
            <a:r>
              <a:rPr lang="en-US" sz="4000">
                <a:solidFill>
                  <a:srgbClr val="FFFFFF"/>
                </a:solidFill>
              </a:rPr>
              <a:t>What are my child protection obligations?</a:t>
            </a:r>
            <a:endParaRPr lang="th-TH" sz="4000">
              <a:solidFill>
                <a:srgbClr val="FFFFFF"/>
              </a:solidFill>
            </a:endParaRPr>
          </a:p>
        </p:txBody>
      </p:sp>
      <p:graphicFrame>
        <p:nvGraphicFramePr>
          <p:cNvPr id="7173" name="Content Placeholder 6">
            <a:extLst>
              <a:ext uri="{FF2B5EF4-FFF2-40B4-BE49-F238E27FC236}">
                <a16:creationId xmlns:a16="http://schemas.microsoft.com/office/drawing/2014/main" id="{58AAE439-E582-4E56-A12D-457FB072BCE5}"/>
              </a:ext>
            </a:extLst>
          </p:cNvPr>
          <p:cNvGraphicFramePr>
            <a:graphicFrameLocks noGrp="1"/>
          </p:cNvGraphicFramePr>
          <p:nvPr>
            <p:ph idx="1"/>
            <p:extLst>
              <p:ext uri="{D42A27DB-BD31-4B8C-83A1-F6EECF244321}">
                <p14:modId xmlns:p14="http://schemas.microsoft.com/office/powerpoint/2010/main" val="31061234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F3414-8C3E-4F36-9084-187AFC2FE0D0}"/>
              </a:ext>
            </a:extLst>
          </p:cNvPr>
          <p:cNvSpPr>
            <a:spLocks noGrp="1"/>
          </p:cNvSpPr>
          <p:nvPr>
            <p:ph type="title"/>
          </p:nvPr>
        </p:nvSpPr>
        <p:spPr>
          <a:xfrm>
            <a:off x="762001" y="803325"/>
            <a:ext cx="5314536" cy="1325563"/>
          </a:xfrm>
        </p:spPr>
        <p:txBody>
          <a:bodyPr rtlCol="0">
            <a:normAutofit/>
          </a:bodyPr>
          <a:lstStyle/>
          <a:p>
            <a:pPr>
              <a:defRPr/>
            </a:pPr>
            <a:r>
              <a:rPr lang="en-US" sz="2800"/>
              <a:t>What personal actions can I take to protect children?</a:t>
            </a:r>
            <a:br>
              <a:rPr lang="en-US" sz="2800"/>
            </a:br>
            <a:endParaRPr lang="th-TH" sz="2800"/>
          </a:p>
        </p:txBody>
      </p:sp>
      <p:sp>
        <p:nvSpPr>
          <p:cNvPr id="18435" name="Content Placeholder 6">
            <a:extLst>
              <a:ext uri="{FF2B5EF4-FFF2-40B4-BE49-F238E27FC236}">
                <a16:creationId xmlns:a16="http://schemas.microsoft.com/office/drawing/2014/main" id="{01518F6D-2966-40E6-9705-737ACEC6E215}"/>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a:p>
            <a:pPr marL="34290" indent="0">
              <a:buNone/>
              <a:defRPr/>
            </a:pPr>
            <a:endParaRPr lang="en-AU" sz="1800" b="1"/>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6133" name="Picture 1" descr="A picture containing accessory&#10;&#10;Description automatically generated">
            <a:extLst>
              <a:ext uri="{FF2B5EF4-FFF2-40B4-BE49-F238E27FC236}">
                <a16:creationId xmlns:a16="http://schemas.microsoft.com/office/drawing/2014/main" id="{0F6FA695-82CC-4EE0-A651-A860F024B320}"/>
              </a:ext>
            </a:extLst>
          </p:cNvPr>
          <p:cNvPicPr>
            <a:picLocks noChangeAspect="1"/>
          </p:cNvPicPr>
          <p:nvPr/>
        </p:nvPicPr>
        <p:blipFill rotWithShape="1">
          <a:blip r:embed="rId3">
            <a:extLst>
              <a:ext uri="{28A0092B-C50C-407E-A947-70E740481C1C}">
                <a14:useLocalDpi xmlns:a14="http://schemas.microsoft.com/office/drawing/2010/main" val="0"/>
              </a:ext>
            </a:extLst>
          </a:blip>
          <a:srcRect l="12875" r="20227"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4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D97164B-2494-4CAA-9F7F-56BB43908C09}"/>
              </a:ext>
            </a:extLst>
          </p:cNvPr>
          <p:cNvPicPr>
            <a:picLocks noChangeAspect="1"/>
          </p:cNvPicPr>
          <p:nvPr/>
        </p:nvPicPr>
        <p:blipFill>
          <a:blip r:embed="rId3"/>
          <a:stretch>
            <a:fillRect/>
          </a:stretch>
        </p:blipFill>
        <p:spPr>
          <a:xfrm>
            <a:off x="643467" y="1997711"/>
            <a:ext cx="10905066" cy="286257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CC5B-E38F-4DFA-A29B-5383C876F6F4}"/>
              </a:ext>
            </a:extLst>
          </p:cNvPr>
          <p:cNvSpPr>
            <a:spLocks noGrp="1"/>
          </p:cNvSpPr>
          <p:nvPr>
            <p:ph type="title"/>
          </p:nvPr>
        </p:nvSpPr>
        <p:spPr>
          <a:xfrm>
            <a:off x="762001" y="803325"/>
            <a:ext cx="5314536" cy="1325563"/>
          </a:xfrm>
        </p:spPr>
        <p:txBody>
          <a:bodyPr rtlCol="0">
            <a:normAutofit/>
          </a:bodyPr>
          <a:lstStyle/>
          <a:p>
            <a:pPr>
              <a:defRPr/>
            </a:pPr>
            <a:r>
              <a:rPr lang="en-US" sz="2800"/>
              <a:t>So, what is our official responsibility?</a:t>
            </a:r>
            <a:br>
              <a:rPr lang="en-US" sz="2800"/>
            </a:br>
            <a:endParaRPr lang="th-TH" sz="2800"/>
          </a:p>
        </p:txBody>
      </p:sp>
      <p:sp>
        <p:nvSpPr>
          <p:cNvPr id="18435" name="Content Placeholder 6">
            <a:extLst>
              <a:ext uri="{FF2B5EF4-FFF2-40B4-BE49-F238E27FC236}">
                <a16:creationId xmlns:a16="http://schemas.microsoft.com/office/drawing/2014/main" id="{510332BE-6F23-408F-9FDB-24BFD18EA3CB}"/>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dirty="0">
              <a:cs typeface="FreesiaUPC" pitchFamily="34" charset="-34"/>
            </a:endParaRPr>
          </a:p>
          <a:p>
            <a:pPr marL="514350" indent="-514350">
              <a:spcBef>
                <a:spcPct val="20000"/>
              </a:spcBef>
              <a:buSzPct val="85000"/>
              <a:buNone/>
              <a:defRPr/>
            </a:pPr>
            <a:r>
              <a:rPr lang="en-US" sz="1800" dirty="0">
                <a:cs typeface="FreesiaUPC" pitchFamily="34" charset="-34"/>
              </a:rPr>
              <a:t>As Government representatives, we have a legally</a:t>
            </a:r>
          </a:p>
          <a:p>
            <a:pPr marL="514350" indent="-514350">
              <a:spcBef>
                <a:spcPct val="20000"/>
              </a:spcBef>
              <a:buSzPct val="85000"/>
              <a:buNone/>
              <a:defRPr/>
            </a:pPr>
            <a:r>
              <a:rPr lang="en-US" sz="1800" dirty="0">
                <a:cs typeface="FreesiaUPC" pitchFamily="34" charset="-34"/>
              </a:rPr>
              <a:t>binding responsibility to protect children from all forms </a:t>
            </a:r>
          </a:p>
          <a:p>
            <a:pPr marL="514350" indent="-514350">
              <a:spcBef>
                <a:spcPct val="20000"/>
              </a:spcBef>
              <a:buSzPct val="85000"/>
              <a:buNone/>
              <a:defRPr/>
            </a:pPr>
            <a:r>
              <a:rPr lang="en-US" sz="1800" dirty="0">
                <a:cs typeface="FreesiaUPC" pitchFamily="34" charset="-34"/>
              </a:rPr>
              <a:t>of sexual exploitation.</a:t>
            </a:r>
          </a:p>
          <a:p>
            <a:pPr indent="-137160">
              <a:buNone/>
              <a:defRPr/>
            </a:pPr>
            <a:endParaRPr lang="en-US" sz="1800" dirty="0">
              <a:cs typeface="FreesiaUPC" pitchFamily="34" charset="-34"/>
            </a:endParaRPr>
          </a:p>
          <a:p>
            <a:pPr indent="-137160">
              <a:defRPr/>
            </a:pPr>
            <a:endParaRPr lang="en-AU" sz="1800" b="1" dirty="0"/>
          </a:p>
          <a:p>
            <a:pPr marL="34290" indent="0">
              <a:buNone/>
              <a:defRPr/>
            </a:pPr>
            <a:endParaRPr lang="en-AU" sz="1800" b="1" dirty="0"/>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roup of people in uniform posing for a picture&#10;&#10;Description automatically generated">
            <a:extLst>
              <a:ext uri="{FF2B5EF4-FFF2-40B4-BE49-F238E27FC236}">
                <a16:creationId xmlns:a16="http://schemas.microsoft.com/office/drawing/2014/main" id="{A7510526-C0DB-4BD4-8260-210C3B369195}"/>
              </a:ext>
            </a:extLst>
          </p:cNvPr>
          <p:cNvPicPr>
            <a:picLocks noChangeAspect="1"/>
          </p:cNvPicPr>
          <p:nvPr/>
        </p:nvPicPr>
        <p:blipFill rotWithShape="1">
          <a:blip r:embed="rId3">
            <a:extLst>
              <a:ext uri="{28A0092B-C50C-407E-A947-70E740481C1C}">
                <a14:useLocalDpi xmlns:a14="http://schemas.microsoft.com/office/drawing/2010/main" val="0"/>
              </a:ext>
            </a:extLst>
          </a:blip>
          <a:srcRect r="53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AEDEBA95-967E-4FB3-A7D9-7D9406E8EA43}"/>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ctr">
              <a:defRPr/>
            </a:pPr>
            <a:r>
              <a:rPr lang="en-US" sz="4200" dirty="0"/>
              <a:t>So, what can Police do?</a:t>
            </a:r>
            <a:br>
              <a:rPr lang="en-US" sz="4200" dirty="0"/>
            </a:br>
            <a:endParaRPr lang="en-US" sz="4200" dirty="0"/>
          </a:p>
        </p:txBody>
      </p:sp>
      <p:cxnSp>
        <p:nvCxnSpPr>
          <p:cNvPr id="20" name="Straight Connector 1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9BA0A5F-591A-4023-968C-74834E13EC26}"/>
              </a:ext>
            </a:extLst>
          </p:cNvPr>
          <p:cNvPicPr>
            <a:picLocks noChangeAspect="1"/>
          </p:cNvPicPr>
          <p:nvPr/>
        </p:nvPicPr>
        <p:blipFill rotWithShape="1">
          <a:blip r:embed="rId3"/>
          <a:srcRect t="48070"/>
          <a:stretch/>
        </p:blipFill>
        <p:spPr>
          <a:xfrm>
            <a:off x="292420" y="245806"/>
            <a:ext cx="11607159" cy="411080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4" name="Title 5">
            <a:extLst>
              <a:ext uri="{FF2B5EF4-FFF2-40B4-BE49-F238E27FC236}">
                <a16:creationId xmlns:a16="http://schemas.microsoft.com/office/drawing/2014/main" id="{CAB3817C-8EE1-454D-9F26-2AFA7561929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altLang="en-US" sz="4000" dirty="0">
                <a:solidFill>
                  <a:schemeClr val="bg1">
                    <a:lumMod val="95000"/>
                    <a:lumOff val="5000"/>
                  </a:schemeClr>
                </a:solidFill>
              </a:rPr>
              <a:t>What else can we do?</a:t>
            </a:r>
          </a:p>
        </p:txBody>
      </p:sp>
    </p:spTree>
    <p:extLst>
      <p:ext uri="{BB962C8B-B14F-4D97-AF65-F5344CB8AC3E}">
        <p14:creationId xmlns:p14="http://schemas.microsoft.com/office/powerpoint/2010/main" val="148306806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EC3F8C12-5B3F-4FAC-8630-1F7195CB5B59}"/>
              </a:ext>
            </a:extLst>
          </p:cNvPr>
          <p:cNvPicPr>
            <a:picLocks noChangeAspect="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9301"/>
          <a:stretch/>
        </p:blipFill>
        <p:spPr>
          <a:xfrm>
            <a:off x="-17" y="10"/>
            <a:ext cx="12192000" cy="6855948"/>
          </a:xfrm>
          <a:prstGeom prst="rect">
            <a:avLst/>
          </a:prstGeom>
        </p:spPr>
      </p:pic>
      <p:sp>
        <p:nvSpPr>
          <p:cNvPr id="6" name="Title 5">
            <a:extLst>
              <a:ext uri="{FF2B5EF4-FFF2-40B4-BE49-F238E27FC236}">
                <a16:creationId xmlns:a16="http://schemas.microsoft.com/office/drawing/2014/main" id="{40883C3B-5139-4DCB-8A25-7F5B7040DEF4}"/>
              </a:ext>
            </a:extLst>
          </p:cNvPr>
          <p:cNvSpPr>
            <a:spLocks noGrp="1"/>
          </p:cNvSpPr>
          <p:nvPr>
            <p:ph type="title"/>
          </p:nvPr>
        </p:nvSpPr>
        <p:spPr>
          <a:xfrm>
            <a:off x="801098" y="1396289"/>
            <a:ext cx="5277333" cy="1325563"/>
          </a:xfrm>
        </p:spPr>
        <p:txBody>
          <a:bodyPr rtlCol="0">
            <a:normAutofit/>
          </a:bodyPr>
          <a:lstStyle/>
          <a:p>
            <a:pPr>
              <a:defRPr/>
            </a:pPr>
            <a:r>
              <a:rPr lang="en-US" sz="4100" dirty="0"/>
              <a:t>Is Cambodia a target?</a:t>
            </a:r>
            <a:br>
              <a:rPr lang="en-US" sz="4100" dirty="0"/>
            </a:br>
            <a:endParaRPr lang="th-TH" sz="4100" dirty="0"/>
          </a:p>
        </p:txBody>
      </p:sp>
      <p:sp>
        <p:nvSpPr>
          <p:cNvPr id="18435" name="Content Placeholder 6">
            <a:extLst>
              <a:ext uri="{FF2B5EF4-FFF2-40B4-BE49-F238E27FC236}">
                <a16:creationId xmlns:a16="http://schemas.microsoft.com/office/drawing/2014/main" id="{504567E3-1DE0-4BDE-8C05-A89A3DAA7BF4}"/>
              </a:ext>
            </a:extLst>
          </p:cNvPr>
          <p:cNvSpPr>
            <a:spLocks noGrp="1"/>
          </p:cNvSpPr>
          <p:nvPr>
            <p:ph idx="1"/>
          </p:nvPr>
        </p:nvSpPr>
        <p:spPr>
          <a:xfrm>
            <a:off x="805543" y="2871982"/>
            <a:ext cx="5272888" cy="3181684"/>
          </a:xfrm>
        </p:spPr>
        <p:txBody>
          <a:bodyPr rtlCol="0" anchor="t">
            <a:normAutofit/>
          </a:bodyPr>
          <a:lstStyle/>
          <a:p>
            <a:pPr marL="0" indent="0">
              <a:spcBef>
                <a:spcPts val="0"/>
              </a:spcBef>
              <a:buNone/>
              <a:defRPr/>
            </a:pPr>
            <a:endParaRPr lang="en-US" sz="1800" i="1" dirty="0">
              <a:cs typeface="FreesiaUPC" pitchFamily="34" charset="-34"/>
            </a:endParaRPr>
          </a:p>
          <a:p>
            <a:pPr indent="-137160">
              <a:buNone/>
              <a:defRPr/>
            </a:pPr>
            <a:endParaRPr lang="en-US" sz="1800" dirty="0">
              <a:cs typeface="FreesiaUPC" pitchFamily="34" charset="-34"/>
            </a:endParaRPr>
          </a:p>
          <a:p>
            <a:pPr indent="-137160">
              <a:defRPr/>
            </a:pPr>
            <a:endParaRPr lang="en-AU" sz="1800" b="1" dirty="0"/>
          </a:p>
          <a:p>
            <a:pPr marL="34290" indent="0">
              <a:buNone/>
              <a:defRPr/>
            </a:pPr>
            <a:endParaRPr lang="en-AU" sz="1800" b="1" dirty="0"/>
          </a:p>
        </p:txBody>
      </p:sp>
      <p:sp>
        <p:nvSpPr>
          <p:cNvPr id="141"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6982" name="Picture 2">
            <a:extLst>
              <a:ext uri="{FF2B5EF4-FFF2-40B4-BE49-F238E27FC236}">
                <a16:creationId xmlns:a16="http://schemas.microsoft.com/office/drawing/2014/main" id="{DFCAF76D-7566-4A93-A319-9FA85E55548F}"/>
              </a:ext>
            </a:extLst>
          </p:cNvPr>
          <p:cNvPicPr>
            <a:picLocks noChangeAspect="1"/>
          </p:cNvPicPr>
          <p:nvPr/>
        </p:nvPicPr>
        <p:blipFill rotWithShape="1">
          <a:blip r:embed="rId4">
            <a:extLst>
              <a:ext uri="{28A0092B-C50C-407E-A947-70E740481C1C}">
                <a14:useLocalDpi xmlns:a14="http://schemas.microsoft.com/office/drawing/2010/main" val="0"/>
              </a:ext>
            </a:extLst>
          </a:blip>
          <a:srcRect l="7606" r="5494" b="1"/>
          <a:stretch/>
        </p:blipFill>
        <p:spPr bwMode="auto">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1214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0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A22F282-2374-41C4-885A-E4B6C23CD9CB}"/>
              </a:ext>
            </a:extLst>
          </p:cNvPr>
          <p:cNvSpPr>
            <a:spLocks noGrp="1"/>
          </p:cNvSpPr>
          <p:nvPr>
            <p:ph type="title"/>
          </p:nvPr>
        </p:nvSpPr>
        <p:spPr>
          <a:xfrm>
            <a:off x="524256" y="4767072"/>
            <a:ext cx="6594189" cy="1625210"/>
          </a:xfrm>
        </p:spPr>
        <p:txBody>
          <a:bodyPr>
            <a:normAutofit/>
          </a:bodyPr>
          <a:lstStyle/>
          <a:p>
            <a:pPr algn="r" eaLnBrk="1" hangingPunct="1">
              <a:defRPr/>
            </a:pPr>
            <a:r>
              <a:rPr lang="en-US" sz="4100">
                <a:solidFill>
                  <a:srgbClr val="FFFFFF"/>
                </a:solidFill>
              </a:rPr>
              <a:t>Let</a:t>
            </a:r>
            <a:r>
              <a:rPr lang="en-AU" sz="4100">
                <a:solidFill>
                  <a:srgbClr val="FFFFFF"/>
                </a:solidFill>
              </a:rPr>
              <a:t>’</a:t>
            </a:r>
            <a:r>
              <a:rPr lang="en-US" sz="4100">
                <a:solidFill>
                  <a:srgbClr val="FFFFFF"/>
                </a:solidFill>
              </a:rPr>
              <a:t>s take a look at Indonesia.</a:t>
            </a:r>
            <a:br>
              <a:rPr lang="en-US" sz="4100">
                <a:solidFill>
                  <a:srgbClr val="FFFFFF"/>
                </a:solidFill>
              </a:rPr>
            </a:br>
            <a:endParaRPr lang="th-TH" sz="4100">
              <a:solidFill>
                <a:srgbClr val="FFFFFF"/>
              </a:solidFill>
            </a:endParaRPr>
          </a:p>
        </p:txBody>
      </p:sp>
      <p:pic>
        <p:nvPicPr>
          <p:cNvPr id="133124" name="Picture 1" descr="indonesia-political-map.jpg">
            <a:extLst>
              <a:ext uri="{FF2B5EF4-FFF2-40B4-BE49-F238E27FC236}">
                <a16:creationId xmlns:a16="http://schemas.microsoft.com/office/drawing/2014/main" id="{5A2C6715-D206-4F53-8798-6C8BD6540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09" r="1" b="598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5" name="Content Placeholder 6">
            <a:extLst>
              <a:ext uri="{FF2B5EF4-FFF2-40B4-BE49-F238E27FC236}">
                <a16:creationId xmlns:a16="http://schemas.microsoft.com/office/drawing/2014/main" id="{E4652C01-3AA6-406B-9D76-2828393D4E5F}"/>
              </a:ext>
            </a:extLst>
          </p:cNvPr>
          <p:cNvSpPr>
            <a:spLocks noGrp="1"/>
          </p:cNvSpPr>
          <p:nvPr>
            <p:ph idx="1"/>
          </p:nvPr>
        </p:nvSpPr>
        <p:spPr>
          <a:xfrm>
            <a:off x="8029319" y="917725"/>
            <a:ext cx="3424739" cy="4852362"/>
          </a:xfrm>
        </p:spPr>
        <p:txBody>
          <a:bodyPr rtlCol="0" anchor="ctr">
            <a:normAutofit/>
          </a:bodyPr>
          <a:lstStyle/>
          <a:p>
            <a:pPr marL="0" indent="0">
              <a:spcBef>
                <a:spcPts val="0"/>
              </a:spcBef>
              <a:buNone/>
              <a:defRPr/>
            </a:pPr>
            <a:endParaRPr lang="en-US" sz="2000" i="1">
              <a:solidFill>
                <a:srgbClr val="FFFFFF"/>
              </a:solidFill>
              <a:cs typeface="FreesiaUPC" pitchFamily="34" charset="-34"/>
            </a:endParaRPr>
          </a:p>
          <a:p>
            <a:pPr indent="-137160">
              <a:buNone/>
              <a:defRPr/>
            </a:pPr>
            <a:endParaRPr lang="en-US" sz="2000">
              <a:solidFill>
                <a:srgbClr val="FFFFFF"/>
              </a:solidFill>
              <a:cs typeface="FreesiaUPC" pitchFamily="34" charset="-34"/>
            </a:endParaRPr>
          </a:p>
          <a:p>
            <a:pPr marL="34290" indent="0">
              <a:buNone/>
              <a:defRPr/>
            </a:pPr>
            <a:endParaRPr lang="en-AU" sz="2000" b="1">
              <a:solidFill>
                <a:srgbClr val="FFFFFF"/>
              </a:solidFill>
            </a:endParaRPr>
          </a:p>
        </p:txBody>
      </p:sp>
    </p:spTree>
    <p:extLst>
      <p:ext uri="{BB962C8B-B14F-4D97-AF65-F5344CB8AC3E}">
        <p14:creationId xmlns:p14="http://schemas.microsoft.com/office/powerpoint/2010/main" val="33879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1075" name="Picture 2">
            <a:extLst>
              <a:ext uri="{FF2B5EF4-FFF2-40B4-BE49-F238E27FC236}">
                <a16:creationId xmlns:a16="http://schemas.microsoft.com/office/drawing/2014/main" id="{B9D75D7C-483F-4749-AF48-84028D8DC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95"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Rectangle 20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id="{C1A8C481-0659-40AB-8968-3430DED16785}"/>
              </a:ext>
            </a:extLst>
          </p:cNvPr>
          <p:cNvSpPr>
            <a:spLocks noGrp="1"/>
          </p:cNvSpPr>
          <p:nvPr>
            <p:ph idx="1"/>
          </p:nvPr>
        </p:nvSpPr>
        <p:spPr>
          <a:xfrm>
            <a:off x="8029319" y="917725"/>
            <a:ext cx="3424739" cy="4852362"/>
          </a:xfrm>
        </p:spPr>
        <p:txBody>
          <a:bodyPr rtlCol="0" anchor="ctr">
            <a:normAutofit/>
          </a:bodyPr>
          <a:lstStyle/>
          <a:p>
            <a:pPr marL="514350" indent="-514350">
              <a:buNone/>
              <a:defRPr/>
            </a:pPr>
            <a:r>
              <a:rPr lang="en-US" sz="1700" dirty="0">
                <a:solidFill>
                  <a:srgbClr val="FFFFFF"/>
                </a:solidFill>
                <a:cs typeface="FreesiaUPC" pitchFamily="34" charset="-34"/>
              </a:rPr>
              <a:t>TOURISM QUIZ:</a:t>
            </a:r>
          </a:p>
          <a:p>
            <a:pPr marL="514350" indent="-514350">
              <a:buFont typeface="+mj-lt"/>
              <a:buAutoNum type="arabicPeriod"/>
              <a:defRPr/>
            </a:pPr>
            <a:r>
              <a:rPr lang="en-US" sz="1700" dirty="0">
                <a:solidFill>
                  <a:srgbClr val="FFFFFF"/>
                </a:solidFill>
                <a:cs typeface="FreesiaUPC" pitchFamily="34" charset="-34"/>
              </a:rPr>
              <a:t>Who has been to Indonesia? Where?</a:t>
            </a:r>
          </a:p>
          <a:p>
            <a:pPr marL="514350" indent="-514350">
              <a:buFont typeface="+mj-lt"/>
              <a:buAutoNum type="arabicPeriod"/>
              <a:defRPr/>
            </a:pPr>
            <a:r>
              <a:rPr lang="en-US" sz="1700" dirty="0">
                <a:solidFill>
                  <a:srgbClr val="FFFFFF"/>
                </a:solidFill>
                <a:cs typeface="FreesiaUPC" pitchFamily="34" charset="-34"/>
              </a:rPr>
              <a:t>What is the population of Indonesia?</a:t>
            </a:r>
          </a:p>
          <a:p>
            <a:pPr marL="514350" indent="-514350">
              <a:buFont typeface="+mj-lt"/>
              <a:buAutoNum type="arabicPeriod"/>
              <a:defRPr/>
            </a:pPr>
            <a:r>
              <a:rPr lang="en-US" sz="1700" dirty="0">
                <a:solidFill>
                  <a:srgbClr val="FFFFFF"/>
                </a:solidFill>
                <a:cs typeface="FreesiaUPC" pitchFamily="34" charset="-34"/>
              </a:rPr>
              <a:t>How many tourists came to Indonesia in 2018?</a:t>
            </a:r>
          </a:p>
          <a:p>
            <a:pPr marL="514350" indent="-514350">
              <a:buFont typeface="+mj-lt"/>
              <a:buAutoNum type="arabicPeriod"/>
              <a:defRPr/>
            </a:pPr>
            <a:r>
              <a:rPr lang="en-US" sz="1700" dirty="0">
                <a:solidFill>
                  <a:srgbClr val="FFFFFF"/>
                </a:solidFill>
                <a:cs typeface="FreesiaUPC" pitchFamily="34" charset="-34"/>
              </a:rPr>
              <a:t>Name some popular tourist destinations in Indonesia?</a:t>
            </a:r>
          </a:p>
          <a:p>
            <a:pPr marL="0" indent="0">
              <a:buNone/>
              <a:defRPr/>
            </a:pPr>
            <a:endParaRPr lang="en-US" sz="1700" dirty="0">
              <a:solidFill>
                <a:srgbClr val="FFFFFF"/>
              </a:solidFill>
              <a:cs typeface="FreesiaUPC" pitchFamily="34" charset="-34"/>
            </a:endParaRPr>
          </a:p>
          <a:p>
            <a:pPr indent="-137160">
              <a:buFont typeface="Arial" charset="0"/>
              <a:buChar char="•"/>
              <a:defRPr/>
            </a:pPr>
            <a:endParaRPr lang="en-US" sz="1700" dirty="0">
              <a:solidFill>
                <a:srgbClr val="FFFFFF"/>
              </a:solidFill>
              <a:cs typeface="FreesiaUPC" pitchFamily="34" charset="-34"/>
            </a:endParaRPr>
          </a:p>
          <a:p>
            <a:pPr indent="-137160">
              <a:buFont typeface="Arial" charset="0"/>
              <a:buChar char="•"/>
              <a:defRPr/>
            </a:pPr>
            <a:endParaRPr lang="en-US" sz="1700" dirty="0">
              <a:solidFill>
                <a:srgbClr val="FFFFFF"/>
              </a:solidFill>
              <a:cs typeface="FreesiaUPC" pitchFamily="34" charset="-34"/>
            </a:endParaRPr>
          </a:p>
        </p:txBody>
      </p:sp>
    </p:spTree>
    <p:extLst>
      <p:ext uri="{BB962C8B-B14F-4D97-AF65-F5344CB8AC3E}">
        <p14:creationId xmlns:p14="http://schemas.microsoft.com/office/powerpoint/2010/main" val="316811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Rectangle 25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5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4DB1BC8-55D3-4BF6-A242-1D355CDFF3BA}"/>
              </a:ext>
            </a:extLst>
          </p:cNvPr>
          <p:cNvSpPr>
            <a:spLocks noGrp="1"/>
          </p:cNvSpPr>
          <p:nvPr>
            <p:ph type="title"/>
          </p:nvPr>
        </p:nvSpPr>
        <p:spPr>
          <a:xfrm>
            <a:off x="524256" y="4767072"/>
            <a:ext cx="6594189" cy="1625210"/>
          </a:xfrm>
        </p:spPr>
        <p:txBody>
          <a:bodyPr rtlCol="0">
            <a:normAutofit/>
          </a:bodyPr>
          <a:lstStyle/>
          <a:p>
            <a:pPr algn="r">
              <a:defRPr/>
            </a:pPr>
            <a:r>
              <a:rPr lang="en-US">
                <a:solidFill>
                  <a:srgbClr val="FFFFFF"/>
                </a:solidFill>
              </a:rPr>
              <a:t>Tourism in Indonesia</a:t>
            </a:r>
            <a:br>
              <a:rPr lang="en-US">
                <a:solidFill>
                  <a:srgbClr val="FFFFFF"/>
                </a:solidFill>
              </a:rPr>
            </a:br>
            <a:endParaRPr lang="th-TH">
              <a:solidFill>
                <a:srgbClr val="FFFFFF"/>
              </a:solidFill>
            </a:endParaRPr>
          </a:p>
        </p:txBody>
      </p:sp>
      <p:pic>
        <p:nvPicPr>
          <p:cNvPr id="135170" name="Picture 1" descr="Indonesia.jpg">
            <a:extLst>
              <a:ext uri="{FF2B5EF4-FFF2-40B4-BE49-F238E27FC236}">
                <a16:creationId xmlns:a16="http://schemas.microsoft.com/office/drawing/2014/main" id="{FB9423F5-DC6F-4B56-A348-EC75C20680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7" r="1" b="1"/>
          <a:stretch/>
        </p:blipFill>
        <p:spPr bwMode="auto">
          <a:xfrm>
            <a:off x="327547" y="34078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 name="Rectangle 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id="{3CE5AA82-7290-4B62-83BC-5C212B218241}"/>
              </a:ext>
            </a:extLst>
          </p:cNvPr>
          <p:cNvSpPr>
            <a:spLocks noGrp="1"/>
          </p:cNvSpPr>
          <p:nvPr>
            <p:ph idx="1"/>
          </p:nvPr>
        </p:nvSpPr>
        <p:spPr>
          <a:xfrm>
            <a:off x="8076944" y="1422550"/>
            <a:ext cx="3424739" cy="4852362"/>
          </a:xfrm>
        </p:spPr>
        <p:txBody>
          <a:bodyPr rtlCol="0" anchor="ctr">
            <a:normAutofit/>
          </a:bodyPr>
          <a:lstStyle/>
          <a:p>
            <a:pPr marL="0" indent="0">
              <a:buNone/>
              <a:defRPr/>
            </a:pPr>
            <a:r>
              <a:rPr lang="en-US" sz="1900" dirty="0">
                <a:solidFill>
                  <a:srgbClr val="FFFFFF"/>
                </a:solidFill>
                <a:cs typeface="FreesiaUPC" pitchFamily="34" charset="-34"/>
              </a:rPr>
              <a:t>Tourism is one of the important sectors to boost Indonesia’s economic development </a:t>
            </a:r>
          </a:p>
          <a:p>
            <a:pPr marL="0" indent="0">
              <a:buNone/>
              <a:defRPr/>
            </a:pPr>
            <a:endParaRPr lang="en-US" sz="1900" dirty="0">
              <a:solidFill>
                <a:srgbClr val="FFFFFF"/>
              </a:solidFill>
              <a:cs typeface="FreesiaUPC" pitchFamily="34" charset="-34"/>
            </a:endParaRPr>
          </a:p>
          <a:p>
            <a:pPr marL="0" indent="0">
              <a:buNone/>
              <a:defRPr/>
            </a:pPr>
            <a:r>
              <a:rPr lang="en-US" sz="1900" dirty="0">
                <a:solidFill>
                  <a:srgbClr val="FFFFFF"/>
                </a:solidFill>
                <a:cs typeface="FreesiaUPC" pitchFamily="34" charset="-34"/>
              </a:rPr>
              <a:t>The number of IVAs to Indonesia has increased every year.</a:t>
            </a:r>
          </a:p>
          <a:p>
            <a:pPr marL="171450" lvl="1" indent="0">
              <a:buNone/>
              <a:defRPr/>
            </a:pPr>
            <a:r>
              <a:rPr lang="en-US" sz="1900" dirty="0">
                <a:solidFill>
                  <a:srgbClr val="FFFFFF"/>
                </a:solidFill>
                <a:cs typeface="FreesiaUPC" pitchFamily="34" charset="-34"/>
              </a:rPr>
              <a:t>2015: 8,5 million people</a:t>
            </a:r>
          </a:p>
          <a:p>
            <a:pPr marL="171450" lvl="1" indent="0">
              <a:buNone/>
              <a:defRPr/>
            </a:pPr>
            <a:r>
              <a:rPr lang="en-US" sz="1900" dirty="0">
                <a:solidFill>
                  <a:srgbClr val="FFFFFF"/>
                </a:solidFill>
                <a:cs typeface="FreesiaUPC" pitchFamily="34" charset="-34"/>
              </a:rPr>
              <a:t>2016: 11,5 million people</a:t>
            </a:r>
          </a:p>
          <a:p>
            <a:pPr marL="171450" lvl="1" indent="0">
              <a:buNone/>
              <a:defRPr/>
            </a:pPr>
            <a:r>
              <a:rPr lang="en-US" sz="1900" dirty="0">
                <a:solidFill>
                  <a:srgbClr val="FFFFFF"/>
                </a:solidFill>
                <a:cs typeface="FreesiaUPC" pitchFamily="34" charset="-34"/>
              </a:rPr>
              <a:t>2017: 12,6 million people</a:t>
            </a:r>
          </a:p>
          <a:p>
            <a:pPr marL="0" indent="0">
              <a:buNone/>
              <a:defRPr/>
            </a:pPr>
            <a:endParaRPr lang="en-US" sz="1900" dirty="0">
              <a:solidFill>
                <a:srgbClr val="FFFFFF"/>
              </a:solidFill>
              <a:cs typeface="FreesiaUPC" pitchFamily="34" charset="-34"/>
            </a:endParaRPr>
          </a:p>
          <a:p>
            <a:pPr marL="0" indent="0">
              <a:buNone/>
              <a:defRPr/>
            </a:pPr>
            <a:r>
              <a:rPr lang="en-US" sz="1900" dirty="0">
                <a:solidFill>
                  <a:srgbClr val="FFFFFF"/>
                </a:solidFill>
                <a:cs typeface="FreesiaUPC" pitchFamily="34" charset="-34"/>
              </a:rPr>
              <a:t>Top five countries visiting Indonesia: </a:t>
            </a:r>
          </a:p>
          <a:p>
            <a:pPr marL="0" indent="0">
              <a:buNone/>
              <a:defRPr/>
            </a:pPr>
            <a:r>
              <a:rPr lang="en-US" sz="1900" dirty="0">
                <a:solidFill>
                  <a:srgbClr val="FFFFFF"/>
                </a:solidFill>
                <a:cs typeface="FreesiaUPC" pitchFamily="34" charset="-34"/>
              </a:rPr>
              <a:t>1. RRC 2. Singapore 3. Australia 4.Malaysia 5. Japan </a:t>
            </a:r>
          </a:p>
          <a:p>
            <a:pPr marL="457200" indent="-457200">
              <a:buFontTx/>
              <a:buChar char="-"/>
              <a:defRPr/>
            </a:pPr>
            <a:endParaRPr lang="en-US" sz="1900" dirty="0">
              <a:solidFill>
                <a:srgbClr val="FFFFFF"/>
              </a:solidFill>
              <a:cs typeface="FreesiaUPC" pitchFamily="34" charset="-34"/>
            </a:endParaRPr>
          </a:p>
          <a:p>
            <a:pPr marL="34290" indent="0">
              <a:buNone/>
              <a:defRPr/>
            </a:pPr>
            <a:endParaRPr lang="en-US" sz="1900" dirty="0">
              <a:solidFill>
                <a:srgbClr val="FFFFFF"/>
              </a:solidFill>
              <a:cs typeface="FreesiaUPC" pitchFamily="34" charset="-34"/>
            </a:endParaRPr>
          </a:p>
          <a:p>
            <a:pPr indent="-137160">
              <a:buFont typeface="Arial" charset="0"/>
              <a:buChar char="•"/>
              <a:defRPr/>
            </a:pPr>
            <a:endParaRPr lang="en-US" sz="1900" dirty="0">
              <a:solidFill>
                <a:srgbClr val="FFFFFF"/>
              </a:solidFill>
              <a:cs typeface="FreesiaUPC" pitchFamily="34" charset="-34"/>
            </a:endParaRPr>
          </a:p>
        </p:txBody>
      </p:sp>
    </p:spTree>
    <p:extLst>
      <p:ext uri="{BB962C8B-B14F-4D97-AF65-F5344CB8AC3E}">
        <p14:creationId xmlns:p14="http://schemas.microsoft.com/office/powerpoint/2010/main" val="321616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7220" name="Picture 3" descr="misselectrix-blogspot-com.jpg">
            <a:extLst>
              <a:ext uri="{FF2B5EF4-FFF2-40B4-BE49-F238E27FC236}">
                <a16:creationId xmlns:a16="http://schemas.microsoft.com/office/drawing/2014/main" id="{7629E206-8079-403B-AA59-544661DA3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02" r="41623"/>
          <a:stretch/>
        </p:blipFill>
        <p:spPr bwMode="auto">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4" descr="BaliStock1small.jpg">
            <a:extLst>
              <a:ext uri="{FF2B5EF4-FFF2-40B4-BE49-F238E27FC236}">
                <a16:creationId xmlns:a16="http://schemas.microsoft.com/office/drawing/2014/main" id="{D53AB6A4-6473-49D4-9BD2-8733BD02C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69" r="652" b="-1"/>
          <a:stretch/>
        </p:blipFill>
        <p:spPr bwMode="auto">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Freeform: Shape 137">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F2664E7-8C4E-458C-A354-A46CD7832DA9}"/>
              </a:ext>
            </a:extLst>
          </p:cNvPr>
          <p:cNvSpPr>
            <a:spLocks noGrp="1"/>
          </p:cNvSpPr>
          <p:nvPr>
            <p:ph type="title"/>
          </p:nvPr>
        </p:nvSpPr>
        <p:spPr>
          <a:xfrm>
            <a:off x="618064" y="2166721"/>
            <a:ext cx="3886199" cy="915035"/>
          </a:xfrm>
        </p:spPr>
        <p:txBody>
          <a:bodyPr rtlCol="0">
            <a:normAutofit/>
          </a:bodyPr>
          <a:lstStyle/>
          <a:p>
            <a:pPr>
              <a:defRPr/>
            </a:pPr>
            <a:r>
              <a:rPr lang="en-US" sz="3600"/>
              <a:t>Bali, Indonesia</a:t>
            </a:r>
            <a:endParaRPr lang="th-TH" sz="3600"/>
          </a:p>
        </p:txBody>
      </p:sp>
      <p:sp>
        <p:nvSpPr>
          <p:cNvPr id="7171" name="Content Placeholder 6">
            <a:extLst>
              <a:ext uri="{FF2B5EF4-FFF2-40B4-BE49-F238E27FC236}">
                <a16:creationId xmlns:a16="http://schemas.microsoft.com/office/drawing/2014/main" id="{9CA4C634-7BE1-4D92-AFCD-0B31C6F3FBC2}"/>
              </a:ext>
            </a:extLst>
          </p:cNvPr>
          <p:cNvSpPr>
            <a:spLocks noGrp="1"/>
          </p:cNvSpPr>
          <p:nvPr>
            <p:ph idx="1"/>
          </p:nvPr>
        </p:nvSpPr>
        <p:spPr>
          <a:xfrm>
            <a:off x="618064" y="3081756"/>
            <a:ext cx="4620544" cy="1775994"/>
          </a:xfrm>
        </p:spPr>
        <p:txBody>
          <a:bodyPr rtlCol="0">
            <a:normAutofit/>
          </a:bodyPr>
          <a:lstStyle/>
          <a:p>
            <a:pPr marL="628650" lvl="1" indent="-457200">
              <a:buFontTx/>
              <a:buChar char="-"/>
              <a:defRPr/>
            </a:pPr>
            <a:endParaRPr lang="en-US" sz="1800">
              <a:cs typeface="FreesiaUPC" pitchFamily="34" charset="-34"/>
            </a:endParaRPr>
          </a:p>
          <a:p>
            <a:pPr marL="457200" indent="-457200">
              <a:buFontTx/>
              <a:buChar char="-"/>
              <a:defRPr/>
            </a:pPr>
            <a:endParaRPr lang="en-US" sz="1800">
              <a:cs typeface="FreesiaUPC" pitchFamily="34" charset="-34"/>
            </a:endParaRPr>
          </a:p>
          <a:p>
            <a:pPr marL="34290" indent="0">
              <a:buNone/>
              <a:defRPr/>
            </a:pPr>
            <a:endParaRPr lang="en-US" sz="1800">
              <a:cs typeface="FreesiaUPC" pitchFamily="34" charset="-34"/>
            </a:endParaRPr>
          </a:p>
          <a:p>
            <a:pPr indent="-137160">
              <a:buFont typeface="Arial" charset="0"/>
              <a:buChar char="•"/>
              <a:defRPr/>
            </a:pPr>
            <a:endParaRPr lang="en-US" sz="1800">
              <a:cs typeface="FreesiaUPC" pitchFamily="34" charset="-34"/>
            </a:endParaRPr>
          </a:p>
        </p:txBody>
      </p:sp>
    </p:spTree>
    <p:extLst>
      <p:ext uri="{BB962C8B-B14F-4D97-AF65-F5344CB8AC3E}">
        <p14:creationId xmlns:p14="http://schemas.microsoft.com/office/powerpoint/2010/main" val="27607038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5">
            <a:extLst>
              <a:ext uri="{FF2B5EF4-FFF2-40B4-BE49-F238E27FC236}">
                <a16:creationId xmlns:a16="http://schemas.microsoft.com/office/drawing/2014/main" id="{4401653B-9F27-47A0-9F89-20AEDB55218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defRPr/>
            </a:pPr>
            <a:r>
              <a:rPr lang="en-US" sz="1800" kern="1200">
                <a:solidFill>
                  <a:srgbClr val="FFFFFF"/>
                </a:solidFill>
                <a:latin typeface="+mj-lt"/>
                <a:ea typeface="+mj-ea"/>
                <a:cs typeface="+mj-cs"/>
              </a:rPr>
              <a:t>Why was Indonesia the top destination for Australian child sex offenders?</a:t>
            </a:r>
            <a:br>
              <a:rPr lang="en-US" sz="1800" kern="1200">
                <a:solidFill>
                  <a:srgbClr val="FFFFFF"/>
                </a:solidFill>
                <a:latin typeface="+mj-lt"/>
                <a:ea typeface="+mj-ea"/>
                <a:cs typeface="+mj-cs"/>
              </a:rPr>
            </a:br>
            <a:br>
              <a:rPr lang="en-US" sz="1800" kern="1200">
                <a:solidFill>
                  <a:srgbClr val="FFFFFF"/>
                </a:solidFill>
                <a:latin typeface="+mj-lt"/>
                <a:ea typeface="+mj-ea"/>
                <a:cs typeface="+mj-cs"/>
              </a:rPr>
            </a:br>
            <a:endParaRPr lang="en-US" sz="1800" kern="1200">
              <a:solidFill>
                <a:srgbClr val="FFFFFF"/>
              </a:solidFill>
              <a:latin typeface="+mj-lt"/>
              <a:ea typeface="+mj-ea"/>
              <a:cs typeface="+mj-cs"/>
            </a:endParaRPr>
          </a:p>
        </p:txBody>
      </p:sp>
      <p:graphicFrame>
        <p:nvGraphicFramePr>
          <p:cNvPr id="5" name="Table 4">
            <a:extLst>
              <a:ext uri="{FF2B5EF4-FFF2-40B4-BE49-F238E27FC236}">
                <a16:creationId xmlns:a16="http://schemas.microsoft.com/office/drawing/2014/main" id="{75740F3E-1663-41C7-A1E0-25BFA8A69BE1}"/>
              </a:ext>
            </a:extLst>
          </p:cNvPr>
          <p:cNvGraphicFramePr>
            <a:graphicFrameLocks noGrp="1"/>
          </p:cNvGraphicFramePr>
          <p:nvPr/>
        </p:nvGraphicFramePr>
        <p:xfrm>
          <a:off x="4038600" y="1641078"/>
          <a:ext cx="7188204" cy="3687660"/>
        </p:xfrm>
        <a:graphic>
          <a:graphicData uri="http://schemas.openxmlformats.org/drawingml/2006/table">
            <a:tbl>
              <a:tblPr firstRow="1" bandRow="1">
                <a:noFill/>
              </a:tblPr>
              <a:tblGrid>
                <a:gridCol w="611858">
                  <a:extLst>
                    <a:ext uri="{9D8B030D-6E8A-4147-A177-3AD203B41FA5}">
                      <a16:colId xmlns:a16="http://schemas.microsoft.com/office/drawing/2014/main" val="20000"/>
                    </a:ext>
                  </a:extLst>
                </a:gridCol>
                <a:gridCol w="1107255">
                  <a:extLst>
                    <a:ext uri="{9D8B030D-6E8A-4147-A177-3AD203B41FA5}">
                      <a16:colId xmlns:a16="http://schemas.microsoft.com/office/drawing/2014/main" val="20001"/>
                    </a:ext>
                  </a:extLst>
                </a:gridCol>
                <a:gridCol w="577816">
                  <a:extLst>
                    <a:ext uri="{9D8B030D-6E8A-4147-A177-3AD203B41FA5}">
                      <a16:colId xmlns:a16="http://schemas.microsoft.com/office/drawing/2014/main" val="20002"/>
                    </a:ext>
                  </a:extLst>
                </a:gridCol>
                <a:gridCol w="751608">
                  <a:extLst>
                    <a:ext uri="{9D8B030D-6E8A-4147-A177-3AD203B41FA5}">
                      <a16:colId xmlns:a16="http://schemas.microsoft.com/office/drawing/2014/main" val="20003"/>
                    </a:ext>
                  </a:extLst>
                </a:gridCol>
                <a:gridCol w="577816">
                  <a:extLst>
                    <a:ext uri="{9D8B030D-6E8A-4147-A177-3AD203B41FA5}">
                      <a16:colId xmlns:a16="http://schemas.microsoft.com/office/drawing/2014/main" val="20004"/>
                    </a:ext>
                  </a:extLst>
                </a:gridCol>
                <a:gridCol w="577815">
                  <a:extLst>
                    <a:ext uri="{9D8B030D-6E8A-4147-A177-3AD203B41FA5}">
                      <a16:colId xmlns:a16="http://schemas.microsoft.com/office/drawing/2014/main" val="20005"/>
                    </a:ext>
                  </a:extLst>
                </a:gridCol>
                <a:gridCol w="577816">
                  <a:extLst>
                    <a:ext uri="{9D8B030D-6E8A-4147-A177-3AD203B41FA5}">
                      <a16:colId xmlns:a16="http://schemas.microsoft.com/office/drawing/2014/main" val="20006"/>
                    </a:ext>
                  </a:extLst>
                </a:gridCol>
                <a:gridCol w="577815">
                  <a:extLst>
                    <a:ext uri="{9D8B030D-6E8A-4147-A177-3AD203B41FA5}">
                      <a16:colId xmlns:a16="http://schemas.microsoft.com/office/drawing/2014/main" val="20007"/>
                    </a:ext>
                  </a:extLst>
                </a:gridCol>
                <a:gridCol w="577816">
                  <a:extLst>
                    <a:ext uri="{9D8B030D-6E8A-4147-A177-3AD203B41FA5}">
                      <a16:colId xmlns:a16="http://schemas.microsoft.com/office/drawing/2014/main" val="20008"/>
                    </a:ext>
                  </a:extLst>
                </a:gridCol>
                <a:gridCol w="577815">
                  <a:extLst>
                    <a:ext uri="{9D8B030D-6E8A-4147-A177-3AD203B41FA5}">
                      <a16:colId xmlns:a16="http://schemas.microsoft.com/office/drawing/2014/main" val="20009"/>
                    </a:ext>
                  </a:extLst>
                </a:gridCol>
                <a:gridCol w="672774">
                  <a:extLst>
                    <a:ext uri="{9D8B030D-6E8A-4147-A177-3AD203B41FA5}">
                      <a16:colId xmlns:a16="http://schemas.microsoft.com/office/drawing/2014/main" val="20010"/>
                    </a:ext>
                  </a:extLst>
                </a:gridCol>
              </a:tblGrid>
              <a:tr h="5882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Rank</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Country</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Jan - Mar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April - Jun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Jul - Sep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Oct - Dec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Jan - Mar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Apr - Jun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Jul - Sep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Oct - Dec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Total</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extLst>
                  <a:ext uri="{0D108BD9-81ED-4DB2-BD59-A6C34878D82A}">
                    <a16:rowId xmlns:a16="http://schemas.microsoft.com/office/drawing/2014/main" val="10000"/>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1" i="0" u="none" strike="noStrike" cap="none" spc="0" normalizeH="0" baseline="0">
                          <a:ln>
                            <a:noFill/>
                          </a:ln>
                          <a:solidFill>
                            <a:schemeClr val="tx1"/>
                          </a:solidFill>
                          <a:effectLst/>
                          <a:latin typeface="Verdana" charset="0"/>
                          <a:ea typeface="MS PGothic" charset="0"/>
                          <a:cs typeface="MS PGothic" charset="0"/>
                        </a:rPr>
                        <a:t>Indonesia</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55</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108</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62</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68</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1" i="0" u="none" strike="noStrike" cap="none" spc="0" normalizeH="0" baseline="0">
                          <a:ln>
                            <a:noFill/>
                          </a:ln>
                          <a:solidFill>
                            <a:schemeClr val="tx1"/>
                          </a:solidFill>
                          <a:effectLst/>
                          <a:latin typeface="Verdana" charset="0"/>
                          <a:ea typeface="MS PGothic" charset="0"/>
                          <a:cs typeface="MS PGothic" charset="0"/>
                        </a:rPr>
                        <a:t>293</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extLst>
                  <a:ext uri="{0D108BD9-81ED-4DB2-BD59-A6C34878D82A}">
                    <a16:rowId xmlns:a16="http://schemas.microsoft.com/office/drawing/2014/main" val="10001"/>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New Zealand</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val="10002"/>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Thailand</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30</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148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3"/>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Singapore</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65</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val="10004"/>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Malaysia</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5"/>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Philippines</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90</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val="10006"/>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Vietnam</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7"/>
                  </a:ext>
                </a:extLst>
              </a:tr>
              <a:tr h="3990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New Caledonia/ Vanuatu</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val="10008"/>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Fiji</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9"/>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10</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Papua New Guinea</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878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P Document" ma:contentTypeID="0x010100BA521C41550A427283F34EF72CDB76C8003579B014A34F544AB5A245368A2D3CF5" ma:contentTypeVersion="2" ma:contentTypeDescription="AFP Document - Australian Federal Police Custom Content Type" ma:contentTypeScope="" ma:versionID="30f400c7a2afc8511526ee9d2b76094a">
  <xsd:schema xmlns:xsd="http://www.w3.org/2001/XMLSchema" xmlns:xs="http://www.w3.org/2001/XMLSchema" xmlns:p="http://schemas.microsoft.com/office/2006/metadata/properties" xmlns:ns2="78a5d263-ab56-46a8-bed7-402d18ab00c7" xmlns:ns3="C46C8E19-9F55-4442-889D-FC9559FF4122" xmlns:ns4="c46c8e19-9f55-4442-889d-fc9559ff4122" targetNamespace="http://schemas.microsoft.com/office/2006/metadata/properties" ma:root="true" ma:fieldsID="68780b15af7f82b522b18b5840445ca3" ns2:_="" ns3:_="" ns4:_="">
    <xsd:import namespace="78a5d263-ab56-46a8-bed7-402d18ab00c7"/>
    <xsd:import namespace="C46C8E19-9F55-4442-889D-FC9559FF4122"/>
    <xsd:import namespace="c46c8e19-9f55-4442-889d-fc9559ff4122"/>
    <xsd:element name="properties">
      <xsd:complexType>
        <xsd:sequence>
          <xsd:element name="documentManagement">
            <xsd:complexType>
              <xsd:all>
                <xsd:element ref="ns2:_dlc_DocId" minOccurs="0"/>
                <xsd:element ref="ns2:_dlc_DocIdUrl" minOccurs="0"/>
                <xsd:element ref="ns2:_dlc_DocIdPersistId" minOccurs="0"/>
                <xsd:element ref="ns3:e8c8aaa3f3cc49e99f0b9d09ebadca14" minOccurs="0"/>
                <xsd:element ref="ns3:DocumentDescription" minOccurs="0"/>
                <xsd:element ref="ns2:TaxCatchAll" minOccurs="0"/>
                <xsd:element ref="ns2:TaxCatchAllLabel" minOccurs="0"/>
                <xsd:element ref="ns4:p1ecd1237af04d9b8452df827eadf62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d263-ab56-46a8-bed7-402d18ab00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f4caa40-891f-45dc-ac21-76fc21aa27ff}" ma:internalName="TaxCatchAll" ma:showField="CatchAllData" ma:web="78a5d263-ab56-46a8-bed7-402d18ab00c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f4caa40-891f-45dc-ac21-76fc21aa27ff}" ma:internalName="TaxCatchAllLabel" ma:readOnly="true" ma:showField="CatchAllDataLabel" ma:web="78a5d263-ab56-46a8-bed7-402d18ab0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e8c8aaa3f3cc49e99f0b9d09ebadca14" ma:index="12" ma:taxonomy="true" ma:internalName="e8c8aaa3f3cc49e99f0b9d09ebadca14" ma:taxonomyFieldName="AFP_x0020_Classification" ma:displayName="AFP Classification" ma:indexed="true" ma:fieldId="{e8c8aaa3-f3cc-49e9-9f0b-9d09ebadca14}" ma:sspId="840ec5ba-1254-420f-88bd-a8510a331eab" ma:termSetId="a15fa104-4ec9-4531-b874-4b55be8f78a5" ma:anchorId="00000000-0000-0000-0000-000000000000" ma:open="false" ma:isKeyword="false">
      <xsd:complexType>
        <xsd:sequence>
          <xsd:element ref="pc:Terms" minOccurs="0" maxOccurs="1"/>
        </xsd:sequence>
      </xsd:complexType>
    </xsd:element>
    <xsd:element name="DocumentDescription" ma:index="13" nillable="true" ma:displayName="Document descriptio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p1ecd1237af04d9b8452df827eadf627" ma:index="17" ma:taxonomy="true" ma:internalName="p1ecd1237af04d9b8452df827eadf627" ma:taxonomyFieldName="Activity_x0020_document_x0020_tags" ma:displayName="Activity document tags" ma:fieldId="{91ecd123-7af0-4d9b-8452-df827eadf627}" ma:taxonomyMulti="true" ma:sspId="840ec5ba-1254-420f-88bd-a8510a331eab" ma:termSetId="8061e8cd-2ac4-4ce4-a12c-32f5d936ff92" ma:anchorId="c0ccdf4a-bd41-4c8f-b8d4-7013d604dc27"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1ecd1237af04d9b8452df827eadf627 xmlns="c46c8e19-9f55-4442-889d-fc9559ff4122">
      <Terms xmlns="http://schemas.microsoft.com/office/infopath/2007/PartnerControls">
        <TermInfo xmlns="http://schemas.microsoft.com/office/infopath/2007/PartnerControls">
          <TermName xmlns="http://schemas.microsoft.com/office/infopath/2007/PartnerControls">ACCCE</TermName>
          <TermId xmlns="http://schemas.microsoft.com/office/infopath/2007/PartnerControls">6fa9cab8-7e87-4255-bc31-63bb732469b5</TermId>
        </TermInfo>
      </Terms>
    </p1ecd1237af04d9b8452df827eadf627>
    <_dlc_DocId xmlns="78a5d263-ab56-46a8-bed7-402d18ab00c7">TENXEPR372TU-435719964-23705</_dlc_DocId>
    <e8c8aaa3f3cc49e99f0b9d09ebadca14 xmlns="C46C8E19-9F55-4442-889D-FC9559FF4122">
      <Terms xmlns="http://schemas.microsoft.com/office/infopath/2007/PartnerControls">
        <TermInfo xmlns="http://schemas.microsoft.com/office/infopath/2007/PartnerControls">
          <TermName xmlns="http://schemas.microsoft.com/office/infopath/2007/PartnerControls">For-Official-Use-Only</TermName>
          <TermId xmlns="http://schemas.microsoft.com/office/infopath/2007/PartnerControls">ffa19dd7-111c-43ca-af28-c4a34e200109</TermId>
        </TermInfo>
      </Terms>
    </e8c8aaa3f3cc49e99f0b9d09ebadca14>
    <_dlc_DocIdUrl xmlns="78a5d263-ab56-46a8-bed7-402d18ab00c7">
      <Url>http://activity.afp.le/a/ACCCE/_layouts/DocIdRedir.aspx?ID=TENXEPR372TU-435719964-23705</Url>
      <Description>TENXEPR372TU-435719964-23705</Description>
    </_dlc_DocIdUrl>
    <TaxCatchAll xmlns="78a5d263-ab56-46a8-bed7-402d18ab00c7">
      <Value>2</Value>
      <Value>1</Value>
    </TaxCatchAll>
    <DocumentDescription xmlns="C46C8E19-9F55-4442-889D-FC9559FF4122" xsi:nil="true"/>
  </documentManagement>
</p:properties>
</file>

<file path=customXml/itemProps1.xml><?xml version="1.0" encoding="utf-8"?>
<ds:datastoreItem xmlns:ds="http://schemas.openxmlformats.org/officeDocument/2006/customXml" ds:itemID="{53319FCF-D48F-4671-8297-91859CEA4598}"/>
</file>

<file path=customXml/itemProps2.xml><?xml version="1.0" encoding="utf-8"?>
<ds:datastoreItem xmlns:ds="http://schemas.openxmlformats.org/officeDocument/2006/customXml" ds:itemID="{BFC0BDB4-6A41-4589-9DFE-09CFE3306D22}"/>
</file>

<file path=customXml/itemProps3.xml><?xml version="1.0" encoding="utf-8"?>
<ds:datastoreItem xmlns:ds="http://schemas.openxmlformats.org/officeDocument/2006/customXml" ds:itemID="{E5EAFE72-D85E-44E9-8FD6-D477ACE2512F}"/>
</file>

<file path=customXml/itemProps4.xml><?xml version="1.0" encoding="utf-8"?>
<ds:datastoreItem xmlns:ds="http://schemas.openxmlformats.org/officeDocument/2006/customXml" ds:itemID="{1E58D09B-7031-4270-B67E-4073AF5BECC8}"/>
</file>

<file path=docProps/app.xml><?xml version="1.0" encoding="utf-8"?>
<Properties xmlns="http://schemas.openxmlformats.org/officeDocument/2006/extended-properties" xmlns:vt="http://schemas.openxmlformats.org/officeDocument/2006/docPropsVTypes">
  <TotalTime>69</TotalTime>
  <Words>2740</Words>
  <Application>Microsoft Office PowerPoint</Application>
  <PresentationFormat>Widescreen</PresentationFormat>
  <Paragraphs>461</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Verdana</vt:lpstr>
      <vt:lpstr>Office Theme</vt:lpstr>
      <vt:lpstr>What do you know about the situation  in Cambodia? </vt:lpstr>
      <vt:lpstr>Are we at risk?</vt:lpstr>
      <vt:lpstr>South East Asia is not immune from transnational child sex crimes</vt:lpstr>
      <vt:lpstr>Is Cambodia a target? </vt:lpstr>
      <vt:lpstr>Let’s take a look at Indonesia. </vt:lpstr>
      <vt:lpstr>PowerPoint Presentation</vt:lpstr>
      <vt:lpstr>Tourism in Indonesia </vt:lpstr>
      <vt:lpstr>Bali, Indonesia</vt:lpstr>
      <vt:lpstr>Why was Indonesia the top destination for Australian child sex offenders?  </vt:lpstr>
      <vt:lpstr>Risk factors for Child Sex Tourism in Indonesia </vt:lpstr>
      <vt:lpstr>Indonesia – Case Example </vt:lpstr>
      <vt:lpstr>Indonesia Case Example </vt:lpstr>
      <vt:lpstr> </vt:lpstr>
      <vt:lpstr>But, what are the challenges?</vt:lpstr>
      <vt:lpstr>Who is the foreign child sex offender? </vt:lpstr>
      <vt:lpstr>Is this a child sex offender? </vt:lpstr>
      <vt:lpstr>Is this a child sex offender? </vt:lpstr>
      <vt:lpstr>Is this a child sex offender? </vt:lpstr>
      <vt:lpstr>Is this a child sex offender? </vt:lpstr>
      <vt:lpstr>Is this a child sex offender? </vt:lpstr>
      <vt:lpstr>Is this a child sex offender? </vt:lpstr>
      <vt:lpstr>Is this a child sex offender? </vt:lpstr>
      <vt:lpstr>Is this a child sex offender? </vt:lpstr>
      <vt:lpstr>Is this a child sex offender? </vt:lpstr>
      <vt:lpstr>Is this a child sex offender? </vt:lpstr>
      <vt:lpstr>Is this a child sex offender? </vt:lpstr>
      <vt:lpstr>                              What are the challenges for police? </vt:lpstr>
      <vt:lpstr>How does this issue relate to me?</vt:lpstr>
      <vt:lpstr>PowerPoint Presentation</vt:lpstr>
      <vt:lpstr>What are children’s rights?</vt:lpstr>
      <vt:lpstr>What are the international instruments?</vt:lpstr>
      <vt:lpstr>What are my child protection obligations?</vt:lpstr>
      <vt:lpstr>What personal actions can I take to protect children? </vt:lpstr>
      <vt:lpstr>PowerPoint Presentation</vt:lpstr>
      <vt:lpstr>So, what is our official responsibility? </vt:lpstr>
      <vt:lpstr>So, what can Police do? </vt:lpstr>
      <vt:lpstr>What else can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CHILDREN  FROM  FOREIGN CHILD SEX OFFENDERS   Phnom Penh 2019   </dc:title>
  <dc:creator>anita dodds</dc:creator>
  <cp:lastModifiedBy>anita dodds</cp:lastModifiedBy>
  <cp:revision>15</cp:revision>
  <dcterms:created xsi:type="dcterms:W3CDTF">2019-05-20T15:51:40Z</dcterms:created>
  <dcterms:modified xsi:type="dcterms:W3CDTF">2019-05-20T17:01:27Z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FP Classification">
    <vt:lpwstr>2;#For-Official-Use-Only|ffa19dd7-111c-43ca-af28-c4a34e200109</vt:lpwstr>
  </property>
  <property fmtid="{D5CDD505-2E9C-101B-9397-08002B2CF9AE}" pid="3" name="_dlc_DocIdItemGuid">
    <vt:lpwstr>8ce48146-73a3-4c5d-9ad4-61c9f0bed118</vt:lpwstr>
  </property>
  <property fmtid="{D5CDD505-2E9C-101B-9397-08002B2CF9AE}" pid="4" name="ContentTypeId">
    <vt:lpwstr>0x010100BA521C41550A427283F34EF72CDB76C8003579B014A34F544AB5A245368A2D3CF5</vt:lpwstr>
  </property>
  <property fmtid="{D5CDD505-2E9C-101B-9397-08002B2CF9AE}" pid="5" name="Activity document tags">
    <vt:lpwstr>1;#ACCCE|6fa9cab8-7e87-4255-bc31-63bb732469b5</vt:lpwstr>
  </property>
</Properties>
</file>