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46.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2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309" r:id="rId2"/>
    <p:sldId id="418" r:id="rId3"/>
    <p:sldId id="522" r:id="rId4"/>
    <p:sldId id="523" r:id="rId5"/>
    <p:sldId id="470" r:id="rId6"/>
    <p:sldId id="530" r:id="rId7"/>
    <p:sldId id="540" r:id="rId8"/>
    <p:sldId id="533" r:id="rId9"/>
    <p:sldId id="539" r:id="rId10"/>
    <p:sldId id="531" r:id="rId11"/>
    <p:sldId id="471" r:id="rId12"/>
    <p:sldId id="412" r:id="rId13"/>
    <p:sldId id="472" r:id="rId14"/>
    <p:sldId id="487" r:id="rId15"/>
    <p:sldId id="488" r:id="rId16"/>
    <p:sldId id="467" r:id="rId17"/>
    <p:sldId id="468" r:id="rId18"/>
    <p:sldId id="524" r:id="rId19"/>
    <p:sldId id="489" r:id="rId20"/>
    <p:sldId id="482" r:id="rId21"/>
    <p:sldId id="516" r:id="rId22"/>
    <p:sldId id="483" r:id="rId23"/>
    <p:sldId id="529" r:id="rId24"/>
    <p:sldId id="490" r:id="rId25"/>
    <p:sldId id="484" r:id="rId26"/>
    <p:sldId id="485" r:id="rId27"/>
    <p:sldId id="537" r:id="rId28"/>
    <p:sldId id="486" r:id="rId29"/>
    <p:sldId id="473" r:id="rId30"/>
    <p:sldId id="480" r:id="rId31"/>
    <p:sldId id="481" r:id="rId32"/>
    <p:sldId id="526" r:id="rId33"/>
    <p:sldId id="538" r:id="rId34"/>
    <p:sldId id="528" r:id="rId35"/>
    <p:sldId id="474" r:id="rId36"/>
    <p:sldId id="518" r:id="rId37"/>
    <p:sldId id="536" r:id="rId38"/>
    <p:sldId id="475" r:id="rId39"/>
    <p:sldId id="491" r:id="rId40"/>
    <p:sldId id="493" r:id="rId41"/>
    <p:sldId id="497" r:id="rId42"/>
    <p:sldId id="519" r:id="rId43"/>
    <p:sldId id="527" r:id="rId44"/>
    <p:sldId id="496" r:id="rId45"/>
    <p:sldId id="534" r:id="rId46"/>
    <p:sldId id="476" r:id="rId47"/>
    <p:sldId id="500" r:id="rId48"/>
    <p:sldId id="535" r:id="rId49"/>
    <p:sldId id="520" r:id="rId50"/>
    <p:sldId id="521"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p5440" initials="a"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6286" autoAdjust="0"/>
  </p:normalViewPr>
  <p:slideViewPr>
    <p:cSldViewPr>
      <p:cViewPr varScale="1">
        <p:scale>
          <a:sx n="72" d="100"/>
          <a:sy n="72" d="100"/>
        </p:scale>
        <p:origin x="-26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93DAB-878F-4665-B3BA-A6EF5CE6547E}" type="datetimeFigureOut">
              <a:rPr lang="en-AU" smtClean="0"/>
              <a:t>13/06/2019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E9F1D-9981-42D5-A7DF-B642431CBD71}" type="slidenum">
              <a:rPr lang="en-AU" smtClean="0"/>
              <a:t>‹#›</a:t>
            </a:fld>
            <a:endParaRPr lang="en-AU"/>
          </a:p>
        </p:txBody>
      </p:sp>
    </p:spTree>
    <p:extLst>
      <p:ext uri="{BB962C8B-B14F-4D97-AF65-F5344CB8AC3E}">
        <p14:creationId xmlns:p14="http://schemas.microsoft.com/office/powerpoint/2010/main" val="369499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Travel</a:t>
            </a:r>
            <a:r>
              <a:rPr lang="en-AU" baseline="0" dirty="0" smtClean="0"/>
              <a:t> companions of the POI may provide an indicator for possible intention to offend. Is the POI travelling alone or with a group of people of the same demographic? It is less likely an individual is travelling to offend if they are in a family group</a:t>
            </a:r>
            <a:endParaRPr lang="en-AU" dirty="0" smtClean="0"/>
          </a:p>
          <a:p>
            <a:pPr marL="171450" indent="-171450">
              <a:buFont typeface="Arial" panose="020B0604020202020204" pitchFamily="34" charset="0"/>
              <a:buChar char="•"/>
            </a:pPr>
            <a:r>
              <a:rPr lang="en-AU" dirty="0" smtClean="0"/>
              <a:t>Travel history</a:t>
            </a:r>
            <a:r>
              <a:rPr lang="en-AU" baseline="0" dirty="0" smtClean="0"/>
              <a:t> of the POI – Is this trip to Cambodia the first time they have travelled to an Asian country when their usual travel is to Europe or the Americas? Does the POI have frequent short stay trips to Cambodia or long stay trips that are not related to other purposes such as business ventures</a:t>
            </a:r>
          </a:p>
          <a:p>
            <a:pPr marL="171450" indent="-171450">
              <a:buFont typeface="Arial" panose="020B0604020202020204" pitchFamily="34" charset="0"/>
              <a:buChar char="•"/>
            </a:pPr>
            <a:r>
              <a:rPr lang="en-AU" baseline="0" dirty="0" smtClean="0"/>
              <a:t>Does the POI have luggage items that are not consistent with the person </a:t>
            </a:r>
            <a:r>
              <a:rPr lang="en-AU" baseline="0" dirty="0" err="1" smtClean="0"/>
              <a:t>e.g</a:t>
            </a:r>
            <a:r>
              <a:rPr lang="en-AU" baseline="0" dirty="0" smtClean="0"/>
              <a:t> the person is a single middle age male however his luggage contains items of children clothing</a:t>
            </a:r>
          </a:p>
          <a:p>
            <a:pPr marL="171450" indent="-171450">
              <a:buFont typeface="Arial" panose="020B0604020202020204" pitchFamily="34" charset="0"/>
              <a:buChar char="•"/>
            </a:pPr>
            <a:r>
              <a:rPr lang="en-AU" baseline="0" dirty="0" smtClean="0"/>
              <a:t>Does the POI have documents translated into the local language? What is the content of these documents and could it be used to assist in the perpetration of a crime</a:t>
            </a:r>
          </a:p>
          <a:p>
            <a:pPr marL="171450" indent="-171450">
              <a:buFont typeface="Arial" panose="020B0604020202020204" pitchFamily="34" charset="0"/>
              <a:buChar char="•"/>
            </a:pPr>
            <a:r>
              <a:rPr lang="en-AU" baseline="0" dirty="0" smtClean="0"/>
              <a:t>Downloading of the POIs mobile phone can provide a number of avenues of inquiry that may identify historical or future offending </a:t>
            </a:r>
            <a:r>
              <a:rPr lang="en-AU" baseline="0" dirty="0" smtClean="0"/>
              <a:t>behaviours</a:t>
            </a:r>
          </a:p>
          <a:p>
            <a:pPr marL="628650" lvl="1" indent="-171450">
              <a:buFont typeface="Arial" panose="020B0604020202020204" pitchFamily="34" charset="0"/>
              <a:buChar char="•"/>
            </a:pPr>
            <a:r>
              <a:rPr lang="en-AU" baseline="0" dirty="0" smtClean="0"/>
              <a:t>Downloading of phones - CNP Cyber Crime </a:t>
            </a:r>
            <a:r>
              <a:rPr lang="en-AU" baseline="0" dirty="0" err="1" smtClean="0"/>
              <a:t>Dept</a:t>
            </a:r>
            <a:r>
              <a:rPr lang="en-AU" baseline="0" dirty="0" smtClean="0"/>
              <a:t> have this capability ( </a:t>
            </a:r>
            <a:r>
              <a:rPr lang="en-AU" baseline="0" dirty="0" err="1" smtClean="0"/>
              <a:t>Cellebrite</a:t>
            </a:r>
            <a:r>
              <a:rPr lang="en-AU" baseline="0" dirty="0" smtClean="0"/>
              <a:t>) gifted and trained in use of by AFP.  Consider seeking their immediate assistance if you detain a suspect at the Airport.</a:t>
            </a:r>
            <a:endParaRPr lang="en-AU" baseline="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5C9DE3A6-ADA2-4F1D-9D77-D845CBBBB296}" type="slidenum">
              <a:rPr lang="en-AU" smtClean="0"/>
              <a:t>10</a:t>
            </a:fld>
            <a:endParaRPr lang="en-AU"/>
          </a:p>
        </p:txBody>
      </p:sp>
    </p:spTree>
    <p:extLst>
      <p:ext uri="{BB962C8B-B14F-4D97-AF65-F5344CB8AC3E}">
        <p14:creationId xmlns:p14="http://schemas.microsoft.com/office/powerpoint/2010/main" val="371166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ACTIVITY 1 (2 minutes):</a:t>
            </a:r>
          </a:p>
          <a:p>
            <a:r>
              <a:rPr lang="en-AU" dirty="0" smtClean="0"/>
              <a:t>Ask the participants </a:t>
            </a:r>
            <a:r>
              <a:rPr lang="en-AU" baseline="0" dirty="0" smtClean="0"/>
              <a:t>to consider what might be involved in each type of surveillance.</a:t>
            </a:r>
          </a:p>
          <a:p>
            <a:endParaRPr lang="en-AU" baseline="0" dirty="0" smtClean="0"/>
          </a:p>
          <a:p>
            <a:r>
              <a:rPr lang="en-AU" b="1" u="sng" baseline="0" dirty="0" smtClean="0"/>
              <a:t>ANSWER:</a:t>
            </a:r>
          </a:p>
          <a:p>
            <a:r>
              <a:rPr lang="en-AU" sz="2000" b="0" u="none" baseline="0" dirty="0" smtClean="0"/>
              <a:t>Physical</a:t>
            </a:r>
            <a:r>
              <a:rPr lang="en-US" sz="2000" dirty="0" smtClean="0"/>
              <a:t> Surveillance</a:t>
            </a:r>
            <a:r>
              <a:rPr lang="en-US" sz="2000" baseline="0" dirty="0" smtClean="0"/>
              <a:t> – Traditional form of surveillance – In vehicles and on foot</a:t>
            </a:r>
            <a:endParaRPr lang="en-US" sz="2000" dirty="0" smtClean="0"/>
          </a:p>
          <a:p>
            <a:r>
              <a:rPr lang="en-AU" baseline="0" dirty="0" smtClean="0"/>
              <a:t>Digital Surveillance – Utilising existing technology – CCTV systems, social media (posts about where offenders are and who they are with)</a:t>
            </a:r>
          </a:p>
          <a:p>
            <a:r>
              <a:rPr lang="en-AU" baseline="0" dirty="0" smtClean="0"/>
              <a:t>Covert Surveillance – Advanced techniques including listening devices and telephone </a:t>
            </a:r>
            <a:r>
              <a:rPr lang="en-AU" baseline="0" dirty="0" smtClean="0"/>
              <a:t>intercepts</a:t>
            </a:r>
          </a:p>
          <a:p>
            <a:endParaRPr lang="en-AU" baseline="0" dirty="0" smtClean="0"/>
          </a:p>
          <a:p>
            <a:r>
              <a:rPr lang="en-AU" b="1" baseline="0" dirty="0" smtClean="0"/>
              <a:t>Ask the participants what is the legislation around the use of surveillance devices and telephone intercepts in Cambodia for travelling foreign child sex offender investigation?</a:t>
            </a:r>
            <a:endParaRPr lang="en-AU" b="1" baseline="0" dirty="0" smtClean="0"/>
          </a:p>
          <a:p>
            <a:endParaRPr lang="en-AU" baseline="0" dirty="0" smtClean="0"/>
          </a:p>
          <a:p>
            <a:r>
              <a:rPr lang="en-AU" b="1" u="sng" dirty="0" smtClean="0"/>
              <a:t>ACTIVITY 2 (2 minutes):</a:t>
            </a:r>
          </a:p>
          <a:p>
            <a:r>
              <a:rPr lang="en-AU" dirty="0" smtClean="0"/>
              <a:t>Ask</a:t>
            </a:r>
            <a:r>
              <a:rPr lang="en-AU" baseline="0" dirty="0" smtClean="0"/>
              <a:t> the participants to consider how surveillance may assist investigations into foreign </a:t>
            </a:r>
            <a:r>
              <a:rPr lang="en-AU" baseline="0" dirty="0" smtClean="0"/>
              <a:t>travelling child </a:t>
            </a:r>
            <a:r>
              <a:rPr lang="en-AU" baseline="0" dirty="0" smtClean="0"/>
              <a:t>sex offenders.</a:t>
            </a:r>
          </a:p>
          <a:p>
            <a:endParaRPr lang="en-AU" baseline="0" dirty="0" smtClean="0"/>
          </a:p>
          <a:p>
            <a:r>
              <a:rPr lang="en-AU" b="1" u="sng" baseline="0" dirty="0" smtClean="0"/>
              <a:t>ANSWER:</a:t>
            </a:r>
          </a:p>
          <a:p>
            <a:pPr marL="171450" indent="-171450">
              <a:buFontTx/>
              <a:buChar char="-"/>
            </a:pPr>
            <a:r>
              <a:rPr lang="en-AU" baseline="0" dirty="0" smtClean="0"/>
              <a:t>Confirming accommodation arrangements from port of entry</a:t>
            </a:r>
          </a:p>
          <a:p>
            <a:pPr marL="171450" indent="-171450">
              <a:buFontTx/>
              <a:buChar char="-"/>
            </a:pPr>
            <a:r>
              <a:rPr lang="en-AU" baseline="0" dirty="0" smtClean="0"/>
              <a:t>Identify offender associates </a:t>
            </a:r>
          </a:p>
          <a:p>
            <a:pPr marL="171450" indent="-171450">
              <a:buFontTx/>
              <a:buChar char="-"/>
            </a:pPr>
            <a:r>
              <a:rPr lang="en-AU" baseline="0" dirty="0" smtClean="0"/>
              <a:t>Places visited by the offender, which may result in discovery of evidence (banks, internet cafes, hotels, bars </a:t>
            </a:r>
            <a:r>
              <a:rPr lang="en-AU" baseline="0" dirty="0" err="1" smtClean="0"/>
              <a:t>etc</a:t>
            </a:r>
            <a:r>
              <a:rPr lang="en-AU" baseline="0" dirty="0" smtClean="0"/>
              <a:t>)</a:t>
            </a:r>
          </a:p>
          <a:p>
            <a:pPr marL="171450" indent="-171450">
              <a:buFontTx/>
              <a:buChar char="-"/>
            </a:pPr>
            <a:r>
              <a:rPr lang="en-AU" baseline="0" dirty="0" smtClean="0"/>
              <a:t>Place an offender at a location at a given time</a:t>
            </a:r>
          </a:p>
          <a:p>
            <a:pPr marL="171450" indent="-171450">
              <a:buFontTx/>
              <a:buChar char="-"/>
            </a:pPr>
            <a:r>
              <a:rPr lang="en-AU" baseline="0" dirty="0" smtClean="0"/>
              <a:t>Assist in investigation planning (</a:t>
            </a:r>
            <a:r>
              <a:rPr lang="en-AU" baseline="0" dirty="0" err="1" smtClean="0"/>
              <a:t>ie</a:t>
            </a:r>
            <a:r>
              <a:rPr lang="en-AU" baseline="0" dirty="0" smtClean="0"/>
              <a:t>: where to execute search warrants / arrests </a:t>
            </a:r>
            <a:r>
              <a:rPr lang="en-AU" baseline="0" dirty="0" err="1" smtClean="0"/>
              <a:t>etc</a:t>
            </a:r>
            <a:r>
              <a:rPr lang="en-AU" baseline="0" dirty="0" smtClean="0"/>
              <a:t>)</a:t>
            </a:r>
          </a:p>
          <a:p>
            <a:pPr marL="171450" indent="-171450">
              <a:buFontTx/>
              <a:buChar char="-"/>
            </a:pPr>
            <a:endParaRPr lang="en-AU"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ACTIVITY (2 minutes):</a:t>
            </a:r>
          </a:p>
          <a:p>
            <a:r>
              <a:rPr lang="en-AU" dirty="0" smtClean="0"/>
              <a:t>Ask participants what considerations they need to take into account when executing a search warrant in travelling child sex offender cases.</a:t>
            </a:r>
          </a:p>
          <a:p>
            <a:endParaRPr lang="en-AU" dirty="0" smtClean="0"/>
          </a:p>
          <a:p>
            <a:r>
              <a:rPr lang="en-AU" b="1" u="sng" dirty="0" smtClean="0"/>
              <a:t>DESCRIBE:</a:t>
            </a:r>
          </a:p>
          <a:p>
            <a:pPr marL="171450" indent="-171450">
              <a:buFont typeface="Arial" panose="020B0604020202020204" pitchFamily="34" charset="0"/>
              <a:buChar char="•"/>
            </a:pPr>
            <a:r>
              <a:rPr lang="en-AU" baseline="0" dirty="0" smtClean="0"/>
              <a:t>Search warrant roles (WH, Arrest/Interview, note taker, video/photo officer, property officer, searches, victim liaison, triage liaison) and why it’s important to assign individual responsibility</a:t>
            </a:r>
          </a:p>
          <a:p>
            <a:pPr marL="171450" indent="-171450">
              <a:buFont typeface="Arial" panose="020B0604020202020204" pitchFamily="34" charset="0"/>
              <a:buChar char="•"/>
            </a:pPr>
            <a:r>
              <a:rPr lang="en-AU" baseline="0" dirty="0" smtClean="0"/>
              <a:t>How offenders may attempt to destroy evidence (electronic wiping of phone data, kill switches, physical destruction, encryption)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Don’t let the offender touch the devices.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This will damage the evidential integrity of the item and could lead to the loss of evidence</a:t>
            </a:r>
          </a:p>
          <a:p>
            <a:pPr marL="171450" indent="-171450">
              <a:buFont typeface="Arial" panose="020B0604020202020204" pitchFamily="34" charset="0"/>
              <a:buChar char="•"/>
            </a:pPr>
            <a:r>
              <a:rPr lang="en-AU" baseline="0" dirty="0" smtClean="0"/>
              <a:t>Importance of separating potential victims from offenders</a:t>
            </a:r>
          </a:p>
          <a:p>
            <a:pPr marL="628650" lvl="1" indent="-171450">
              <a:buFont typeface="Arial" panose="020B0604020202020204" pitchFamily="34" charset="0"/>
              <a:buChar char="•"/>
            </a:pPr>
            <a:r>
              <a:rPr lang="en-AU" baseline="0" dirty="0" smtClean="0"/>
              <a:t>Victim protection, reassures them they are safe</a:t>
            </a:r>
          </a:p>
          <a:p>
            <a:pPr marL="628650" lvl="1" indent="-171450">
              <a:buFont typeface="Arial" panose="020B0604020202020204" pitchFamily="34" charset="0"/>
              <a:buChar char="•"/>
            </a:pPr>
            <a:r>
              <a:rPr lang="en-AU" baseline="0" dirty="0" smtClean="0"/>
              <a:t>Prevents offender from intimidating/influencing</a:t>
            </a: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Why it’s important</a:t>
            </a:r>
            <a:r>
              <a:rPr lang="en-AU" baseline="0" dirty="0" smtClean="0"/>
              <a:t> to treat a premises as a crime scene.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Forensic considerations, including fingerprints and DNA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Prioritisation of exhibits: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Can you review the device at the scene? What devices are your priority</a:t>
            </a: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What can DF and specialist services do for </a:t>
            </a:r>
            <a:r>
              <a:rPr lang="en-AU" dirty="0" smtClean="0"/>
              <a:t>you?</a:t>
            </a:r>
            <a:endParaRPr lang="en-AU"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If</a:t>
            </a:r>
            <a:r>
              <a:rPr lang="en-AU" baseline="0" dirty="0" smtClean="0"/>
              <a:t> possible, have DF team attend the search warrant with you. They are trained to examine exhibits in the field;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If DF attendance isn’t possible, seek their advice before handling electronic evidence to ensure you are handling the items in the correct way and preventing evidence loss.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200" dirty="0" smtClean="0"/>
              <a:t>Consider the value of forensic evidence (DNA/FP).</a:t>
            </a:r>
          </a:p>
          <a:p>
            <a:endParaRPr lang="en-AU" dirty="0" smtClean="0"/>
          </a:p>
          <a:p>
            <a:r>
              <a:rPr lang="en-AU" dirty="0" smtClean="0"/>
              <a:t>Play </a:t>
            </a:r>
            <a:r>
              <a:rPr lang="en-AU" dirty="0" smtClean="0"/>
              <a:t>search warrant video from Moldovan search warrant (computer set up – Offender had a USB that once removed killed the entire computer) – 12.45</a:t>
            </a:r>
            <a:r>
              <a:rPr lang="en-AU" baseline="0" dirty="0" smtClean="0"/>
              <a:t> – 18.00</a:t>
            </a:r>
          </a:p>
          <a:p>
            <a:r>
              <a:rPr lang="en-AU" baseline="0" dirty="0" smtClean="0"/>
              <a:t>Play </a:t>
            </a:r>
            <a:r>
              <a:rPr lang="en-AU" baseline="0" dirty="0" err="1" smtClean="0"/>
              <a:t>Sekulic</a:t>
            </a:r>
            <a:r>
              <a:rPr lang="en-AU" baseline="0" dirty="0" smtClean="0"/>
              <a:t> SW video.</a:t>
            </a:r>
          </a:p>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3330006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lgn="just">
              <a:buClrTx/>
              <a:buNone/>
            </a:pPr>
            <a:r>
              <a:rPr lang="en-AU" sz="2200" b="1" dirty="0" smtClean="0"/>
              <a:t>‘Crime Scene’ definition:</a:t>
            </a:r>
          </a:p>
          <a:p>
            <a:pPr lvl="1" algn="just">
              <a:buClrTx/>
              <a:buFont typeface="Arial" panose="020B0604020202020204" pitchFamily="34" charset="0"/>
              <a:buChar char="•"/>
            </a:pPr>
            <a:r>
              <a:rPr lang="en-AU" sz="2200" dirty="0" smtClean="0"/>
              <a:t>A place where a crime has occurred;</a:t>
            </a:r>
          </a:p>
          <a:p>
            <a:pPr lvl="1" algn="just">
              <a:buClrTx/>
              <a:buFont typeface="Arial" panose="020B0604020202020204" pitchFamily="34" charset="0"/>
              <a:buChar char="•"/>
            </a:pPr>
            <a:r>
              <a:rPr lang="en-AU" sz="2200" dirty="0" smtClean="0"/>
              <a:t>A starting point of an investigation; and</a:t>
            </a:r>
          </a:p>
          <a:p>
            <a:pPr lvl="1" algn="just">
              <a:buClrTx/>
              <a:buFont typeface="Arial" panose="020B0604020202020204" pitchFamily="34" charset="0"/>
              <a:buChar char="•"/>
            </a:pPr>
            <a:r>
              <a:rPr lang="en-AU" sz="2200" dirty="0" smtClean="0"/>
              <a:t>Can be a person.</a:t>
            </a:r>
          </a:p>
          <a:p>
            <a:pPr marL="68580" indent="0" algn="just">
              <a:buClrTx/>
              <a:buNone/>
            </a:pPr>
            <a:r>
              <a:rPr lang="en-AU" sz="2200" b="1" dirty="0" smtClean="0"/>
              <a:t>Types of Crime Scene:</a:t>
            </a:r>
          </a:p>
          <a:p>
            <a:pPr lvl="1" algn="just">
              <a:buClrTx/>
              <a:buFont typeface="Arial" panose="020B0604020202020204" pitchFamily="34" charset="0"/>
              <a:buChar char="•"/>
            </a:pPr>
            <a:r>
              <a:rPr lang="en-AU" sz="2200" dirty="0" smtClean="0"/>
              <a:t>Primary; and </a:t>
            </a:r>
          </a:p>
          <a:p>
            <a:pPr lvl="1" algn="just">
              <a:buClrTx/>
              <a:buFont typeface="Arial" panose="020B0604020202020204" pitchFamily="34" charset="0"/>
              <a:buChar char="•"/>
            </a:pPr>
            <a:r>
              <a:rPr lang="en-AU" sz="2200" dirty="0" smtClean="0"/>
              <a:t>Secondary.</a:t>
            </a:r>
          </a:p>
          <a:p>
            <a:pPr marL="68580" indent="0" algn="just">
              <a:buClrTx/>
              <a:buNone/>
            </a:pPr>
            <a:r>
              <a:rPr lang="en-AU" sz="2200" b="1" dirty="0" smtClean="0"/>
              <a:t>Implications:</a:t>
            </a:r>
          </a:p>
          <a:p>
            <a:pPr lvl="1" algn="just">
              <a:buClrTx/>
              <a:buFont typeface="Arial" panose="020B0604020202020204" pitchFamily="34" charset="0"/>
              <a:buChar char="•"/>
            </a:pPr>
            <a:r>
              <a:rPr lang="en-AU" sz="2200" dirty="0" smtClean="0"/>
              <a:t>The decisions made in the management of crime scenes and exhibits will be later scrutinised in court.</a:t>
            </a:r>
          </a:p>
          <a:p>
            <a:endParaRPr lang="en-AU" dirty="0" smtClean="0"/>
          </a:p>
          <a:p>
            <a:r>
              <a:rPr lang="en-AU" b="1" dirty="0" smtClean="0"/>
              <a:t>ACTIVITY:</a:t>
            </a:r>
          </a:p>
          <a:p>
            <a:r>
              <a:rPr lang="en-AU" dirty="0" smtClean="0"/>
              <a:t>Ask the prosecutors for their input in relation to the importance of evidence handling</a:t>
            </a:r>
            <a:r>
              <a:rPr lang="en-AU" baseline="0" dirty="0" smtClean="0"/>
              <a:t>/continuity at crime scenes and how it impacts court outcomes. </a:t>
            </a:r>
            <a:endParaRPr lang="en-AU"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t>16</a:t>
            </a:fld>
            <a:endParaRPr lang="en-AU"/>
          </a:p>
        </p:txBody>
      </p:sp>
    </p:spTree>
    <p:extLst>
      <p:ext uri="{BB962C8B-B14F-4D97-AF65-F5344CB8AC3E}">
        <p14:creationId xmlns:p14="http://schemas.microsoft.com/office/powerpoint/2010/main" val="333000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ACTIVITY (2 minutes):</a:t>
            </a:r>
          </a:p>
          <a:p>
            <a:r>
              <a:rPr lang="en-AU" dirty="0" smtClean="0"/>
              <a:t>Ask the participants to consider what types of crime scenes they are likely to encounter when investigating travelling child sex offenders.</a:t>
            </a:r>
            <a:endParaRPr lang="en-AU" baseline="0" dirty="0" smtClean="0"/>
          </a:p>
          <a:p>
            <a:endParaRPr lang="en-AU" baseline="0" dirty="0" smtClean="0"/>
          </a:p>
          <a:p>
            <a:r>
              <a:rPr lang="en-AU" b="1" u="sng" baseline="0" dirty="0" smtClean="0"/>
              <a:t>ANSWER:</a:t>
            </a:r>
          </a:p>
          <a:p>
            <a:pPr marL="171450" indent="-171450">
              <a:buFont typeface="Arial" panose="020B0604020202020204" pitchFamily="34" charset="0"/>
              <a:buChar char="•"/>
            </a:pPr>
            <a:r>
              <a:rPr lang="en-AU" baseline="0" dirty="0" smtClean="0"/>
              <a:t>Person</a:t>
            </a:r>
          </a:p>
          <a:p>
            <a:pPr marL="628650" lvl="1" indent="-171450">
              <a:buFont typeface="Arial" panose="020B0604020202020204" pitchFamily="34" charset="0"/>
              <a:buChar char="•"/>
            </a:pPr>
            <a:r>
              <a:rPr lang="en-AU" baseline="0" dirty="0" smtClean="0"/>
              <a:t>May have tattoo’s, scars or other deformities that identify them from images/video</a:t>
            </a:r>
          </a:p>
          <a:p>
            <a:pPr marL="628650" lvl="1" indent="-171450">
              <a:buFont typeface="Arial" panose="020B0604020202020204" pitchFamily="34" charset="0"/>
              <a:buChar char="•"/>
            </a:pPr>
            <a:r>
              <a:rPr lang="en-AU" baseline="0" dirty="0" smtClean="0"/>
              <a:t>May be recognised by their victims</a:t>
            </a:r>
          </a:p>
          <a:p>
            <a:pPr marL="171450" indent="-171450">
              <a:buFont typeface="Arial" panose="020B0604020202020204" pitchFamily="34" charset="0"/>
              <a:buChar char="•"/>
            </a:pPr>
            <a:r>
              <a:rPr lang="en-AU" baseline="0" dirty="0" smtClean="0"/>
              <a:t>Primary premises where abuse occurred (can be multiple)</a:t>
            </a:r>
          </a:p>
          <a:p>
            <a:pPr marL="628650" lvl="1" indent="-171450">
              <a:buFont typeface="Arial" panose="020B0604020202020204" pitchFamily="34" charset="0"/>
              <a:buChar char="•"/>
            </a:pPr>
            <a:r>
              <a:rPr lang="en-AU" baseline="0" dirty="0" smtClean="0"/>
              <a:t>Electronic equipment used to record the abuse</a:t>
            </a:r>
          </a:p>
          <a:p>
            <a:pPr marL="628650" lvl="1" indent="-171450">
              <a:buFont typeface="Arial" panose="020B0604020202020204" pitchFamily="34" charset="0"/>
              <a:buChar char="•"/>
            </a:pPr>
            <a:r>
              <a:rPr lang="en-AU" baseline="0" dirty="0" smtClean="0"/>
              <a:t>Personal documents showing travel itinerary, local contacts, ledgers </a:t>
            </a:r>
            <a:r>
              <a:rPr lang="en-AU" baseline="0" dirty="0" err="1" smtClean="0"/>
              <a:t>etc</a:t>
            </a:r>
            <a:endParaRPr lang="en-AU" baseline="0" dirty="0" smtClean="0"/>
          </a:p>
          <a:p>
            <a:pPr marL="628650" lvl="1" indent="-171450">
              <a:buFont typeface="Arial" panose="020B0604020202020204" pitchFamily="34" charset="0"/>
              <a:buChar char="•"/>
            </a:pPr>
            <a:r>
              <a:rPr lang="en-AU" baseline="0" dirty="0" smtClean="0"/>
              <a:t>Money or other instruments used by the offender to pay the child for sex</a:t>
            </a:r>
          </a:p>
          <a:p>
            <a:pPr marL="628650" lvl="1" indent="-171450">
              <a:buFont typeface="Arial" panose="020B0604020202020204" pitchFamily="34" charset="0"/>
              <a:buChar char="•"/>
            </a:pPr>
            <a:r>
              <a:rPr lang="en-AU" baseline="0" dirty="0" smtClean="0"/>
              <a:t>Clothing worn by the offender or victim (particularly relevant when it relates to underwear)</a:t>
            </a:r>
          </a:p>
          <a:p>
            <a:pPr marL="628650" lvl="1" indent="-171450">
              <a:buFont typeface="Arial" panose="020B0604020202020204" pitchFamily="34" charset="0"/>
              <a:buChar char="•"/>
            </a:pPr>
            <a:r>
              <a:rPr lang="en-AU" baseline="0" dirty="0" smtClean="0"/>
              <a:t>Bedding and other household items</a:t>
            </a:r>
          </a:p>
          <a:p>
            <a:pPr marL="171450" indent="-171450">
              <a:buFont typeface="Arial" panose="020B0604020202020204" pitchFamily="34" charset="0"/>
              <a:buChar char="•"/>
            </a:pPr>
            <a:r>
              <a:rPr lang="en-AU" baseline="0" dirty="0" smtClean="0"/>
              <a:t>Secondary (where the offender was staying, such as hotels </a:t>
            </a:r>
            <a:r>
              <a:rPr lang="en-AU" baseline="0" dirty="0" err="1" smtClean="0"/>
              <a:t>etc</a:t>
            </a:r>
            <a:r>
              <a:rPr lang="en-AU" baseline="0" dirty="0" smtClean="0"/>
              <a:t>)</a:t>
            </a:r>
          </a:p>
          <a:p>
            <a:pPr marL="628650" lvl="1" indent="-171450">
              <a:buFont typeface="Arial" panose="020B0604020202020204" pitchFamily="34" charset="0"/>
              <a:buChar char="•"/>
            </a:pPr>
            <a:r>
              <a:rPr lang="en-AU" baseline="0" dirty="0" smtClean="0"/>
              <a:t>Internet café’s used by the offender</a:t>
            </a:r>
          </a:p>
          <a:p>
            <a:pPr marL="628650" lvl="1" indent="-171450">
              <a:buFont typeface="Arial" panose="020B0604020202020204" pitchFamily="34" charset="0"/>
              <a:buChar char="•"/>
            </a:pPr>
            <a:r>
              <a:rPr lang="en-AU" baseline="0" dirty="0" smtClean="0"/>
              <a:t>Offender accommodation outside the primary premises, for example a hotel room</a:t>
            </a:r>
          </a:p>
          <a:p>
            <a:pPr marL="628650" lvl="1" indent="-171450">
              <a:buFont typeface="Arial" panose="020B0604020202020204" pitchFamily="34" charset="0"/>
              <a:buChar char="•"/>
            </a:pPr>
            <a:r>
              <a:rPr lang="en-AU" baseline="0" dirty="0" smtClean="0"/>
              <a:t>Vehicles that the offender may have transported the child to and from a premises</a:t>
            </a:r>
          </a:p>
          <a:p>
            <a:pPr marL="628650" lvl="1" indent="-171450">
              <a:buFont typeface="Arial" panose="020B0604020202020204" pitchFamily="34" charset="0"/>
              <a:buChar char="•"/>
            </a:pP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17</a:t>
            </a:fld>
            <a:endParaRPr lang="en-AU"/>
          </a:p>
        </p:txBody>
      </p:sp>
    </p:spTree>
    <p:extLst>
      <p:ext uri="{BB962C8B-B14F-4D97-AF65-F5344CB8AC3E}">
        <p14:creationId xmlns:p14="http://schemas.microsoft.com/office/powerpoint/2010/main" val="278231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18</a:t>
            </a:fld>
            <a:endParaRPr lang="en-AU"/>
          </a:p>
        </p:txBody>
      </p:sp>
    </p:spTree>
    <p:extLst>
      <p:ext uri="{BB962C8B-B14F-4D97-AF65-F5344CB8AC3E}">
        <p14:creationId xmlns:p14="http://schemas.microsoft.com/office/powerpoint/2010/main" val="278231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sz="2000" dirty="0" smtClean="0"/>
              <a:t>This session will cover the following topics as they relate to investigating travelling foreign child sex offenders:</a:t>
            </a:r>
          </a:p>
          <a:p>
            <a:pPr lvl="1">
              <a:buClrTx/>
              <a:buFont typeface="Arial" panose="020B0604020202020204" pitchFamily="34" charset="0"/>
              <a:buChar char="•"/>
            </a:pPr>
            <a:r>
              <a:rPr lang="en-US" sz="2000" dirty="0" smtClean="0"/>
              <a:t>Law Enforcement Challenges;</a:t>
            </a:r>
          </a:p>
          <a:p>
            <a:pPr lvl="1">
              <a:buClrTx/>
              <a:buFont typeface="Arial" panose="020B0604020202020204" pitchFamily="34" charset="0"/>
              <a:buChar char="•"/>
            </a:pPr>
            <a:r>
              <a:rPr lang="en-US" sz="2000" dirty="0" smtClean="0"/>
              <a:t>Intelligence;</a:t>
            </a:r>
          </a:p>
          <a:p>
            <a:pPr lvl="1">
              <a:buClrTx/>
              <a:buFont typeface="Arial" panose="020B0604020202020204" pitchFamily="34" charset="0"/>
              <a:buChar char="•"/>
            </a:pPr>
            <a:r>
              <a:rPr lang="en-US" sz="2000" dirty="0" smtClean="0"/>
              <a:t>Surveillance; </a:t>
            </a:r>
          </a:p>
          <a:p>
            <a:pPr lvl="1">
              <a:buClrTx/>
              <a:buFont typeface="Arial" panose="020B0604020202020204" pitchFamily="34" charset="0"/>
              <a:buChar char="•"/>
            </a:pPr>
            <a:r>
              <a:rPr lang="en-US" sz="2000" dirty="0" smtClean="0"/>
              <a:t>Search Warrants;</a:t>
            </a:r>
          </a:p>
          <a:p>
            <a:pPr lvl="1">
              <a:buClrTx/>
              <a:buFont typeface="Arial" panose="020B0604020202020204" pitchFamily="34" charset="0"/>
              <a:buChar char="•"/>
            </a:pPr>
            <a:r>
              <a:rPr lang="en-US" sz="2000" dirty="0" smtClean="0"/>
              <a:t>Evidence Handling;</a:t>
            </a:r>
          </a:p>
          <a:p>
            <a:pPr lvl="1">
              <a:buClrTx/>
              <a:buFont typeface="Arial" panose="020B0604020202020204" pitchFamily="34" charset="0"/>
              <a:buChar char="•"/>
            </a:pPr>
            <a:r>
              <a:rPr lang="en-US" sz="2000" dirty="0" smtClean="0"/>
              <a:t>Victim Management;</a:t>
            </a:r>
          </a:p>
          <a:p>
            <a:pPr lvl="1">
              <a:buClrTx/>
              <a:buFont typeface="Arial" panose="020B0604020202020204" pitchFamily="34" charset="0"/>
              <a:buChar char="•"/>
            </a:pPr>
            <a:r>
              <a:rPr lang="en-US" sz="2000" dirty="0" smtClean="0"/>
              <a:t>Witness Management;</a:t>
            </a:r>
          </a:p>
          <a:p>
            <a:pPr lvl="1">
              <a:buClrTx/>
              <a:buFont typeface="Arial" panose="020B0604020202020204" pitchFamily="34" charset="0"/>
              <a:buChar char="•"/>
            </a:pPr>
            <a:r>
              <a:rPr lang="en-US" sz="2000" dirty="0" smtClean="0"/>
              <a:t>Suspect Management;</a:t>
            </a:r>
          </a:p>
          <a:p>
            <a:pPr lvl="1">
              <a:buClrTx/>
              <a:buFont typeface="Arial" panose="020B0604020202020204" pitchFamily="34" charset="0"/>
              <a:buChar char="•"/>
            </a:pPr>
            <a:r>
              <a:rPr lang="en-US" sz="2000" dirty="0" smtClean="0"/>
              <a:t>Canvassing;</a:t>
            </a:r>
          </a:p>
          <a:p>
            <a:pPr lvl="1">
              <a:buClrTx/>
              <a:buFont typeface="Arial" panose="020B0604020202020204" pitchFamily="34" charset="0"/>
              <a:buChar char="•"/>
            </a:pPr>
            <a:r>
              <a:rPr lang="en-US" sz="2000" dirty="0" smtClean="0"/>
              <a:t>Suspect Interviews; and</a:t>
            </a:r>
          </a:p>
          <a:p>
            <a:pPr lvl="1">
              <a:buClrTx/>
              <a:buFont typeface="Arial" panose="020B0604020202020204" pitchFamily="34" charset="0"/>
              <a:buChar char="•"/>
            </a:pPr>
            <a:r>
              <a:rPr lang="en-US" sz="2000" dirty="0" smtClean="0"/>
              <a:t>Prevention.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ACTIVITY (2 minutes):</a:t>
            </a:r>
          </a:p>
          <a:p>
            <a:r>
              <a:rPr lang="en-AU" dirty="0" smtClean="0"/>
              <a:t>Ask the participants to consider what types of evidence are they likely to find in a crime scene involving a</a:t>
            </a:r>
            <a:r>
              <a:rPr lang="en-AU" baseline="0" dirty="0" smtClean="0"/>
              <a:t> foreign child sex offenders.</a:t>
            </a:r>
          </a:p>
          <a:p>
            <a:endParaRPr lang="en-AU" baseline="0" dirty="0" smtClean="0"/>
          </a:p>
          <a:p>
            <a:r>
              <a:rPr lang="en-AU" b="1" u="sng" baseline="0" dirty="0" smtClean="0"/>
              <a:t>ANSWER:</a:t>
            </a:r>
          </a:p>
          <a:p>
            <a:pPr marL="171450" indent="-171450">
              <a:buClrTx/>
              <a:buFont typeface="Arial" panose="020B0604020202020204" pitchFamily="34" charset="0"/>
              <a:buChar char="•"/>
            </a:pPr>
            <a:r>
              <a:rPr lang="en-AU" sz="1200" dirty="0" smtClean="0"/>
              <a:t>Mobile telephones;</a:t>
            </a:r>
          </a:p>
          <a:p>
            <a:pPr marL="171450" indent="-171450">
              <a:buClrTx/>
              <a:buFont typeface="Arial" panose="020B0604020202020204" pitchFamily="34" charset="0"/>
              <a:buChar char="•"/>
            </a:pPr>
            <a:r>
              <a:rPr lang="en-AU" sz="1200" dirty="0" smtClean="0"/>
              <a:t>Computers;</a:t>
            </a:r>
          </a:p>
          <a:p>
            <a:pPr marL="171450" indent="-171450">
              <a:buClrTx/>
              <a:buFont typeface="Arial" panose="020B0604020202020204" pitchFamily="34" charset="0"/>
              <a:buChar char="•"/>
            </a:pPr>
            <a:r>
              <a:rPr lang="en-AU" sz="1200" dirty="0" smtClean="0"/>
              <a:t>Hard drives, USB’s, Memory Cards </a:t>
            </a:r>
            <a:r>
              <a:rPr lang="en-AU" sz="1200" dirty="0" err="1" smtClean="0"/>
              <a:t>etc</a:t>
            </a:r>
            <a:r>
              <a:rPr lang="en-AU" sz="1200" dirty="0" smtClean="0"/>
              <a:t>;</a:t>
            </a:r>
          </a:p>
          <a:p>
            <a:pPr marL="171450" indent="-171450">
              <a:buClrTx/>
              <a:buFont typeface="Arial" panose="020B0604020202020204" pitchFamily="34" charset="0"/>
              <a:buChar char="•"/>
            </a:pPr>
            <a:r>
              <a:rPr lang="en-AU" sz="1200" dirty="0" smtClean="0"/>
              <a:t>Digital camera’s;</a:t>
            </a:r>
          </a:p>
          <a:p>
            <a:pPr marL="171450" indent="-171450">
              <a:buClrTx/>
              <a:buFont typeface="Arial" panose="020B0604020202020204" pitchFamily="34" charset="0"/>
              <a:buChar char="•"/>
            </a:pPr>
            <a:r>
              <a:rPr lang="en-AU" sz="1200" dirty="0" smtClean="0"/>
              <a:t>Clothing;</a:t>
            </a:r>
          </a:p>
          <a:p>
            <a:pPr marL="171450" indent="-171450">
              <a:buClrTx/>
              <a:buFont typeface="Arial" panose="020B0604020202020204" pitchFamily="34" charset="0"/>
              <a:buChar char="•"/>
            </a:pPr>
            <a:r>
              <a:rPr lang="en-AU" sz="1200" dirty="0" smtClean="0"/>
              <a:t>Household items (which may appear in imagery);</a:t>
            </a:r>
          </a:p>
          <a:p>
            <a:pPr marL="171450" indent="-171450">
              <a:buClrTx/>
              <a:buFont typeface="Arial" panose="020B0604020202020204" pitchFamily="34" charset="0"/>
              <a:buChar char="•"/>
            </a:pPr>
            <a:r>
              <a:rPr lang="en-AU" sz="1200" dirty="0" smtClean="0"/>
              <a:t>Receipts (payments for LDCA);</a:t>
            </a:r>
          </a:p>
          <a:p>
            <a:pPr marL="171450" indent="-171450">
              <a:buClrTx/>
              <a:buFont typeface="Arial" panose="020B0604020202020204" pitchFamily="34" charset="0"/>
              <a:buChar char="•"/>
            </a:pPr>
            <a:r>
              <a:rPr lang="en-AU" sz="1200" dirty="0" smtClean="0"/>
              <a:t>Handwritten notes (passwords, names </a:t>
            </a:r>
            <a:r>
              <a:rPr lang="en-AU" sz="1200" dirty="0" err="1" smtClean="0"/>
              <a:t>etc</a:t>
            </a:r>
            <a:r>
              <a:rPr lang="en-AU" sz="1200" dirty="0" smtClean="0"/>
              <a:t>);</a:t>
            </a:r>
          </a:p>
          <a:p>
            <a:pPr marL="171450" lvl="0" indent="-171450">
              <a:buClrTx/>
              <a:buFont typeface="Arial" panose="020B0604020202020204" pitchFamily="34" charset="0"/>
              <a:buChar char="•"/>
            </a:pPr>
            <a:r>
              <a:rPr lang="en-AU" sz="1200" dirty="0" smtClean="0"/>
              <a:t>Internet access records and accounts; and</a:t>
            </a:r>
          </a:p>
          <a:p>
            <a:pPr marL="171450" lvl="0" indent="-171450">
              <a:buClrTx/>
              <a:buFont typeface="Arial" panose="020B0604020202020204" pitchFamily="34" charset="0"/>
              <a:buChar char="•"/>
            </a:pPr>
            <a:r>
              <a:rPr lang="en-AU" sz="1200" dirty="0" smtClean="0"/>
              <a:t>Financial documents, including banking documents.</a:t>
            </a:r>
          </a:p>
          <a:p>
            <a:pPr marL="171450" lvl="0" indent="-171450">
              <a:buClrTx/>
              <a:buFont typeface="Arial" panose="020B0604020202020204" pitchFamily="34" charset="0"/>
              <a:buChar char="•"/>
            </a:pPr>
            <a:endParaRPr lang="en-AU" sz="1200" dirty="0" smtClean="0"/>
          </a:p>
          <a:p>
            <a:pPr marL="0" lvl="0" indent="0">
              <a:buClrTx/>
              <a:buFont typeface="Arial" panose="020B0604020202020204" pitchFamily="34" charset="0"/>
              <a:buNone/>
            </a:pPr>
            <a:r>
              <a:rPr lang="en-AU" sz="1200" b="1" dirty="0" smtClean="0">
                <a:solidFill>
                  <a:srgbClr val="FF0000"/>
                </a:solidFill>
              </a:rPr>
              <a:t>This list is not exhaustive!</a:t>
            </a:r>
          </a:p>
          <a:p>
            <a:endParaRPr lang="en-AU" baseline="0"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AU" sz="1200" b="1" dirty="0" smtClean="0"/>
              <a:t>Things to remember when searching:</a:t>
            </a:r>
          </a:p>
          <a:p>
            <a:pPr marL="628650" lvl="1" indent="-171450">
              <a:buClrTx/>
              <a:buFont typeface="Arial" panose="020B0604020202020204" pitchFamily="34" charset="0"/>
              <a:buChar char="•"/>
            </a:pPr>
            <a:r>
              <a:rPr lang="en-AU" sz="1200" dirty="0" smtClean="0"/>
              <a:t>Don’t </a:t>
            </a:r>
            <a:r>
              <a:rPr lang="en-AU" sz="1200" dirty="0" smtClean="0"/>
              <a:t>just focus on electronic items. Other common household items may be of significance to the investigation (bedding, clothing </a:t>
            </a:r>
            <a:r>
              <a:rPr lang="en-AU" sz="1200" dirty="0" err="1" smtClean="0"/>
              <a:t>etc</a:t>
            </a:r>
            <a:r>
              <a:rPr lang="en-AU" sz="1200" dirty="0" smtClean="0"/>
              <a:t>);</a:t>
            </a:r>
          </a:p>
          <a:p>
            <a:pPr marL="628650" lvl="1" indent="-171450">
              <a:buClrTx/>
              <a:buFont typeface="Arial" panose="020B0604020202020204" pitchFamily="34" charset="0"/>
              <a:buChar char="•"/>
            </a:pPr>
            <a:r>
              <a:rPr lang="en-AU" sz="1200" dirty="0" smtClean="0"/>
              <a:t>Remember to look for items that may identify a secondary crime scene (hotel receipts, car keys </a:t>
            </a:r>
            <a:r>
              <a:rPr lang="en-AU" sz="1200" dirty="0" err="1" smtClean="0"/>
              <a:t>etc</a:t>
            </a:r>
            <a:r>
              <a:rPr lang="en-AU" sz="1200" dirty="0" smtClean="0"/>
              <a:t>); and</a:t>
            </a:r>
          </a:p>
          <a:p>
            <a:pPr marL="628650" lvl="1" indent="-171450">
              <a:buClrTx/>
              <a:buFont typeface="Arial" panose="020B0604020202020204" pitchFamily="34" charset="0"/>
              <a:buChar char="•"/>
            </a:pPr>
            <a:r>
              <a:rPr lang="en-AU" sz="1200" dirty="0" smtClean="0"/>
              <a:t>Do the items in the premises match the offender’s histology (</a:t>
            </a:r>
            <a:r>
              <a:rPr lang="en-AU" sz="1200" dirty="0" err="1" smtClean="0"/>
              <a:t>eg</a:t>
            </a:r>
            <a:r>
              <a:rPr lang="en-AU" sz="1200" dirty="0" smtClean="0"/>
              <a:t>: if children's clothes are found, does the offender have children</a:t>
            </a:r>
            <a:r>
              <a:rPr lang="en-AU" sz="1200"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Electronic storage devices may be disguised as other common household items</a:t>
            </a:r>
            <a:r>
              <a:rPr lang="en-AU" sz="1200" baseline="0" dirty="0" smtClean="0"/>
              <a:t> (acknowledge they will be getting a presentation on DF later in the program)</a:t>
            </a:r>
            <a:endParaRPr lang="en-AU" sz="1200" dirty="0" smtClean="0"/>
          </a:p>
          <a:p>
            <a:endParaRPr lang="en-AU" baseline="0"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in </a:t>
            </a:r>
            <a:r>
              <a:rPr lang="en-AU" dirty="0" err="1" smtClean="0"/>
              <a:t>Rimmer</a:t>
            </a:r>
            <a:r>
              <a:rPr lang="en-AU" dirty="0" smtClean="0"/>
              <a:t> images (from video/twitter</a:t>
            </a:r>
            <a:r>
              <a:rPr lang="en-AU" baseline="0" dirty="0" smtClean="0"/>
              <a:t> compared to bedding, underwear, tiles, </a:t>
            </a:r>
            <a:r>
              <a:rPr lang="en-AU" baseline="0" dirty="0" smtClean="0"/>
              <a:t>bunny)</a:t>
            </a:r>
            <a:endParaRPr lang="en-AU" baseline="0"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How does good searching contribute to preventing child sex tourism?</a:t>
            </a:r>
          </a:p>
          <a:p>
            <a:endParaRPr lang="en-AU" b="1" u="sng" baseline="0" dirty="0" smtClean="0"/>
          </a:p>
          <a:p>
            <a:r>
              <a:rPr lang="en-AU" b="1" u="sng" baseline="0" dirty="0" smtClean="0"/>
              <a:t>ACTIVITY:</a:t>
            </a:r>
          </a:p>
          <a:p>
            <a:r>
              <a:rPr lang="en-AU" baseline="0" dirty="0" smtClean="0"/>
              <a:t>Ask the participants to consider how good searching principles contribute to preventing child sex tourism.</a:t>
            </a:r>
          </a:p>
          <a:p>
            <a:endParaRPr lang="en-AU" baseline="0" dirty="0" smtClean="0"/>
          </a:p>
          <a:p>
            <a:r>
              <a:rPr lang="en-AU" b="1" u="sng" baseline="0" dirty="0" smtClean="0"/>
              <a:t>ANSWER:</a:t>
            </a:r>
          </a:p>
          <a:p>
            <a:pPr lvl="1">
              <a:buClrTx/>
              <a:buFont typeface="Arial" panose="020B0604020202020204" pitchFamily="34" charset="0"/>
              <a:buChar char="•"/>
            </a:pPr>
            <a:r>
              <a:rPr lang="en-AU" dirty="0" smtClean="0"/>
              <a:t>Identification of additional victims;</a:t>
            </a:r>
          </a:p>
          <a:p>
            <a:pPr lvl="1">
              <a:buClrTx/>
              <a:buFont typeface="Arial" panose="020B0604020202020204" pitchFamily="34" charset="0"/>
              <a:buChar char="•"/>
            </a:pPr>
            <a:r>
              <a:rPr lang="en-AU" dirty="0" smtClean="0"/>
              <a:t>Identification of additional offenders;</a:t>
            </a:r>
          </a:p>
          <a:p>
            <a:pPr lvl="1">
              <a:buClrTx/>
              <a:buFont typeface="Arial" panose="020B0604020202020204" pitchFamily="34" charset="0"/>
              <a:buChar char="•"/>
            </a:pPr>
            <a:r>
              <a:rPr lang="en-AU" dirty="0" smtClean="0"/>
              <a:t>Gathering of intelligence to identify modus operandi;</a:t>
            </a:r>
          </a:p>
          <a:p>
            <a:pPr lvl="1">
              <a:buClrTx/>
              <a:buFont typeface="Arial" panose="020B0604020202020204" pitchFamily="34" charset="0"/>
              <a:buChar char="•"/>
            </a:pPr>
            <a:r>
              <a:rPr lang="en-AU" dirty="0" smtClean="0"/>
              <a:t>Highlights intelligence and legislative gaps that need to be filled;</a:t>
            </a:r>
          </a:p>
          <a:p>
            <a:pPr lvl="1">
              <a:buClrTx/>
              <a:buFont typeface="Arial" panose="020B0604020202020204" pitchFamily="34" charset="0"/>
              <a:buChar char="•"/>
            </a:pPr>
            <a:r>
              <a:rPr lang="en-AU" dirty="0" smtClean="0"/>
              <a:t>Ensures best evidence is presented to support a successful prosecution; and</a:t>
            </a:r>
          </a:p>
          <a:p>
            <a:pPr lvl="1">
              <a:buClrTx/>
              <a:buFont typeface="Arial" panose="020B0604020202020204" pitchFamily="34" charset="0"/>
              <a:buChar char="•"/>
            </a:pPr>
            <a:r>
              <a:rPr lang="en-AU" dirty="0" smtClean="0"/>
              <a:t>Prevents re-victimisation through distribution of images and video.</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ACTIVITY (2 minutes):</a:t>
            </a:r>
          </a:p>
          <a:p>
            <a:r>
              <a:rPr lang="en-AU" dirty="0" smtClean="0"/>
              <a:t>Ask the participants to consider how evidence located during</a:t>
            </a:r>
            <a:r>
              <a:rPr lang="en-AU" baseline="0" dirty="0" smtClean="0"/>
              <a:t> a search warrant can be compromised.</a:t>
            </a:r>
          </a:p>
          <a:p>
            <a:endParaRPr lang="en-AU" baseline="0" dirty="0" smtClean="0"/>
          </a:p>
          <a:p>
            <a:r>
              <a:rPr lang="en-AU" b="1" u="sng" baseline="0" dirty="0" smtClean="0"/>
              <a:t>ANSWER:</a:t>
            </a:r>
          </a:p>
          <a:p>
            <a:pPr lvl="1">
              <a:buClrTx/>
              <a:buFont typeface="Arial" panose="020B0604020202020204" pitchFamily="34" charset="0"/>
              <a:buChar char="•"/>
            </a:pPr>
            <a:r>
              <a:rPr lang="en-AU" sz="2200" dirty="0" smtClean="0"/>
              <a:t>Contamination; </a:t>
            </a:r>
          </a:p>
          <a:p>
            <a:pPr lvl="1">
              <a:buClrTx/>
              <a:buFont typeface="Arial" panose="020B0604020202020204" pitchFamily="34" charset="0"/>
              <a:buChar char="•"/>
            </a:pPr>
            <a:r>
              <a:rPr lang="en-AU" sz="2200" dirty="0" smtClean="0"/>
              <a:t>Break in exhibit continuity;</a:t>
            </a:r>
          </a:p>
          <a:p>
            <a:pPr lvl="1">
              <a:buClrTx/>
              <a:buFont typeface="Arial" panose="020B0604020202020204" pitchFamily="34" charset="0"/>
              <a:buChar char="•"/>
            </a:pPr>
            <a:r>
              <a:rPr lang="en-AU" sz="2200" dirty="0" smtClean="0"/>
              <a:t>Previous legitimate contact or transfer; and</a:t>
            </a:r>
          </a:p>
          <a:p>
            <a:pPr lvl="1">
              <a:buClrTx/>
              <a:buFont typeface="Arial" panose="020B0604020202020204" pitchFamily="34" charset="0"/>
              <a:buChar char="•"/>
            </a:pPr>
            <a:r>
              <a:rPr lang="en-AU" sz="2200" dirty="0" smtClean="0"/>
              <a:t>Examinations by non-forensic trained members:</a:t>
            </a:r>
          </a:p>
          <a:p>
            <a:pPr lvl="3">
              <a:buClrTx/>
              <a:buFont typeface="Arial" panose="020B0604020202020204" pitchFamily="34" charset="0"/>
              <a:buChar char="•"/>
            </a:pPr>
            <a:r>
              <a:rPr lang="en-AU" sz="2200" dirty="0" smtClean="0"/>
              <a:t>Destruction of potential physical evidence;</a:t>
            </a:r>
          </a:p>
          <a:p>
            <a:pPr lvl="3">
              <a:buClrTx/>
              <a:buFont typeface="Arial" panose="020B0604020202020204" pitchFamily="34" charset="0"/>
              <a:buChar char="•"/>
            </a:pPr>
            <a:r>
              <a:rPr lang="en-AU" sz="2200" dirty="0" smtClean="0"/>
              <a:t>Contamination of items; </a:t>
            </a:r>
          </a:p>
          <a:p>
            <a:pPr lvl="3">
              <a:buClrTx/>
              <a:buFont typeface="Arial" panose="020B0604020202020204" pitchFamily="34" charset="0"/>
              <a:buChar char="•"/>
            </a:pPr>
            <a:r>
              <a:rPr lang="en-AU" sz="2200" dirty="0" smtClean="0"/>
              <a:t>Loss of digital data; and</a:t>
            </a:r>
          </a:p>
          <a:p>
            <a:pPr lvl="3">
              <a:buClrTx/>
              <a:buFont typeface="Arial" panose="020B0604020202020204" pitchFamily="34" charset="0"/>
              <a:buChar char="•"/>
            </a:pPr>
            <a:r>
              <a:rPr lang="en-AU" sz="2200" dirty="0" smtClean="0"/>
              <a:t>Irreversible damage to items. </a:t>
            </a:r>
            <a:endParaRPr lang="en-AU" baseline="0" dirty="0" smtClean="0"/>
          </a:p>
          <a:p>
            <a:r>
              <a:rPr lang="en-AU" b="1" u="sng" baseline="0" dirty="0" smtClean="0"/>
              <a:t>DISCUSS:</a:t>
            </a:r>
          </a:p>
          <a:p>
            <a:r>
              <a:rPr lang="en-AU" baseline="0" dirty="0" smtClean="0"/>
              <a:t>Contamination: This is particularly relevant when the offender may be living with multiple people and forensic evidence is important to prove ownership.</a:t>
            </a:r>
          </a:p>
          <a:p>
            <a:r>
              <a:rPr lang="en-AU" baseline="0" dirty="0" smtClean="0"/>
              <a:t>Continuity: Where it’s not clear where an exhibit was located (may allow offender to argue the item didn’t belong to them)</a:t>
            </a:r>
          </a:p>
          <a:p>
            <a:r>
              <a:rPr lang="en-AU" baseline="0" dirty="0" smtClean="0"/>
              <a:t>Examinations: Particularly electronic data, which is volatile and can be easily lost if interfered with by an untrained examiner. Examinations may also lead to the loss of forensic evidence, including DNA and fingerprints.</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ACTIVITY (2 minutes):</a:t>
            </a:r>
          </a:p>
          <a:p>
            <a:r>
              <a:rPr lang="en-AU" dirty="0" smtClean="0"/>
              <a:t>Ask the participants to consider how they can prevent breaks in exhibit continuity</a:t>
            </a:r>
            <a:endParaRPr lang="en-AU" baseline="0" dirty="0" smtClean="0"/>
          </a:p>
          <a:p>
            <a:endParaRPr lang="en-AU" baseline="0" dirty="0" smtClean="0"/>
          </a:p>
          <a:p>
            <a:r>
              <a:rPr lang="en-AU" b="1" u="sng" baseline="0" dirty="0" smtClean="0"/>
              <a:t>ANSWER:</a:t>
            </a:r>
          </a:p>
          <a:p>
            <a:pPr lvl="1">
              <a:buClrTx/>
              <a:buFont typeface="Arial" panose="020B0604020202020204" pitchFamily="34" charset="0"/>
              <a:buChar char="•"/>
              <a:defRPr/>
            </a:pPr>
            <a:r>
              <a:rPr lang="en-AU" sz="2200" dirty="0" smtClean="0"/>
              <a:t>Document location of item before seizure (photograph/video/note);</a:t>
            </a:r>
          </a:p>
          <a:p>
            <a:pPr lvl="1">
              <a:buClrTx/>
              <a:buFont typeface="Arial" panose="020B0604020202020204" pitchFamily="34" charset="0"/>
              <a:buChar char="•"/>
              <a:defRPr/>
            </a:pPr>
            <a:r>
              <a:rPr lang="en-AU" sz="2200" dirty="0" smtClean="0"/>
              <a:t>Ensure good notes are taken detailing seizure and movement of exhibits;</a:t>
            </a:r>
          </a:p>
          <a:p>
            <a:pPr lvl="1">
              <a:buClrTx/>
              <a:buFont typeface="Arial" panose="020B0604020202020204" pitchFamily="34" charset="0"/>
              <a:buChar char="•"/>
              <a:defRPr/>
            </a:pPr>
            <a:r>
              <a:rPr lang="en-AU" sz="2200" dirty="0" smtClean="0"/>
              <a:t>Record exhibits in a movement log;</a:t>
            </a:r>
          </a:p>
          <a:p>
            <a:pPr lvl="1">
              <a:buClrTx/>
              <a:buFont typeface="Arial" panose="020B0604020202020204" pitchFamily="34" charset="0"/>
              <a:buChar char="•"/>
              <a:defRPr/>
            </a:pPr>
            <a:r>
              <a:rPr lang="en-AU" sz="2200" dirty="0" smtClean="0"/>
              <a:t>Package items separately to maintain forensic integrity and avoid confusion;</a:t>
            </a:r>
          </a:p>
          <a:p>
            <a:pPr lvl="1">
              <a:buClrTx/>
              <a:buFont typeface="Arial" panose="020B0604020202020204" pitchFamily="34" charset="0"/>
              <a:buChar char="•"/>
              <a:defRPr/>
            </a:pPr>
            <a:r>
              <a:rPr lang="en-AU" sz="2200" dirty="0" smtClean="0"/>
              <a:t>Wear proper protective equipment (gloves </a:t>
            </a:r>
            <a:r>
              <a:rPr lang="en-AU" sz="2200" dirty="0" err="1" smtClean="0"/>
              <a:t>etc</a:t>
            </a:r>
            <a:r>
              <a:rPr lang="en-AU" sz="2200" dirty="0" smtClean="0"/>
              <a:t>);</a:t>
            </a:r>
          </a:p>
          <a:p>
            <a:pPr lvl="1">
              <a:buClrTx/>
              <a:buFont typeface="Arial" panose="020B0604020202020204" pitchFamily="34" charset="0"/>
              <a:buChar char="•"/>
              <a:defRPr/>
            </a:pPr>
            <a:r>
              <a:rPr lang="en-AU" sz="2200" dirty="0" smtClean="0"/>
              <a:t>Secure items in a locked room (preferably with audit capability); and </a:t>
            </a:r>
          </a:p>
          <a:p>
            <a:pPr lvl="1">
              <a:buClrTx/>
              <a:buFont typeface="Arial" panose="020B0604020202020204" pitchFamily="34" charset="0"/>
              <a:buChar char="•"/>
              <a:defRPr/>
            </a:pPr>
            <a:r>
              <a:rPr lang="en-AU" sz="2200" dirty="0" smtClean="0"/>
              <a:t>Minimise continuity chain where possible.</a:t>
            </a:r>
          </a:p>
        </p:txBody>
      </p:sp>
      <p:sp>
        <p:nvSpPr>
          <p:cNvPr id="4" name="Slide Number Placeholder 3"/>
          <p:cNvSpPr>
            <a:spLocks noGrp="1"/>
          </p:cNvSpPr>
          <p:nvPr>
            <p:ph type="sldNum" sz="quarter" idx="10"/>
          </p:nvPr>
        </p:nvSpPr>
        <p:spPr/>
        <p:txBody>
          <a:bodyPr/>
          <a:lstStyle/>
          <a:p>
            <a:fld id="{CA3E9F1D-9981-42D5-A7DF-B642431CBD71}" type="slidenum">
              <a:rPr lang="en-AU" smtClean="0"/>
              <a:t>26</a:t>
            </a:fld>
            <a:endParaRPr lang="en-AU"/>
          </a:p>
        </p:txBody>
      </p:sp>
    </p:spTree>
    <p:extLst>
      <p:ext uri="{BB962C8B-B14F-4D97-AF65-F5344CB8AC3E}">
        <p14:creationId xmlns:p14="http://schemas.microsoft.com/office/powerpoint/2010/main" val="117360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27</a:t>
            </a:fld>
            <a:endParaRPr lang="en-AU">
              <a:solidFill>
                <a:prstClr val="black"/>
              </a:solidFill>
            </a:endParaRPr>
          </a:p>
        </p:txBody>
      </p:sp>
    </p:spTree>
    <p:extLst>
      <p:ext uri="{BB962C8B-B14F-4D97-AF65-F5344CB8AC3E}">
        <p14:creationId xmlns:p14="http://schemas.microsoft.com/office/powerpoint/2010/main" val="2782314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sz="2000" b="1" dirty="0" smtClean="0"/>
              <a:t>Principles for responding to victims:</a:t>
            </a:r>
          </a:p>
          <a:p>
            <a:pPr lvl="1">
              <a:buClrTx/>
              <a:buFont typeface="Arial" panose="020B0604020202020204" pitchFamily="34" charset="0"/>
              <a:buChar char="•"/>
            </a:pPr>
            <a:r>
              <a:rPr lang="en-US" sz="2000" dirty="0" smtClean="0"/>
              <a:t>victims are treated with dignity and respect;</a:t>
            </a:r>
          </a:p>
          <a:p>
            <a:pPr lvl="1">
              <a:buClrTx/>
              <a:buFont typeface="Arial" panose="020B0604020202020204" pitchFamily="34" charset="0"/>
              <a:buChar char="•"/>
            </a:pPr>
            <a:r>
              <a:rPr lang="en-US" sz="2000" dirty="0" smtClean="0"/>
              <a:t>victims are informed of their choices;</a:t>
            </a:r>
          </a:p>
          <a:p>
            <a:pPr lvl="1">
              <a:buClrTx/>
              <a:buFont typeface="Arial" panose="020B0604020202020204" pitchFamily="34" charset="0"/>
              <a:buChar char="•"/>
            </a:pPr>
            <a:r>
              <a:rPr lang="en-US" sz="2000" dirty="0" smtClean="0"/>
              <a:t>victims safety, physical and emotional needs are of primary concern; </a:t>
            </a:r>
          </a:p>
          <a:p>
            <a:pPr lvl="1">
              <a:buClrTx/>
              <a:buFont typeface="Arial" panose="020B0604020202020204" pitchFamily="34" charset="0"/>
              <a:buChar char="•"/>
            </a:pPr>
            <a:r>
              <a:rPr lang="en-US" sz="2000" dirty="0" smtClean="0"/>
              <a:t>consider the involvement of guardians/parents in the offences under investigation; </a:t>
            </a:r>
          </a:p>
          <a:p>
            <a:pPr lvl="1">
              <a:buClrTx/>
              <a:buFont typeface="Arial" panose="020B0604020202020204" pitchFamily="34" charset="0"/>
              <a:buChar char="•"/>
            </a:pPr>
            <a:r>
              <a:rPr lang="en-US" sz="2000" dirty="0" smtClean="0"/>
              <a:t>victim disclosures should only be obtained when essential to the investigative process; and</a:t>
            </a:r>
          </a:p>
          <a:p>
            <a:pPr lvl="1">
              <a:buClrTx/>
              <a:buFont typeface="Arial" panose="020B0604020202020204" pitchFamily="34" charset="0"/>
              <a:buChar char="•"/>
            </a:pPr>
            <a:r>
              <a:rPr lang="en-US" sz="2000" dirty="0" smtClean="0"/>
              <a:t>victims </a:t>
            </a:r>
            <a:r>
              <a:rPr lang="en-US" sz="2000" b="1" u="sng" dirty="0" smtClean="0"/>
              <a:t>should not</a:t>
            </a:r>
            <a:r>
              <a:rPr lang="en-US" sz="2000" dirty="0" smtClean="0"/>
              <a:t> be interviewed at the scene. Arrangements should be made for the interview to take place at another location.</a:t>
            </a:r>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228600" indent="-228600">
              <a:buFont typeface="+mj-lt"/>
              <a:buAutoNum type="arabicPeriod"/>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US" sz="2000" b="1" dirty="0" smtClean="0"/>
              <a:t>Ensure the victim/guardian is informed of:</a:t>
            </a:r>
          </a:p>
          <a:p>
            <a:pPr lvl="1">
              <a:buClrTx/>
              <a:buFont typeface="Arial" panose="020B0604020202020204" pitchFamily="34" charset="0"/>
              <a:buChar char="•"/>
            </a:pPr>
            <a:r>
              <a:rPr lang="en-US" sz="2000" dirty="0" smtClean="0"/>
              <a:t>the availability and purpose of a forensic medical examination;</a:t>
            </a:r>
          </a:p>
          <a:p>
            <a:pPr lvl="1">
              <a:buClrTx/>
              <a:buFont typeface="Arial" panose="020B0604020202020204" pitchFamily="34" charset="0"/>
              <a:buChar char="•"/>
            </a:pPr>
            <a:r>
              <a:rPr lang="en-US" sz="2000" dirty="0" smtClean="0"/>
              <a:t>the </a:t>
            </a:r>
            <a:r>
              <a:rPr lang="en-AU" sz="2000" dirty="0" smtClean="0"/>
              <a:t>availability of counselling;</a:t>
            </a:r>
          </a:p>
          <a:p>
            <a:pPr lvl="1">
              <a:buClrTx/>
              <a:buFont typeface="Arial" panose="020B0604020202020204" pitchFamily="34" charset="0"/>
              <a:buChar char="•"/>
            </a:pPr>
            <a:r>
              <a:rPr lang="en-US" sz="2000" dirty="0" smtClean="0"/>
              <a:t>the police role and the need for detailed statements; </a:t>
            </a:r>
          </a:p>
          <a:p>
            <a:pPr lvl="1">
              <a:buClrTx/>
              <a:buFont typeface="Arial" panose="020B0604020202020204" pitchFamily="34" charset="0"/>
              <a:buChar char="•"/>
            </a:pPr>
            <a:r>
              <a:rPr lang="en-US" sz="2000" dirty="0" smtClean="0"/>
              <a:t>the expected length of time the statement taking may require;</a:t>
            </a:r>
          </a:p>
          <a:p>
            <a:pPr lvl="1">
              <a:buClrTx/>
              <a:buFont typeface="Arial" panose="020B0604020202020204" pitchFamily="34" charset="0"/>
              <a:buChar char="•"/>
            </a:pPr>
            <a:r>
              <a:rPr lang="en-US" sz="2000" dirty="0" smtClean="0"/>
              <a:t>the likelihood of having to recount details of the police statement if the matter goes to court;</a:t>
            </a:r>
          </a:p>
          <a:p>
            <a:pPr lvl="1">
              <a:buClrTx/>
              <a:buFont typeface="Arial" panose="020B0604020202020204" pitchFamily="34" charset="0"/>
              <a:buChar char="•"/>
            </a:pPr>
            <a:r>
              <a:rPr lang="en-US" sz="2000" dirty="0" smtClean="0"/>
              <a:t>the interviewing of suspects, the use of bail </a:t>
            </a:r>
            <a:r>
              <a:rPr lang="en-AU" sz="2000" dirty="0" smtClean="0"/>
              <a:t>to prevent further victimisation/victim intimidation; and</a:t>
            </a:r>
          </a:p>
          <a:p>
            <a:pPr lvl="1">
              <a:buClrTx/>
              <a:buFont typeface="Arial" panose="020B0604020202020204" pitchFamily="34" charset="0"/>
              <a:buChar char="•"/>
            </a:pPr>
            <a:r>
              <a:rPr lang="en-US" sz="2000" dirty="0" smtClean="0"/>
              <a:t>the court process and what is required of witnesses.</a:t>
            </a:r>
            <a:endParaRPr lang="en-US" sz="2000"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Things to consider while interviewing child victims: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All children should be approached with extreme sensitivity and their vulnerability recognized and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understood.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Try to establish a neutral environment and rapport with the child before beginning the interview.</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Try to establish the child’s developmental level in order to understand any limitations as well as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appropriate interactions. It is important to realize that young children have little or no concept of</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numbers or time, and that they may use terminology differently to adults making interpretation of</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questions and answers a sensitive matter.</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Always identify yourself as a helping person.</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Ask the child if he/she knows why they have come to see you.</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Establish ground rules for the interview, including permission for the child to say he/she doesn’t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know, permission to correct the interviewer, and the difference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between truth and lies.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Ask the child to describe what happened, or is happening, to them in their own words.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Always begin with open-ended questions. Avoid the use of leading questions and use direct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questioning only when open-ended questioning/free narrative has been exhausted. Structured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interviewing protocols can reduce interviewer bias and preserve objectivity.</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When planning investigative strategies, consider other children (boys as well as girls) that may have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had contact with the alleged perpetrator. For example, there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may be an indication to examine the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child’s siblings. Also consider interviewing the caretaker of the child, without the child present.</a:t>
            </a:r>
          </a:p>
          <a:p>
            <a:endParaRPr lang="en-AU" dirty="0"/>
          </a:p>
        </p:txBody>
      </p:sp>
      <p:sp>
        <p:nvSpPr>
          <p:cNvPr id="4" name="Slide Number Placeholder 3"/>
          <p:cNvSpPr>
            <a:spLocks noGrp="1"/>
          </p:cNvSpPr>
          <p:nvPr>
            <p:ph type="sldNum" sz="quarter" idx="10"/>
          </p:nvPr>
        </p:nvSpPr>
        <p:spPr/>
        <p:txBody>
          <a:bodyPr/>
          <a:lstStyle/>
          <a:p>
            <a:fld id="{F87ACFDE-F179-4903-A1E2-49618DA7AB24}" type="slidenum">
              <a:rPr lang="en-AU">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290418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AU" b="1" dirty="0" smtClean="0"/>
              <a:t>Child victims and court:</a:t>
            </a:r>
          </a:p>
          <a:p>
            <a:pPr>
              <a:buClrTx/>
              <a:buFont typeface="Arial" panose="020B0604020202020204" pitchFamily="34" charset="0"/>
              <a:buChar char="•"/>
            </a:pPr>
            <a:r>
              <a:rPr lang="en-AU" dirty="0" smtClean="0"/>
              <a:t>The re-victimisation of the child through the giving evidence in court should be mitigated where possible.</a:t>
            </a:r>
          </a:p>
          <a:p>
            <a:pPr>
              <a:buClrTx/>
              <a:buFont typeface="Arial" panose="020B0604020202020204" pitchFamily="34" charset="0"/>
              <a:buChar char="•"/>
            </a:pPr>
            <a:r>
              <a:rPr lang="en-AU" dirty="0" smtClean="0"/>
              <a:t>Re-victimisation can be achieved through:</a:t>
            </a:r>
          </a:p>
          <a:p>
            <a:pPr lvl="1">
              <a:buClrTx/>
              <a:buFont typeface="Arial" panose="020B0604020202020204" pitchFamily="34" charset="0"/>
              <a:buChar char="•"/>
            </a:pPr>
            <a:r>
              <a:rPr lang="en-AU" dirty="0" smtClean="0"/>
              <a:t>Evidence in chief interviews;</a:t>
            </a:r>
          </a:p>
          <a:p>
            <a:pPr lvl="1">
              <a:buClrTx/>
              <a:buFont typeface="Arial" panose="020B0604020202020204" pitchFamily="34" charset="0"/>
              <a:buChar char="•"/>
            </a:pPr>
            <a:r>
              <a:rPr lang="en-AU" dirty="0" smtClean="0"/>
              <a:t>Provision of evidence via video;</a:t>
            </a:r>
          </a:p>
          <a:p>
            <a:pPr lvl="1">
              <a:buClrTx/>
              <a:buFont typeface="Arial" panose="020B0604020202020204" pitchFamily="34" charset="0"/>
              <a:buChar char="•"/>
            </a:pPr>
            <a:r>
              <a:rPr lang="en-AU" dirty="0" smtClean="0"/>
              <a:t>Close court; </a:t>
            </a:r>
          </a:p>
          <a:p>
            <a:pPr lvl="1">
              <a:buClrTx/>
              <a:buFont typeface="Arial" panose="020B0604020202020204" pitchFamily="34" charset="0"/>
              <a:buChar char="•"/>
            </a:pPr>
            <a:r>
              <a:rPr lang="en-AU" dirty="0" smtClean="0"/>
              <a:t>Provision of support person; and</a:t>
            </a:r>
          </a:p>
          <a:p>
            <a:pPr lvl="1">
              <a:buClrTx/>
              <a:buFont typeface="Arial" panose="020B0604020202020204" pitchFamily="34" charset="0"/>
              <a:buChar char="•"/>
            </a:pPr>
            <a:r>
              <a:rPr lang="en-AU" dirty="0" smtClean="0"/>
              <a:t>Child friendly questioning techniques.</a:t>
            </a:r>
          </a:p>
          <a:p>
            <a:endParaRPr lang="en-AU" dirty="0"/>
          </a:p>
        </p:txBody>
      </p:sp>
      <p:sp>
        <p:nvSpPr>
          <p:cNvPr id="4" name="Slide Number Placeholder 3"/>
          <p:cNvSpPr>
            <a:spLocks noGrp="1"/>
          </p:cNvSpPr>
          <p:nvPr>
            <p:ph type="sldNum" sz="quarter" idx="10"/>
          </p:nvPr>
        </p:nvSpPr>
        <p:spPr/>
        <p:txBody>
          <a:bodyPr/>
          <a:lstStyle/>
          <a:p>
            <a:fld id="{F87ACFDE-F179-4903-A1E2-49618DA7AB24}" type="slidenum">
              <a:rPr lang="en-AU">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29041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sng" strike="noStrike" kern="1200" baseline="0" dirty="0" smtClean="0">
                <a:solidFill>
                  <a:schemeClr val="tx1"/>
                </a:solidFill>
                <a:latin typeface="+mn-lt"/>
                <a:ea typeface="+mn-ea"/>
                <a:cs typeface="+mn-cs"/>
              </a:rPr>
              <a:t>ACTIVITY:</a:t>
            </a:r>
          </a:p>
          <a:p>
            <a:r>
              <a:rPr lang="en-AU" sz="1200" b="0" i="0" u="none" strike="noStrike" kern="1200" baseline="0" dirty="0" smtClean="0">
                <a:solidFill>
                  <a:schemeClr val="tx1"/>
                </a:solidFill>
                <a:latin typeface="+mn-lt"/>
                <a:ea typeface="+mn-ea"/>
                <a:cs typeface="+mn-cs"/>
              </a:rPr>
              <a:t>Ask the participants to consider why victim management is important in foreign travelling child sex offender investigations.</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ANSWER:</a:t>
            </a:r>
          </a:p>
          <a:p>
            <a:pPr lvl="1">
              <a:buClrTx/>
              <a:buFont typeface="Arial" panose="020B0604020202020204" pitchFamily="34" charset="0"/>
              <a:buChar char="•"/>
            </a:pPr>
            <a:r>
              <a:rPr lang="en-US" dirty="0" smtClean="0"/>
              <a:t>Prevents re-</a:t>
            </a:r>
            <a:r>
              <a:rPr lang="en-US" dirty="0" err="1" smtClean="0"/>
              <a:t>victimisation</a:t>
            </a:r>
            <a:r>
              <a:rPr lang="en-US" dirty="0" smtClean="0"/>
              <a:t>;</a:t>
            </a:r>
          </a:p>
          <a:p>
            <a:pPr lvl="1">
              <a:buClrTx/>
              <a:buFont typeface="Arial" panose="020B0604020202020204" pitchFamily="34" charset="0"/>
              <a:buChar char="•"/>
            </a:pPr>
            <a:r>
              <a:rPr lang="en-US" dirty="0" smtClean="0"/>
              <a:t>Ensures victims feel safe and protected</a:t>
            </a:r>
            <a:r>
              <a:rPr lang="en-US" sz="2000" dirty="0" smtClean="0"/>
              <a:t>;</a:t>
            </a:r>
          </a:p>
          <a:p>
            <a:pPr lvl="1">
              <a:buClrTx/>
              <a:buFont typeface="Arial" panose="020B0604020202020204" pitchFamily="34" charset="0"/>
              <a:buChar char="•"/>
            </a:pPr>
            <a:r>
              <a:rPr lang="en-US" dirty="0" smtClean="0"/>
              <a:t>Ensures the victim feels confident to navigate the criminal justice process;</a:t>
            </a:r>
          </a:p>
          <a:p>
            <a:pPr lvl="1">
              <a:buClrTx/>
              <a:buFont typeface="Arial" panose="020B0604020202020204" pitchFamily="34" charset="0"/>
              <a:buChar char="•"/>
            </a:pPr>
            <a:r>
              <a:rPr lang="en-US" dirty="0" smtClean="0"/>
              <a:t>Ensures the best evidence is obtained from the victim;</a:t>
            </a:r>
          </a:p>
          <a:p>
            <a:pPr lvl="1">
              <a:buClrTx/>
              <a:buFont typeface="Arial" panose="020B0604020202020204" pitchFamily="34" charset="0"/>
              <a:buChar char="•"/>
            </a:pPr>
            <a:r>
              <a:rPr lang="en-US" dirty="0" smtClean="0"/>
              <a:t>Educates the community that victim rights come first in the criminal justice process; and</a:t>
            </a:r>
          </a:p>
          <a:p>
            <a:pPr lvl="1">
              <a:buClrTx/>
              <a:buFont typeface="Arial" panose="020B0604020202020204" pitchFamily="34" charset="0"/>
              <a:buChar char="•"/>
            </a:pPr>
            <a:r>
              <a:rPr lang="en-US" dirty="0" smtClean="0"/>
              <a:t>Increases the chance of a positive court outcome.</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34</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Members should take note of the layout of the crime scene and pay particular attention to the actions of any suspect present.</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Comments made by the suspect should be noted.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 suspect should be removed from the crime scene as soon as practicable to avoid further contamination issues (evidence/memories).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 suspect should not be permitted to undertake any action which may contaminate or destroy evidence, for example:</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change clothing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use the toilet unattended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be left unaccompanied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rearrange furniture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clean/remove any item at the scene.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kern="1200" dirty="0" smtClean="0">
                <a:solidFill>
                  <a:schemeClr val="tx1"/>
                </a:solidFill>
                <a:effectLst/>
                <a:latin typeface="+mn-lt"/>
                <a:ea typeface="+mn-ea"/>
                <a:cs typeface="+mn-cs"/>
              </a:rPr>
              <a:t>separate suspects and witnesses wherever possible. If suspects and witnesses are allowed to talk, it could interfere with later questioning</a:t>
            </a:r>
          </a:p>
          <a:p>
            <a:pPr marL="0" indent="0">
              <a:buFont typeface="+mj-lt"/>
              <a:buNone/>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Tx/>
              <a:buFont typeface="Arial" panose="020B0604020202020204" pitchFamily="34" charset="0"/>
              <a:buChar char="•"/>
            </a:pPr>
            <a:r>
              <a:rPr lang="en-AU" dirty="0" smtClean="0">
                <a:latin typeface="+mn-lt"/>
              </a:rPr>
              <a:t>A suspect should be removed from the crime scene as soon as practicable to avoid contamination issues (evidence/victim and witness accounts). </a:t>
            </a:r>
          </a:p>
          <a:p>
            <a:pPr marL="171450" indent="-171450">
              <a:buClrTx/>
              <a:buFont typeface="Arial" panose="020B0604020202020204" pitchFamily="34" charset="0"/>
              <a:buChar char="•"/>
            </a:pPr>
            <a:r>
              <a:rPr lang="en-AU" dirty="0" smtClean="0">
                <a:latin typeface="+mn-lt"/>
              </a:rPr>
              <a:t>A suspect should not be permitted to undertake any action which may contaminate or destroy evidence, for example:</a:t>
            </a:r>
          </a:p>
          <a:p>
            <a:pPr marL="628650" lvl="1" indent="-171450">
              <a:buClrTx/>
              <a:buFont typeface="Arial" panose="020B0604020202020204" pitchFamily="34" charset="0"/>
              <a:buChar char="•"/>
            </a:pPr>
            <a:r>
              <a:rPr lang="en-AU" dirty="0" smtClean="0">
                <a:latin typeface="+mn-lt"/>
              </a:rPr>
              <a:t>change clothing </a:t>
            </a:r>
          </a:p>
          <a:p>
            <a:pPr marL="628650" lvl="1" indent="-171450">
              <a:buClrTx/>
              <a:buFont typeface="Arial" panose="020B0604020202020204" pitchFamily="34" charset="0"/>
              <a:buChar char="•"/>
            </a:pPr>
            <a:r>
              <a:rPr lang="en-AU" dirty="0" smtClean="0">
                <a:latin typeface="+mn-lt"/>
              </a:rPr>
              <a:t>use the toilet unattended </a:t>
            </a:r>
          </a:p>
          <a:p>
            <a:pPr marL="628650" lvl="1" indent="-171450">
              <a:buClrTx/>
              <a:buFont typeface="Arial" panose="020B0604020202020204" pitchFamily="34" charset="0"/>
              <a:buChar char="•"/>
            </a:pPr>
            <a:r>
              <a:rPr lang="en-AU" dirty="0" smtClean="0">
                <a:latin typeface="+mn-lt"/>
              </a:rPr>
              <a:t>be left unaccompanied </a:t>
            </a:r>
          </a:p>
          <a:p>
            <a:pPr marL="628650" lvl="1" indent="-171450">
              <a:buClrTx/>
              <a:buFont typeface="Arial" panose="020B0604020202020204" pitchFamily="34" charset="0"/>
              <a:buChar char="•"/>
            </a:pPr>
            <a:r>
              <a:rPr lang="en-AU" dirty="0" smtClean="0">
                <a:latin typeface="+mn-lt"/>
              </a:rPr>
              <a:t>rearrange furniture </a:t>
            </a:r>
          </a:p>
          <a:p>
            <a:pPr marL="628650" lvl="1" indent="-171450">
              <a:buClrTx/>
              <a:buFont typeface="Arial" panose="020B0604020202020204" pitchFamily="34" charset="0"/>
              <a:buChar char="•"/>
            </a:pPr>
            <a:r>
              <a:rPr lang="en-AU" dirty="0" smtClean="0">
                <a:latin typeface="+mn-lt"/>
              </a:rPr>
              <a:t>clean/remove any item at the scene.</a:t>
            </a:r>
          </a:p>
          <a:p>
            <a:pPr marL="171450" indent="-171450">
              <a:buClrTx/>
              <a:buFont typeface="Arial" panose="020B0604020202020204" pitchFamily="34" charset="0"/>
              <a:buChar char="•"/>
            </a:pPr>
            <a:r>
              <a:rPr lang="en-AU" dirty="0" smtClean="0"/>
              <a:t>The layout of the crime scene and the actions of the suspect should be recorded.</a:t>
            </a:r>
          </a:p>
          <a:p>
            <a:pPr marL="171450" indent="-171450">
              <a:buClrTx/>
              <a:buFont typeface="Arial" panose="020B0604020202020204" pitchFamily="34" charset="0"/>
              <a:buChar char="•"/>
            </a:pPr>
            <a:r>
              <a:rPr lang="en-AU" dirty="0" smtClean="0"/>
              <a:t>Comments made by the suspect should be noted. </a:t>
            </a:r>
          </a:p>
          <a:p>
            <a:pPr marL="6858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solidFill>
                <a:srgbClr val="000000"/>
              </a:solidFill>
              <a:latin typeface="+mn-lt"/>
            </a:endParaRPr>
          </a:p>
          <a:p>
            <a:pPr marL="6858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solidFill>
                <a:srgbClr val="000000"/>
              </a:solidFill>
              <a:latin typeface="+mn-lt"/>
            </a:endParaRPr>
          </a:p>
          <a:p>
            <a:pPr marL="0" indent="0">
              <a:buFont typeface="Arial" panose="020B0604020202020204" pitchFamily="34" charset="0"/>
              <a:buNone/>
            </a:pPr>
            <a:endParaRPr lang="en-US" sz="1400" dirty="0" smtClean="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b="1" dirty="0" smtClean="0">
                <a:latin typeface="+mn-lt"/>
              </a:rPr>
              <a:t>How does suspect management contribute to preventing, detecting and disrupting?</a:t>
            </a:r>
          </a:p>
          <a:p>
            <a:pPr lvl="1">
              <a:buClrTx/>
              <a:buFont typeface="Arial" panose="020B0604020202020204" pitchFamily="34" charset="0"/>
              <a:buChar char="•"/>
            </a:pPr>
            <a:r>
              <a:rPr lang="en-US" dirty="0" smtClean="0">
                <a:latin typeface="+mn-lt"/>
              </a:rPr>
              <a:t>Ensures the victim is protected and can’t be intimidated by the suspect;</a:t>
            </a:r>
          </a:p>
          <a:p>
            <a:pPr lvl="1">
              <a:buClrTx/>
              <a:buFont typeface="Arial" panose="020B0604020202020204" pitchFamily="34" charset="0"/>
              <a:buChar char="•"/>
            </a:pPr>
            <a:r>
              <a:rPr lang="en-US" dirty="0" smtClean="0">
                <a:latin typeface="+mn-lt"/>
              </a:rPr>
              <a:t>Ensures witness accounts can’t be influenced;</a:t>
            </a:r>
          </a:p>
          <a:p>
            <a:pPr lvl="1">
              <a:buClrTx/>
              <a:buFont typeface="Arial" panose="020B0604020202020204" pitchFamily="34" charset="0"/>
              <a:buChar char="•"/>
            </a:pPr>
            <a:r>
              <a:rPr lang="en-US" dirty="0" smtClean="0">
                <a:latin typeface="+mn-lt"/>
              </a:rPr>
              <a:t>Prevents the suspect from destroying evidence; </a:t>
            </a:r>
          </a:p>
          <a:p>
            <a:pPr lvl="1">
              <a:buClrTx/>
              <a:buFont typeface="Arial" panose="020B0604020202020204" pitchFamily="34" charset="0"/>
              <a:buChar char="•"/>
            </a:pPr>
            <a:r>
              <a:rPr lang="en-US" dirty="0" smtClean="0">
                <a:latin typeface="+mn-lt"/>
              </a:rPr>
              <a:t>Assists in crime scene control; and</a:t>
            </a:r>
          </a:p>
          <a:p>
            <a:pPr lvl="1">
              <a:buClrTx/>
              <a:buFont typeface="Arial" panose="020B0604020202020204" pitchFamily="34" charset="0"/>
              <a:buChar char="•"/>
            </a:pPr>
            <a:r>
              <a:rPr lang="en-US" dirty="0" smtClean="0">
                <a:latin typeface="+mn-lt"/>
              </a:rPr>
              <a:t>Ensures the safety and wellbeing of the suspect.</a:t>
            </a:r>
          </a:p>
          <a:p>
            <a:pPr marL="6858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solidFill>
                <a:srgbClr val="000000"/>
              </a:solidFill>
              <a:latin typeface="+mn-lt"/>
            </a:endParaRPr>
          </a:p>
          <a:p>
            <a:pPr marL="0" indent="0">
              <a:buFont typeface="Arial" panose="020B0604020202020204" pitchFamily="34" charset="0"/>
              <a:buNone/>
            </a:pPr>
            <a:endParaRPr lang="en-US" sz="1400" dirty="0" smtClean="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37</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dirty="0" smtClean="0">
                <a:effectLst/>
                <a:latin typeface="Verdana"/>
                <a:ea typeface="Times New Roman"/>
                <a:cs typeface="Arial"/>
              </a:rPr>
              <a:t>House to house inquiries (i.e. a canvas or door-knock) should be undertaken in a methodical and systematic approach. </a:t>
            </a: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dirty="0" smtClean="0">
                <a:effectLst/>
                <a:latin typeface="Verdana"/>
                <a:ea typeface="Times New Roman"/>
                <a:cs typeface="Arial"/>
              </a:rPr>
              <a:t>Members undertaking such inquiries should be properly briefed before undertaking and should not make follow-up enquiries unless directed to do so.</a:t>
            </a:r>
            <a:endParaRPr lang="en-AU" sz="1200" dirty="0" smtClean="0">
              <a:effectLst/>
              <a:latin typeface="Verdana"/>
              <a:ea typeface="Calibri"/>
              <a:cs typeface="Times New Roman"/>
            </a:endParaRP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dirty="0" smtClean="0">
                <a:effectLst/>
                <a:latin typeface="Verdana"/>
                <a:ea typeface="Times New Roman"/>
                <a:cs typeface="Arial"/>
              </a:rPr>
              <a:t>House to house inquiries should be conducted at a time proximal to the incident, including late night/early morning hours, to obtain the best information possible about the incident and potential witnesses. </a:t>
            </a:r>
          </a:p>
          <a:p>
            <a:pPr marL="171450" marR="0"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2865755" algn="ctr"/>
                <a:tab pos="5731510" algn="r"/>
                <a:tab pos="457200" algn="l"/>
              </a:tabLst>
              <a:defRPr/>
            </a:pPr>
            <a:r>
              <a:rPr lang="en-AU" sz="1200" dirty="0" smtClean="0">
                <a:effectLst/>
                <a:latin typeface="Verdana"/>
                <a:ea typeface="Times New Roman"/>
                <a:cs typeface="Arial"/>
              </a:rPr>
              <a:t>An accurate and appropriate narrative of the event should be prepared for those conducting house to house inquiries so they can provide appropriate information to residents in order to both facilitate responses and satisfy curiosity about police action and the incident being investigated.</a:t>
            </a:r>
            <a:endParaRPr lang="en-AU" sz="1200" dirty="0" smtClean="0">
              <a:effectLst/>
              <a:latin typeface="Verdana"/>
              <a:ea typeface="Times New Roman"/>
              <a:cs typeface="Times New Roman"/>
            </a:endParaRPr>
          </a:p>
          <a:p>
            <a:pPr marL="171450" marR="0"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2865755" algn="ctr"/>
                <a:tab pos="5731510" algn="r"/>
                <a:tab pos="457200" algn="l"/>
              </a:tabLst>
              <a:defRPr/>
            </a:pPr>
            <a:r>
              <a:rPr lang="en-AU" sz="1200" dirty="0" smtClean="0">
                <a:effectLst/>
                <a:latin typeface="Verdana"/>
                <a:ea typeface="Times New Roman"/>
                <a:cs typeface="Arial"/>
              </a:rPr>
              <a:t>If no person is at home, a door knock letter or calling card is to be left for the occupants providing a clear point of contact.</a:t>
            </a:r>
          </a:p>
          <a:p>
            <a:pPr marL="0" marR="0" indent="0" algn="l" defTabSz="914400" rtl="0" eaLnBrk="1" fontAlgn="auto" latinLnBrk="0" hangingPunct="1">
              <a:lnSpc>
                <a:spcPts val="1400"/>
              </a:lnSpc>
              <a:spcBef>
                <a:spcPts val="0"/>
              </a:spcBef>
              <a:spcAft>
                <a:spcPts val="600"/>
              </a:spcAft>
              <a:buClrTx/>
              <a:buSzTx/>
              <a:buFont typeface="Arial" panose="020B0604020202020204" pitchFamily="34" charset="0"/>
              <a:buNone/>
              <a:tabLst>
                <a:tab pos="2865755" algn="ctr"/>
                <a:tab pos="5731510" algn="r"/>
                <a:tab pos="457200" algn="l"/>
              </a:tabLst>
              <a:defRPr/>
            </a:pPr>
            <a:endParaRPr lang="en-AU" sz="1200" dirty="0" smtClean="0">
              <a:effectLst/>
              <a:latin typeface="Verdana"/>
              <a:ea typeface="Calibri"/>
              <a:cs typeface="Arial"/>
            </a:endParaRPr>
          </a:p>
          <a:p>
            <a:pPr marL="0" marR="0" indent="0" algn="l" defTabSz="914400" rtl="0" eaLnBrk="1" fontAlgn="auto" latinLnBrk="0" hangingPunct="1">
              <a:lnSpc>
                <a:spcPts val="1400"/>
              </a:lnSpc>
              <a:spcBef>
                <a:spcPts val="0"/>
              </a:spcBef>
              <a:spcAft>
                <a:spcPts val="600"/>
              </a:spcAft>
              <a:buClrTx/>
              <a:buSzTx/>
              <a:buFont typeface="Arial" panose="020B0604020202020204" pitchFamily="34" charset="0"/>
              <a:buNone/>
              <a:tabLst>
                <a:tab pos="2865755" algn="ctr"/>
                <a:tab pos="5731510" algn="r"/>
                <a:tab pos="457200" algn="l"/>
              </a:tabLst>
              <a:defRPr/>
            </a:pPr>
            <a:endParaRPr lang="en-AU" sz="1200" dirty="0" smtClean="0">
              <a:effectLst/>
              <a:latin typeface="Verdana"/>
              <a:ea typeface="Calibri"/>
              <a:cs typeface="Times New Roman"/>
            </a:endParaRPr>
          </a:p>
          <a:p>
            <a:pPr>
              <a:lnSpc>
                <a:spcPts val="1400"/>
              </a:lnSpc>
              <a:spcAft>
                <a:spcPts val="600"/>
              </a:spcAft>
              <a:tabLst>
                <a:tab pos="2865755" algn="ctr"/>
                <a:tab pos="5731510" algn="r"/>
                <a:tab pos="457200" algn="l"/>
              </a:tabLst>
            </a:pPr>
            <a:endParaRPr lang="en-US" b="1" u="sng" dirty="0" smtClean="0">
              <a:solidFill>
                <a:srgbClr val="000000"/>
              </a:solidFill>
              <a:latin typeface="+mn-lt"/>
            </a:endParaRPr>
          </a:p>
          <a:p>
            <a:pPr marL="0" indent="0">
              <a:buFont typeface="Arial" panose="020B0604020202020204" pitchFamily="34" charset="0"/>
              <a:buNone/>
            </a:pPr>
            <a:endParaRPr lang="en-US" sz="1400" dirty="0" smtClean="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39</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dirty="0" smtClean="0">
                <a:solidFill>
                  <a:schemeClr val="tx1"/>
                </a:solidFill>
                <a:effectLst/>
                <a:latin typeface="Verdana"/>
                <a:cs typeface="Arial"/>
              </a:rPr>
              <a:t>ACTIVITY:</a:t>
            </a: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0" u="none" baseline="0" dirty="0" smtClean="0">
                <a:solidFill>
                  <a:schemeClr val="tx1"/>
                </a:solidFill>
                <a:effectLst/>
                <a:latin typeface="Verdana"/>
                <a:cs typeface="Arial"/>
              </a:rPr>
              <a:t>Ask participants to consider what information could be obtained from completing a canvass of neighbours to a premises used by foreign travelling child sex offenders.</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smtClean="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baseline="0" dirty="0" smtClean="0">
                <a:solidFill>
                  <a:schemeClr val="tx1"/>
                </a:solidFill>
                <a:effectLst/>
                <a:latin typeface="Verdana"/>
                <a:cs typeface="Arial"/>
              </a:rPr>
              <a:t>ANSWER:</a:t>
            </a:r>
          </a:p>
          <a:p>
            <a:pPr marL="68580" indent="0">
              <a:buClrTx/>
              <a:buNone/>
            </a:pPr>
            <a:r>
              <a:rPr lang="en-US" sz="1600" b="1" dirty="0" smtClean="0"/>
              <a:t>How does victim management contribute to preventing, detecting and disrupting?</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Identify Suspect/s or Person/s of Interest;</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Identify Vehicle/s of Interest;</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Identify Witnesses (reluctant / unaware);</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Identify Secondary Crime Scene/s;</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Recover Exhibits &amp; Other Evidence;</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Corroborate or Disprove an Alibi;</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Provide a Chronology of Events;</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Provide Background Information to Events;</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Source Intelligence; and</a:t>
            </a:r>
          </a:p>
          <a:p>
            <a:pPr marL="342900" fontAlgn="base">
              <a:spcBef>
                <a:spcPct val="50000"/>
              </a:spcBef>
              <a:spcAft>
                <a:spcPct val="0"/>
              </a:spcAft>
              <a:buClrTx/>
              <a:buSzTx/>
              <a:buFont typeface="Arial" panose="020B0604020202020204" pitchFamily="34" charset="0"/>
              <a:buChar char="•"/>
            </a:pPr>
            <a:r>
              <a:rPr lang="en-US" altLang="en-US" sz="1200" b="1" dirty="0" smtClean="0">
                <a:solidFill>
                  <a:srgbClr val="FF0000"/>
                </a:solidFill>
                <a:latin typeface="+mn-lt"/>
                <a:ea typeface="+mn-ea"/>
                <a:cs typeface="+mn-cs"/>
              </a:rPr>
              <a:t>Promote Community Awareness.</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smtClean="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none" baseline="0" dirty="0" smtClean="0">
                <a:solidFill>
                  <a:schemeClr val="tx1"/>
                </a:solidFill>
                <a:effectLst/>
                <a:latin typeface="Verdana"/>
                <a:cs typeface="Arial"/>
              </a:rPr>
              <a:t>*Highlight community awareness as a by-product of this investigative technique. </a:t>
            </a: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b="0" u="none" baseline="0" dirty="0" smtClean="0">
                <a:solidFill>
                  <a:schemeClr val="tx1"/>
                </a:solidFill>
                <a:effectLst/>
                <a:latin typeface="Verdana"/>
                <a:cs typeface="Arial"/>
              </a:rPr>
              <a:t>It allows Police to educate the community on what the indicators of child</a:t>
            </a:r>
            <a:endParaRPr lang="en-US" sz="1200" b="1" u="sng" baseline="0" dirty="0" smtClean="0">
              <a:solidFill>
                <a:srgbClr val="000000"/>
              </a:solidFill>
              <a:effectLst/>
              <a:latin typeface="+mn-lt"/>
              <a:cs typeface="+mn-cs"/>
            </a:endParaRP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US" sz="1200" b="0" u="none" baseline="0" dirty="0" smtClean="0">
                <a:solidFill>
                  <a:srgbClr val="000000"/>
                </a:solidFill>
                <a:effectLst/>
                <a:latin typeface="+mn-lt"/>
                <a:cs typeface="+mn-cs"/>
              </a:rPr>
              <a:t>It allows the Police to inform the community that this crime is happening in their environment</a:t>
            </a: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US" sz="1200" b="0" u="none" baseline="0" dirty="0" smtClean="0">
                <a:solidFill>
                  <a:srgbClr val="000000"/>
                </a:solidFill>
                <a:effectLst/>
                <a:latin typeface="+mn-lt"/>
                <a:cs typeface="+mn-cs"/>
              </a:rPr>
              <a:t>It ensures the Police are being seen by the community to be investigating child sex tourism</a:t>
            </a:r>
          </a:p>
          <a:p>
            <a:pPr marL="0" indent="0">
              <a:lnSpc>
                <a:spcPts val="1400"/>
              </a:lnSpc>
              <a:spcAft>
                <a:spcPts val="600"/>
              </a:spcAft>
              <a:buFont typeface="Arial" panose="020B0604020202020204" pitchFamily="34" charset="0"/>
              <a:buNone/>
              <a:tabLst>
                <a:tab pos="2865755" algn="ctr"/>
                <a:tab pos="5731510" algn="r"/>
                <a:tab pos="457200" algn="l"/>
              </a:tabLst>
            </a:pPr>
            <a:endParaRPr lang="en-US" sz="1200" b="0" u="none" baseline="0" dirty="0" smtClean="0">
              <a:solidFill>
                <a:srgbClr val="000000"/>
              </a:solidFill>
              <a:effectLst/>
              <a:latin typeface="+mn-lt"/>
              <a:cs typeface="+mn-cs"/>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US" sz="1200" b="0" u="none" baseline="0" dirty="0" smtClean="0">
                <a:solidFill>
                  <a:srgbClr val="000000"/>
                </a:solidFill>
                <a:effectLst/>
                <a:latin typeface="+mn-lt"/>
                <a:cs typeface="+mn-cs"/>
              </a:rPr>
              <a:t>This contributes to prevention as it builds confidence in the community and encourages witnesses and victims to report child sex tourism to Police.</a:t>
            </a:r>
            <a:endParaRPr lang="en-US" sz="1400" b="0" u="none" dirty="0" smtClean="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40</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AU" sz="2600" b="1" dirty="0" smtClean="0"/>
              <a:t>What are the challenges to preventing, detecting and disrupting?</a:t>
            </a:r>
          </a:p>
          <a:p>
            <a:pPr>
              <a:buClrTx/>
              <a:buFont typeface="Arial" panose="020B0604020202020204" pitchFamily="34" charset="0"/>
              <a:buChar char="•"/>
            </a:pPr>
            <a:r>
              <a:rPr lang="en-AU" dirty="0" smtClean="0"/>
              <a:t>Ease of travel;</a:t>
            </a:r>
          </a:p>
          <a:p>
            <a:pPr>
              <a:buClrTx/>
              <a:buFont typeface="Arial" panose="020B0604020202020204" pitchFamily="34" charset="0"/>
              <a:buChar char="•"/>
            </a:pPr>
            <a:r>
              <a:rPr lang="en-AU" dirty="0" smtClean="0"/>
              <a:t>Inconsistent international approach;</a:t>
            </a:r>
          </a:p>
          <a:p>
            <a:pPr>
              <a:buClrTx/>
              <a:buFont typeface="Arial" panose="020B0604020202020204" pitchFamily="34" charset="0"/>
              <a:buChar char="•"/>
            </a:pPr>
            <a:r>
              <a:rPr lang="en-AU" dirty="0" smtClean="0"/>
              <a:t>Development of a trusted relationship between the offender and the community. This often takes the form of:</a:t>
            </a:r>
          </a:p>
          <a:p>
            <a:pPr lvl="1">
              <a:buClrTx/>
              <a:buFont typeface="Arial" panose="020B0604020202020204" pitchFamily="34" charset="0"/>
              <a:buChar char="•"/>
            </a:pPr>
            <a:r>
              <a:rPr lang="en-AU" dirty="0" smtClean="0"/>
              <a:t>Financial support and gifting;</a:t>
            </a:r>
          </a:p>
          <a:p>
            <a:pPr lvl="1">
              <a:buClrTx/>
              <a:buFont typeface="Arial" panose="020B0604020202020204" pitchFamily="34" charset="0"/>
              <a:buChar char="•"/>
            </a:pPr>
            <a:r>
              <a:rPr lang="en-AU" dirty="0" smtClean="0"/>
              <a:t>Provision of shelter/housing; and</a:t>
            </a:r>
          </a:p>
          <a:p>
            <a:pPr lvl="1">
              <a:buClrTx/>
              <a:buFont typeface="Arial" panose="020B0604020202020204" pitchFamily="34" charset="0"/>
              <a:buChar char="•"/>
            </a:pPr>
            <a:r>
              <a:rPr lang="en-AU" dirty="0" smtClean="0"/>
              <a:t>Community development projects.</a:t>
            </a:r>
          </a:p>
          <a:p>
            <a:pPr>
              <a:buClrTx/>
              <a:buFont typeface="Arial" panose="020B0604020202020204" pitchFamily="34" charset="0"/>
              <a:buChar char="•"/>
            </a:pPr>
            <a:r>
              <a:rPr lang="en-AU" dirty="0" smtClean="0"/>
              <a:t>Targets vulnerable members of the community; and</a:t>
            </a:r>
          </a:p>
          <a:p>
            <a:pPr>
              <a:buClrTx/>
              <a:buFont typeface="Arial" panose="020B0604020202020204" pitchFamily="34" charset="0"/>
              <a:buChar char="•"/>
            </a:pPr>
            <a:r>
              <a:rPr lang="en-AU" dirty="0" smtClean="0"/>
              <a:t>Culture of silence.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rgbClr val="FF0000"/>
                </a:solidFill>
              </a:rPr>
              <a:t>Acknowledge that as other neighbouring countries "crackdown"  ( Cambodian term) that it exposes Cambodia to higher risk of exploitation if they don't employ equally tough measures...</a:t>
            </a:r>
            <a:endParaRPr lang="en-AU" b="1" dirty="0">
              <a:solidFill>
                <a:srgbClr val="FF0000"/>
              </a:solidFill>
            </a:endParaRPr>
          </a:p>
        </p:txBody>
      </p:sp>
      <p:sp>
        <p:nvSpPr>
          <p:cNvPr id="4" name="Slide Number Placeholder 3"/>
          <p:cNvSpPr>
            <a:spLocks noGrp="1"/>
          </p:cNvSpPr>
          <p:nvPr>
            <p:ph type="sldNum" sz="quarter" idx="10"/>
          </p:nvPr>
        </p:nvSpPr>
        <p:spPr/>
        <p:txBody>
          <a:bodyPr/>
          <a:lstStyle/>
          <a:p>
            <a:fld id="{F87ACFDE-F179-4903-A1E2-49618DA7AB24}" type="slidenum">
              <a:rPr lang="en-AU">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90418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None/>
            </a:pPr>
            <a:r>
              <a:rPr lang="en-US" sz="1200" b="1" u="sng" dirty="0" smtClean="0"/>
              <a:t>ACTIVITY (2 minutes) after reading off slide:</a:t>
            </a:r>
          </a:p>
          <a:p>
            <a:pPr>
              <a:buClrTx/>
              <a:buFont typeface="Arial" panose="020B0604020202020204" pitchFamily="34" charset="0"/>
              <a:buNone/>
            </a:pPr>
            <a:r>
              <a:rPr lang="en-US" sz="1200" dirty="0" smtClean="0"/>
              <a:t>Ask</a:t>
            </a:r>
            <a:r>
              <a:rPr lang="en-US" sz="1200" baseline="0" dirty="0" smtClean="0"/>
              <a:t> participants to consider why witnesses are important to the investigation of travelling child sex offenders.</a:t>
            </a:r>
          </a:p>
          <a:p>
            <a:pPr>
              <a:buClrTx/>
              <a:buFont typeface="Arial" panose="020B0604020202020204" pitchFamily="34" charset="0"/>
              <a:buNone/>
            </a:pPr>
            <a:endParaRPr lang="en-US" sz="1200" baseline="0" dirty="0" smtClean="0"/>
          </a:p>
          <a:p>
            <a:pPr>
              <a:buClrTx/>
              <a:buFont typeface="Arial" panose="020B0604020202020204" pitchFamily="34" charset="0"/>
              <a:buNone/>
            </a:pPr>
            <a:r>
              <a:rPr lang="en-US" sz="1200" b="1" u="sng" baseline="0" dirty="0" smtClean="0"/>
              <a:t>Answer:</a:t>
            </a:r>
          </a:p>
          <a:p>
            <a:pPr marL="68580" indent="0">
              <a:buClrTx/>
              <a:buNone/>
            </a:pPr>
            <a:r>
              <a:rPr lang="en-US" b="1" dirty="0" smtClean="0"/>
              <a:t>Why is witness management important?</a:t>
            </a:r>
          </a:p>
          <a:p>
            <a:pPr>
              <a:buClrTx/>
              <a:buFont typeface="Arial" panose="020B0604020202020204" pitchFamily="34" charset="0"/>
              <a:buChar char="•"/>
            </a:pPr>
            <a:r>
              <a:rPr lang="en-US" dirty="0" smtClean="0"/>
              <a:t>For any investigation, the details of events provided by witnesses are a critical element of the evidence gathered. </a:t>
            </a:r>
          </a:p>
          <a:p>
            <a:pPr>
              <a:buClrTx/>
              <a:buFont typeface="Arial" panose="020B0604020202020204" pitchFamily="34" charset="0"/>
              <a:buChar char="•"/>
            </a:pPr>
            <a:r>
              <a:rPr lang="en-US" dirty="0" smtClean="0"/>
              <a:t>Witness evidence is the verbal account of events or knowledge of the facts relevant to the crime. </a:t>
            </a:r>
          </a:p>
          <a:p>
            <a:pPr>
              <a:buClrTx/>
              <a:buFont typeface="Arial" panose="020B0604020202020204" pitchFamily="34" charset="0"/>
              <a:buChar char="•"/>
            </a:pPr>
            <a:r>
              <a:rPr lang="en-US" dirty="0" smtClean="0"/>
              <a:t>Witness statements will assist the investigator in forming reasonable grounds to lay a charge and will assist the court in reaching a decision that the charge against an accused person has been proven.</a:t>
            </a:r>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42</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None/>
            </a:pPr>
            <a:r>
              <a:rPr lang="en-US" sz="1200" b="1" u="sng" dirty="0" smtClean="0"/>
              <a:t>ACTIVITY (2 minutes) after reading off slide:</a:t>
            </a:r>
          </a:p>
          <a:p>
            <a:pPr>
              <a:buClrTx/>
              <a:buFont typeface="Arial" panose="020B0604020202020204" pitchFamily="34" charset="0"/>
              <a:buNone/>
            </a:pPr>
            <a:r>
              <a:rPr lang="en-US" sz="1200" dirty="0" smtClean="0"/>
              <a:t>Ask</a:t>
            </a:r>
            <a:r>
              <a:rPr lang="en-US" sz="1200" baseline="0" dirty="0" smtClean="0"/>
              <a:t> participants to consider who might be a witness in a child sex tourism investigation.</a:t>
            </a:r>
          </a:p>
          <a:p>
            <a:pPr>
              <a:buClrTx/>
              <a:buFont typeface="Arial" panose="020B0604020202020204" pitchFamily="34" charset="0"/>
              <a:buNone/>
            </a:pPr>
            <a:endParaRPr lang="en-US" sz="1200" baseline="0" dirty="0" smtClean="0"/>
          </a:p>
          <a:p>
            <a:pPr>
              <a:buClrTx/>
              <a:buFont typeface="Arial" panose="020B0604020202020204" pitchFamily="34" charset="0"/>
              <a:buNone/>
            </a:pPr>
            <a:r>
              <a:rPr lang="en-US" sz="1200" b="1" u="sng" baseline="0" dirty="0" smtClean="0"/>
              <a:t>Answer:</a:t>
            </a:r>
          </a:p>
          <a:p>
            <a:pPr>
              <a:buClrTx/>
              <a:buFont typeface="Arial" panose="020B0604020202020204" pitchFamily="34" charset="0"/>
              <a:buChar char="•"/>
            </a:pPr>
            <a:r>
              <a:rPr lang="en-US" dirty="0" smtClean="0"/>
              <a:t>Direct:</a:t>
            </a:r>
          </a:p>
          <a:p>
            <a:pPr lvl="1">
              <a:buClrTx/>
              <a:buFont typeface="Arial" panose="020B0604020202020204" pitchFamily="34" charset="0"/>
              <a:buChar char="•"/>
            </a:pPr>
            <a:r>
              <a:rPr lang="en-US" dirty="0" smtClean="0"/>
              <a:t>Victims</a:t>
            </a:r>
          </a:p>
          <a:p>
            <a:pPr>
              <a:buClrTx/>
              <a:buFont typeface="Arial" panose="020B0604020202020204" pitchFamily="34" charset="0"/>
              <a:buChar char="•"/>
            </a:pPr>
            <a:r>
              <a:rPr lang="en-US" dirty="0" smtClean="0"/>
              <a:t>Circumstantial:</a:t>
            </a:r>
          </a:p>
          <a:p>
            <a:pPr lvl="1">
              <a:buClrTx/>
              <a:buFont typeface="Arial" panose="020B0604020202020204" pitchFamily="34" charset="0"/>
              <a:buChar char="•"/>
            </a:pPr>
            <a:r>
              <a:rPr lang="en-US" dirty="0" smtClean="0"/>
              <a:t>Family members of victims;</a:t>
            </a:r>
          </a:p>
          <a:p>
            <a:pPr lvl="1">
              <a:buClrTx/>
              <a:buFont typeface="Arial" panose="020B0604020202020204" pitchFamily="34" charset="0"/>
              <a:buChar char="•"/>
            </a:pPr>
            <a:r>
              <a:rPr lang="en-US" dirty="0" smtClean="0"/>
              <a:t>Financial institutions;</a:t>
            </a:r>
          </a:p>
          <a:p>
            <a:pPr lvl="1">
              <a:buClrTx/>
              <a:buFont typeface="Arial" panose="020B0604020202020204" pitchFamily="34" charset="0"/>
              <a:buChar char="•"/>
            </a:pPr>
            <a:r>
              <a:rPr lang="en-US" dirty="0" smtClean="0"/>
              <a:t>Hotel staff;</a:t>
            </a:r>
          </a:p>
          <a:p>
            <a:pPr lvl="1">
              <a:buClrTx/>
              <a:buFont typeface="Arial" panose="020B0604020202020204" pitchFamily="34" charset="0"/>
              <a:buChar char="•"/>
            </a:pPr>
            <a:r>
              <a:rPr lang="en-US" dirty="0" smtClean="0"/>
              <a:t>Suspect associates;</a:t>
            </a:r>
          </a:p>
          <a:p>
            <a:pPr lvl="1">
              <a:buClrTx/>
              <a:buFont typeface="Arial" panose="020B0604020202020204" pitchFamily="34" charset="0"/>
              <a:buChar char="•"/>
            </a:pPr>
            <a:r>
              <a:rPr lang="en-US" dirty="0" smtClean="0"/>
              <a:t>Airlines;</a:t>
            </a:r>
          </a:p>
          <a:p>
            <a:pPr lvl="1">
              <a:buClrTx/>
              <a:buFont typeface="Arial" panose="020B0604020202020204" pitchFamily="34" charset="0"/>
              <a:buChar char="•"/>
            </a:pPr>
            <a:r>
              <a:rPr lang="en-US" dirty="0" smtClean="0"/>
              <a:t>Transportation; </a:t>
            </a:r>
          </a:p>
          <a:p>
            <a:pPr lvl="1">
              <a:buClrTx/>
              <a:buFont typeface="Arial" panose="020B0604020202020204" pitchFamily="34" charset="0"/>
              <a:buChar char="•"/>
            </a:pPr>
            <a:r>
              <a:rPr lang="en-US" dirty="0" smtClean="0"/>
              <a:t>Telecommunications companies; and</a:t>
            </a:r>
          </a:p>
          <a:p>
            <a:pPr lvl="1">
              <a:buClrTx/>
              <a:buFont typeface="Arial" panose="020B0604020202020204" pitchFamily="34" charset="0"/>
              <a:buChar char="•"/>
            </a:pPr>
            <a:r>
              <a:rPr lang="en-US" dirty="0" smtClean="0"/>
              <a:t>Government officials</a:t>
            </a:r>
          </a:p>
          <a:p>
            <a:pPr>
              <a:buClrTx/>
              <a:buFont typeface="Arial" panose="020B0604020202020204" pitchFamily="34" charset="0"/>
              <a:buNone/>
            </a:pPr>
            <a:endParaRPr lang="en-US" sz="1200" baseline="0" dirty="0" smtClean="0"/>
          </a:p>
          <a:p>
            <a:pPr>
              <a:buClrTx/>
              <a:buFont typeface="Arial" panose="020B0604020202020204" pitchFamily="34" charset="0"/>
              <a:buNone/>
            </a:pPr>
            <a:r>
              <a:rPr lang="en-US" sz="1200" baseline="0" dirty="0" smtClean="0"/>
              <a:t>Not an exhaustive list.</a:t>
            </a:r>
            <a:endParaRPr lang="en-US" sz="1200" dirty="0" smtClean="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43</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AU" b="1" dirty="0" smtClean="0"/>
              <a:t>Witness Statements should:</a:t>
            </a:r>
          </a:p>
          <a:p>
            <a:pPr>
              <a:buClrTx/>
              <a:buFont typeface="Arial" panose="020B0604020202020204" pitchFamily="34" charset="0"/>
              <a:buChar char="•"/>
            </a:pPr>
            <a:r>
              <a:rPr lang="en-AU" dirty="0" smtClean="0"/>
              <a:t>be in their own words;</a:t>
            </a:r>
          </a:p>
          <a:p>
            <a:pPr>
              <a:buClrTx/>
              <a:buFont typeface="Arial" panose="020B0604020202020204" pitchFamily="34" charset="0"/>
              <a:buChar char="•"/>
            </a:pPr>
            <a:r>
              <a:rPr lang="en-AU" dirty="0" smtClean="0"/>
              <a:t>Include dates and times where possible;</a:t>
            </a:r>
          </a:p>
          <a:p>
            <a:pPr>
              <a:buClrTx/>
              <a:buFont typeface="Arial" panose="020B0604020202020204" pitchFamily="34" charset="0"/>
              <a:buChar char="•"/>
            </a:pPr>
            <a:r>
              <a:rPr lang="en-AU" dirty="0" smtClean="0"/>
              <a:t>provide as much descriptive detail as possible. Who/What/Where/When/Why;</a:t>
            </a:r>
          </a:p>
          <a:p>
            <a:pPr>
              <a:buClrTx/>
              <a:buFont typeface="Arial" panose="020B0604020202020204" pitchFamily="34" charset="0"/>
              <a:buChar char="•"/>
            </a:pPr>
            <a:r>
              <a:rPr lang="en-AU" dirty="0" smtClean="0"/>
              <a:t>only include what </a:t>
            </a:r>
            <a:r>
              <a:rPr lang="en-US" dirty="0" smtClean="0"/>
              <a:t>the witness saw, heard, said and did</a:t>
            </a:r>
            <a:r>
              <a:rPr lang="en-AU" dirty="0" smtClean="0"/>
              <a:t>; </a:t>
            </a:r>
          </a:p>
          <a:p>
            <a:pPr>
              <a:buClrTx/>
              <a:buFont typeface="Arial" panose="020B0604020202020204" pitchFamily="34" charset="0"/>
              <a:buChar char="•"/>
            </a:pPr>
            <a:r>
              <a:rPr lang="en-US" dirty="0" smtClean="0"/>
              <a:t>refer to all the relevant events, people, places and dates in a logical way; </a:t>
            </a:r>
            <a:r>
              <a:rPr lang="en-AU" dirty="0" smtClean="0"/>
              <a:t>and</a:t>
            </a:r>
          </a:p>
          <a:p>
            <a:pPr>
              <a:buClrTx/>
              <a:buFont typeface="Arial" panose="020B0604020202020204" pitchFamily="34" charset="0"/>
              <a:buChar char="•"/>
            </a:pPr>
            <a:r>
              <a:rPr lang="en-AU" dirty="0" smtClean="0"/>
              <a:t>include hand drawn maps and attachments referred to in the statement body.</a:t>
            </a:r>
          </a:p>
          <a:p>
            <a:pPr>
              <a:buClrTx/>
              <a:buFont typeface="Arial" panose="020B0604020202020204" pitchFamily="34" charset="0"/>
              <a:buNone/>
            </a:pPr>
            <a:endParaRPr lang="en-US" sz="1200" dirty="0" smtClean="0"/>
          </a:p>
          <a:p>
            <a:pPr>
              <a:buClrTx/>
              <a:buFont typeface="Arial" panose="020B0604020202020204" pitchFamily="34" charset="0"/>
              <a:buNone/>
            </a:pPr>
            <a:r>
              <a:rPr lang="en-US" sz="1200" dirty="0" smtClean="0"/>
              <a:t>Cambodian Context</a:t>
            </a:r>
          </a:p>
          <a:p>
            <a:pPr marL="171450" indent="-171450">
              <a:buClrTx/>
              <a:buFont typeface="Arial" panose="020B0604020202020204" pitchFamily="34" charset="0"/>
              <a:buChar char="•"/>
            </a:pPr>
            <a:r>
              <a:rPr lang="en-US" sz="1200" dirty="0" smtClean="0"/>
              <a:t>Two</a:t>
            </a:r>
            <a:r>
              <a:rPr lang="en-US" sz="1200" baseline="0" dirty="0" smtClean="0"/>
              <a:t> statements are taken from the witness/victim. The first by Police, the second by the prosecutor</a:t>
            </a:r>
          </a:p>
          <a:p>
            <a:pPr marL="171450" indent="-171450">
              <a:buClrTx/>
              <a:buFont typeface="Arial" panose="020B0604020202020204" pitchFamily="34" charset="0"/>
              <a:buChar char="•"/>
            </a:pPr>
            <a:r>
              <a:rPr lang="en-US" sz="1200" b="1" baseline="0" dirty="0" smtClean="0"/>
              <a:t>Ask the participants if there are </a:t>
            </a:r>
            <a:r>
              <a:rPr lang="en-AU" sz="1200" b="1" dirty="0" smtClean="0"/>
              <a:t>any opportunities within the agreed legal processes in Cambodia to explore more child friendly processes?</a:t>
            </a:r>
          </a:p>
          <a:p>
            <a:pPr marL="628650" lvl="1" indent="-171450">
              <a:buClrTx/>
              <a:buFont typeface="Arial" panose="020B0604020202020204" pitchFamily="34" charset="0"/>
              <a:buChar char="•"/>
            </a:pPr>
            <a:r>
              <a:rPr lang="en-AU" sz="1200" b="1" dirty="0" smtClean="0"/>
              <a:t>Taking of one statement</a:t>
            </a:r>
          </a:p>
          <a:p>
            <a:pPr marL="628650" lvl="1" indent="-171450">
              <a:buClrTx/>
              <a:buFont typeface="Arial" panose="020B0604020202020204" pitchFamily="34" charset="0"/>
              <a:buChar char="•"/>
            </a:pPr>
            <a:r>
              <a:rPr lang="en-AU" sz="1200" b="1" dirty="0" smtClean="0"/>
              <a:t>Video recorded evidence</a:t>
            </a:r>
          </a:p>
          <a:p>
            <a:pPr marL="171450" indent="-171450">
              <a:buClrTx/>
              <a:buFont typeface="Arial" panose="020B0604020202020204" pitchFamily="34" charset="0"/>
              <a:buChar char="•"/>
            </a:pPr>
            <a:r>
              <a:rPr lang="en-AU" sz="1200" b="1" dirty="0" smtClean="0"/>
              <a:t>Ask the participants what risks are associated with the taking</a:t>
            </a:r>
            <a:r>
              <a:rPr lang="en-AU" sz="1200" b="1" baseline="0" dirty="0" smtClean="0"/>
              <a:t> of two statements from the same witness/victim</a:t>
            </a:r>
          </a:p>
          <a:p>
            <a:pPr marL="628650" lvl="1" indent="-171450">
              <a:buClrTx/>
              <a:buFont typeface="Arial" panose="020B0604020202020204" pitchFamily="34" charset="0"/>
              <a:buChar char="•"/>
            </a:pPr>
            <a:r>
              <a:rPr lang="en-AU" sz="1200" b="1" baseline="0" dirty="0" smtClean="0"/>
              <a:t>Re-victimisation;</a:t>
            </a:r>
          </a:p>
          <a:p>
            <a:pPr marL="628650" lvl="1" indent="-171450">
              <a:buClrTx/>
              <a:buFont typeface="Arial" panose="020B0604020202020204" pitchFamily="34" charset="0"/>
              <a:buChar char="•"/>
            </a:pPr>
            <a:r>
              <a:rPr lang="en-AU" sz="1200" b="1" baseline="0" dirty="0" smtClean="0"/>
              <a:t>Changes in memory (either due to the natural passage of time, trauma or interference)</a:t>
            </a:r>
            <a:endParaRPr lang="en-US" sz="1200" b="1" dirty="0" smtClean="0"/>
          </a:p>
          <a:p>
            <a:pPr marL="171450" indent="-171450">
              <a:buClrTx/>
              <a:buFont typeface="Arial" panose="020B0604020202020204" pitchFamily="34" charset="0"/>
              <a:buChar char="•"/>
            </a:pPr>
            <a:r>
              <a:rPr lang="en-US" sz="1200" dirty="0" smtClean="0"/>
              <a:t>If two statements must be taken, then they</a:t>
            </a:r>
            <a:r>
              <a:rPr lang="en-US" sz="1200" baseline="0" dirty="0" smtClean="0"/>
              <a:t> must be taken in close proximity to one another (within a matter of days)</a:t>
            </a:r>
            <a:endParaRPr lang="en-US" sz="1200" dirty="0" smtClean="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dirty="0" smtClean="0">
                <a:solidFill>
                  <a:schemeClr val="tx1"/>
                </a:solidFill>
                <a:effectLst/>
                <a:latin typeface="Verdana"/>
                <a:cs typeface="Arial"/>
              </a:rPr>
              <a:t>ACTIVITY:</a:t>
            </a: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0" u="none" baseline="0" dirty="0" smtClean="0">
                <a:solidFill>
                  <a:schemeClr val="tx1"/>
                </a:solidFill>
                <a:effectLst/>
                <a:latin typeface="Verdana"/>
                <a:cs typeface="Arial"/>
              </a:rPr>
              <a:t>Ask participants to consider what information could be obtained from completing a canvass of neighbours to a premises used to facilitate child sex tourism.</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smtClean="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baseline="0" dirty="0" smtClean="0">
                <a:solidFill>
                  <a:schemeClr val="tx1"/>
                </a:solidFill>
                <a:effectLst/>
                <a:latin typeface="Verdana"/>
                <a:cs typeface="Arial"/>
              </a:rPr>
              <a:t>ANSWER:</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Ensures witnesses understand what is expected of them during the court process;</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Provides circumstantial and corroborative evidence to support victim accounts;</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Strengthens a prosecution and injects a ‘human element’ into the court process; and</a:t>
            </a:r>
          </a:p>
          <a:p>
            <a:pPr marL="342900" fontAlgn="base">
              <a:spcBef>
                <a:spcPct val="50000"/>
              </a:spcBef>
              <a:spcAft>
                <a:spcPct val="0"/>
              </a:spcAft>
              <a:buClrTx/>
              <a:buSzTx/>
              <a:buFont typeface="Arial" panose="020B0604020202020204" pitchFamily="34" charset="0"/>
              <a:buChar char="•"/>
            </a:pPr>
            <a:r>
              <a:rPr lang="en-US" altLang="en-US" sz="1200" dirty="0" smtClean="0">
                <a:latin typeface="+mn-lt"/>
                <a:ea typeface="+mn-ea"/>
                <a:cs typeface="+mn-cs"/>
              </a:rPr>
              <a:t>Encourages the community to break the culture of silence.</a:t>
            </a:r>
          </a:p>
          <a:p>
            <a:pPr marL="342900" fontAlgn="base">
              <a:spcBef>
                <a:spcPct val="50000"/>
              </a:spcBef>
              <a:spcAft>
                <a:spcPct val="0"/>
              </a:spcAft>
              <a:buClrTx/>
              <a:buSzTx/>
              <a:buFont typeface="Arial" panose="020B0604020202020204" pitchFamily="34" charset="0"/>
              <a:buChar char="•"/>
            </a:pPr>
            <a:r>
              <a:rPr lang="en-US" altLang="en-US" sz="1200" b="1" dirty="0" smtClean="0">
                <a:solidFill>
                  <a:srgbClr val="FF0000"/>
                </a:solidFill>
                <a:latin typeface="+mn-lt"/>
                <a:ea typeface="+mn-ea"/>
                <a:cs typeface="+mn-cs"/>
              </a:rPr>
              <a:t>Promotes Community Awareness</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45</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None/>
            </a:pPr>
            <a:r>
              <a:rPr lang="en-US" sz="1200" b="1" u="sng" dirty="0" smtClean="0"/>
              <a:t>ACTIVITY (2 minutes):</a:t>
            </a:r>
          </a:p>
          <a:p>
            <a:pPr>
              <a:buClrTx/>
              <a:buFont typeface="Arial" panose="020B0604020202020204" pitchFamily="34" charset="0"/>
              <a:buNone/>
            </a:pPr>
            <a:r>
              <a:rPr lang="en-US" sz="1200" dirty="0" smtClean="0"/>
              <a:t>Ask the participants to consider what information they</a:t>
            </a:r>
            <a:r>
              <a:rPr lang="en-US" sz="1200" baseline="0" dirty="0" smtClean="0"/>
              <a:t> would want to know from a suspected travelling child sex offender</a:t>
            </a:r>
          </a:p>
          <a:p>
            <a:pPr>
              <a:buClrTx/>
              <a:buFont typeface="Arial" panose="020B0604020202020204" pitchFamily="34" charset="0"/>
              <a:buNone/>
            </a:pPr>
            <a:endParaRPr lang="en-US" sz="1200" baseline="0" dirty="0" smtClean="0"/>
          </a:p>
          <a:p>
            <a:pPr>
              <a:buClrTx/>
              <a:buFont typeface="Arial" panose="020B0604020202020204" pitchFamily="34" charset="0"/>
              <a:buNone/>
            </a:pPr>
            <a:r>
              <a:rPr lang="en-US" sz="1200" b="1" u="sng" baseline="0" dirty="0" smtClean="0"/>
              <a:t>ANSWER:</a:t>
            </a:r>
          </a:p>
          <a:p>
            <a:pPr>
              <a:buClrTx/>
              <a:buFont typeface="Arial" panose="020B0604020202020204" pitchFamily="34" charset="0"/>
              <a:buNone/>
            </a:pPr>
            <a:r>
              <a:rPr lang="en-US" sz="1200" baseline="0" dirty="0" smtClean="0"/>
              <a:t>Is dependent on the circumstances of the investigation at hand. However some topics to consider include:</a:t>
            </a:r>
          </a:p>
          <a:p>
            <a:pPr marL="171450" lvl="0" indent="-171450">
              <a:buFont typeface="Arial" panose="020B0604020202020204" pitchFamily="34" charset="0"/>
              <a:buChar char="•"/>
            </a:pPr>
            <a:r>
              <a:rPr lang="en-AU" dirty="0" smtClean="0"/>
              <a:t>Admissions</a:t>
            </a:r>
          </a:p>
          <a:p>
            <a:pPr marL="171450" lvl="0" indent="-171450">
              <a:buFont typeface="Arial" panose="020B0604020202020204" pitchFamily="34" charset="0"/>
              <a:buChar char="•"/>
            </a:pPr>
            <a:r>
              <a:rPr lang="en-AU" dirty="0" smtClean="0"/>
              <a:t>Familial relations;</a:t>
            </a:r>
          </a:p>
          <a:p>
            <a:pPr marL="171450" lvl="0" indent="-171450">
              <a:buFont typeface="Arial" panose="020B0604020202020204" pitchFamily="34" charset="0"/>
              <a:buChar char="•"/>
            </a:pPr>
            <a:r>
              <a:rPr lang="en-AU" dirty="0" smtClean="0"/>
              <a:t>Access to children;</a:t>
            </a:r>
          </a:p>
          <a:p>
            <a:pPr marL="171450" lvl="0" indent="-171450">
              <a:buFont typeface="Arial" panose="020B0604020202020204" pitchFamily="34" charset="0"/>
              <a:buChar char="•"/>
            </a:pPr>
            <a:r>
              <a:rPr lang="en-AU" dirty="0" smtClean="0"/>
              <a:t>Employment and/or Voluntary/charity work;</a:t>
            </a:r>
          </a:p>
          <a:p>
            <a:pPr marL="171450" lvl="0" indent="-171450">
              <a:buFont typeface="Arial" panose="020B0604020202020204" pitchFamily="34" charset="0"/>
              <a:buChar char="•"/>
            </a:pPr>
            <a:r>
              <a:rPr lang="en-AU" dirty="0" smtClean="0"/>
              <a:t>Travel history Places visited;</a:t>
            </a:r>
          </a:p>
          <a:p>
            <a:pPr marL="171450" lvl="0" indent="-171450">
              <a:buFont typeface="Arial" panose="020B0604020202020204" pitchFamily="34" charset="0"/>
              <a:buChar char="•"/>
            </a:pPr>
            <a:r>
              <a:rPr lang="en-AU" dirty="0" smtClean="0"/>
              <a:t>Purpose for visit to Cambodia; </a:t>
            </a:r>
          </a:p>
          <a:p>
            <a:pPr marL="171450" lvl="0" indent="-171450">
              <a:buFont typeface="Arial" panose="020B0604020202020204" pitchFamily="34" charset="0"/>
              <a:buChar char="•"/>
            </a:pPr>
            <a:r>
              <a:rPr lang="en-US" dirty="0" smtClean="0">
                <a:solidFill>
                  <a:srgbClr val="000000"/>
                </a:solidFill>
              </a:rPr>
              <a:t>Knowledge of child exploitation material; and</a:t>
            </a:r>
          </a:p>
          <a:p>
            <a:pPr marL="171450" indent="-171450">
              <a:buFont typeface="Arial" panose="020B0604020202020204" pitchFamily="34" charset="0"/>
              <a:buChar char="•"/>
            </a:pPr>
            <a:r>
              <a:rPr lang="en-US" dirty="0" smtClean="0">
                <a:solidFill>
                  <a:srgbClr val="000000"/>
                </a:solidFill>
              </a:rPr>
              <a:t>Each electronic device:</a:t>
            </a:r>
          </a:p>
          <a:p>
            <a:pPr marL="628650" lvl="1" indent="-171450">
              <a:buFont typeface="Arial" panose="020B0604020202020204" pitchFamily="34" charset="0"/>
              <a:buChar char="•"/>
            </a:pPr>
            <a:r>
              <a:rPr lang="en-US" dirty="0" smtClean="0">
                <a:solidFill>
                  <a:srgbClr val="000000"/>
                </a:solidFill>
              </a:rPr>
              <a:t>Personal use, other users, access</a:t>
            </a:r>
          </a:p>
          <a:p>
            <a:pPr>
              <a:buClrTx/>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47</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dirty="0" smtClean="0">
                <a:solidFill>
                  <a:schemeClr val="tx1"/>
                </a:solidFill>
                <a:effectLst/>
                <a:latin typeface="Verdana"/>
                <a:cs typeface="Arial"/>
              </a:rPr>
              <a:t>ACTIVITY:</a:t>
            </a: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0" u="none" baseline="0" dirty="0" smtClean="0">
                <a:solidFill>
                  <a:schemeClr val="tx1"/>
                </a:solidFill>
                <a:effectLst/>
                <a:latin typeface="Verdana"/>
                <a:cs typeface="Arial"/>
              </a:rPr>
              <a:t>Ask participants to consider how suspect interviews can contribute to preventing, detecting and disrupting.</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smtClean="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baseline="0" dirty="0" smtClean="0">
                <a:solidFill>
                  <a:schemeClr val="tx1"/>
                </a:solidFill>
                <a:effectLst/>
                <a:latin typeface="Verdana"/>
                <a:cs typeface="Arial"/>
              </a:rPr>
              <a:t>ANSWER:</a:t>
            </a:r>
          </a:p>
          <a:p>
            <a:pPr marL="672084" lvl="1"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Facilitates the presentation of evidence to the suspect, which may lead to admissions;</a:t>
            </a:r>
          </a:p>
          <a:p>
            <a:pPr marL="672084" lvl="1"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Ensures investigators are able to discount possible </a:t>
            </a:r>
            <a:r>
              <a:rPr lang="en-US" altLang="en-US" sz="2000" dirty="0" err="1" smtClean="0">
                <a:latin typeface="+mn-lt"/>
                <a:ea typeface="+mn-ea"/>
                <a:cs typeface="+mn-cs"/>
              </a:rPr>
              <a:t>defences</a:t>
            </a:r>
            <a:r>
              <a:rPr lang="en-US" altLang="en-US" sz="2000" dirty="0" smtClean="0">
                <a:latin typeface="+mn-lt"/>
                <a:ea typeface="+mn-ea"/>
                <a:cs typeface="+mn-cs"/>
              </a:rPr>
              <a:t>;</a:t>
            </a:r>
          </a:p>
          <a:p>
            <a:pPr marL="672084" lvl="1"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additional avenues of investigation to gather evidence;</a:t>
            </a:r>
          </a:p>
          <a:p>
            <a:pPr marL="672084" lvl="1"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any co-offenders;</a:t>
            </a:r>
          </a:p>
          <a:p>
            <a:pPr marL="672084" lvl="1"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any unknown victims; and</a:t>
            </a:r>
          </a:p>
          <a:p>
            <a:pPr marL="672084" lvl="1"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Gather intelligence regarding modus operandi.</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48</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solidFill>
                  <a:srgbClr val="000000"/>
                </a:solidFill>
              </a:rPr>
              <a:t>The</a:t>
            </a:r>
            <a:r>
              <a:rPr lang="en-US" sz="1400" baseline="0" dirty="0" smtClean="0">
                <a:solidFill>
                  <a:srgbClr val="000000"/>
                </a:solidFill>
              </a:rPr>
              <a:t> manner in which Police undertake their investigations, interact with victims and witnesses and engage in the criminal justice process prevents child sex tourism because it breaks the cycle of </a:t>
            </a:r>
            <a:r>
              <a:rPr lang="en-US" sz="1400" baseline="0" dirty="0" err="1" smtClean="0">
                <a:solidFill>
                  <a:srgbClr val="000000"/>
                </a:solidFill>
              </a:rPr>
              <a:t>silenece</a:t>
            </a:r>
            <a:r>
              <a:rPr lang="en-US" sz="1400" baseline="0" dirty="0" smtClean="0">
                <a:solidFill>
                  <a:srgbClr val="000000"/>
                </a:solidFill>
              </a:rPr>
              <a:t>.</a:t>
            </a:r>
          </a:p>
          <a:p>
            <a:pPr marL="0" indent="0">
              <a:buFont typeface="Arial" panose="020B0604020202020204" pitchFamily="34" charset="0"/>
              <a:buNone/>
            </a:pPr>
            <a:endParaRPr lang="en-US" sz="1400" baseline="0" dirty="0" smtClean="0">
              <a:solidFill>
                <a:srgbClr val="000000"/>
              </a:solidFill>
            </a:endParaRPr>
          </a:p>
          <a:p>
            <a:pPr marL="0" indent="0">
              <a:buFont typeface="Arial" panose="020B0604020202020204" pitchFamily="34" charset="0"/>
              <a:buNone/>
            </a:pPr>
            <a:r>
              <a:rPr lang="en-US" sz="1400" baseline="0" dirty="0" smtClean="0">
                <a:solidFill>
                  <a:srgbClr val="000000"/>
                </a:solidFill>
              </a:rPr>
              <a:t>As law enforcement, we have the responsibility to protect the vulnerable and everyone in this room is the keeper of that responsibility. Children are amongst the most vulnerable in our community and if we work together, if we collaborate and learn from each other, then we can show our communities that we are up to the fight.</a:t>
            </a:r>
            <a:endParaRPr lang="en-US" sz="1400" dirty="0" smtClean="0">
              <a:solidFill>
                <a:srgbClr val="000000"/>
              </a:solidFill>
            </a:endParaRP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50</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228600" indent="-228600">
              <a:buFont typeface="+mj-lt"/>
              <a:buAutoNum type="arabicPeriod"/>
              <a:defRPr/>
            </a:pPr>
            <a:endParaRPr lang="en-AU" dirty="0" smtClean="0"/>
          </a:p>
          <a:p>
            <a:pPr marL="228600" indent="-228600">
              <a:buFont typeface="+mj-lt"/>
              <a:buAutoNum type="arabicPeriod"/>
              <a:defRPr/>
            </a:pPr>
            <a:endParaRPr lang="en-AU" dirty="0" smtClean="0"/>
          </a:p>
        </p:txBody>
      </p:sp>
    </p:spTree>
    <p:extLst>
      <p:ext uri="{BB962C8B-B14F-4D97-AF65-F5344CB8AC3E}">
        <p14:creationId xmlns:p14="http://schemas.microsoft.com/office/powerpoint/2010/main" val="333857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Three main sources of intelligence:</a:t>
            </a:r>
          </a:p>
          <a:p>
            <a:pPr lvl="1">
              <a:buClrTx/>
              <a:buFont typeface="Arial" panose="020B0604020202020204" pitchFamily="34" charset="0"/>
              <a:buChar char="•"/>
            </a:pPr>
            <a:r>
              <a:rPr lang="en-AU" dirty="0" smtClean="0"/>
              <a:t>Human intelligence (HUMINT) – Intelligence collected from human sources including both overt and covert collection;</a:t>
            </a:r>
          </a:p>
          <a:p>
            <a:pPr lvl="1">
              <a:buClrTx/>
              <a:buFont typeface="Arial" panose="020B0604020202020204" pitchFamily="34" charset="0"/>
              <a:buChar char="•"/>
            </a:pPr>
            <a:r>
              <a:rPr lang="en-AU" dirty="0" smtClean="0"/>
              <a:t>Open source intelligence (OSINT) – Intelligence collected from sources available to the general public </a:t>
            </a:r>
            <a:r>
              <a:rPr lang="en-AU" dirty="0" err="1" smtClean="0"/>
              <a:t>e.g</a:t>
            </a:r>
            <a:r>
              <a:rPr lang="en-AU" dirty="0" smtClean="0"/>
              <a:t> social media (particularly Facebook); and</a:t>
            </a:r>
          </a:p>
          <a:p>
            <a:pPr lvl="1">
              <a:buClrTx/>
              <a:buFont typeface="Arial" panose="020B0604020202020204" pitchFamily="34" charset="0"/>
              <a:buChar char="•"/>
            </a:pPr>
            <a:r>
              <a:rPr lang="en-AU" dirty="0" smtClean="0"/>
              <a:t>Closed source intelligence – Intelligence collected from sources available only to governments and law enforcement.</a:t>
            </a:r>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6</a:t>
            </a:fld>
            <a:endParaRPr lang="en-AU"/>
          </a:p>
        </p:txBody>
      </p:sp>
    </p:spTree>
    <p:extLst>
      <p:ext uri="{BB962C8B-B14F-4D97-AF65-F5344CB8AC3E}">
        <p14:creationId xmlns:p14="http://schemas.microsoft.com/office/powerpoint/2010/main" val="131166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AU" b="1" dirty="0" smtClean="0"/>
              <a:t>Why is intelligence important in preventing, detecting and disrupting?</a:t>
            </a:r>
          </a:p>
          <a:p>
            <a:pPr lvl="1">
              <a:buClrTx/>
              <a:buFont typeface="Arial" panose="020B0604020202020204" pitchFamily="34" charset="0"/>
              <a:buChar char="•"/>
            </a:pPr>
            <a:r>
              <a:rPr lang="en-AU" dirty="0" smtClean="0"/>
              <a:t>The nature of the crime means POI’s will undertake active measures to obscure their behaviours; and</a:t>
            </a:r>
          </a:p>
          <a:p>
            <a:pPr lvl="1">
              <a:buClrTx/>
              <a:buFont typeface="Arial" panose="020B0604020202020204" pitchFamily="34" charset="0"/>
              <a:buChar char="•"/>
            </a:pPr>
            <a:r>
              <a:rPr lang="en-AU" dirty="0" smtClean="0"/>
              <a:t>Intelligence provides an opportunity to piece together indicative behaviours to use as a warnings system for possible future offending.</a:t>
            </a:r>
          </a:p>
          <a:p>
            <a:r>
              <a:rPr lang="en-AU" dirty="0" smtClean="0"/>
              <a:t>Re; warning of future offending   - Consider also that if you have a suspect in a case and cannot reach the evidence threshold for Court, but you believe they are offending - consider that you should continue to observe and collect </a:t>
            </a:r>
            <a:r>
              <a:rPr lang="en-AU" dirty="0" err="1" smtClean="0"/>
              <a:t>intellgence</a:t>
            </a:r>
            <a:r>
              <a:rPr lang="en-AU" dirty="0" smtClean="0"/>
              <a:t> and maintain observations / surveillance to obtain evidence or prevent future offending - CHILD PROTECTION always. </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306775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How can Foreign Law Enforcement intelligence be used to assist investigations in Cambodia?</a:t>
            </a:r>
          </a:p>
          <a:p>
            <a:pPr marL="729234" lvl="1" indent="-342900">
              <a:buClrTx/>
              <a:buFont typeface="Arial" panose="020B0604020202020204" pitchFamily="34" charset="0"/>
              <a:buChar char="•"/>
            </a:pPr>
            <a:r>
              <a:rPr lang="en-AU" dirty="0" smtClean="0"/>
              <a:t>Identify persons travelling to Cambodia who are suspected TCSO’s</a:t>
            </a:r>
            <a:r>
              <a:rPr lang="en-AU" dirty="0" smtClean="0"/>
              <a:t>;</a:t>
            </a:r>
          </a:p>
          <a:p>
            <a:pPr marL="1186434" lvl="2" indent="-342900">
              <a:buClrTx/>
              <a:buFont typeface="Arial" panose="020B0604020202020204" pitchFamily="34" charset="0"/>
              <a:buChar char="•"/>
            </a:pPr>
            <a:r>
              <a:rPr lang="en-AU" dirty="0" smtClean="0"/>
              <a:t>Often FLEA will provide details of a POI </a:t>
            </a:r>
            <a:r>
              <a:rPr lang="en-AU" dirty="0" err="1" smtClean="0"/>
              <a:t>travelling..and</a:t>
            </a:r>
            <a:r>
              <a:rPr lang="en-AU" dirty="0" smtClean="0"/>
              <a:t> they do this to help you - protect your children from a </a:t>
            </a:r>
            <a:r>
              <a:rPr lang="en-AU" dirty="0" err="1" smtClean="0"/>
              <a:t>possbile</a:t>
            </a:r>
            <a:r>
              <a:rPr lang="en-AU" dirty="0" smtClean="0"/>
              <a:t> risk</a:t>
            </a:r>
          </a:p>
          <a:p>
            <a:pPr marL="1186434" lvl="2" indent="-342900">
              <a:buClrTx/>
              <a:buFont typeface="Arial" panose="020B0604020202020204" pitchFamily="34" charset="0"/>
              <a:buChar char="•"/>
            </a:pPr>
            <a:r>
              <a:rPr lang="en-AU" dirty="0" smtClean="0"/>
              <a:t>It’s also shared to seek your assistance in identifying if they will be offending whilst in your Country..  take advantage of the intelligence being shared by your counterparts and act on the intel.  </a:t>
            </a:r>
          </a:p>
          <a:p>
            <a:pPr marL="1186434" lvl="2" indent="-342900">
              <a:buClrTx/>
              <a:buFont typeface="Arial" panose="020B0604020202020204" pitchFamily="34" charset="0"/>
              <a:buChar char="•"/>
            </a:pPr>
            <a:r>
              <a:rPr lang="en-AU" dirty="0" smtClean="0"/>
              <a:t>Conduct your own intelligence collecting / investigation to identify any evidence. </a:t>
            </a:r>
          </a:p>
          <a:p>
            <a:pPr marL="729234" lvl="1" indent="-342900">
              <a:buClrTx/>
              <a:buFont typeface="Arial" panose="020B0604020202020204" pitchFamily="34" charset="0"/>
              <a:buChar char="•"/>
            </a:pPr>
            <a:r>
              <a:rPr lang="en-AU" b="1" dirty="0" smtClean="0"/>
              <a:t>Ask the participants (from immigration) if</a:t>
            </a:r>
            <a:r>
              <a:rPr lang="en-AU" b="1" baseline="0" dirty="0" smtClean="0"/>
              <a:t> they have a border alert system and how it works.</a:t>
            </a:r>
            <a:endParaRPr lang="en-AU" b="1" dirty="0" smtClean="0"/>
          </a:p>
          <a:p>
            <a:pPr marL="1186434" lvl="2" indent="-342900">
              <a:buClrTx/>
              <a:buFont typeface="Arial" panose="020B0604020202020204" pitchFamily="34" charset="0"/>
              <a:buChar char="•"/>
            </a:pPr>
            <a:r>
              <a:rPr lang="en-AU" dirty="0" smtClean="0"/>
              <a:t>Alert systems at the border are very effective as they flag suspected</a:t>
            </a:r>
            <a:r>
              <a:rPr lang="en-AU" baseline="0" dirty="0" smtClean="0"/>
              <a:t> TCSO’s before they enter the country (answer – currently not connected and requires duplication)</a:t>
            </a:r>
          </a:p>
          <a:p>
            <a:pPr marL="1186434" lvl="2" indent="-342900">
              <a:buClrTx/>
              <a:buFont typeface="Arial" panose="020B0604020202020204" pitchFamily="34" charset="0"/>
              <a:buChar char="•"/>
            </a:pPr>
            <a:r>
              <a:rPr lang="en-AU" baseline="0" dirty="0" smtClean="0"/>
              <a:t>FLEA will routinely share information about registered or suspected sex offenders travelling to Cambodia and this information would be good to add to an alert system.</a:t>
            </a:r>
            <a:endParaRPr lang="en-AU" dirty="0" smtClean="0"/>
          </a:p>
          <a:p>
            <a:pPr marL="729234" lvl="1" indent="-342900">
              <a:buClrTx/>
              <a:buFont typeface="Arial" panose="020B0604020202020204" pitchFamily="34" charset="0"/>
              <a:buChar char="•"/>
            </a:pPr>
            <a:r>
              <a:rPr lang="en-AU" dirty="0" smtClean="0"/>
              <a:t>Potential location of child victims and facilitators;</a:t>
            </a:r>
          </a:p>
          <a:p>
            <a:pPr marL="729234" lvl="1" indent="-342900">
              <a:buClrTx/>
              <a:buFont typeface="Arial" panose="020B0604020202020204" pitchFamily="34" charset="0"/>
              <a:buChar char="•"/>
            </a:pPr>
            <a:r>
              <a:rPr lang="en-AU" b="1" dirty="0" smtClean="0"/>
              <a:t>Ask participants if banks</a:t>
            </a:r>
            <a:r>
              <a:rPr lang="en-AU" b="1" baseline="0" dirty="0" smtClean="0"/>
              <a:t> and financial institutions in Cambodia are cooperative with law enforcement.</a:t>
            </a:r>
            <a:endParaRPr lang="en-AU" b="1" dirty="0" smtClean="0"/>
          </a:p>
          <a:p>
            <a:pPr marL="729234" lvl="1" indent="-342900">
              <a:buClrTx/>
              <a:buFont typeface="Arial" panose="020B0604020202020204" pitchFamily="34" charset="0"/>
              <a:buChar char="•"/>
            </a:pPr>
            <a:r>
              <a:rPr lang="en-AU" dirty="0" smtClean="0"/>
              <a:t>Identify </a:t>
            </a:r>
            <a:r>
              <a:rPr lang="en-AU" dirty="0" smtClean="0"/>
              <a:t>avenues of enquiry to collect corroborative evidence (banks </a:t>
            </a:r>
            <a:r>
              <a:rPr lang="en-AU" dirty="0" err="1" smtClean="0"/>
              <a:t>etc</a:t>
            </a:r>
            <a:r>
              <a:rPr lang="en-AU" dirty="0" smtClean="0"/>
              <a:t>);</a:t>
            </a:r>
          </a:p>
          <a:p>
            <a:pPr marL="1186434" lvl="2" indent="-342900">
              <a:buClrTx/>
              <a:buFont typeface="Arial" panose="020B0604020202020204" pitchFamily="34" charset="0"/>
              <a:buChar char="•"/>
            </a:pPr>
            <a:r>
              <a:rPr lang="en-AU" dirty="0" smtClean="0"/>
              <a:t>Evidence</a:t>
            </a:r>
            <a:r>
              <a:rPr lang="en-AU" baseline="0" dirty="0" smtClean="0"/>
              <a:t> that banks or financial institutions may be able to provide include:</a:t>
            </a:r>
          </a:p>
          <a:p>
            <a:pPr marL="1643634" lvl="3" indent="-342900">
              <a:buClrTx/>
              <a:buFont typeface="Arial" panose="020B0604020202020204" pitchFamily="34" charset="0"/>
              <a:buChar char="•"/>
            </a:pPr>
            <a:r>
              <a:rPr lang="en-AU" dirty="0" smtClean="0"/>
              <a:t>Transactional information, contact numbers</a:t>
            </a:r>
            <a:r>
              <a:rPr lang="en-AU" baseline="0" dirty="0" smtClean="0"/>
              <a:t> and </a:t>
            </a:r>
            <a:r>
              <a:rPr lang="en-AU" dirty="0" smtClean="0"/>
              <a:t>addresses.</a:t>
            </a:r>
            <a:endParaRPr lang="en-AU" dirty="0" smtClean="0"/>
          </a:p>
          <a:p>
            <a:pPr marL="729234" lvl="1" indent="-342900">
              <a:buClrTx/>
              <a:buFont typeface="Arial" panose="020B0604020202020204" pitchFamily="34" charset="0"/>
              <a:buChar char="•"/>
            </a:pPr>
            <a:r>
              <a:rPr lang="en-AU" dirty="0" smtClean="0"/>
              <a:t>Human source insights;</a:t>
            </a:r>
          </a:p>
          <a:p>
            <a:pPr marL="729234" lvl="1" indent="-342900">
              <a:buClrTx/>
              <a:buFont typeface="Arial" panose="020B0604020202020204" pitchFamily="34" charset="0"/>
              <a:buChar char="•"/>
            </a:pPr>
            <a:r>
              <a:rPr lang="en-AU" dirty="0" smtClean="0"/>
              <a:t>Identify trends and modus operandi; and</a:t>
            </a:r>
          </a:p>
          <a:p>
            <a:pPr marL="729234" lvl="1" indent="-342900">
              <a:buClrTx/>
              <a:buFont typeface="Arial" panose="020B0604020202020204" pitchFamily="34" charset="0"/>
              <a:buChar char="•"/>
            </a:pPr>
            <a:r>
              <a:rPr lang="en-AU" dirty="0" smtClean="0"/>
              <a:t>Inform investigation planning.</a:t>
            </a:r>
          </a:p>
          <a:p>
            <a:r>
              <a:rPr lang="en-AU" dirty="0" smtClean="0"/>
              <a:t>Some of the NGO’s operating in Cambodia may be able to assist you with some of these avenues of intelligence.</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8</a:t>
            </a:fld>
            <a:endParaRPr lang="en-AU"/>
          </a:p>
        </p:txBody>
      </p:sp>
    </p:spTree>
    <p:extLst>
      <p:ext uri="{BB962C8B-B14F-4D97-AF65-F5344CB8AC3E}">
        <p14:creationId xmlns:p14="http://schemas.microsoft.com/office/powerpoint/2010/main" val="156836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smtClean="0"/>
              <a:t>How can Foreign Law Enforcement intelligence be used to assist investigations in Cambodia?</a:t>
            </a:r>
          </a:p>
          <a:p>
            <a:pPr marL="729234" lvl="1" indent="-342900">
              <a:buClrTx/>
              <a:buFont typeface="Arial" panose="020B0604020202020204" pitchFamily="34" charset="0"/>
              <a:buChar char="•"/>
            </a:pPr>
            <a:r>
              <a:rPr lang="en-AU" dirty="0" smtClean="0"/>
              <a:t>Identify persons travelling to Cambodia who are suspected TCSO’s</a:t>
            </a:r>
            <a:r>
              <a:rPr lang="en-AU" dirty="0" smtClean="0"/>
              <a:t>;</a:t>
            </a:r>
          </a:p>
          <a:p>
            <a:pPr marL="1186434" lvl="2" indent="-342900">
              <a:buClrTx/>
              <a:buFont typeface="Arial" panose="020B0604020202020204" pitchFamily="34" charset="0"/>
              <a:buChar char="•"/>
            </a:pPr>
            <a:r>
              <a:rPr lang="en-AU" dirty="0" smtClean="0"/>
              <a:t>Often FLEA will provide details of a POI </a:t>
            </a:r>
            <a:r>
              <a:rPr lang="en-AU" dirty="0" err="1" smtClean="0"/>
              <a:t>travelling..and</a:t>
            </a:r>
            <a:r>
              <a:rPr lang="en-AU" dirty="0" smtClean="0"/>
              <a:t> they do this to help you - protect your children from a </a:t>
            </a:r>
            <a:r>
              <a:rPr lang="en-AU" dirty="0" err="1" smtClean="0"/>
              <a:t>possbile</a:t>
            </a:r>
            <a:r>
              <a:rPr lang="en-AU" dirty="0" smtClean="0"/>
              <a:t> risk</a:t>
            </a:r>
          </a:p>
          <a:p>
            <a:pPr marL="1186434" lvl="2" indent="-342900">
              <a:buClrTx/>
              <a:buFont typeface="Arial" panose="020B0604020202020204" pitchFamily="34" charset="0"/>
              <a:buChar char="•"/>
            </a:pPr>
            <a:r>
              <a:rPr lang="en-AU" dirty="0" smtClean="0"/>
              <a:t>It’s also shared to seek your assistance in identifying if they will be offending whilst in your Country..  take advantage of the intelligence being shared by your counterparts and act on the intel.  </a:t>
            </a:r>
          </a:p>
          <a:p>
            <a:pPr marL="1186434" lvl="2" indent="-342900">
              <a:buClrTx/>
              <a:buFont typeface="Arial" panose="020B0604020202020204" pitchFamily="34" charset="0"/>
              <a:buChar char="•"/>
            </a:pPr>
            <a:r>
              <a:rPr lang="en-AU" dirty="0" smtClean="0"/>
              <a:t>Conduct your own intelligence collecting / investigation to identify any evidence. </a:t>
            </a:r>
          </a:p>
          <a:p>
            <a:pPr marL="729234" lvl="1" indent="-342900">
              <a:buClrTx/>
              <a:buFont typeface="Arial" panose="020B0604020202020204" pitchFamily="34" charset="0"/>
              <a:buChar char="•"/>
            </a:pPr>
            <a:r>
              <a:rPr lang="en-AU" b="1" dirty="0" smtClean="0"/>
              <a:t>Ask the participants (from immigration) if</a:t>
            </a:r>
            <a:r>
              <a:rPr lang="en-AU" b="1" baseline="0" dirty="0" smtClean="0"/>
              <a:t> they have a border alert system and how it works.</a:t>
            </a:r>
            <a:endParaRPr lang="en-AU" b="1" dirty="0" smtClean="0"/>
          </a:p>
          <a:p>
            <a:pPr marL="1186434" lvl="2" indent="-342900">
              <a:buClrTx/>
              <a:buFont typeface="Arial" panose="020B0604020202020204" pitchFamily="34" charset="0"/>
              <a:buChar char="•"/>
            </a:pPr>
            <a:r>
              <a:rPr lang="en-AU" dirty="0" smtClean="0"/>
              <a:t>Alert systems at the border are very effective as they flag suspected</a:t>
            </a:r>
            <a:r>
              <a:rPr lang="en-AU" baseline="0" dirty="0" smtClean="0"/>
              <a:t> TCSO’s before they enter the country (answer – currently not connected and requires duplication)</a:t>
            </a:r>
          </a:p>
          <a:p>
            <a:pPr marL="1186434" lvl="2" indent="-342900">
              <a:buClrTx/>
              <a:buFont typeface="Arial" panose="020B0604020202020204" pitchFamily="34" charset="0"/>
              <a:buChar char="•"/>
            </a:pPr>
            <a:r>
              <a:rPr lang="en-AU" baseline="0" dirty="0" smtClean="0"/>
              <a:t>FLEA will routinely share information about registered or suspected sex offenders travelling to Cambodia and this information would be good to add to an alert system.</a:t>
            </a:r>
            <a:endParaRPr lang="en-AU" dirty="0" smtClean="0"/>
          </a:p>
          <a:p>
            <a:pPr marL="729234" lvl="1" indent="-342900">
              <a:buClrTx/>
              <a:buFont typeface="Arial" panose="020B0604020202020204" pitchFamily="34" charset="0"/>
              <a:buChar char="•"/>
            </a:pPr>
            <a:r>
              <a:rPr lang="en-AU" dirty="0" smtClean="0"/>
              <a:t>Potential location of child victims and facilitators;</a:t>
            </a:r>
          </a:p>
          <a:p>
            <a:pPr marL="729234" lvl="1" indent="-342900">
              <a:buClrTx/>
              <a:buFont typeface="Arial" panose="020B0604020202020204" pitchFamily="34" charset="0"/>
              <a:buChar char="•"/>
            </a:pPr>
            <a:r>
              <a:rPr lang="en-AU" b="1" dirty="0" smtClean="0"/>
              <a:t>Ask participants if banks</a:t>
            </a:r>
            <a:r>
              <a:rPr lang="en-AU" b="1" baseline="0" dirty="0" smtClean="0"/>
              <a:t> and financial institutions in Cambodia are cooperative with law enforcement.</a:t>
            </a:r>
            <a:endParaRPr lang="en-AU" b="1" dirty="0" smtClean="0"/>
          </a:p>
          <a:p>
            <a:pPr marL="729234" lvl="1" indent="-342900">
              <a:buClrTx/>
              <a:buFont typeface="Arial" panose="020B0604020202020204" pitchFamily="34" charset="0"/>
              <a:buChar char="•"/>
            </a:pPr>
            <a:r>
              <a:rPr lang="en-AU" dirty="0" smtClean="0"/>
              <a:t>Identify </a:t>
            </a:r>
            <a:r>
              <a:rPr lang="en-AU" dirty="0" smtClean="0"/>
              <a:t>avenues of enquiry to collect corroborative evidence (banks </a:t>
            </a:r>
            <a:r>
              <a:rPr lang="en-AU" dirty="0" err="1" smtClean="0"/>
              <a:t>etc</a:t>
            </a:r>
            <a:r>
              <a:rPr lang="en-AU" dirty="0" smtClean="0"/>
              <a:t>);</a:t>
            </a:r>
          </a:p>
          <a:p>
            <a:pPr marL="1186434" lvl="2" indent="-342900">
              <a:buClrTx/>
              <a:buFont typeface="Arial" panose="020B0604020202020204" pitchFamily="34" charset="0"/>
              <a:buChar char="•"/>
            </a:pPr>
            <a:r>
              <a:rPr lang="en-AU" dirty="0" smtClean="0"/>
              <a:t>Evidence</a:t>
            </a:r>
            <a:r>
              <a:rPr lang="en-AU" baseline="0" dirty="0" smtClean="0"/>
              <a:t> that banks or financial institutions may be able to provide include:</a:t>
            </a:r>
          </a:p>
          <a:p>
            <a:pPr marL="1643634" lvl="3" indent="-342900">
              <a:buClrTx/>
              <a:buFont typeface="Arial" panose="020B0604020202020204" pitchFamily="34" charset="0"/>
              <a:buChar char="•"/>
            </a:pPr>
            <a:r>
              <a:rPr lang="en-AU" dirty="0" smtClean="0"/>
              <a:t>Transactional information, contact numbers</a:t>
            </a:r>
            <a:r>
              <a:rPr lang="en-AU" baseline="0" dirty="0" smtClean="0"/>
              <a:t> and </a:t>
            </a:r>
            <a:r>
              <a:rPr lang="en-AU" dirty="0" smtClean="0"/>
              <a:t>addresses.</a:t>
            </a:r>
            <a:endParaRPr lang="en-AU" dirty="0" smtClean="0"/>
          </a:p>
          <a:p>
            <a:pPr marL="729234" lvl="1" indent="-342900">
              <a:buClrTx/>
              <a:buFont typeface="Arial" panose="020B0604020202020204" pitchFamily="34" charset="0"/>
              <a:buChar char="•"/>
            </a:pPr>
            <a:r>
              <a:rPr lang="en-AU" dirty="0" smtClean="0"/>
              <a:t>Human source insights;</a:t>
            </a:r>
          </a:p>
          <a:p>
            <a:pPr marL="729234" lvl="1" indent="-342900">
              <a:buClrTx/>
              <a:buFont typeface="Arial" panose="020B0604020202020204" pitchFamily="34" charset="0"/>
              <a:buChar char="•"/>
            </a:pPr>
            <a:r>
              <a:rPr lang="en-AU" dirty="0" smtClean="0"/>
              <a:t>Identify trends and modus operandi; and</a:t>
            </a:r>
          </a:p>
          <a:p>
            <a:pPr marL="729234" lvl="1" indent="-342900">
              <a:buClrTx/>
              <a:buFont typeface="Arial" panose="020B0604020202020204" pitchFamily="34" charset="0"/>
              <a:buChar char="•"/>
            </a:pPr>
            <a:r>
              <a:rPr lang="en-AU" dirty="0" smtClean="0"/>
              <a:t>Inform investigation planning.</a:t>
            </a:r>
          </a:p>
          <a:p>
            <a:r>
              <a:rPr lang="en-AU" dirty="0" smtClean="0"/>
              <a:t>Some of the NGO’s operating in Cambodia may be able to assist you with some of these avenues of intelligence.</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9</a:t>
            </a:fld>
            <a:endParaRPr lang="en-AU"/>
          </a:p>
        </p:txBody>
      </p:sp>
    </p:spTree>
    <p:extLst>
      <p:ext uri="{BB962C8B-B14F-4D97-AF65-F5344CB8AC3E}">
        <p14:creationId xmlns:p14="http://schemas.microsoft.com/office/powerpoint/2010/main" val="156836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113" y="1120571"/>
            <a:ext cx="3602743" cy="1642875"/>
          </a:xfrm>
          <a:prstGeom prst="rect">
            <a:avLst/>
          </a:prstGeom>
          <a:noFill/>
          <a:ln w="190500" cap="sq">
            <a:noFill/>
            <a:miter lim="800000"/>
          </a:ln>
          <a:effectLst/>
        </p:spPr>
      </p:pic>
      <p:sp>
        <p:nvSpPr>
          <p:cNvPr id="14" name="TextBox 13"/>
          <p:cNvSpPr txBox="1"/>
          <p:nvPr userDrawn="1"/>
        </p:nvSpPr>
        <p:spPr>
          <a:xfrm>
            <a:off x="4178819" y="6419850"/>
            <a:ext cx="777778" cy="338554"/>
          </a:xfrm>
          <a:prstGeom prst="rect">
            <a:avLst/>
          </a:prstGeom>
          <a:noFill/>
        </p:spPr>
        <p:txBody>
          <a:bodyPr wrap="none" rtlCol="0">
            <a:spAutoFit/>
          </a:bodyPr>
          <a:lstStyle/>
          <a:p>
            <a:pPr algn="ctr" eaLnBrk="0" fontAlgn="base" hangingPunct="0">
              <a:spcBef>
                <a:spcPct val="0"/>
              </a:spcBef>
              <a:spcAft>
                <a:spcPct val="0"/>
              </a:spcAft>
            </a:pPr>
            <a:r>
              <a:rPr lang="en-AU" sz="1600" dirty="0">
                <a:solidFill>
                  <a:srgbClr val="FF0000"/>
                </a:solidFill>
              </a:rPr>
              <a:t>FOUO</a:t>
            </a:r>
            <a:endParaRPr lang="en-AU" sz="2000" dirty="0">
              <a:solidFill>
                <a:srgbClr val="FF0000"/>
              </a:solidFill>
            </a:endParaRPr>
          </a:p>
        </p:txBody>
      </p:sp>
    </p:spTree>
    <p:extLst>
      <p:ext uri="{BB962C8B-B14F-4D97-AF65-F5344CB8AC3E}">
        <p14:creationId xmlns:p14="http://schemas.microsoft.com/office/powerpoint/2010/main" val="40382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7462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1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00112" y="1490662"/>
            <a:ext cx="2300287" cy="4516437"/>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90662"/>
            <a:ext cx="5486400" cy="451643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1"/>
          <p:cNvSpPr>
            <a:spLocks noGrp="1"/>
          </p:cNvSpPr>
          <p:nvPr>
            <p:ph type="title"/>
          </p:nvPr>
        </p:nvSpPr>
        <p:spPr>
          <a:xfrm>
            <a:off x="1946275" y="319314"/>
            <a:ext cx="6726238" cy="661414"/>
          </a:xfrm>
        </p:spPr>
        <p:txBody>
          <a:bodyPr/>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999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E4484C-6591-47AB-B021-46A5EB6A7EC0}" type="datetimeFigureOut">
              <a:rPr lang="en-AU" smtClean="0"/>
              <a:t>13/06/2019</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E87F06-CC59-4C32-96C0-11A4AA97931D}" type="slidenum">
              <a:rPr lang="en-AU" smtClean="0"/>
              <a:t>‹#›</a:t>
            </a:fld>
            <a:endParaRPr lang="en-AU"/>
          </a:p>
        </p:txBody>
      </p:sp>
    </p:spTree>
    <p:extLst>
      <p:ext uri="{BB962C8B-B14F-4D97-AF65-F5344CB8AC3E}">
        <p14:creationId xmlns:p14="http://schemas.microsoft.com/office/powerpoint/2010/main" val="768433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2">
                <a:lumMod val="50000"/>
              </a:schemeClr>
            </a:gs>
            <a:gs pos="100000">
              <a:srgbClr val="123884"/>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052736"/>
            <a:ext cx="9144000" cy="53285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AU">
              <a:solidFill>
                <a:srgbClr val="FFFFFF"/>
              </a:solidFill>
            </a:endParaRPr>
          </a:p>
        </p:txBody>
      </p:sp>
      <p:sp>
        <p:nvSpPr>
          <p:cNvPr id="22" name="Title Placeholder 21"/>
          <p:cNvSpPr>
            <a:spLocks noGrp="1"/>
          </p:cNvSpPr>
          <p:nvPr>
            <p:ph type="title"/>
          </p:nvPr>
        </p:nvSpPr>
        <p:spPr>
          <a:xfrm>
            <a:off x="1946275" y="319314"/>
            <a:ext cx="6726238" cy="661414"/>
          </a:xfrm>
          <a:prstGeom prst="rect">
            <a:avLst/>
          </a:prstGeom>
        </p:spPr>
        <p:txBody>
          <a:bodyPr vert="horz" anchor="b" anchorCtr="0">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00112" y="1490663"/>
            <a:ext cx="7772173" cy="4864897"/>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66" y="194087"/>
            <a:ext cx="1541716" cy="703033"/>
          </a:xfrm>
          <a:prstGeom prst="rect">
            <a:avLst/>
          </a:prstGeom>
          <a:noFill/>
          <a:ln w="190500" cap="sq">
            <a:noFill/>
            <a:miter lim="800000"/>
          </a:ln>
          <a:effectLst/>
        </p:spPr>
      </p:pic>
      <p:sp>
        <p:nvSpPr>
          <p:cNvPr id="9" name="TextBox 8"/>
          <p:cNvSpPr txBox="1"/>
          <p:nvPr/>
        </p:nvSpPr>
        <p:spPr>
          <a:xfrm>
            <a:off x="4169970" y="6404977"/>
            <a:ext cx="777777" cy="338554"/>
          </a:xfrm>
          <a:prstGeom prst="rect">
            <a:avLst/>
          </a:prstGeom>
          <a:noFill/>
        </p:spPr>
        <p:txBody>
          <a:bodyPr wrap="none" rtlCol="0">
            <a:spAutoFit/>
          </a:bodyPr>
          <a:lstStyle/>
          <a:p>
            <a:pPr algn="ctr" eaLnBrk="0" fontAlgn="base" hangingPunct="0">
              <a:spcBef>
                <a:spcPct val="0"/>
              </a:spcBef>
              <a:spcAft>
                <a:spcPct val="0"/>
              </a:spcAft>
            </a:pPr>
            <a:r>
              <a:rPr lang="en-AU" sz="1600" dirty="0">
                <a:solidFill>
                  <a:srgbClr val="FF0000"/>
                </a:solidFill>
                <a:latin typeface="Arial" charset="0"/>
              </a:rPr>
              <a:t>FOUO</a:t>
            </a:r>
            <a:endParaRPr lang="en-AU" sz="2000" dirty="0">
              <a:solidFill>
                <a:srgbClr val="FF0000"/>
              </a:solidFill>
              <a:latin typeface="Arial" charset="0"/>
            </a:endParaRPr>
          </a:p>
        </p:txBody>
      </p:sp>
    </p:spTree>
    <p:extLst>
      <p:ext uri="{BB962C8B-B14F-4D97-AF65-F5344CB8AC3E}">
        <p14:creationId xmlns:p14="http://schemas.microsoft.com/office/powerpoint/2010/main" val="3403112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2400" kern="1200">
          <a:solidFill>
            <a:schemeClr val="bg1"/>
          </a:solidFill>
          <a:latin typeface="Verdana" pitchFamily="34" charset="0"/>
          <a:ea typeface="Verdana" pitchFamily="34" charset="0"/>
          <a:cs typeface="Verdana" pitchFamily="34" charset="0"/>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bg1"/>
          </a:solidFill>
          <a:latin typeface="Verdana" pitchFamily="34" charset="0"/>
          <a:ea typeface="Verdana" pitchFamily="34" charset="0"/>
          <a:cs typeface="Verdana"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bg1"/>
          </a:solidFill>
          <a:latin typeface="Verdana" pitchFamily="34" charset="0"/>
          <a:ea typeface="Verdana" pitchFamily="34" charset="0"/>
          <a:cs typeface="Verdana" pitchFamily="34" charset="0"/>
        </a:defRPr>
      </a:lvl3pPr>
      <a:lvl4pPr marL="1261872" indent="-228600" algn="l" rtl="0" eaLnBrk="1" latinLnBrk="0" hangingPunct="1">
        <a:spcBef>
          <a:spcPct val="20000"/>
        </a:spcBef>
        <a:buClr>
          <a:schemeClr val="accent3"/>
        </a:buClr>
        <a:buFont typeface="Wingdings 3"/>
        <a:buChar char=""/>
        <a:defRPr kumimoji="0" sz="2400" kern="1200">
          <a:solidFill>
            <a:schemeClr val="bg1"/>
          </a:solidFill>
          <a:latin typeface="Verdana" pitchFamily="34" charset="0"/>
          <a:ea typeface="Verdana" pitchFamily="34" charset="0"/>
          <a:cs typeface="Verdana" pitchFamily="34" charset="0"/>
        </a:defRPr>
      </a:lvl4pPr>
      <a:lvl5pPr marL="1481328" indent="-210312" algn="l" rtl="0" eaLnBrk="1" latinLnBrk="0" hangingPunct="1">
        <a:spcBef>
          <a:spcPct val="20000"/>
        </a:spcBef>
        <a:buClr>
          <a:schemeClr val="accent3"/>
        </a:buClr>
        <a:buFont typeface="Wingdings 2"/>
        <a:buChar char=""/>
        <a:defRPr kumimoji="0" sz="2400" kern="1200">
          <a:solidFill>
            <a:schemeClr val="bg1"/>
          </a:solidFill>
          <a:latin typeface="Verdana" pitchFamily="34" charset="0"/>
          <a:ea typeface="Verdana" pitchFamily="34" charset="0"/>
          <a:cs typeface="Verdana"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140968"/>
            <a:ext cx="7772400" cy="2551168"/>
          </a:xfrm>
        </p:spPr>
        <p:txBody>
          <a:bodyPr/>
          <a:lstStyle/>
          <a:p>
            <a:r>
              <a:rPr lang="en-AU" sz="2400" dirty="0"/>
              <a:t/>
            </a:r>
            <a:br>
              <a:rPr lang="en-AU" sz="2400" dirty="0"/>
            </a:br>
            <a:r>
              <a:rPr lang="en-AU" sz="2400" dirty="0"/>
              <a:t>Investigation skills to prevent, detect, disrupt foreign child sex offenders</a:t>
            </a:r>
            <a:r>
              <a:rPr lang="en-AU" sz="2400" dirty="0" smtClean="0"/>
              <a:t/>
            </a:r>
            <a:br>
              <a:rPr lang="en-AU" sz="2400" dirty="0" smtClean="0"/>
            </a:br>
            <a:r>
              <a:rPr lang="en-AU" sz="2400" dirty="0" smtClean="0"/>
              <a:t/>
            </a:r>
            <a:br>
              <a:rPr lang="en-AU" sz="2400" dirty="0" smtClean="0"/>
            </a:br>
            <a:r>
              <a:rPr lang="en-AU" sz="2400" dirty="0" smtClean="0"/>
              <a:t>D/Sgt Jarryd Dunbar</a:t>
            </a:r>
            <a:br>
              <a:rPr lang="en-AU" sz="2400" dirty="0" smtClean="0"/>
            </a:br>
            <a:r>
              <a:rPr lang="en-AU" sz="2400" dirty="0" smtClean="0"/>
              <a:t>Australian Federal Police</a:t>
            </a:r>
            <a:r>
              <a:rPr lang="en-AU" sz="2400" dirty="0"/>
              <a:t/>
            </a:r>
            <a:br>
              <a:rPr lang="en-AU" sz="2400" dirty="0"/>
            </a:br>
            <a:r>
              <a:rPr lang="en-AU" sz="2400" dirty="0" smtClean="0"/>
              <a:t/>
            </a:r>
            <a:br>
              <a:rPr lang="en-AU" sz="2400" dirty="0" smtClean="0"/>
            </a:br>
            <a:r>
              <a:rPr lang="en-AU" sz="2400" dirty="0" smtClean="0"/>
              <a:t>NSW Joint Anti Child Exploitation Team</a:t>
            </a:r>
            <a:endParaRPr lang="en-AU" dirty="0"/>
          </a:p>
        </p:txBody>
      </p:sp>
    </p:spTree>
    <p:extLst>
      <p:ext uri="{BB962C8B-B14F-4D97-AF65-F5344CB8AC3E}">
        <p14:creationId xmlns:p14="http://schemas.microsoft.com/office/powerpoint/2010/main" val="10808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Intelligence</a:t>
            </a:r>
            <a:endParaRPr lang="en-AU" dirty="0"/>
          </a:p>
        </p:txBody>
      </p:sp>
      <p:sp>
        <p:nvSpPr>
          <p:cNvPr id="6" name="Content Placeholder 5"/>
          <p:cNvSpPr>
            <a:spLocks noGrp="1"/>
          </p:cNvSpPr>
          <p:nvPr>
            <p:ph idx="1"/>
          </p:nvPr>
        </p:nvSpPr>
        <p:spPr>
          <a:xfrm>
            <a:off x="467544" y="1268760"/>
            <a:ext cx="8229600" cy="5256584"/>
          </a:xfrm>
        </p:spPr>
        <p:txBody>
          <a:bodyPr>
            <a:normAutofit/>
          </a:bodyPr>
          <a:lstStyle/>
          <a:p>
            <a:pPr marL="0" indent="0">
              <a:buNone/>
            </a:pPr>
            <a:r>
              <a:rPr lang="en-AU" sz="2200" b="1" dirty="0" smtClean="0"/>
              <a:t>What to look for at the border:</a:t>
            </a:r>
          </a:p>
          <a:p>
            <a:pPr lvl="1">
              <a:buClrTx/>
              <a:buFont typeface="Arial" panose="020B0604020202020204" pitchFamily="34" charset="0"/>
              <a:buChar char="•"/>
            </a:pPr>
            <a:r>
              <a:rPr lang="en-AU" sz="2200" dirty="0" smtClean="0"/>
              <a:t>Travel companions of the POI;</a:t>
            </a:r>
          </a:p>
          <a:p>
            <a:pPr lvl="1">
              <a:buClrTx/>
              <a:buFont typeface="Arial" panose="020B0604020202020204" pitchFamily="34" charset="0"/>
              <a:buChar char="•"/>
            </a:pPr>
            <a:r>
              <a:rPr lang="en-AU" sz="2200" dirty="0" smtClean="0"/>
              <a:t>Travel history of the POI;</a:t>
            </a:r>
          </a:p>
          <a:p>
            <a:pPr lvl="1">
              <a:buClrTx/>
              <a:buFont typeface="Arial" panose="020B0604020202020204" pitchFamily="34" charset="0"/>
              <a:buChar char="•"/>
            </a:pPr>
            <a:r>
              <a:rPr lang="en-AU" sz="2200" dirty="0" smtClean="0"/>
              <a:t>Luggage items not consistent with the traveller;</a:t>
            </a:r>
          </a:p>
          <a:p>
            <a:pPr lvl="1">
              <a:buClrTx/>
              <a:buFont typeface="Arial" panose="020B0604020202020204" pitchFamily="34" charset="0"/>
              <a:buChar char="•"/>
            </a:pPr>
            <a:r>
              <a:rPr lang="en-AU" sz="2200" dirty="0" smtClean="0"/>
              <a:t>Translated documents; and</a:t>
            </a:r>
          </a:p>
          <a:p>
            <a:pPr lvl="1">
              <a:buClrTx/>
              <a:buFont typeface="Arial" panose="020B0604020202020204" pitchFamily="34" charset="0"/>
              <a:buChar char="•"/>
            </a:pPr>
            <a:r>
              <a:rPr lang="en-AU" sz="2200" dirty="0" smtClean="0"/>
              <a:t>Download of phone data</a:t>
            </a:r>
            <a:r>
              <a:rPr lang="en-AU" sz="2200" dirty="0" smtClean="0"/>
              <a:t>.</a:t>
            </a:r>
          </a:p>
          <a:p>
            <a:pPr lvl="2">
              <a:buClrTx/>
              <a:buFont typeface="Arial" panose="020B0604020202020204" pitchFamily="34" charset="0"/>
              <a:buChar char="•"/>
            </a:pPr>
            <a:r>
              <a:rPr lang="en-AU" sz="2200" dirty="0" smtClean="0"/>
              <a:t>CNP Cyber Department have this capability. Seek their assistance.</a:t>
            </a:r>
          </a:p>
        </p:txBody>
      </p:sp>
    </p:spTree>
    <p:extLst>
      <p:ext uri="{BB962C8B-B14F-4D97-AF65-F5344CB8AC3E}">
        <p14:creationId xmlns:p14="http://schemas.microsoft.com/office/powerpoint/2010/main" val="42464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Surveillance</a:t>
            </a:r>
            <a:endParaRPr lang="en-AU" sz="5400" dirty="0"/>
          </a:p>
        </p:txBody>
      </p:sp>
    </p:spTree>
    <p:extLst>
      <p:ext uri="{BB962C8B-B14F-4D97-AF65-F5344CB8AC3E}">
        <p14:creationId xmlns:p14="http://schemas.microsoft.com/office/powerpoint/2010/main" val="37164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Surveillance</a:t>
            </a:r>
            <a:endParaRPr lang="en-AU" sz="3000" dirty="0"/>
          </a:p>
        </p:txBody>
      </p:sp>
      <p:sp>
        <p:nvSpPr>
          <p:cNvPr id="4" name="Content Placeholder 3"/>
          <p:cNvSpPr>
            <a:spLocks noGrp="1"/>
          </p:cNvSpPr>
          <p:nvPr>
            <p:ph idx="1"/>
          </p:nvPr>
        </p:nvSpPr>
        <p:spPr/>
        <p:txBody>
          <a:bodyPr>
            <a:normAutofit fontScale="92500" lnSpcReduction="10000"/>
          </a:bodyPr>
          <a:lstStyle/>
          <a:p>
            <a:pPr marL="68580" indent="0">
              <a:buNone/>
            </a:pPr>
            <a:r>
              <a:rPr lang="en-US" b="1" dirty="0" smtClean="0"/>
              <a:t>There are three different types of surveillance:</a:t>
            </a:r>
            <a:endParaRPr lang="en-US" b="1" dirty="0"/>
          </a:p>
          <a:p>
            <a:pPr lvl="1">
              <a:buClrTx/>
              <a:buFont typeface="Arial" panose="020B0604020202020204" pitchFamily="34" charset="0"/>
              <a:buChar char="•"/>
            </a:pPr>
            <a:r>
              <a:rPr lang="en-US" dirty="0" smtClean="0"/>
              <a:t>Physical Surveillance;</a:t>
            </a:r>
          </a:p>
          <a:p>
            <a:pPr lvl="2">
              <a:buClrTx/>
              <a:buFont typeface="Arial" panose="020B0604020202020204" pitchFamily="34" charset="0"/>
              <a:buChar char="•"/>
            </a:pPr>
            <a:r>
              <a:rPr lang="en-US" dirty="0" smtClean="0"/>
              <a:t>Vehicle / On foot</a:t>
            </a:r>
          </a:p>
          <a:p>
            <a:pPr lvl="1">
              <a:buClrTx/>
              <a:buFont typeface="Arial" panose="020B0604020202020204" pitchFamily="34" charset="0"/>
              <a:buChar char="•"/>
            </a:pPr>
            <a:r>
              <a:rPr lang="en-US" dirty="0" smtClean="0"/>
              <a:t>Digital Surveillance; and</a:t>
            </a:r>
          </a:p>
          <a:p>
            <a:pPr lvl="2">
              <a:buClrTx/>
              <a:buFont typeface="Arial" panose="020B0604020202020204" pitchFamily="34" charset="0"/>
              <a:buChar char="•"/>
            </a:pPr>
            <a:r>
              <a:rPr lang="en-US" dirty="0" smtClean="0"/>
              <a:t>CCTV / Social Media </a:t>
            </a:r>
          </a:p>
          <a:p>
            <a:pPr lvl="1">
              <a:buClrTx/>
              <a:buFont typeface="Arial" panose="020B0604020202020204" pitchFamily="34" charset="0"/>
              <a:buChar char="•"/>
            </a:pPr>
            <a:r>
              <a:rPr lang="en-US" dirty="0" smtClean="0"/>
              <a:t>Covert Surveillance.</a:t>
            </a:r>
          </a:p>
          <a:p>
            <a:pPr lvl="2">
              <a:buClrTx/>
              <a:buFont typeface="Arial" panose="020B0604020202020204" pitchFamily="34" charset="0"/>
              <a:buChar char="•"/>
            </a:pPr>
            <a:r>
              <a:rPr lang="en-US" dirty="0" smtClean="0"/>
              <a:t>Listening Devices / Telephone Intercepts / </a:t>
            </a:r>
            <a:r>
              <a:rPr lang="en-US" dirty="0" smtClean="0"/>
              <a:t>OSD</a:t>
            </a:r>
            <a:endParaRPr lang="en-US" dirty="0" smtClean="0"/>
          </a:p>
          <a:p>
            <a:pPr marL="68580" indent="0">
              <a:buNone/>
            </a:pPr>
            <a:r>
              <a:rPr lang="en-US" b="1" dirty="0" smtClean="0"/>
              <a:t>How can surveillance assist investigators?</a:t>
            </a:r>
          </a:p>
          <a:p>
            <a:pPr lvl="1">
              <a:buClrTx/>
              <a:buFont typeface="Arial" panose="020B0604020202020204" pitchFamily="34" charset="0"/>
              <a:buChar char="•"/>
            </a:pPr>
            <a:r>
              <a:rPr lang="en-US" dirty="0" smtClean="0"/>
              <a:t>Confirm residence, identify associates/location of evidence, detect offences, gather intelligence, establish activity patterns and inform investigation planning. </a:t>
            </a:r>
            <a:endParaRPr lang="en-US" dirty="0"/>
          </a:p>
        </p:txBody>
      </p:sp>
    </p:spTree>
    <p:extLst>
      <p:ext uri="{BB962C8B-B14F-4D97-AF65-F5344CB8AC3E}">
        <p14:creationId xmlns:p14="http://schemas.microsoft.com/office/powerpoint/2010/main" val="145024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Search Warrants</a:t>
            </a:r>
            <a:endParaRPr lang="en-AU" sz="5400" dirty="0"/>
          </a:p>
        </p:txBody>
      </p:sp>
    </p:spTree>
    <p:extLst>
      <p:ext uri="{BB962C8B-B14F-4D97-AF65-F5344CB8AC3E}">
        <p14:creationId xmlns:p14="http://schemas.microsoft.com/office/powerpoint/2010/main" val="12604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Search Warrants</a:t>
            </a:r>
            <a:endParaRPr lang="en-AU" sz="3000" dirty="0"/>
          </a:p>
        </p:txBody>
      </p:sp>
      <p:sp>
        <p:nvSpPr>
          <p:cNvPr id="4" name="Content Placeholder 3"/>
          <p:cNvSpPr>
            <a:spLocks noGrp="1"/>
          </p:cNvSpPr>
          <p:nvPr>
            <p:ph idx="1"/>
          </p:nvPr>
        </p:nvSpPr>
        <p:spPr/>
        <p:txBody>
          <a:bodyPr>
            <a:normAutofit lnSpcReduction="10000"/>
          </a:bodyPr>
          <a:lstStyle/>
          <a:p>
            <a:pPr marL="68580" indent="0" algn="just">
              <a:buClrTx/>
              <a:buNone/>
            </a:pPr>
            <a:r>
              <a:rPr lang="en-AU" b="1" dirty="0" smtClean="0"/>
              <a:t>What to consider when executing a search warrant?</a:t>
            </a:r>
          </a:p>
          <a:p>
            <a:pPr lvl="1" algn="just">
              <a:buClrTx/>
              <a:buFont typeface="Arial" panose="020B0604020202020204" pitchFamily="34" charset="0"/>
              <a:buChar char="•"/>
            </a:pPr>
            <a:r>
              <a:rPr lang="en-AU" sz="2200" dirty="0" smtClean="0"/>
              <a:t>Assign members with a particular role;</a:t>
            </a:r>
          </a:p>
          <a:p>
            <a:pPr lvl="1" algn="just">
              <a:buClrTx/>
              <a:buFont typeface="Arial" panose="020B0604020202020204" pitchFamily="34" charset="0"/>
              <a:buChar char="•"/>
            </a:pPr>
            <a:r>
              <a:rPr lang="en-AU" sz="2200" dirty="0" smtClean="0"/>
              <a:t>Quickly secure all persons inside the premises;</a:t>
            </a:r>
          </a:p>
          <a:p>
            <a:pPr lvl="1" algn="just">
              <a:buClrTx/>
              <a:buFont typeface="Arial" panose="020B0604020202020204" pitchFamily="34" charset="0"/>
              <a:buChar char="•"/>
            </a:pPr>
            <a:r>
              <a:rPr lang="en-AU" sz="2200" dirty="0" smtClean="0"/>
              <a:t>Control suspects and be </a:t>
            </a:r>
            <a:r>
              <a:rPr lang="en-AU" sz="2200" dirty="0"/>
              <a:t>mindful of attempts to destroy evidence</a:t>
            </a:r>
            <a:r>
              <a:rPr lang="en-AU" sz="2200" dirty="0" smtClean="0"/>
              <a:t>;</a:t>
            </a:r>
          </a:p>
          <a:p>
            <a:pPr lvl="1" algn="just">
              <a:buClrTx/>
              <a:buFont typeface="Arial" panose="020B0604020202020204" pitchFamily="34" charset="0"/>
              <a:buChar char="•"/>
            </a:pPr>
            <a:r>
              <a:rPr lang="en-AU" sz="2200" dirty="0" smtClean="0"/>
              <a:t>If potential victims/witnesses present, separate from suspect;</a:t>
            </a:r>
          </a:p>
          <a:p>
            <a:pPr lvl="1" algn="just">
              <a:buClrTx/>
              <a:buFont typeface="Arial" panose="020B0604020202020204" pitchFamily="34" charset="0"/>
              <a:buChar char="•"/>
            </a:pPr>
            <a:r>
              <a:rPr lang="en-AU" sz="2200" dirty="0" smtClean="0"/>
              <a:t>Treat the premises as a crime scene and record in situ via video/photographs/notes;</a:t>
            </a:r>
          </a:p>
          <a:p>
            <a:pPr lvl="1" algn="just">
              <a:buClrTx/>
              <a:buFont typeface="Arial" panose="020B0604020202020204" pitchFamily="34" charset="0"/>
              <a:buChar char="•"/>
            </a:pPr>
            <a:r>
              <a:rPr lang="en-AU" sz="2200" dirty="0" smtClean="0"/>
              <a:t>Consider prioritisation of exhibits</a:t>
            </a:r>
            <a:r>
              <a:rPr lang="en-AU" sz="2200" dirty="0" smtClean="0"/>
              <a:t>; and</a:t>
            </a:r>
            <a:endParaRPr lang="en-AU" sz="2200" dirty="0" smtClean="0"/>
          </a:p>
          <a:p>
            <a:pPr lvl="1" algn="just">
              <a:buClrTx/>
              <a:buFont typeface="Arial" panose="020B0604020202020204" pitchFamily="34" charset="0"/>
              <a:buChar char="•"/>
            </a:pPr>
            <a:r>
              <a:rPr lang="en-AU" sz="2200" dirty="0" smtClean="0"/>
              <a:t>Always utilise specialist officers to ensure proper examination of located items (Digital Forensics</a:t>
            </a:r>
            <a:r>
              <a:rPr lang="en-AU" sz="2200" dirty="0" smtClean="0"/>
              <a:t>).</a:t>
            </a:r>
            <a:endParaRPr lang="en-AU" sz="2200" dirty="0" smtClean="0"/>
          </a:p>
          <a:p>
            <a:pPr algn="just">
              <a:buClrTx/>
            </a:pPr>
            <a:endParaRPr lang="en-AU" sz="2200" dirty="0" smtClean="0"/>
          </a:p>
        </p:txBody>
      </p:sp>
    </p:spTree>
    <p:extLst>
      <p:ext uri="{BB962C8B-B14F-4D97-AF65-F5344CB8AC3E}">
        <p14:creationId xmlns:p14="http://schemas.microsoft.com/office/powerpoint/2010/main" val="40459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Search Warrants</a:t>
            </a:r>
            <a:br>
              <a:rPr lang="en-AU" sz="5400" dirty="0" smtClean="0"/>
            </a:br>
            <a:r>
              <a:rPr lang="en-AU" dirty="0" smtClean="0"/>
              <a:t>Crime Scene Management</a:t>
            </a:r>
            <a:endParaRPr lang="en-AU" dirty="0"/>
          </a:p>
        </p:txBody>
      </p:sp>
    </p:spTree>
    <p:extLst>
      <p:ext uri="{BB962C8B-B14F-4D97-AF65-F5344CB8AC3E}">
        <p14:creationId xmlns:p14="http://schemas.microsoft.com/office/powerpoint/2010/main" val="90851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Crime Scene Management</a:t>
            </a:r>
            <a:endParaRPr lang="en-AU" sz="3000" dirty="0"/>
          </a:p>
        </p:txBody>
      </p:sp>
      <p:sp>
        <p:nvSpPr>
          <p:cNvPr id="4" name="Content Placeholder 3"/>
          <p:cNvSpPr>
            <a:spLocks noGrp="1"/>
          </p:cNvSpPr>
          <p:nvPr>
            <p:ph idx="1"/>
          </p:nvPr>
        </p:nvSpPr>
        <p:spPr/>
        <p:txBody>
          <a:bodyPr>
            <a:normAutofit/>
          </a:bodyPr>
          <a:lstStyle/>
          <a:p>
            <a:pPr marL="68580" indent="0" algn="just">
              <a:buClrTx/>
              <a:buNone/>
            </a:pPr>
            <a:r>
              <a:rPr lang="en-AU" sz="2200" b="1" dirty="0" smtClean="0"/>
              <a:t>‘Crime Scene’ definition:</a:t>
            </a:r>
          </a:p>
          <a:p>
            <a:pPr lvl="1" algn="just">
              <a:buClrTx/>
              <a:buFont typeface="Arial" panose="020B0604020202020204" pitchFamily="34" charset="0"/>
              <a:buChar char="•"/>
            </a:pPr>
            <a:r>
              <a:rPr lang="en-AU" sz="2200" dirty="0" smtClean="0"/>
              <a:t>A place where a crime has occurred;</a:t>
            </a:r>
          </a:p>
          <a:p>
            <a:pPr lvl="1" algn="just">
              <a:buClrTx/>
              <a:buFont typeface="Arial" panose="020B0604020202020204" pitchFamily="34" charset="0"/>
              <a:buChar char="•"/>
            </a:pPr>
            <a:r>
              <a:rPr lang="en-AU" sz="2200" dirty="0" smtClean="0"/>
              <a:t>A starting point of an investigation; and</a:t>
            </a:r>
          </a:p>
          <a:p>
            <a:pPr lvl="1" algn="just">
              <a:buClrTx/>
              <a:buFont typeface="Arial" panose="020B0604020202020204" pitchFamily="34" charset="0"/>
              <a:buChar char="•"/>
            </a:pPr>
            <a:r>
              <a:rPr lang="en-AU" sz="2200" dirty="0" smtClean="0"/>
              <a:t>Can be a person.</a:t>
            </a:r>
          </a:p>
          <a:p>
            <a:pPr marL="68580" indent="0" algn="just">
              <a:buClrTx/>
              <a:buNone/>
            </a:pPr>
            <a:r>
              <a:rPr lang="en-AU" sz="2200" b="1" dirty="0" smtClean="0"/>
              <a:t>Types of Crime Scene:</a:t>
            </a:r>
          </a:p>
          <a:p>
            <a:pPr lvl="1" algn="just">
              <a:buClrTx/>
              <a:buFont typeface="Arial" panose="020B0604020202020204" pitchFamily="34" charset="0"/>
              <a:buChar char="•"/>
            </a:pPr>
            <a:r>
              <a:rPr lang="en-AU" sz="2200" dirty="0" smtClean="0"/>
              <a:t>Primary; and </a:t>
            </a:r>
          </a:p>
          <a:p>
            <a:pPr lvl="1" algn="just">
              <a:buClrTx/>
              <a:buFont typeface="Arial" panose="020B0604020202020204" pitchFamily="34" charset="0"/>
              <a:buChar char="•"/>
            </a:pPr>
            <a:r>
              <a:rPr lang="en-AU" sz="2200" dirty="0" smtClean="0"/>
              <a:t>Secondary.</a:t>
            </a:r>
          </a:p>
          <a:p>
            <a:pPr marL="68580" indent="0" algn="just">
              <a:buClrTx/>
              <a:buNone/>
            </a:pPr>
            <a:r>
              <a:rPr lang="en-AU" sz="2200" b="1" dirty="0" smtClean="0"/>
              <a:t>Implications:</a:t>
            </a:r>
          </a:p>
          <a:p>
            <a:pPr lvl="1" algn="just">
              <a:buClrTx/>
              <a:buFont typeface="Arial" panose="020B0604020202020204" pitchFamily="34" charset="0"/>
              <a:buChar char="•"/>
            </a:pPr>
            <a:r>
              <a:rPr lang="en-AU" sz="2200" dirty="0" smtClean="0"/>
              <a:t>The decisions made in the management of crime scenes and exhibits will be later scrutinised in court.</a:t>
            </a:r>
          </a:p>
        </p:txBody>
      </p:sp>
    </p:spTree>
    <p:extLst>
      <p:ext uri="{BB962C8B-B14F-4D97-AF65-F5344CB8AC3E}">
        <p14:creationId xmlns:p14="http://schemas.microsoft.com/office/powerpoint/2010/main" val="15775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Crime Scene Management</a:t>
            </a:r>
            <a:endParaRPr lang="en-AU" sz="3000" dirty="0"/>
          </a:p>
        </p:txBody>
      </p:sp>
      <p:sp>
        <p:nvSpPr>
          <p:cNvPr id="4" name="Content Placeholder 3"/>
          <p:cNvSpPr>
            <a:spLocks noGrp="1"/>
          </p:cNvSpPr>
          <p:nvPr>
            <p:ph idx="1"/>
          </p:nvPr>
        </p:nvSpPr>
        <p:spPr/>
        <p:txBody>
          <a:bodyPr>
            <a:normAutofit/>
          </a:bodyPr>
          <a:lstStyle/>
          <a:p>
            <a:pPr marL="68580" indent="0" algn="just">
              <a:buClrTx/>
              <a:buNone/>
            </a:pPr>
            <a:r>
              <a:rPr lang="en-AU" sz="2200" b="1" dirty="0" smtClean="0"/>
              <a:t>There are two types of crime scenes.</a:t>
            </a:r>
          </a:p>
          <a:p>
            <a:pPr algn="just">
              <a:buClrTx/>
              <a:buFont typeface="Arial" panose="020B0604020202020204" pitchFamily="34" charset="0"/>
              <a:buChar char="•"/>
            </a:pPr>
            <a:r>
              <a:rPr lang="en-AU" sz="2200" b="1" dirty="0" smtClean="0"/>
              <a:t>Primary crime scenes (location):</a:t>
            </a:r>
          </a:p>
          <a:p>
            <a:pPr lvl="1" algn="just">
              <a:buClrTx/>
              <a:buFont typeface="Arial" panose="020B0604020202020204" pitchFamily="34" charset="0"/>
              <a:buChar char="•"/>
            </a:pPr>
            <a:r>
              <a:rPr lang="en-AU" sz="2200" dirty="0" smtClean="0"/>
              <a:t>Forensic samples;</a:t>
            </a:r>
          </a:p>
          <a:p>
            <a:pPr lvl="1" algn="just">
              <a:buClrTx/>
              <a:buFont typeface="Arial" panose="020B0604020202020204" pitchFamily="34" charset="0"/>
              <a:buChar char="•"/>
            </a:pPr>
            <a:r>
              <a:rPr lang="en-AU" sz="2200" dirty="0" smtClean="0"/>
              <a:t>Physical evidence relevant to offence;</a:t>
            </a:r>
          </a:p>
          <a:p>
            <a:pPr lvl="1" algn="just">
              <a:buClrTx/>
              <a:buFont typeface="Arial" panose="020B0604020202020204" pitchFamily="34" charset="0"/>
              <a:buChar char="•"/>
            </a:pPr>
            <a:r>
              <a:rPr lang="en-AU" sz="2200" dirty="0" smtClean="0"/>
              <a:t>Photographs and video recordings; and</a:t>
            </a:r>
          </a:p>
          <a:p>
            <a:pPr algn="just">
              <a:buClrTx/>
              <a:buFont typeface="Arial" panose="020B0604020202020204" pitchFamily="34" charset="0"/>
              <a:buChar char="•"/>
            </a:pPr>
            <a:r>
              <a:rPr lang="en-AU" sz="2200" b="1" dirty="0" smtClean="0"/>
              <a:t>Secondary crime scenes (person/location):</a:t>
            </a:r>
          </a:p>
          <a:p>
            <a:pPr lvl="1" algn="just">
              <a:buClrTx/>
              <a:buFont typeface="Arial" panose="020B0604020202020204" pitchFamily="34" charset="0"/>
              <a:buChar char="•"/>
            </a:pPr>
            <a:r>
              <a:rPr lang="en-AU" sz="2200" dirty="0" smtClean="0"/>
              <a:t>Forensic samples;</a:t>
            </a:r>
          </a:p>
          <a:p>
            <a:pPr lvl="1" algn="just">
              <a:buClrTx/>
              <a:buFont typeface="Arial" panose="020B0604020202020204" pitchFamily="34" charset="0"/>
              <a:buChar char="•"/>
            </a:pPr>
            <a:r>
              <a:rPr lang="en-AU" sz="2200" dirty="0" smtClean="0"/>
              <a:t>Injuries;</a:t>
            </a:r>
          </a:p>
          <a:p>
            <a:pPr lvl="1" algn="just">
              <a:buClrTx/>
              <a:buFont typeface="Arial" panose="020B0604020202020204" pitchFamily="34" charset="0"/>
              <a:buChar char="•"/>
            </a:pPr>
            <a:r>
              <a:rPr lang="en-AU" sz="2200" dirty="0" smtClean="0"/>
              <a:t>Clothing;</a:t>
            </a:r>
          </a:p>
          <a:p>
            <a:pPr lvl="1" algn="just">
              <a:buClrTx/>
              <a:buFont typeface="Arial" panose="020B0604020202020204" pitchFamily="34" charset="0"/>
              <a:buChar char="•"/>
            </a:pPr>
            <a:r>
              <a:rPr lang="en-AU" sz="2200" dirty="0" smtClean="0"/>
              <a:t>Personal belongings; and</a:t>
            </a:r>
          </a:p>
          <a:p>
            <a:pPr lvl="1" algn="just">
              <a:buClrTx/>
              <a:buFont typeface="Arial" panose="020B0604020202020204" pitchFamily="34" charset="0"/>
              <a:buChar char="•"/>
            </a:pPr>
            <a:r>
              <a:rPr lang="en-AU" sz="2200" dirty="0" smtClean="0"/>
              <a:t>Photographs.</a:t>
            </a:r>
            <a:endParaRPr lang="en-AU" sz="2200" dirty="0"/>
          </a:p>
        </p:txBody>
      </p:sp>
    </p:spTree>
    <p:extLst>
      <p:ext uri="{BB962C8B-B14F-4D97-AF65-F5344CB8AC3E}">
        <p14:creationId xmlns:p14="http://schemas.microsoft.com/office/powerpoint/2010/main" val="220336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Crime Scene Management</a:t>
            </a:r>
            <a:endParaRPr lang="en-AU" sz="3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4104456" cy="501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33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Search Warrants</a:t>
            </a:r>
            <a:br>
              <a:rPr lang="en-AU" sz="5400" dirty="0" smtClean="0"/>
            </a:br>
            <a:r>
              <a:rPr lang="en-AU" dirty="0" smtClean="0"/>
              <a:t>Searching</a:t>
            </a:r>
            <a:endParaRPr lang="en-AU" dirty="0"/>
          </a:p>
        </p:txBody>
      </p:sp>
    </p:spTree>
    <p:extLst>
      <p:ext uri="{BB962C8B-B14F-4D97-AF65-F5344CB8AC3E}">
        <p14:creationId xmlns:p14="http://schemas.microsoft.com/office/powerpoint/2010/main" val="4958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Session Overview</a:t>
            </a:r>
            <a:endParaRPr lang="en-AU" sz="3000" dirty="0"/>
          </a:p>
        </p:txBody>
      </p:sp>
      <p:sp>
        <p:nvSpPr>
          <p:cNvPr id="4" name="Content Placeholder 3"/>
          <p:cNvSpPr>
            <a:spLocks noGrp="1"/>
          </p:cNvSpPr>
          <p:nvPr>
            <p:ph idx="1"/>
          </p:nvPr>
        </p:nvSpPr>
        <p:spPr/>
        <p:txBody>
          <a:bodyPr>
            <a:normAutofit/>
          </a:bodyPr>
          <a:lstStyle/>
          <a:p>
            <a:pPr marL="68580" indent="0">
              <a:buNone/>
            </a:pPr>
            <a:r>
              <a:rPr lang="en-US" sz="2000" dirty="0" smtClean="0"/>
              <a:t>This session will cover the following topics as they relate to investigating travelling foreign child sex offenders:</a:t>
            </a:r>
          </a:p>
          <a:p>
            <a:pPr lvl="1">
              <a:buClrTx/>
              <a:buFont typeface="Arial" panose="020B0604020202020204" pitchFamily="34" charset="0"/>
              <a:buChar char="•"/>
            </a:pPr>
            <a:r>
              <a:rPr lang="en-US" sz="2000" dirty="0" smtClean="0"/>
              <a:t>Law Enforcement Challenges;</a:t>
            </a:r>
          </a:p>
          <a:p>
            <a:pPr lvl="1">
              <a:buClrTx/>
              <a:buFont typeface="Arial" panose="020B0604020202020204" pitchFamily="34" charset="0"/>
              <a:buChar char="•"/>
            </a:pPr>
            <a:r>
              <a:rPr lang="en-US" sz="2000" dirty="0" smtClean="0"/>
              <a:t>Intelligence;</a:t>
            </a:r>
          </a:p>
          <a:p>
            <a:pPr lvl="1">
              <a:buClrTx/>
              <a:buFont typeface="Arial" panose="020B0604020202020204" pitchFamily="34" charset="0"/>
              <a:buChar char="•"/>
            </a:pPr>
            <a:r>
              <a:rPr lang="en-US" sz="2000" dirty="0" smtClean="0"/>
              <a:t>Surveillance; </a:t>
            </a:r>
          </a:p>
          <a:p>
            <a:pPr lvl="1">
              <a:buClrTx/>
              <a:buFont typeface="Arial" panose="020B0604020202020204" pitchFamily="34" charset="0"/>
              <a:buChar char="•"/>
            </a:pPr>
            <a:r>
              <a:rPr lang="en-US" sz="2000" dirty="0" smtClean="0"/>
              <a:t>Search Warrants;</a:t>
            </a:r>
          </a:p>
          <a:p>
            <a:pPr lvl="1">
              <a:buClrTx/>
              <a:buFont typeface="Arial" panose="020B0604020202020204" pitchFamily="34" charset="0"/>
              <a:buChar char="•"/>
            </a:pPr>
            <a:r>
              <a:rPr lang="en-US" sz="2000" dirty="0" smtClean="0"/>
              <a:t>Evidence Handling;</a:t>
            </a:r>
          </a:p>
          <a:p>
            <a:pPr lvl="1">
              <a:buClrTx/>
              <a:buFont typeface="Arial" panose="020B0604020202020204" pitchFamily="34" charset="0"/>
              <a:buChar char="•"/>
            </a:pPr>
            <a:r>
              <a:rPr lang="en-US" sz="2000" dirty="0" smtClean="0"/>
              <a:t>Victim Management;</a:t>
            </a:r>
          </a:p>
          <a:p>
            <a:pPr lvl="1">
              <a:buClrTx/>
              <a:buFont typeface="Arial" panose="020B0604020202020204" pitchFamily="34" charset="0"/>
              <a:buChar char="•"/>
            </a:pPr>
            <a:r>
              <a:rPr lang="en-US" sz="2000" dirty="0"/>
              <a:t>Witness Management</a:t>
            </a:r>
            <a:r>
              <a:rPr lang="en-US" sz="2000" dirty="0" smtClean="0"/>
              <a:t>;</a:t>
            </a:r>
          </a:p>
          <a:p>
            <a:pPr lvl="1">
              <a:buClrTx/>
              <a:buFont typeface="Arial" panose="020B0604020202020204" pitchFamily="34" charset="0"/>
              <a:buChar char="•"/>
            </a:pPr>
            <a:r>
              <a:rPr lang="en-US" sz="2000" dirty="0" smtClean="0"/>
              <a:t>Suspect Management;</a:t>
            </a:r>
          </a:p>
          <a:p>
            <a:pPr lvl="1">
              <a:buClrTx/>
              <a:buFont typeface="Arial" panose="020B0604020202020204" pitchFamily="34" charset="0"/>
              <a:buChar char="•"/>
            </a:pPr>
            <a:r>
              <a:rPr lang="en-US" sz="2000" dirty="0" smtClean="0"/>
              <a:t>Canvassing;</a:t>
            </a:r>
          </a:p>
          <a:p>
            <a:pPr lvl="1">
              <a:buClrTx/>
              <a:buFont typeface="Arial" panose="020B0604020202020204" pitchFamily="34" charset="0"/>
              <a:buChar char="•"/>
            </a:pPr>
            <a:r>
              <a:rPr lang="en-US" sz="2000" dirty="0" smtClean="0"/>
              <a:t>Suspect Interviews</a:t>
            </a:r>
            <a:r>
              <a:rPr lang="en-US" sz="2000" dirty="0"/>
              <a:t>; </a:t>
            </a:r>
            <a:r>
              <a:rPr lang="en-US" sz="2000" dirty="0" smtClean="0"/>
              <a:t>and</a:t>
            </a:r>
          </a:p>
          <a:p>
            <a:pPr lvl="1">
              <a:buClrTx/>
              <a:buFont typeface="Arial" panose="020B0604020202020204" pitchFamily="34" charset="0"/>
              <a:buChar char="•"/>
            </a:pPr>
            <a:r>
              <a:rPr lang="en-US" sz="2000" dirty="0" smtClean="0"/>
              <a:t>Prevention.</a:t>
            </a:r>
            <a:endParaRPr lang="en-US" sz="2000" dirty="0"/>
          </a:p>
        </p:txBody>
      </p:sp>
    </p:spTree>
    <p:extLst>
      <p:ext uri="{BB962C8B-B14F-4D97-AF65-F5344CB8AC3E}">
        <p14:creationId xmlns:p14="http://schemas.microsoft.com/office/powerpoint/2010/main" val="35714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Searching</a:t>
            </a:r>
            <a:endParaRPr lang="en-AU" sz="3000" dirty="0"/>
          </a:p>
        </p:txBody>
      </p:sp>
      <p:sp>
        <p:nvSpPr>
          <p:cNvPr id="4" name="Content Placeholder 3"/>
          <p:cNvSpPr>
            <a:spLocks noGrp="1"/>
          </p:cNvSpPr>
          <p:nvPr>
            <p:ph idx="1"/>
          </p:nvPr>
        </p:nvSpPr>
        <p:spPr/>
        <p:txBody>
          <a:bodyPr>
            <a:normAutofit lnSpcReduction="10000"/>
          </a:bodyPr>
          <a:lstStyle/>
          <a:p>
            <a:pPr marL="68580" indent="0">
              <a:buClrTx/>
              <a:buNone/>
            </a:pPr>
            <a:r>
              <a:rPr lang="en-AU" sz="2200" b="1" dirty="0" smtClean="0"/>
              <a:t>What should you be looking for?</a:t>
            </a:r>
          </a:p>
          <a:p>
            <a:pPr lvl="1">
              <a:buClrTx/>
              <a:buFont typeface="Arial" panose="020B0604020202020204" pitchFamily="34" charset="0"/>
              <a:buChar char="•"/>
            </a:pPr>
            <a:r>
              <a:rPr lang="en-AU" sz="2200" dirty="0" smtClean="0"/>
              <a:t>Mobile telephones;</a:t>
            </a:r>
          </a:p>
          <a:p>
            <a:pPr lvl="1">
              <a:buClrTx/>
              <a:buFont typeface="Arial" panose="020B0604020202020204" pitchFamily="34" charset="0"/>
              <a:buChar char="•"/>
            </a:pPr>
            <a:r>
              <a:rPr lang="en-AU" sz="2200" dirty="0" smtClean="0"/>
              <a:t>Computers;</a:t>
            </a:r>
          </a:p>
          <a:p>
            <a:pPr lvl="1">
              <a:buClrTx/>
              <a:buFont typeface="Arial" panose="020B0604020202020204" pitchFamily="34" charset="0"/>
              <a:buChar char="•"/>
            </a:pPr>
            <a:r>
              <a:rPr lang="en-AU" sz="2200" dirty="0" smtClean="0"/>
              <a:t>Hard drives, USB’s, Memory Cards </a:t>
            </a:r>
            <a:r>
              <a:rPr lang="en-AU" sz="2200" dirty="0" err="1" smtClean="0"/>
              <a:t>etc</a:t>
            </a:r>
            <a:r>
              <a:rPr lang="en-AU" sz="2200" dirty="0" smtClean="0"/>
              <a:t>;</a:t>
            </a:r>
          </a:p>
          <a:p>
            <a:pPr lvl="1">
              <a:buClrTx/>
              <a:buFont typeface="Arial" panose="020B0604020202020204" pitchFamily="34" charset="0"/>
              <a:buChar char="•"/>
            </a:pPr>
            <a:r>
              <a:rPr lang="en-AU" sz="2200" dirty="0" smtClean="0"/>
              <a:t>Digital camera’s;</a:t>
            </a:r>
          </a:p>
          <a:p>
            <a:pPr lvl="1">
              <a:buClrTx/>
              <a:buFont typeface="Arial" panose="020B0604020202020204" pitchFamily="34" charset="0"/>
              <a:buChar char="•"/>
            </a:pPr>
            <a:r>
              <a:rPr lang="en-AU" sz="2200" dirty="0" smtClean="0"/>
              <a:t>Clothing;</a:t>
            </a:r>
          </a:p>
          <a:p>
            <a:pPr lvl="1">
              <a:buClrTx/>
              <a:buFont typeface="Arial" panose="020B0604020202020204" pitchFamily="34" charset="0"/>
              <a:buChar char="•"/>
            </a:pPr>
            <a:r>
              <a:rPr lang="en-AU" sz="2200" dirty="0" smtClean="0"/>
              <a:t>Household items (which may appear in imagery);</a:t>
            </a:r>
          </a:p>
          <a:p>
            <a:pPr lvl="1">
              <a:buClrTx/>
              <a:buFont typeface="Arial" panose="020B0604020202020204" pitchFamily="34" charset="0"/>
              <a:buChar char="•"/>
            </a:pPr>
            <a:r>
              <a:rPr lang="en-AU" sz="2200" dirty="0" smtClean="0"/>
              <a:t>Receipts (payments for LDCA);</a:t>
            </a:r>
          </a:p>
          <a:p>
            <a:pPr lvl="1">
              <a:buClrTx/>
              <a:buFont typeface="Arial" panose="020B0604020202020204" pitchFamily="34" charset="0"/>
              <a:buChar char="•"/>
            </a:pPr>
            <a:r>
              <a:rPr lang="en-AU" sz="2200" dirty="0" smtClean="0"/>
              <a:t>Handwritten notes (passwords, names </a:t>
            </a:r>
            <a:r>
              <a:rPr lang="en-AU" sz="2200" dirty="0" err="1" smtClean="0"/>
              <a:t>etc</a:t>
            </a:r>
            <a:r>
              <a:rPr lang="en-AU" sz="2200" dirty="0" smtClean="0"/>
              <a:t>);</a:t>
            </a:r>
          </a:p>
          <a:p>
            <a:pPr lvl="1">
              <a:buClrTx/>
              <a:buFont typeface="Arial" panose="020B0604020202020204" pitchFamily="34" charset="0"/>
              <a:buChar char="•"/>
            </a:pPr>
            <a:r>
              <a:rPr lang="en-AU" sz="2200" dirty="0"/>
              <a:t>Internet access records and accounts</a:t>
            </a:r>
            <a:r>
              <a:rPr lang="en-AU" sz="2200" dirty="0" smtClean="0"/>
              <a:t>; and</a:t>
            </a:r>
            <a:endParaRPr lang="en-AU" sz="2200" dirty="0"/>
          </a:p>
          <a:p>
            <a:pPr lvl="1">
              <a:buClrTx/>
              <a:buFont typeface="Arial" panose="020B0604020202020204" pitchFamily="34" charset="0"/>
              <a:buChar char="•"/>
            </a:pPr>
            <a:r>
              <a:rPr lang="en-AU" sz="2200" dirty="0"/>
              <a:t>Financial documents, including banking </a:t>
            </a:r>
            <a:r>
              <a:rPr lang="en-AU" sz="2200" dirty="0" smtClean="0"/>
              <a:t>documents.</a:t>
            </a:r>
            <a:endParaRPr lang="en-AU" sz="2200" dirty="0"/>
          </a:p>
          <a:p>
            <a:pPr>
              <a:buClrTx/>
            </a:pPr>
            <a:endParaRPr lang="en-AU" sz="2200" dirty="0" smtClean="0"/>
          </a:p>
          <a:p>
            <a:pPr>
              <a:buClrTx/>
            </a:pPr>
            <a:endParaRPr lang="en-AU" sz="2200" b="1" dirty="0" smtClean="0">
              <a:solidFill>
                <a:srgbClr val="FF0000"/>
              </a:solidFill>
            </a:endParaRPr>
          </a:p>
          <a:p>
            <a:pPr>
              <a:buClrTx/>
            </a:pPr>
            <a:endParaRPr lang="en-AU" sz="2500" b="1" dirty="0">
              <a:solidFill>
                <a:srgbClr val="FF0000"/>
              </a:solidFill>
            </a:endParaRPr>
          </a:p>
        </p:txBody>
      </p:sp>
    </p:spTree>
    <p:extLst>
      <p:ext uri="{BB962C8B-B14F-4D97-AF65-F5344CB8AC3E}">
        <p14:creationId xmlns:p14="http://schemas.microsoft.com/office/powerpoint/2010/main" val="382890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Searching</a:t>
            </a:r>
            <a:endParaRPr lang="en-AU" sz="3000" dirty="0"/>
          </a:p>
        </p:txBody>
      </p:sp>
      <p:sp>
        <p:nvSpPr>
          <p:cNvPr id="4" name="Content Placeholder 3"/>
          <p:cNvSpPr>
            <a:spLocks noGrp="1"/>
          </p:cNvSpPr>
          <p:nvPr>
            <p:ph idx="1"/>
          </p:nvPr>
        </p:nvSpPr>
        <p:spPr/>
        <p:txBody>
          <a:bodyPr>
            <a:normAutofit/>
          </a:bodyPr>
          <a:lstStyle/>
          <a:p>
            <a:pPr marL="68580" indent="0">
              <a:buClrTx/>
              <a:buNone/>
            </a:pPr>
            <a:r>
              <a:rPr lang="en-AU" sz="2200" b="1" dirty="0" smtClean="0"/>
              <a:t>Things to remember when searching:</a:t>
            </a:r>
          </a:p>
          <a:p>
            <a:pPr lvl="1">
              <a:buClrTx/>
              <a:buFont typeface="Arial" panose="020B0604020202020204" pitchFamily="34" charset="0"/>
              <a:buChar char="•"/>
            </a:pPr>
            <a:r>
              <a:rPr lang="en-AU" sz="2200" dirty="0" smtClean="0"/>
              <a:t>Don’t </a:t>
            </a:r>
            <a:r>
              <a:rPr lang="en-AU" sz="2200" dirty="0" smtClean="0"/>
              <a:t>just focus on electronic items. Other common household items may be of significance to the investigation (bedding, clothing </a:t>
            </a:r>
            <a:r>
              <a:rPr lang="en-AU" sz="2200" dirty="0" err="1" smtClean="0"/>
              <a:t>etc</a:t>
            </a:r>
            <a:r>
              <a:rPr lang="en-AU" sz="2200" dirty="0" smtClean="0"/>
              <a:t>);</a:t>
            </a:r>
          </a:p>
          <a:p>
            <a:pPr lvl="1">
              <a:buClrTx/>
              <a:buFont typeface="Arial" panose="020B0604020202020204" pitchFamily="34" charset="0"/>
              <a:buChar char="•"/>
            </a:pPr>
            <a:r>
              <a:rPr lang="en-AU" sz="2200" dirty="0" smtClean="0"/>
              <a:t>Remember to look for items that may identify a secondary crime scene (hotel receipts, car keys </a:t>
            </a:r>
            <a:r>
              <a:rPr lang="en-AU" sz="2200" dirty="0" err="1" smtClean="0"/>
              <a:t>etc</a:t>
            </a:r>
            <a:r>
              <a:rPr lang="en-AU" sz="2200" dirty="0" smtClean="0"/>
              <a:t>); </a:t>
            </a:r>
          </a:p>
          <a:p>
            <a:pPr lvl="1">
              <a:buClrTx/>
              <a:buFont typeface="Arial" panose="020B0604020202020204" pitchFamily="34" charset="0"/>
              <a:buChar char="•"/>
            </a:pPr>
            <a:r>
              <a:rPr lang="en-AU" sz="2200" dirty="0" smtClean="0"/>
              <a:t>Do the items in the premises match the offender’s histology (</a:t>
            </a:r>
            <a:r>
              <a:rPr lang="en-AU" sz="2200" dirty="0" err="1" smtClean="0"/>
              <a:t>eg</a:t>
            </a:r>
            <a:r>
              <a:rPr lang="en-AU" sz="2200" dirty="0" smtClean="0"/>
              <a:t>: if children's clothes are found, does the offender have children</a:t>
            </a:r>
            <a:r>
              <a:rPr lang="en-AU" sz="2200" dirty="0" smtClean="0"/>
              <a:t>); and</a:t>
            </a:r>
          </a:p>
          <a:p>
            <a:pPr lvl="1">
              <a:buClrTx/>
              <a:buFont typeface="Arial" panose="020B0604020202020204" pitchFamily="34" charset="0"/>
              <a:buChar char="•"/>
            </a:pPr>
            <a:r>
              <a:rPr lang="en-AU" sz="2200" dirty="0"/>
              <a:t>Electronic storage devices may be disguised as other common household </a:t>
            </a:r>
            <a:r>
              <a:rPr lang="en-AU" sz="2200" dirty="0" smtClean="0"/>
              <a:t>items</a:t>
            </a:r>
            <a:r>
              <a:rPr lang="en-AU" sz="2200" dirty="0"/>
              <a:t>.</a:t>
            </a:r>
            <a:endParaRPr lang="en-AU" sz="2200" dirty="0" smtClean="0"/>
          </a:p>
          <a:p>
            <a:pPr>
              <a:buClrTx/>
            </a:pPr>
            <a:endParaRPr lang="en-AU" sz="2200" b="1" dirty="0" smtClean="0">
              <a:solidFill>
                <a:srgbClr val="FF0000"/>
              </a:solidFill>
            </a:endParaRPr>
          </a:p>
          <a:p>
            <a:pPr>
              <a:buClrTx/>
            </a:pPr>
            <a:endParaRPr lang="en-AU" sz="2500" b="1" dirty="0">
              <a:solidFill>
                <a:srgbClr val="FF0000"/>
              </a:solidFill>
            </a:endParaRPr>
          </a:p>
        </p:txBody>
      </p:sp>
    </p:spTree>
    <p:extLst>
      <p:ext uri="{BB962C8B-B14F-4D97-AF65-F5344CB8AC3E}">
        <p14:creationId xmlns:p14="http://schemas.microsoft.com/office/powerpoint/2010/main" val="1628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Searching</a:t>
            </a:r>
            <a:endParaRPr lang="en-AU" sz="30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68761"/>
            <a:ext cx="3559541" cy="239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752498"/>
            <a:ext cx="3559541" cy="242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268761"/>
            <a:ext cx="3571150" cy="239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7290" y="3752498"/>
            <a:ext cx="3565900" cy="250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4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Searching</a:t>
            </a:r>
            <a:endParaRPr lang="en-AU" sz="3000" dirty="0"/>
          </a:p>
        </p:txBody>
      </p:sp>
      <p:sp>
        <p:nvSpPr>
          <p:cNvPr id="4" name="Content Placeholder 3"/>
          <p:cNvSpPr>
            <a:spLocks noGrp="1"/>
          </p:cNvSpPr>
          <p:nvPr>
            <p:ph idx="1"/>
          </p:nvPr>
        </p:nvSpPr>
        <p:spPr/>
        <p:txBody>
          <a:bodyPr>
            <a:normAutofit/>
          </a:bodyPr>
          <a:lstStyle/>
          <a:p>
            <a:pPr marL="68580" indent="0">
              <a:buClrTx/>
              <a:buNone/>
            </a:pPr>
            <a:r>
              <a:rPr lang="en-AU" sz="2200" b="1" dirty="0" smtClean="0"/>
              <a:t>How does good searching contribute to preventing, detecting and disrupting?</a:t>
            </a:r>
          </a:p>
          <a:p>
            <a:pPr lvl="1">
              <a:buClrTx/>
              <a:buFont typeface="Arial" panose="020B0604020202020204" pitchFamily="34" charset="0"/>
              <a:buChar char="•"/>
            </a:pPr>
            <a:r>
              <a:rPr lang="en-AU" dirty="0" smtClean="0"/>
              <a:t>Identification of additional victims;</a:t>
            </a:r>
          </a:p>
          <a:p>
            <a:pPr lvl="1">
              <a:buClrTx/>
              <a:buFont typeface="Arial" panose="020B0604020202020204" pitchFamily="34" charset="0"/>
              <a:buChar char="•"/>
            </a:pPr>
            <a:r>
              <a:rPr lang="en-AU" dirty="0" smtClean="0"/>
              <a:t>Identification of additional offenders;</a:t>
            </a:r>
          </a:p>
          <a:p>
            <a:pPr lvl="1">
              <a:buClrTx/>
              <a:buFont typeface="Arial" panose="020B0604020202020204" pitchFamily="34" charset="0"/>
              <a:buChar char="•"/>
            </a:pPr>
            <a:r>
              <a:rPr lang="en-AU" dirty="0" smtClean="0"/>
              <a:t>Gathering of intelligence to identify modus operandi;</a:t>
            </a:r>
          </a:p>
          <a:p>
            <a:pPr lvl="1">
              <a:buClrTx/>
              <a:buFont typeface="Arial" panose="020B0604020202020204" pitchFamily="34" charset="0"/>
              <a:buChar char="•"/>
            </a:pPr>
            <a:r>
              <a:rPr lang="en-AU" dirty="0" smtClean="0"/>
              <a:t>Highlights intelligence and legislative gaps that need to be filled;</a:t>
            </a:r>
          </a:p>
          <a:p>
            <a:pPr lvl="1">
              <a:buClrTx/>
              <a:buFont typeface="Arial" panose="020B0604020202020204" pitchFamily="34" charset="0"/>
              <a:buChar char="•"/>
            </a:pPr>
            <a:r>
              <a:rPr lang="en-AU" dirty="0" smtClean="0"/>
              <a:t>Ensures best evidence is presented to support a successful prosecution; and</a:t>
            </a:r>
          </a:p>
          <a:p>
            <a:pPr lvl="1">
              <a:buClrTx/>
              <a:buFont typeface="Arial" panose="020B0604020202020204" pitchFamily="34" charset="0"/>
              <a:buChar char="•"/>
            </a:pPr>
            <a:r>
              <a:rPr lang="en-AU" dirty="0" smtClean="0"/>
              <a:t>Prevents re-victimisation through distribution of images and video.</a:t>
            </a:r>
          </a:p>
          <a:p>
            <a:pPr>
              <a:buClrTx/>
              <a:buFont typeface="Arial" panose="020B0604020202020204" pitchFamily="34" charset="0"/>
              <a:buChar char="•"/>
            </a:pPr>
            <a:endParaRPr lang="en-AU" dirty="0" smtClean="0"/>
          </a:p>
          <a:p>
            <a:pPr>
              <a:buClrTx/>
            </a:pPr>
            <a:endParaRPr lang="en-AU" sz="2200" b="1" dirty="0" smtClean="0">
              <a:solidFill>
                <a:srgbClr val="FF0000"/>
              </a:solidFill>
            </a:endParaRPr>
          </a:p>
          <a:p>
            <a:pPr>
              <a:buClrTx/>
            </a:pPr>
            <a:endParaRPr lang="en-AU" sz="2500" b="1" dirty="0">
              <a:solidFill>
                <a:srgbClr val="FF0000"/>
              </a:solidFill>
            </a:endParaRPr>
          </a:p>
        </p:txBody>
      </p:sp>
    </p:spTree>
    <p:extLst>
      <p:ext uri="{BB962C8B-B14F-4D97-AF65-F5344CB8AC3E}">
        <p14:creationId xmlns:p14="http://schemas.microsoft.com/office/powerpoint/2010/main" val="16765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Search Warrants</a:t>
            </a:r>
            <a:br>
              <a:rPr lang="en-AU" sz="5400" dirty="0" smtClean="0"/>
            </a:br>
            <a:r>
              <a:rPr lang="en-AU" dirty="0" smtClean="0"/>
              <a:t>Evidence Handling</a:t>
            </a:r>
            <a:endParaRPr lang="en-AU" dirty="0"/>
          </a:p>
        </p:txBody>
      </p:sp>
    </p:spTree>
    <p:extLst>
      <p:ext uri="{BB962C8B-B14F-4D97-AF65-F5344CB8AC3E}">
        <p14:creationId xmlns:p14="http://schemas.microsoft.com/office/powerpoint/2010/main" val="35363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Evidence Handling</a:t>
            </a:r>
            <a:endParaRPr lang="en-AU" sz="3000" dirty="0"/>
          </a:p>
        </p:txBody>
      </p:sp>
      <p:sp>
        <p:nvSpPr>
          <p:cNvPr id="4" name="Content Placeholder 3"/>
          <p:cNvSpPr>
            <a:spLocks noGrp="1"/>
          </p:cNvSpPr>
          <p:nvPr>
            <p:ph idx="1"/>
          </p:nvPr>
        </p:nvSpPr>
        <p:spPr/>
        <p:txBody>
          <a:bodyPr>
            <a:normAutofit lnSpcReduction="10000"/>
          </a:bodyPr>
          <a:lstStyle/>
          <a:p>
            <a:pPr marL="68580" indent="0">
              <a:buClrTx/>
              <a:buNone/>
            </a:pPr>
            <a:r>
              <a:rPr lang="en-AU" sz="2200" dirty="0"/>
              <a:t>The </a:t>
            </a:r>
            <a:r>
              <a:rPr lang="en-AU" sz="2200" dirty="0" smtClean="0"/>
              <a:t>admissibility </a:t>
            </a:r>
            <a:r>
              <a:rPr lang="en-AU" sz="2200" dirty="0"/>
              <a:t>of </a:t>
            </a:r>
            <a:r>
              <a:rPr lang="en-AU" sz="2200" dirty="0" smtClean="0"/>
              <a:t>evidence </a:t>
            </a:r>
            <a:r>
              <a:rPr lang="en-AU" sz="2200" dirty="0"/>
              <a:t>can be </a:t>
            </a:r>
            <a:r>
              <a:rPr lang="en-AU" sz="2200" b="1" u="sng" dirty="0" smtClean="0"/>
              <a:t>compromised</a:t>
            </a:r>
            <a:r>
              <a:rPr lang="en-AU" sz="2200" dirty="0" smtClean="0"/>
              <a:t> </a:t>
            </a:r>
            <a:r>
              <a:rPr lang="en-AU" sz="2200" dirty="0"/>
              <a:t>due to the </a:t>
            </a:r>
            <a:r>
              <a:rPr lang="en-AU" sz="2200" dirty="0" smtClean="0"/>
              <a:t>following:</a:t>
            </a:r>
            <a:endParaRPr lang="en-AU" sz="2200" dirty="0"/>
          </a:p>
          <a:p>
            <a:pPr lvl="1">
              <a:buClrTx/>
              <a:buFont typeface="Arial" panose="020B0604020202020204" pitchFamily="34" charset="0"/>
              <a:buChar char="•"/>
            </a:pPr>
            <a:r>
              <a:rPr lang="en-AU" sz="2200" dirty="0" smtClean="0"/>
              <a:t>Contamination; </a:t>
            </a:r>
          </a:p>
          <a:p>
            <a:pPr lvl="1">
              <a:buClrTx/>
              <a:buFont typeface="Arial" panose="020B0604020202020204" pitchFamily="34" charset="0"/>
              <a:buChar char="•"/>
            </a:pPr>
            <a:r>
              <a:rPr lang="en-AU" sz="2200" dirty="0" smtClean="0"/>
              <a:t>Break </a:t>
            </a:r>
            <a:r>
              <a:rPr lang="en-AU" sz="2200" dirty="0"/>
              <a:t>in exhibit </a:t>
            </a:r>
            <a:r>
              <a:rPr lang="en-AU" sz="2200" dirty="0" smtClean="0"/>
              <a:t>continuity;</a:t>
            </a:r>
          </a:p>
          <a:p>
            <a:pPr lvl="1">
              <a:buClrTx/>
              <a:buFont typeface="Arial" panose="020B0604020202020204" pitchFamily="34" charset="0"/>
              <a:buChar char="•"/>
            </a:pPr>
            <a:r>
              <a:rPr lang="en-AU" sz="2200" dirty="0" smtClean="0"/>
              <a:t>Previous </a:t>
            </a:r>
            <a:r>
              <a:rPr lang="en-AU" sz="2200" dirty="0"/>
              <a:t>legitimate contact or </a:t>
            </a:r>
            <a:r>
              <a:rPr lang="en-AU" sz="2200" dirty="0" smtClean="0"/>
              <a:t>transfer; and</a:t>
            </a:r>
          </a:p>
          <a:p>
            <a:pPr lvl="1">
              <a:buClrTx/>
              <a:buFont typeface="Arial" panose="020B0604020202020204" pitchFamily="34" charset="0"/>
              <a:buChar char="•"/>
            </a:pPr>
            <a:r>
              <a:rPr lang="en-AU" sz="2200" dirty="0" smtClean="0"/>
              <a:t>Examinations </a:t>
            </a:r>
            <a:r>
              <a:rPr lang="en-AU" sz="2200" dirty="0"/>
              <a:t>by non-forensic </a:t>
            </a:r>
            <a:r>
              <a:rPr lang="en-AU" sz="2200" dirty="0" smtClean="0"/>
              <a:t>trained members:</a:t>
            </a:r>
          </a:p>
          <a:p>
            <a:pPr lvl="3">
              <a:buClrTx/>
              <a:buFont typeface="Arial" panose="020B0604020202020204" pitchFamily="34" charset="0"/>
              <a:buChar char="•"/>
            </a:pPr>
            <a:r>
              <a:rPr lang="en-AU" sz="2200" dirty="0" smtClean="0"/>
              <a:t>Destruction </a:t>
            </a:r>
            <a:r>
              <a:rPr lang="en-AU" sz="2200" dirty="0"/>
              <a:t>of potential </a:t>
            </a:r>
            <a:r>
              <a:rPr lang="en-AU" sz="2200" dirty="0" smtClean="0"/>
              <a:t>physical evidence;</a:t>
            </a:r>
          </a:p>
          <a:p>
            <a:pPr lvl="3">
              <a:buClrTx/>
              <a:buFont typeface="Arial" panose="020B0604020202020204" pitchFamily="34" charset="0"/>
              <a:buChar char="•"/>
            </a:pPr>
            <a:r>
              <a:rPr lang="en-AU" sz="2200" dirty="0" smtClean="0"/>
              <a:t>Contamination </a:t>
            </a:r>
            <a:r>
              <a:rPr lang="en-AU" sz="2200" dirty="0"/>
              <a:t>of </a:t>
            </a:r>
            <a:r>
              <a:rPr lang="en-AU" sz="2200" dirty="0" smtClean="0"/>
              <a:t>items; </a:t>
            </a:r>
          </a:p>
          <a:p>
            <a:pPr lvl="3">
              <a:buClrTx/>
              <a:buFont typeface="Arial" panose="020B0604020202020204" pitchFamily="34" charset="0"/>
              <a:buChar char="•"/>
            </a:pPr>
            <a:r>
              <a:rPr lang="en-AU" sz="2200" dirty="0" smtClean="0"/>
              <a:t>Loss of digital data; and</a:t>
            </a:r>
          </a:p>
          <a:p>
            <a:pPr lvl="3">
              <a:buClrTx/>
              <a:buFont typeface="Arial" panose="020B0604020202020204" pitchFamily="34" charset="0"/>
              <a:buChar char="•"/>
            </a:pPr>
            <a:r>
              <a:rPr lang="en-AU" sz="2200" dirty="0" smtClean="0"/>
              <a:t>Irreversible </a:t>
            </a:r>
            <a:r>
              <a:rPr lang="en-AU" sz="2200" dirty="0"/>
              <a:t>damage to </a:t>
            </a:r>
            <a:r>
              <a:rPr lang="en-AU" sz="2200" dirty="0" smtClean="0"/>
              <a:t>items. </a:t>
            </a:r>
            <a:endParaRPr lang="en-AU" sz="2200" dirty="0"/>
          </a:p>
          <a:p>
            <a:pPr marL="68580" indent="0">
              <a:buClrTx/>
              <a:buNone/>
            </a:pPr>
            <a:endParaRPr lang="en-AU" sz="2500" b="1" dirty="0" smtClean="0">
              <a:solidFill>
                <a:srgbClr val="FF0000"/>
              </a:solidFill>
            </a:endParaRPr>
          </a:p>
          <a:p>
            <a:pPr marL="68580" indent="0">
              <a:buClrTx/>
              <a:buNone/>
            </a:pPr>
            <a:r>
              <a:rPr lang="en-AU" sz="2500" b="1" dirty="0" smtClean="0">
                <a:solidFill>
                  <a:srgbClr val="FF0000"/>
                </a:solidFill>
              </a:rPr>
              <a:t>Where possible always engage forensics</a:t>
            </a:r>
            <a:endParaRPr lang="en-AU" sz="2500" b="1" dirty="0">
              <a:solidFill>
                <a:srgbClr val="FF0000"/>
              </a:solidFill>
            </a:endParaRPr>
          </a:p>
        </p:txBody>
      </p:sp>
    </p:spTree>
    <p:extLst>
      <p:ext uri="{BB962C8B-B14F-4D97-AF65-F5344CB8AC3E}">
        <p14:creationId xmlns:p14="http://schemas.microsoft.com/office/powerpoint/2010/main" val="243814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a:latin typeface="Verdana"/>
              </a:rPr>
              <a:t>Evidence Handling</a:t>
            </a:r>
            <a:endParaRPr lang="en-AU" sz="3000" dirty="0"/>
          </a:p>
        </p:txBody>
      </p:sp>
      <p:sp>
        <p:nvSpPr>
          <p:cNvPr id="4" name="Content Placeholder 3"/>
          <p:cNvSpPr>
            <a:spLocks noGrp="1"/>
          </p:cNvSpPr>
          <p:nvPr>
            <p:ph idx="1"/>
          </p:nvPr>
        </p:nvSpPr>
        <p:spPr/>
        <p:txBody>
          <a:bodyPr>
            <a:normAutofit lnSpcReduction="10000"/>
          </a:bodyPr>
          <a:lstStyle/>
          <a:p>
            <a:pPr marL="68580" indent="0">
              <a:buClrTx/>
              <a:buNone/>
              <a:defRPr/>
            </a:pPr>
            <a:r>
              <a:rPr lang="en-AU" sz="2200" b="1" dirty="0" smtClean="0"/>
              <a:t>How can we avoid evidence being compromised?</a:t>
            </a:r>
          </a:p>
          <a:p>
            <a:pPr lvl="1">
              <a:buClrTx/>
              <a:buFont typeface="Arial" panose="020B0604020202020204" pitchFamily="34" charset="0"/>
              <a:buChar char="•"/>
              <a:defRPr/>
            </a:pPr>
            <a:r>
              <a:rPr lang="en-AU" sz="2200" dirty="0"/>
              <a:t>Document location of item before seizure (photograph/video/note</a:t>
            </a:r>
            <a:r>
              <a:rPr lang="en-AU" sz="2200" dirty="0" smtClean="0"/>
              <a:t>);</a:t>
            </a:r>
          </a:p>
          <a:p>
            <a:pPr lvl="1">
              <a:buClrTx/>
              <a:buFont typeface="Arial" panose="020B0604020202020204" pitchFamily="34" charset="0"/>
              <a:buChar char="•"/>
              <a:defRPr/>
            </a:pPr>
            <a:r>
              <a:rPr lang="en-AU" sz="2200" dirty="0" smtClean="0"/>
              <a:t>Ensure good notes are taken detailing seizure and movement of exhibits;</a:t>
            </a:r>
          </a:p>
          <a:p>
            <a:pPr lvl="1">
              <a:buClrTx/>
              <a:buFont typeface="Arial" panose="020B0604020202020204" pitchFamily="34" charset="0"/>
              <a:buChar char="•"/>
              <a:defRPr/>
            </a:pPr>
            <a:r>
              <a:rPr lang="en-AU" sz="2200" dirty="0" smtClean="0"/>
              <a:t>Record exhibits in a movement log;</a:t>
            </a:r>
          </a:p>
          <a:p>
            <a:pPr lvl="1">
              <a:buClrTx/>
              <a:buFont typeface="Arial" panose="020B0604020202020204" pitchFamily="34" charset="0"/>
              <a:buChar char="•"/>
              <a:defRPr/>
            </a:pPr>
            <a:r>
              <a:rPr lang="en-AU" sz="2200" dirty="0"/>
              <a:t>Package items </a:t>
            </a:r>
            <a:r>
              <a:rPr lang="en-AU" sz="2200" dirty="0" smtClean="0"/>
              <a:t>separately to maintain forensic integrity and avoid confusion;</a:t>
            </a:r>
          </a:p>
          <a:p>
            <a:pPr lvl="1">
              <a:buClrTx/>
              <a:buFont typeface="Arial" panose="020B0604020202020204" pitchFamily="34" charset="0"/>
              <a:buChar char="•"/>
              <a:defRPr/>
            </a:pPr>
            <a:r>
              <a:rPr lang="en-AU" sz="2200" dirty="0" smtClean="0"/>
              <a:t>Wear proper protective equipment (gloves </a:t>
            </a:r>
            <a:r>
              <a:rPr lang="en-AU" sz="2200" dirty="0" err="1" smtClean="0"/>
              <a:t>etc</a:t>
            </a:r>
            <a:r>
              <a:rPr lang="en-AU" sz="2200" dirty="0" smtClean="0"/>
              <a:t>);</a:t>
            </a:r>
          </a:p>
          <a:p>
            <a:pPr lvl="1">
              <a:buClrTx/>
              <a:buFont typeface="Arial" panose="020B0604020202020204" pitchFamily="34" charset="0"/>
              <a:buChar char="•"/>
              <a:defRPr/>
            </a:pPr>
            <a:r>
              <a:rPr lang="en-AU" sz="2200" dirty="0" smtClean="0"/>
              <a:t>Secure items in a locked room (preferably with audit capability); and </a:t>
            </a:r>
          </a:p>
          <a:p>
            <a:pPr lvl="1">
              <a:buClrTx/>
              <a:buFont typeface="Arial" panose="020B0604020202020204" pitchFamily="34" charset="0"/>
              <a:buChar char="•"/>
              <a:defRPr/>
            </a:pPr>
            <a:r>
              <a:rPr lang="en-AU" sz="2200" dirty="0" smtClean="0"/>
              <a:t>Minimise continuity chain where possible.</a:t>
            </a:r>
          </a:p>
          <a:p>
            <a:pPr lvl="1">
              <a:buClrTx/>
              <a:buFont typeface="Arial" panose="020B0604020202020204" pitchFamily="34" charset="0"/>
              <a:buChar char="•"/>
              <a:defRPr/>
            </a:pPr>
            <a:endParaRPr lang="en-AU" dirty="0" smtClean="0"/>
          </a:p>
          <a:p>
            <a:pPr lvl="1">
              <a:buClrTx/>
              <a:buFont typeface="Arial" panose="020B0604020202020204" pitchFamily="34" charset="0"/>
              <a:buChar char="•"/>
              <a:defRPr/>
            </a:pPr>
            <a:endParaRPr lang="en-AU" dirty="0"/>
          </a:p>
          <a:p>
            <a:pPr marL="68580" indent="0">
              <a:buClrTx/>
              <a:buNone/>
            </a:pPr>
            <a:endParaRPr lang="en-AU" sz="4400" dirty="0"/>
          </a:p>
        </p:txBody>
      </p:sp>
    </p:spTree>
    <p:extLst>
      <p:ext uri="{BB962C8B-B14F-4D97-AF65-F5344CB8AC3E}">
        <p14:creationId xmlns:p14="http://schemas.microsoft.com/office/powerpoint/2010/main" val="26411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Evidence Handling</a:t>
            </a:r>
            <a:endParaRPr lang="en-AU" sz="3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1340768"/>
            <a:ext cx="68865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81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Evidence Handling</a:t>
            </a:r>
            <a:endParaRPr lang="en-AU" sz="3000" dirty="0"/>
          </a:p>
        </p:txBody>
      </p:sp>
      <p:sp>
        <p:nvSpPr>
          <p:cNvPr id="4" name="Content Placeholder 3"/>
          <p:cNvSpPr>
            <a:spLocks noGrp="1"/>
          </p:cNvSpPr>
          <p:nvPr>
            <p:ph idx="1"/>
          </p:nvPr>
        </p:nvSpPr>
        <p:spPr/>
        <p:txBody>
          <a:bodyPr>
            <a:normAutofit/>
          </a:bodyPr>
          <a:lstStyle/>
          <a:p>
            <a:pPr marL="68580" indent="0" algn="ctr">
              <a:buClrTx/>
              <a:buNone/>
            </a:pPr>
            <a:r>
              <a:rPr lang="en-AU" sz="3600" b="1" u="sng" dirty="0" smtClean="0">
                <a:solidFill>
                  <a:srgbClr val="FFC000"/>
                </a:solidFill>
              </a:rPr>
              <a:t>GOLDEN RULE:</a:t>
            </a:r>
          </a:p>
          <a:p>
            <a:pPr marL="68580" indent="0" algn="ctr">
              <a:buClrTx/>
              <a:buNone/>
            </a:pPr>
            <a:endParaRPr lang="en-AU" sz="3600" b="1" u="sng" dirty="0">
              <a:solidFill>
                <a:srgbClr val="FF0000"/>
              </a:solidFill>
            </a:endParaRPr>
          </a:p>
          <a:p>
            <a:pPr marL="68580" indent="0" algn="ctr">
              <a:buClrTx/>
              <a:buNone/>
            </a:pPr>
            <a:r>
              <a:rPr lang="en-AU" sz="3600" b="1" dirty="0" smtClean="0">
                <a:solidFill>
                  <a:srgbClr val="FF0000"/>
                </a:solidFill>
              </a:rPr>
              <a:t>Never touch, change, alter or move anything within a crime scene, until it has been documented, identified and photographed.</a:t>
            </a:r>
            <a:endParaRPr lang="en-AU" sz="3600" b="1" dirty="0">
              <a:solidFill>
                <a:srgbClr val="FF0000"/>
              </a:solidFill>
            </a:endParaRPr>
          </a:p>
        </p:txBody>
      </p:sp>
    </p:spTree>
    <p:extLst>
      <p:ext uri="{BB962C8B-B14F-4D97-AF65-F5344CB8AC3E}">
        <p14:creationId xmlns:p14="http://schemas.microsoft.com/office/powerpoint/2010/main" val="39820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Victim Management</a:t>
            </a:r>
            <a:endParaRPr lang="en-AU" sz="5400" dirty="0"/>
          </a:p>
        </p:txBody>
      </p:sp>
    </p:spTree>
    <p:extLst>
      <p:ext uri="{BB962C8B-B14F-4D97-AF65-F5344CB8AC3E}">
        <p14:creationId xmlns:p14="http://schemas.microsoft.com/office/powerpoint/2010/main" val="46185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Law Enforcement Challenges</a:t>
            </a:r>
            <a:endParaRPr lang="en-AU" sz="5400" dirty="0"/>
          </a:p>
        </p:txBody>
      </p:sp>
    </p:spTree>
    <p:extLst>
      <p:ext uri="{BB962C8B-B14F-4D97-AF65-F5344CB8AC3E}">
        <p14:creationId xmlns:p14="http://schemas.microsoft.com/office/powerpoint/2010/main" val="27511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Victim Management</a:t>
            </a:r>
            <a:endParaRPr lang="en-AU" sz="3000" dirty="0"/>
          </a:p>
        </p:txBody>
      </p:sp>
      <p:sp>
        <p:nvSpPr>
          <p:cNvPr id="4" name="Content Placeholder 3"/>
          <p:cNvSpPr>
            <a:spLocks noGrp="1"/>
          </p:cNvSpPr>
          <p:nvPr>
            <p:ph idx="1"/>
          </p:nvPr>
        </p:nvSpPr>
        <p:spPr/>
        <p:txBody>
          <a:bodyPr>
            <a:normAutofit/>
          </a:bodyPr>
          <a:lstStyle/>
          <a:p>
            <a:pPr marL="68580" indent="0">
              <a:buNone/>
            </a:pPr>
            <a:r>
              <a:rPr lang="en-US" sz="2200" b="1" dirty="0"/>
              <a:t>Principles for responding to </a:t>
            </a:r>
            <a:r>
              <a:rPr lang="en-US" sz="2200" b="1" dirty="0" smtClean="0"/>
              <a:t>victims:</a:t>
            </a:r>
            <a:endParaRPr lang="en-US" sz="2200" b="1" dirty="0"/>
          </a:p>
          <a:p>
            <a:pPr lvl="1">
              <a:buClrTx/>
              <a:buFont typeface="Arial" panose="020B0604020202020204" pitchFamily="34" charset="0"/>
              <a:buChar char="•"/>
            </a:pPr>
            <a:r>
              <a:rPr lang="en-US" sz="2000" dirty="0" smtClean="0"/>
              <a:t>victims </a:t>
            </a:r>
            <a:r>
              <a:rPr lang="en-US" sz="2000" dirty="0"/>
              <a:t>are treated with dignity and respect;</a:t>
            </a:r>
          </a:p>
          <a:p>
            <a:pPr lvl="1">
              <a:buClrTx/>
              <a:buFont typeface="Arial" panose="020B0604020202020204" pitchFamily="34" charset="0"/>
              <a:buChar char="•"/>
            </a:pPr>
            <a:r>
              <a:rPr lang="en-US" sz="2000" dirty="0" smtClean="0"/>
              <a:t>victims </a:t>
            </a:r>
            <a:r>
              <a:rPr lang="en-US" sz="2000" dirty="0"/>
              <a:t>are informed of their choices;</a:t>
            </a:r>
          </a:p>
          <a:p>
            <a:pPr lvl="1">
              <a:buClrTx/>
              <a:buFont typeface="Arial" panose="020B0604020202020204" pitchFamily="34" charset="0"/>
              <a:buChar char="•"/>
            </a:pPr>
            <a:r>
              <a:rPr lang="en-US" sz="2000" dirty="0" smtClean="0"/>
              <a:t>victims </a:t>
            </a:r>
            <a:r>
              <a:rPr lang="en-US" sz="2000" dirty="0"/>
              <a:t>safety, physical and emotional needs are of primary </a:t>
            </a:r>
            <a:r>
              <a:rPr lang="en-US" sz="2000" dirty="0" smtClean="0"/>
              <a:t>concern; </a:t>
            </a:r>
            <a:endParaRPr lang="en-US" sz="2000" dirty="0"/>
          </a:p>
          <a:p>
            <a:pPr lvl="1">
              <a:buClrTx/>
              <a:buFont typeface="Arial" panose="020B0604020202020204" pitchFamily="34" charset="0"/>
              <a:buChar char="•"/>
            </a:pPr>
            <a:r>
              <a:rPr lang="en-US" sz="2000" dirty="0"/>
              <a:t>c</a:t>
            </a:r>
            <a:r>
              <a:rPr lang="en-US" sz="2000" dirty="0" smtClean="0"/>
              <a:t>onsider the involvement of guardians/parents in the offences under investigation; </a:t>
            </a:r>
            <a:endParaRPr lang="en-US" sz="2000" dirty="0"/>
          </a:p>
          <a:p>
            <a:pPr lvl="1">
              <a:buClrTx/>
              <a:buFont typeface="Arial" panose="020B0604020202020204" pitchFamily="34" charset="0"/>
              <a:buChar char="•"/>
            </a:pPr>
            <a:r>
              <a:rPr lang="en-US" sz="2000" dirty="0" smtClean="0"/>
              <a:t>victim disclosures should only be obtained when essential to the investigative process; and</a:t>
            </a:r>
          </a:p>
          <a:p>
            <a:pPr lvl="1">
              <a:buClrTx/>
              <a:buFont typeface="Arial" panose="020B0604020202020204" pitchFamily="34" charset="0"/>
              <a:buChar char="•"/>
            </a:pPr>
            <a:r>
              <a:rPr lang="en-US" sz="2000" dirty="0"/>
              <a:t>v</a:t>
            </a:r>
            <a:r>
              <a:rPr lang="en-US" sz="2000" dirty="0" smtClean="0"/>
              <a:t>ictims </a:t>
            </a:r>
            <a:r>
              <a:rPr lang="en-US" sz="2000" b="1" u="sng" dirty="0" smtClean="0"/>
              <a:t>should not</a:t>
            </a:r>
            <a:r>
              <a:rPr lang="en-US" sz="2000" dirty="0" smtClean="0"/>
              <a:t> be interviewed at the scene. Arrangements should be made for the interview to take place at another location.</a:t>
            </a:r>
          </a:p>
          <a:p>
            <a:pPr marL="68580" indent="0">
              <a:buClrTx/>
              <a:buNone/>
            </a:pPr>
            <a:endParaRPr lang="en-US" sz="2000" dirty="0"/>
          </a:p>
        </p:txBody>
      </p:sp>
    </p:spTree>
    <p:extLst>
      <p:ext uri="{BB962C8B-B14F-4D97-AF65-F5344CB8AC3E}">
        <p14:creationId xmlns:p14="http://schemas.microsoft.com/office/powerpoint/2010/main" val="391289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Victim Management</a:t>
            </a:r>
            <a:endParaRPr lang="en-AU" sz="3000" dirty="0"/>
          </a:p>
        </p:txBody>
      </p:sp>
      <p:sp>
        <p:nvSpPr>
          <p:cNvPr id="4" name="Content Placeholder 3"/>
          <p:cNvSpPr>
            <a:spLocks noGrp="1"/>
          </p:cNvSpPr>
          <p:nvPr>
            <p:ph idx="1"/>
          </p:nvPr>
        </p:nvSpPr>
        <p:spPr/>
        <p:txBody>
          <a:bodyPr>
            <a:normAutofit/>
          </a:bodyPr>
          <a:lstStyle/>
          <a:p>
            <a:pPr marL="68580" indent="0">
              <a:buClrTx/>
              <a:buNone/>
            </a:pPr>
            <a:r>
              <a:rPr lang="en-US" sz="2200" b="1" dirty="0" smtClean="0"/>
              <a:t>Ensure the victim/guardian is informed of:</a:t>
            </a:r>
          </a:p>
          <a:p>
            <a:pPr lvl="1">
              <a:buClrTx/>
              <a:buFont typeface="Arial" panose="020B0604020202020204" pitchFamily="34" charset="0"/>
              <a:buChar char="•"/>
            </a:pPr>
            <a:r>
              <a:rPr lang="en-US" sz="2000" dirty="0"/>
              <a:t>the availability and purpose of a forensic medical examination;</a:t>
            </a:r>
          </a:p>
          <a:p>
            <a:pPr lvl="1">
              <a:buClrTx/>
              <a:buFont typeface="Arial" panose="020B0604020202020204" pitchFamily="34" charset="0"/>
              <a:buChar char="•"/>
            </a:pPr>
            <a:r>
              <a:rPr lang="en-US" sz="2000" dirty="0"/>
              <a:t>the </a:t>
            </a:r>
            <a:r>
              <a:rPr lang="en-AU" sz="2000" dirty="0" smtClean="0"/>
              <a:t>availability </a:t>
            </a:r>
            <a:r>
              <a:rPr lang="en-AU" sz="2000" dirty="0"/>
              <a:t>of </a:t>
            </a:r>
            <a:r>
              <a:rPr lang="en-AU" sz="2000" dirty="0" smtClean="0"/>
              <a:t>counselling;</a:t>
            </a:r>
          </a:p>
          <a:p>
            <a:pPr lvl="1">
              <a:buClrTx/>
              <a:buFont typeface="Arial" panose="020B0604020202020204" pitchFamily="34" charset="0"/>
              <a:buChar char="•"/>
            </a:pPr>
            <a:r>
              <a:rPr lang="en-US" sz="2000" dirty="0" smtClean="0"/>
              <a:t>the </a:t>
            </a:r>
            <a:r>
              <a:rPr lang="en-US" sz="2000" dirty="0"/>
              <a:t>police role and the need for detailed </a:t>
            </a:r>
            <a:r>
              <a:rPr lang="en-US" sz="2000" dirty="0" smtClean="0"/>
              <a:t>statements; </a:t>
            </a:r>
          </a:p>
          <a:p>
            <a:pPr lvl="1">
              <a:buClrTx/>
              <a:buFont typeface="Arial" panose="020B0604020202020204" pitchFamily="34" charset="0"/>
              <a:buChar char="•"/>
            </a:pPr>
            <a:r>
              <a:rPr lang="en-US" sz="2000" dirty="0" smtClean="0"/>
              <a:t>the </a:t>
            </a:r>
            <a:r>
              <a:rPr lang="en-US" sz="2000" dirty="0"/>
              <a:t>expected length of time the statement taking may </a:t>
            </a:r>
            <a:r>
              <a:rPr lang="en-US" sz="2000" dirty="0" smtClean="0"/>
              <a:t>require;</a:t>
            </a:r>
          </a:p>
          <a:p>
            <a:pPr lvl="1">
              <a:buClrTx/>
              <a:buFont typeface="Arial" panose="020B0604020202020204" pitchFamily="34" charset="0"/>
              <a:buChar char="•"/>
            </a:pPr>
            <a:r>
              <a:rPr lang="en-US" sz="2000" dirty="0" smtClean="0"/>
              <a:t>the </a:t>
            </a:r>
            <a:r>
              <a:rPr lang="en-US" sz="2000" dirty="0"/>
              <a:t>likelihood of having to recount details of the police statement </a:t>
            </a:r>
            <a:r>
              <a:rPr lang="en-US" sz="2000" dirty="0" smtClean="0"/>
              <a:t>if the </a:t>
            </a:r>
            <a:r>
              <a:rPr lang="en-US" sz="2000" dirty="0"/>
              <a:t>matter goes to </a:t>
            </a:r>
            <a:r>
              <a:rPr lang="en-US" sz="2000" dirty="0" smtClean="0"/>
              <a:t>court;</a:t>
            </a:r>
          </a:p>
          <a:p>
            <a:pPr lvl="1">
              <a:buClrTx/>
              <a:buFont typeface="Arial" panose="020B0604020202020204" pitchFamily="34" charset="0"/>
              <a:buChar char="•"/>
            </a:pPr>
            <a:r>
              <a:rPr lang="en-US" sz="2000" dirty="0" smtClean="0"/>
              <a:t>the </a:t>
            </a:r>
            <a:r>
              <a:rPr lang="en-US" sz="2000" dirty="0"/>
              <a:t>interviewing of suspects, the use of bail </a:t>
            </a:r>
            <a:r>
              <a:rPr lang="en-AU" sz="2000" dirty="0" smtClean="0"/>
              <a:t>to prevent further victimisation/victim intimidation; and</a:t>
            </a:r>
            <a:endParaRPr lang="en-AU" sz="2000" dirty="0"/>
          </a:p>
          <a:p>
            <a:pPr lvl="1">
              <a:buClrTx/>
              <a:buFont typeface="Arial" panose="020B0604020202020204" pitchFamily="34" charset="0"/>
              <a:buChar char="•"/>
            </a:pPr>
            <a:r>
              <a:rPr lang="en-US" sz="2000" dirty="0" smtClean="0"/>
              <a:t>the </a:t>
            </a:r>
            <a:r>
              <a:rPr lang="en-US" sz="2000" dirty="0"/>
              <a:t>court process and what is required of </a:t>
            </a:r>
            <a:r>
              <a:rPr lang="en-US" sz="2000" dirty="0" smtClean="0"/>
              <a:t>witnesses.</a:t>
            </a:r>
            <a:endParaRPr lang="en-US" sz="2000" dirty="0"/>
          </a:p>
          <a:p>
            <a:pPr marL="68580" indent="0">
              <a:buNone/>
            </a:pPr>
            <a:endParaRPr lang="en-US" sz="2000" dirty="0"/>
          </a:p>
        </p:txBody>
      </p:sp>
    </p:spTree>
    <p:extLst>
      <p:ext uri="{BB962C8B-B14F-4D97-AF65-F5344CB8AC3E}">
        <p14:creationId xmlns:p14="http://schemas.microsoft.com/office/powerpoint/2010/main" val="4447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2800" kern="0" spc="0" dirty="0" smtClean="0">
                <a:latin typeface="Verdana"/>
              </a:rPr>
              <a:t>Victim Management</a:t>
            </a:r>
            <a:endParaRPr lang="en-AU" sz="2800" dirty="0"/>
          </a:p>
        </p:txBody>
      </p:sp>
      <p:sp>
        <p:nvSpPr>
          <p:cNvPr id="4" name="Content Placeholder 3"/>
          <p:cNvSpPr>
            <a:spLocks noGrp="1"/>
          </p:cNvSpPr>
          <p:nvPr>
            <p:ph idx="1"/>
          </p:nvPr>
        </p:nvSpPr>
        <p:spPr>
          <a:xfrm>
            <a:off x="683568" y="1484784"/>
            <a:ext cx="7772173" cy="4864897"/>
          </a:xfrm>
        </p:spPr>
        <p:txBody>
          <a:bodyPr>
            <a:normAutofit fontScale="85000" lnSpcReduction="20000"/>
          </a:bodyPr>
          <a:lstStyle/>
          <a:p>
            <a:pPr marL="68580" indent="0">
              <a:buClrTx/>
              <a:buNone/>
            </a:pPr>
            <a:r>
              <a:rPr lang="en-AU" sz="2600" b="1" dirty="0"/>
              <a:t>Things to consider while interviewing child victims:</a:t>
            </a:r>
          </a:p>
          <a:p>
            <a:pPr>
              <a:buClrTx/>
              <a:buFont typeface="Arial" panose="020B0604020202020204" pitchFamily="34" charset="0"/>
              <a:buChar char="•"/>
            </a:pPr>
            <a:r>
              <a:rPr lang="en-AU" dirty="0"/>
              <a:t>Sensitive approach and recognise vulnerability;</a:t>
            </a:r>
          </a:p>
          <a:p>
            <a:pPr>
              <a:buClrTx/>
              <a:buFont typeface="Arial" panose="020B0604020202020204" pitchFamily="34" charset="0"/>
              <a:buChar char="•"/>
            </a:pPr>
            <a:r>
              <a:rPr lang="en-AU" dirty="0"/>
              <a:t>Establish a child sensitive environment and develop rapport;</a:t>
            </a:r>
          </a:p>
          <a:p>
            <a:pPr>
              <a:buClrTx/>
              <a:buFont typeface="Arial" panose="020B0604020202020204" pitchFamily="34" charset="0"/>
              <a:buChar char="•"/>
            </a:pPr>
            <a:r>
              <a:rPr lang="en-AU" dirty="0"/>
              <a:t>Determine child’s developmental age;</a:t>
            </a:r>
          </a:p>
          <a:p>
            <a:pPr>
              <a:buClrTx/>
              <a:buFont typeface="Arial" panose="020B0604020202020204" pitchFamily="34" charset="0"/>
              <a:buChar char="•"/>
            </a:pPr>
            <a:r>
              <a:rPr lang="en-AU" dirty="0"/>
              <a:t>Identify yourself as a helping person;</a:t>
            </a:r>
          </a:p>
          <a:p>
            <a:pPr>
              <a:buClrTx/>
              <a:buFont typeface="Arial" panose="020B0604020202020204" pitchFamily="34" charset="0"/>
              <a:buChar char="•"/>
            </a:pPr>
            <a:r>
              <a:rPr lang="en-AU" dirty="0"/>
              <a:t>Ask the child if he/she </a:t>
            </a:r>
            <a:r>
              <a:rPr lang="en-AU" dirty="0" smtClean="0"/>
              <a:t>knows </a:t>
            </a:r>
            <a:r>
              <a:rPr lang="en-AU" dirty="0"/>
              <a:t>why they have come to see you;</a:t>
            </a:r>
          </a:p>
          <a:p>
            <a:pPr>
              <a:buClrTx/>
              <a:buFont typeface="Arial" panose="020B0604020202020204" pitchFamily="34" charset="0"/>
              <a:buChar char="•"/>
            </a:pPr>
            <a:r>
              <a:rPr lang="en-AU" dirty="0"/>
              <a:t>Establish ground rules (truth and lies);</a:t>
            </a:r>
          </a:p>
          <a:p>
            <a:pPr>
              <a:buClrTx/>
              <a:buFont typeface="Arial" panose="020B0604020202020204" pitchFamily="34" charset="0"/>
              <a:buChar char="•"/>
            </a:pPr>
            <a:r>
              <a:rPr lang="en-AU" dirty="0"/>
              <a:t>Ask the child to describe what is happening in their own words;</a:t>
            </a:r>
          </a:p>
          <a:p>
            <a:pPr>
              <a:buClrTx/>
              <a:buFont typeface="Arial" panose="020B0604020202020204" pitchFamily="34" charset="0"/>
              <a:buChar char="•"/>
            </a:pPr>
            <a:r>
              <a:rPr lang="en-AU" dirty="0"/>
              <a:t>Begin with open-ended questions and only use direct questions when necessary; and</a:t>
            </a:r>
          </a:p>
          <a:p>
            <a:pPr>
              <a:buClrTx/>
              <a:buFont typeface="Arial" panose="020B0604020202020204" pitchFamily="34" charset="0"/>
              <a:buChar char="•"/>
            </a:pPr>
            <a:r>
              <a:rPr lang="en-AU" dirty="0"/>
              <a:t>Consider the child may disclose other victims.</a:t>
            </a:r>
          </a:p>
          <a:p>
            <a:pPr>
              <a:buClrTx/>
            </a:pPr>
            <a:endParaRPr lang="en-AU" dirty="0"/>
          </a:p>
          <a:p>
            <a:pPr marL="768096" lvl="2" indent="0">
              <a:buClrTx/>
              <a:buNone/>
            </a:pPr>
            <a:endParaRPr lang="en-AU" dirty="0"/>
          </a:p>
          <a:p>
            <a:pPr marL="68580" indent="0">
              <a:buClrTx/>
              <a:buNone/>
            </a:pPr>
            <a:endParaRPr lang="en-AU" dirty="0"/>
          </a:p>
          <a:p>
            <a:pPr>
              <a:buClrTx/>
              <a:buFont typeface="Arial" panose="020B0604020202020204" pitchFamily="34" charset="0"/>
              <a:buChar char="•"/>
            </a:pPr>
            <a:endParaRPr lang="en-AU" b="1" u="sng" dirty="0"/>
          </a:p>
          <a:p>
            <a:pPr marL="68580" indent="0" algn="ctr">
              <a:buClrTx/>
              <a:buNone/>
            </a:pPr>
            <a:endParaRPr lang="en-AU" dirty="0"/>
          </a:p>
          <a:p>
            <a:pPr marL="68580" indent="0" algn="ctr">
              <a:buClrTx/>
              <a:buNone/>
            </a:pPr>
            <a:endParaRPr lang="en-AU" dirty="0"/>
          </a:p>
          <a:p>
            <a:pPr marL="68580" indent="0" algn="ctr">
              <a:buClrTx/>
              <a:buNone/>
            </a:pPr>
            <a:endParaRPr lang="en-AU" dirty="0"/>
          </a:p>
        </p:txBody>
      </p:sp>
    </p:spTree>
    <p:extLst>
      <p:ext uri="{BB962C8B-B14F-4D97-AF65-F5344CB8AC3E}">
        <p14:creationId xmlns:p14="http://schemas.microsoft.com/office/powerpoint/2010/main" val="424036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2800" kern="0" spc="0" dirty="0" smtClean="0">
                <a:latin typeface="Verdana"/>
              </a:rPr>
              <a:t>Victim Management</a:t>
            </a:r>
            <a:endParaRPr lang="en-AU" sz="2800" dirty="0"/>
          </a:p>
        </p:txBody>
      </p:sp>
      <p:sp>
        <p:nvSpPr>
          <p:cNvPr id="4" name="Content Placeholder 3"/>
          <p:cNvSpPr>
            <a:spLocks noGrp="1"/>
          </p:cNvSpPr>
          <p:nvPr>
            <p:ph idx="1"/>
          </p:nvPr>
        </p:nvSpPr>
        <p:spPr>
          <a:xfrm>
            <a:off x="683568" y="1484784"/>
            <a:ext cx="7772173" cy="4864897"/>
          </a:xfrm>
        </p:spPr>
        <p:txBody>
          <a:bodyPr>
            <a:normAutofit/>
          </a:bodyPr>
          <a:lstStyle/>
          <a:p>
            <a:pPr marL="68580" indent="0">
              <a:buClrTx/>
              <a:buNone/>
            </a:pPr>
            <a:r>
              <a:rPr lang="en-AU" sz="2200" b="1" dirty="0" smtClean="0"/>
              <a:t>Child victims and court:</a:t>
            </a:r>
            <a:endParaRPr lang="en-AU" sz="2200" b="1" dirty="0"/>
          </a:p>
          <a:p>
            <a:pPr>
              <a:buClrTx/>
              <a:buFont typeface="Arial" panose="020B0604020202020204" pitchFamily="34" charset="0"/>
              <a:buChar char="•"/>
            </a:pPr>
            <a:r>
              <a:rPr lang="en-AU" dirty="0" smtClean="0"/>
              <a:t>The re-victimisation of the child through the giving evidence in court should be mitigated where possible.</a:t>
            </a:r>
          </a:p>
          <a:p>
            <a:pPr>
              <a:buClrTx/>
              <a:buFont typeface="Arial" panose="020B0604020202020204" pitchFamily="34" charset="0"/>
              <a:buChar char="•"/>
            </a:pPr>
            <a:r>
              <a:rPr lang="en-AU" dirty="0" smtClean="0"/>
              <a:t>Re-victimisation can be achieved through:</a:t>
            </a:r>
          </a:p>
          <a:p>
            <a:pPr lvl="1">
              <a:buClrTx/>
              <a:buFont typeface="Arial" panose="020B0604020202020204" pitchFamily="34" charset="0"/>
              <a:buChar char="•"/>
            </a:pPr>
            <a:r>
              <a:rPr lang="en-AU" dirty="0" smtClean="0"/>
              <a:t>Evidence in chief interviews;</a:t>
            </a:r>
          </a:p>
          <a:p>
            <a:pPr lvl="1">
              <a:buClrTx/>
              <a:buFont typeface="Arial" panose="020B0604020202020204" pitchFamily="34" charset="0"/>
              <a:buChar char="•"/>
            </a:pPr>
            <a:r>
              <a:rPr lang="en-AU" dirty="0" smtClean="0"/>
              <a:t>Provision of evidence via video;</a:t>
            </a:r>
          </a:p>
          <a:p>
            <a:pPr lvl="1">
              <a:buClrTx/>
              <a:buFont typeface="Arial" panose="020B0604020202020204" pitchFamily="34" charset="0"/>
              <a:buChar char="•"/>
            </a:pPr>
            <a:r>
              <a:rPr lang="en-AU" dirty="0" smtClean="0"/>
              <a:t>Close court; </a:t>
            </a:r>
          </a:p>
          <a:p>
            <a:pPr lvl="1">
              <a:buClrTx/>
              <a:buFont typeface="Arial" panose="020B0604020202020204" pitchFamily="34" charset="0"/>
              <a:buChar char="•"/>
            </a:pPr>
            <a:r>
              <a:rPr lang="en-AU" dirty="0" smtClean="0"/>
              <a:t>Provision of support person; </a:t>
            </a:r>
            <a:r>
              <a:rPr lang="en-AU" dirty="0" smtClean="0"/>
              <a:t>and</a:t>
            </a:r>
          </a:p>
          <a:p>
            <a:pPr lvl="1">
              <a:buClrTx/>
              <a:buFont typeface="Arial" panose="020B0604020202020204" pitchFamily="34" charset="0"/>
              <a:buChar char="•"/>
            </a:pPr>
            <a:r>
              <a:rPr lang="en-AU" dirty="0" smtClean="0"/>
              <a:t>Child friendly questioning techniques.</a:t>
            </a:r>
            <a:endParaRPr lang="en-AU" dirty="0"/>
          </a:p>
          <a:p>
            <a:pPr marL="68580" indent="0">
              <a:buClrTx/>
              <a:buNone/>
            </a:pPr>
            <a:endParaRPr lang="en-AU" dirty="0"/>
          </a:p>
          <a:p>
            <a:pPr>
              <a:buClrTx/>
              <a:buFont typeface="Arial" panose="020B0604020202020204" pitchFamily="34" charset="0"/>
              <a:buChar char="•"/>
            </a:pPr>
            <a:endParaRPr lang="en-AU" b="1" u="sng" dirty="0"/>
          </a:p>
          <a:p>
            <a:pPr marL="68580" indent="0" algn="ctr">
              <a:buClrTx/>
              <a:buNone/>
            </a:pPr>
            <a:endParaRPr lang="en-AU" dirty="0"/>
          </a:p>
          <a:p>
            <a:pPr marL="68580" indent="0" algn="ctr">
              <a:buClrTx/>
              <a:buNone/>
            </a:pPr>
            <a:endParaRPr lang="en-AU" dirty="0"/>
          </a:p>
          <a:p>
            <a:pPr marL="68580" indent="0" algn="ctr">
              <a:buClrTx/>
              <a:buNone/>
            </a:pPr>
            <a:endParaRPr lang="en-AU" dirty="0"/>
          </a:p>
        </p:txBody>
      </p:sp>
    </p:spTree>
    <p:extLst>
      <p:ext uri="{BB962C8B-B14F-4D97-AF65-F5344CB8AC3E}">
        <p14:creationId xmlns:p14="http://schemas.microsoft.com/office/powerpoint/2010/main" val="39891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Victim Management</a:t>
            </a:r>
            <a:endParaRPr lang="en-AU" sz="3000" dirty="0"/>
          </a:p>
        </p:txBody>
      </p:sp>
      <p:sp>
        <p:nvSpPr>
          <p:cNvPr id="4" name="Content Placeholder 3"/>
          <p:cNvSpPr>
            <a:spLocks noGrp="1"/>
          </p:cNvSpPr>
          <p:nvPr>
            <p:ph idx="1"/>
          </p:nvPr>
        </p:nvSpPr>
        <p:spPr/>
        <p:txBody>
          <a:bodyPr>
            <a:normAutofit lnSpcReduction="10000"/>
          </a:bodyPr>
          <a:lstStyle/>
          <a:p>
            <a:pPr marL="68580" indent="0">
              <a:buClrTx/>
              <a:buNone/>
            </a:pPr>
            <a:r>
              <a:rPr lang="en-US" sz="2200" b="1" dirty="0" smtClean="0"/>
              <a:t>How does victim management contribute to preventing, detecting and disrupting?</a:t>
            </a:r>
          </a:p>
          <a:p>
            <a:pPr lvl="1">
              <a:buClrTx/>
              <a:buFont typeface="Arial" panose="020B0604020202020204" pitchFamily="34" charset="0"/>
              <a:buChar char="•"/>
            </a:pPr>
            <a:r>
              <a:rPr lang="en-US" dirty="0" smtClean="0"/>
              <a:t>Prevents re-</a:t>
            </a:r>
            <a:r>
              <a:rPr lang="en-US" dirty="0" err="1" smtClean="0"/>
              <a:t>victimisation</a:t>
            </a:r>
            <a:r>
              <a:rPr lang="en-US" dirty="0"/>
              <a:t>;</a:t>
            </a:r>
            <a:endParaRPr lang="en-US" dirty="0" smtClean="0"/>
          </a:p>
          <a:p>
            <a:pPr lvl="1">
              <a:buClrTx/>
              <a:buFont typeface="Arial" panose="020B0604020202020204" pitchFamily="34" charset="0"/>
              <a:buChar char="•"/>
            </a:pPr>
            <a:r>
              <a:rPr lang="en-US" dirty="0" smtClean="0"/>
              <a:t>Ensures victims feel safe and protected</a:t>
            </a:r>
            <a:r>
              <a:rPr lang="en-US" sz="2000" dirty="0" smtClean="0"/>
              <a:t>;</a:t>
            </a:r>
          </a:p>
          <a:p>
            <a:pPr lvl="1">
              <a:buClrTx/>
              <a:buFont typeface="Arial" panose="020B0604020202020204" pitchFamily="34" charset="0"/>
              <a:buChar char="•"/>
            </a:pPr>
            <a:r>
              <a:rPr lang="en-US" dirty="0" smtClean="0"/>
              <a:t>Ensures the victim feels confident to navigate the criminal justice process;</a:t>
            </a:r>
          </a:p>
          <a:p>
            <a:pPr lvl="1">
              <a:buClrTx/>
              <a:buFont typeface="Arial" panose="020B0604020202020204" pitchFamily="34" charset="0"/>
              <a:buChar char="•"/>
            </a:pPr>
            <a:r>
              <a:rPr lang="en-US" dirty="0" smtClean="0"/>
              <a:t>Ensures the best evidence is obtained from the victim;</a:t>
            </a:r>
          </a:p>
          <a:p>
            <a:pPr lvl="1">
              <a:buClrTx/>
              <a:buFont typeface="Arial" panose="020B0604020202020204" pitchFamily="34" charset="0"/>
              <a:buChar char="•"/>
            </a:pPr>
            <a:r>
              <a:rPr lang="en-US" dirty="0" smtClean="0"/>
              <a:t>Educates the community that victim rights come first in the criminal justice process; and</a:t>
            </a:r>
          </a:p>
          <a:p>
            <a:pPr lvl="1">
              <a:buClrTx/>
              <a:buFont typeface="Arial" panose="020B0604020202020204" pitchFamily="34" charset="0"/>
              <a:buChar char="•"/>
            </a:pPr>
            <a:r>
              <a:rPr lang="en-US" dirty="0" smtClean="0"/>
              <a:t>Increases the chance of a positive court outcome.</a:t>
            </a:r>
          </a:p>
          <a:p>
            <a:pPr lvl="1">
              <a:buClrTx/>
              <a:buFont typeface="Arial" panose="020B0604020202020204" pitchFamily="34" charset="0"/>
              <a:buChar char="•"/>
            </a:pPr>
            <a:endParaRPr lang="en-US" dirty="0" smtClean="0"/>
          </a:p>
          <a:p>
            <a:pPr lvl="1">
              <a:buClrTx/>
              <a:buFont typeface="Arial" panose="020B0604020202020204" pitchFamily="34" charset="0"/>
              <a:buChar char="•"/>
            </a:pPr>
            <a:endParaRPr lang="en-US" dirty="0" smtClean="0"/>
          </a:p>
          <a:p>
            <a:pPr lvl="1">
              <a:buClrTx/>
              <a:buFont typeface="Arial" panose="020B0604020202020204" pitchFamily="34" charset="0"/>
              <a:buChar char="•"/>
            </a:pPr>
            <a:endParaRPr lang="en-US" sz="2000" dirty="0" smtClean="0"/>
          </a:p>
          <a:p>
            <a:pPr lvl="1">
              <a:buClrTx/>
              <a:buFont typeface="Arial" panose="020B0604020202020204" pitchFamily="34" charset="0"/>
              <a:buChar char="•"/>
            </a:pPr>
            <a:endParaRPr lang="en-US" sz="2000" dirty="0"/>
          </a:p>
        </p:txBody>
      </p:sp>
    </p:spTree>
    <p:extLst>
      <p:ext uri="{BB962C8B-B14F-4D97-AF65-F5344CB8AC3E}">
        <p14:creationId xmlns:p14="http://schemas.microsoft.com/office/powerpoint/2010/main" val="24517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Suspect Management</a:t>
            </a:r>
            <a:endParaRPr lang="en-AU" sz="5400" dirty="0"/>
          </a:p>
        </p:txBody>
      </p:sp>
    </p:spTree>
    <p:extLst>
      <p:ext uri="{BB962C8B-B14F-4D97-AF65-F5344CB8AC3E}">
        <p14:creationId xmlns:p14="http://schemas.microsoft.com/office/powerpoint/2010/main" val="37199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Suspect Management</a:t>
            </a:r>
            <a:endParaRPr lang="en-AU" sz="3000" dirty="0"/>
          </a:p>
        </p:txBody>
      </p:sp>
      <p:sp>
        <p:nvSpPr>
          <p:cNvPr id="4" name="Content Placeholder 3"/>
          <p:cNvSpPr>
            <a:spLocks noGrp="1"/>
          </p:cNvSpPr>
          <p:nvPr>
            <p:ph idx="1"/>
          </p:nvPr>
        </p:nvSpPr>
        <p:spPr/>
        <p:txBody>
          <a:bodyPr>
            <a:normAutofit fontScale="92500" lnSpcReduction="20000"/>
          </a:bodyPr>
          <a:lstStyle/>
          <a:p>
            <a:pPr marL="171450" indent="-171450">
              <a:buClrTx/>
              <a:buFont typeface="Arial" panose="020B0604020202020204" pitchFamily="34" charset="0"/>
              <a:buChar char="•"/>
            </a:pPr>
            <a:r>
              <a:rPr lang="en-AU" dirty="0" smtClean="0">
                <a:latin typeface="+mn-lt"/>
              </a:rPr>
              <a:t>A </a:t>
            </a:r>
            <a:r>
              <a:rPr lang="en-AU" dirty="0">
                <a:latin typeface="+mn-lt"/>
              </a:rPr>
              <a:t>suspect should be removed from the crime scene as soon as practicable to avoid </a:t>
            </a:r>
            <a:r>
              <a:rPr lang="en-AU" dirty="0" smtClean="0">
                <a:latin typeface="+mn-lt"/>
              </a:rPr>
              <a:t>contamination </a:t>
            </a:r>
            <a:r>
              <a:rPr lang="en-AU" dirty="0">
                <a:latin typeface="+mn-lt"/>
              </a:rPr>
              <a:t>issues (</a:t>
            </a:r>
            <a:r>
              <a:rPr lang="en-AU" dirty="0" smtClean="0">
                <a:latin typeface="+mn-lt"/>
              </a:rPr>
              <a:t>evidence/victim and witness accounts). </a:t>
            </a:r>
            <a:endParaRPr lang="en-AU" dirty="0">
              <a:latin typeface="+mn-lt"/>
            </a:endParaRPr>
          </a:p>
          <a:p>
            <a:pPr marL="171450" indent="-171450">
              <a:buClrTx/>
              <a:buFont typeface="Arial" panose="020B0604020202020204" pitchFamily="34" charset="0"/>
              <a:buChar char="•"/>
            </a:pPr>
            <a:r>
              <a:rPr lang="en-AU" dirty="0">
                <a:latin typeface="+mn-lt"/>
              </a:rPr>
              <a:t>A suspect should not be permitted to undertake any action which may contaminate or destroy evidence, for example:</a:t>
            </a:r>
          </a:p>
          <a:p>
            <a:pPr marL="628650" lvl="1" indent="-171450">
              <a:buClrTx/>
              <a:buFont typeface="Arial" panose="020B0604020202020204" pitchFamily="34" charset="0"/>
              <a:buChar char="•"/>
            </a:pPr>
            <a:r>
              <a:rPr lang="en-AU" dirty="0">
                <a:latin typeface="+mn-lt"/>
              </a:rPr>
              <a:t>change clothing </a:t>
            </a:r>
          </a:p>
          <a:p>
            <a:pPr marL="628650" lvl="1" indent="-171450">
              <a:buClrTx/>
              <a:buFont typeface="Arial" panose="020B0604020202020204" pitchFamily="34" charset="0"/>
              <a:buChar char="•"/>
            </a:pPr>
            <a:r>
              <a:rPr lang="en-AU" dirty="0">
                <a:latin typeface="+mn-lt"/>
              </a:rPr>
              <a:t>use the toilet unattended </a:t>
            </a:r>
          </a:p>
          <a:p>
            <a:pPr marL="628650" lvl="1" indent="-171450">
              <a:buClrTx/>
              <a:buFont typeface="Arial" panose="020B0604020202020204" pitchFamily="34" charset="0"/>
              <a:buChar char="•"/>
            </a:pPr>
            <a:r>
              <a:rPr lang="en-AU" dirty="0">
                <a:latin typeface="+mn-lt"/>
              </a:rPr>
              <a:t>be left unaccompanied </a:t>
            </a:r>
          </a:p>
          <a:p>
            <a:pPr marL="628650" lvl="1" indent="-171450">
              <a:buClrTx/>
              <a:buFont typeface="Arial" panose="020B0604020202020204" pitchFamily="34" charset="0"/>
              <a:buChar char="•"/>
            </a:pPr>
            <a:r>
              <a:rPr lang="en-AU" dirty="0">
                <a:latin typeface="+mn-lt"/>
              </a:rPr>
              <a:t>rearrange furniture </a:t>
            </a:r>
          </a:p>
          <a:p>
            <a:pPr marL="628650" lvl="1" indent="-171450">
              <a:buClrTx/>
              <a:buFont typeface="Arial" panose="020B0604020202020204" pitchFamily="34" charset="0"/>
              <a:buChar char="•"/>
            </a:pPr>
            <a:r>
              <a:rPr lang="en-AU" dirty="0">
                <a:latin typeface="+mn-lt"/>
              </a:rPr>
              <a:t>clean/remove any item at the scene.</a:t>
            </a:r>
          </a:p>
          <a:p>
            <a:pPr marL="171450" indent="-171450">
              <a:buClrTx/>
              <a:buFont typeface="Arial" panose="020B0604020202020204" pitchFamily="34" charset="0"/>
              <a:buChar char="•"/>
            </a:pPr>
            <a:r>
              <a:rPr lang="en-AU" dirty="0"/>
              <a:t>T</a:t>
            </a:r>
            <a:r>
              <a:rPr lang="en-AU" dirty="0" smtClean="0"/>
              <a:t>he </a:t>
            </a:r>
            <a:r>
              <a:rPr lang="en-AU" dirty="0"/>
              <a:t>layout of the crime scene and </a:t>
            </a:r>
            <a:r>
              <a:rPr lang="en-AU" dirty="0" smtClean="0"/>
              <a:t>the </a:t>
            </a:r>
            <a:r>
              <a:rPr lang="en-AU" dirty="0"/>
              <a:t>actions of </a:t>
            </a:r>
            <a:r>
              <a:rPr lang="en-AU" dirty="0" smtClean="0"/>
              <a:t>the </a:t>
            </a:r>
            <a:r>
              <a:rPr lang="en-AU" dirty="0"/>
              <a:t>suspect </a:t>
            </a:r>
            <a:r>
              <a:rPr lang="en-AU" dirty="0" smtClean="0"/>
              <a:t>should be recorded.</a:t>
            </a:r>
            <a:endParaRPr lang="en-AU" dirty="0"/>
          </a:p>
          <a:p>
            <a:pPr marL="171450" indent="-171450">
              <a:buClrTx/>
              <a:buFont typeface="Arial" panose="020B0604020202020204" pitchFamily="34" charset="0"/>
              <a:buChar char="•"/>
            </a:pPr>
            <a:r>
              <a:rPr lang="en-AU" dirty="0"/>
              <a:t>Comments made by the suspect should be noted. </a:t>
            </a:r>
          </a:p>
          <a:p>
            <a:pPr marL="68580" indent="0">
              <a:buNone/>
            </a:pPr>
            <a:endParaRPr lang="en-US" dirty="0" smtClean="0">
              <a:latin typeface="+mn-lt"/>
            </a:endParaRPr>
          </a:p>
          <a:p>
            <a:pPr marL="68580" indent="0">
              <a:buNone/>
            </a:pPr>
            <a:endParaRPr lang="en-US" b="1" dirty="0">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76382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Suspect Management</a:t>
            </a:r>
            <a:endParaRPr lang="en-AU" sz="3000" dirty="0"/>
          </a:p>
        </p:txBody>
      </p:sp>
      <p:sp>
        <p:nvSpPr>
          <p:cNvPr id="4" name="Content Placeholder 3"/>
          <p:cNvSpPr>
            <a:spLocks noGrp="1"/>
          </p:cNvSpPr>
          <p:nvPr>
            <p:ph idx="1"/>
          </p:nvPr>
        </p:nvSpPr>
        <p:spPr/>
        <p:txBody>
          <a:bodyPr>
            <a:normAutofit/>
          </a:bodyPr>
          <a:lstStyle/>
          <a:p>
            <a:pPr marL="68580" indent="0">
              <a:buNone/>
            </a:pPr>
            <a:r>
              <a:rPr lang="en-US" sz="2200" b="1" dirty="0" smtClean="0">
                <a:latin typeface="+mn-lt"/>
              </a:rPr>
              <a:t>How does suspect management contribute to preventing, detecting and disrupting?</a:t>
            </a:r>
          </a:p>
          <a:p>
            <a:pPr lvl="1">
              <a:buClrTx/>
              <a:buFont typeface="Arial" panose="020B0604020202020204" pitchFamily="34" charset="0"/>
              <a:buChar char="•"/>
            </a:pPr>
            <a:r>
              <a:rPr lang="en-US" dirty="0" smtClean="0">
                <a:latin typeface="+mn-lt"/>
              </a:rPr>
              <a:t>Ensures the victim is protected and can’t be intimidated by the suspect;</a:t>
            </a:r>
          </a:p>
          <a:p>
            <a:pPr lvl="1">
              <a:buClrTx/>
              <a:buFont typeface="Arial" panose="020B0604020202020204" pitchFamily="34" charset="0"/>
              <a:buChar char="•"/>
            </a:pPr>
            <a:r>
              <a:rPr lang="en-US" dirty="0" smtClean="0">
                <a:latin typeface="+mn-lt"/>
              </a:rPr>
              <a:t>Ensures witness accounts can’t be influenced;</a:t>
            </a:r>
          </a:p>
          <a:p>
            <a:pPr lvl="1">
              <a:buClrTx/>
              <a:buFont typeface="Arial" panose="020B0604020202020204" pitchFamily="34" charset="0"/>
              <a:buChar char="•"/>
            </a:pPr>
            <a:r>
              <a:rPr lang="en-US" dirty="0" smtClean="0">
                <a:latin typeface="+mn-lt"/>
              </a:rPr>
              <a:t>Prevents the suspect from destroying evidence; </a:t>
            </a:r>
          </a:p>
          <a:p>
            <a:pPr lvl="1">
              <a:buClrTx/>
              <a:buFont typeface="Arial" panose="020B0604020202020204" pitchFamily="34" charset="0"/>
              <a:buChar char="•"/>
            </a:pPr>
            <a:r>
              <a:rPr lang="en-US" dirty="0" smtClean="0">
                <a:latin typeface="+mn-lt"/>
              </a:rPr>
              <a:t>Assists in crime scene control; and</a:t>
            </a:r>
          </a:p>
          <a:p>
            <a:pPr lvl="1">
              <a:buClrTx/>
              <a:buFont typeface="Arial" panose="020B0604020202020204" pitchFamily="34" charset="0"/>
              <a:buChar char="•"/>
            </a:pPr>
            <a:r>
              <a:rPr lang="en-US" dirty="0" smtClean="0">
                <a:latin typeface="+mn-lt"/>
              </a:rPr>
              <a:t>Ensures the safety and wellbeing of the suspect.</a:t>
            </a:r>
          </a:p>
          <a:p>
            <a:pPr lvl="1">
              <a:buClrTx/>
              <a:buFont typeface="Arial" panose="020B0604020202020204" pitchFamily="34" charset="0"/>
              <a:buChar char="•"/>
            </a:pPr>
            <a:endParaRPr lang="en-US" dirty="0" smtClean="0">
              <a:latin typeface="+mn-lt"/>
            </a:endParaRPr>
          </a:p>
          <a:p>
            <a:pPr lvl="1">
              <a:buClrTx/>
              <a:buFont typeface="Arial" panose="020B0604020202020204" pitchFamily="34" charset="0"/>
              <a:buChar char="•"/>
            </a:pPr>
            <a:endParaRPr lang="en-US" dirty="0" smtClean="0">
              <a:latin typeface="+mn-lt"/>
            </a:endParaRPr>
          </a:p>
          <a:p>
            <a:pPr lvl="1">
              <a:buClrTx/>
              <a:buFont typeface="Arial" panose="020B0604020202020204" pitchFamily="34" charset="0"/>
              <a:buChar char="•"/>
            </a:pPr>
            <a:endParaRPr lang="en-US" dirty="0" smtClean="0">
              <a:latin typeface="+mn-lt"/>
            </a:endParaRPr>
          </a:p>
          <a:p>
            <a:pPr lvl="1"/>
            <a:endParaRPr lang="en-US" dirty="0" smtClean="0">
              <a:latin typeface="+mn-lt"/>
            </a:endParaRPr>
          </a:p>
          <a:p>
            <a:pPr marL="68580" indent="0">
              <a:buNone/>
            </a:pPr>
            <a:endParaRPr lang="en-US" b="1" dirty="0">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40188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Canvassing</a:t>
            </a:r>
            <a:endParaRPr lang="en-AU" sz="5400" dirty="0"/>
          </a:p>
        </p:txBody>
      </p:sp>
    </p:spTree>
    <p:extLst>
      <p:ext uri="{BB962C8B-B14F-4D97-AF65-F5344CB8AC3E}">
        <p14:creationId xmlns:p14="http://schemas.microsoft.com/office/powerpoint/2010/main" val="396000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Canvassing</a:t>
            </a:r>
            <a:endParaRPr lang="en-AU" sz="3000" dirty="0"/>
          </a:p>
        </p:txBody>
      </p:sp>
      <p:sp>
        <p:nvSpPr>
          <p:cNvPr id="4" name="Content Placeholder 3"/>
          <p:cNvSpPr>
            <a:spLocks noGrp="1"/>
          </p:cNvSpPr>
          <p:nvPr>
            <p:ph idx="1"/>
          </p:nvPr>
        </p:nvSpPr>
        <p:spPr/>
        <p:txBody>
          <a:bodyPr>
            <a:normAutofit fontScale="92500" lnSpcReduction="10000"/>
          </a:bodyPr>
          <a:lstStyle/>
          <a:p>
            <a:pPr marL="68580" indent="0" fontAlgn="base">
              <a:spcBef>
                <a:spcPct val="50000"/>
              </a:spcBef>
              <a:spcAft>
                <a:spcPct val="0"/>
              </a:spcAft>
              <a:buClrTx/>
              <a:buNone/>
            </a:pPr>
            <a:r>
              <a:rPr lang="en-AU" b="1" dirty="0" smtClean="0">
                <a:latin typeface="Verdana"/>
                <a:ea typeface="Times New Roman"/>
                <a:cs typeface="Arial"/>
              </a:rPr>
              <a:t>What is canvassing?</a:t>
            </a:r>
          </a:p>
          <a:p>
            <a:pPr fontAlgn="base">
              <a:spcBef>
                <a:spcPct val="50000"/>
              </a:spcBef>
              <a:spcAft>
                <a:spcPct val="0"/>
              </a:spcAft>
              <a:buClrTx/>
              <a:buFont typeface="Arial" panose="020B0604020202020204" pitchFamily="34" charset="0"/>
              <a:buChar char="•"/>
            </a:pPr>
            <a:r>
              <a:rPr lang="en-AU" dirty="0" smtClean="0">
                <a:latin typeface="Verdana"/>
                <a:cs typeface="Arial"/>
              </a:rPr>
              <a:t>Canvassing involves the identification of persons who can provide evidence to assist your investigation (witnesses).</a:t>
            </a:r>
          </a:p>
          <a:p>
            <a:pPr marL="68580" indent="0" fontAlgn="base">
              <a:spcBef>
                <a:spcPct val="50000"/>
              </a:spcBef>
              <a:spcAft>
                <a:spcPct val="0"/>
              </a:spcAft>
              <a:buClrTx/>
              <a:buNone/>
            </a:pPr>
            <a:r>
              <a:rPr lang="en-AU" b="1" dirty="0" smtClean="0">
                <a:solidFill>
                  <a:srgbClr val="000000"/>
                </a:solidFill>
                <a:latin typeface="Verdana"/>
                <a:cs typeface="Arial"/>
              </a:rPr>
              <a:t>Why is canvassing important?</a:t>
            </a:r>
          </a:p>
          <a:p>
            <a:pPr fontAlgn="base">
              <a:spcBef>
                <a:spcPct val="50000"/>
              </a:spcBef>
              <a:spcAft>
                <a:spcPct val="0"/>
              </a:spcAft>
              <a:buClrTx/>
              <a:buFont typeface="Arial" panose="020B0604020202020204" pitchFamily="34" charset="0"/>
              <a:buChar char="•"/>
            </a:pPr>
            <a:r>
              <a:rPr lang="en-AU" dirty="0" smtClean="0">
                <a:solidFill>
                  <a:srgbClr val="000000"/>
                </a:solidFill>
                <a:latin typeface="Verdana"/>
                <a:cs typeface="Arial"/>
              </a:rPr>
              <a:t>Generates lines of enquiry;</a:t>
            </a:r>
          </a:p>
          <a:p>
            <a:pPr fontAlgn="base">
              <a:spcBef>
                <a:spcPct val="50000"/>
              </a:spcBef>
              <a:spcAft>
                <a:spcPct val="0"/>
              </a:spcAft>
              <a:buClrTx/>
              <a:buFont typeface="Arial" panose="020B0604020202020204" pitchFamily="34" charset="0"/>
              <a:buChar char="•"/>
            </a:pPr>
            <a:r>
              <a:rPr lang="en-AU" dirty="0" smtClean="0">
                <a:solidFill>
                  <a:srgbClr val="000000"/>
                </a:solidFill>
                <a:latin typeface="Verdana"/>
                <a:cs typeface="Arial"/>
              </a:rPr>
              <a:t>Corroborates lines of enquiry; and</a:t>
            </a:r>
          </a:p>
          <a:p>
            <a:pPr fontAlgn="base">
              <a:spcBef>
                <a:spcPct val="50000"/>
              </a:spcBef>
              <a:spcAft>
                <a:spcPct val="0"/>
              </a:spcAft>
              <a:buClrTx/>
              <a:buFont typeface="Arial" panose="020B0604020202020204" pitchFamily="34" charset="0"/>
              <a:buChar char="•"/>
            </a:pPr>
            <a:r>
              <a:rPr lang="en-AU" dirty="0" smtClean="0">
                <a:solidFill>
                  <a:srgbClr val="000000"/>
                </a:solidFill>
                <a:latin typeface="Verdana"/>
                <a:cs typeface="Arial"/>
              </a:rPr>
              <a:t>Eliminates lines of enquiry.</a:t>
            </a:r>
            <a:endParaRPr lang="en-US" dirty="0">
              <a:solidFill>
                <a:srgbClr val="000000"/>
              </a:solidFill>
              <a:latin typeface="+mn-lt"/>
            </a:endParaRPr>
          </a:p>
          <a:p>
            <a:pPr marL="68580" indent="0">
              <a:buNone/>
            </a:pPr>
            <a:r>
              <a:rPr lang="en-US" b="1" dirty="0" smtClean="0">
                <a:solidFill>
                  <a:srgbClr val="000000"/>
                </a:solidFill>
                <a:latin typeface="+mn-lt"/>
              </a:rPr>
              <a:t>Canvassing rules:</a:t>
            </a:r>
          </a:p>
          <a:p>
            <a:pPr>
              <a:buClrTx/>
              <a:buFont typeface="Arial" panose="020B0604020202020204" pitchFamily="34" charset="0"/>
              <a:buChar char="•"/>
            </a:pPr>
            <a:r>
              <a:rPr lang="en-US" dirty="0" smtClean="0">
                <a:solidFill>
                  <a:srgbClr val="000000"/>
                </a:solidFill>
                <a:latin typeface="+mn-lt"/>
              </a:rPr>
              <a:t>Keep a good written record; and</a:t>
            </a:r>
          </a:p>
          <a:p>
            <a:pPr>
              <a:buClrTx/>
              <a:buFont typeface="Arial" panose="020B0604020202020204" pitchFamily="34" charset="0"/>
              <a:buChar char="•"/>
            </a:pPr>
            <a:r>
              <a:rPr lang="en-US" dirty="0" smtClean="0">
                <a:solidFill>
                  <a:srgbClr val="000000"/>
                </a:solidFill>
                <a:latin typeface="+mn-lt"/>
              </a:rPr>
              <a:t>Follow-up with formal interview/statement</a:t>
            </a:r>
            <a:endParaRPr lang="en-US" dirty="0" smtClean="0">
              <a:solidFill>
                <a:srgbClr val="000000"/>
              </a:solidFill>
              <a:latin typeface="+mn-lt"/>
            </a:endParaRPr>
          </a:p>
        </p:txBody>
      </p:sp>
    </p:spTree>
    <p:extLst>
      <p:ext uri="{BB962C8B-B14F-4D97-AF65-F5344CB8AC3E}">
        <p14:creationId xmlns:p14="http://schemas.microsoft.com/office/powerpoint/2010/main" val="42344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altLang="en-US" sz="3000" kern="0" spc="0" dirty="0" smtClean="0">
                <a:latin typeface="Verdana"/>
              </a:rPr>
              <a:t>Law Enforcement Challenges</a:t>
            </a:r>
            <a:endParaRPr lang="en-AU" sz="3000" dirty="0"/>
          </a:p>
        </p:txBody>
      </p:sp>
      <p:sp>
        <p:nvSpPr>
          <p:cNvPr id="4" name="Content Placeholder 3"/>
          <p:cNvSpPr>
            <a:spLocks noGrp="1"/>
          </p:cNvSpPr>
          <p:nvPr>
            <p:ph idx="1"/>
          </p:nvPr>
        </p:nvSpPr>
        <p:spPr>
          <a:xfrm>
            <a:off x="683568" y="1484784"/>
            <a:ext cx="7772173" cy="4864897"/>
          </a:xfrm>
        </p:spPr>
        <p:txBody>
          <a:bodyPr>
            <a:normAutofit fontScale="92500" lnSpcReduction="20000"/>
          </a:bodyPr>
          <a:lstStyle/>
          <a:p>
            <a:pPr marL="68580" indent="0">
              <a:buClrTx/>
              <a:buNone/>
            </a:pPr>
            <a:r>
              <a:rPr lang="en-AU" b="1" dirty="0" smtClean="0"/>
              <a:t>What are the challenges to preventing, detecting and disrupting?</a:t>
            </a:r>
          </a:p>
          <a:p>
            <a:pPr>
              <a:buClrTx/>
              <a:buFont typeface="Arial" panose="020B0604020202020204" pitchFamily="34" charset="0"/>
              <a:buChar char="•"/>
            </a:pPr>
            <a:r>
              <a:rPr lang="en-AU" dirty="0" smtClean="0"/>
              <a:t>Ease of travel;</a:t>
            </a:r>
          </a:p>
          <a:p>
            <a:pPr>
              <a:buClrTx/>
              <a:buFont typeface="Arial" panose="020B0604020202020204" pitchFamily="34" charset="0"/>
              <a:buChar char="•"/>
            </a:pPr>
            <a:r>
              <a:rPr lang="en-AU" dirty="0" smtClean="0"/>
              <a:t>Inconsistent international approach</a:t>
            </a:r>
            <a:r>
              <a:rPr lang="en-AU" dirty="0" smtClean="0"/>
              <a:t>;</a:t>
            </a:r>
          </a:p>
          <a:p>
            <a:pPr lvl="1">
              <a:buClrTx/>
              <a:buFont typeface="Arial" panose="020B0604020202020204" pitchFamily="34" charset="0"/>
              <a:buChar char="•"/>
            </a:pPr>
            <a:r>
              <a:rPr lang="en-AU" dirty="0" smtClean="0"/>
              <a:t>A ‘crackdown’ in one country exposes another.</a:t>
            </a:r>
            <a:endParaRPr lang="en-AU" dirty="0" smtClean="0"/>
          </a:p>
          <a:p>
            <a:pPr>
              <a:buClrTx/>
              <a:buFont typeface="Arial" panose="020B0604020202020204" pitchFamily="34" charset="0"/>
              <a:buChar char="•"/>
            </a:pPr>
            <a:r>
              <a:rPr lang="en-AU" dirty="0" smtClean="0"/>
              <a:t>Development </a:t>
            </a:r>
            <a:r>
              <a:rPr lang="en-AU" dirty="0"/>
              <a:t>of a trusted relationship between the offender and the community. This often takes the form of:</a:t>
            </a:r>
          </a:p>
          <a:p>
            <a:pPr lvl="1">
              <a:buClrTx/>
              <a:buFont typeface="Arial" panose="020B0604020202020204" pitchFamily="34" charset="0"/>
              <a:buChar char="•"/>
            </a:pPr>
            <a:r>
              <a:rPr lang="en-AU" dirty="0"/>
              <a:t>Financial </a:t>
            </a:r>
            <a:r>
              <a:rPr lang="en-AU" dirty="0" smtClean="0"/>
              <a:t>support and gifting;</a:t>
            </a:r>
            <a:endParaRPr lang="en-AU" dirty="0"/>
          </a:p>
          <a:p>
            <a:pPr lvl="1">
              <a:buClrTx/>
              <a:buFont typeface="Arial" panose="020B0604020202020204" pitchFamily="34" charset="0"/>
              <a:buChar char="•"/>
            </a:pPr>
            <a:r>
              <a:rPr lang="en-AU" dirty="0"/>
              <a:t>Provision of shelter/housing</a:t>
            </a:r>
            <a:r>
              <a:rPr lang="en-AU" dirty="0" smtClean="0"/>
              <a:t>; and</a:t>
            </a:r>
            <a:endParaRPr lang="en-AU" dirty="0"/>
          </a:p>
          <a:p>
            <a:pPr lvl="1">
              <a:buClrTx/>
              <a:buFont typeface="Arial" panose="020B0604020202020204" pitchFamily="34" charset="0"/>
              <a:buChar char="•"/>
            </a:pPr>
            <a:r>
              <a:rPr lang="en-AU" dirty="0"/>
              <a:t>Community development </a:t>
            </a:r>
            <a:r>
              <a:rPr lang="en-AU" dirty="0" smtClean="0"/>
              <a:t>projects</a:t>
            </a:r>
            <a:r>
              <a:rPr lang="en-AU" dirty="0"/>
              <a:t>.</a:t>
            </a:r>
          </a:p>
          <a:p>
            <a:pPr>
              <a:buClrTx/>
              <a:buFont typeface="Arial" panose="020B0604020202020204" pitchFamily="34" charset="0"/>
              <a:buChar char="•"/>
            </a:pPr>
            <a:r>
              <a:rPr lang="en-AU" dirty="0" smtClean="0"/>
              <a:t>Targets vulnerable members of the community</a:t>
            </a:r>
            <a:r>
              <a:rPr lang="en-AU" dirty="0" smtClean="0"/>
              <a:t>;</a:t>
            </a:r>
            <a:endParaRPr lang="en-AU" dirty="0" smtClean="0"/>
          </a:p>
          <a:p>
            <a:pPr>
              <a:buClrTx/>
              <a:buFont typeface="Arial" panose="020B0604020202020204" pitchFamily="34" charset="0"/>
              <a:buChar char="•"/>
            </a:pPr>
            <a:r>
              <a:rPr lang="en-AU" dirty="0" smtClean="0"/>
              <a:t>Culture of </a:t>
            </a:r>
            <a:r>
              <a:rPr lang="en-AU" dirty="0" smtClean="0"/>
              <a:t>silence; and</a:t>
            </a:r>
          </a:p>
          <a:p>
            <a:pPr>
              <a:buClrTx/>
              <a:buFont typeface="Arial" panose="020B0604020202020204" pitchFamily="34" charset="0"/>
              <a:buChar char="•"/>
            </a:pPr>
            <a:r>
              <a:rPr lang="en-AU" dirty="0" smtClean="0"/>
              <a:t>Redirection to on-line offending.</a:t>
            </a:r>
            <a:endParaRPr lang="en-AU" dirty="0"/>
          </a:p>
          <a:p>
            <a:pPr marL="454914" lvl="1" indent="0">
              <a:buClrTx/>
              <a:buNone/>
            </a:pPr>
            <a:endParaRPr lang="en-AU" dirty="0"/>
          </a:p>
          <a:p>
            <a:pPr marL="68580" indent="0" algn="ctr">
              <a:buClrTx/>
              <a:buNone/>
            </a:pPr>
            <a:endParaRPr lang="en-AU" dirty="0"/>
          </a:p>
        </p:txBody>
      </p:sp>
    </p:spTree>
    <p:extLst>
      <p:ext uri="{BB962C8B-B14F-4D97-AF65-F5344CB8AC3E}">
        <p14:creationId xmlns:p14="http://schemas.microsoft.com/office/powerpoint/2010/main" val="3728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Canvassing</a:t>
            </a:r>
            <a:endParaRPr lang="en-AU" sz="3000" dirty="0"/>
          </a:p>
        </p:txBody>
      </p:sp>
      <p:sp>
        <p:nvSpPr>
          <p:cNvPr id="4" name="Content Placeholder 3"/>
          <p:cNvSpPr>
            <a:spLocks noGrp="1"/>
          </p:cNvSpPr>
          <p:nvPr>
            <p:ph idx="1"/>
          </p:nvPr>
        </p:nvSpPr>
        <p:spPr/>
        <p:txBody>
          <a:bodyPr>
            <a:normAutofit fontScale="92500" lnSpcReduction="10000"/>
          </a:bodyPr>
          <a:lstStyle/>
          <a:p>
            <a:pPr marL="68580" indent="0">
              <a:buClrTx/>
              <a:buNone/>
            </a:pPr>
            <a:r>
              <a:rPr lang="en-US" b="1" dirty="0" smtClean="0"/>
              <a:t>How </a:t>
            </a:r>
            <a:r>
              <a:rPr lang="en-US" b="1" dirty="0"/>
              <a:t>does victim management contribute to preventing, detecting and disrupting?</a:t>
            </a: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t>
            </a:r>
            <a:r>
              <a:rPr lang="en-US" altLang="en-US" sz="2000" dirty="0">
                <a:latin typeface="+mn-lt"/>
                <a:ea typeface="+mn-ea"/>
                <a:cs typeface="+mn-cs"/>
              </a:rPr>
              <a:t>Suspect/s or Person/s of </a:t>
            </a:r>
            <a:r>
              <a:rPr lang="en-US" altLang="en-US" sz="2000" dirty="0" smtClean="0">
                <a:latin typeface="+mn-lt"/>
                <a:ea typeface="+mn-ea"/>
                <a:cs typeface="+mn-cs"/>
              </a:rPr>
              <a:t>Interest;</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t>
            </a:r>
            <a:r>
              <a:rPr lang="en-US" altLang="en-US" sz="2000" dirty="0">
                <a:latin typeface="+mn-lt"/>
                <a:ea typeface="+mn-ea"/>
                <a:cs typeface="+mn-cs"/>
              </a:rPr>
              <a:t>Vehicle/s of </a:t>
            </a:r>
            <a:r>
              <a:rPr lang="en-US" altLang="en-US" sz="2000" dirty="0" smtClean="0">
                <a:latin typeface="+mn-lt"/>
                <a:ea typeface="+mn-ea"/>
                <a:cs typeface="+mn-cs"/>
              </a:rPr>
              <a:t>Interest;</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t>
            </a:r>
            <a:r>
              <a:rPr lang="en-US" altLang="en-US" sz="2000" dirty="0">
                <a:latin typeface="+mn-lt"/>
                <a:ea typeface="+mn-ea"/>
                <a:cs typeface="+mn-cs"/>
              </a:rPr>
              <a:t>Witnesses (reluctant / unaware</a:t>
            </a:r>
            <a:r>
              <a:rPr lang="en-US" altLang="en-US" sz="2000" dirty="0" smtClean="0">
                <a:latin typeface="+mn-lt"/>
                <a:ea typeface="+mn-ea"/>
                <a:cs typeface="+mn-cs"/>
              </a:rPr>
              <a:t>);</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Identify </a:t>
            </a:r>
            <a:r>
              <a:rPr lang="en-US" altLang="en-US" sz="2000" dirty="0">
                <a:latin typeface="+mn-lt"/>
                <a:ea typeface="+mn-ea"/>
                <a:cs typeface="+mn-cs"/>
              </a:rPr>
              <a:t>Secondary Crime </a:t>
            </a:r>
            <a:r>
              <a:rPr lang="en-US" altLang="en-US" sz="2000" dirty="0" smtClean="0">
                <a:latin typeface="+mn-lt"/>
                <a:ea typeface="+mn-ea"/>
                <a:cs typeface="+mn-cs"/>
              </a:rPr>
              <a:t>Scene/s;</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Recover </a:t>
            </a:r>
            <a:r>
              <a:rPr lang="en-US" altLang="en-US" sz="2000" dirty="0">
                <a:latin typeface="+mn-lt"/>
                <a:ea typeface="+mn-ea"/>
                <a:cs typeface="+mn-cs"/>
              </a:rPr>
              <a:t>Exhibits &amp; Other </a:t>
            </a:r>
            <a:r>
              <a:rPr lang="en-US" altLang="en-US" sz="2000" dirty="0" smtClean="0">
                <a:latin typeface="+mn-lt"/>
                <a:ea typeface="+mn-ea"/>
                <a:cs typeface="+mn-cs"/>
              </a:rPr>
              <a:t>Evidence;</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Corroborate </a:t>
            </a:r>
            <a:r>
              <a:rPr lang="en-US" altLang="en-US" sz="2000" dirty="0">
                <a:latin typeface="+mn-lt"/>
                <a:ea typeface="+mn-ea"/>
                <a:cs typeface="+mn-cs"/>
              </a:rPr>
              <a:t>or </a:t>
            </a:r>
            <a:r>
              <a:rPr lang="en-US" altLang="en-US" sz="2000" dirty="0" smtClean="0">
                <a:latin typeface="+mn-lt"/>
                <a:ea typeface="+mn-ea"/>
                <a:cs typeface="+mn-cs"/>
              </a:rPr>
              <a:t>Disprove an Alibi;</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Provide </a:t>
            </a:r>
            <a:r>
              <a:rPr lang="en-US" altLang="en-US" sz="2000" dirty="0">
                <a:latin typeface="+mn-lt"/>
                <a:ea typeface="+mn-ea"/>
                <a:cs typeface="+mn-cs"/>
              </a:rPr>
              <a:t>a Chronology of </a:t>
            </a:r>
            <a:r>
              <a:rPr lang="en-US" altLang="en-US" sz="2000" dirty="0" smtClean="0">
                <a:latin typeface="+mn-lt"/>
                <a:ea typeface="+mn-ea"/>
                <a:cs typeface="+mn-cs"/>
              </a:rPr>
              <a:t>Events;</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Provide </a:t>
            </a:r>
            <a:r>
              <a:rPr lang="en-US" altLang="en-US" sz="2000" dirty="0">
                <a:latin typeface="+mn-lt"/>
                <a:ea typeface="+mn-ea"/>
                <a:cs typeface="+mn-cs"/>
              </a:rPr>
              <a:t>Background Information to </a:t>
            </a:r>
            <a:r>
              <a:rPr lang="en-US" altLang="en-US" sz="2000" dirty="0" smtClean="0">
                <a:latin typeface="+mn-lt"/>
                <a:ea typeface="+mn-ea"/>
                <a:cs typeface="+mn-cs"/>
              </a:rPr>
              <a:t>Events;</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dirty="0" smtClean="0">
                <a:latin typeface="+mn-lt"/>
                <a:ea typeface="+mn-ea"/>
                <a:cs typeface="+mn-cs"/>
              </a:rPr>
              <a:t>Source Intelligence; and</a:t>
            </a:r>
            <a:endParaRPr lang="en-US" altLang="en-US" sz="2000" dirty="0">
              <a:latin typeface="+mn-lt"/>
              <a:ea typeface="+mn-ea"/>
              <a:cs typeface="+mn-cs"/>
            </a:endParaRPr>
          </a:p>
          <a:p>
            <a:pPr marL="342900" fontAlgn="base">
              <a:spcBef>
                <a:spcPct val="50000"/>
              </a:spcBef>
              <a:spcAft>
                <a:spcPct val="0"/>
              </a:spcAft>
              <a:buClrTx/>
              <a:buSzTx/>
              <a:buFont typeface="Arial" panose="020B0604020202020204" pitchFamily="34" charset="0"/>
              <a:buChar char="•"/>
            </a:pPr>
            <a:r>
              <a:rPr lang="en-US" altLang="en-US" sz="2000" b="1" dirty="0" smtClean="0">
                <a:solidFill>
                  <a:srgbClr val="FF0000"/>
                </a:solidFill>
                <a:latin typeface="+mn-lt"/>
                <a:ea typeface="+mn-ea"/>
                <a:cs typeface="+mn-cs"/>
              </a:rPr>
              <a:t>Promote </a:t>
            </a:r>
            <a:r>
              <a:rPr lang="en-US" altLang="en-US" sz="2000" b="1" dirty="0">
                <a:solidFill>
                  <a:srgbClr val="FF0000"/>
                </a:solidFill>
                <a:latin typeface="+mn-lt"/>
                <a:ea typeface="+mn-ea"/>
                <a:cs typeface="+mn-cs"/>
              </a:rPr>
              <a:t>Community </a:t>
            </a:r>
            <a:r>
              <a:rPr lang="en-US" altLang="en-US" sz="2000" b="1" dirty="0" smtClean="0">
                <a:solidFill>
                  <a:srgbClr val="FF0000"/>
                </a:solidFill>
                <a:latin typeface="+mn-lt"/>
                <a:ea typeface="+mn-ea"/>
                <a:cs typeface="+mn-cs"/>
              </a:rPr>
              <a:t>Awareness.</a:t>
            </a:r>
            <a:endParaRPr lang="en-US" altLang="en-US" sz="2000" b="1" dirty="0">
              <a:solidFill>
                <a:srgbClr val="FF0000"/>
              </a:solidFill>
              <a:latin typeface="+mn-lt"/>
              <a:ea typeface="+mn-ea"/>
              <a:cs typeface="+mn-cs"/>
            </a:endParaRPr>
          </a:p>
          <a:p>
            <a:pPr marL="68580" indent="0">
              <a:buNone/>
            </a:pPr>
            <a:endParaRPr lang="en-US" dirty="0" smtClean="0">
              <a:solidFill>
                <a:srgbClr val="000000"/>
              </a:solidFill>
              <a:latin typeface="+mn-lt"/>
            </a:endParaRPr>
          </a:p>
          <a:p>
            <a:pPr marL="68580" indent="0">
              <a:buNone/>
            </a:pPr>
            <a:endParaRPr lang="en-US" b="1" dirty="0">
              <a:solidFill>
                <a:srgbClr val="000000"/>
              </a:solidFill>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34113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Witness Management</a:t>
            </a:r>
            <a:endParaRPr lang="en-AU" sz="5400" dirty="0"/>
          </a:p>
        </p:txBody>
      </p:sp>
    </p:spTree>
    <p:extLst>
      <p:ext uri="{BB962C8B-B14F-4D97-AF65-F5344CB8AC3E}">
        <p14:creationId xmlns:p14="http://schemas.microsoft.com/office/powerpoint/2010/main" val="37940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Witnesses Management</a:t>
            </a:r>
            <a:endParaRPr lang="en-AU" sz="3000" dirty="0"/>
          </a:p>
        </p:txBody>
      </p:sp>
      <p:sp>
        <p:nvSpPr>
          <p:cNvPr id="4" name="Content Placeholder 3"/>
          <p:cNvSpPr>
            <a:spLocks noGrp="1"/>
          </p:cNvSpPr>
          <p:nvPr>
            <p:ph idx="1"/>
          </p:nvPr>
        </p:nvSpPr>
        <p:spPr/>
        <p:txBody>
          <a:bodyPr>
            <a:normAutofit/>
          </a:bodyPr>
          <a:lstStyle/>
          <a:p>
            <a:pPr marL="68580" indent="0">
              <a:buClrTx/>
              <a:buNone/>
            </a:pPr>
            <a:r>
              <a:rPr lang="en-US" sz="2200" b="1" dirty="0" smtClean="0"/>
              <a:t>Why is witness management important?</a:t>
            </a:r>
          </a:p>
          <a:p>
            <a:pPr>
              <a:buClrTx/>
              <a:buFont typeface="Arial" panose="020B0604020202020204" pitchFamily="34" charset="0"/>
              <a:buChar char="•"/>
            </a:pPr>
            <a:r>
              <a:rPr lang="en-US" sz="2200" dirty="0" smtClean="0"/>
              <a:t>For </a:t>
            </a:r>
            <a:r>
              <a:rPr lang="en-US" sz="2200" dirty="0"/>
              <a:t>any investigation, the details of events provided by witnesses are a critical element of the evidence gathered. </a:t>
            </a:r>
            <a:endParaRPr lang="en-US" sz="2200" dirty="0" smtClean="0"/>
          </a:p>
          <a:p>
            <a:pPr>
              <a:buClrTx/>
              <a:buFont typeface="Arial" panose="020B0604020202020204" pitchFamily="34" charset="0"/>
              <a:buChar char="•"/>
            </a:pPr>
            <a:r>
              <a:rPr lang="en-US" sz="2200" dirty="0" smtClean="0"/>
              <a:t>Witness evidence </a:t>
            </a:r>
            <a:r>
              <a:rPr lang="en-US" sz="2200" dirty="0"/>
              <a:t>is the verbal account of events or knowledge of the facts relevant to the crime. </a:t>
            </a:r>
            <a:endParaRPr lang="en-US" sz="2200" dirty="0" smtClean="0"/>
          </a:p>
          <a:p>
            <a:pPr>
              <a:buClrTx/>
              <a:buFont typeface="Arial" panose="020B0604020202020204" pitchFamily="34" charset="0"/>
              <a:buChar char="•"/>
            </a:pPr>
            <a:r>
              <a:rPr lang="en-US" sz="2200" dirty="0" smtClean="0"/>
              <a:t>Witness </a:t>
            </a:r>
            <a:r>
              <a:rPr lang="en-US" sz="2200" dirty="0"/>
              <a:t>statements will assist the investigator in forming reasonable grounds to lay a charge and will assist the court in reaching a decision that the charge against an accused person has been </a:t>
            </a:r>
            <a:r>
              <a:rPr lang="en-US" sz="2200" dirty="0" smtClean="0"/>
              <a:t>proven.</a:t>
            </a:r>
            <a:endParaRPr lang="en-US" sz="2200" dirty="0"/>
          </a:p>
        </p:txBody>
      </p:sp>
    </p:spTree>
    <p:extLst>
      <p:ext uri="{BB962C8B-B14F-4D97-AF65-F5344CB8AC3E}">
        <p14:creationId xmlns:p14="http://schemas.microsoft.com/office/powerpoint/2010/main" val="10273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Witnesses Management</a:t>
            </a:r>
            <a:endParaRPr lang="en-AU" sz="3000" dirty="0"/>
          </a:p>
        </p:txBody>
      </p:sp>
      <p:sp>
        <p:nvSpPr>
          <p:cNvPr id="4" name="Content Placeholder 3"/>
          <p:cNvSpPr>
            <a:spLocks noGrp="1"/>
          </p:cNvSpPr>
          <p:nvPr>
            <p:ph idx="1"/>
          </p:nvPr>
        </p:nvSpPr>
        <p:spPr/>
        <p:txBody>
          <a:bodyPr>
            <a:normAutofit fontScale="92500" lnSpcReduction="10000"/>
          </a:bodyPr>
          <a:lstStyle/>
          <a:p>
            <a:pPr marL="68580" indent="0">
              <a:buClrTx/>
              <a:buNone/>
            </a:pPr>
            <a:r>
              <a:rPr lang="en-US" b="1" dirty="0" smtClean="0"/>
              <a:t>Who are the likely witnesses?</a:t>
            </a:r>
          </a:p>
          <a:p>
            <a:pPr>
              <a:buClrTx/>
              <a:buFont typeface="Arial" panose="020B0604020202020204" pitchFamily="34" charset="0"/>
              <a:buChar char="•"/>
            </a:pPr>
            <a:r>
              <a:rPr lang="en-US" dirty="0" smtClean="0"/>
              <a:t>Direct:</a:t>
            </a:r>
          </a:p>
          <a:p>
            <a:pPr lvl="1">
              <a:buClrTx/>
              <a:buFont typeface="Arial" panose="020B0604020202020204" pitchFamily="34" charset="0"/>
              <a:buChar char="•"/>
            </a:pPr>
            <a:r>
              <a:rPr lang="en-US" dirty="0" smtClean="0"/>
              <a:t>Victims</a:t>
            </a:r>
          </a:p>
          <a:p>
            <a:pPr>
              <a:buClrTx/>
              <a:buFont typeface="Arial" panose="020B0604020202020204" pitchFamily="34" charset="0"/>
              <a:buChar char="•"/>
            </a:pPr>
            <a:r>
              <a:rPr lang="en-US" dirty="0" smtClean="0"/>
              <a:t>Circumstantial:</a:t>
            </a:r>
          </a:p>
          <a:p>
            <a:pPr lvl="1">
              <a:buClrTx/>
              <a:buFont typeface="Arial" panose="020B0604020202020204" pitchFamily="34" charset="0"/>
              <a:buChar char="•"/>
            </a:pPr>
            <a:r>
              <a:rPr lang="en-US" dirty="0" smtClean="0"/>
              <a:t>Family members of victims;</a:t>
            </a:r>
          </a:p>
          <a:p>
            <a:pPr lvl="1">
              <a:buClrTx/>
              <a:buFont typeface="Arial" panose="020B0604020202020204" pitchFamily="34" charset="0"/>
              <a:buChar char="•"/>
            </a:pPr>
            <a:r>
              <a:rPr lang="en-US" dirty="0" smtClean="0"/>
              <a:t>Financial institutions;</a:t>
            </a:r>
          </a:p>
          <a:p>
            <a:pPr lvl="1">
              <a:buClrTx/>
              <a:buFont typeface="Arial" panose="020B0604020202020204" pitchFamily="34" charset="0"/>
              <a:buChar char="•"/>
            </a:pPr>
            <a:r>
              <a:rPr lang="en-US" dirty="0" smtClean="0"/>
              <a:t>Hotel staff;</a:t>
            </a:r>
          </a:p>
          <a:p>
            <a:pPr lvl="1">
              <a:buClrTx/>
              <a:buFont typeface="Arial" panose="020B0604020202020204" pitchFamily="34" charset="0"/>
              <a:buChar char="•"/>
            </a:pPr>
            <a:r>
              <a:rPr lang="en-US" dirty="0" smtClean="0"/>
              <a:t>Suspect associates;</a:t>
            </a:r>
          </a:p>
          <a:p>
            <a:pPr lvl="1">
              <a:buClrTx/>
              <a:buFont typeface="Arial" panose="020B0604020202020204" pitchFamily="34" charset="0"/>
              <a:buChar char="•"/>
            </a:pPr>
            <a:r>
              <a:rPr lang="en-US" dirty="0" smtClean="0"/>
              <a:t>Airlines;</a:t>
            </a:r>
          </a:p>
          <a:p>
            <a:pPr lvl="1">
              <a:buClrTx/>
              <a:buFont typeface="Arial" panose="020B0604020202020204" pitchFamily="34" charset="0"/>
              <a:buChar char="•"/>
            </a:pPr>
            <a:r>
              <a:rPr lang="en-US" dirty="0" smtClean="0"/>
              <a:t>Transportation; </a:t>
            </a:r>
          </a:p>
          <a:p>
            <a:pPr lvl="1">
              <a:buClrTx/>
              <a:buFont typeface="Arial" panose="020B0604020202020204" pitchFamily="34" charset="0"/>
              <a:buChar char="•"/>
            </a:pPr>
            <a:r>
              <a:rPr lang="en-US" dirty="0" smtClean="0"/>
              <a:t>Telecommunications companies; and</a:t>
            </a:r>
          </a:p>
          <a:p>
            <a:pPr lvl="1">
              <a:buClrTx/>
              <a:buFont typeface="Arial" panose="020B0604020202020204" pitchFamily="34" charset="0"/>
              <a:buChar char="•"/>
            </a:pPr>
            <a:r>
              <a:rPr lang="en-US" dirty="0" smtClean="0"/>
              <a:t>Government officials</a:t>
            </a:r>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279025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Witnesses Management</a:t>
            </a:r>
            <a:endParaRPr lang="en-AU" sz="3000" dirty="0"/>
          </a:p>
        </p:txBody>
      </p:sp>
      <p:sp>
        <p:nvSpPr>
          <p:cNvPr id="4" name="Content Placeholder 3"/>
          <p:cNvSpPr>
            <a:spLocks noGrp="1"/>
          </p:cNvSpPr>
          <p:nvPr>
            <p:ph idx="1"/>
          </p:nvPr>
        </p:nvSpPr>
        <p:spPr/>
        <p:txBody>
          <a:bodyPr>
            <a:normAutofit fontScale="92500" lnSpcReduction="10000"/>
          </a:bodyPr>
          <a:lstStyle/>
          <a:p>
            <a:pPr marL="68580" indent="0">
              <a:buNone/>
            </a:pPr>
            <a:r>
              <a:rPr lang="en-AU" b="1" dirty="0" smtClean="0"/>
              <a:t>Witness Statements should:</a:t>
            </a:r>
          </a:p>
          <a:p>
            <a:pPr>
              <a:buClrTx/>
              <a:buFont typeface="Arial" panose="020B0604020202020204" pitchFamily="34" charset="0"/>
              <a:buChar char="•"/>
            </a:pPr>
            <a:r>
              <a:rPr lang="en-AU" dirty="0"/>
              <a:t>b</a:t>
            </a:r>
            <a:r>
              <a:rPr lang="en-AU" dirty="0" smtClean="0"/>
              <a:t>e obtained as close in time to the incident as possible;</a:t>
            </a:r>
          </a:p>
          <a:p>
            <a:pPr>
              <a:buClrTx/>
              <a:buFont typeface="Arial" panose="020B0604020202020204" pitchFamily="34" charset="0"/>
              <a:buChar char="•"/>
            </a:pPr>
            <a:r>
              <a:rPr lang="en-AU" dirty="0" smtClean="0"/>
              <a:t>be </a:t>
            </a:r>
            <a:r>
              <a:rPr lang="en-AU" dirty="0" smtClean="0"/>
              <a:t>in their own words;</a:t>
            </a:r>
          </a:p>
          <a:p>
            <a:pPr>
              <a:buClrTx/>
              <a:buFont typeface="Arial" panose="020B0604020202020204" pitchFamily="34" charset="0"/>
              <a:buChar char="•"/>
            </a:pPr>
            <a:r>
              <a:rPr lang="en-AU" dirty="0" smtClean="0"/>
              <a:t>Include dates and times where possible;</a:t>
            </a:r>
          </a:p>
          <a:p>
            <a:pPr>
              <a:buClrTx/>
              <a:buFont typeface="Arial" panose="020B0604020202020204" pitchFamily="34" charset="0"/>
              <a:buChar char="•"/>
            </a:pPr>
            <a:r>
              <a:rPr lang="en-AU" dirty="0"/>
              <a:t>p</a:t>
            </a:r>
            <a:r>
              <a:rPr lang="en-AU" dirty="0" smtClean="0"/>
              <a:t>rovide as much descriptive detail as possible. Who/What/Where/When/Why;</a:t>
            </a:r>
          </a:p>
          <a:p>
            <a:pPr>
              <a:buClrTx/>
              <a:buFont typeface="Arial" panose="020B0604020202020204" pitchFamily="34" charset="0"/>
              <a:buChar char="•"/>
            </a:pPr>
            <a:r>
              <a:rPr lang="en-AU" dirty="0" smtClean="0"/>
              <a:t>only include what </a:t>
            </a:r>
            <a:r>
              <a:rPr lang="en-US" dirty="0" smtClean="0"/>
              <a:t>the witness </a:t>
            </a:r>
            <a:r>
              <a:rPr lang="en-US" dirty="0"/>
              <a:t>saw, heard, said and did</a:t>
            </a:r>
            <a:r>
              <a:rPr lang="en-AU" dirty="0" smtClean="0"/>
              <a:t>; </a:t>
            </a:r>
          </a:p>
          <a:p>
            <a:pPr>
              <a:buClrTx/>
              <a:buFont typeface="Arial" panose="020B0604020202020204" pitchFamily="34" charset="0"/>
              <a:buChar char="•"/>
            </a:pPr>
            <a:r>
              <a:rPr lang="en-US" dirty="0"/>
              <a:t>refer to all the relevant events, people, places and dates in a logical </a:t>
            </a:r>
            <a:r>
              <a:rPr lang="en-US" dirty="0" smtClean="0"/>
              <a:t>way; </a:t>
            </a:r>
            <a:r>
              <a:rPr lang="en-AU" dirty="0" smtClean="0"/>
              <a:t>and</a:t>
            </a:r>
          </a:p>
          <a:p>
            <a:pPr>
              <a:buClrTx/>
              <a:buFont typeface="Arial" panose="020B0604020202020204" pitchFamily="34" charset="0"/>
              <a:buChar char="•"/>
            </a:pPr>
            <a:r>
              <a:rPr lang="en-AU" dirty="0" smtClean="0"/>
              <a:t>include hand drawn </a:t>
            </a:r>
            <a:r>
              <a:rPr lang="en-AU" dirty="0" smtClean="0"/>
              <a:t>maps/diagrams </a:t>
            </a:r>
            <a:r>
              <a:rPr lang="en-AU" dirty="0" smtClean="0"/>
              <a:t>and attachments referred to in the statement body.</a:t>
            </a:r>
          </a:p>
          <a:p>
            <a:endParaRPr lang="en-AU" sz="3200" dirty="0" smtClean="0"/>
          </a:p>
          <a:p>
            <a:endParaRPr lang="en-AU" sz="3200" dirty="0"/>
          </a:p>
        </p:txBody>
      </p:sp>
    </p:spTree>
    <p:extLst>
      <p:ext uri="{BB962C8B-B14F-4D97-AF65-F5344CB8AC3E}">
        <p14:creationId xmlns:p14="http://schemas.microsoft.com/office/powerpoint/2010/main" val="2543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Witness Management</a:t>
            </a:r>
            <a:endParaRPr lang="en-AU" sz="3000" dirty="0"/>
          </a:p>
        </p:txBody>
      </p:sp>
      <p:sp>
        <p:nvSpPr>
          <p:cNvPr id="4" name="Content Placeholder 3"/>
          <p:cNvSpPr>
            <a:spLocks noGrp="1"/>
          </p:cNvSpPr>
          <p:nvPr>
            <p:ph idx="1"/>
          </p:nvPr>
        </p:nvSpPr>
        <p:spPr/>
        <p:txBody>
          <a:bodyPr>
            <a:normAutofit/>
          </a:bodyPr>
          <a:lstStyle/>
          <a:p>
            <a:pPr marL="68580" indent="0">
              <a:buClrTx/>
              <a:buNone/>
            </a:pPr>
            <a:r>
              <a:rPr lang="en-US" sz="2200" b="1" dirty="0" smtClean="0"/>
              <a:t>How </a:t>
            </a:r>
            <a:r>
              <a:rPr lang="en-US" sz="2200" b="1" dirty="0"/>
              <a:t>does </a:t>
            </a:r>
            <a:r>
              <a:rPr lang="en-US" sz="2200" b="1" dirty="0" smtClean="0"/>
              <a:t>witness </a:t>
            </a:r>
            <a:r>
              <a:rPr lang="en-US" sz="2200" b="1" dirty="0"/>
              <a:t>management contribute to preventing, detecting and disrupting?</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Ensures </a:t>
            </a:r>
            <a:r>
              <a:rPr lang="en-US" altLang="en-US" sz="2200" dirty="0" smtClean="0">
                <a:latin typeface="+mn-lt"/>
                <a:ea typeface="+mn-ea"/>
                <a:cs typeface="+mn-cs"/>
              </a:rPr>
              <a:t>victims/witnesses </a:t>
            </a:r>
            <a:r>
              <a:rPr lang="en-US" altLang="en-US" sz="2200" dirty="0" smtClean="0">
                <a:latin typeface="+mn-lt"/>
                <a:ea typeface="+mn-ea"/>
                <a:cs typeface="+mn-cs"/>
              </a:rPr>
              <a:t>understand what is expected of them during the court process;</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Provides circumstantial and corroborative evidence to support victim accounts;</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Strengthens a prosecution and injects a ‘human element’ into the court process; </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Encourages the community to break the culture of silence; and</a:t>
            </a:r>
          </a:p>
          <a:p>
            <a:pPr marL="672084" lvl="1" fontAlgn="base">
              <a:spcBef>
                <a:spcPct val="50000"/>
              </a:spcBef>
              <a:spcAft>
                <a:spcPct val="0"/>
              </a:spcAft>
              <a:buClrTx/>
              <a:buSzTx/>
              <a:buFont typeface="Arial" panose="020B0604020202020204" pitchFamily="34" charset="0"/>
              <a:buChar char="•"/>
            </a:pPr>
            <a:r>
              <a:rPr lang="en-US" altLang="en-US" sz="2200" b="1" dirty="0" smtClean="0">
                <a:solidFill>
                  <a:srgbClr val="FF0000"/>
                </a:solidFill>
                <a:latin typeface="+mn-lt"/>
                <a:ea typeface="+mn-ea"/>
                <a:cs typeface="+mn-cs"/>
              </a:rPr>
              <a:t>Promotes </a:t>
            </a:r>
            <a:r>
              <a:rPr lang="en-US" altLang="en-US" sz="2200" b="1" dirty="0">
                <a:solidFill>
                  <a:srgbClr val="FF0000"/>
                </a:solidFill>
                <a:latin typeface="+mn-lt"/>
                <a:ea typeface="+mn-ea"/>
                <a:cs typeface="+mn-cs"/>
              </a:rPr>
              <a:t>Community </a:t>
            </a:r>
            <a:r>
              <a:rPr lang="en-US" altLang="en-US" sz="2200" b="1" dirty="0" smtClean="0">
                <a:solidFill>
                  <a:srgbClr val="FF0000"/>
                </a:solidFill>
                <a:latin typeface="+mn-lt"/>
                <a:ea typeface="+mn-ea"/>
                <a:cs typeface="+mn-cs"/>
              </a:rPr>
              <a:t>Awareness.</a:t>
            </a:r>
            <a:endParaRPr lang="en-US" altLang="en-US" sz="2200" b="1" dirty="0">
              <a:solidFill>
                <a:srgbClr val="FF0000"/>
              </a:solidFill>
              <a:latin typeface="+mn-lt"/>
              <a:ea typeface="+mn-ea"/>
              <a:cs typeface="+mn-cs"/>
            </a:endParaRPr>
          </a:p>
          <a:p>
            <a:pPr marL="68580" indent="0">
              <a:buNone/>
            </a:pPr>
            <a:endParaRPr lang="en-US" dirty="0" smtClean="0">
              <a:solidFill>
                <a:srgbClr val="000000"/>
              </a:solidFill>
              <a:latin typeface="+mn-lt"/>
            </a:endParaRPr>
          </a:p>
          <a:p>
            <a:pPr marL="68580" indent="0">
              <a:buNone/>
            </a:pPr>
            <a:endParaRPr lang="en-US" b="1" dirty="0">
              <a:solidFill>
                <a:srgbClr val="000000"/>
              </a:solidFill>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23264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Suspect Interviews</a:t>
            </a:r>
            <a:endParaRPr lang="en-AU" sz="5400" dirty="0"/>
          </a:p>
        </p:txBody>
      </p:sp>
    </p:spTree>
    <p:extLst>
      <p:ext uri="{BB962C8B-B14F-4D97-AF65-F5344CB8AC3E}">
        <p14:creationId xmlns:p14="http://schemas.microsoft.com/office/powerpoint/2010/main" val="868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Suspect Interviews</a:t>
            </a:r>
            <a:endParaRPr lang="en-AU" sz="3000" dirty="0"/>
          </a:p>
        </p:txBody>
      </p:sp>
      <p:sp>
        <p:nvSpPr>
          <p:cNvPr id="4" name="Content Placeholder 3"/>
          <p:cNvSpPr>
            <a:spLocks noGrp="1"/>
          </p:cNvSpPr>
          <p:nvPr>
            <p:ph idx="1"/>
          </p:nvPr>
        </p:nvSpPr>
        <p:spPr/>
        <p:txBody>
          <a:bodyPr>
            <a:normAutofit/>
          </a:bodyPr>
          <a:lstStyle/>
          <a:p>
            <a:pPr marL="68580" indent="0">
              <a:buNone/>
            </a:pPr>
            <a:r>
              <a:rPr lang="en-US" sz="2200" b="1" dirty="0" smtClean="0">
                <a:solidFill>
                  <a:srgbClr val="000000"/>
                </a:solidFill>
                <a:latin typeface="+mn-lt"/>
              </a:rPr>
              <a:t>What do you want to know from your suspect?</a:t>
            </a:r>
          </a:p>
          <a:p>
            <a:pPr lvl="1">
              <a:buClrTx/>
              <a:buFont typeface="Arial" panose="020B0604020202020204" pitchFamily="34" charset="0"/>
              <a:buChar char="•"/>
            </a:pPr>
            <a:r>
              <a:rPr lang="en-AU" sz="2200" dirty="0" smtClean="0"/>
              <a:t>Admissions;</a:t>
            </a:r>
          </a:p>
          <a:p>
            <a:pPr lvl="1">
              <a:buClrTx/>
              <a:buFont typeface="Arial" panose="020B0604020202020204" pitchFamily="34" charset="0"/>
              <a:buChar char="•"/>
            </a:pPr>
            <a:r>
              <a:rPr lang="en-AU" sz="2200" dirty="0" smtClean="0"/>
              <a:t>Familial relations;</a:t>
            </a:r>
            <a:endParaRPr lang="en-AU" sz="2200" dirty="0"/>
          </a:p>
          <a:p>
            <a:pPr lvl="1">
              <a:buClrTx/>
              <a:buFont typeface="Arial" panose="020B0604020202020204" pitchFamily="34" charset="0"/>
              <a:buChar char="•"/>
            </a:pPr>
            <a:r>
              <a:rPr lang="en-AU" sz="2200" dirty="0" smtClean="0"/>
              <a:t>Access </a:t>
            </a:r>
            <a:r>
              <a:rPr lang="en-AU" sz="2200" dirty="0"/>
              <a:t>to </a:t>
            </a:r>
            <a:r>
              <a:rPr lang="en-AU" sz="2200" dirty="0" smtClean="0"/>
              <a:t>children;</a:t>
            </a:r>
            <a:endParaRPr lang="en-AU" sz="2200" dirty="0"/>
          </a:p>
          <a:p>
            <a:pPr lvl="1">
              <a:buClrTx/>
              <a:buFont typeface="Arial" panose="020B0604020202020204" pitchFamily="34" charset="0"/>
              <a:buChar char="•"/>
            </a:pPr>
            <a:r>
              <a:rPr lang="en-AU" sz="2200" dirty="0" smtClean="0"/>
              <a:t>Employment</a:t>
            </a:r>
            <a:r>
              <a:rPr lang="en-AU" sz="2200" dirty="0"/>
              <a:t>,</a:t>
            </a:r>
            <a:r>
              <a:rPr lang="en-AU" sz="2200" dirty="0" smtClean="0"/>
              <a:t> Voluntary/charity work;</a:t>
            </a:r>
          </a:p>
          <a:p>
            <a:pPr lvl="1">
              <a:buClrTx/>
              <a:buFont typeface="Arial" panose="020B0604020202020204" pitchFamily="34" charset="0"/>
              <a:buChar char="•"/>
            </a:pPr>
            <a:r>
              <a:rPr lang="en-AU" sz="2200" dirty="0" smtClean="0"/>
              <a:t>Travel history / Places visited in country;</a:t>
            </a:r>
          </a:p>
          <a:p>
            <a:pPr lvl="1">
              <a:buClrTx/>
              <a:buFont typeface="Arial" panose="020B0604020202020204" pitchFamily="34" charset="0"/>
              <a:buChar char="•"/>
            </a:pPr>
            <a:r>
              <a:rPr lang="en-AU" sz="2200" dirty="0" smtClean="0"/>
              <a:t>Purpose of visit to Cambodia; </a:t>
            </a:r>
          </a:p>
          <a:p>
            <a:pPr lvl="1">
              <a:buClrTx/>
              <a:buFont typeface="Arial" panose="020B0604020202020204" pitchFamily="34" charset="0"/>
              <a:buChar char="•"/>
            </a:pPr>
            <a:r>
              <a:rPr lang="en-US" sz="2200" dirty="0" smtClean="0">
                <a:solidFill>
                  <a:srgbClr val="000000"/>
                </a:solidFill>
              </a:rPr>
              <a:t>Knowledge </a:t>
            </a:r>
            <a:r>
              <a:rPr lang="en-US" sz="2200" dirty="0">
                <a:solidFill>
                  <a:srgbClr val="000000"/>
                </a:solidFill>
              </a:rPr>
              <a:t>of child exploitation </a:t>
            </a:r>
            <a:r>
              <a:rPr lang="en-US" sz="2200" dirty="0" smtClean="0">
                <a:solidFill>
                  <a:srgbClr val="000000"/>
                </a:solidFill>
              </a:rPr>
              <a:t>material; and</a:t>
            </a:r>
          </a:p>
          <a:p>
            <a:pPr lvl="1">
              <a:buClrTx/>
              <a:buFont typeface="Arial" panose="020B0604020202020204" pitchFamily="34" charset="0"/>
              <a:buChar char="•"/>
            </a:pPr>
            <a:r>
              <a:rPr lang="en-US" sz="2200" dirty="0" smtClean="0">
                <a:solidFill>
                  <a:srgbClr val="000000"/>
                </a:solidFill>
              </a:rPr>
              <a:t>Each </a:t>
            </a:r>
            <a:r>
              <a:rPr lang="en-US" sz="2200" dirty="0">
                <a:solidFill>
                  <a:srgbClr val="000000"/>
                </a:solidFill>
              </a:rPr>
              <a:t>electronic device:</a:t>
            </a:r>
          </a:p>
          <a:p>
            <a:pPr lvl="2">
              <a:buClrTx/>
              <a:buFont typeface="Arial" panose="020B0604020202020204" pitchFamily="34" charset="0"/>
              <a:buChar char="•"/>
            </a:pPr>
            <a:r>
              <a:rPr lang="en-US" sz="2200" dirty="0">
                <a:solidFill>
                  <a:srgbClr val="000000"/>
                </a:solidFill>
              </a:rPr>
              <a:t>Personal use, other users, </a:t>
            </a:r>
            <a:r>
              <a:rPr lang="en-US" sz="2200" dirty="0" smtClean="0">
                <a:solidFill>
                  <a:srgbClr val="000000"/>
                </a:solidFill>
              </a:rPr>
              <a:t>access.</a:t>
            </a:r>
            <a:endParaRPr lang="en-US" sz="2200" dirty="0">
              <a:solidFill>
                <a:srgbClr val="000000"/>
              </a:solidFill>
            </a:endParaRPr>
          </a:p>
          <a:p>
            <a:pPr lvl="0"/>
            <a:endParaRPr lang="en-AU" dirty="0"/>
          </a:p>
          <a:p>
            <a:endParaRPr lang="en-US" dirty="0" smtClean="0">
              <a:solidFill>
                <a:srgbClr val="000000"/>
              </a:solidFill>
              <a:latin typeface="+mn-lt"/>
            </a:endParaRPr>
          </a:p>
          <a:p>
            <a:endParaRPr lang="en-US" dirty="0">
              <a:solidFill>
                <a:srgbClr val="000000"/>
              </a:solidFill>
              <a:latin typeface="+mn-lt"/>
            </a:endParaRPr>
          </a:p>
          <a:p>
            <a:pPr marL="68580" indent="0">
              <a:buNone/>
            </a:pPr>
            <a:endParaRPr lang="en-US" b="1" dirty="0">
              <a:solidFill>
                <a:srgbClr val="000000"/>
              </a:solidFill>
              <a:latin typeface="+mn-lt"/>
            </a:endParaRPr>
          </a:p>
          <a:p>
            <a:pPr marL="68580" indent="0">
              <a:buNone/>
            </a:pPr>
            <a:endParaRPr lang="en-US" b="1" dirty="0">
              <a:solidFill>
                <a:srgbClr val="000000"/>
              </a:solidFill>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331381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fade">
                                      <p:cBhvr>
                                        <p:cTn id="4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Suspect Interviews</a:t>
            </a:r>
            <a:endParaRPr lang="en-AU" sz="3000" dirty="0"/>
          </a:p>
        </p:txBody>
      </p:sp>
      <p:sp>
        <p:nvSpPr>
          <p:cNvPr id="4" name="Content Placeholder 3"/>
          <p:cNvSpPr>
            <a:spLocks noGrp="1"/>
          </p:cNvSpPr>
          <p:nvPr>
            <p:ph idx="1"/>
          </p:nvPr>
        </p:nvSpPr>
        <p:spPr/>
        <p:txBody>
          <a:bodyPr>
            <a:normAutofit/>
          </a:bodyPr>
          <a:lstStyle/>
          <a:p>
            <a:pPr marL="68580" indent="0">
              <a:buClrTx/>
              <a:buNone/>
            </a:pPr>
            <a:r>
              <a:rPr lang="en-US" sz="2200" b="1" dirty="0" smtClean="0"/>
              <a:t>How do suspect interviews </a:t>
            </a:r>
            <a:r>
              <a:rPr lang="en-US" sz="2200" b="1" dirty="0"/>
              <a:t>contribute to preventing, detecting and disrupting?</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Facilitates the presentation of evidence to the suspect, which may lead to admissions;</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Ensures investigators are able to discount possible </a:t>
            </a:r>
            <a:r>
              <a:rPr lang="en-US" altLang="en-US" sz="2200" dirty="0" err="1" smtClean="0">
                <a:latin typeface="+mn-lt"/>
                <a:ea typeface="+mn-ea"/>
                <a:cs typeface="+mn-cs"/>
              </a:rPr>
              <a:t>defences</a:t>
            </a:r>
            <a:r>
              <a:rPr lang="en-US" altLang="en-US" sz="2200" dirty="0" smtClean="0">
                <a:latin typeface="+mn-lt"/>
                <a:ea typeface="+mn-ea"/>
                <a:cs typeface="+mn-cs"/>
              </a:rPr>
              <a:t>;</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Identify additional avenues of investigation to gather evidence;</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Identify any co-offenders;</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Identify any unknown victims; and</a:t>
            </a:r>
          </a:p>
          <a:p>
            <a:pPr marL="672084" lvl="1" fontAlgn="base">
              <a:spcBef>
                <a:spcPct val="50000"/>
              </a:spcBef>
              <a:spcAft>
                <a:spcPct val="0"/>
              </a:spcAft>
              <a:buClrTx/>
              <a:buSzTx/>
              <a:buFont typeface="Arial" panose="020B0604020202020204" pitchFamily="34" charset="0"/>
              <a:buChar char="•"/>
            </a:pPr>
            <a:r>
              <a:rPr lang="en-US" altLang="en-US" sz="2200" dirty="0" smtClean="0">
                <a:latin typeface="+mn-lt"/>
                <a:ea typeface="+mn-ea"/>
                <a:cs typeface="+mn-cs"/>
              </a:rPr>
              <a:t>Gather intelligence regarding modus operandi.</a:t>
            </a:r>
          </a:p>
          <a:p>
            <a:pPr marL="672084" lvl="1" fontAlgn="base">
              <a:spcBef>
                <a:spcPct val="50000"/>
              </a:spcBef>
              <a:spcAft>
                <a:spcPct val="0"/>
              </a:spcAft>
              <a:buClrTx/>
              <a:buSzTx/>
              <a:buFont typeface="Arial" panose="020B0604020202020204" pitchFamily="34" charset="0"/>
              <a:buChar char="•"/>
            </a:pPr>
            <a:endParaRPr lang="en-US" altLang="en-US" sz="2000" dirty="0" smtClean="0">
              <a:latin typeface="+mn-lt"/>
              <a:ea typeface="+mn-ea"/>
              <a:cs typeface="+mn-cs"/>
            </a:endParaRPr>
          </a:p>
          <a:p>
            <a:pPr marL="68580" indent="0">
              <a:buNone/>
            </a:pPr>
            <a:endParaRPr lang="en-US" dirty="0" smtClean="0">
              <a:solidFill>
                <a:srgbClr val="000000"/>
              </a:solidFill>
              <a:latin typeface="+mn-lt"/>
            </a:endParaRPr>
          </a:p>
          <a:p>
            <a:pPr marL="68580" indent="0">
              <a:buNone/>
            </a:pPr>
            <a:endParaRPr lang="en-US" b="1" dirty="0">
              <a:solidFill>
                <a:srgbClr val="000000"/>
              </a:solidFill>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373454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Prevention</a:t>
            </a:r>
            <a:endParaRPr lang="en-AU" sz="5400" dirty="0"/>
          </a:p>
        </p:txBody>
      </p:sp>
    </p:spTree>
    <p:extLst>
      <p:ext uri="{BB962C8B-B14F-4D97-AF65-F5344CB8AC3E}">
        <p14:creationId xmlns:p14="http://schemas.microsoft.com/office/powerpoint/2010/main" val="304953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dirty="0"/>
              <a:t/>
            </a:r>
            <a:br>
              <a:rPr lang="en-AU" sz="2400" dirty="0"/>
            </a:br>
            <a:r>
              <a:rPr lang="en-AU" sz="5400" dirty="0" smtClean="0"/>
              <a:t>Intelligence</a:t>
            </a:r>
            <a:endParaRPr lang="en-AU" sz="5400" dirty="0"/>
          </a:p>
        </p:txBody>
      </p:sp>
    </p:spTree>
    <p:extLst>
      <p:ext uri="{BB962C8B-B14F-4D97-AF65-F5344CB8AC3E}">
        <p14:creationId xmlns:p14="http://schemas.microsoft.com/office/powerpoint/2010/main" val="21303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en-US" sz="3000" kern="0" spc="0" dirty="0" smtClean="0">
                <a:latin typeface="Verdana"/>
              </a:rPr>
              <a:t>Prevention</a:t>
            </a:r>
            <a:endParaRPr lang="en-AU" sz="3000" dirty="0"/>
          </a:p>
        </p:txBody>
      </p:sp>
      <p:sp>
        <p:nvSpPr>
          <p:cNvPr id="4" name="Content Placeholder 3"/>
          <p:cNvSpPr>
            <a:spLocks noGrp="1"/>
          </p:cNvSpPr>
          <p:nvPr>
            <p:ph idx="1"/>
          </p:nvPr>
        </p:nvSpPr>
        <p:spPr/>
        <p:txBody>
          <a:bodyPr>
            <a:normAutofit/>
          </a:bodyPr>
          <a:lstStyle/>
          <a:p>
            <a:pPr marL="0" indent="0">
              <a:buFont typeface="+mj-lt"/>
              <a:buNone/>
              <a:defRPr/>
            </a:pPr>
            <a:r>
              <a:rPr lang="en-AU" sz="2200" b="1" dirty="0" smtClean="0"/>
              <a:t>How does a consistent and reliable Police response contribute to prevention?</a:t>
            </a:r>
          </a:p>
          <a:p>
            <a:pPr marL="342900">
              <a:buClrTx/>
              <a:buFont typeface="Arial" panose="020B0604020202020204" pitchFamily="34" charset="0"/>
              <a:buChar char="•"/>
              <a:defRPr/>
            </a:pPr>
            <a:r>
              <a:rPr lang="en-AU" sz="2200" dirty="0" smtClean="0"/>
              <a:t>General and Specific Deterrence:</a:t>
            </a:r>
          </a:p>
          <a:p>
            <a:pPr marL="729234" lvl="1" indent="-342900">
              <a:buClrTx/>
              <a:buFont typeface="Arial" panose="020B0604020202020204" pitchFamily="34" charset="0"/>
              <a:buChar char="•"/>
              <a:defRPr/>
            </a:pPr>
            <a:r>
              <a:rPr lang="en-AU" sz="2200" dirty="0" smtClean="0"/>
              <a:t>Specific Deterrence: Offender; and</a:t>
            </a:r>
          </a:p>
          <a:p>
            <a:pPr marL="729234" lvl="1" indent="-342900">
              <a:buClrTx/>
              <a:buFont typeface="Arial" panose="020B0604020202020204" pitchFamily="34" charset="0"/>
              <a:buChar char="•"/>
              <a:defRPr/>
            </a:pPr>
            <a:r>
              <a:rPr lang="en-AU" sz="2200" dirty="0" smtClean="0"/>
              <a:t>General Deterrence: Potential Offenders.</a:t>
            </a:r>
          </a:p>
          <a:p>
            <a:pPr marL="342900">
              <a:buClrTx/>
              <a:buFont typeface="Arial" panose="020B0604020202020204" pitchFamily="34" charset="0"/>
              <a:buChar char="•"/>
              <a:defRPr/>
            </a:pPr>
            <a:r>
              <a:rPr lang="en-AU" sz="2200" dirty="0" smtClean="0"/>
              <a:t>Education to the community:</a:t>
            </a:r>
          </a:p>
          <a:p>
            <a:pPr marL="729234" lvl="1" indent="-342900">
              <a:buClrTx/>
              <a:buFont typeface="Arial" panose="020B0604020202020204" pitchFamily="34" charset="0"/>
              <a:buChar char="•"/>
              <a:defRPr/>
            </a:pPr>
            <a:r>
              <a:rPr lang="en-AU" sz="2200" dirty="0" smtClean="0"/>
              <a:t>Builds confidence in Police;</a:t>
            </a:r>
          </a:p>
          <a:p>
            <a:pPr marL="729234" lvl="1" indent="-342900">
              <a:buClrTx/>
              <a:buFont typeface="Arial" panose="020B0604020202020204" pitchFamily="34" charset="0"/>
              <a:buChar char="•"/>
              <a:defRPr/>
            </a:pPr>
            <a:r>
              <a:rPr lang="en-AU" sz="2200" dirty="0" smtClean="0"/>
              <a:t>Alerts the community to indicators;</a:t>
            </a:r>
          </a:p>
          <a:p>
            <a:pPr marL="729234" lvl="1" indent="-342900">
              <a:buClrTx/>
              <a:buFont typeface="Arial" panose="020B0604020202020204" pitchFamily="34" charset="0"/>
              <a:buChar char="•"/>
              <a:defRPr/>
            </a:pPr>
            <a:r>
              <a:rPr lang="en-AU" sz="2200" dirty="0" smtClean="0"/>
              <a:t>Reassures victims they will be protected; and</a:t>
            </a:r>
          </a:p>
          <a:p>
            <a:pPr marL="729234" lvl="1" indent="-342900">
              <a:buClrTx/>
              <a:buFont typeface="Arial" panose="020B0604020202020204" pitchFamily="34" charset="0"/>
              <a:buChar char="•"/>
              <a:defRPr/>
            </a:pPr>
            <a:r>
              <a:rPr lang="en-AU" sz="2200" dirty="0" smtClean="0"/>
              <a:t>Sends a message that the sexual exploitation of children won’t be tolerated.</a:t>
            </a:r>
          </a:p>
          <a:p>
            <a:pPr marL="0" indent="0">
              <a:buFont typeface="+mj-lt"/>
              <a:buNone/>
              <a:defRPr/>
            </a:pPr>
            <a:endParaRPr lang="en-AU" dirty="0"/>
          </a:p>
          <a:p>
            <a:pPr marL="68580" indent="0">
              <a:buNone/>
            </a:pPr>
            <a:endParaRPr lang="en-US" b="1" dirty="0">
              <a:solidFill>
                <a:srgbClr val="000000"/>
              </a:solidFill>
              <a:latin typeface="+mn-lt"/>
            </a:endParaRPr>
          </a:p>
          <a:p>
            <a:pPr marL="68580" indent="0">
              <a:buNone/>
            </a:pPr>
            <a:endParaRPr lang="en-US" b="1" dirty="0">
              <a:solidFill>
                <a:srgbClr val="000000"/>
              </a:solidFill>
              <a:latin typeface="+mn-lt"/>
            </a:endParaRPr>
          </a:p>
          <a:p>
            <a:pPr>
              <a:buFontTx/>
              <a:buChar char="-"/>
            </a:pPr>
            <a:endParaRPr lang="en-US" dirty="0" smtClean="0">
              <a:solidFill>
                <a:srgbClr val="000000"/>
              </a:solidFill>
              <a:latin typeface="+mn-lt"/>
            </a:endParaRPr>
          </a:p>
        </p:txBody>
      </p:sp>
    </p:spTree>
    <p:extLst>
      <p:ext uri="{BB962C8B-B14F-4D97-AF65-F5344CB8AC3E}">
        <p14:creationId xmlns:p14="http://schemas.microsoft.com/office/powerpoint/2010/main" val="303083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80" indent="0">
              <a:buNone/>
            </a:pPr>
            <a:endParaRPr lang="en-AU" altLang="en-US" sz="3600" b="1" kern="0" dirty="0" smtClean="0">
              <a:solidFill>
                <a:srgbClr val="7C9CBB"/>
              </a:solidFill>
              <a:latin typeface="Verdana"/>
              <a:ea typeface="+mj-ea"/>
              <a:cs typeface="+mj-cs"/>
            </a:endParaRPr>
          </a:p>
          <a:p>
            <a:pPr marL="68580" indent="0">
              <a:buNone/>
            </a:pPr>
            <a:endParaRPr lang="en-AU" altLang="en-US" sz="3600" b="1" kern="0" dirty="0">
              <a:solidFill>
                <a:srgbClr val="7C9CBB"/>
              </a:solidFill>
              <a:latin typeface="Verdana"/>
              <a:ea typeface="+mj-ea"/>
              <a:cs typeface="+mj-cs"/>
            </a:endParaRPr>
          </a:p>
          <a:p>
            <a:pPr marL="68580" indent="0" algn="ctr">
              <a:buNone/>
            </a:pPr>
            <a:r>
              <a:rPr lang="en-AU" altLang="en-US" sz="5400" b="1" kern="0" dirty="0" smtClean="0">
                <a:solidFill>
                  <a:srgbClr val="7C9CBB"/>
                </a:solidFill>
                <a:latin typeface="Verdana"/>
                <a:ea typeface="+mj-ea"/>
                <a:cs typeface="+mj-cs"/>
              </a:rPr>
              <a:t>Questions</a:t>
            </a:r>
            <a:r>
              <a:rPr lang="en-AU" altLang="en-US" sz="5400" b="1" kern="0" dirty="0">
                <a:solidFill>
                  <a:srgbClr val="7C9CBB"/>
                </a:solidFill>
                <a:latin typeface="Verdana"/>
                <a:ea typeface="+mj-ea"/>
                <a:cs typeface="+mj-cs"/>
              </a:rPr>
              <a:t>?</a:t>
            </a:r>
            <a:endParaRPr lang="en-AU" sz="4000" dirty="0"/>
          </a:p>
        </p:txBody>
      </p:sp>
    </p:spTree>
    <p:extLst>
      <p:ext uri="{BB962C8B-B14F-4D97-AF65-F5344CB8AC3E}">
        <p14:creationId xmlns:p14="http://schemas.microsoft.com/office/powerpoint/2010/main" val="4861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Intelligence</a:t>
            </a:r>
            <a:endParaRPr lang="en-AU" dirty="0"/>
          </a:p>
        </p:txBody>
      </p:sp>
      <p:sp>
        <p:nvSpPr>
          <p:cNvPr id="6" name="Content Placeholder 5"/>
          <p:cNvSpPr>
            <a:spLocks noGrp="1"/>
          </p:cNvSpPr>
          <p:nvPr>
            <p:ph idx="1"/>
          </p:nvPr>
        </p:nvSpPr>
        <p:spPr>
          <a:xfrm>
            <a:off x="467544" y="1268760"/>
            <a:ext cx="8229600" cy="5256584"/>
          </a:xfrm>
        </p:spPr>
        <p:txBody>
          <a:bodyPr>
            <a:normAutofit/>
          </a:bodyPr>
          <a:lstStyle/>
          <a:p>
            <a:pPr marL="0" indent="0">
              <a:buNone/>
            </a:pPr>
            <a:r>
              <a:rPr lang="en-AU" sz="2200" b="1" dirty="0" smtClean="0"/>
              <a:t>Three main sources of intelligence:</a:t>
            </a:r>
          </a:p>
          <a:p>
            <a:pPr lvl="1">
              <a:buClrTx/>
              <a:buFont typeface="Arial" panose="020B0604020202020204" pitchFamily="34" charset="0"/>
              <a:buChar char="•"/>
            </a:pPr>
            <a:r>
              <a:rPr lang="en-AU" sz="2200" dirty="0" smtClean="0"/>
              <a:t>Human intelligence (HUMINT) – Intelligence collected from human sources including both overt and covert collection;</a:t>
            </a:r>
          </a:p>
          <a:p>
            <a:pPr lvl="1">
              <a:buClrTx/>
              <a:buFont typeface="Arial" panose="020B0604020202020204" pitchFamily="34" charset="0"/>
              <a:buChar char="•"/>
            </a:pPr>
            <a:r>
              <a:rPr lang="en-AU" sz="2200" dirty="0" smtClean="0"/>
              <a:t>Open source intelligence (OSINT) – Intelligence collected from sources available to the general public </a:t>
            </a:r>
            <a:r>
              <a:rPr lang="en-AU" sz="2200" dirty="0" err="1" smtClean="0"/>
              <a:t>e.g</a:t>
            </a:r>
            <a:r>
              <a:rPr lang="en-AU" sz="2200" dirty="0" smtClean="0"/>
              <a:t> social media (particularly Facebook); and</a:t>
            </a:r>
          </a:p>
          <a:p>
            <a:pPr lvl="1">
              <a:buClrTx/>
              <a:buFont typeface="Arial" panose="020B0604020202020204" pitchFamily="34" charset="0"/>
              <a:buChar char="•"/>
            </a:pPr>
            <a:r>
              <a:rPr lang="en-AU" sz="2200" dirty="0" smtClean="0"/>
              <a:t>Closed source intelligence – Intelligence collected from sources available only to governments and law enforcement.</a:t>
            </a:r>
          </a:p>
        </p:txBody>
      </p:sp>
    </p:spTree>
    <p:extLst>
      <p:ext uri="{BB962C8B-B14F-4D97-AF65-F5344CB8AC3E}">
        <p14:creationId xmlns:p14="http://schemas.microsoft.com/office/powerpoint/2010/main" val="21116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Intelligence</a:t>
            </a:r>
            <a:endParaRPr lang="en-AU" dirty="0"/>
          </a:p>
        </p:txBody>
      </p:sp>
      <p:sp>
        <p:nvSpPr>
          <p:cNvPr id="3" name="Content Placeholder 2"/>
          <p:cNvSpPr>
            <a:spLocks noGrp="1"/>
          </p:cNvSpPr>
          <p:nvPr>
            <p:ph idx="1"/>
          </p:nvPr>
        </p:nvSpPr>
        <p:spPr/>
        <p:txBody>
          <a:bodyPr/>
          <a:lstStyle/>
          <a:p>
            <a:pPr marL="68580" indent="0">
              <a:buNone/>
            </a:pPr>
            <a:r>
              <a:rPr lang="en-AU" sz="2200" b="1" dirty="0" smtClean="0"/>
              <a:t>Why is intelligence important in preventing, detecting and disrupting?</a:t>
            </a:r>
          </a:p>
          <a:p>
            <a:pPr lvl="1">
              <a:buClrTx/>
              <a:buFont typeface="Arial" panose="020B0604020202020204" pitchFamily="34" charset="0"/>
              <a:buChar char="•"/>
            </a:pPr>
            <a:r>
              <a:rPr lang="en-AU" sz="2200" dirty="0" smtClean="0"/>
              <a:t>The nature of the crime means POI’s will undertake active measures to obscure their behaviours; </a:t>
            </a:r>
          </a:p>
          <a:p>
            <a:pPr lvl="1">
              <a:buClrTx/>
              <a:buFont typeface="Arial" panose="020B0604020202020204" pitchFamily="34" charset="0"/>
              <a:buChar char="•"/>
            </a:pPr>
            <a:r>
              <a:rPr lang="en-AU" sz="2200" dirty="0" smtClean="0"/>
              <a:t>Intelligence provides an opportunity to piece together indicative behaviours to use as a warnings system for possible future </a:t>
            </a:r>
            <a:r>
              <a:rPr lang="en-AU" sz="2200" dirty="0" smtClean="0"/>
              <a:t>offending; and</a:t>
            </a:r>
          </a:p>
          <a:p>
            <a:pPr lvl="1">
              <a:buClrTx/>
              <a:buFont typeface="Arial" panose="020B0604020202020204" pitchFamily="34" charset="0"/>
              <a:buChar char="•"/>
            </a:pPr>
            <a:r>
              <a:rPr lang="en-AU" sz="2200" dirty="0" smtClean="0"/>
              <a:t>Evidence of offending may not be immediately clear or sufficient to support prosecution.</a:t>
            </a:r>
          </a:p>
          <a:p>
            <a:pPr lvl="1">
              <a:buClrTx/>
              <a:buFont typeface="Arial" panose="020B0604020202020204" pitchFamily="34" charset="0"/>
              <a:buChar char="•"/>
            </a:pPr>
            <a:endParaRPr lang="en-AU" dirty="0"/>
          </a:p>
        </p:txBody>
      </p:sp>
    </p:spTree>
    <p:extLst>
      <p:ext uri="{BB962C8B-B14F-4D97-AF65-F5344CB8AC3E}">
        <p14:creationId xmlns:p14="http://schemas.microsoft.com/office/powerpoint/2010/main" val="12010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Intelligence</a:t>
            </a:r>
            <a:endParaRPr lang="en-AU" dirty="0"/>
          </a:p>
        </p:txBody>
      </p:sp>
      <p:sp>
        <p:nvSpPr>
          <p:cNvPr id="6" name="Content Placeholder 5"/>
          <p:cNvSpPr>
            <a:spLocks noGrp="1"/>
          </p:cNvSpPr>
          <p:nvPr>
            <p:ph idx="1"/>
          </p:nvPr>
        </p:nvSpPr>
        <p:spPr>
          <a:xfrm>
            <a:off x="467544" y="1268760"/>
            <a:ext cx="8229600" cy="5256584"/>
          </a:xfrm>
        </p:spPr>
        <p:txBody>
          <a:bodyPr>
            <a:normAutofit/>
          </a:bodyPr>
          <a:lstStyle/>
          <a:p>
            <a:pPr marL="0" indent="0">
              <a:buNone/>
            </a:pPr>
            <a:r>
              <a:rPr lang="en-AU" sz="2200" b="1" dirty="0" smtClean="0"/>
              <a:t>What intelligence can </a:t>
            </a:r>
            <a:r>
              <a:rPr lang="en-AU" sz="2200" b="1" dirty="0" smtClean="0"/>
              <a:t>Foreign </a:t>
            </a:r>
            <a:r>
              <a:rPr lang="en-AU" sz="2200" b="1" dirty="0" smtClean="0"/>
              <a:t>Law Enforcement </a:t>
            </a:r>
            <a:r>
              <a:rPr lang="en-AU" sz="2200" b="1" dirty="0" smtClean="0"/>
              <a:t>provide to Cambodia</a:t>
            </a:r>
            <a:r>
              <a:rPr lang="en-AU" sz="2200" b="1" dirty="0" smtClean="0"/>
              <a:t>?</a:t>
            </a:r>
          </a:p>
          <a:p>
            <a:pPr marL="729234" lvl="1" indent="-342900">
              <a:buClrTx/>
              <a:buFont typeface="Arial" panose="020B0604020202020204" pitchFamily="34" charset="0"/>
              <a:buChar char="•"/>
            </a:pPr>
            <a:r>
              <a:rPr lang="en-AU" sz="2200" dirty="0" smtClean="0"/>
              <a:t>Intelligence relating to:</a:t>
            </a:r>
          </a:p>
          <a:p>
            <a:pPr marL="985266" lvl="2" indent="-342900">
              <a:buClrTx/>
              <a:buFont typeface="Arial" panose="020B0604020202020204" pitchFamily="34" charset="0"/>
              <a:buChar char="•"/>
            </a:pPr>
            <a:r>
              <a:rPr lang="en-AU" sz="2200" dirty="0" smtClean="0"/>
              <a:t>Identifying suspected TCSO’s (alert systems);</a:t>
            </a:r>
            <a:endParaRPr lang="en-AU" sz="2200" dirty="0" smtClean="0"/>
          </a:p>
          <a:p>
            <a:pPr marL="985266" lvl="2" indent="-342900">
              <a:buClrTx/>
              <a:buFont typeface="Arial" panose="020B0604020202020204" pitchFamily="34" charset="0"/>
              <a:buChar char="•"/>
            </a:pPr>
            <a:r>
              <a:rPr lang="en-AU" sz="2200" dirty="0" smtClean="0"/>
              <a:t>Identifying </a:t>
            </a:r>
            <a:r>
              <a:rPr lang="en-AU" sz="2200" dirty="0" smtClean="0"/>
              <a:t>child victims and facilitators;</a:t>
            </a:r>
          </a:p>
          <a:p>
            <a:pPr marL="985266" lvl="2" indent="-342900">
              <a:buClrTx/>
              <a:buFont typeface="Arial" panose="020B0604020202020204" pitchFamily="34" charset="0"/>
              <a:buChar char="•"/>
            </a:pPr>
            <a:r>
              <a:rPr lang="en-AU" sz="2200" dirty="0" smtClean="0"/>
              <a:t>Identifying </a:t>
            </a:r>
            <a:r>
              <a:rPr lang="en-AU" sz="2200" dirty="0" smtClean="0"/>
              <a:t>avenues of enquiry to collect corroborative evidence (banks </a:t>
            </a:r>
            <a:r>
              <a:rPr lang="en-AU" sz="2200" dirty="0" err="1" smtClean="0"/>
              <a:t>etc</a:t>
            </a:r>
            <a:r>
              <a:rPr lang="en-AU" sz="2200" dirty="0" smtClean="0"/>
              <a:t>);</a:t>
            </a:r>
          </a:p>
          <a:p>
            <a:pPr marL="985266" lvl="2" indent="-342900">
              <a:buClrTx/>
              <a:buFont typeface="Arial" panose="020B0604020202020204" pitchFamily="34" charset="0"/>
              <a:buChar char="•"/>
            </a:pPr>
            <a:r>
              <a:rPr lang="en-AU" sz="2200" dirty="0" smtClean="0"/>
              <a:t>Human source insights</a:t>
            </a:r>
            <a:r>
              <a:rPr lang="en-AU" sz="2200" dirty="0" smtClean="0"/>
              <a:t>; and</a:t>
            </a:r>
            <a:endParaRPr lang="en-AU" sz="2200" dirty="0" smtClean="0"/>
          </a:p>
          <a:p>
            <a:pPr marL="985266" lvl="2" indent="-342900">
              <a:buClrTx/>
              <a:buFont typeface="Arial" panose="020B0604020202020204" pitchFamily="34" charset="0"/>
              <a:buChar char="•"/>
            </a:pPr>
            <a:r>
              <a:rPr lang="en-AU" sz="2200" dirty="0" smtClean="0"/>
              <a:t>Identifying </a:t>
            </a:r>
            <a:r>
              <a:rPr lang="en-AU" sz="2200" dirty="0" smtClean="0"/>
              <a:t>trends and </a:t>
            </a:r>
            <a:r>
              <a:rPr lang="en-AU" sz="2200" dirty="0" smtClean="0"/>
              <a:t>indicators of offending.</a:t>
            </a:r>
            <a:endParaRPr lang="en-AU" sz="2200" dirty="0" smtClean="0"/>
          </a:p>
        </p:txBody>
      </p:sp>
    </p:spTree>
    <p:extLst>
      <p:ext uri="{BB962C8B-B14F-4D97-AF65-F5344CB8AC3E}">
        <p14:creationId xmlns:p14="http://schemas.microsoft.com/office/powerpoint/2010/main" val="34462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Intelligence</a:t>
            </a:r>
            <a:endParaRPr lang="en-AU" dirty="0"/>
          </a:p>
        </p:txBody>
      </p:sp>
      <p:sp>
        <p:nvSpPr>
          <p:cNvPr id="6" name="Content Placeholder 5"/>
          <p:cNvSpPr>
            <a:spLocks noGrp="1"/>
          </p:cNvSpPr>
          <p:nvPr>
            <p:ph idx="1"/>
          </p:nvPr>
        </p:nvSpPr>
        <p:spPr>
          <a:xfrm>
            <a:off x="467544" y="1268760"/>
            <a:ext cx="8229600" cy="5256584"/>
          </a:xfrm>
        </p:spPr>
        <p:txBody>
          <a:bodyPr>
            <a:normAutofit/>
          </a:bodyPr>
          <a:lstStyle/>
          <a:p>
            <a:pPr marL="0" indent="0">
              <a:buNone/>
            </a:pPr>
            <a:r>
              <a:rPr lang="en-AU" sz="2200" b="1" dirty="0" smtClean="0"/>
              <a:t>How can Foreign Law </a:t>
            </a:r>
            <a:r>
              <a:rPr lang="en-AU" sz="2200" b="1" dirty="0" smtClean="0"/>
              <a:t>Enforcement intelligence </a:t>
            </a:r>
            <a:r>
              <a:rPr lang="en-AU" sz="2200" b="1" dirty="0" smtClean="0"/>
              <a:t>be </a:t>
            </a:r>
            <a:r>
              <a:rPr lang="en-AU" sz="2200" b="1" dirty="0" smtClean="0"/>
              <a:t>used?</a:t>
            </a:r>
            <a:endParaRPr lang="en-AU" sz="2200" b="1" dirty="0" smtClean="0"/>
          </a:p>
          <a:p>
            <a:pPr marL="729234" lvl="1" indent="-342900">
              <a:buClrTx/>
              <a:buFont typeface="Arial" panose="020B0604020202020204" pitchFamily="34" charset="0"/>
              <a:buChar char="•"/>
            </a:pPr>
            <a:r>
              <a:rPr lang="en-AU" sz="2200" dirty="0" smtClean="0"/>
              <a:t>Search warrant applications;</a:t>
            </a:r>
            <a:endParaRPr lang="en-AU" sz="2200" dirty="0" smtClean="0"/>
          </a:p>
          <a:p>
            <a:pPr marL="729234" lvl="1" indent="-342900">
              <a:buClrTx/>
              <a:buFont typeface="Arial" panose="020B0604020202020204" pitchFamily="34" charset="0"/>
              <a:buChar char="•"/>
            </a:pPr>
            <a:r>
              <a:rPr lang="en-AU" sz="2200" dirty="0"/>
              <a:t>I</a:t>
            </a:r>
            <a:r>
              <a:rPr lang="en-AU" sz="2200" dirty="0" smtClean="0"/>
              <a:t>nvestigation planning;</a:t>
            </a:r>
          </a:p>
          <a:p>
            <a:pPr marL="729234" lvl="1" indent="-342900">
              <a:buClrTx/>
              <a:buFont typeface="Arial" panose="020B0604020202020204" pitchFamily="34" charset="0"/>
              <a:buChar char="•"/>
            </a:pPr>
            <a:r>
              <a:rPr lang="en-AU" sz="2200" dirty="0" smtClean="0"/>
              <a:t>Resource allocation;</a:t>
            </a:r>
          </a:p>
          <a:p>
            <a:pPr marL="729234" lvl="1" indent="-342900">
              <a:buClrTx/>
              <a:buFont typeface="Arial" panose="020B0604020202020204" pitchFamily="34" charset="0"/>
              <a:buChar char="•"/>
            </a:pPr>
            <a:r>
              <a:rPr lang="en-AU" sz="2200" dirty="0" smtClean="0"/>
              <a:t>Targeting opportunities; </a:t>
            </a:r>
          </a:p>
          <a:p>
            <a:pPr marL="729234" lvl="1" indent="-342900">
              <a:buClrTx/>
              <a:buFont typeface="Arial" panose="020B0604020202020204" pitchFamily="34" charset="0"/>
              <a:buChar char="•"/>
            </a:pPr>
            <a:r>
              <a:rPr lang="en-AU" sz="2200" dirty="0" smtClean="0"/>
              <a:t>Prevention; and</a:t>
            </a:r>
          </a:p>
          <a:p>
            <a:pPr marL="729234" lvl="1" indent="-342900">
              <a:buClrTx/>
              <a:buFont typeface="Arial" panose="020B0604020202020204" pitchFamily="34" charset="0"/>
              <a:buChar char="•"/>
            </a:pPr>
            <a:r>
              <a:rPr lang="en-AU" sz="2200" dirty="0"/>
              <a:t>Risk </a:t>
            </a:r>
            <a:r>
              <a:rPr lang="en-AU" sz="2200" dirty="0" smtClean="0"/>
              <a:t>assessment</a:t>
            </a:r>
            <a:r>
              <a:rPr lang="en-AU" sz="2200" dirty="0"/>
              <a:t> </a:t>
            </a:r>
            <a:r>
              <a:rPr lang="en-AU" sz="2200" dirty="0" smtClean="0"/>
              <a:t>of foreign nationals crossing the border.</a:t>
            </a:r>
          </a:p>
          <a:p>
            <a:pPr marL="729234" lvl="1" indent="-342900">
              <a:buClrTx/>
              <a:buFont typeface="Arial" panose="020B0604020202020204" pitchFamily="34" charset="0"/>
              <a:buChar char="•"/>
            </a:pPr>
            <a:endParaRPr lang="en-AU" dirty="0" smtClean="0"/>
          </a:p>
        </p:txBody>
      </p:sp>
    </p:spTree>
    <p:extLst>
      <p:ext uri="{BB962C8B-B14F-4D97-AF65-F5344CB8AC3E}">
        <p14:creationId xmlns:p14="http://schemas.microsoft.com/office/powerpoint/2010/main" val="28719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fp">
  <a:themeElements>
    <a:clrScheme name="AFP generic">
      <a:dk1>
        <a:srgbClr val="0F243E"/>
      </a:dk1>
      <a:lt1>
        <a:srgbClr val="FFFFFF"/>
      </a:lt1>
      <a:dk2>
        <a:srgbClr val="1F497D"/>
      </a:dk2>
      <a:lt2>
        <a:srgbClr val="EEECE1"/>
      </a:lt2>
      <a:accent1>
        <a:srgbClr val="4F81BD"/>
      </a:accent1>
      <a:accent2>
        <a:srgbClr val="E36C09"/>
      </a:accent2>
      <a:accent3>
        <a:srgbClr val="C4BD97"/>
      </a:accent3>
      <a:accent4>
        <a:srgbClr val="A4995F"/>
      </a:accent4>
      <a:accent5>
        <a:srgbClr val="95B3D7"/>
      </a:accent5>
      <a:accent6>
        <a:srgbClr val="F79646"/>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P Document" ma:contentTypeID="0x010100BA521C41550A427283F34EF72CDB76C8003579B014A34F544AB5A245368A2D3CF5" ma:contentTypeVersion="2" ma:contentTypeDescription="AFP Document - Australian Federal Police Custom Content Type" ma:contentTypeScope="" ma:versionID="30f400c7a2afc8511526ee9d2b76094a">
  <xsd:schema xmlns:xsd="http://www.w3.org/2001/XMLSchema" xmlns:xs="http://www.w3.org/2001/XMLSchema" xmlns:p="http://schemas.microsoft.com/office/2006/metadata/properties" xmlns:ns2="78a5d263-ab56-46a8-bed7-402d18ab00c7" xmlns:ns3="C46C8E19-9F55-4442-889D-FC9559FF4122" xmlns:ns4="c46c8e19-9f55-4442-889d-fc9559ff4122" targetNamespace="http://schemas.microsoft.com/office/2006/metadata/properties" ma:root="true" ma:fieldsID="68780b15af7f82b522b18b5840445ca3" ns2:_="" ns3:_="" ns4:_="">
    <xsd:import namespace="78a5d263-ab56-46a8-bed7-402d18ab00c7"/>
    <xsd:import namespace="C46C8E19-9F55-4442-889D-FC9559FF4122"/>
    <xsd:import namespace="c46c8e19-9f55-4442-889d-fc9559ff4122"/>
    <xsd:element name="properties">
      <xsd:complexType>
        <xsd:sequence>
          <xsd:element name="documentManagement">
            <xsd:complexType>
              <xsd:all>
                <xsd:element ref="ns2:_dlc_DocId" minOccurs="0"/>
                <xsd:element ref="ns2:_dlc_DocIdUrl" minOccurs="0"/>
                <xsd:element ref="ns2:_dlc_DocIdPersistId" minOccurs="0"/>
                <xsd:element ref="ns3:e8c8aaa3f3cc49e99f0b9d09ebadca14" minOccurs="0"/>
                <xsd:element ref="ns3:DocumentDescription" minOccurs="0"/>
                <xsd:element ref="ns2:TaxCatchAll" minOccurs="0"/>
                <xsd:element ref="ns2:TaxCatchAllLabel" minOccurs="0"/>
                <xsd:element ref="ns4:p1ecd1237af04d9b8452df827eadf62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d263-ab56-46a8-bed7-402d18ab00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f4caa40-891f-45dc-ac21-76fc21aa27ff}" ma:internalName="TaxCatchAll" ma:showField="CatchAllData" ma:web="78a5d263-ab56-46a8-bed7-402d18ab00c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f4caa40-891f-45dc-ac21-76fc21aa27ff}" ma:internalName="TaxCatchAllLabel" ma:readOnly="true" ma:showField="CatchAllDataLabel" ma:web="78a5d263-ab56-46a8-bed7-402d18ab0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e8c8aaa3f3cc49e99f0b9d09ebadca14" ma:index="12" ma:taxonomy="true" ma:internalName="e8c8aaa3f3cc49e99f0b9d09ebadca14" ma:taxonomyFieldName="AFP_x0020_Classification" ma:displayName="AFP Classification" ma:indexed="true" ma:fieldId="{e8c8aaa3-f3cc-49e9-9f0b-9d09ebadca14}" ma:sspId="840ec5ba-1254-420f-88bd-a8510a331eab" ma:termSetId="a15fa104-4ec9-4531-b874-4b55be8f78a5" ma:anchorId="00000000-0000-0000-0000-000000000000" ma:open="false" ma:isKeyword="false">
      <xsd:complexType>
        <xsd:sequence>
          <xsd:element ref="pc:Terms" minOccurs="0" maxOccurs="1"/>
        </xsd:sequence>
      </xsd:complexType>
    </xsd:element>
    <xsd:element name="DocumentDescription" ma:index="13" nillable="true" ma:displayName="Document descriptio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p1ecd1237af04d9b8452df827eadf627" ma:index="17" ma:taxonomy="true" ma:internalName="p1ecd1237af04d9b8452df827eadf627" ma:taxonomyFieldName="Activity_x0020_document_x0020_tags" ma:displayName="Activity document tags" ma:fieldId="{91ecd123-7af0-4d9b-8452-df827eadf627}" ma:taxonomyMulti="true" ma:sspId="840ec5ba-1254-420f-88bd-a8510a331eab" ma:termSetId="8061e8cd-2ac4-4ce4-a12c-32f5d936ff92" ma:anchorId="c0ccdf4a-bd41-4c8f-b8d4-7013d604dc27"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1ecd1237af04d9b8452df827eadf627 xmlns="c46c8e19-9f55-4442-889d-fc9559ff4122">
      <Terms xmlns="http://schemas.microsoft.com/office/infopath/2007/PartnerControls">
        <TermInfo xmlns="http://schemas.microsoft.com/office/infopath/2007/PartnerControls">
          <TermName xmlns="http://schemas.microsoft.com/office/infopath/2007/PartnerControls">ACCCE</TermName>
          <TermId xmlns="http://schemas.microsoft.com/office/infopath/2007/PartnerControls">6fa9cab8-7e87-4255-bc31-63bb732469b5</TermId>
        </TermInfo>
      </Terms>
    </p1ecd1237af04d9b8452df827eadf627>
    <_dlc_DocId xmlns="78a5d263-ab56-46a8-bed7-402d18ab00c7">TENXEPR372TU-435719964-23212</_dlc_DocId>
    <e8c8aaa3f3cc49e99f0b9d09ebadca14 xmlns="C46C8E19-9F55-4442-889D-FC9559FF4122">
      <Terms xmlns="http://schemas.microsoft.com/office/infopath/2007/PartnerControls">
        <TermInfo xmlns="http://schemas.microsoft.com/office/infopath/2007/PartnerControls">
          <TermName xmlns="http://schemas.microsoft.com/office/infopath/2007/PartnerControls">For-Official-Use-Only</TermName>
          <TermId xmlns="http://schemas.microsoft.com/office/infopath/2007/PartnerControls">ffa19dd7-111c-43ca-af28-c4a34e200109</TermId>
        </TermInfo>
      </Terms>
    </e8c8aaa3f3cc49e99f0b9d09ebadca14>
    <_dlc_DocIdUrl xmlns="78a5d263-ab56-46a8-bed7-402d18ab00c7">
      <Url>http://activity.afp.le/a/ACCCE/_layouts/DocIdRedir.aspx?ID=TENXEPR372TU-435719964-23212</Url>
      <Description>TENXEPR372TU-435719964-23212</Description>
    </_dlc_DocIdUrl>
    <TaxCatchAll xmlns="78a5d263-ab56-46a8-bed7-402d18ab00c7">
      <Value>2</Value>
      <Value>1</Value>
    </TaxCatchAll>
    <DocumentDescription xmlns="C46C8E19-9F55-4442-889D-FC9559FF4122" xsi:nil="true"/>
  </documentManagement>
</p:properties>
</file>

<file path=customXml/itemProps1.xml><?xml version="1.0" encoding="utf-8"?>
<ds:datastoreItem xmlns:ds="http://schemas.openxmlformats.org/officeDocument/2006/customXml" ds:itemID="{2E6589C4-1C9F-4180-8944-E92CD15D5A9E}"/>
</file>

<file path=customXml/itemProps2.xml><?xml version="1.0" encoding="utf-8"?>
<ds:datastoreItem xmlns:ds="http://schemas.openxmlformats.org/officeDocument/2006/customXml" ds:itemID="{33BA0A35-B1E1-4488-A568-4AFBA5B9DAA9}"/>
</file>

<file path=customXml/itemProps3.xml><?xml version="1.0" encoding="utf-8"?>
<ds:datastoreItem xmlns:ds="http://schemas.openxmlformats.org/officeDocument/2006/customXml" ds:itemID="{F0771286-C34D-4741-8C91-2C5E6C636F79}"/>
</file>

<file path=customXml/itemProps4.xml><?xml version="1.0" encoding="utf-8"?>
<ds:datastoreItem xmlns:ds="http://schemas.openxmlformats.org/officeDocument/2006/customXml" ds:itemID="{67C6278A-E02A-41BC-A61B-7A1AA4B83CA9}"/>
</file>

<file path=docProps/app.xml><?xml version="1.0" encoding="utf-8"?>
<Properties xmlns="http://schemas.openxmlformats.org/officeDocument/2006/extended-properties" xmlns:vt="http://schemas.openxmlformats.org/officeDocument/2006/docPropsVTypes">
  <TotalTime>2473</TotalTime>
  <Words>6303</Words>
  <Application>Microsoft Office PowerPoint</Application>
  <PresentationFormat>On-screen Show (4:3)</PresentationFormat>
  <Paragraphs>765</Paragraphs>
  <Slides>51</Slides>
  <Notes>49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afp</vt:lpstr>
      <vt:lpstr> Investigation skills to prevent, detect, disrupt foreign child sex offenders  D/Sgt Jarryd Dunbar Australian Federal Police  NSW Joint Anti Child Exploitation Team</vt:lpstr>
      <vt:lpstr>Session Overview</vt:lpstr>
      <vt:lpstr> Law Enforcement Challenges</vt:lpstr>
      <vt:lpstr>Law Enforcement Challenges</vt:lpstr>
      <vt:lpstr> Intelligence</vt:lpstr>
      <vt:lpstr>Intelligence</vt:lpstr>
      <vt:lpstr>Intelligence</vt:lpstr>
      <vt:lpstr>Intelligence</vt:lpstr>
      <vt:lpstr>Intelligence</vt:lpstr>
      <vt:lpstr>Intelligence</vt:lpstr>
      <vt:lpstr> Surveillance</vt:lpstr>
      <vt:lpstr>Surveillance</vt:lpstr>
      <vt:lpstr> Search Warrants</vt:lpstr>
      <vt:lpstr>Search Warrants</vt:lpstr>
      <vt:lpstr> Search Warrants Crime Scene Management</vt:lpstr>
      <vt:lpstr>Crime Scene Management</vt:lpstr>
      <vt:lpstr>Crime Scene Management</vt:lpstr>
      <vt:lpstr>Crime Scene Management</vt:lpstr>
      <vt:lpstr> Search Warrants Searching</vt:lpstr>
      <vt:lpstr>Searching</vt:lpstr>
      <vt:lpstr>Searching</vt:lpstr>
      <vt:lpstr>Searching</vt:lpstr>
      <vt:lpstr>Searching</vt:lpstr>
      <vt:lpstr> Search Warrants Evidence Handling</vt:lpstr>
      <vt:lpstr>Evidence Handling</vt:lpstr>
      <vt:lpstr>Evidence Handling</vt:lpstr>
      <vt:lpstr>Evidence Handling</vt:lpstr>
      <vt:lpstr>Evidence Handling</vt:lpstr>
      <vt:lpstr> Victim Management</vt:lpstr>
      <vt:lpstr>Victim Management</vt:lpstr>
      <vt:lpstr>Victim Management</vt:lpstr>
      <vt:lpstr>Victim Management</vt:lpstr>
      <vt:lpstr>Victim Management</vt:lpstr>
      <vt:lpstr>Victim Management</vt:lpstr>
      <vt:lpstr> Suspect Management</vt:lpstr>
      <vt:lpstr>Suspect Management</vt:lpstr>
      <vt:lpstr>Suspect Management</vt:lpstr>
      <vt:lpstr> Canvassing</vt:lpstr>
      <vt:lpstr>Canvassing</vt:lpstr>
      <vt:lpstr>Canvassing</vt:lpstr>
      <vt:lpstr> Witness Management</vt:lpstr>
      <vt:lpstr>Witnesses Management</vt:lpstr>
      <vt:lpstr>Witnesses Management</vt:lpstr>
      <vt:lpstr>Witnesses Management</vt:lpstr>
      <vt:lpstr>Witness Management</vt:lpstr>
      <vt:lpstr> Suspect Interviews</vt:lpstr>
      <vt:lpstr>Suspect Interviews</vt:lpstr>
      <vt:lpstr>Suspect Interviews</vt:lpstr>
      <vt:lpstr> Prevention</vt:lpstr>
      <vt:lpstr>Prevention</vt:lpstr>
      <vt:lpstr>PowerPoint Presentation</vt:lpstr>
    </vt:vector>
  </TitlesOfParts>
  <Company>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ThinkUknow – Case Study  D/Sgt Jarryd Dunbar  NSW Joint Anti Child Exploitation Team</dc:title>
  <dc:creator>afp15753</dc:creator>
  <cp:lastModifiedBy>afp15753</cp:lastModifiedBy>
  <cp:revision>229</cp:revision>
  <dcterms:created xsi:type="dcterms:W3CDTF">2019-05-21T05:18:12Z</dcterms:created>
  <dcterms:modified xsi:type="dcterms:W3CDTF">2019-06-12T22:28:16Z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FP Classification">
    <vt:lpwstr>2;#For-Official-Use-Only|ffa19dd7-111c-43ca-af28-c4a34e200109</vt:lpwstr>
  </property>
  <property fmtid="{D5CDD505-2E9C-101B-9397-08002B2CF9AE}" pid="3" name="_dlc_DocIdItemGuid">
    <vt:lpwstr>e4d4702e-6970-4929-bab9-9c5c44f4de98</vt:lpwstr>
  </property>
  <property fmtid="{D5CDD505-2E9C-101B-9397-08002B2CF9AE}" pid="4" name="ContentTypeId">
    <vt:lpwstr>0x010100BA521C41550A427283F34EF72CDB76C8003579B014A34F544AB5A245368A2D3CF5</vt:lpwstr>
  </property>
  <property fmtid="{D5CDD505-2E9C-101B-9397-08002B2CF9AE}" pid="5" name="Activity document tags">
    <vt:lpwstr>1;#ACCCE|6fa9cab8-7e87-4255-bc31-63bb732469b5</vt:lpwstr>
  </property>
</Properties>
</file>