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35"/>
  </p:notesMasterIdLst>
  <p:sldIdLst>
    <p:sldId id="276" r:id="rId6"/>
    <p:sldId id="289" r:id="rId7"/>
    <p:sldId id="307" r:id="rId8"/>
    <p:sldId id="261" r:id="rId9"/>
    <p:sldId id="309" r:id="rId10"/>
    <p:sldId id="259" r:id="rId11"/>
    <p:sldId id="262" r:id="rId12"/>
    <p:sldId id="278" r:id="rId13"/>
    <p:sldId id="298" r:id="rId14"/>
    <p:sldId id="299" r:id="rId15"/>
    <p:sldId id="300" r:id="rId16"/>
    <p:sldId id="301" r:id="rId17"/>
    <p:sldId id="302" r:id="rId18"/>
    <p:sldId id="303" r:id="rId19"/>
    <p:sldId id="304" r:id="rId20"/>
    <p:sldId id="258" r:id="rId21"/>
    <p:sldId id="305" r:id="rId22"/>
    <p:sldId id="306" r:id="rId23"/>
    <p:sldId id="264" r:id="rId24"/>
    <p:sldId id="295" r:id="rId25"/>
    <p:sldId id="265" r:id="rId26"/>
    <p:sldId id="296" r:id="rId27"/>
    <p:sldId id="266" r:id="rId28"/>
    <p:sldId id="269" r:id="rId29"/>
    <p:sldId id="280" r:id="rId30"/>
    <p:sldId id="275" r:id="rId31"/>
    <p:sldId id="281" r:id="rId32"/>
    <p:sldId id="282" r:id="rId33"/>
    <p:sldId id="283" r:id="rId34"/>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fp5440" initials="a"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801" autoAdjust="0"/>
  </p:normalViewPr>
  <p:slideViewPr>
    <p:cSldViewPr>
      <p:cViewPr>
        <p:scale>
          <a:sx n="73" d="100"/>
          <a:sy n="73" d="100"/>
        </p:scale>
        <p:origin x="-1068" y="-72"/>
      </p:cViewPr>
      <p:guideLst>
        <p:guide orient="horz" pos="2160"/>
        <p:guide pos="2880"/>
      </p:guideLst>
    </p:cSldViewPr>
  </p:slideViewPr>
  <p:notesTextViewPr>
    <p:cViewPr>
      <p:scale>
        <a:sx n="1" d="1"/>
        <a:sy n="1" d="1"/>
      </p:scale>
      <p:origin x="0" y="0"/>
    </p:cViewPr>
  </p:notesTextViewPr>
  <p:notesViewPr>
    <p:cSldViewPr>
      <p:cViewPr varScale="1">
        <p:scale>
          <a:sx n="58" d="100"/>
          <a:sy n="58" d="100"/>
        </p:scale>
        <p:origin x="-2988" y="-9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6-02T19:34:52.673" idx="4">
    <p:pos x="146" y="146"/>
    <p:text>Term Detectives not known.  Investigators
</p:text>
  </p:cm>
  <p:cm authorId="0" dt="2019-06-03T14:04:50.433" idx="6">
    <p:pos x="418" y="418"/>
    <p:text>Terminolgy is Australian centric.  Need to use broader terms 
Clarify the legal process here in Cambodia. 
Ask questiosn of the group.
Do they conduct medicals of the victims
Ensure that the childs statement is taken asap.  Delays cause more trauma and risk of interference or intimdation by offender.
Are there child friendly practices in teh Court?  Explain why this is also important.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FFA9DD63-8ACC-4FFC-BD2A-037613F031AB}" type="datetimeFigureOut">
              <a:rPr lang="en-AU" smtClean="0"/>
              <a:t>3/07/2019</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2FA1AC99-B03A-433A-ABE4-5D2107709102}" type="slidenum">
              <a:rPr lang="en-AU" smtClean="0"/>
              <a:t>‹#›</a:t>
            </a:fld>
            <a:endParaRPr lang="en-AU"/>
          </a:p>
        </p:txBody>
      </p:sp>
    </p:spTree>
    <p:extLst>
      <p:ext uri="{BB962C8B-B14F-4D97-AF65-F5344CB8AC3E}">
        <p14:creationId xmlns:p14="http://schemas.microsoft.com/office/powerpoint/2010/main" val="1679937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pPr marL="228600" indent="-228600">
              <a:buFont typeface="+mj-lt"/>
              <a:buAutoNum type="arabicPeriod"/>
              <a:defRPr/>
            </a:pPr>
            <a:endParaRPr lang="en-AU" dirty="0"/>
          </a:p>
          <a:p>
            <a:pPr marL="228600" indent="-228600">
              <a:buFont typeface="+mj-lt"/>
              <a:buAutoNum type="arabicPeriod"/>
              <a:defRPr/>
            </a:pPr>
            <a:endParaRPr lang="en-AU" dirty="0"/>
          </a:p>
        </p:txBody>
      </p:sp>
    </p:spTree>
    <p:extLst>
      <p:ext uri="{BB962C8B-B14F-4D97-AF65-F5344CB8AC3E}">
        <p14:creationId xmlns:p14="http://schemas.microsoft.com/office/powerpoint/2010/main" val="3338572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altLang="en-US" sz="1200" dirty="0" smtClean="0"/>
              <a:t>After initial</a:t>
            </a:r>
            <a:r>
              <a:rPr lang="en-AU" altLang="en-US" sz="1200" baseline="0" dirty="0" smtClean="0"/>
              <a:t> identification, victims may </a:t>
            </a:r>
            <a:r>
              <a:rPr lang="en-AU" altLang="en-US" sz="1200" dirty="0" smtClean="0"/>
              <a:t>decide to participate in the criminal justice program.</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altLang="en-US"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altLang="en-US" sz="1200" dirty="0" smtClean="0"/>
              <a:t>If</a:t>
            </a:r>
            <a:r>
              <a:rPr lang="en-AU" altLang="en-US" sz="1200" baseline="0" dirty="0" smtClean="0"/>
              <a:t> they do, then they will </a:t>
            </a:r>
            <a:r>
              <a:rPr lang="en-AU" altLang="en-US" sz="1200" dirty="0" smtClean="0"/>
              <a:t>require protection before,</a:t>
            </a:r>
            <a:r>
              <a:rPr lang="en-AU" altLang="en-US" sz="1200" baseline="0" dirty="0" smtClean="0"/>
              <a:t> during and after the trial</a:t>
            </a:r>
            <a:r>
              <a:rPr lang="en-AU" altLang="en-US" sz="1200" dirty="0" smtClean="0"/>
              <a:t>. And at each stage, the victims protection needs will differ.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altLang="en-US" sz="1200" baseline="0" dirty="0" smtClean="0"/>
          </a:p>
          <a:p>
            <a:pPr marL="171450" indent="-171450">
              <a:buFont typeface="Arial" panose="020B0604020202020204" pitchFamily="34" charset="0"/>
              <a:buChar char="•"/>
            </a:pPr>
            <a:r>
              <a:rPr lang="en-AU" sz="1200" b="0" u="none" baseline="0" dirty="0" smtClean="0">
                <a:latin typeface="Arial" charset="0"/>
                <a:cs typeface="Arial" charset="0"/>
              </a:rPr>
              <a:t>For instance </a:t>
            </a:r>
            <a:r>
              <a:rPr lang="en-AU" sz="1200" b="1" u="none" baseline="0" dirty="0" smtClean="0">
                <a:latin typeface="Arial" charset="0"/>
                <a:cs typeface="Arial" charset="0"/>
              </a:rPr>
              <a:t>pre-trial protections </a:t>
            </a:r>
            <a:r>
              <a:rPr lang="en-AU" sz="1200" b="0" u="none" baseline="0" dirty="0" smtClean="0">
                <a:latin typeface="Arial" charset="0"/>
                <a:cs typeface="Arial" charset="0"/>
              </a:rPr>
              <a:t>may</a:t>
            </a:r>
            <a:r>
              <a:rPr lang="en-AU" sz="1200" b="1" u="none" baseline="0" dirty="0" smtClean="0">
                <a:latin typeface="Arial" charset="0"/>
                <a:cs typeface="Arial" charset="0"/>
              </a:rPr>
              <a:t> </a:t>
            </a:r>
            <a:r>
              <a:rPr lang="en-AU" sz="1200" b="0" u="none" baseline="0" dirty="0" smtClean="0">
                <a:latin typeface="Arial" charset="0"/>
                <a:cs typeface="Arial" charset="0"/>
              </a:rPr>
              <a:t>include </a:t>
            </a:r>
            <a:r>
              <a:rPr lang="en-AU" sz="1200" b="0" baseline="0" dirty="0" smtClean="0"/>
              <a:t>preventing alleged offenders from intimidating witnesses or tampering with evidence.</a:t>
            </a:r>
          </a:p>
          <a:p>
            <a:pPr marL="0" indent="0">
              <a:buFontTx/>
              <a:buNone/>
            </a:pPr>
            <a:endParaRPr lang="en-AU" sz="1200" b="0" baseline="0" dirty="0" smtClean="0"/>
          </a:p>
          <a:p>
            <a:pPr marL="171450" indent="-171450">
              <a:buFont typeface="Arial" panose="020B0604020202020204" pitchFamily="34" charset="0"/>
              <a:buChar char="•"/>
            </a:pPr>
            <a:r>
              <a:rPr lang="en-AU" sz="1200" b="1" u="none" baseline="0" dirty="0" smtClean="0"/>
              <a:t>Protections during the trial processes </a:t>
            </a:r>
            <a:r>
              <a:rPr lang="en-AU" sz="1200" b="0" u="none" baseline="0" dirty="0" smtClean="0"/>
              <a:t>may</a:t>
            </a:r>
            <a:r>
              <a:rPr lang="en-AU" sz="1200" b="1" u="none" baseline="0" dirty="0" smtClean="0"/>
              <a:t> </a:t>
            </a:r>
            <a:r>
              <a:rPr lang="en-AU" sz="1200" b="0" u="none" baseline="0" dirty="0" smtClean="0"/>
              <a:t>include </a:t>
            </a:r>
            <a:r>
              <a:rPr lang="en-AU" sz="1200" b="0" baseline="0" dirty="0" smtClean="0"/>
              <a:t>measures to protect victims and witnesses while they are giving evidence.</a:t>
            </a:r>
          </a:p>
          <a:p>
            <a:pPr marL="171450" indent="-171450">
              <a:buFont typeface="Arial" panose="020B0604020202020204" pitchFamily="34" charset="0"/>
              <a:buChar char="•"/>
            </a:pPr>
            <a:endParaRPr lang="en-AU" sz="1200" b="0" baseline="0" dirty="0" smtClean="0"/>
          </a:p>
          <a:p>
            <a:pPr marL="171450" indent="-171450">
              <a:buFont typeface="Arial" panose="020B0604020202020204" pitchFamily="34" charset="0"/>
              <a:buChar char="•"/>
            </a:pPr>
            <a:r>
              <a:rPr lang="en-AU" sz="1200" b="0" baseline="0" dirty="0" smtClean="0"/>
              <a:t>And </a:t>
            </a:r>
            <a:r>
              <a:rPr lang="en-AU" sz="1200" b="1" baseline="0" dirty="0" smtClean="0"/>
              <a:t>post-trial protections </a:t>
            </a:r>
            <a:r>
              <a:rPr lang="en-AU" sz="1200" b="0" baseline="0" dirty="0" smtClean="0"/>
              <a:t>may include informing the victim of potential appeal options. </a:t>
            </a:r>
          </a:p>
          <a:p>
            <a:pPr marL="171450" indent="-171450">
              <a:buFont typeface="Arial" panose="020B0604020202020204" pitchFamily="34" charset="0"/>
              <a:buChar char="•"/>
            </a:pPr>
            <a:endParaRPr lang="en-AU" sz="1200" b="0"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u="none" baseline="0" dirty="0" smtClean="0"/>
              <a:t>Ultimately all protection measures are aimed at supporting the victim and empowering them throughout the process.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b="0" u="none"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u="none" baseline="0" dirty="0" smtClean="0"/>
              <a:t>Without the cooperation of the victim</a:t>
            </a:r>
            <a:r>
              <a:rPr lang="en-AU" sz="1200" b="0" u="none" baseline="0" dirty="0" smtClean="0">
                <a:latin typeface="Arial" charset="0"/>
                <a:cs typeface="Arial" charset="0"/>
              </a:rPr>
              <a:t>, prosecution of child sexual exploitation offences becomes difficult.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b="0" u="none" baseline="0" dirty="0" smtClean="0">
              <a:latin typeface="Arial" charset="0"/>
              <a:cs typeface="Arial"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u="none" baseline="0" dirty="0" smtClean="0">
                <a:latin typeface="Arial" charset="0"/>
                <a:cs typeface="Arial" charset="0"/>
              </a:rPr>
              <a:t>Therefore p</a:t>
            </a:r>
            <a:r>
              <a:rPr lang="en-AU" altLang="en-US" sz="1200" dirty="0" smtClean="0">
                <a:latin typeface="Arial" charset="0"/>
                <a:cs typeface="Arial" charset="0"/>
              </a:rPr>
              <a:t>rotection measures throughout</a:t>
            </a:r>
            <a:r>
              <a:rPr lang="en-AU" altLang="en-US" sz="1200" baseline="0" dirty="0" smtClean="0">
                <a:latin typeface="Arial" charset="0"/>
                <a:cs typeface="Arial" charset="0"/>
              </a:rPr>
              <a:t> the criminal justice process </a:t>
            </a:r>
            <a:r>
              <a:rPr lang="en-AU" altLang="en-US" sz="1200" dirty="0" smtClean="0">
                <a:latin typeface="Arial" charset="0"/>
                <a:cs typeface="Arial" charset="0"/>
              </a:rPr>
              <a:t>are very important</a:t>
            </a:r>
            <a:r>
              <a:rPr lang="en-AU" altLang="en-US" sz="1200" baseline="0" dirty="0" smtClean="0">
                <a:latin typeface="Arial" charset="0"/>
                <a:cs typeface="Arial" charset="0"/>
              </a:rPr>
              <a:t>.  </a:t>
            </a:r>
          </a:p>
          <a:p>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10</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b="1" u="none" baseline="0" dirty="0" smtClean="0">
                <a:latin typeface="Arial" charset="0"/>
                <a:cs typeface="Arial" charset="0"/>
              </a:rPr>
              <a:t>So, looking at pre-trial protections, we may want to consider:</a:t>
            </a:r>
            <a:endParaRPr lang="en-AU" sz="1200" b="0" u="none" baseline="0" dirty="0" smtClean="0">
              <a:latin typeface="Arial" charset="0"/>
              <a:cs typeface="Arial" charset="0"/>
            </a:endParaRPr>
          </a:p>
          <a:p>
            <a:pPr marL="171450" indent="-171450">
              <a:buFont typeface="Arial" panose="020B0604020202020204" pitchFamily="34" charset="0"/>
              <a:buChar char="•"/>
            </a:pPr>
            <a:endParaRPr lang="en-AU" sz="1200" b="0" u="none" baseline="0" dirty="0" smtClean="0">
              <a:latin typeface="Arial" charset="0"/>
              <a:cs typeface="Arial" charset="0"/>
            </a:endParaRPr>
          </a:p>
          <a:p>
            <a:pPr marL="628650" lvl="1" indent="-171450">
              <a:buFont typeface="Arial" panose="020B0604020202020204" pitchFamily="34" charset="0"/>
              <a:buChar char="•"/>
            </a:pPr>
            <a:r>
              <a:rPr lang="en-AU" b="0" dirty="0" smtClean="0"/>
              <a:t>keeping victims updated about the progress</a:t>
            </a:r>
            <a:r>
              <a:rPr lang="en-AU" b="0" baseline="0" dirty="0" smtClean="0"/>
              <a:t> of the investigation and the trial, and explaining what is happening and why.</a:t>
            </a:r>
          </a:p>
          <a:p>
            <a:pPr marL="628650" lvl="1" indent="-171450">
              <a:buFont typeface="Arial" panose="020B0604020202020204" pitchFamily="34" charset="0"/>
              <a:buChar char="•"/>
            </a:pPr>
            <a:endParaRPr lang="en-AU" b="0" baseline="0" dirty="0" smtClean="0"/>
          </a:p>
          <a:p>
            <a:pPr marL="1085850" lvl="2" indent="-171450">
              <a:buFont typeface="Arial" panose="020B0604020202020204" pitchFamily="34" charset="0"/>
              <a:buChar char="•"/>
            </a:pPr>
            <a:r>
              <a:rPr lang="en-AU" b="0" baseline="0" dirty="0" smtClean="0"/>
              <a:t>For example, you may need to explain why their personal belongings have been taken from them to be used as evidence and when these items will be returned. </a:t>
            </a:r>
          </a:p>
          <a:p>
            <a:pPr marL="628650" lvl="1" indent="-171450">
              <a:buFont typeface="Arial" panose="020B0604020202020204" pitchFamily="34" charset="0"/>
              <a:buChar char="•"/>
            </a:pPr>
            <a:endParaRPr lang="en-AU" b="0" baseline="0" dirty="0" smtClean="0"/>
          </a:p>
          <a:p>
            <a:pPr marL="628650" lvl="1" indent="-171450">
              <a:buFont typeface="Arial" panose="020B0604020202020204" pitchFamily="34" charset="0"/>
              <a:buChar char="•"/>
            </a:pPr>
            <a:r>
              <a:rPr lang="en-AU" b="0" baseline="0" dirty="0" smtClean="0"/>
              <a:t>preparing them for giving evidence –  for example:</a:t>
            </a:r>
          </a:p>
          <a:p>
            <a:pPr marL="628650" lvl="1" indent="-171450">
              <a:buFont typeface="Arial" panose="020B0604020202020204" pitchFamily="34" charset="0"/>
              <a:buChar char="•"/>
            </a:pPr>
            <a:endParaRPr lang="en-AU" b="0" baseline="0" dirty="0" smtClean="0"/>
          </a:p>
          <a:p>
            <a:pPr marL="1085850" lvl="2" indent="-171450">
              <a:buFont typeface="Arial" panose="020B0604020202020204" pitchFamily="34" charset="0"/>
              <a:buChar char="•"/>
            </a:pPr>
            <a:r>
              <a:rPr lang="en-AU" b="0" baseline="0" dirty="0" smtClean="0"/>
              <a:t>you may meet with them to clarify the content of their statement. </a:t>
            </a:r>
          </a:p>
          <a:p>
            <a:pPr marL="628650" lvl="1" indent="-171450">
              <a:buFont typeface="Arial" panose="020B0604020202020204" pitchFamily="34" charset="0"/>
              <a:buChar char="•"/>
            </a:pPr>
            <a:endParaRPr lang="en-AU" b="0" baseline="0" dirty="0" smtClean="0"/>
          </a:p>
          <a:p>
            <a:pPr marL="1085850" lvl="2" indent="-171450">
              <a:buFont typeface="Arial" panose="020B0604020202020204" pitchFamily="34" charset="0"/>
              <a:buChar char="•"/>
            </a:pPr>
            <a:r>
              <a:rPr lang="en-AU" b="0" baseline="0" dirty="0" smtClean="0"/>
              <a:t>Provide a support person to explain court procedures and help victims to understand the questions they may be asked. </a:t>
            </a:r>
          </a:p>
          <a:p>
            <a:pPr marL="1085850" lvl="2" indent="-171450">
              <a:buFont typeface="Arial" panose="020B0604020202020204" pitchFamily="34" charset="0"/>
              <a:buChar char="•"/>
            </a:pPr>
            <a:endParaRPr lang="en-AU" b="0" baseline="0" dirty="0" smtClean="0"/>
          </a:p>
          <a:p>
            <a:pPr marL="1085850" lvl="2" indent="-171450">
              <a:buFont typeface="Arial" panose="020B0604020202020204" pitchFamily="34" charset="0"/>
              <a:buChar char="•"/>
            </a:pPr>
            <a:r>
              <a:rPr lang="en-AU" b="0" baseline="0" dirty="0" smtClean="0"/>
              <a:t>Counselling and emotional support – potentially provided by appropriately trained NGOs and civil society organisations. </a:t>
            </a:r>
          </a:p>
          <a:p>
            <a:pPr marL="628650" lvl="1" indent="-171450">
              <a:buFont typeface="Arial" panose="020B0604020202020204" pitchFamily="34" charset="0"/>
              <a:buChar char="•"/>
            </a:pPr>
            <a:endParaRPr lang="en-AU" b="0" baseline="0" dirty="0" smtClean="0"/>
          </a:p>
          <a:p>
            <a:pPr marL="628650" lvl="1" indent="-171450">
              <a:buFont typeface="Arial" panose="020B0604020202020204" pitchFamily="34" charset="0"/>
              <a:buChar char="•"/>
            </a:pPr>
            <a:r>
              <a:rPr lang="en-AU" b="0" baseline="0" dirty="0" smtClean="0"/>
              <a:t>Detaining alleged offenders before trial where appropriate and consistent with the rights of defendants. </a:t>
            </a:r>
          </a:p>
          <a:p>
            <a:pPr marL="628650" lvl="1" indent="-171450">
              <a:buFont typeface="Arial" panose="020B0604020202020204" pitchFamily="34" charset="0"/>
              <a:buChar char="•"/>
            </a:pPr>
            <a:endParaRPr lang="en-AU" b="0" baseline="0" dirty="0" smtClean="0"/>
          </a:p>
          <a:p>
            <a:pPr marL="1085850" lvl="2" indent="-171450">
              <a:buFont typeface="Arial" panose="020B0604020202020204" pitchFamily="34" charset="0"/>
              <a:buChar char="•"/>
            </a:pPr>
            <a:r>
              <a:rPr lang="en-AU" b="0" baseline="0" dirty="0" smtClean="0"/>
              <a:t>This can prevent alleged offenders from intimidating witnesses or tampering with evidence, and</a:t>
            </a:r>
          </a:p>
          <a:p>
            <a:pPr marL="1085850" lvl="2" indent="-171450">
              <a:buFont typeface="Arial" panose="020B0604020202020204" pitchFamily="34" charset="0"/>
              <a:buChar char="•"/>
            </a:pPr>
            <a:endParaRPr lang="en-AU" b="0" baseline="0" dirty="0" smtClean="0"/>
          </a:p>
          <a:p>
            <a:pPr marL="1085850" lvl="2" indent="-171450">
              <a:buFont typeface="Arial" panose="020B0604020202020204" pitchFamily="34" charset="0"/>
              <a:buChar char="•"/>
            </a:pPr>
            <a:r>
              <a:rPr lang="en-AU" b="0" baseline="0" dirty="0" smtClean="0"/>
              <a:t>Provide a sense of security for the victim and their family.</a:t>
            </a:r>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11</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u="none" baseline="0" dirty="0" smtClean="0">
                <a:latin typeface="Arial" charset="0"/>
                <a:cs typeface="Arial" charset="0"/>
              </a:rPr>
              <a:t>Most victims will find appearing before a court difficult, and the trial process may exacerbate fear and anxiety. </a:t>
            </a:r>
          </a:p>
          <a:p>
            <a:pPr marL="171450" indent="-171450">
              <a:buFont typeface="Arial" panose="020B0604020202020204" pitchFamily="34" charset="0"/>
              <a:buChar char="•"/>
            </a:pPr>
            <a:endParaRPr lang="en-AU" sz="1200" b="1" u="none" baseline="0" dirty="0" smtClean="0">
              <a:latin typeface="Arial" charset="0"/>
              <a:cs typeface="Arial" charset="0"/>
            </a:endParaRPr>
          </a:p>
          <a:p>
            <a:pPr marL="171450" indent="-171450">
              <a:buFont typeface="Arial" panose="020B0604020202020204" pitchFamily="34" charset="0"/>
              <a:buChar char="•"/>
            </a:pPr>
            <a:r>
              <a:rPr lang="en-AU" sz="1200" b="0" u="none" baseline="0" dirty="0" smtClean="0">
                <a:latin typeface="Arial" charset="0"/>
                <a:cs typeface="Arial" charset="0"/>
              </a:rPr>
              <a:t>Therefore protections during the </a:t>
            </a:r>
            <a:r>
              <a:rPr lang="en-AU" b="0" u="none" baseline="0" dirty="0" smtClean="0"/>
              <a:t>trial process, should aim to reduce any trauma and anxiety of the victim. </a:t>
            </a:r>
          </a:p>
          <a:p>
            <a:pPr marL="171450" indent="-171450">
              <a:buFont typeface="Arial" panose="020B0604020202020204" pitchFamily="34" charset="0"/>
              <a:buChar char="•"/>
            </a:pPr>
            <a:endParaRPr lang="en-AU" b="0" u="none" baseline="0" dirty="0" smtClean="0"/>
          </a:p>
          <a:p>
            <a:pPr marL="171450" lvl="0" indent="-171450">
              <a:buFont typeface="Arial" panose="020B0604020202020204" pitchFamily="34" charset="0"/>
              <a:buChar char="•"/>
            </a:pPr>
            <a:r>
              <a:rPr lang="en-AU" b="0" baseline="0" dirty="0" smtClean="0"/>
              <a:t>This can be achieved through vulnerable witness measures and testimonial aids, such as </a:t>
            </a:r>
          </a:p>
          <a:p>
            <a:pPr marL="628650" lvl="1" indent="-171450">
              <a:buFont typeface="Arial" panose="020B0604020202020204" pitchFamily="34" charset="0"/>
              <a:buChar char="•"/>
            </a:pPr>
            <a:r>
              <a:rPr lang="en-AU" b="0" baseline="0" dirty="0" smtClean="0"/>
              <a:t>giving evidence via closed circuit television or video link,</a:t>
            </a:r>
          </a:p>
          <a:p>
            <a:pPr marL="628650" lvl="1" indent="-171450">
              <a:buFont typeface="Arial" panose="020B0604020202020204" pitchFamily="34" charset="0"/>
              <a:buChar char="•"/>
            </a:pPr>
            <a:r>
              <a:rPr lang="en-AU" b="0" baseline="0" dirty="0" smtClean="0"/>
              <a:t>allowing a support person to be with the victim while they are giving evidence, and</a:t>
            </a:r>
          </a:p>
          <a:p>
            <a:pPr marL="628650" lvl="1" indent="-171450">
              <a:buFont typeface="Arial" panose="020B0604020202020204" pitchFamily="34" charset="0"/>
              <a:buChar char="•"/>
            </a:pPr>
            <a:r>
              <a:rPr lang="en-AU" b="0" baseline="0" dirty="0" smtClean="0"/>
              <a:t>Limiting the victim’s contact with the accused.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smtClean="0"/>
              <a:t>It is important that protection</a:t>
            </a:r>
            <a:r>
              <a:rPr lang="en-AU" baseline="0" dirty="0" smtClean="0"/>
              <a:t> measures during the trial process are</a:t>
            </a:r>
            <a:r>
              <a:rPr lang="en-AU" dirty="0" smtClean="0"/>
              <a:t> reasonable, necessary and proportionate</a:t>
            </a:r>
            <a:r>
              <a:rPr lang="en-AU" baseline="0" dirty="0" smtClean="0"/>
              <a:t> because they may impact on the right of a defendant to a fair and public hearing</a:t>
            </a:r>
            <a:r>
              <a:rPr lang="en-AU" dirty="0" smtClean="0"/>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smtClean="0"/>
              <a:t>In addition,</a:t>
            </a:r>
            <a:r>
              <a:rPr lang="en-AU" baseline="0" dirty="0" smtClean="0"/>
              <a:t> assistance and protection measures should be provided in a way that does not amount to any form of inducement that could undermine the case of the prosecution.</a:t>
            </a:r>
            <a:endParaRPr lang="en-AU" dirty="0" smtClean="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12</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600"/>
              </a:spcBef>
              <a:spcAft>
                <a:spcPts val="600"/>
              </a:spcAft>
              <a:buFont typeface="Arial" panose="020B0604020202020204" pitchFamily="34" charset="0"/>
              <a:buChar char="•"/>
            </a:pPr>
            <a:r>
              <a:rPr lang="en-AU" dirty="0" smtClean="0"/>
              <a:t>Protection</a:t>
            </a:r>
            <a:r>
              <a:rPr lang="en-AU" baseline="0" dirty="0" smtClean="0"/>
              <a:t> measures should not end at the conclusion of the criminal proceedings, but be based on the actual needs of individual victims.</a:t>
            </a:r>
          </a:p>
          <a:p>
            <a:pPr marL="628650" lvl="1" indent="-171450">
              <a:spcBef>
                <a:spcPts val="600"/>
              </a:spcBef>
              <a:spcAft>
                <a:spcPts val="600"/>
              </a:spcAft>
              <a:buFont typeface="Arial" panose="020B0604020202020204" pitchFamily="34" charset="0"/>
              <a:buChar char="•"/>
            </a:pPr>
            <a:r>
              <a:rPr lang="en-AU" baseline="0" dirty="0" smtClean="0"/>
              <a:t>For example, threats and intimidation against victims and their family or friends may increase after the trial.</a:t>
            </a:r>
          </a:p>
          <a:p>
            <a:pPr marL="171450" indent="-171450">
              <a:spcBef>
                <a:spcPts val="600"/>
              </a:spcBef>
              <a:spcAft>
                <a:spcPts val="600"/>
              </a:spcAft>
              <a:buFont typeface="Arial" panose="020B0604020202020204" pitchFamily="34" charset="0"/>
              <a:buChar char="•"/>
            </a:pPr>
            <a:endParaRPr lang="en-AU" dirty="0" smtClean="0"/>
          </a:p>
          <a:p>
            <a:pPr marL="171450" indent="-171450">
              <a:spcBef>
                <a:spcPts val="600"/>
              </a:spcBef>
              <a:spcAft>
                <a:spcPts val="600"/>
              </a:spcAft>
              <a:buFont typeface="Arial" panose="020B0604020202020204" pitchFamily="34" charset="0"/>
              <a:buChar char="•"/>
            </a:pPr>
            <a:r>
              <a:rPr lang="en-AU" dirty="0" smtClean="0"/>
              <a:t>Protections may include informing the victim of:</a:t>
            </a:r>
          </a:p>
          <a:p>
            <a:pPr marL="628650" lvl="1" indent="-171450">
              <a:spcBef>
                <a:spcPts val="600"/>
              </a:spcBef>
              <a:spcAft>
                <a:spcPts val="600"/>
              </a:spcAft>
              <a:buFont typeface="Arial" panose="020B0604020202020204" pitchFamily="34" charset="0"/>
              <a:buChar char="•"/>
            </a:pPr>
            <a:r>
              <a:rPr lang="en-AU" dirty="0" smtClean="0"/>
              <a:t>the outcomes of the trial </a:t>
            </a:r>
          </a:p>
          <a:p>
            <a:pPr marL="628650" lvl="1" indent="-171450">
              <a:spcBef>
                <a:spcPts val="600"/>
              </a:spcBef>
              <a:spcAft>
                <a:spcPts val="600"/>
              </a:spcAft>
              <a:buFont typeface="Arial" panose="020B0604020202020204" pitchFamily="34" charset="0"/>
              <a:buChar char="•"/>
            </a:pPr>
            <a:r>
              <a:rPr lang="en-AU" dirty="0" smtClean="0"/>
              <a:t>possible appeals</a:t>
            </a:r>
          </a:p>
          <a:p>
            <a:pPr marL="628650" lvl="1" indent="-171450">
              <a:spcBef>
                <a:spcPts val="600"/>
              </a:spcBef>
              <a:spcAft>
                <a:spcPts val="600"/>
              </a:spcAft>
              <a:buFont typeface="Arial" panose="020B0604020202020204" pitchFamily="34" charset="0"/>
              <a:buChar char="•"/>
            </a:pPr>
            <a:r>
              <a:rPr lang="en-AU" dirty="0" smtClean="0"/>
              <a:t>expected release date of the accused.</a:t>
            </a:r>
          </a:p>
          <a:p>
            <a:pPr marL="457200" lvl="1" indent="0">
              <a:spcBef>
                <a:spcPts val="600"/>
              </a:spcBef>
              <a:spcAft>
                <a:spcPts val="600"/>
              </a:spcAft>
              <a:buFont typeface="Arial" panose="020B0604020202020204" pitchFamily="34" charset="0"/>
              <a:buNone/>
            </a:pPr>
            <a:endParaRPr lang="en-AU" dirty="0" smtClean="0"/>
          </a:p>
          <a:p>
            <a:pPr marL="171450" lvl="0" indent="-171450">
              <a:spcBef>
                <a:spcPts val="600"/>
              </a:spcBef>
              <a:spcAft>
                <a:spcPts val="600"/>
              </a:spcAft>
              <a:buFont typeface="Arial" panose="020B0604020202020204" pitchFamily="34" charset="0"/>
              <a:buChar char="•"/>
            </a:pPr>
            <a:r>
              <a:rPr lang="en-AU" dirty="0" smtClean="0"/>
              <a:t>Ongoing witnes</a:t>
            </a:r>
            <a:r>
              <a:rPr lang="en-AU" baseline="0" dirty="0" smtClean="0"/>
              <a:t>s protection and personal safety measures may be required.</a:t>
            </a: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13</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Ultimately we want to ensure that victims are </a:t>
            </a:r>
            <a:r>
              <a:rPr lang="en-AU" b="1" baseline="0" dirty="0" smtClean="0"/>
              <a:t>rehabilitated and reintegrated </a:t>
            </a:r>
            <a:r>
              <a:rPr lang="en-AU" baseline="0" dirty="0" smtClean="0"/>
              <a:t>back into the community and to help prevent victims from being re-victimised. </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baseline="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Measures could include: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baseline="0" dirty="0" smtClean="0"/>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access to education, training, livelihood, and employment opportunities.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baseline="0" dirty="0" smtClean="0"/>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ongoing accommodation, medical and psychological attention and counselling</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baseline="0" dirty="0" smtClean="0"/>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smtClean="0"/>
              <a:t>Legal support and assistance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baseline="0" dirty="0" smtClean="0">
                <a:solidFill>
                  <a:schemeClr val="tx1"/>
                </a:solidFill>
                <a:effectLst/>
                <a:latin typeface="+mn-lt"/>
                <a:ea typeface="+mn-ea"/>
                <a:cs typeface="+mn-cs"/>
              </a:rPr>
              <a:t>It is also important that any longer-term protection solutions are </a:t>
            </a:r>
            <a:r>
              <a:rPr lang="en-AU" sz="1200" b="1" u="none" kern="1200" baseline="0" dirty="0" smtClean="0">
                <a:solidFill>
                  <a:schemeClr val="tx1"/>
                </a:solidFill>
                <a:effectLst/>
                <a:latin typeface="+mn-lt"/>
                <a:ea typeface="+mn-ea"/>
                <a:cs typeface="+mn-cs"/>
              </a:rPr>
              <a:t>sustainable</a:t>
            </a:r>
            <a:r>
              <a:rPr lang="en-AU" sz="1200" u="none" kern="1200" baseline="0" dirty="0" smtClean="0">
                <a:solidFill>
                  <a:schemeClr val="tx1"/>
                </a:solidFill>
                <a:effectLst/>
                <a:latin typeface="+mn-lt"/>
                <a:ea typeface="+mn-ea"/>
                <a:cs typeface="+mn-cs"/>
              </a:rPr>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u="none" kern="1200" baseline="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u="none" kern="1200" baseline="0" dirty="0" smtClean="0">
                <a:solidFill>
                  <a:schemeClr val="tx1"/>
                </a:solidFill>
                <a:effectLst/>
                <a:latin typeface="+mn-lt"/>
                <a:ea typeface="+mn-ea"/>
                <a:cs typeface="+mn-cs"/>
              </a:rPr>
              <a:t>This means that victims should have access to opportunities to overcome the situations that initially made them vulnerable.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u="none" kern="1200" baseline="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u="none" kern="1200" baseline="0" dirty="0" smtClean="0">
                <a:solidFill>
                  <a:schemeClr val="tx1"/>
                </a:solidFill>
                <a:effectLst/>
                <a:latin typeface="+mn-lt"/>
                <a:ea typeface="+mn-ea"/>
                <a:cs typeface="+mn-cs"/>
              </a:rPr>
              <a:t>Sustainable protection solutions will often require cooperation between various service providers and stakeholders.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u="none" kern="1200" baseline="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u="none" kern="1200" baseline="0" dirty="0" smtClean="0">
                <a:solidFill>
                  <a:schemeClr val="tx1"/>
                </a:solidFill>
                <a:effectLst/>
                <a:latin typeface="+mn-lt"/>
                <a:ea typeface="+mn-ea"/>
                <a:cs typeface="+mn-cs"/>
              </a:rPr>
              <a:t>Victims have a key role to play in determining what type of longer term assistance is provided.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u="none" kern="1200" baseline="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u="none" kern="1200" baseline="0" dirty="0" smtClean="0">
                <a:solidFill>
                  <a:schemeClr val="tx1"/>
                </a:solidFill>
                <a:effectLst/>
                <a:latin typeface="+mn-lt"/>
                <a:ea typeface="+mn-ea"/>
                <a:cs typeface="+mn-cs"/>
              </a:rPr>
              <a:t>A key means of facilitating sustainable protection solutions is through the provision of compensation, financial assistance, or reparations.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u="sng" kern="1200" baseline="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u="none" kern="1200" baseline="0" dirty="0" smtClean="0">
                <a:solidFill>
                  <a:schemeClr val="tx1"/>
                </a:solidFill>
                <a:effectLst/>
                <a:latin typeface="+mn-lt"/>
                <a:ea typeface="+mn-ea"/>
                <a:cs typeface="+mn-cs"/>
              </a:rPr>
              <a:t>Compensation may include unpaid wages, legal fees, medical expenses, lost opportunities and compensation for pain and suffering.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u="none" kern="1200" baseline="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u="none" kern="1200" baseline="0" dirty="0" smtClean="0">
                <a:solidFill>
                  <a:schemeClr val="tx1"/>
                </a:solidFill>
                <a:effectLst/>
                <a:latin typeface="+mn-lt"/>
                <a:ea typeface="+mn-ea"/>
                <a:cs typeface="+mn-cs"/>
              </a:rPr>
              <a:t>Compensation by be sourced from the offender, or form State-funded schemes.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u="none" kern="1200" baseline="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u="none" kern="1200" baseline="0" dirty="0" smtClean="0">
                <a:solidFill>
                  <a:schemeClr val="tx1"/>
                </a:solidFill>
                <a:effectLst/>
                <a:latin typeface="+mn-lt"/>
                <a:ea typeface="+mn-ea"/>
                <a:cs typeface="+mn-cs"/>
              </a:rPr>
              <a:t>States should facilitate access to civil courts for compensation, regardless of the migration status of the trafficked person.</a:t>
            </a: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14</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For a law</a:t>
            </a:r>
            <a:r>
              <a:rPr lang="en-AU" baseline="0" dirty="0" smtClean="0"/>
              <a:t> enforcement perspective, it may be worth considering the following when it comes to victim protection: </a:t>
            </a:r>
          </a:p>
          <a:p>
            <a:endParaRPr lang="en-AU" baseline="0" dirty="0" smtClean="0"/>
          </a:p>
          <a:p>
            <a:pPr marL="171450" indent="-171450">
              <a:buFontTx/>
              <a:buChar char="-"/>
            </a:pPr>
            <a:r>
              <a:rPr lang="en-AU" baseline="0" dirty="0" smtClean="0"/>
              <a:t>Coordinate with prosecutors early to consider possible charges and options for prosecution. </a:t>
            </a:r>
          </a:p>
          <a:p>
            <a:pPr marL="0" indent="0">
              <a:buFontTx/>
              <a:buNone/>
            </a:pPr>
            <a:r>
              <a:rPr lang="en-AU" baseline="0" dirty="0" smtClean="0"/>
              <a:t>   </a:t>
            </a:r>
          </a:p>
          <a:p>
            <a:pPr marL="171450" indent="-171450">
              <a:buFontTx/>
              <a:buChar char="-"/>
            </a:pPr>
            <a:r>
              <a:rPr lang="en-AU" baseline="0" dirty="0" smtClean="0"/>
              <a:t>Contact other agencies that can provide useful information and intelligence to assist with your investigation. For example, immigration officials may have details about when and how a person entered or left the country. </a:t>
            </a:r>
          </a:p>
          <a:p>
            <a:pPr marL="171450" indent="-171450">
              <a:buFontTx/>
              <a:buChar char="-"/>
            </a:pPr>
            <a:endParaRPr lang="en-AU" baseline="0" dirty="0" smtClean="0"/>
          </a:p>
          <a:p>
            <a:pPr marL="171450" indent="-171450">
              <a:buFontTx/>
              <a:buChar char="-"/>
            </a:pPr>
            <a:r>
              <a:rPr lang="en-AU" baseline="0" dirty="0" smtClean="0"/>
              <a:t>Liaise with the agencies involved in providing support to the victims. This will help to ensure victims receive the support necessary for them to be able to assist with your investigation and also that you have an accurate understanding of what supports are available and how long they can be accessed by the victim. </a:t>
            </a:r>
          </a:p>
          <a:p>
            <a:pPr marL="0" indent="0">
              <a:buFontTx/>
              <a:buNone/>
            </a:pPr>
            <a:endParaRPr lang="en-AU"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AU" baseline="0" dirty="0" smtClean="0"/>
              <a:t>NGOs can have strong links with particular communities. This means they may have access to useful information and can assist with advice about awareness-raising and prevention work.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AU" baseline="0" dirty="0" smtClean="0"/>
          </a:p>
          <a:p>
            <a:pPr marL="628650" lvl="1" indent="-171450">
              <a:buFontTx/>
              <a:buChar char="-"/>
            </a:pPr>
            <a:r>
              <a:rPr lang="en-AU" baseline="0" dirty="0" smtClean="0"/>
              <a:t>However, NGOs are not government and will have different interests and objectives – you should keep this in mind when thinking about what information you share with them. </a:t>
            </a:r>
          </a:p>
          <a:p>
            <a:pPr marL="628650" lvl="1" indent="-171450">
              <a:buFontTx/>
              <a:buChar char="-"/>
            </a:pPr>
            <a:endParaRPr lang="en-AU" baseline="0" dirty="0" smtClean="0"/>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AU" baseline="0" dirty="0" smtClean="0"/>
              <a:t>NGOs may have unrealistic expectations about the amount of assistance police can provide and it is also important you are clear when communicating with NGOs about what you can and cannot do. </a:t>
            </a: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15</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u="sng" dirty="0"/>
              <a:t>Ask:</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0" dirty="0"/>
              <a:t>What are some of the impacts of child sexual exploitation on the life of the child?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b="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u="sng" dirty="0"/>
              <a:t>Answer: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0" dirty="0"/>
              <a:t>Child sexual exploitation is a crime of violence that often leaves the victim with devastating and long lasting mental and physical effects. These include:</a:t>
            </a:r>
            <a:endParaRPr lang="en-AU" dirty="0"/>
          </a:p>
          <a:p>
            <a:pPr marL="628650" lvl="1" indent="-171450">
              <a:buClrTx/>
              <a:buFont typeface="Arial" panose="020B0604020202020204" pitchFamily="34" charset="0"/>
              <a:buChar char="•"/>
            </a:pPr>
            <a:r>
              <a:rPr lang="en-AU" dirty="0"/>
              <a:t>fear/anger/guilt/shame/embarrassment;</a:t>
            </a:r>
          </a:p>
          <a:p>
            <a:pPr marL="628650" lvl="1" indent="-171450">
              <a:buClrTx/>
              <a:buFont typeface="Arial" panose="020B0604020202020204" pitchFamily="34" charset="0"/>
              <a:buChar char="•"/>
            </a:pPr>
            <a:r>
              <a:rPr lang="en-AU" dirty="0"/>
              <a:t>sleeping disturbances (nightmares);</a:t>
            </a:r>
          </a:p>
          <a:p>
            <a:pPr marL="628650" lvl="1" indent="-171450">
              <a:buClrTx/>
              <a:buFont typeface="Arial" panose="020B0604020202020204" pitchFamily="34" charset="0"/>
              <a:buChar char="•"/>
            </a:pPr>
            <a:r>
              <a:rPr lang="en-AU" dirty="0"/>
              <a:t>eating disorders;</a:t>
            </a:r>
          </a:p>
          <a:p>
            <a:pPr marL="628650" lvl="1" indent="-171450">
              <a:buClrTx/>
              <a:buFont typeface="Arial" panose="020B0604020202020204" pitchFamily="34" charset="0"/>
              <a:buChar char="•"/>
            </a:pPr>
            <a:r>
              <a:rPr lang="en-AU" dirty="0"/>
              <a:t>low self-esteem/insecurity;</a:t>
            </a:r>
          </a:p>
          <a:p>
            <a:pPr marL="628650" lvl="1" indent="-171450">
              <a:buClrTx/>
              <a:buFont typeface="Arial" panose="020B0604020202020204" pitchFamily="34" charset="0"/>
              <a:buChar char="•"/>
            </a:pPr>
            <a:r>
              <a:rPr lang="en-AU" dirty="0"/>
              <a:t>social withdrawal/isolation;</a:t>
            </a:r>
          </a:p>
          <a:p>
            <a:pPr marL="628650" lvl="1" indent="-171450">
              <a:buClrTx/>
              <a:buFont typeface="Arial" panose="020B0604020202020204" pitchFamily="34" charset="0"/>
              <a:buChar char="•"/>
            </a:pPr>
            <a:r>
              <a:rPr lang="en-AU" dirty="0"/>
              <a:t>drug and alcohol use/misuse;</a:t>
            </a:r>
          </a:p>
          <a:p>
            <a:pPr marL="628650" lvl="1" indent="-171450">
              <a:buClrTx/>
              <a:buFont typeface="Arial" panose="020B0604020202020204" pitchFamily="34" charset="0"/>
              <a:buChar char="•"/>
            </a:pPr>
            <a:r>
              <a:rPr lang="en-AU" dirty="0"/>
              <a:t>relationship difficulties;</a:t>
            </a:r>
          </a:p>
          <a:p>
            <a:pPr marL="628650" lvl="1" indent="-171450">
              <a:buClrTx/>
              <a:buFont typeface="Arial" panose="020B0604020202020204" pitchFamily="34" charset="0"/>
              <a:buChar char="•"/>
            </a:pPr>
            <a:r>
              <a:rPr lang="en-AU" dirty="0"/>
              <a:t>sexual problems; and</a:t>
            </a:r>
          </a:p>
          <a:p>
            <a:pPr marL="628650" lvl="1" indent="-171450">
              <a:buClrTx/>
              <a:buFont typeface="Arial" panose="020B0604020202020204" pitchFamily="34" charset="0"/>
              <a:buChar char="•"/>
            </a:pPr>
            <a:r>
              <a:rPr lang="en-AU" dirty="0"/>
              <a:t>shock/Post Traumatic Stress Disorder (PTSD).</a:t>
            </a:r>
          </a:p>
          <a:p>
            <a:pPr marL="0" lvl="0" indent="0">
              <a:buClrTx/>
              <a:buFont typeface="Arial" panose="020B0604020202020204" pitchFamily="34" charset="0"/>
              <a:buNone/>
            </a:pPr>
            <a:endParaRPr lang="en-AU" b="1" dirty="0">
              <a:solidFill>
                <a:srgbClr val="FF0000"/>
              </a:solidFill>
            </a:endParaRPr>
          </a:p>
          <a:p>
            <a:pPr marL="0" lvl="0" indent="0">
              <a:buClrTx/>
              <a:buFont typeface="Arial" panose="020B0604020202020204" pitchFamily="34" charset="0"/>
              <a:buNone/>
            </a:pPr>
            <a:r>
              <a:rPr lang="en-AU" b="1" dirty="0">
                <a:solidFill>
                  <a:srgbClr val="FF0000"/>
                </a:solidFill>
              </a:rPr>
              <a:t>For some victims the only way they feel they can escape these effects is to take their own lives</a:t>
            </a:r>
            <a:r>
              <a:rPr lang="en-AU" b="1" dirty="0" smtClean="0">
                <a:solidFill>
                  <a:srgbClr val="FF0000"/>
                </a:solidFill>
              </a:rPr>
              <a:t>.</a:t>
            </a:r>
          </a:p>
          <a:p>
            <a:pPr marL="0" lvl="0" indent="0">
              <a:buClrTx/>
              <a:buFont typeface="Arial" panose="020B0604020202020204" pitchFamily="34" charset="0"/>
              <a:buNone/>
            </a:pPr>
            <a:endParaRPr lang="en-AU" b="1" dirty="0" smtClean="0">
              <a:solidFill>
                <a:srgbClr val="FF0000"/>
              </a:solidFill>
            </a:endParaRPr>
          </a:p>
          <a:p>
            <a:r>
              <a:rPr lang="en-US" sz="1200" b="0" i="0" u="none" strike="noStrike" kern="1200" baseline="0" dirty="0" smtClean="0">
                <a:solidFill>
                  <a:schemeClr val="tx1"/>
                </a:solidFill>
                <a:latin typeface="+mn-lt"/>
                <a:ea typeface="+mn-ea"/>
                <a:cs typeface="+mn-cs"/>
              </a:rPr>
              <a:t>UNICEF’s Economic Burden of the Health Consequences of Violence Against Children in Cambodia report (2013)  indicates that the economic burden of violence against children in Cambodia caused by health consequences and health risk </a:t>
            </a:r>
            <a:r>
              <a:rPr lang="en-US" sz="1200" b="0" i="0" u="none" strike="noStrike" kern="1200" baseline="0" dirty="0" err="1" smtClean="0">
                <a:solidFill>
                  <a:schemeClr val="tx1"/>
                </a:solidFill>
                <a:latin typeface="+mn-lt"/>
                <a:ea typeface="+mn-ea"/>
                <a:cs typeface="+mn-cs"/>
              </a:rPr>
              <a:t>behaviours</a:t>
            </a:r>
            <a:r>
              <a:rPr lang="en-US" sz="1200" b="0" i="0" u="none" strike="noStrike" kern="1200" baseline="0" dirty="0" smtClean="0">
                <a:solidFill>
                  <a:schemeClr val="tx1"/>
                </a:solidFill>
                <a:latin typeface="+mn-lt"/>
                <a:ea typeface="+mn-ea"/>
                <a:cs typeface="+mn-cs"/>
              </a:rPr>
              <a:t>, as well as loss of productivity, are substantial, at around US$168 million and US$83.3 million respectively</a:t>
            </a:r>
            <a:endParaRPr lang="en-AU" b="1" dirty="0">
              <a:solidFill>
                <a:srgbClr val="FF0000"/>
              </a:solidFill>
            </a:endParaRPr>
          </a:p>
          <a:p>
            <a:endParaRPr lang="en-AU" dirty="0"/>
          </a:p>
          <a:p>
            <a:r>
              <a:rPr lang="en-AU" dirty="0"/>
              <a:t>The implementation</a:t>
            </a:r>
            <a:r>
              <a:rPr lang="en-AU" baseline="0" dirty="0"/>
              <a:t> of appropriate victim protection will ensure, to the greatest extent possible, that child victims recover from the sexual abuse to live a physically and mentally healthy life.</a:t>
            </a:r>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16</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An example of how Australia protects victims</a:t>
            </a:r>
            <a:r>
              <a:rPr lang="en-AU" sz="1200" kern="1200" baseline="0" dirty="0" smtClean="0">
                <a:solidFill>
                  <a:schemeClr val="tx1"/>
                </a:solidFill>
                <a:effectLst/>
                <a:latin typeface="+mn-lt"/>
                <a:ea typeface="+mn-ea"/>
                <a:cs typeface="+mn-cs"/>
              </a:rPr>
              <a:t> and witnesses </a:t>
            </a:r>
            <a:r>
              <a:rPr lang="en-AU" sz="1200" kern="1200" dirty="0" smtClean="0">
                <a:solidFill>
                  <a:schemeClr val="tx1"/>
                </a:solidFill>
                <a:effectLst/>
                <a:latin typeface="+mn-lt"/>
                <a:ea typeface="+mn-ea"/>
                <a:cs typeface="+mn-cs"/>
              </a:rPr>
              <a:t>giving</a:t>
            </a:r>
            <a:r>
              <a:rPr lang="en-AU" sz="1200" kern="1200" baseline="0" dirty="0" smtClean="0">
                <a:solidFill>
                  <a:schemeClr val="tx1"/>
                </a:solidFill>
                <a:effectLst/>
                <a:latin typeface="+mn-lt"/>
                <a:ea typeface="+mn-ea"/>
                <a:cs typeface="+mn-cs"/>
              </a:rPr>
              <a:t> evidence in Commonwealth criminal proceedings </a:t>
            </a:r>
            <a:r>
              <a:rPr lang="en-AU" sz="1200" kern="1200" dirty="0" smtClean="0">
                <a:solidFill>
                  <a:schemeClr val="tx1"/>
                </a:solidFill>
                <a:effectLst/>
                <a:latin typeface="+mn-lt"/>
                <a:ea typeface="+mn-ea"/>
                <a:cs typeface="+mn-cs"/>
              </a:rPr>
              <a:t>is</a:t>
            </a:r>
            <a:r>
              <a:rPr lang="en-AU" sz="1200" kern="1200" baseline="0" dirty="0" smtClean="0">
                <a:solidFill>
                  <a:schemeClr val="tx1"/>
                </a:solidFill>
                <a:effectLst/>
                <a:latin typeface="+mn-lt"/>
                <a:ea typeface="+mn-ea"/>
                <a:cs typeface="+mn-cs"/>
              </a:rPr>
              <a:t> through our vulnerable witness protections contained in the </a:t>
            </a:r>
            <a:r>
              <a:rPr lang="en-US" sz="1200" i="1" kern="1200" baseline="0" dirty="0" smtClean="0">
                <a:solidFill>
                  <a:schemeClr val="tx1"/>
                </a:solidFill>
                <a:effectLst/>
                <a:latin typeface="+mn-lt"/>
                <a:ea typeface="+mn-ea"/>
                <a:cs typeface="+mn-cs"/>
              </a:rPr>
              <a:t>Crimes Act 1914 </a:t>
            </a:r>
            <a:r>
              <a:rPr lang="en-US" sz="1200" kern="1200" baseline="0" dirty="0" smtClean="0">
                <a:solidFill>
                  <a:schemeClr val="tx1"/>
                </a:solidFill>
                <a:effectLst/>
                <a:latin typeface="+mn-lt"/>
                <a:ea typeface="+mn-ea"/>
                <a:cs typeface="+mn-cs"/>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baseline="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baseline="0" dirty="0" smtClean="0">
                <a:solidFill>
                  <a:schemeClr val="tx1"/>
                </a:solidFill>
                <a:effectLst/>
                <a:latin typeface="+mn-lt"/>
                <a:ea typeface="+mn-ea"/>
                <a:cs typeface="+mn-cs"/>
              </a:rPr>
              <a:t>These protections help victims </a:t>
            </a:r>
            <a:r>
              <a:rPr lang="en-AU" sz="1200" kern="1200" dirty="0" smtClean="0">
                <a:solidFill>
                  <a:schemeClr val="tx1"/>
                </a:solidFill>
                <a:effectLst/>
                <a:latin typeface="+mn-lt"/>
                <a:ea typeface="+mn-ea"/>
                <a:cs typeface="+mn-cs"/>
              </a:rPr>
              <a:t>to present their best possible testimony to the court, by minimising the risk of intimidation, additional trauma, fear for personal safety and/or undue public embarrassment, and</a:t>
            </a:r>
            <a:r>
              <a:rPr lang="en-AU" sz="1200" kern="1200" baseline="0" dirty="0" smtClean="0">
                <a:solidFill>
                  <a:schemeClr val="tx1"/>
                </a:solidFill>
                <a:effectLst/>
                <a:latin typeface="+mn-lt"/>
                <a:ea typeface="+mn-ea"/>
                <a:cs typeface="+mn-cs"/>
              </a:rPr>
              <a:t> are balanced against the right </a:t>
            </a:r>
            <a:r>
              <a:rPr lang="en-AU" sz="1200" kern="1200" dirty="0" smtClean="0">
                <a:solidFill>
                  <a:schemeClr val="tx1"/>
                </a:solidFill>
                <a:effectLst/>
                <a:latin typeface="+mn-lt"/>
                <a:ea typeface="+mn-ea"/>
                <a:cs typeface="+mn-cs"/>
              </a:rPr>
              <a:t>of a defendant to a fair and public hearing.</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Australia’s </a:t>
            </a:r>
            <a:r>
              <a:rPr lang="en-AU" sz="1200" kern="1200" baseline="0" dirty="0" smtClean="0">
                <a:solidFill>
                  <a:schemeClr val="tx1"/>
                </a:solidFill>
                <a:effectLst/>
                <a:latin typeface="+mn-lt"/>
                <a:ea typeface="+mn-ea"/>
                <a:cs typeface="+mn-cs"/>
              </a:rPr>
              <a:t>vulnerable witness protections are available to trafficked people giving evidence in criminal proceedings, and include: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baseline="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dirty="0" smtClean="0">
                <a:latin typeface="Arial" charset="0"/>
                <a:cs typeface="Arial" charset="0"/>
              </a:rPr>
              <a:t>giving evidence by closed circuit television or video link</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en-US" sz="1200" dirty="0" smtClean="0">
              <a:latin typeface="Arial" charset="0"/>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dirty="0" smtClean="0">
                <a:latin typeface="Arial" charset="0"/>
                <a:cs typeface="Arial" charset="0"/>
              </a:rPr>
              <a:t>limiting the victim’s contact with the defendant and public</a:t>
            </a:r>
            <a:r>
              <a:rPr lang="en-US" altLang="en-US" sz="1200" baseline="0" dirty="0" smtClean="0">
                <a:latin typeface="Arial" charset="0"/>
                <a:cs typeface="Arial" charset="0"/>
              </a:rPr>
              <a:t>. This </a:t>
            </a:r>
            <a:r>
              <a:rPr lang="en-AU" sz="1200" kern="1200" baseline="0" dirty="0" smtClean="0">
                <a:solidFill>
                  <a:schemeClr val="tx1"/>
                </a:solidFill>
                <a:effectLst/>
                <a:latin typeface="+mn-lt"/>
                <a:ea typeface="+mn-ea"/>
                <a:cs typeface="+mn-cs"/>
              </a:rPr>
              <a:t>can be done by the use of screens or by closing the court</a:t>
            </a:r>
            <a:endParaRPr lang="en-US" sz="1200" kern="1200" baseline="0" dirty="0" smtClean="0">
              <a:solidFill>
                <a:schemeClr val="tx1"/>
              </a:solidFill>
              <a:effectLst/>
              <a:latin typeface="Arial" charset="0"/>
              <a:ea typeface="+mn-ea"/>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en-US" sz="1200" kern="1200" baseline="0" dirty="0" smtClean="0">
              <a:solidFill>
                <a:schemeClr val="tx1"/>
              </a:solidFill>
              <a:effectLst/>
              <a:latin typeface="Arial" charset="0"/>
              <a:ea typeface="+mn-ea"/>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dirty="0" smtClean="0">
                <a:latin typeface="Arial" charset="0"/>
                <a:cs typeface="Arial" charset="0"/>
              </a:rPr>
              <a:t>having a support person present while the victim is giving evidence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en-US" sz="1200" dirty="0" smtClean="0">
              <a:latin typeface="Arial" charset="0"/>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dirty="0" smtClean="0">
                <a:latin typeface="Arial" charset="0"/>
                <a:cs typeface="Arial" charset="0"/>
              </a:rPr>
              <a:t>rules to allow a victim’s evidence in an original trial to be admitted as evidence in chief in re-trials and appeals to avoid double questioning and </a:t>
            </a:r>
            <a:r>
              <a:rPr lang="en-AU" sz="1200" kern="1200" baseline="0" dirty="0" smtClean="0">
                <a:solidFill>
                  <a:schemeClr val="tx1"/>
                </a:solidFill>
                <a:effectLst/>
                <a:latin typeface="+mn-lt"/>
                <a:ea typeface="+mn-ea"/>
                <a:cs typeface="+mn-cs"/>
              </a:rPr>
              <a:t>minimise the risk of re-traumatisation</a:t>
            </a:r>
            <a:endParaRPr lang="en-US" sz="1200" kern="1200" baseline="0" dirty="0" smtClean="0">
              <a:solidFill>
                <a:schemeClr val="tx1"/>
              </a:solidFill>
              <a:effectLst/>
              <a:latin typeface="Arial" charset="0"/>
              <a:ea typeface="+mn-ea"/>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en-US" sz="1200" kern="1200" baseline="0" dirty="0" smtClean="0">
              <a:solidFill>
                <a:schemeClr val="tx1"/>
              </a:solidFill>
              <a:effectLst/>
              <a:latin typeface="Arial" charset="0"/>
              <a:ea typeface="+mn-ea"/>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dirty="0" smtClean="0">
                <a:latin typeface="Arial" charset="0"/>
                <a:cs typeface="Arial" charset="0"/>
              </a:rPr>
              <a:t>offences relating to the </a:t>
            </a:r>
            <a:r>
              <a:rPr lang="en-US" altLang="en-US" sz="1200" dirty="0" err="1" smtClean="0">
                <a:latin typeface="Arial" charset="0"/>
                <a:cs typeface="Arial" charset="0"/>
              </a:rPr>
              <a:t>unauthorised</a:t>
            </a:r>
            <a:r>
              <a:rPr lang="en-US" altLang="en-US" sz="1200" dirty="0" smtClean="0">
                <a:latin typeface="Arial" charset="0"/>
                <a:cs typeface="Arial" charset="0"/>
              </a:rPr>
              <a:t> publication of a victim’s name or other identifying characteristics, and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en-US" sz="1200" dirty="0" smtClean="0">
              <a:latin typeface="Arial" charset="0"/>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200" dirty="0" smtClean="0">
                <a:latin typeface="Arial" charset="0"/>
                <a:cs typeface="Arial" charset="0"/>
              </a:rPr>
              <a:t>provisions for the victim to put a victim impact statement to the court during sentencing, outlining the harm they have experienced.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smtClean="0">
              <a:solidFill>
                <a:schemeClr val="tx1"/>
              </a:solidFill>
              <a:effectLst/>
              <a:latin typeface="Arial" charset="0"/>
              <a:ea typeface="+mn-ea"/>
              <a:cs typeface="Arial"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1" kern="1200" baseline="0" dirty="0" smtClean="0">
                <a:solidFill>
                  <a:schemeClr val="tx1"/>
                </a:solidFill>
                <a:effectLst/>
                <a:latin typeface="+mn-lt"/>
                <a:ea typeface="+mn-ea"/>
                <a:cs typeface="+mn-cs"/>
              </a:rPr>
              <a:t>[A victim impact statement is a verbal or written statement that can be presented to inform the court about the harm suffered by the victim as a result of the offence.  Victim impact statements can give victims a voice in relation to the sentencing hearing, make sentencing more transparent and more reflective of the community’s response to crime, and promote the rehabilitation of defendants by confronting them with the impact of their offending </a:t>
            </a:r>
            <a:r>
              <a:rPr lang="en-US" sz="1200" i="1" kern="1200" baseline="0" dirty="0" err="1" smtClean="0">
                <a:solidFill>
                  <a:schemeClr val="tx1"/>
                </a:solidFill>
                <a:effectLst/>
                <a:latin typeface="+mn-lt"/>
                <a:ea typeface="+mn-ea"/>
                <a:cs typeface="+mn-cs"/>
              </a:rPr>
              <a:t>behaviour</a:t>
            </a:r>
            <a:r>
              <a:rPr lang="en-US" sz="1200" i="1" kern="1200" baseline="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17</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18</a:t>
            </a:fld>
            <a:endParaRPr lang="en-AU">
              <a:solidFill>
                <a:prstClr val="black"/>
              </a:solidFill>
            </a:endParaRPr>
          </a:p>
        </p:txBody>
      </p:sp>
    </p:spTree>
    <p:extLst>
      <p:ext uri="{BB962C8B-B14F-4D97-AF65-F5344CB8AC3E}">
        <p14:creationId xmlns:p14="http://schemas.microsoft.com/office/powerpoint/2010/main" val="2799613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a:t>Ask: </a:t>
            </a:r>
          </a:p>
          <a:p>
            <a:pPr marL="0" marR="0" indent="0" algn="l" defTabSz="914400" rtl="0" eaLnBrk="1" fontAlgn="auto" latinLnBrk="0" hangingPunct="1">
              <a:lnSpc>
                <a:spcPct val="100000"/>
              </a:lnSpc>
              <a:spcBef>
                <a:spcPts val="0"/>
              </a:spcBef>
              <a:spcAft>
                <a:spcPts val="0"/>
              </a:spcAft>
              <a:buClrTx/>
              <a:buSzTx/>
              <a:buFontTx/>
              <a:buNone/>
              <a:tabLst/>
              <a:defRPr/>
            </a:pPr>
            <a:r>
              <a:rPr lang="en-AU" b="0" dirty="0"/>
              <a:t>How do</a:t>
            </a:r>
            <a:r>
              <a:rPr lang="en-AU" b="0" baseline="0" dirty="0"/>
              <a:t> </a:t>
            </a:r>
            <a:r>
              <a:rPr lang="en-AU" b="0" dirty="0"/>
              <a:t>child victims differ to adult victims?</a:t>
            </a:r>
          </a:p>
          <a:p>
            <a:endParaRPr lang="en-US" dirty="0"/>
          </a:p>
          <a:p>
            <a:r>
              <a:rPr lang="en-US" b="1" u="sng" dirty="0"/>
              <a:t>Answer:</a:t>
            </a:r>
          </a:p>
          <a:p>
            <a:r>
              <a:rPr lang="en-US" dirty="0"/>
              <a:t>The vulnerabilities of children in criminal justice processes, due to their age and still developing levels of maturity, require that special measures be taken to ensure their rights are adequately protected.</a:t>
            </a:r>
          </a:p>
          <a:p>
            <a:endParaRPr lang="en-US" sz="1200" b="0" i="0" u="none" strike="noStrike" kern="1200" baseline="0" dirty="0">
              <a:solidFill>
                <a:schemeClr val="tx1"/>
              </a:solidFill>
              <a:latin typeface="+mn-lt"/>
              <a:ea typeface="+mn-ea"/>
              <a:cs typeface="+mn-cs"/>
            </a:endParaRPr>
          </a:p>
          <a:p>
            <a:pPr marL="171450" indent="-171450">
              <a:buClrTx/>
              <a:buFont typeface="Arial" panose="020B0604020202020204" pitchFamily="34" charset="0"/>
              <a:buChar char="•"/>
            </a:pPr>
            <a:r>
              <a:rPr lang="en-AU" b="1" dirty="0"/>
              <a:t>Linguistic development: </a:t>
            </a:r>
            <a:r>
              <a:rPr lang="en-AU" dirty="0"/>
              <a:t>Children communicate differently to adults and attach different meaning to language.</a:t>
            </a:r>
          </a:p>
          <a:p>
            <a:pPr marL="171450" indent="-171450">
              <a:buClrTx/>
              <a:buFont typeface="Arial" panose="020B0604020202020204" pitchFamily="34" charset="0"/>
              <a:buChar char="•"/>
            </a:pPr>
            <a:r>
              <a:rPr lang="en-AU" b="1" dirty="0"/>
              <a:t>Threats</a:t>
            </a:r>
            <a:r>
              <a:rPr lang="en-AU" b="1" baseline="0" dirty="0"/>
              <a:t> and influence: </a:t>
            </a:r>
            <a:r>
              <a:rPr lang="en-AU" dirty="0"/>
              <a:t>Children are more easily threatened/influenced by offenders.</a:t>
            </a:r>
          </a:p>
          <a:p>
            <a:pPr marL="171450" indent="-171450">
              <a:buClrTx/>
              <a:buFont typeface="Arial" panose="020B0604020202020204" pitchFamily="34" charset="0"/>
              <a:buChar char="•"/>
            </a:pPr>
            <a:r>
              <a:rPr lang="en-AU" b="1" dirty="0"/>
              <a:t>Control over decisions: </a:t>
            </a:r>
            <a:r>
              <a:rPr lang="en-AU" dirty="0"/>
              <a:t>The decision if to report sexual abuse is not always the decision of the child.</a:t>
            </a:r>
          </a:p>
          <a:p>
            <a:pPr marL="171450" indent="-171450">
              <a:buClrTx/>
              <a:buFont typeface="Arial" panose="020B0604020202020204" pitchFamily="34" charset="0"/>
              <a:buChar char="•"/>
            </a:pPr>
            <a:r>
              <a:rPr lang="en-AU" b="1" dirty="0"/>
              <a:t>Cognitive development:</a:t>
            </a:r>
            <a:r>
              <a:rPr lang="en-AU" b="1" baseline="0" dirty="0"/>
              <a:t> </a:t>
            </a:r>
            <a:r>
              <a:rPr lang="en-AU" dirty="0"/>
              <a:t>Children are unable to recall events in the same way as an adult can.</a:t>
            </a:r>
          </a:p>
          <a:p>
            <a:pPr marL="171450" indent="-171450">
              <a:buClrTx/>
              <a:buFont typeface="Arial" panose="020B0604020202020204" pitchFamily="34" charset="0"/>
              <a:buChar char="•"/>
            </a:pPr>
            <a:r>
              <a:rPr lang="en-AU" b="1" dirty="0"/>
              <a:t>Victim Guilt: </a:t>
            </a:r>
            <a:r>
              <a:rPr lang="en-AU" dirty="0"/>
              <a:t>Children often feel more accountable for what has happened to them.</a:t>
            </a:r>
          </a:p>
          <a:p>
            <a:pPr marL="171450" indent="-171450">
              <a:buClrTx/>
              <a:buFont typeface="Arial" panose="020B0604020202020204" pitchFamily="34" charset="0"/>
              <a:buChar char="•"/>
            </a:pPr>
            <a:r>
              <a:rPr lang="en-AU" b="1" dirty="0"/>
              <a:t>Report Building: </a:t>
            </a:r>
            <a:r>
              <a:rPr lang="en-AU" dirty="0"/>
              <a:t>Children have many more questions, concerns ands fears and report building is imperative.</a:t>
            </a:r>
          </a:p>
          <a:p>
            <a:pPr marL="171450" indent="-171450">
              <a:buClrTx/>
              <a:buFont typeface="Arial" panose="020B0604020202020204" pitchFamily="34" charset="0"/>
              <a:buChar char="•"/>
            </a:pPr>
            <a:r>
              <a:rPr lang="en-US" sz="1200" b="1" i="0" u="none" strike="noStrike" kern="1200" baseline="0" dirty="0">
                <a:solidFill>
                  <a:schemeClr val="tx1"/>
                </a:solidFill>
                <a:latin typeface="+mn-lt"/>
                <a:ea typeface="+mn-ea"/>
                <a:cs typeface="+mn-cs"/>
              </a:rPr>
              <a:t>Age-sensitivity: </a:t>
            </a:r>
            <a:r>
              <a:rPr lang="en-US" sz="1200" b="0" i="0" u="none" strike="noStrike" kern="1200" baseline="0" dirty="0">
                <a:solidFill>
                  <a:schemeClr val="tx1"/>
                </a:solidFill>
                <a:latin typeface="+mn-lt"/>
                <a:ea typeface="+mn-ea"/>
                <a:cs typeface="+mn-cs"/>
              </a:rPr>
              <a:t>Realize that child victims and witnesses tend to regress emotionally during times of stress. They may act younger than their actual age. For example an 8-year-old victim may suck his or her thumb again.</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sexual abuse of children is a unique phenomenon; the dynamics are often very different to that of adult sexual abuse and therefore abuse of this nature cannot be handled in the same way. </a:t>
            </a:r>
            <a:r>
              <a:rPr lang="en-AU" sz="1200" b="0" i="0" u="none" strike="noStrike" kern="1200" baseline="0" dirty="0">
                <a:solidFill>
                  <a:schemeClr val="tx1"/>
                </a:solidFill>
                <a:latin typeface="+mn-lt"/>
                <a:ea typeface="+mn-ea"/>
                <a:cs typeface="+mn-cs"/>
              </a:rPr>
              <a:t>Features that characterize child sexual abuse include:</a:t>
            </a:r>
            <a:endParaRPr lang="en-US" sz="1200" b="0" i="0" u="none" strike="noStrike" kern="1200" baseline="0" dirty="0">
              <a:solidFill>
                <a:schemeClr val="tx1"/>
              </a:solidFill>
              <a:latin typeface="+mn-lt"/>
              <a:ea typeface="+mn-ea"/>
              <a:cs typeface="+mn-cs"/>
            </a:endParaRPr>
          </a:p>
          <a:p>
            <a:pPr marL="628650" lvl="1" indent="-171450">
              <a:buClrTx/>
              <a:buFont typeface="Arial" panose="020B0604020202020204" pitchFamily="34" charset="0"/>
              <a:buChar char="•"/>
            </a:pPr>
            <a:r>
              <a:rPr lang="en-US" dirty="0"/>
              <a:t>the dynamics of child sexual abuse differ from those of adult sexual abuse</a:t>
            </a:r>
            <a:endParaRPr lang="en-AU" dirty="0"/>
          </a:p>
          <a:p>
            <a:pPr marL="628650" lvl="1" indent="-171450">
              <a:buClrTx/>
              <a:buFont typeface="Arial" panose="020B0604020202020204" pitchFamily="34" charset="0"/>
              <a:buChar char="•"/>
            </a:pPr>
            <a:r>
              <a:rPr lang="en-AU" dirty="0"/>
              <a:t>children rarely disclose sexual abuse immediately after the event;</a:t>
            </a:r>
            <a:endParaRPr lang="en-US" sz="1200" b="0" i="0" u="none" strike="noStrike" kern="1200" baseline="0" dirty="0">
              <a:solidFill>
                <a:schemeClr val="tx1"/>
              </a:solidFill>
              <a:latin typeface="+mn-lt"/>
              <a:ea typeface="+mn-ea"/>
              <a:cs typeface="+mn-cs"/>
            </a:endParaRP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Physical force/violence is very rarely used; rather the perpetrator tries to manipulate the child’s trust and hide the abuse.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perpetrator is typically a known and trusted caregiver.</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Child sexual abuse often occurs over many weeks or even years.</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sexual abuse of children frequently occurs as repeated episodes that become more invasive with time. Perpetrators usually engage the child in a gradual process of sexualizing the relationship over time (i.e. grooming).</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Incest/</a:t>
            </a:r>
            <a:r>
              <a:rPr lang="en-US" sz="1200" b="0" i="0" u="none" strike="noStrike" kern="1200" baseline="0" dirty="0" err="1">
                <a:solidFill>
                  <a:schemeClr val="tx1"/>
                </a:solidFill>
                <a:latin typeface="+mn-lt"/>
                <a:ea typeface="+mn-ea"/>
                <a:cs typeface="+mn-cs"/>
              </a:rPr>
              <a:t>intrafamilial</a:t>
            </a:r>
            <a:r>
              <a:rPr lang="en-US" sz="1200" b="0" i="0" u="none" strike="noStrike" kern="1200" baseline="0" dirty="0">
                <a:solidFill>
                  <a:schemeClr val="tx1"/>
                </a:solidFill>
                <a:latin typeface="+mn-lt"/>
                <a:ea typeface="+mn-ea"/>
                <a:cs typeface="+mn-cs"/>
              </a:rPr>
              <a:t> abuse accounts for about one third of all child sexual </a:t>
            </a:r>
            <a:r>
              <a:rPr lang="en-AU" sz="1200" b="0" i="0" u="none" strike="noStrike" kern="1200" baseline="0" dirty="0">
                <a:solidFill>
                  <a:schemeClr val="tx1"/>
                </a:solidFill>
                <a:latin typeface="+mn-lt"/>
                <a:ea typeface="+mn-ea"/>
                <a:cs typeface="+mn-cs"/>
              </a:rPr>
              <a:t>abuse cases.</a:t>
            </a:r>
          </a:p>
          <a:p>
            <a:pPr marL="628650" lvl="1" indent="-171450">
              <a:buFont typeface="Arial" panose="020B0604020202020204" pitchFamily="34" charset="0"/>
              <a:buChar char="•"/>
            </a:pPr>
            <a:endParaRPr lang="en-AU" sz="1200" b="0" i="0" u="none" strike="noStrike" kern="1200" baseline="0" dirty="0">
              <a:solidFill>
                <a:schemeClr val="tx1"/>
              </a:solidFill>
              <a:latin typeface="+mn-lt"/>
              <a:ea typeface="+mn-ea"/>
              <a:cs typeface="+mn-cs"/>
            </a:endParaRPr>
          </a:p>
          <a:p>
            <a:pPr marL="457200" lvl="1" indent="0">
              <a:buFont typeface="Arial" panose="020B0604020202020204" pitchFamily="34" charset="0"/>
              <a:buNone/>
            </a:pPr>
            <a:r>
              <a:rPr lang="en-AU" sz="1200" b="0" i="0" u="none" strike="noStrike" kern="1200" baseline="0" dirty="0">
                <a:solidFill>
                  <a:schemeClr val="tx1"/>
                </a:solidFill>
                <a:latin typeface="+mn-lt"/>
                <a:ea typeface="+mn-ea"/>
                <a:cs typeface="+mn-cs"/>
              </a:rPr>
              <a:t>(I THINK THE ABOVE DOT POINTS ARE WORTHY OF THEIR OWN SLIDE)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the majority of cases, children do not disclose abuse immediately following the event (sometimes they are not aware that it occurred, such as when they are an infant). The reluctance to disclose abuse tends to stem from a fear of the perpetrator, who may have made threats of harm towards the child or their loved ones.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typical pattern of events is as follows: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the child is forced to keep the sexual abuse a secret and initially feels trapped and helpless. These feelings of helplessness and the child’s fear that no one will believe the disclosure of abuse lead to accommodative </a:t>
            </a:r>
            <a:r>
              <a:rPr lang="en-US" sz="1200" b="0" i="0" u="none" strike="noStrike" kern="1200" baseline="0" dirty="0" err="1">
                <a:solidFill>
                  <a:schemeClr val="tx1"/>
                </a:solidFill>
                <a:latin typeface="+mn-lt"/>
                <a:ea typeface="+mn-ea"/>
                <a:cs typeface="+mn-cs"/>
              </a:rPr>
              <a:t>behaviour</a:t>
            </a:r>
            <a:r>
              <a:rPr lang="en-US" sz="1200" b="0" i="0" u="none" strike="noStrike" kern="1200" baseline="0" dirty="0">
                <a:solidFill>
                  <a:schemeClr val="tx1"/>
                </a:solidFill>
                <a:latin typeface="+mn-lt"/>
                <a:ea typeface="+mn-ea"/>
                <a:cs typeface="+mn-cs"/>
              </a:rPr>
              <a:t>.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If the child does disclose, failure of family and professionals to protect and support the child adequately, augment the child’s distress and may lead to retraction of the disclosure</a:t>
            </a:r>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19</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b="0" i="0" u="none" strike="noStrike" kern="1200" baseline="0" dirty="0">
              <a:solidFill>
                <a:srgbClr val="FF0000"/>
              </a:solidFill>
              <a:latin typeface="+mn-lt"/>
              <a:ea typeface="+mn-ea"/>
              <a:cs typeface="+mn-cs"/>
            </a:endParaRPr>
          </a:p>
          <a:p>
            <a:pPr marL="0" indent="0">
              <a:buFont typeface="Arial" panose="020B0604020202020204" pitchFamily="34" charset="0"/>
              <a:buNone/>
            </a:pPr>
            <a:r>
              <a:rPr lang="en-US" sz="1200" b="0" i="0" u="none" strike="noStrike" kern="1200" baseline="0" dirty="0">
                <a:solidFill>
                  <a:schemeClr val="tx1"/>
                </a:solidFill>
                <a:latin typeface="+mn-lt"/>
                <a:ea typeface="+mn-ea"/>
                <a:cs typeface="+mn-cs"/>
              </a:rPr>
              <a:t>Child population in Cambodia is approximately 5.9 million.</a:t>
            </a:r>
          </a:p>
          <a:p>
            <a:pPr marL="0" indent="0">
              <a:buFont typeface="Arial" panose="020B0604020202020204" pitchFamily="34" charset="0"/>
              <a:buNone/>
            </a:pPr>
            <a:endParaRPr lang="en-US" sz="1200" b="0" i="0" u="none" strike="noStrike" kern="1200" baseline="0" dirty="0">
              <a:solidFill>
                <a:schemeClr val="tx1"/>
              </a:solidFill>
              <a:latin typeface="+mn-lt"/>
              <a:ea typeface="+mn-ea"/>
              <a:cs typeface="+mn-cs"/>
            </a:endParaRPr>
          </a:p>
          <a:p>
            <a:pPr marL="0" indent="0">
              <a:buFont typeface="Arial" panose="020B0604020202020204" pitchFamily="34" charset="0"/>
              <a:buNone/>
            </a:pPr>
            <a:r>
              <a:rPr lang="en-US" sz="1200" b="0" i="0" u="none" strike="noStrike" kern="1200" baseline="0" dirty="0">
                <a:solidFill>
                  <a:schemeClr val="tx1"/>
                </a:solidFill>
                <a:latin typeface="+mn-lt"/>
                <a:ea typeface="+mn-ea"/>
                <a:cs typeface="+mn-cs"/>
              </a:rPr>
              <a:t>According to the Cambodia Violence Against Children Survey (CVAS):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53 per cent of females and 54 per cent of males aged 18–24 reported at least one incident of physical violence prior to age 18.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Among 13–17 year-olds experiencing physical violence within the past 12 months, 15 per cent were girls and 13 per cent boys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4 per cent of females and 6 per cent of males aged 18–24 reported any type of sexual violence prior to age 18.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Among those aged 13–17, 3 per cent of girls and less than 1 per cent of boys reported incidents of sexual violence in the previous 12 months (equates to 236,000 children experiencing sexual violence in 2017). </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Harmful sexual </a:t>
            </a:r>
            <a:r>
              <a:rPr lang="en-US" sz="1200" b="0" i="0" u="none" strike="noStrike" kern="1200" baseline="0" dirty="0" err="1" smtClean="0">
                <a:solidFill>
                  <a:schemeClr val="tx1"/>
                </a:solidFill>
                <a:latin typeface="+mn-lt"/>
                <a:ea typeface="+mn-ea"/>
                <a:cs typeface="+mn-cs"/>
              </a:rPr>
              <a:t>behaviours</a:t>
            </a:r>
            <a:r>
              <a:rPr lang="en-US" sz="1200" b="0" i="0" u="none" strike="noStrike" kern="1200" baseline="0" dirty="0" smtClean="0">
                <a:solidFill>
                  <a:schemeClr val="tx1"/>
                </a:solidFill>
                <a:latin typeface="+mn-lt"/>
                <a:ea typeface="+mn-ea"/>
                <a:cs typeface="+mn-cs"/>
              </a:rPr>
              <a:t> of children in Cambodia and globally is a significant aspect of sexual violence against children and was defined in the CVAS as: ‘Sexual </a:t>
            </a:r>
            <a:r>
              <a:rPr lang="en-US" sz="1200" b="0" i="0" u="none" strike="noStrike" kern="1200" baseline="0" dirty="0" err="1" smtClean="0">
                <a:solidFill>
                  <a:schemeClr val="tx1"/>
                </a:solidFill>
                <a:latin typeface="+mn-lt"/>
                <a:ea typeface="+mn-ea"/>
                <a:cs typeface="+mn-cs"/>
              </a:rPr>
              <a:t>behaviours</a:t>
            </a:r>
            <a:r>
              <a:rPr lang="en-US" sz="1200" b="0" i="0" u="none" strike="noStrike" kern="1200" baseline="0" dirty="0" smtClean="0">
                <a:solidFill>
                  <a:schemeClr val="tx1"/>
                </a:solidFill>
                <a:latin typeface="+mn-lt"/>
                <a:ea typeface="+mn-ea"/>
                <a:cs typeface="+mn-cs"/>
              </a:rPr>
              <a:t> expressed by children and young people under the age of 18 that are developmentally inappropriate, may be harmful towards self or others and/or be abusive towards another child, young person or adult’. According to the CVAS: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More than 1 in 20 (5.5 per cent) girls and boys aged 13 to 17 years reported at least one type of sexual abuse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Among those who had sexual intercourse as a child, 1 in 4 females (24.2 per cent) and 1 in 11 males (8.9 per cent) aged 18 to 24 reported that the first incident of sexual intercourse was unwanted</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Almost 1 in 10 females and males aged 13 to 17 years experienced non-contact sexual violence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Rape constitutes 75 per cent of the violent offences against women and children reported to the police</a:t>
            </a:r>
            <a:endParaRPr lang="en-US" sz="1200" b="0" i="0" u="none" strike="noStrike" kern="1200" baseline="0" dirty="0">
              <a:solidFill>
                <a:schemeClr val="tx1"/>
              </a:solidFill>
              <a:latin typeface="+mn-lt"/>
              <a:ea typeface="+mn-ea"/>
              <a:cs typeface="+mn-cs"/>
            </a:endParaRPr>
          </a:p>
          <a:p>
            <a:pPr marL="0" indent="0" algn="l">
              <a:buFont typeface="Arial" panose="020B0604020202020204" pitchFamily="34" charset="0"/>
              <a:buNone/>
            </a:pPr>
            <a:endParaRPr lang="en-US" sz="1200" b="0" i="0" u="none" strike="noStrike" kern="1200" baseline="0" dirty="0">
              <a:solidFill>
                <a:schemeClr val="tx1"/>
              </a:solidFill>
              <a:latin typeface="+mn-lt"/>
              <a:ea typeface="+mn-ea"/>
              <a:cs typeface="+mn-cs"/>
            </a:endParaRPr>
          </a:p>
          <a:p>
            <a:pPr algn="just"/>
            <a:r>
              <a:rPr lang="en-US" sz="1200" b="0" i="0" u="none" strike="noStrike" baseline="0" dirty="0">
                <a:solidFill>
                  <a:srgbClr val="000000"/>
                </a:solidFill>
                <a:latin typeface="Univers 55"/>
              </a:rPr>
              <a:t>Both the Violence Against Children Survey and the Cambodia Demographic and Health Survey (CDHS) suggest: </a:t>
            </a:r>
          </a:p>
          <a:p>
            <a:pPr marL="171450" indent="-171450" algn="just">
              <a:buFont typeface="Arial" panose="020B0604020202020204" pitchFamily="34" charset="0"/>
              <a:buChar char="•"/>
            </a:pPr>
            <a:r>
              <a:rPr lang="en-US" sz="1200" b="0" i="0" u="none" strike="noStrike" baseline="0" dirty="0">
                <a:solidFill>
                  <a:srgbClr val="000000"/>
                </a:solidFill>
                <a:latin typeface="Univers 55"/>
              </a:rPr>
              <a:t>the majority of perpetrators of violence against children are known to victims and come from their own families or communities. </a:t>
            </a:r>
          </a:p>
          <a:p>
            <a:pPr marL="171450" indent="-171450" algn="just">
              <a:buFont typeface="Arial" panose="020B0604020202020204" pitchFamily="34" charset="0"/>
              <a:buChar char="•"/>
            </a:pPr>
            <a:r>
              <a:rPr lang="en-US" sz="1200" b="0" i="0" u="none" strike="noStrike" baseline="0" dirty="0">
                <a:solidFill>
                  <a:srgbClr val="000000"/>
                </a:solidFill>
                <a:latin typeface="Univers 55"/>
              </a:rPr>
              <a:t>Of the 13- to 17-year-olds who reported sexual violence prior to age 18, the most common perpetrators of the first incident were friends (for girls) or family members (for boys) </a:t>
            </a:r>
          </a:p>
          <a:p>
            <a:pPr marL="171450" indent="-171450" algn="just">
              <a:buFont typeface="Arial" panose="020B0604020202020204" pitchFamily="34" charset="0"/>
              <a:buChar char="•"/>
            </a:pPr>
            <a:r>
              <a:rPr lang="en-US" sz="1200" b="0" i="0" u="none" strike="noStrike" baseline="0" dirty="0">
                <a:solidFill>
                  <a:srgbClr val="000000"/>
                </a:solidFill>
                <a:latin typeface="Univers 55"/>
              </a:rPr>
              <a:t>The average age at which 18- to 24-year-olds first experienced sexual violence prior to age 18 was 15 for females and 10 for males. </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u="sng" dirty="0" smtClean="0"/>
              <a:t>Ask: </a:t>
            </a:r>
            <a:r>
              <a:rPr lang="en-AU" b="0" u="none" dirty="0" smtClean="0"/>
              <a:t>How can we make the interview more child-friendly?</a:t>
            </a:r>
          </a:p>
          <a:p>
            <a:endParaRPr lang="en-AU" dirty="0"/>
          </a:p>
          <a:p>
            <a:endParaRPr lang="en-AU" dirty="0"/>
          </a:p>
          <a:p>
            <a:pPr marL="0" marR="0" indent="0" algn="l" defTabSz="914400" rtl="0" eaLnBrk="1" fontAlgn="auto" latinLnBrk="0" hangingPunct="1">
              <a:lnSpc>
                <a:spcPct val="100000"/>
              </a:lnSpc>
              <a:spcBef>
                <a:spcPts val="0"/>
              </a:spcBef>
              <a:spcAft>
                <a:spcPts val="0"/>
              </a:spcAft>
              <a:buClrTx/>
              <a:buSzTx/>
              <a:buFontTx/>
              <a:buNone/>
              <a:tabLst/>
              <a:defRPr/>
            </a:pPr>
            <a:r>
              <a:rPr lang="en-AU" b="1" u="sng" dirty="0" smtClean="0"/>
              <a:t>Activity: </a:t>
            </a:r>
            <a:r>
              <a:rPr lang="en-AU" b="0" u="none" baseline="0" dirty="0" smtClean="0"/>
              <a:t> </a:t>
            </a:r>
            <a:r>
              <a:rPr lang="en-US" sz="1200" b="0" i="0" u="none" strike="noStrike" kern="1200" baseline="0" dirty="0" smtClean="0">
                <a:solidFill>
                  <a:schemeClr val="tx1"/>
                </a:solidFill>
                <a:latin typeface="+mn-lt"/>
                <a:ea typeface="+mn-ea"/>
                <a:cs typeface="+mn-cs"/>
              </a:rPr>
              <a:t>Allow one minute for groups to come up with their answer.  Briefly hear a couple of answers from the floor.</a:t>
            </a:r>
            <a:endParaRPr lang="en-US" sz="1200" b="1" i="0" u="sng" strike="noStrike" kern="1200" baseline="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20</a:t>
            </a:fld>
            <a:endParaRPr lang="en-AU">
              <a:solidFill>
                <a:prstClr val="black"/>
              </a:solidFill>
            </a:endParaRPr>
          </a:p>
        </p:txBody>
      </p:sp>
    </p:spTree>
    <p:extLst>
      <p:ext uri="{BB962C8B-B14F-4D97-AF65-F5344CB8AC3E}">
        <p14:creationId xmlns:p14="http://schemas.microsoft.com/office/powerpoint/2010/main" val="27996135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u="sng" dirty="0"/>
              <a:t>Ask:</a:t>
            </a:r>
            <a:r>
              <a:rPr lang="en-AU" b="1" u="sng" baseline="0" dirty="0"/>
              <a:t> </a:t>
            </a:r>
          </a:p>
          <a:p>
            <a:r>
              <a:rPr lang="en-AU" baseline="0" dirty="0"/>
              <a:t>Where should a child interview take place?</a:t>
            </a:r>
          </a:p>
          <a:p>
            <a:endParaRPr lang="en-AU" baseline="0" dirty="0"/>
          </a:p>
          <a:p>
            <a:r>
              <a:rPr lang="en-AU" b="1" u="sng" baseline="0" dirty="0"/>
              <a:t>Answer: </a:t>
            </a:r>
          </a:p>
          <a:p>
            <a:r>
              <a:rPr lang="en-AU" dirty="0"/>
              <a:t>At a location that is conducive to minimising the trauma to the child. This location should be:</a:t>
            </a:r>
          </a:p>
          <a:p>
            <a:pPr marL="171450" indent="-171450">
              <a:buClrTx/>
              <a:buFont typeface="Arial" panose="020B0604020202020204" pitchFamily="34" charset="0"/>
              <a:buChar char="•"/>
            </a:pPr>
            <a:r>
              <a:rPr lang="en-AU" dirty="0"/>
              <a:t>Uncluttered (less distractions);</a:t>
            </a:r>
          </a:p>
          <a:p>
            <a:pPr marL="171450" indent="-171450">
              <a:buClrTx/>
              <a:buFont typeface="Arial" panose="020B0604020202020204" pitchFamily="34" charset="0"/>
              <a:buChar char="•"/>
            </a:pPr>
            <a:r>
              <a:rPr lang="en-AU" dirty="0"/>
              <a:t>Comfortable (reduces anxiety and fear);</a:t>
            </a:r>
          </a:p>
          <a:p>
            <a:pPr marL="171450" indent="-171450">
              <a:buClrTx/>
              <a:buFont typeface="Arial" panose="020B0604020202020204" pitchFamily="34" charset="0"/>
              <a:buChar char="•"/>
            </a:pPr>
            <a:r>
              <a:rPr lang="en-AU" dirty="0"/>
              <a:t>well lit (some children are scared of the dark);</a:t>
            </a:r>
          </a:p>
          <a:p>
            <a:pPr marL="171450" indent="-171450">
              <a:buClrTx/>
              <a:buFont typeface="Arial" panose="020B0604020202020204" pitchFamily="34" charset="0"/>
              <a:buChar char="•"/>
            </a:pPr>
            <a:r>
              <a:rPr lang="en-AU" dirty="0"/>
              <a:t>have modified furniture to suit a child (to</a:t>
            </a:r>
            <a:r>
              <a:rPr lang="en-AU" baseline="0" dirty="0"/>
              <a:t> ensure the child feels comfortable and relaxed)</a:t>
            </a:r>
            <a:r>
              <a:rPr lang="en-AU" dirty="0"/>
              <a:t>;</a:t>
            </a:r>
          </a:p>
          <a:p>
            <a:pPr marL="171450" indent="-171450">
              <a:buClrTx/>
              <a:buFont typeface="Arial" panose="020B0604020202020204" pitchFamily="34" charset="0"/>
              <a:buChar char="•"/>
            </a:pPr>
            <a:r>
              <a:rPr lang="en-AU" dirty="0"/>
              <a:t>have furniture moved away from a confrontational set-up (this is particularly important if a child has previously been interviewed by Police as a suspect in another matter); and</a:t>
            </a:r>
          </a:p>
          <a:p>
            <a:pPr marL="171450" indent="-171450">
              <a:buClrTx/>
              <a:buFont typeface="Arial" panose="020B0604020202020204" pitchFamily="34" charset="0"/>
              <a:buChar char="•"/>
            </a:pPr>
            <a:r>
              <a:rPr lang="en-AU" dirty="0"/>
              <a:t>warm and friendly (to build report and encourage a foundation of trust).</a:t>
            </a:r>
          </a:p>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indent="0" algn="l" defTabSz="914400" rtl="0" eaLnBrk="1" fontAlgn="auto" latinLnBrk="0" hangingPunct="1">
              <a:lnSpc>
                <a:spcPct val="100000"/>
              </a:lnSpc>
              <a:spcBef>
                <a:spcPts val="0"/>
              </a:spcBef>
              <a:spcAft>
                <a:spcPts val="0"/>
              </a:spcAft>
              <a:buClrTx/>
              <a:buSzTx/>
              <a:buFontTx/>
              <a:buNone/>
              <a:tabLst/>
              <a:defRPr/>
            </a:pPr>
            <a:r>
              <a:rPr lang="en-AU" dirty="0"/>
              <a:t>An appropriately</a:t>
            </a:r>
            <a:r>
              <a:rPr lang="en-AU" baseline="0" dirty="0"/>
              <a:t> designed location fosters a relaxed and informal environment that is conducive to reducing anxiety and fear, while also posturing the child to provide the highest quality evidence.</a:t>
            </a:r>
            <a:endParaRPr lang="en-AU" dirty="0"/>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21</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22</a:t>
            </a:fld>
            <a:endParaRPr lang="en-AU">
              <a:solidFill>
                <a:prstClr val="black"/>
              </a:solidFill>
            </a:endParaRPr>
          </a:p>
        </p:txBody>
      </p:sp>
    </p:spTree>
    <p:extLst>
      <p:ext uri="{BB962C8B-B14F-4D97-AF65-F5344CB8AC3E}">
        <p14:creationId xmlns:p14="http://schemas.microsoft.com/office/powerpoint/2010/main" val="29409029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u="sng" dirty="0"/>
              <a:t>Ask:</a:t>
            </a:r>
            <a:r>
              <a:rPr lang="en-AU" b="1" u="sng"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AU" b="0" dirty="0"/>
              <a:t>When should an interview occur?</a:t>
            </a:r>
          </a:p>
          <a:p>
            <a:endParaRPr lang="en-AU" baseline="0" dirty="0"/>
          </a:p>
          <a:p>
            <a:pPr>
              <a:buClrTx/>
            </a:pPr>
            <a:r>
              <a:rPr lang="en-AU" b="1" u="sng" baseline="0" dirty="0"/>
              <a:t>Answer: </a:t>
            </a:r>
          </a:p>
          <a:p>
            <a:pPr>
              <a:buClrTx/>
            </a:pPr>
            <a:r>
              <a:rPr lang="en-AU" dirty="0"/>
              <a:t>When considering the time of day to interview children, balance needs to be struck between:</a:t>
            </a:r>
          </a:p>
          <a:p>
            <a:pPr marL="171450" indent="-171450">
              <a:buClrTx/>
              <a:buFont typeface="Arial" panose="020B0604020202020204" pitchFamily="34" charset="0"/>
              <a:buChar char="•"/>
            </a:pPr>
            <a:r>
              <a:rPr lang="en-AU" dirty="0"/>
              <a:t>the seriousness of the matter and the need to progress the investigation promptly;</a:t>
            </a:r>
          </a:p>
          <a:p>
            <a:pPr marL="171450" indent="-171450">
              <a:buClrTx/>
              <a:buFont typeface="Arial" panose="020B0604020202020204" pitchFamily="34" charset="0"/>
              <a:buChar char="•"/>
            </a:pPr>
            <a:r>
              <a:rPr lang="en-AU" dirty="0"/>
              <a:t>the possible contamination of evidence (</a:t>
            </a:r>
            <a:r>
              <a:rPr lang="en-AU" dirty="0" err="1"/>
              <a:t>eg</a:t>
            </a:r>
            <a:r>
              <a:rPr lang="en-AU" dirty="0"/>
              <a:t>: if the child goes home to parents who may influence their account); and</a:t>
            </a:r>
          </a:p>
          <a:p>
            <a:pPr marL="171450" indent="-171450">
              <a:buClrTx/>
              <a:buFont typeface="Arial" panose="020B0604020202020204" pitchFamily="34" charset="0"/>
              <a:buChar char="•"/>
            </a:pPr>
            <a:r>
              <a:rPr lang="en-AU" dirty="0"/>
              <a:t>most importantly, the needs of the child (a young child under 8 years will struggle to give a coherent account after 9pm).</a:t>
            </a:r>
          </a:p>
          <a:p>
            <a:pPr marL="0" indent="0">
              <a:buClrTx/>
              <a:buFont typeface="Arial" panose="020B0604020202020204" pitchFamily="34" charset="0"/>
              <a:buNone/>
            </a:pPr>
            <a:endParaRPr lang="en-AU" dirty="0"/>
          </a:p>
          <a:p>
            <a:pPr marL="0" indent="0">
              <a:buClrTx/>
              <a:buFont typeface="Arial" panose="020B0604020202020204" pitchFamily="34" charset="0"/>
              <a:buNone/>
            </a:pPr>
            <a:r>
              <a:rPr lang="en-AU" dirty="0"/>
              <a:t>Attempts should be made to interview during the day when the child has had sufficient</a:t>
            </a:r>
            <a:r>
              <a:rPr lang="en-AU" baseline="0" dirty="0"/>
              <a:t> sleep and nourishment and is less likely to be irritable or unsettled.</a:t>
            </a:r>
            <a:endParaRPr lang="en-AU" dirty="0"/>
          </a:p>
          <a:p>
            <a:endParaRPr lang="en-AU" b="1" u="sng" baseline="0"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23</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b="1" dirty="0"/>
              <a:t>Things to consider while interviewing child victims:</a:t>
            </a:r>
            <a:endParaRPr lang="en-AU"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a:solidFill>
                  <a:schemeClr val="tx1"/>
                </a:solidFill>
                <a:effectLst/>
                <a:latin typeface="+mn-lt"/>
                <a:ea typeface="+mn-ea"/>
                <a:cs typeface="+mn-cs"/>
              </a:rPr>
              <a:t>All children should be approached with extreme sensitivity and their vulnerability recognized and</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understood.</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Try to establish a neutral environment and rapport with the child before beginning the interview.</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Try to establish the child’s developmental level in order to understand any limitations as well as</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appropriate interactions. It is important to realize that young children have little or no concept of</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numbers or time, and that they may use terminology differently to adults making interpretation of</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questions and answers a sensitive matter.</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Always identify yourself as a helping person.</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Ask the child if he/she knows why they have come to see you.</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Establish ground rules for the interview, including permission for the child to say he/she doesn’t</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know, permission to correct the interviewer, and the difference</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between truth and lies.</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Ask the child to describe what happened, or is happening, to them in their own words.</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Always begin with open-ended questions. Avoid the use of leading questions and use direct</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questioning only when open-ended questioning/free narrative has been exhausted. Structured</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interviewing protocols can reduce interviewer bias and preserve objectivity.</a:t>
            </a:r>
          </a:p>
          <a:p>
            <a:pPr marL="171450" indent="-171450">
              <a:buFont typeface="Arial" panose="020B0604020202020204" pitchFamily="34" charset="0"/>
              <a:buChar char="•"/>
            </a:pPr>
            <a:r>
              <a:rPr lang="en-AU" sz="1200" kern="1200" dirty="0">
                <a:solidFill>
                  <a:schemeClr val="tx1"/>
                </a:solidFill>
                <a:effectLst/>
                <a:latin typeface="+mn-lt"/>
                <a:ea typeface="+mn-ea"/>
                <a:cs typeface="+mn-cs"/>
              </a:rPr>
              <a:t>When planning investigative strategies, consider other children (boys as well as girls) that may have</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had contact with the alleged perpetrator. For example, there</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may be an indication to examine the</a:t>
            </a:r>
            <a:r>
              <a:rPr lang="en-AU" sz="1200" kern="1200" baseline="0" dirty="0">
                <a:solidFill>
                  <a:schemeClr val="tx1"/>
                </a:solidFill>
                <a:effectLst/>
                <a:latin typeface="+mn-lt"/>
                <a:ea typeface="+mn-ea"/>
                <a:cs typeface="+mn-cs"/>
              </a:rPr>
              <a:t> </a:t>
            </a:r>
            <a:r>
              <a:rPr lang="en-AU" sz="1200" kern="1200" dirty="0">
                <a:solidFill>
                  <a:schemeClr val="tx1"/>
                </a:solidFill>
                <a:effectLst/>
                <a:latin typeface="+mn-lt"/>
                <a:ea typeface="+mn-ea"/>
                <a:cs typeface="+mn-cs"/>
              </a:rPr>
              <a:t>child’s siblings. Also consider interviewing the caretaker of the child, without the child present.</a:t>
            </a:r>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24</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strike="noStrike" kern="1200" baseline="0" dirty="0">
                <a:solidFill>
                  <a:schemeClr val="tx1"/>
                </a:solidFill>
                <a:latin typeface="+mn-lt"/>
                <a:ea typeface="+mn-ea"/>
                <a:cs typeface="+mn-cs"/>
              </a:rPr>
              <a:t>Ask:</a:t>
            </a:r>
          </a:p>
          <a:p>
            <a:r>
              <a:rPr lang="en-US" sz="1200" b="0" i="0" u="none" strike="noStrike" kern="1200" baseline="0" dirty="0">
                <a:solidFill>
                  <a:schemeClr val="tx1"/>
                </a:solidFill>
                <a:latin typeface="+mn-lt"/>
                <a:ea typeface="+mn-ea"/>
                <a:cs typeface="+mn-cs"/>
              </a:rPr>
              <a:t>Who can provide some examples of open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Why should they be avoided?</a:t>
            </a:r>
          </a:p>
          <a:p>
            <a:endParaRPr lang="en-US" sz="1200" b="0" i="0" u="none" strike="noStrike" kern="1200" baseline="0" dirty="0">
              <a:solidFill>
                <a:schemeClr val="tx1"/>
              </a:solidFill>
              <a:latin typeface="+mn-lt"/>
              <a:ea typeface="+mn-ea"/>
              <a:cs typeface="+mn-cs"/>
            </a:endParaRPr>
          </a:p>
          <a:p>
            <a:r>
              <a:rPr lang="en-US" sz="1200" b="1" i="0" u="sng" strike="noStrike" kern="1200" baseline="0" dirty="0">
                <a:solidFill>
                  <a:schemeClr val="tx1"/>
                </a:solidFill>
                <a:latin typeface="+mn-lt"/>
                <a:ea typeface="+mn-ea"/>
                <a:cs typeface="+mn-cs"/>
              </a:rPr>
              <a:t>Answer:</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Open-ended questions are neutral questions that do not indicate any form of answer or response that is expected from the child. They encourage the child to recall information from memory.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Open-ended questions invite children to give longer, more detailed and more accurate responses than other kinds of questions, especially when questioning school-age children and adolescents.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 example: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“Please tell me exactly what happened when your mother arrived.”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“Please tell me what you did after the man left the house.”</a:t>
            </a: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25</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strike="noStrike" kern="1200" baseline="0" dirty="0" smtClean="0">
                <a:solidFill>
                  <a:schemeClr val="tx1"/>
                </a:solidFill>
                <a:latin typeface="+mn-lt"/>
                <a:ea typeface="+mn-ea"/>
                <a:cs typeface="+mn-cs"/>
              </a:rPr>
              <a:t>Ask:</a:t>
            </a:r>
          </a:p>
          <a:p>
            <a:r>
              <a:rPr lang="en-US" sz="1200" b="0" i="0" u="none" strike="noStrike" kern="1200" baseline="0" dirty="0" smtClean="0">
                <a:solidFill>
                  <a:schemeClr val="tx1"/>
                </a:solidFill>
                <a:latin typeface="+mn-lt"/>
                <a:ea typeface="+mn-ea"/>
                <a:cs typeface="+mn-cs"/>
              </a:rPr>
              <a:t>What should they be avoided?</a:t>
            </a:r>
          </a:p>
          <a:p>
            <a:pPr marL="0" indent="0">
              <a:buClrTx/>
              <a:buFont typeface="Arial" panose="020B0604020202020204" pitchFamily="34" charset="0"/>
              <a:buNone/>
            </a:pPr>
            <a:endParaRPr lang="en-AU" b="1" dirty="0" smtClean="0"/>
          </a:p>
          <a:p>
            <a:pPr marL="0" indent="0">
              <a:buClrTx/>
              <a:buFont typeface="Arial" panose="020B0604020202020204" pitchFamily="34" charset="0"/>
              <a:buNone/>
            </a:pPr>
            <a:r>
              <a:rPr lang="en-AU" b="1" dirty="0" smtClean="0"/>
              <a:t>Things </a:t>
            </a:r>
            <a:r>
              <a:rPr lang="en-AU" b="1" dirty="0"/>
              <a:t>to avoid while interviewing child victims:</a:t>
            </a:r>
          </a:p>
          <a:p>
            <a:pPr marL="171450" indent="-171450">
              <a:buClrTx/>
              <a:buFont typeface="Arial" panose="020B0604020202020204" pitchFamily="34" charset="0"/>
              <a:buChar char="•"/>
            </a:pPr>
            <a:r>
              <a:rPr lang="en-AU" dirty="0"/>
              <a:t>Don’t verbally reward the child for answering a question that is significant to the investigation;</a:t>
            </a:r>
          </a:p>
          <a:p>
            <a:pPr marL="171450" indent="-171450">
              <a:buClrTx/>
              <a:buFont typeface="Arial" panose="020B0604020202020204" pitchFamily="34" charset="0"/>
              <a:buChar char="•"/>
            </a:pPr>
            <a:r>
              <a:rPr lang="en-AU" dirty="0"/>
              <a:t>Don’t reward the child with lollies or food stuffs (nourishment is acceptable, but not as an integral part of the interview);</a:t>
            </a:r>
          </a:p>
          <a:p>
            <a:pPr marL="171450" indent="-171450">
              <a:buClrTx/>
              <a:buFont typeface="Arial" panose="020B0604020202020204" pitchFamily="34" charset="0"/>
              <a:buChar char="•"/>
            </a:pPr>
            <a:r>
              <a:rPr lang="en-AU" dirty="0"/>
              <a:t>Avoid cross examination questioning techniques;</a:t>
            </a:r>
          </a:p>
          <a:p>
            <a:pPr marL="171450" indent="-171450">
              <a:buClrTx/>
              <a:buFont typeface="Arial" panose="020B0604020202020204" pitchFamily="34" charset="0"/>
              <a:buChar char="•"/>
            </a:pPr>
            <a:r>
              <a:rPr lang="en-AU" dirty="0"/>
              <a:t>Avoid Police jargon; and</a:t>
            </a:r>
          </a:p>
          <a:p>
            <a:pPr marL="171450" indent="-171450">
              <a:buClrTx/>
              <a:buFont typeface="Arial" panose="020B0604020202020204" pitchFamily="34" charset="0"/>
              <a:buChar char="•"/>
            </a:pPr>
            <a:r>
              <a:rPr lang="en-AU" dirty="0"/>
              <a:t>Avoid quizzical responses to a child’s answer’s (frowning </a:t>
            </a:r>
            <a:r>
              <a:rPr lang="en-AU" dirty="0" err="1"/>
              <a:t>etc</a:t>
            </a:r>
            <a:r>
              <a:rPr lang="en-AU" dirty="0"/>
              <a:t>). The child may think they’ve offered an ‘incorrect’ response.</a:t>
            </a:r>
          </a:p>
          <a:p>
            <a:pPr marL="171450" indent="-171450">
              <a:buClrTx/>
              <a:buFont typeface="Arial" panose="020B0604020202020204" pitchFamily="34" charset="0"/>
              <a:buChar char="•"/>
            </a:pPr>
            <a:r>
              <a:rPr lang="en-AU" dirty="0"/>
              <a:t>Avoid closed ended, forced-choice and leading questions.</a:t>
            </a:r>
          </a:p>
          <a:p>
            <a:endParaRPr lang="en-AU"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26</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strike="noStrike" kern="1200" baseline="0" dirty="0">
                <a:solidFill>
                  <a:schemeClr val="tx1"/>
                </a:solidFill>
                <a:latin typeface="+mn-lt"/>
                <a:ea typeface="+mn-ea"/>
                <a:cs typeface="+mn-cs"/>
              </a:rPr>
              <a:t>Ask:</a:t>
            </a:r>
          </a:p>
          <a:p>
            <a:r>
              <a:rPr lang="en-US" sz="1200" b="0" i="0" u="none" strike="noStrike" kern="1200" baseline="0" dirty="0">
                <a:solidFill>
                  <a:schemeClr val="tx1"/>
                </a:solidFill>
                <a:latin typeface="+mn-lt"/>
                <a:ea typeface="+mn-ea"/>
                <a:cs typeface="+mn-cs"/>
              </a:rPr>
              <a:t>Who can provide some examples of closed end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Why should they be avoided?</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Answer:</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Closed-end questions require a simple answer from the child, i.e. either “yes” or “no” or a simple fact like one’s age, one’s place of residence, etc.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Some research suggests that especially young children have a tendency to respond affirmatively to a “yes or no” question. Therefore, closed-ended questions may lead to untrue statements.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 example: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“Did you continue going to school after the incident?”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“Did you run away when the man came into the room?”</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“How old were you when this happened?” or “Who else was in the room?”</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rgbClr val="FF0000"/>
                </a:solidFill>
                <a:latin typeface="+mn-lt"/>
                <a:ea typeface="+mn-ea"/>
                <a:cs typeface="+mn-cs"/>
              </a:rPr>
              <a:t>Professionals should avoid closed-ended questions as much as possible, except if neutral facts are required, like name, age, place of residence, etc.</a:t>
            </a:r>
            <a:endParaRPr lang="en-AU" b="1" dirty="0">
              <a:solidFill>
                <a:srgbClr val="FF0000"/>
              </a:solidFill>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27</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strike="noStrike" kern="1200" baseline="0" dirty="0">
                <a:solidFill>
                  <a:schemeClr val="tx1"/>
                </a:solidFill>
                <a:latin typeface="+mn-lt"/>
                <a:ea typeface="+mn-ea"/>
                <a:cs typeface="+mn-cs"/>
              </a:rPr>
              <a:t>Ask:</a:t>
            </a:r>
          </a:p>
          <a:p>
            <a:r>
              <a:rPr lang="en-US" sz="1200" b="0" i="0" u="none" strike="noStrike" kern="1200" baseline="0" dirty="0">
                <a:solidFill>
                  <a:schemeClr val="tx1"/>
                </a:solidFill>
                <a:latin typeface="+mn-lt"/>
                <a:ea typeface="+mn-ea"/>
                <a:cs typeface="+mn-cs"/>
              </a:rPr>
              <a:t>Who can provide some examples of forced-choice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Why should they be avoided?</a:t>
            </a:r>
          </a:p>
          <a:p>
            <a:endParaRPr lang="en-US" sz="1200" b="0" i="0" u="none" strike="noStrike" kern="1200" baseline="0" dirty="0">
              <a:solidFill>
                <a:schemeClr val="tx1"/>
              </a:solidFill>
              <a:latin typeface="+mn-lt"/>
              <a:ea typeface="+mn-ea"/>
              <a:cs typeface="+mn-cs"/>
            </a:endParaRPr>
          </a:p>
          <a:p>
            <a:r>
              <a:rPr lang="en-US" sz="1200" b="1" i="0" u="sng" strike="noStrike" kern="1200" baseline="0" dirty="0">
                <a:solidFill>
                  <a:schemeClr val="tx1"/>
                </a:solidFill>
                <a:latin typeface="+mn-lt"/>
                <a:ea typeface="+mn-ea"/>
                <a:cs typeface="+mn-cs"/>
              </a:rPr>
              <a:t>Answer:</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Forced-choice questions are questions in which the professional presents the child with a limited number of response options.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Forced-choice questions in which the professional, by definition, introduces information, should be avoided as much as possible.</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 example: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“Did the man wear brown or black shoes?”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“Did you go home before or after it started raining?”</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Forced-choice questions may only be used if essential information is still missing after open ended questions, cue questions and “</a:t>
            </a:r>
            <a:r>
              <a:rPr lang="en-US" sz="1200" b="0" i="0" u="none" strike="noStrike" kern="1200" baseline="0" dirty="0" err="1">
                <a:solidFill>
                  <a:schemeClr val="tx1"/>
                </a:solidFill>
                <a:latin typeface="+mn-lt"/>
                <a:ea typeface="+mn-ea"/>
                <a:cs typeface="+mn-cs"/>
              </a:rPr>
              <a:t>Wh</a:t>
            </a:r>
            <a:r>
              <a:rPr lang="en-US" sz="1200" b="0" i="0" u="none" strike="noStrike" kern="1200" baseline="0" dirty="0">
                <a:solidFill>
                  <a:schemeClr val="tx1"/>
                </a:solidFill>
                <a:latin typeface="+mn-lt"/>
                <a:ea typeface="+mn-ea"/>
                <a:cs typeface="+mn-cs"/>
              </a:rPr>
              <a:t>-” questions have been exhausted.</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28</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sng" strike="noStrike" kern="1200" baseline="0" dirty="0">
                <a:solidFill>
                  <a:schemeClr val="tx1"/>
                </a:solidFill>
                <a:latin typeface="+mn-lt"/>
                <a:ea typeface="+mn-ea"/>
                <a:cs typeface="+mn-cs"/>
              </a:rPr>
              <a:t>Ask:</a:t>
            </a:r>
          </a:p>
          <a:p>
            <a:r>
              <a:rPr lang="en-US" sz="1200" b="0" i="0" u="none" strike="noStrike" kern="1200" baseline="0" dirty="0">
                <a:solidFill>
                  <a:schemeClr val="tx1"/>
                </a:solidFill>
                <a:latin typeface="+mn-lt"/>
                <a:ea typeface="+mn-ea"/>
                <a:cs typeface="+mn-cs"/>
              </a:rPr>
              <a:t>Who can provide some examples of forced-choice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Why should they be avoided?</a:t>
            </a:r>
          </a:p>
          <a:p>
            <a:endParaRPr lang="en-AU" sz="1200" b="0" i="0" u="none" strike="noStrike" kern="1200" baseline="0" dirty="0">
              <a:solidFill>
                <a:schemeClr val="tx1"/>
              </a:solidFill>
              <a:latin typeface="+mn-lt"/>
              <a:ea typeface="+mn-ea"/>
              <a:cs typeface="+mn-cs"/>
            </a:endParaRPr>
          </a:p>
          <a:p>
            <a:r>
              <a:rPr lang="en-AU" sz="1200" b="1" i="0" u="sng" strike="noStrike" kern="1200" baseline="0" dirty="0">
                <a:solidFill>
                  <a:schemeClr val="tx1"/>
                </a:solidFill>
                <a:latin typeface="+mn-lt"/>
                <a:ea typeface="+mn-ea"/>
                <a:cs typeface="+mn-cs"/>
              </a:rPr>
              <a:t>Answer:</a:t>
            </a:r>
          </a:p>
          <a:p>
            <a:pPr marL="171450" indent="-171450">
              <a:buFont typeface="Arial" panose="020B0604020202020204" pitchFamily="34" charset="0"/>
              <a:buChar char="•"/>
            </a:pPr>
            <a:r>
              <a:rPr lang="en-AU" sz="1200" b="0" i="0" u="none" strike="noStrike" kern="1200" baseline="0" dirty="0">
                <a:solidFill>
                  <a:schemeClr val="tx1"/>
                </a:solidFill>
                <a:latin typeface="+mn-lt"/>
                <a:ea typeface="+mn-ea"/>
                <a:cs typeface="+mn-cs"/>
              </a:rPr>
              <a:t>Leading questions—also called “suggestive </a:t>
            </a:r>
            <a:r>
              <a:rPr lang="en-US" sz="1200" b="0" i="0" u="none" strike="noStrike" kern="1200" baseline="0" dirty="0">
                <a:solidFill>
                  <a:schemeClr val="tx1"/>
                </a:solidFill>
                <a:latin typeface="+mn-lt"/>
                <a:ea typeface="+mn-ea"/>
                <a:cs typeface="+mn-cs"/>
              </a:rPr>
              <a:t>questions”—are questions in which the professional already offers an indication of a possible answer and should be avoided whenever communicating with child victims and witnesses.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Children do not feel free to answer leading questions and most of the time these questions lead to untrue statements.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All children, but especially younger ones, are very susceptible to suggestion and manipulation by adults and perhaps even more so by professional adults who are supposed to assist and protect them throughout the justice process.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For example:</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“Did the man have a gun in his hand?” (introduces the idea of a gun to the child)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“Did you like what he did to you?” (suggests that the child liked the events) </a:t>
            </a:r>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“So you were scared, no?” (gives the impression that the interviewer already knows the answer, namely that the child was scared).</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rgbClr val="FF0000"/>
                </a:solidFill>
                <a:latin typeface="+mn-lt"/>
                <a:ea typeface="+mn-ea"/>
                <a:cs typeface="+mn-cs"/>
              </a:rPr>
              <a:t>Professionals should avoid asking such inappropriate questions to child victims and witnesses, whatever the circumstances.</a:t>
            </a:r>
            <a:endParaRPr lang="en-AU" b="1" dirty="0">
              <a:solidFill>
                <a:srgbClr val="FF0000"/>
              </a:solidFill>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29</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Action Plan to Prevent and Respond to Violence Against Children 2017-2021 aims to:</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Develop Cambodia’s child protection system into a strong framework for comprehensive and proactive interventions that prevents girls and boys from exposure to violence and responds holistically when violence </a:t>
            </a:r>
            <a:r>
              <a:rPr lang="en-AU" sz="1200" b="0" i="0" u="none" strike="noStrike" kern="1200" baseline="0" dirty="0" smtClean="0">
                <a:solidFill>
                  <a:schemeClr val="tx1"/>
                </a:solidFill>
                <a:latin typeface="+mn-lt"/>
                <a:ea typeface="+mn-ea"/>
                <a:cs typeface="+mn-cs"/>
              </a:rPr>
              <a:t>does occur.</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 services, to move Cambodia towards a fully integrated coordinated multi-</a:t>
            </a:r>
            <a:r>
              <a:rPr lang="en-US" sz="1200" b="0" i="0" u="none" strike="noStrike" kern="1200" baseline="0" dirty="0" err="1" smtClean="0">
                <a:solidFill>
                  <a:schemeClr val="tx1"/>
                </a:solidFill>
                <a:latin typeface="+mn-lt"/>
                <a:ea typeface="+mn-ea"/>
                <a:cs typeface="+mn-cs"/>
              </a:rPr>
              <a:t>sectoral</a:t>
            </a:r>
            <a:r>
              <a:rPr lang="en-US" sz="1200" b="0" i="0" u="none" strike="noStrike" kern="1200" baseline="0" dirty="0" smtClean="0">
                <a:solidFill>
                  <a:schemeClr val="tx1"/>
                </a:solidFill>
                <a:latin typeface="+mn-lt"/>
                <a:ea typeface="+mn-ea"/>
                <a:cs typeface="+mn-cs"/>
              </a:rPr>
              <a:t> child protection approach with key actors collaborating and cooperating to provide better child-friendly, survivor-</a:t>
            </a:r>
            <a:r>
              <a:rPr lang="en-US" sz="1200" b="0" i="0" u="none" strike="noStrike" kern="1200" baseline="0" dirty="0" err="1" smtClean="0">
                <a:solidFill>
                  <a:schemeClr val="tx1"/>
                </a:solidFill>
                <a:latin typeface="+mn-lt"/>
                <a:ea typeface="+mn-ea"/>
                <a:cs typeface="+mn-cs"/>
              </a:rPr>
              <a:t>centred</a:t>
            </a:r>
            <a:r>
              <a:rPr lang="en-US" sz="1200" b="0" i="0" u="none" strike="noStrike" kern="1200" baseline="0" dirty="0" smtClean="0">
                <a:solidFill>
                  <a:schemeClr val="tx1"/>
                </a:solidFill>
                <a:latin typeface="+mn-lt"/>
                <a:ea typeface="+mn-ea"/>
                <a:cs typeface="+mn-cs"/>
              </a:rPr>
              <a:t> and inclusive interventions.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To move Cambodia from developing basic laws and policies to strengthening the understanding, implementation and enforcement of these laws and policies at the national and sub-national levels.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Implement a comprehensive data collection system will be developed and implemented to monitor and evaluate the Action Plan.</a:t>
            </a:r>
          </a:p>
          <a:p>
            <a:pPr marL="0" indent="0">
              <a:buFont typeface="Arial" panose="020B0604020202020204" pitchFamily="34" charset="0"/>
              <a:buNone/>
            </a:pPr>
            <a:endParaRPr lang="en-US" sz="1200" b="0" i="0" u="none" strike="noStrike" kern="1200" baseline="0" dirty="0" smtClean="0">
              <a:solidFill>
                <a:schemeClr val="tx1"/>
              </a:solidFill>
              <a:latin typeface="+mn-lt"/>
              <a:ea typeface="+mn-ea"/>
              <a:cs typeface="+mn-cs"/>
            </a:endParaRP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The key strategic areas of the action plan are (provide in hand out which includes outcome measures):</a:t>
            </a:r>
          </a:p>
          <a:p>
            <a:pPr marL="171450" indent="-171450">
              <a:buFont typeface="Arial" panose="020B0604020202020204" pitchFamily="34" charset="0"/>
              <a:buChar char="•"/>
            </a:pPr>
            <a:r>
              <a:rPr lang="en-US" sz="1200" b="1" i="0" u="sng" strike="noStrike" kern="1200" baseline="0" dirty="0" smtClean="0">
                <a:solidFill>
                  <a:schemeClr val="tx1"/>
                </a:solidFill>
                <a:latin typeface="+mn-lt"/>
                <a:ea typeface="+mn-ea"/>
                <a:cs typeface="+mn-cs"/>
              </a:rPr>
              <a:t>Coordination and Cooperation</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To reduce violence against children through a multi-</a:t>
            </a:r>
            <a:r>
              <a:rPr lang="en-US" sz="1200" b="0" i="0" u="none" strike="noStrike" kern="1200" baseline="0" dirty="0" err="1" smtClean="0">
                <a:solidFill>
                  <a:schemeClr val="tx1"/>
                </a:solidFill>
                <a:latin typeface="+mn-lt"/>
                <a:ea typeface="+mn-ea"/>
                <a:cs typeface="+mn-cs"/>
              </a:rPr>
              <a:t>sectoral</a:t>
            </a:r>
            <a:r>
              <a:rPr lang="en-US" sz="1200" b="0" i="0" u="none" strike="noStrike" kern="1200" baseline="0" dirty="0" smtClean="0">
                <a:solidFill>
                  <a:schemeClr val="tx1"/>
                </a:solidFill>
                <a:latin typeface="+mn-lt"/>
                <a:ea typeface="+mn-ea"/>
                <a:cs typeface="+mn-cs"/>
              </a:rPr>
              <a:t> institutional framework for child protection, coordinating primary prevention and response strategies with ministries and institutions targeting key actors and settings for positive change.</a:t>
            </a:r>
          </a:p>
          <a:p>
            <a:pPr marL="171450" indent="-171450">
              <a:buFont typeface="Arial" panose="020B0604020202020204" pitchFamily="34" charset="0"/>
              <a:buChar char="•"/>
            </a:pPr>
            <a:r>
              <a:rPr lang="en-AU" sz="1200" b="1" i="0" u="sng" strike="noStrike" kern="1200" baseline="0" dirty="0" smtClean="0">
                <a:solidFill>
                  <a:schemeClr val="tx1"/>
                </a:solidFill>
                <a:latin typeface="+mn-lt"/>
                <a:ea typeface="+mn-ea"/>
                <a:cs typeface="+mn-cs"/>
              </a:rPr>
              <a:t>Primary Prevention</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To reduce violence against children in the home, schools, communities and in the media through a multi-</a:t>
            </a:r>
            <a:r>
              <a:rPr lang="en-US" sz="1200" b="0" i="0" u="none" strike="noStrike" kern="1200" baseline="0" dirty="0" err="1" smtClean="0">
                <a:solidFill>
                  <a:schemeClr val="tx1"/>
                </a:solidFill>
                <a:latin typeface="+mn-lt"/>
                <a:ea typeface="+mn-ea"/>
                <a:cs typeface="+mn-cs"/>
              </a:rPr>
              <a:t>sectoral</a:t>
            </a:r>
            <a:r>
              <a:rPr lang="en-US" sz="1200" b="0" i="0" u="none" strike="noStrike" kern="1200" baseline="0" dirty="0" smtClean="0">
                <a:solidFill>
                  <a:schemeClr val="tx1"/>
                </a:solidFill>
                <a:latin typeface="+mn-lt"/>
                <a:ea typeface="+mn-ea"/>
                <a:cs typeface="+mn-cs"/>
              </a:rPr>
              <a:t> coordinated primary prevention strategy with ministries and institutions targeting key actors and </a:t>
            </a:r>
            <a:r>
              <a:rPr lang="en-AU" sz="1200" b="0" i="0" u="none" strike="noStrike" kern="1200" baseline="0" dirty="0" smtClean="0">
                <a:solidFill>
                  <a:schemeClr val="tx1"/>
                </a:solidFill>
                <a:latin typeface="+mn-lt"/>
                <a:ea typeface="+mn-ea"/>
                <a:cs typeface="+mn-cs"/>
              </a:rPr>
              <a:t>sectors for positive change.</a:t>
            </a:r>
          </a:p>
          <a:p>
            <a:pPr marL="171450" indent="-171450">
              <a:buFont typeface="Arial" panose="020B0604020202020204" pitchFamily="34" charset="0"/>
              <a:buChar char="•"/>
            </a:pPr>
            <a:r>
              <a:rPr lang="en-AU" sz="1200" b="1" i="0" u="sng" strike="noStrike" kern="1200" baseline="0" dirty="0" smtClean="0">
                <a:solidFill>
                  <a:schemeClr val="tx1"/>
                </a:solidFill>
                <a:latin typeface="+mn-lt"/>
                <a:ea typeface="+mn-ea"/>
                <a:cs typeface="+mn-cs"/>
              </a:rPr>
              <a:t>Multi-Sectoral Child Protection Response</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To respond to violence against children by strengthening capacity of social service providers (health, education, justice, and child protection) to provide quality services that protect girls and boys who have experienced, witnessed, or are at risk of violence.</a:t>
            </a:r>
            <a:endParaRPr lang="en-AU"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1" i="0" u="sng" strike="noStrike" kern="1200" baseline="0" dirty="0" smtClean="0">
                <a:solidFill>
                  <a:schemeClr val="tx1"/>
                </a:solidFill>
                <a:latin typeface="+mn-lt"/>
                <a:ea typeface="+mn-ea"/>
                <a:cs typeface="+mn-cs"/>
              </a:rPr>
              <a:t>Law and Policy Formulation</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To reduce violence against children by strengthening legislative and policy frameworks to prevent and protect children against all forms of violence, abuse, and neglect.</a:t>
            </a:r>
          </a:p>
          <a:p>
            <a:pPr marL="171450" indent="-171450">
              <a:buFont typeface="Arial" panose="020B0604020202020204" pitchFamily="34" charset="0"/>
              <a:buChar char="•"/>
            </a:pPr>
            <a:r>
              <a:rPr lang="en-AU" sz="1200" b="1" i="0" u="sng" strike="noStrike" kern="1200" baseline="0" dirty="0" smtClean="0">
                <a:solidFill>
                  <a:schemeClr val="tx1"/>
                </a:solidFill>
                <a:latin typeface="+mn-lt"/>
                <a:ea typeface="+mn-ea"/>
                <a:cs typeface="+mn-cs"/>
              </a:rPr>
              <a:t>Monitoring and Evaluation</a:t>
            </a:r>
          </a:p>
          <a:p>
            <a:pPr marL="628650" lvl="1"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To reduce violence against children by developing a comprehensive system for data collection and monitoring, evaluation, and reporting on violence experienced by children in Cambodia.</a:t>
            </a:r>
            <a:endParaRPr lang="en-US"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3</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u="sng" baseline="0" dirty="0"/>
              <a:t>Ask: </a:t>
            </a:r>
          </a:p>
          <a:p>
            <a:pPr marL="0" marR="0" indent="0" algn="l" defTabSz="914400" rtl="0" eaLnBrk="1" fontAlgn="auto" latinLnBrk="0" hangingPunct="1">
              <a:lnSpc>
                <a:spcPct val="100000"/>
              </a:lnSpc>
              <a:spcBef>
                <a:spcPts val="0"/>
              </a:spcBef>
              <a:spcAft>
                <a:spcPts val="0"/>
              </a:spcAft>
              <a:buClrTx/>
              <a:buSzTx/>
              <a:buFontTx/>
              <a:buNone/>
              <a:tabLst/>
              <a:defRPr/>
            </a:pPr>
            <a:r>
              <a:rPr lang="en-AU" b="0" dirty="0"/>
              <a:t>What stops a victim of child sexual exploitation reporting the abuse to law enforcement?</a:t>
            </a:r>
          </a:p>
          <a:p>
            <a:endParaRPr lang="en-AU" b="1" u="sng" baseline="0" dirty="0"/>
          </a:p>
          <a:p>
            <a:r>
              <a:rPr lang="en-AU" b="1" u="sng" baseline="0" dirty="0"/>
              <a:t>Answer:</a:t>
            </a:r>
          </a:p>
          <a:p>
            <a:pPr marL="171450" indent="-171450">
              <a:buClrTx/>
              <a:buFont typeface="Arial" panose="020B0604020202020204" pitchFamily="34" charset="0"/>
              <a:buChar char="•"/>
            </a:pPr>
            <a:r>
              <a:rPr lang="en-AU" dirty="0"/>
              <a:t>Children of</a:t>
            </a:r>
            <a:r>
              <a:rPr lang="en-AU" baseline="0" dirty="0"/>
              <a:t> all ages are victims of child sexual abuse. Those that are very young may not have the capacity to report the matter to Police, or understand that they are a victim in the first place. They may also fear informing their parents as the offender often instils an element of guilt in the child (whereby they feel responsible for their own victimisation)</a:t>
            </a:r>
            <a:endParaRPr lang="en-AU" dirty="0"/>
          </a:p>
          <a:p>
            <a:pPr marL="171450" indent="-171450">
              <a:buClrTx/>
              <a:buFont typeface="Arial" panose="020B0604020202020204" pitchFamily="34" charset="0"/>
              <a:buChar char="•"/>
            </a:pPr>
            <a:r>
              <a:rPr lang="en-AU" dirty="0"/>
              <a:t>Victim’s and their families prefer to remain silent due to the shame and disgrace associated with sexual exploitation;</a:t>
            </a:r>
          </a:p>
          <a:p>
            <a:pPr marL="171450" indent="-171450">
              <a:buClrTx/>
              <a:buFont typeface="Arial" panose="020B0604020202020204" pitchFamily="34" charset="0"/>
              <a:buChar char="•"/>
            </a:pPr>
            <a:r>
              <a:rPr lang="en-AU" dirty="0"/>
              <a:t>(The potential for monetary compensation from the offender may exceed any financial compensation a court may provide;</a:t>
            </a:r>
          </a:p>
          <a:p>
            <a:pPr marL="171450" indent="-171450">
              <a:buClrTx/>
              <a:buFont typeface="Arial" panose="020B0604020202020204" pitchFamily="34" charset="0"/>
              <a:buChar char="•"/>
            </a:pPr>
            <a:r>
              <a:rPr lang="en-AU" dirty="0"/>
              <a:t>Familial connections with the offender or those facilitating the exploitation (family);</a:t>
            </a:r>
          </a:p>
          <a:p>
            <a:pPr marL="171450" indent="-171450">
              <a:buClrTx/>
              <a:buFont typeface="Arial" panose="020B0604020202020204" pitchFamily="34" charset="0"/>
              <a:buChar char="•"/>
            </a:pPr>
            <a:r>
              <a:rPr lang="en-AU" dirty="0"/>
              <a:t>Lack of understanding of what considered to be normal sexual behaviour or long-term ramifications of sexual abuse;</a:t>
            </a:r>
          </a:p>
          <a:p>
            <a:pPr marL="171450" indent="-171450">
              <a:buClrTx/>
              <a:buFont typeface="Arial" panose="020B0604020202020204" pitchFamily="34" charset="0"/>
              <a:buChar char="•"/>
            </a:pPr>
            <a:r>
              <a:rPr lang="en-AU" dirty="0"/>
              <a:t>Fear of reprisal from the offender or the facilitator and a perceived lack of protection by law enforcement;</a:t>
            </a:r>
          </a:p>
          <a:p>
            <a:pPr marL="171450" indent="-171450">
              <a:buClrTx/>
              <a:buFont typeface="Arial" panose="020B0604020202020204" pitchFamily="34" charset="0"/>
              <a:buChar char="•"/>
            </a:pPr>
            <a:r>
              <a:rPr lang="en-US" dirty="0"/>
              <a:t>fear of not being believed;</a:t>
            </a:r>
          </a:p>
          <a:p>
            <a:pPr marL="171450" indent="-171450">
              <a:buClrTx/>
              <a:buFont typeface="Arial" panose="020B0604020202020204" pitchFamily="34" charset="0"/>
              <a:buChar char="•"/>
            </a:pPr>
            <a:r>
              <a:rPr lang="en-US" dirty="0"/>
              <a:t>feelings of embarrassment, shame and self-blame; and/or</a:t>
            </a:r>
          </a:p>
          <a:p>
            <a:pPr marL="171450" indent="-171450">
              <a:buClrTx/>
              <a:buFont typeface="Arial" panose="020B0604020202020204" pitchFamily="34" charset="0"/>
              <a:buChar char="•"/>
            </a:pPr>
            <a:r>
              <a:rPr lang="en-US" dirty="0"/>
              <a:t>for males specifically: fears of </a:t>
            </a:r>
            <a:r>
              <a:rPr lang="en-US" dirty="0" err="1"/>
              <a:t>stigmatisation</a:t>
            </a:r>
            <a:r>
              <a:rPr lang="en-US" dirty="0"/>
              <a:t>, being labeled a victim or being labeled homosexual </a:t>
            </a: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4</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u="sng" dirty="0"/>
              <a:t>REMIND:</a:t>
            </a:r>
            <a:r>
              <a:rPr lang="en-AU" b="0" u="none" dirty="0"/>
              <a:t>  Acknowledge that police are usually well-trained to manage criminals/offenders.  But, often we have less training in working with victims (this is the situation in SE Asia).</a:t>
            </a:r>
          </a:p>
          <a:p>
            <a:endParaRPr lang="en-AU" b="0" u="none" dirty="0"/>
          </a:p>
          <a:p>
            <a:r>
              <a:rPr lang="en-AU" b="0" u="none" dirty="0"/>
              <a:t>Explain that in order to improve our investigations, we need to improve the way that we identify and conduct investigations when the victims are children.</a:t>
            </a:r>
          </a:p>
          <a:p>
            <a:endParaRPr lang="en-AU" b="0" u="none" dirty="0"/>
          </a:p>
          <a:p>
            <a:r>
              <a:rPr lang="en-AU" b="0" u="none" dirty="0"/>
              <a:t>Explain we now have best practice models from around the world which serve as valuable examples for improving our own approaches.</a:t>
            </a:r>
          </a:p>
          <a:p>
            <a:endParaRPr lang="en-AU" b="1" u="sng" dirty="0"/>
          </a:p>
          <a:p>
            <a:pPr marL="0" marR="0" indent="0" algn="l" defTabSz="914400" rtl="0" eaLnBrk="1" fontAlgn="auto" latinLnBrk="0" hangingPunct="1">
              <a:lnSpc>
                <a:spcPct val="100000"/>
              </a:lnSpc>
              <a:spcBef>
                <a:spcPts val="0"/>
              </a:spcBef>
              <a:spcAft>
                <a:spcPts val="0"/>
              </a:spcAft>
              <a:buClrTx/>
              <a:buSzTx/>
              <a:buFontTx/>
              <a:buNone/>
              <a:tabLst/>
              <a:defRPr/>
            </a:pPr>
            <a:endParaRPr lang="en-AU" b="1" u="sng" baseline="0" dirty="0"/>
          </a:p>
          <a:p>
            <a:endParaRPr lang="en-AU" baseline="0" dirty="0"/>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5</a:t>
            </a:fld>
            <a:endParaRPr lang="en-AU">
              <a:solidFill>
                <a:prstClr val="black"/>
              </a:solidFill>
            </a:endParaRPr>
          </a:p>
        </p:txBody>
      </p:sp>
    </p:spTree>
    <p:extLst>
      <p:ext uri="{BB962C8B-B14F-4D97-AF65-F5344CB8AC3E}">
        <p14:creationId xmlns:p14="http://schemas.microsoft.com/office/powerpoint/2010/main" val="148473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u="sng" dirty="0"/>
              <a:t>Ask:</a:t>
            </a:r>
          </a:p>
          <a:p>
            <a:pPr marL="0" marR="0" indent="0" algn="l" defTabSz="914400" rtl="0" eaLnBrk="1" fontAlgn="auto" latinLnBrk="0" hangingPunct="1">
              <a:lnSpc>
                <a:spcPct val="100000"/>
              </a:lnSpc>
              <a:spcBef>
                <a:spcPts val="0"/>
              </a:spcBef>
              <a:spcAft>
                <a:spcPts val="0"/>
              </a:spcAft>
              <a:buClrTx/>
              <a:buSzTx/>
              <a:buFontTx/>
              <a:buNone/>
              <a:tabLst/>
              <a:defRPr/>
            </a:pPr>
            <a:r>
              <a:rPr lang="en-AU" dirty="0"/>
              <a:t>What is a victim-</a:t>
            </a:r>
            <a:r>
              <a:rPr lang="en-AU" dirty="0" err="1"/>
              <a:t>centered</a:t>
            </a:r>
            <a:r>
              <a:rPr lang="en-AU" baseline="0" dirty="0"/>
              <a:t> approach?</a:t>
            </a:r>
            <a:endParaRPr lang="en-AU" b="1" u="sng" baseline="0" dirty="0"/>
          </a:p>
          <a:p>
            <a:endParaRPr lang="en-AU" baseline="0" dirty="0"/>
          </a:p>
          <a:p>
            <a:r>
              <a:rPr lang="en-AU" b="1" u="sng" baseline="0" dirty="0"/>
              <a:t>Answer:</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Prioritising the safety, privacy and well-being of the victim.</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Recognising that victims are never responsible for the crimes committed against them and that offenders are always responsible for their crimes.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Understanding the impact of victim trauma and how it affects victim behavior.</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Limiting the number of times a victim has to talk about the assault. Before the detailed investigative interview is conducted, </a:t>
            </a:r>
            <a:r>
              <a:rPr lang="en-US" sz="1200" b="0" i="0" u="none" strike="noStrike" kern="1200" baseline="0" dirty="0">
                <a:solidFill>
                  <a:srgbClr val="FF0000"/>
                </a:solidFill>
                <a:latin typeface="+mn-lt"/>
                <a:ea typeface="+mn-ea"/>
                <a:cs typeface="+mn-cs"/>
              </a:rPr>
              <a:t>first-responding officers and detective</a:t>
            </a:r>
            <a:r>
              <a:rPr lang="en-US" sz="1200" b="0" i="0" u="none" strike="noStrike" kern="1200" baseline="0" dirty="0">
                <a:solidFill>
                  <a:schemeClr val="tx1"/>
                </a:solidFill>
                <a:latin typeface="+mn-lt"/>
                <a:ea typeface="+mn-ea"/>
                <a:cs typeface="+mn-cs"/>
              </a:rPr>
              <a:t>s should ask only the minimum number of questions to determine the nature of the allegation, provide medical treatment, and secure any evidence, witnesses, and suspects.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Acknowledging and respecting victims’ input into the criminal justice response.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a:solidFill>
                  <a:schemeClr val="tx1"/>
                </a:solidFill>
                <a:latin typeface="+mn-lt"/>
                <a:ea typeface="+mn-ea"/>
                <a:cs typeface="+mn-cs"/>
              </a:rPr>
              <a:t>Ensuring victims are kept up-to-date at every step in the criminal justice process.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Maintaining victims’ privacy and confidentiality.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a:solidFill>
                  <a:schemeClr val="tx1"/>
                </a:solidFill>
                <a:latin typeface="+mn-lt"/>
                <a:ea typeface="+mn-ea"/>
                <a:cs typeface="+mn-cs"/>
              </a:rPr>
              <a:t>Developing and providing training so that </a:t>
            </a:r>
            <a:r>
              <a:rPr lang="en-US" sz="1200" b="0" i="0" u="none" strike="noStrike" kern="1200" baseline="0" dirty="0" smtClean="0">
                <a:solidFill>
                  <a:schemeClr val="tx1"/>
                </a:solidFill>
                <a:latin typeface="+mn-lt"/>
                <a:ea typeface="+mn-ea"/>
                <a:cs typeface="+mn-cs"/>
              </a:rPr>
              <a:t>detectives are </a:t>
            </a:r>
            <a:r>
              <a:rPr lang="en-US" sz="1200" b="0" i="0" u="none" strike="noStrike" kern="1200" baseline="0" dirty="0">
                <a:solidFill>
                  <a:schemeClr val="tx1"/>
                </a:solidFill>
                <a:latin typeface="+mn-lt"/>
                <a:ea typeface="+mn-ea"/>
                <a:cs typeface="+mn-cs"/>
              </a:rPr>
              <a:t>adequately prepared in </a:t>
            </a:r>
            <a:r>
              <a:rPr lang="en-AU" sz="1200" b="0" i="0" u="none" strike="noStrike" kern="1200" baseline="0" dirty="0">
                <a:solidFill>
                  <a:schemeClr val="tx1"/>
                </a:solidFill>
                <a:latin typeface="+mn-lt"/>
                <a:ea typeface="+mn-ea"/>
                <a:cs typeface="+mn-cs"/>
              </a:rPr>
              <a:t>responding to victims.</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Investigators working with child victims in particular should at all times adopt the victim-centered approach and respond with sensitivity and professionalism. This should be irrespective of their age, socio-economic status, mental and/or physical challenges, cultural background, sexual </a:t>
            </a:r>
            <a:r>
              <a:rPr lang="en-US" sz="1200" b="0" i="0" u="none" strike="noStrike" kern="1200" baseline="0" dirty="0" err="1">
                <a:solidFill>
                  <a:schemeClr val="tx1"/>
                </a:solidFill>
                <a:latin typeface="+mn-lt"/>
                <a:ea typeface="+mn-ea"/>
                <a:cs typeface="+mn-cs"/>
              </a:rPr>
              <a:t>behaviour</a:t>
            </a:r>
            <a:r>
              <a:rPr lang="en-US" sz="1200" b="0" i="0" u="none" strike="noStrike" kern="1200" baseline="0" dirty="0">
                <a:solidFill>
                  <a:schemeClr val="tx1"/>
                </a:solidFill>
                <a:latin typeface="+mn-lt"/>
                <a:ea typeface="+mn-ea"/>
                <a:cs typeface="+mn-cs"/>
              </a:rPr>
              <a:t> or substance abuse. Investigators must treat each victim with compassion, professionalism and leave their personal values, morals and opinions at the door.</a:t>
            </a: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6</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u="sng" baseline="0" dirty="0"/>
              <a:t>Ask:</a:t>
            </a:r>
          </a:p>
          <a:p>
            <a:pPr marL="0" marR="0" indent="0" algn="l" defTabSz="914400" rtl="0" eaLnBrk="1" fontAlgn="auto" latinLnBrk="0" hangingPunct="1">
              <a:lnSpc>
                <a:spcPct val="100000"/>
              </a:lnSpc>
              <a:spcBef>
                <a:spcPts val="0"/>
              </a:spcBef>
              <a:spcAft>
                <a:spcPts val="0"/>
              </a:spcAft>
              <a:buClrTx/>
              <a:buSzTx/>
              <a:buFontTx/>
              <a:buNone/>
              <a:tabLst/>
              <a:defRPr/>
            </a:pPr>
            <a:r>
              <a:rPr lang="en-AU" b="0" dirty="0"/>
              <a:t>What is victim protection?</a:t>
            </a:r>
            <a:endParaRPr lang="en-AU" b="0" u="sng" baseline="0" dirty="0"/>
          </a:p>
          <a:p>
            <a:endParaRPr lang="en-AU" b="1" u="sng" baseline="0" dirty="0"/>
          </a:p>
          <a:p>
            <a:r>
              <a:rPr lang="en-AU" b="1" u="sng" baseline="0" dirty="0"/>
              <a:t>Answer:</a:t>
            </a:r>
          </a:p>
          <a:p>
            <a:pPr>
              <a:buClrTx/>
              <a:buFont typeface="Arial" panose="020B0604020202020204" pitchFamily="34" charset="0"/>
              <a:buChar char="•"/>
            </a:pPr>
            <a:r>
              <a:rPr lang="en-AU" dirty="0"/>
              <a:t>Australia and Cambodia have an obligation to protect victims as part of their international obligations (UN Convention</a:t>
            </a:r>
            <a:r>
              <a:rPr lang="en-AU" baseline="0" dirty="0"/>
              <a:t> on the Rights of the Child)</a:t>
            </a:r>
            <a:r>
              <a:rPr lang="en-AU" dirty="0"/>
              <a:t>.</a:t>
            </a:r>
          </a:p>
          <a:p>
            <a:pPr>
              <a:buClrTx/>
              <a:buFont typeface="Arial" panose="020B0604020202020204" pitchFamily="34" charset="0"/>
              <a:buChar char="•"/>
            </a:pPr>
            <a:r>
              <a:rPr lang="en-AU" dirty="0"/>
              <a:t>Ensures the upholding of the victims human rights.</a:t>
            </a:r>
          </a:p>
          <a:p>
            <a:pPr>
              <a:buClrTx/>
              <a:buFont typeface="Arial" panose="020B0604020202020204" pitchFamily="34" charset="0"/>
              <a:buChar char="•"/>
            </a:pPr>
            <a:r>
              <a:rPr lang="en-AU" dirty="0"/>
              <a:t>Essential to putting an end to on-going exploitation, facilitating recovery from exploitation and preventing re-victimisation.</a:t>
            </a:r>
          </a:p>
          <a:p>
            <a:pPr>
              <a:buClrTx/>
              <a:buFont typeface="Arial" panose="020B0604020202020204" pitchFamily="34" charset="0"/>
              <a:buChar char="•"/>
            </a:pPr>
            <a:r>
              <a:rPr lang="en-AU" dirty="0"/>
              <a:t>Protection of victims should be a cornerstone of an effective and impartial criminal justice process</a:t>
            </a:r>
            <a:r>
              <a:rPr lang="en-AU" dirty="0" smtClean="0"/>
              <a:t>.</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Cambodia’s legal and policy framework for prevention of violence against children began with the ratification of the United</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Nations Convention on the Rights of the Child (UNCRC) in 1992 and continued with the ratification of other key international</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children’s rights conventions, including: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 United Nations Convention on the Rights of Persons with Disabilities; and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the</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United Nations Declaration on the Rights of Indigenous People. </a:t>
            </a:r>
          </a:p>
          <a:p>
            <a:r>
              <a:rPr lang="en-AU" sz="1200" kern="1200" dirty="0" smtClean="0">
                <a:solidFill>
                  <a:schemeClr val="tx1"/>
                </a:solidFill>
                <a:effectLst/>
                <a:latin typeface="+mn-lt"/>
                <a:ea typeface="+mn-ea"/>
                <a:cs typeface="+mn-cs"/>
              </a:rPr>
              <a:t>Additionally, Articles 31 and 48 of the Cambodian</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Constitution require the State to recognize and respect human rights conventions and recognize the rights of children as</a:t>
            </a:r>
          </a:p>
          <a:p>
            <a:r>
              <a:rPr lang="en-AU" sz="1200" kern="1200" dirty="0" smtClean="0">
                <a:solidFill>
                  <a:schemeClr val="tx1"/>
                </a:solidFill>
                <a:effectLst/>
                <a:latin typeface="+mn-lt"/>
                <a:ea typeface="+mn-ea"/>
                <a:cs typeface="+mn-cs"/>
              </a:rPr>
              <a:t>stipulated in the UNCRC, particularly</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the right to: </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Life;</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Education; and</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freedom from economic or sexual exploitation.</a:t>
            </a:r>
          </a:p>
          <a:p>
            <a:pPr>
              <a:buClrTx/>
              <a:buFont typeface="Arial" panose="020B0604020202020204" pitchFamily="34" charset="0"/>
              <a:buChar char="•"/>
            </a:pPr>
            <a:endParaRPr lang="en-AU" dirty="0"/>
          </a:p>
          <a:p>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7</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Tx/>
            </a:pPr>
            <a:r>
              <a:rPr lang="en-AU" b="1" dirty="0"/>
              <a:t>Initial Protection:</a:t>
            </a:r>
          </a:p>
          <a:p>
            <a:pPr marL="171450" indent="-171450">
              <a:buClrTx/>
              <a:buFont typeface="Arial" panose="020B0604020202020204" pitchFamily="34" charset="0"/>
              <a:buChar char="•"/>
            </a:pPr>
            <a:r>
              <a:rPr lang="en-AU" dirty="0"/>
              <a:t>Addresses the immediate needs and concerns of the victim.</a:t>
            </a:r>
          </a:p>
          <a:p>
            <a:pPr marL="628650" lvl="1" indent="-171450">
              <a:buClrTx/>
              <a:buFont typeface="Arial" panose="020B0604020202020204" pitchFamily="34" charset="0"/>
              <a:buChar char="•"/>
            </a:pPr>
            <a:r>
              <a:rPr lang="en-AU" dirty="0"/>
              <a:t>Prevention of re-victimisation</a:t>
            </a:r>
          </a:p>
          <a:p>
            <a:pPr marL="628650" lvl="1" indent="-171450">
              <a:buClrTx/>
              <a:buFont typeface="Arial" panose="020B0604020202020204" pitchFamily="34" charset="0"/>
              <a:buChar char="•"/>
            </a:pPr>
            <a:r>
              <a:rPr lang="en-AU" dirty="0"/>
              <a:t>Removal of the offender</a:t>
            </a:r>
          </a:p>
          <a:p>
            <a:pPr marL="628650" lvl="1" indent="-171450">
              <a:buClrTx/>
              <a:buFont typeface="Arial" panose="020B0604020202020204" pitchFamily="34" charset="0"/>
              <a:buChar char="•"/>
            </a:pPr>
            <a:r>
              <a:rPr lang="en-AU" dirty="0"/>
              <a:t>Provision of support services</a:t>
            </a:r>
          </a:p>
          <a:p>
            <a:pPr>
              <a:buClrTx/>
            </a:pPr>
            <a:r>
              <a:rPr lang="en-AU" b="1" dirty="0"/>
              <a:t>Protection through the criminal justice process:</a:t>
            </a:r>
          </a:p>
          <a:p>
            <a:pPr marL="171450" indent="-171450">
              <a:buClrTx/>
              <a:buFont typeface="Arial" panose="020B0604020202020204" pitchFamily="34" charset="0"/>
              <a:buChar char="•"/>
            </a:pPr>
            <a:r>
              <a:rPr lang="en-AU" dirty="0"/>
              <a:t>Pre-trial, during trial process and post-trial</a:t>
            </a:r>
          </a:p>
          <a:p>
            <a:pPr marL="628650" lvl="1" indent="-171450">
              <a:buClrTx/>
              <a:buFont typeface="Arial" panose="020B0604020202020204" pitchFamily="34" charset="0"/>
              <a:buChar char="•"/>
            </a:pPr>
            <a:r>
              <a:rPr lang="en-AU" dirty="0"/>
              <a:t>Inclusion in the entire process</a:t>
            </a:r>
          </a:p>
          <a:p>
            <a:pPr marL="628650" lvl="1" indent="-171450">
              <a:buClrTx/>
              <a:buFont typeface="Arial" panose="020B0604020202020204" pitchFamily="34" charset="0"/>
              <a:buChar char="•"/>
            </a:pPr>
            <a:r>
              <a:rPr lang="en-AU" dirty="0"/>
              <a:t>Explaining the process</a:t>
            </a:r>
            <a:r>
              <a:rPr lang="en-AU" baseline="0" dirty="0"/>
              <a:t> and what is expected of the victim</a:t>
            </a:r>
          </a:p>
          <a:p>
            <a:pPr marL="171450" indent="-171450">
              <a:buClrTx/>
              <a:buFont typeface="Arial" panose="020B0604020202020204" pitchFamily="34" charset="0"/>
              <a:buChar char="•"/>
            </a:pPr>
            <a:r>
              <a:rPr lang="en-AU" dirty="0"/>
              <a:t>Includes measures to protect victims from threats/retaliation</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a:t>Ensuring the safety, identity and privacy of the victim is maintained</a:t>
            </a:r>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Ensuring victim</a:t>
            </a:r>
            <a:r>
              <a:rPr lang="en-AU" baseline="0" dirty="0"/>
              <a:t> evidence can be provided while limiting re-victimisation</a:t>
            </a:r>
            <a:endParaRPr lang="en-AU" dirty="0"/>
          </a:p>
          <a:p>
            <a:pPr>
              <a:buClrTx/>
            </a:pPr>
            <a:r>
              <a:rPr lang="en-AU" b="1" dirty="0"/>
              <a:t>Sustainable protection solutions:</a:t>
            </a:r>
          </a:p>
          <a:p>
            <a:pPr marL="171450" indent="-171450">
              <a:buClrTx/>
              <a:buFont typeface="Arial" panose="020B0604020202020204" pitchFamily="34" charset="0"/>
              <a:buChar char="•"/>
            </a:pPr>
            <a:r>
              <a:rPr lang="en-AU" dirty="0"/>
              <a:t>To help victims regain autonomy and empower to integrate/reintegrate into society</a:t>
            </a:r>
          </a:p>
          <a:p>
            <a:pPr marL="628650" lvl="1" indent="-171450">
              <a:buClrTx/>
              <a:buFont typeface="Arial" panose="020B0604020202020204" pitchFamily="34" charset="0"/>
              <a:buChar char="•"/>
            </a:pPr>
            <a:r>
              <a:rPr lang="en-AU" dirty="0"/>
              <a:t>Will be dependant on the nature of the relationship between the offender and the victim (</a:t>
            </a:r>
            <a:r>
              <a:rPr lang="en-AU" dirty="0" err="1"/>
              <a:t>eg</a:t>
            </a:r>
            <a:r>
              <a:rPr lang="en-AU" dirty="0"/>
              <a:t>: familial connection)</a:t>
            </a:r>
            <a:endParaRPr lang="en-AU" baseline="0" dirty="0"/>
          </a:p>
          <a:p>
            <a:pPr marL="628650" lvl="1" indent="-171450">
              <a:buClrTx/>
              <a:buFont typeface="Arial" panose="020B0604020202020204" pitchFamily="34" charset="0"/>
              <a:buChar char="•"/>
            </a:pPr>
            <a:r>
              <a:rPr lang="en-AU" baseline="0" dirty="0"/>
              <a:t>Will be dependant on the victims age</a:t>
            </a:r>
            <a:endParaRPr lang="en-AU" dirty="0"/>
          </a:p>
          <a:p>
            <a:pPr marL="171450" indent="-171450">
              <a:buClrTx/>
              <a:buFont typeface="Arial" panose="020B0604020202020204" pitchFamily="34" charset="0"/>
              <a:buChar char="•"/>
            </a:pPr>
            <a:r>
              <a:rPr lang="en-AU" dirty="0"/>
              <a:t>Addresses physical and psychological rehabilitation</a:t>
            </a:r>
          </a:p>
          <a:p>
            <a:pPr marL="628650" lvl="1" indent="-171450">
              <a:buClrTx/>
              <a:buFont typeface="Arial" panose="020B0604020202020204" pitchFamily="34" charset="0"/>
              <a:buChar char="•"/>
            </a:pPr>
            <a:r>
              <a:rPr lang="en-AU" dirty="0"/>
              <a:t>Ensure ongoing support networks are available to the victim</a:t>
            </a:r>
          </a:p>
          <a:p>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8</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From</a:t>
            </a:r>
            <a:r>
              <a:rPr lang="en-AU" sz="1200" kern="1200" baseline="0" dirty="0" smtClean="0">
                <a:solidFill>
                  <a:schemeClr val="tx1"/>
                </a:solidFill>
                <a:effectLst/>
                <a:latin typeface="+mn-lt"/>
                <a:ea typeface="+mn-ea"/>
                <a:cs typeface="+mn-cs"/>
              </a:rPr>
              <a:t> your perspective, it is likely that you will have the most involvement at the initial protection stage of victim protection.</a:t>
            </a:r>
          </a:p>
          <a:p>
            <a:pPr marL="171450" lvl="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This</a:t>
            </a:r>
            <a:r>
              <a:rPr lang="en-AU" sz="1200" kern="1200" baseline="0" dirty="0" smtClean="0">
                <a:solidFill>
                  <a:schemeClr val="tx1"/>
                </a:solidFill>
                <a:effectLst/>
                <a:latin typeface="+mn-lt"/>
                <a:ea typeface="+mn-ea"/>
                <a:cs typeface="+mn-cs"/>
              </a:rPr>
              <a:t> stage focusses on the immediate needs and concerns of the victim, once a </a:t>
            </a:r>
            <a:r>
              <a:rPr lang="en-AU" sz="1200" kern="1200" dirty="0" smtClean="0">
                <a:solidFill>
                  <a:schemeClr val="tx1"/>
                </a:solidFill>
                <a:effectLst/>
                <a:latin typeface="+mn-lt"/>
                <a:ea typeface="+mn-ea"/>
                <a:cs typeface="+mn-cs"/>
              </a:rPr>
              <a:t>person is identified – or suspected</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to be – a victim of child sexual exploitation.</a:t>
            </a:r>
          </a:p>
          <a:p>
            <a:pPr marL="171450" lvl="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These include: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Privacy, safety and security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Access to basic needs such as food, clothing and safe accommodation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Communication with family (where safe to do so).</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Urgent medical attention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kern="1200" baseline="0" dirty="0" smtClean="0">
                <a:solidFill>
                  <a:schemeClr val="tx1"/>
                </a:solidFill>
                <a:effectLst/>
                <a:latin typeface="+mn-lt"/>
                <a:ea typeface="+mn-ea"/>
                <a:cs typeface="+mn-cs"/>
              </a:rPr>
              <a:t>Legal advice</a:t>
            </a:r>
          </a:p>
          <a:p>
            <a:pPr marL="171450" lvl="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Protection measures taken</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at this stage are essential for establishing a relationship of trust and cooperation between the victim and service providers.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And sets the stage for sustained and long term support, and to empower victims to make decisions about the type of protection services they want </a:t>
            </a:r>
            <a:r>
              <a:rPr lang="mr-IN" sz="1200" kern="1200" dirty="0" smtClean="0">
                <a:solidFill>
                  <a:schemeClr val="tx1"/>
                </a:solidFill>
                <a:effectLst/>
                <a:latin typeface="+mn-lt"/>
                <a:ea typeface="+mn-ea"/>
                <a:cs typeface="+mn-cs"/>
              </a:rPr>
              <a:t>–</a:t>
            </a:r>
            <a:r>
              <a:rPr lang="en-AU" sz="1200" kern="1200" dirty="0" smtClean="0">
                <a:solidFill>
                  <a:schemeClr val="tx1"/>
                </a:solidFill>
                <a:effectLst/>
                <a:latin typeface="+mn-lt"/>
                <a:ea typeface="+mn-ea"/>
                <a:cs typeface="+mn-cs"/>
              </a:rPr>
              <a:t> and whether they will participate in the criminal justice process.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altLang="en-US" dirty="0" smtClean="0"/>
              <a:t>It is important to note that child victims should be referred immediately to child protection authorities.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altLang="en-US" dirty="0" smtClean="0"/>
              <a:t>There may be difficulties if the child is accompanied by an adult guardian,</a:t>
            </a:r>
            <a:r>
              <a:rPr lang="en-AU" altLang="en-US" baseline="0" dirty="0" smtClean="0"/>
              <a:t> as the guardian may be suspected of having offended against the child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alt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altLang="en-US" b="1" baseline="0" dirty="0" smtClean="0"/>
              <a:t>Q: </a:t>
            </a:r>
            <a:r>
              <a:rPr lang="en-AU" altLang="en-US" b="1" i="0" baseline="0" dirty="0" smtClean="0"/>
              <a:t>From your experience, what kind of initial protection measures have you assist victims of trafficking (or any victim) with? </a:t>
            </a:r>
            <a:endParaRPr lang="en-AU" altLang="en-US" b="1" i="1" dirty="0" smtClean="0"/>
          </a:p>
          <a:p>
            <a:endParaRPr lang="en-AU" sz="1200" kern="1200" dirty="0">
              <a:solidFill>
                <a:schemeClr val="tx1"/>
              </a:solidFill>
              <a:effectLst/>
              <a:latin typeface="+mn-lt"/>
              <a:ea typeface="+mn-ea"/>
              <a:cs typeface="+mn-cs"/>
            </a:endParaRPr>
          </a:p>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87ACFDE-F179-4903-A1E2-49618DA7AB24}" type="slidenum">
              <a:rPr lang="en-AU">
                <a:solidFill>
                  <a:prstClr val="black"/>
                </a:solidFill>
              </a:rPr>
              <a:pPr/>
              <a:t>9</a:t>
            </a:fld>
            <a:endParaRPr lang="en-AU">
              <a:solidFill>
                <a:prstClr val="black"/>
              </a:solidFill>
            </a:endParaRPr>
          </a:p>
        </p:txBody>
      </p:sp>
    </p:spTree>
    <p:extLst>
      <p:ext uri="{BB962C8B-B14F-4D97-AF65-F5344CB8AC3E}">
        <p14:creationId xmlns:p14="http://schemas.microsoft.com/office/powerpoint/2010/main" val="2904189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0113" y="1120571"/>
            <a:ext cx="3602743" cy="1642875"/>
          </a:xfrm>
          <a:prstGeom prst="rect">
            <a:avLst/>
          </a:prstGeom>
          <a:noFill/>
          <a:ln w="190500" cap="sq">
            <a:noFill/>
            <a:miter lim="800000"/>
          </a:ln>
          <a:effectLst/>
        </p:spPr>
      </p:pic>
      <p:sp>
        <p:nvSpPr>
          <p:cNvPr id="14" name="TextBox 13"/>
          <p:cNvSpPr txBox="1"/>
          <p:nvPr userDrawn="1"/>
        </p:nvSpPr>
        <p:spPr>
          <a:xfrm>
            <a:off x="4178819" y="6419850"/>
            <a:ext cx="777778" cy="338554"/>
          </a:xfrm>
          <a:prstGeom prst="rect">
            <a:avLst/>
          </a:prstGeom>
          <a:noFill/>
        </p:spPr>
        <p:txBody>
          <a:bodyPr wrap="none" rtlCol="0">
            <a:spAutoFit/>
          </a:bodyPr>
          <a:lstStyle/>
          <a:p>
            <a:pPr algn="ctr" eaLnBrk="0" fontAlgn="base" hangingPunct="0">
              <a:spcBef>
                <a:spcPct val="0"/>
              </a:spcBef>
              <a:spcAft>
                <a:spcPct val="0"/>
              </a:spcAft>
            </a:pPr>
            <a:r>
              <a:rPr lang="en-AU" sz="1600" dirty="0">
                <a:solidFill>
                  <a:srgbClr val="FF0000"/>
                </a:solidFill>
              </a:rPr>
              <a:t>FOUO</a:t>
            </a:r>
            <a:endParaRPr lang="en-AU" sz="2000" dirty="0">
              <a:solidFill>
                <a:srgbClr val="FF0000"/>
              </a:solidFill>
            </a:endParaRPr>
          </a:p>
        </p:txBody>
      </p:sp>
    </p:spTree>
    <p:extLst>
      <p:ext uri="{BB962C8B-B14F-4D97-AF65-F5344CB8AC3E}">
        <p14:creationId xmlns:p14="http://schemas.microsoft.com/office/powerpoint/2010/main" val="141727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300092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2617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900112" y="1490662"/>
            <a:ext cx="2300287" cy="4516437"/>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90662"/>
            <a:ext cx="5486400" cy="4516437"/>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Title 1"/>
          <p:cNvSpPr>
            <a:spLocks noGrp="1"/>
          </p:cNvSpPr>
          <p:nvPr>
            <p:ph type="title"/>
          </p:nvPr>
        </p:nvSpPr>
        <p:spPr>
          <a:xfrm>
            <a:off x="1946275" y="319314"/>
            <a:ext cx="6726238" cy="661414"/>
          </a:xfrm>
        </p:spPr>
        <p:txBody>
          <a:bodyPr/>
          <a:lstStyle/>
          <a:p>
            <a:r>
              <a:rPr kumimoji="0" lang="en-US" dirty="0"/>
              <a:t>Click to edit Master title style</a:t>
            </a:r>
          </a:p>
        </p:txBody>
      </p:sp>
    </p:spTree>
    <p:extLst>
      <p:ext uri="{BB962C8B-B14F-4D97-AF65-F5344CB8AC3E}">
        <p14:creationId xmlns:p14="http://schemas.microsoft.com/office/powerpoint/2010/main" val="4271835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72000">
              <a:schemeClr val="bg2">
                <a:lumMod val="50000"/>
              </a:schemeClr>
            </a:gs>
            <a:gs pos="100000">
              <a:srgbClr val="123884"/>
            </a:gs>
          </a:gsLst>
          <a:lin ang="5400000" scaled="0"/>
          <a:tileRect/>
        </a:gradFill>
        <a:effectLst/>
      </p:bgPr>
    </p:bg>
    <p:spTree>
      <p:nvGrpSpPr>
        <p:cNvPr id="1" name=""/>
        <p:cNvGrpSpPr/>
        <p:nvPr/>
      </p:nvGrpSpPr>
      <p:grpSpPr>
        <a:xfrm>
          <a:off x="0" y="0"/>
          <a:ext cx="0" cy="0"/>
          <a:chOff x="0" y="0"/>
          <a:chExt cx="0" cy="0"/>
        </a:xfrm>
      </p:grpSpPr>
      <p:sp>
        <p:nvSpPr>
          <p:cNvPr id="7" name="Rectangle 6"/>
          <p:cNvSpPr/>
          <p:nvPr/>
        </p:nvSpPr>
        <p:spPr>
          <a:xfrm>
            <a:off x="0" y="1052736"/>
            <a:ext cx="9144000" cy="532859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AU">
              <a:solidFill>
                <a:srgbClr val="FFFFFF"/>
              </a:solidFill>
            </a:endParaRPr>
          </a:p>
        </p:txBody>
      </p:sp>
      <p:sp>
        <p:nvSpPr>
          <p:cNvPr id="22" name="Title Placeholder 21"/>
          <p:cNvSpPr>
            <a:spLocks noGrp="1"/>
          </p:cNvSpPr>
          <p:nvPr>
            <p:ph type="title"/>
          </p:nvPr>
        </p:nvSpPr>
        <p:spPr>
          <a:xfrm>
            <a:off x="1946275" y="319314"/>
            <a:ext cx="6726238" cy="661414"/>
          </a:xfrm>
          <a:prstGeom prst="rect">
            <a:avLst/>
          </a:prstGeom>
        </p:spPr>
        <p:txBody>
          <a:bodyPr vert="horz" anchor="b" anchorCtr="0">
            <a:noAutofit/>
          </a:bodyPr>
          <a:lstStyle/>
          <a:p>
            <a:r>
              <a:rPr kumimoji="0" lang="en-US" dirty="0"/>
              <a:t>Click to edit Master title style</a:t>
            </a:r>
          </a:p>
        </p:txBody>
      </p:sp>
      <p:sp>
        <p:nvSpPr>
          <p:cNvPr id="13" name="Text Placeholder 12"/>
          <p:cNvSpPr>
            <a:spLocks noGrp="1"/>
          </p:cNvSpPr>
          <p:nvPr>
            <p:ph type="body" idx="1"/>
          </p:nvPr>
        </p:nvSpPr>
        <p:spPr>
          <a:xfrm>
            <a:off x="900112" y="1490663"/>
            <a:ext cx="7772173" cy="4864897"/>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366" y="194087"/>
            <a:ext cx="1541716" cy="703033"/>
          </a:xfrm>
          <a:prstGeom prst="rect">
            <a:avLst/>
          </a:prstGeom>
          <a:noFill/>
          <a:ln w="190500" cap="sq">
            <a:noFill/>
            <a:miter lim="800000"/>
          </a:ln>
          <a:effectLst/>
        </p:spPr>
      </p:pic>
      <p:sp>
        <p:nvSpPr>
          <p:cNvPr id="9" name="TextBox 8"/>
          <p:cNvSpPr txBox="1"/>
          <p:nvPr/>
        </p:nvSpPr>
        <p:spPr>
          <a:xfrm>
            <a:off x="4169970" y="6404977"/>
            <a:ext cx="777777" cy="338554"/>
          </a:xfrm>
          <a:prstGeom prst="rect">
            <a:avLst/>
          </a:prstGeom>
          <a:noFill/>
        </p:spPr>
        <p:txBody>
          <a:bodyPr wrap="none" rtlCol="0">
            <a:spAutoFit/>
          </a:bodyPr>
          <a:lstStyle/>
          <a:p>
            <a:pPr algn="ctr" eaLnBrk="0" fontAlgn="base" hangingPunct="0">
              <a:spcBef>
                <a:spcPct val="0"/>
              </a:spcBef>
              <a:spcAft>
                <a:spcPct val="0"/>
              </a:spcAft>
            </a:pPr>
            <a:r>
              <a:rPr lang="en-AU" sz="1600" dirty="0">
                <a:solidFill>
                  <a:srgbClr val="FF0000"/>
                </a:solidFill>
                <a:latin typeface="Arial" charset="0"/>
              </a:rPr>
              <a:t>FOUO</a:t>
            </a:r>
            <a:endParaRPr lang="en-AU" sz="2000" dirty="0">
              <a:solidFill>
                <a:srgbClr val="FF0000"/>
              </a:solidFill>
              <a:latin typeface="Arial" charset="0"/>
            </a:endParaRPr>
          </a:p>
        </p:txBody>
      </p:sp>
    </p:spTree>
    <p:extLst>
      <p:ext uri="{BB962C8B-B14F-4D97-AF65-F5344CB8AC3E}">
        <p14:creationId xmlns:p14="http://schemas.microsoft.com/office/powerpoint/2010/main" val="16395611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rtl="0" eaLnBrk="1" latinLnBrk="0" hangingPunct="1">
        <a:spcBef>
          <a:spcPct val="0"/>
        </a:spcBef>
        <a:buNone/>
        <a:defRPr kumimoji="0" sz="3200" kern="1200" spc="-100" baseline="0">
          <a:solidFill>
            <a:schemeClr val="tx1"/>
          </a:solidFill>
          <a:latin typeface="Verdana" pitchFamily="34" charset="0"/>
          <a:ea typeface="Verdana" pitchFamily="34" charset="0"/>
          <a:cs typeface="Verdana" pitchFamily="34" charset="0"/>
        </a:defRPr>
      </a:lvl1pPr>
      <a:extLst/>
    </p:titleStyle>
    <p:bodyStyle>
      <a:lvl1pPr marL="411480" indent="-342900" algn="l" rtl="0" eaLnBrk="1" latinLnBrk="0" hangingPunct="1">
        <a:spcBef>
          <a:spcPts val="700"/>
        </a:spcBef>
        <a:buClr>
          <a:schemeClr val="tx2"/>
        </a:buClr>
        <a:buSzPct val="95000"/>
        <a:buFont typeface="Wingdings"/>
        <a:buChar char=""/>
        <a:defRPr kumimoji="0" sz="2400" kern="1200">
          <a:solidFill>
            <a:schemeClr val="bg1"/>
          </a:solidFill>
          <a:latin typeface="Verdana" pitchFamily="34" charset="0"/>
          <a:ea typeface="Verdana" pitchFamily="34" charset="0"/>
          <a:cs typeface="Verdana" pitchFamily="34" charset="0"/>
        </a:defRPr>
      </a:lvl1pPr>
      <a:lvl2pPr marL="740664" indent="-285750" algn="l" rtl="0" eaLnBrk="1" latinLnBrk="0" hangingPunct="1">
        <a:spcBef>
          <a:spcPct val="20000"/>
        </a:spcBef>
        <a:buClr>
          <a:schemeClr val="accent2"/>
        </a:buClr>
        <a:buSzPct val="90000"/>
        <a:buFont typeface="Wingdings"/>
        <a:buChar char=""/>
        <a:defRPr kumimoji="0" sz="2400" kern="1200">
          <a:solidFill>
            <a:schemeClr val="bg1"/>
          </a:solidFill>
          <a:latin typeface="Verdana" pitchFamily="34" charset="0"/>
          <a:ea typeface="Verdana" pitchFamily="34" charset="0"/>
          <a:cs typeface="Verdana" pitchFamily="34" charset="0"/>
        </a:defRPr>
      </a:lvl2pPr>
      <a:lvl3pPr marL="996696" indent="-228600" algn="l" rtl="0" eaLnBrk="1" latinLnBrk="0" hangingPunct="1">
        <a:spcBef>
          <a:spcPct val="20000"/>
        </a:spcBef>
        <a:buClr>
          <a:schemeClr val="accent2"/>
        </a:buClr>
        <a:buFont typeface="Wingdings 2"/>
        <a:buChar char=""/>
        <a:defRPr kumimoji="0" sz="2400" kern="1200">
          <a:solidFill>
            <a:schemeClr val="bg1"/>
          </a:solidFill>
          <a:latin typeface="Verdana" pitchFamily="34" charset="0"/>
          <a:ea typeface="Verdana" pitchFamily="34" charset="0"/>
          <a:cs typeface="Verdana" pitchFamily="34" charset="0"/>
        </a:defRPr>
      </a:lvl3pPr>
      <a:lvl4pPr marL="1261872" indent="-228600" algn="l" rtl="0" eaLnBrk="1" latinLnBrk="0" hangingPunct="1">
        <a:spcBef>
          <a:spcPct val="20000"/>
        </a:spcBef>
        <a:buClr>
          <a:schemeClr val="accent3"/>
        </a:buClr>
        <a:buFont typeface="Wingdings 3"/>
        <a:buChar char=""/>
        <a:defRPr kumimoji="0" sz="2400" kern="1200">
          <a:solidFill>
            <a:schemeClr val="bg1"/>
          </a:solidFill>
          <a:latin typeface="Verdana" pitchFamily="34" charset="0"/>
          <a:ea typeface="Verdana" pitchFamily="34" charset="0"/>
          <a:cs typeface="Verdana" pitchFamily="34" charset="0"/>
        </a:defRPr>
      </a:lvl4pPr>
      <a:lvl5pPr marL="1481328" indent="-210312" algn="l" rtl="0" eaLnBrk="1" latinLnBrk="0" hangingPunct="1">
        <a:spcBef>
          <a:spcPct val="20000"/>
        </a:spcBef>
        <a:buClr>
          <a:schemeClr val="accent3"/>
        </a:buClr>
        <a:buFont typeface="Wingdings 2"/>
        <a:buChar char=""/>
        <a:defRPr kumimoji="0" sz="2400" kern="1200">
          <a:solidFill>
            <a:schemeClr val="bg1"/>
          </a:solidFill>
          <a:latin typeface="Verdana" pitchFamily="34" charset="0"/>
          <a:ea typeface="Verdana" pitchFamily="34" charset="0"/>
          <a:cs typeface="Verdana" pitchFamily="34" charset="0"/>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27584" y="3284984"/>
            <a:ext cx="7772400" cy="2407152"/>
          </a:xfrm>
        </p:spPr>
        <p:txBody>
          <a:bodyPr/>
          <a:lstStyle/>
          <a:p>
            <a:r>
              <a:rPr lang="en-AU" sz="2400" dirty="0"/>
              <a:t>Improving engagement with/responses to child victims</a:t>
            </a:r>
            <a:br>
              <a:rPr lang="en-AU" sz="2400" dirty="0"/>
            </a:br>
            <a:r>
              <a:rPr lang="en-AU" sz="2400" dirty="0"/>
              <a:t/>
            </a:r>
            <a:br>
              <a:rPr lang="en-AU" sz="2400" dirty="0"/>
            </a:br>
            <a:r>
              <a:rPr lang="en-AU" sz="2400" dirty="0"/>
              <a:t>D/Sgt Jarryd Dunbar</a:t>
            </a:r>
            <a:br>
              <a:rPr lang="en-AU" sz="2400" dirty="0"/>
            </a:br>
            <a:r>
              <a:rPr lang="en-AU" sz="2400" dirty="0"/>
              <a:t>Australian Federal Police</a:t>
            </a:r>
            <a:br>
              <a:rPr lang="en-AU" sz="2400" dirty="0"/>
            </a:br>
            <a:r>
              <a:rPr lang="en-AU" sz="2400" dirty="0"/>
              <a:t>NSW Joint Anti Child Exploitation Team </a:t>
            </a:r>
            <a:r>
              <a:rPr lang="en-AU" dirty="0"/>
              <a:t>	</a:t>
            </a:r>
          </a:p>
        </p:txBody>
      </p:sp>
    </p:spTree>
    <p:extLst>
      <p:ext uri="{BB962C8B-B14F-4D97-AF65-F5344CB8AC3E}">
        <p14:creationId xmlns:p14="http://schemas.microsoft.com/office/powerpoint/2010/main" val="3007133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AU" altLang="en-US" sz="2800" dirty="0" smtClean="0"/>
              <a:t>Stage 2 - Protection </a:t>
            </a:r>
            <a:r>
              <a:rPr lang="en-AU" altLang="en-US" sz="2800" dirty="0"/>
              <a:t>Through the Criminal Justice Process</a:t>
            </a:r>
            <a:endParaRPr lang="en-AU" sz="3000" dirty="0"/>
          </a:p>
        </p:txBody>
      </p:sp>
      <p:sp>
        <p:nvSpPr>
          <p:cNvPr id="4" name="Content Placeholder 3"/>
          <p:cNvSpPr>
            <a:spLocks noGrp="1"/>
          </p:cNvSpPr>
          <p:nvPr>
            <p:ph idx="1"/>
          </p:nvPr>
        </p:nvSpPr>
        <p:spPr>
          <a:xfrm>
            <a:off x="683568" y="1484784"/>
            <a:ext cx="7772173" cy="4864897"/>
          </a:xfrm>
        </p:spPr>
        <p:txBody>
          <a:bodyPr>
            <a:normAutofit/>
          </a:bodyPr>
          <a:lstStyle/>
          <a:p>
            <a:pPr>
              <a:buClrTx/>
              <a:buFont typeface="Arial" panose="020B0604020202020204" pitchFamily="34" charset="0"/>
              <a:buChar char="•"/>
            </a:pPr>
            <a:r>
              <a:rPr lang="en-AU" altLang="en-US" dirty="0"/>
              <a:t>Victims must not be compelled to participate in the criminal justice program.</a:t>
            </a:r>
          </a:p>
          <a:p>
            <a:pPr>
              <a:buClrTx/>
              <a:buFont typeface="Arial" panose="020B0604020202020204" pitchFamily="34" charset="0"/>
              <a:buChar char="•"/>
            </a:pPr>
            <a:r>
              <a:rPr lang="en-AU" altLang="en-US" dirty="0"/>
              <a:t>Protection measures at this stage should include:</a:t>
            </a:r>
          </a:p>
          <a:p>
            <a:pPr lvl="1">
              <a:buClrTx/>
              <a:buFont typeface="Arial" panose="020B0604020202020204" pitchFamily="34" charset="0"/>
              <a:buChar char="•"/>
            </a:pPr>
            <a:r>
              <a:rPr lang="en-AU" altLang="en-US" dirty="0"/>
              <a:t>pre-trial </a:t>
            </a:r>
            <a:r>
              <a:rPr lang="en-AU" altLang="en-US" dirty="0" smtClean="0"/>
              <a:t>protection;  </a:t>
            </a:r>
            <a:endParaRPr lang="en-AU" altLang="en-US" dirty="0"/>
          </a:p>
          <a:p>
            <a:pPr lvl="1">
              <a:buClrTx/>
              <a:buFont typeface="Arial" panose="020B0604020202020204" pitchFamily="34" charset="0"/>
              <a:buChar char="•"/>
            </a:pPr>
            <a:r>
              <a:rPr lang="en-AU" altLang="en-US" dirty="0"/>
              <a:t>protection during trial </a:t>
            </a:r>
            <a:r>
              <a:rPr lang="en-AU" altLang="en-US" dirty="0" smtClean="0"/>
              <a:t>processes; </a:t>
            </a:r>
            <a:r>
              <a:rPr lang="en-AU" altLang="en-US" dirty="0"/>
              <a:t>and	</a:t>
            </a:r>
          </a:p>
          <a:p>
            <a:pPr lvl="1">
              <a:buClrTx/>
              <a:buFont typeface="Arial" panose="020B0604020202020204" pitchFamily="34" charset="0"/>
              <a:buChar char="•"/>
            </a:pPr>
            <a:r>
              <a:rPr lang="en-AU" altLang="en-US" dirty="0"/>
              <a:t>post-trial protection. </a:t>
            </a:r>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2099189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AU" altLang="en-US" sz="3000" dirty="0" smtClean="0"/>
              <a:t>Stage 2 - Pre-Trial </a:t>
            </a:r>
            <a:r>
              <a:rPr lang="en-AU" altLang="en-US" sz="3000" dirty="0"/>
              <a:t>Protections</a:t>
            </a:r>
            <a:endParaRPr lang="en-AU" sz="3000" dirty="0"/>
          </a:p>
        </p:txBody>
      </p:sp>
      <p:sp>
        <p:nvSpPr>
          <p:cNvPr id="4" name="Content Placeholder 3"/>
          <p:cNvSpPr>
            <a:spLocks noGrp="1"/>
          </p:cNvSpPr>
          <p:nvPr>
            <p:ph idx="1"/>
          </p:nvPr>
        </p:nvSpPr>
        <p:spPr>
          <a:xfrm>
            <a:off x="683568" y="1484784"/>
            <a:ext cx="7772173" cy="4864897"/>
          </a:xfrm>
        </p:spPr>
        <p:txBody>
          <a:bodyPr>
            <a:normAutofit/>
          </a:bodyPr>
          <a:lstStyle/>
          <a:p>
            <a:pPr lvl="1">
              <a:buClrTx/>
              <a:buFont typeface="Arial" panose="020B0604020202020204" pitchFamily="34" charset="0"/>
              <a:buChar char="•"/>
            </a:pPr>
            <a:r>
              <a:rPr lang="en-AU" dirty="0"/>
              <a:t>Keep victims informed of the pre-trial process and explain what is happening and </a:t>
            </a:r>
            <a:r>
              <a:rPr lang="en-AU" dirty="0" smtClean="0"/>
              <a:t>why.</a:t>
            </a:r>
            <a:endParaRPr lang="en-AU" dirty="0"/>
          </a:p>
          <a:p>
            <a:pPr lvl="1">
              <a:buClrTx/>
              <a:buFont typeface="Arial" panose="020B0604020202020204" pitchFamily="34" charset="0"/>
              <a:buChar char="•"/>
            </a:pPr>
            <a:r>
              <a:rPr lang="en-AU" dirty="0"/>
              <a:t>Properly prepare victims for the trial process particularly if they are giving </a:t>
            </a:r>
            <a:r>
              <a:rPr lang="en-AU" dirty="0" smtClean="0"/>
              <a:t>evidence. </a:t>
            </a:r>
            <a:endParaRPr lang="en-AU" dirty="0"/>
          </a:p>
          <a:p>
            <a:pPr lvl="1">
              <a:buClrTx/>
              <a:buFont typeface="Arial" panose="020B0604020202020204" pitchFamily="34" charset="0"/>
              <a:buChar char="•"/>
            </a:pPr>
            <a:r>
              <a:rPr lang="en-AU" dirty="0"/>
              <a:t>Detain alleged offenders before trial where appropriate and consistent with the rights of defendants. </a:t>
            </a:r>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779135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332656"/>
            <a:ext cx="6726238" cy="661414"/>
          </a:xfrm>
        </p:spPr>
        <p:txBody>
          <a:bodyPr/>
          <a:lstStyle/>
          <a:p>
            <a:r>
              <a:rPr lang="en-AU" altLang="en-US" sz="3000" dirty="0" smtClean="0"/>
              <a:t>Stage 2 - Protections </a:t>
            </a:r>
            <a:r>
              <a:rPr lang="en-AU" altLang="en-US" sz="3000" dirty="0"/>
              <a:t>During the Trial Process</a:t>
            </a:r>
            <a:endParaRPr lang="en-AU" sz="3000" dirty="0"/>
          </a:p>
        </p:txBody>
      </p:sp>
      <p:sp>
        <p:nvSpPr>
          <p:cNvPr id="4" name="Content Placeholder 3"/>
          <p:cNvSpPr>
            <a:spLocks noGrp="1"/>
          </p:cNvSpPr>
          <p:nvPr>
            <p:ph idx="1"/>
          </p:nvPr>
        </p:nvSpPr>
        <p:spPr>
          <a:xfrm>
            <a:off x="683568" y="1484784"/>
            <a:ext cx="7772173" cy="4864897"/>
          </a:xfrm>
        </p:spPr>
        <p:txBody>
          <a:bodyPr>
            <a:normAutofit/>
          </a:bodyPr>
          <a:lstStyle/>
          <a:p>
            <a:pPr>
              <a:buClrTx/>
              <a:buFont typeface="Arial" panose="020B0604020202020204" pitchFamily="34" charset="0"/>
              <a:buChar char="•"/>
            </a:pPr>
            <a:r>
              <a:rPr lang="en-AU" dirty="0"/>
              <a:t>Should aim to helping minimise any trauma and anxiety that may be caused by the trial process. </a:t>
            </a:r>
          </a:p>
          <a:p>
            <a:pPr>
              <a:buClrTx/>
              <a:buFont typeface="Arial" panose="020B0604020202020204" pitchFamily="34" charset="0"/>
              <a:buChar char="•"/>
            </a:pPr>
            <a:r>
              <a:rPr lang="en-AU" dirty="0"/>
              <a:t>Vulnerable witness measures and </a:t>
            </a:r>
            <a:r>
              <a:rPr lang="en-AU" dirty="0" smtClean="0"/>
              <a:t>testimonials:</a:t>
            </a:r>
            <a:endParaRPr lang="en-AU" dirty="0"/>
          </a:p>
          <a:p>
            <a:pPr lvl="1">
              <a:buClrTx/>
              <a:buFont typeface="Arial" panose="020B0604020202020204" pitchFamily="34" charset="0"/>
              <a:buChar char="•"/>
            </a:pPr>
            <a:r>
              <a:rPr lang="en-AU" dirty="0"/>
              <a:t>Giving evidence via video </a:t>
            </a:r>
            <a:r>
              <a:rPr lang="en-AU" dirty="0" smtClean="0"/>
              <a:t>link;</a:t>
            </a:r>
            <a:endParaRPr lang="en-AU" dirty="0"/>
          </a:p>
          <a:p>
            <a:pPr lvl="1">
              <a:buClrTx/>
              <a:buFont typeface="Arial" panose="020B0604020202020204" pitchFamily="34" charset="0"/>
              <a:buChar char="•"/>
            </a:pPr>
            <a:r>
              <a:rPr lang="en-AU" dirty="0"/>
              <a:t>Having a support person present whilst the victim gives their </a:t>
            </a:r>
            <a:r>
              <a:rPr lang="en-AU" dirty="0" smtClean="0"/>
              <a:t>evidence; and</a:t>
            </a:r>
            <a:endParaRPr lang="en-AU" dirty="0"/>
          </a:p>
          <a:p>
            <a:pPr lvl="1">
              <a:buClrTx/>
              <a:buFont typeface="Arial" panose="020B0604020202020204" pitchFamily="34" charset="0"/>
              <a:buChar char="•"/>
            </a:pPr>
            <a:r>
              <a:rPr lang="en-AU" dirty="0"/>
              <a:t>limit the victim’s contact with the accused. </a:t>
            </a:r>
          </a:p>
          <a:p>
            <a:pPr>
              <a:buClrTx/>
              <a:buFont typeface="Arial" panose="020B0604020202020204" pitchFamily="34" charset="0"/>
              <a:buChar char="•"/>
            </a:pPr>
            <a:r>
              <a:rPr lang="en-AU" dirty="0"/>
              <a:t>Ensure protection measures are reasonable, necessary and proportionate.</a:t>
            </a:r>
          </a:p>
          <a:p>
            <a:pPr marL="454914" lvl="1" indent="0">
              <a:buClrTx/>
              <a:buNone/>
            </a:pPr>
            <a:endParaRPr lang="en-AU" sz="2000"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1721223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AU" altLang="en-US" sz="3000" dirty="0" smtClean="0"/>
              <a:t>Stage 2 - Post-Trial </a:t>
            </a:r>
            <a:r>
              <a:rPr lang="en-AU" altLang="en-US" sz="3000" dirty="0"/>
              <a:t>Protections</a:t>
            </a:r>
            <a:endParaRPr lang="en-AU" sz="3000" dirty="0"/>
          </a:p>
        </p:txBody>
      </p:sp>
      <p:sp>
        <p:nvSpPr>
          <p:cNvPr id="4" name="Content Placeholder 3"/>
          <p:cNvSpPr>
            <a:spLocks noGrp="1"/>
          </p:cNvSpPr>
          <p:nvPr>
            <p:ph idx="1"/>
          </p:nvPr>
        </p:nvSpPr>
        <p:spPr>
          <a:xfrm>
            <a:off x="683568" y="1484784"/>
            <a:ext cx="7772173" cy="4864897"/>
          </a:xfrm>
        </p:spPr>
        <p:txBody>
          <a:bodyPr>
            <a:normAutofit/>
          </a:bodyPr>
          <a:lstStyle/>
          <a:p>
            <a:pPr>
              <a:buClrTx/>
              <a:buFont typeface="Arial" panose="020B0604020202020204" pitchFamily="34" charset="0"/>
              <a:buChar char="•"/>
            </a:pPr>
            <a:r>
              <a:rPr lang="en-AU" dirty="0"/>
              <a:t>Victim protection does not end once the trial has </a:t>
            </a:r>
            <a:r>
              <a:rPr lang="en-AU" dirty="0" smtClean="0"/>
              <a:t>finished.</a:t>
            </a:r>
            <a:endParaRPr lang="en-AU" dirty="0"/>
          </a:p>
          <a:p>
            <a:pPr>
              <a:buClrTx/>
              <a:buFont typeface="Arial" panose="020B0604020202020204" pitchFamily="34" charset="0"/>
              <a:buChar char="•"/>
            </a:pPr>
            <a:r>
              <a:rPr lang="en-AU" dirty="0"/>
              <a:t>Dependent on the needs of the victim. </a:t>
            </a:r>
          </a:p>
          <a:p>
            <a:pPr>
              <a:buClrTx/>
              <a:buFont typeface="Arial" panose="020B0604020202020204" pitchFamily="34" charset="0"/>
              <a:buChar char="•"/>
            </a:pPr>
            <a:r>
              <a:rPr lang="en-AU" dirty="0"/>
              <a:t>May include informing the victim of:</a:t>
            </a:r>
          </a:p>
          <a:p>
            <a:pPr lvl="1">
              <a:buClrTx/>
              <a:buFont typeface="Arial" panose="020B0604020202020204" pitchFamily="34" charset="0"/>
              <a:buChar char="•"/>
            </a:pPr>
            <a:r>
              <a:rPr lang="en-AU" dirty="0"/>
              <a:t>the outcomes of the </a:t>
            </a:r>
            <a:r>
              <a:rPr lang="en-AU" dirty="0" smtClean="0"/>
              <a:t>trial; </a:t>
            </a:r>
            <a:endParaRPr lang="en-AU" dirty="0"/>
          </a:p>
          <a:p>
            <a:pPr lvl="1">
              <a:buClrTx/>
              <a:buFont typeface="Arial" panose="020B0604020202020204" pitchFamily="34" charset="0"/>
              <a:buChar char="•"/>
            </a:pPr>
            <a:r>
              <a:rPr lang="en-AU" dirty="0"/>
              <a:t>possible </a:t>
            </a:r>
            <a:r>
              <a:rPr lang="en-AU" dirty="0" smtClean="0"/>
              <a:t>appeals; and</a:t>
            </a:r>
            <a:endParaRPr lang="en-AU" dirty="0"/>
          </a:p>
          <a:p>
            <a:pPr lvl="1">
              <a:buClrTx/>
              <a:buFont typeface="Arial" panose="020B0604020202020204" pitchFamily="34" charset="0"/>
              <a:buChar char="•"/>
            </a:pPr>
            <a:r>
              <a:rPr lang="en-AU" dirty="0"/>
              <a:t>expected release date of the accused.</a:t>
            </a:r>
          </a:p>
          <a:p>
            <a:pPr>
              <a:buClrTx/>
              <a:buFont typeface="Arial" panose="020B0604020202020204" pitchFamily="34" charset="0"/>
              <a:buChar char="•"/>
            </a:pPr>
            <a:r>
              <a:rPr lang="en-AU" dirty="0"/>
              <a:t>Ongoing witness protection and personal safety measures</a:t>
            </a:r>
            <a:r>
              <a:rPr lang="en-AU" dirty="0" smtClean="0"/>
              <a:t>.</a:t>
            </a:r>
            <a:endParaRPr lang="en-AU" sz="2000"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1721223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332656"/>
            <a:ext cx="6726238" cy="661414"/>
          </a:xfrm>
        </p:spPr>
        <p:txBody>
          <a:bodyPr/>
          <a:lstStyle/>
          <a:p>
            <a:r>
              <a:rPr lang="en-US" altLang="en-US" sz="3000" dirty="0"/>
              <a:t/>
            </a:r>
            <a:br>
              <a:rPr lang="en-US" altLang="en-US" sz="3000" dirty="0"/>
            </a:br>
            <a:r>
              <a:rPr lang="en-US" altLang="en-US" sz="3000" dirty="0"/>
              <a:t>Stage 3 - Sustainable Protection </a:t>
            </a:r>
            <a:r>
              <a:rPr lang="en-US" altLang="en-US" sz="3000" dirty="0" smtClean="0"/>
              <a:t>Solutions</a:t>
            </a:r>
            <a:endParaRPr lang="en-AU" sz="3000" dirty="0"/>
          </a:p>
        </p:txBody>
      </p:sp>
      <p:sp>
        <p:nvSpPr>
          <p:cNvPr id="4" name="Content Placeholder 3"/>
          <p:cNvSpPr>
            <a:spLocks noGrp="1"/>
          </p:cNvSpPr>
          <p:nvPr>
            <p:ph idx="1"/>
          </p:nvPr>
        </p:nvSpPr>
        <p:spPr>
          <a:xfrm>
            <a:off x="683568" y="1484784"/>
            <a:ext cx="7772173" cy="4864897"/>
          </a:xfrm>
        </p:spPr>
        <p:txBody>
          <a:bodyPr>
            <a:normAutofit/>
          </a:bodyPr>
          <a:lstStyle/>
          <a:p>
            <a:pPr>
              <a:buClrTx/>
              <a:buFont typeface="Arial" panose="020B0604020202020204" pitchFamily="34" charset="0"/>
              <a:buChar char="•"/>
            </a:pPr>
            <a:r>
              <a:rPr lang="en-US" altLang="en-US" dirty="0"/>
              <a:t>Go beyond immediate needs to focus on victim rehabilitation and reintegration.</a:t>
            </a:r>
          </a:p>
          <a:p>
            <a:pPr lvl="1">
              <a:buClrTx/>
              <a:buFont typeface="Arial" panose="020B0604020202020204" pitchFamily="34" charset="0"/>
              <a:buChar char="•"/>
            </a:pPr>
            <a:r>
              <a:rPr lang="en-US" altLang="en-US" dirty="0"/>
              <a:t>Providing victims with long-term opportunities.</a:t>
            </a:r>
          </a:p>
          <a:p>
            <a:pPr>
              <a:buClrTx/>
              <a:buFont typeface="Arial" panose="020B0604020202020204" pitchFamily="34" charset="0"/>
              <a:buChar char="•"/>
            </a:pPr>
            <a:r>
              <a:rPr lang="en-US" altLang="en-US" dirty="0" smtClean="0"/>
              <a:t>Must </a:t>
            </a:r>
            <a:r>
              <a:rPr lang="en-US" altLang="en-US" dirty="0"/>
              <a:t>be </a:t>
            </a:r>
            <a:r>
              <a:rPr lang="en-US" altLang="en-US" dirty="0" smtClean="0"/>
              <a:t>sustainable:</a:t>
            </a:r>
            <a:endParaRPr lang="en-US" altLang="en-US" dirty="0"/>
          </a:p>
          <a:p>
            <a:pPr lvl="1">
              <a:buClrTx/>
              <a:buFont typeface="Arial" panose="020B0604020202020204" pitchFamily="34" charset="0"/>
              <a:buChar char="•"/>
            </a:pPr>
            <a:r>
              <a:rPr lang="en-US" altLang="en-US" dirty="0"/>
              <a:t>Ongoing coordinated </a:t>
            </a:r>
            <a:r>
              <a:rPr lang="en-US" altLang="en-US" dirty="0" smtClean="0"/>
              <a:t>response;</a:t>
            </a:r>
            <a:endParaRPr lang="en-US" altLang="en-US" dirty="0"/>
          </a:p>
          <a:p>
            <a:pPr lvl="1">
              <a:buClrTx/>
              <a:buFont typeface="Arial" panose="020B0604020202020204" pitchFamily="34" charset="0"/>
              <a:buChar char="•"/>
            </a:pPr>
            <a:r>
              <a:rPr lang="en-US" altLang="en-US" dirty="0"/>
              <a:t>Adaptable to needs of </a:t>
            </a:r>
            <a:r>
              <a:rPr lang="en-US" altLang="en-US" dirty="0" smtClean="0"/>
              <a:t>victim; and</a:t>
            </a:r>
            <a:endParaRPr lang="en-US" altLang="en-US" dirty="0"/>
          </a:p>
          <a:p>
            <a:pPr lvl="1">
              <a:buClrTx/>
              <a:buFont typeface="Arial" panose="020B0604020202020204" pitchFamily="34" charset="0"/>
              <a:buChar char="•"/>
            </a:pPr>
            <a:r>
              <a:rPr lang="en-US" altLang="en-US" dirty="0"/>
              <a:t>Funding from </a:t>
            </a:r>
            <a:r>
              <a:rPr lang="en-US" altLang="en-US" dirty="0" smtClean="0"/>
              <a:t>compensation.</a:t>
            </a:r>
            <a:endParaRPr lang="en-AU" sz="2000"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1721223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332656"/>
            <a:ext cx="6726238" cy="661414"/>
          </a:xfrm>
        </p:spPr>
        <p:txBody>
          <a:bodyPr/>
          <a:lstStyle/>
          <a:p>
            <a:pPr algn="ctr"/>
            <a:r>
              <a:rPr lang="en-AU" sz="3000" dirty="0"/>
              <a:t>Coordination from a Law Enforcement Perspective</a:t>
            </a:r>
          </a:p>
        </p:txBody>
      </p:sp>
      <p:sp>
        <p:nvSpPr>
          <p:cNvPr id="4" name="Content Placeholder 3"/>
          <p:cNvSpPr>
            <a:spLocks noGrp="1"/>
          </p:cNvSpPr>
          <p:nvPr>
            <p:ph idx="1"/>
          </p:nvPr>
        </p:nvSpPr>
        <p:spPr>
          <a:xfrm>
            <a:off x="683568" y="1484784"/>
            <a:ext cx="7772173" cy="4864897"/>
          </a:xfrm>
        </p:spPr>
        <p:txBody>
          <a:bodyPr>
            <a:normAutofit/>
          </a:bodyPr>
          <a:lstStyle/>
          <a:p>
            <a:pPr marL="342900">
              <a:buClrTx/>
              <a:buFont typeface="Arial" panose="020B0604020202020204" pitchFamily="34" charset="0"/>
              <a:buChar char="•"/>
            </a:pPr>
            <a:r>
              <a:rPr lang="en-AU" dirty="0"/>
              <a:t>Coordinate with prosecutors </a:t>
            </a:r>
            <a:r>
              <a:rPr lang="en-AU" dirty="0" smtClean="0"/>
              <a:t>early.</a:t>
            </a:r>
            <a:endParaRPr lang="en-AU" dirty="0"/>
          </a:p>
          <a:p>
            <a:pPr marL="342900">
              <a:buClrTx/>
              <a:buFont typeface="Arial" panose="020B0604020202020204" pitchFamily="34" charset="0"/>
              <a:buChar char="•"/>
            </a:pPr>
            <a:r>
              <a:rPr lang="en-AU" dirty="0"/>
              <a:t>Contact other agencies that can provide useful </a:t>
            </a:r>
            <a:r>
              <a:rPr lang="en-AU" dirty="0" smtClean="0"/>
              <a:t>information/intelligence. </a:t>
            </a:r>
            <a:endParaRPr lang="en-AU" dirty="0"/>
          </a:p>
          <a:p>
            <a:pPr marL="342900">
              <a:buClrTx/>
              <a:buFont typeface="Arial" panose="020B0604020202020204" pitchFamily="34" charset="0"/>
              <a:buChar char="•"/>
            </a:pPr>
            <a:r>
              <a:rPr lang="en-AU" dirty="0"/>
              <a:t>Liaise with agencies providing support to the </a:t>
            </a:r>
            <a:r>
              <a:rPr lang="en-AU" dirty="0" smtClean="0"/>
              <a:t>victims.</a:t>
            </a:r>
            <a:endParaRPr lang="en-AU" dirty="0"/>
          </a:p>
          <a:p>
            <a:pPr marL="342900">
              <a:buClrTx/>
              <a:buFont typeface="Arial" panose="020B0604020202020204" pitchFamily="34" charset="0"/>
              <a:buChar char="•"/>
            </a:pPr>
            <a:r>
              <a:rPr lang="en-AU" dirty="0"/>
              <a:t>Consider immigration </a:t>
            </a:r>
            <a:r>
              <a:rPr lang="en-AU" dirty="0" smtClean="0"/>
              <a:t>status.</a:t>
            </a:r>
            <a:endParaRPr lang="en-AU" dirty="0"/>
          </a:p>
          <a:p>
            <a:pPr>
              <a:buClrTx/>
              <a:buFont typeface="Arial" panose="020B0604020202020204" pitchFamily="34" charset="0"/>
              <a:buChar char="•"/>
            </a:pPr>
            <a:r>
              <a:rPr lang="en-AU" dirty="0"/>
              <a:t>Use NGO links and expertise. </a:t>
            </a:r>
          </a:p>
          <a:p>
            <a:pPr lvl="1">
              <a:buClrTx/>
              <a:buFont typeface="Arial" panose="020B0604020202020204" pitchFamily="34" charset="0"/>
              <a:buChar char="•"/>
            </a:pPr>
            <a:r>
              <a:rPr lang="en-AU" dirty="0"/>
              <a:t>Be aware of different  stakeholder interests.</a:t>
            </a:r>
          </a:p>
          <a:p>
            <a:pPr lvl="1">
              <a:buClrTx/>
              <a:buFont typeface="Arial" panose="020B0604020202020204" pitchFamily="34" charset="0"/>
              <a:buChar char="•"/>
            </a:pPr>
            <a:r>
              <a:rPr lang="en-AU" dirty="0"/>
              <a:t>Be clear about what you can and cannot do.</a:t>
            </a:r>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762418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2800" kern="0" spc="0" dirty="0">
                <a:latin typeface="Verdana"/>
              </a:rPr>
              <a:t>Importance of Victim Protection</a:t>
            </a:r>
            <a:endParaRPr lang="en-AU" sz="2800" dirty="0"/>
          </a:p>
        </p:txBody>
      </p:sp>
      <p:sp>
        <p:nvSpPr>
          <p:cNvPr id="4" name="Content Placeholder 3"/>
          <p:cNvSpPr>
            <a:spLocks noGrp="1"/>
          </p:cNvSpPr>
          <p:nvPr>
            <p:ph idx="1"/>
          </p:nvPr>
        </p:nvSpPr>
        <p:spPr>
          <a:xfrm>
            <a:off x="683568" y="1484784"/>
            <a:ext cx="7772173" cy="4864897"/>
          </a:xfrm>
        </p:spPr>
        <p:txBody>
          <a:bodyPr>
            <a:normAutofit fontScale="92500" lnSpcReduction="20000"/>
          </a:bodyPr>
          <a:lstStyle/>
          <a:p>
            <a:pPr marL="68580" indent="0">
              <a:buClrTx/>
              <a:buNone/>
            </a:pPr>
            <a:r>
              <a:rPr lang="en-AU" b="1" dirty="0"/>
              <a:t>What are some of the impacts of child sexual exploitation on the life of the child?</a:t>
            </a:r>
          </a:p>
          <a:p>
            <a:pPr lvl="2">
              <a:buClrTx/>
              <a:buFont typeface="Arial" panose="020B0604020202020204" pitchFamily="34" charset="0"/>
              <a:buChar char="•"/>
            </a:pPr>
            <a:r>
              <a:rPr lang="en-AU" dirty="0"/>
              <a:t>F</a:t>
            </a:r>
            <a:r>
              <a:rPr lang="en-AU" dirty="0" smtClean="0"/>
              <a:t>ear/anger/guilt/shame/embarrassment</a:t>
            </a:r>
            <a:r>
              <a:rPr lang="en-AU" dirty="0"/>
              <a:t>;</a:t>
            </a:r>
          </a:p>
          <a:p>
            <a:pPr lvl="2">
              <a:buClrTx/>
              <a:buFont typeface="Arial" panose="020B0604020202020204" pitchFamily="34" charset="0"/>
              <a:buChar char="•"/>
            </a:pPr>
            <a:r>
              <a:rPr lang="en-AU" dirty="0"/>
              <a:t>S</a:t>
            </a:r>
            <a:r>
              <a:rPr lang="en-AU" dirty="0" smtClean="0"/>
              <a:t>leeping </a:t>
            </a:r>
            <a:r>
              <a:rPr lang="en-AU" dirty="0"/>
              <a:t>disturbances (nightmares);</a:t>
            </a:r>
          </a:p>
          <a:p>
            <a:pPr lvl="2">
              <a:buClrTx/>
              <a:buFont typeface="Arial" panose="020B0604020202020204" pitchFamily="34" charset="0"/>
              <a:buChar char="•"/>
            </a:pPr>
            <a:r>
              <a:rPr lang="en-AU" dirty="0"/>
              <a:t>E</a:t>
            </a:r>
            <a:r>
              <a:rPr lang="en-AU" dirty="0" smtClean="0"/>
              <a:t>ating </a:t>
            </a:r>
            <a:r>
              <a:rPr lang="en-AU" dirty="0"/>
              <a:t>disorders;</a:t>
            </a:r>
          </a:p>
          <a:p>
            <a:pPr lvl="2">
              <a:buClrTx/>
              <a:buFont typeface="Arial" panose="020B0604020202020204" pitchFamily="34" charset="0"/>
              <a:buChar char="•"/>
            </a:pPr>
            <a:r>
              <a:rPr lang="en-AU" dirty="0"/>
              <a:t>L</a:t>
            </a:r>
            <a:r>
              <a:rPr lang="en-AU" dirty="0" smtClean="0"/>
              <a:t>ow </a:t>
            </a:r>
            <a:r>
              <a:rPr lang="en-AU" dirty="0"/>
              <a:t>self-esteem/insecurity;</a:t>
            </a:r>
          </a:p>
          <a:p>
            <a:pPr lvl="2">
              <a:buClrTx/>
              <a:buFont typeface="Arial" panose="020B0604020202020204" pitchFamily="34" charset="0"/>
              <a:buChar char="•"/>
            </a:pPr>
            <a:r>
              <a:rPr lang="en-AU" dirty="0"/>
              <a:t>S</a:t>
            </a:r>
            <a:r>
              <a:rPr lang="en-AU" dirty="0" smtClean="0"/>
              <a:t>ocial </a:t>
            </a:r>
            <a:r>
              <a:rPr lang="en-AU" dirty="0"/>
              <a:t>withdrawal/isolation;</a:t>
            </a:r>
          </a:p>
          <a:p>
            <a:pPr lvl="2">
              <a:buClrTx/>
              <a:buFont typeface="Arial" panose="020B0604020202020204" pitchFamily="34" charset="0"/>
              <a:buChar char="•"/>
            </a:pPr>
            <a:r>
              <a:rPr lang="en-AU" dirty="0"/>
              <a:t>D</a:t>
            </a:r>
            <a:r>
              <a:rPr lang="en-AU" dirty="0" smtClean="0"/>
              <a:t>rug </a:t>
            </a:r>
            <a:r>
              <a:rPr lang="en-AU" dirty="0"/>
              <a:t>and alcohol use/misuse;</a:t>
            </a:r>
          </a:p>
          <a:p>
            <a:pPr lvl="2">
              <a:buClrTx/>
              <a:buFont typeface="Arial" panose="020B0604020202020204" pitchFamily="34" charset="0"/>
              <a:buChar char="•"/>
            </a:pPr>
            <a:r>
              <a:rPr lang="en-AU" dirty="0"/>
              <a:t>R</a:t>
            </a:r>
            <a:r>
              <a:rPr lang="en-AU" dirty="0" smtClean="0"/>
              <a:t>elationship </a:t>
            </a:r>
            <a:r>
              <a:rPr lang="en-AU" dirty="0"/>
              <a:t>difficulties;</a:t>
            </a:r>
          </a:p>
          <a:p>
            <a:pPr lvl="2">
              <a:buClrTx/>
              <a:buFont typeface="Arial" panose="020B0604020202020204" pitchFamily="34" charset="0"/>
              <a:buChar char="•"/>
            </a:pPr>
            <a:r>
              <a:rPr lang="en-AU" dirty="0"/>
              <a:t>S</a:t>
            </a:r>
            <a:r>
              <a:rPr lang="en-AU" dirty="0" smtClean="0"/>
              <a:t>exual </a:t>
            </a:r>
            <a:r>
              <a:rPr lang="en-AU" dirty="0"/>
              <a:t>problems; and</a:t>
            </a:r>
          </a:p>
          <a:p>
            <a:pPr lvl="2">
              <a:buClrTx/>
              <a:buFont typeface="Arial" panose="020B0604020202020204" pitchFamily="34" charset="0"/>
              <a:buChar char="•"/>
            </a:pPr>
            <a:r>
              <a:rPr lang="en-AU" dirty="0"/>
              <a:t>S</a:t>
            </a:r>
            <a:r>
              <a:rPr lang="en-AU" dirty="0" smtClean="0"/>
              <a:t>hock/Post </a:t>
            </a:r>
            <a:r>
              <a:rPr lang="en-AU" dirty="0"/>
              <a:t>Traumatic Stress Disorder (PTSD).</a:t>
            </a:r>
          </a:p>
          <a:p>
            <a:pPr marL="68580" indent="0">
              <a:buClrTx/>
              <a:buNone/>
            </a:pPr>
            <a:r>
              <a:rPr lang="en-AU" b="1" dirty="0">
                <a:solidFill>
                  <a:srgbClr val="FF0000"/>
                </a:solidFill>
              </a:rPr>
              <a:t>For some victims the only way they feel they can escape these effects is to take their own life.</a:t>
            </a:r>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2525161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500"/>
                                        <p:tgtEl>
                                          <p:spTgt spid="4">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Effect transition="in" filter="fade">
                                      <p:cBhvr>
                                        <p:cTn id="40" dur="500"/>
                                        <p:tgtEl>
                                          <p:spTgt spid="4">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
                                            <p:txEl>
                                              <p:pRg st="9" end="9"/>
                                            </p:txEl>
                                          </p:spTgt>
                                        </p:tgtEl>
                                        <p:attrNameLst>
                                          <p:attrName>style.visibility</p:attrName>
                                        </p:attrNameLst>
                                      </p:cBhvr>
                                      <p:to>
                                        <p:strVal val="visible"/>
                                      </p:to>
                                    </p:set>
                                    <p:animEffect transition="in" filter="fade">
                                      <p:cBhvr>
                                        <p:cTn id="45" dur="500"/>
                                        <p:tgtEl>
                                          <p:spTgt spid="4">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4">
                                            <p:txEl>
                                              <p:pRg st="10" end="10"/>
                                            </p:txEl>
                                          </p:spTgt>
                                        </p:tgtEl>
                                        <p:attrNameLst>
                                          <p:attrName>style.visibility</p:attrName>
                                        </p:attrNameLst>
                                      </p:cBhvr>
                                      <p:to>
                                        <p:strVal val="visible"/>
                                      </p:to>
                                    </p:set>
                                    <p:animEffect transition="in" filter="fade">
                                      <p:cBhvr>
                                        <p:cTn id="50"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pPr algn="ctr"/>
            <a:r>
              <a:rPr lang="en-AU" altLang="en-US" sz="3000" dirty="0"/>
              <a:t>Australia’s vulnerable witness protections </a:t>
            </a:r>
            <a:endParaRPr lang="en-AU" sz="3000" dirty="0"/>
          </a:p>
        </p:txBody>
      </p:sp>
      <p:sp>
        <p:nvSpPr>
          <p:cNvPr id="4" name="Content Placeholder 3"/>
          <p:cNvSpPr>
            <a:spLocks noGrp="1"/>
          </p:cNvSpPr>
          <p:nvPr>
            <p:ph idx="1"/>
          </p:nvPr>
        </p:nvSpPr>
        <p:spPr>
          <a:xfrm>
            <a:off x="683568" y="1484784"/>
            <a:ext cx="7772173" cy="4864897"/>
          </a:xfrm>
        </p:spPr>
        <p:txBody>
          <a:bodyPr>
            <a:normAutofit/>
          </a:bodyPr>
          <a:lstStyle/>
          <a:p>
            <a:pPr marL="68580" indent="0">
              <a:buNone/>
            </a:pPr>
            <a:r>
              <a:rPr lang="en-US" altLang="en-US" dirty="0"/>
              <a:t>Protections and testimonial aids cover: </a:t>
            </a:r>
          </a:p>
          <a:p>
            <a:pPr>
              <a:buClrTx/>
              <a:buFont typeface="Arial" panose="020B0604020202020204" pitchFamily="34" charset="0"/>
              <a:buChar char="•"/>
            </a:pPr>
            <a:r>
              <a:rPr lang="en-US" altLang="en-US" dirty="0"/>
              <a:t>G</a:t>
            </a:r>
            <a:r>
              <a:rPr lang="en-US" altLang="en-US" dirty="0" smtClean="0"/>
              <a:t>iving evidence remotely;</a:t>
            </a:r>
          </a:p>
          <a:p>
            <a:pPr>
              <a:buClrTx/>
              <a:buFont typeface="Arial" panose="020B0604020202020204" pitchFamily="34" charset="0"/>
              <a:buChar char="•"/>
            </a:pPr>
            <a:r>
              <a:rPr lang="en-US" altLang="en-US" dirty="0" smtClean="0"/>
              <a:t>Limiting the victims contact with the offender;</a:t>
            </a:r>
          </a:p>
          <a:p>
            <a:pPr>
              <a:buClrTx/>
              <a:buFont typeface="Arial" panose="020B0604020202020204" pitchFamily="34" charset="0"/>
              <a:buChar char="•"/>
            </a:pPr>
            <a:r>
              <a:rPr lang="en-US" altLang="en-US" dirty="0" smtClean="0"/>
              <a:t>Having  support person present while giving evidence;</a:t>
            </a:r>
          </a:p>
          <a:p>
            <a:pPr>
              <a:buClrTx/>
              <a:buFont typeface="Arial" panose="020B0604020202020204" pitchFamily="34" charset="0"/>
              <a:buChar char="•"/>
            </a:pPr>
            <a:r>
              <a:rPr lang="en-US" altLang="en-US" dirty="0" smtClean="0"/>
              <a:t>Rules regarding the use of victim evidence in re-trials/appeals;</a:t>
            </a:r>
            <a:endParaRPr lang="en-US" altLang="en-US" dirty="0"/>
          </a:p>
          <a:p>
            <a:pPr>
              <a:buClrTx/>
              <a:buFont typeface="Arial" panose="020B0604020202020204" pitchFamily="34" charset="0"/>
              <a:buChar char="•"/>
            </a:pPr>
            <a:r>
              <a:rPr lang="en-US" altLang="en-US" dirty="0"/>
              <a:t>U</a:t>
            </a:r>
            <a:r>
              <a:rPr lang="en-US" altLang="en-US" dirty="0" smtClean="0"/>
              <a:t>nauthorised </a:t>
            </a:r>
            <a:r>
              <a:rPr lang="en-US" altLang="en-US" dirty="0"/>
              <a:t>publication, and </a:t>
            </a:r>
          </a:p>
          <a:p>
            <a:pPr>
              <a:buClrTx/>
              <a:buFont typeface="Arial" panose="020B0604020202020204" pitchFamily="34" charset="0"/>
              <a:buChar char="•"/>
            </a:pPr>
            <a:r>
              <a:rPr lang="en-US" altLang="en-US" dirty="0" smtClean="0"/>
              <a:t>Victim </a:t>
            </a:r>
            <a:r>
              <a:rPr lang="en-US" altLang="en-US" dirty="0"/>
              <a:t>impact statements.</a:t>
            </a:r>
            <a:endParaRPr lang="en-AU" altLang="en-US"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762418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2800" kern="0" spc="0" dirty="0">
                <a:latin typeface="Verdana"/>
              </a:rPr>
              <a:t>Child Interviews</a:t>
            </a:r>
            <a:endParaRPr lang="en-AU" sz="2800" dirty="0"/>
          </a:p>
        </p:txBody>
      </p:sp>
      <p:sp>
        <p:nvSpPr>
          <p:cNvPr id="4" name="Content Placeholder 3"/>
          <p:cNvSpPr>
            <a:spLocks noGrp="1"/>
          </p:cNvSpPr>
          <p:nvPr>
            <p:ph idx="1"/>
          </p:nvPr>
        </p:nvSpPr>
        <p:spPr>
          <a:xfrm>
            <a:off x="683568" y="1484784"/>
            <a:ext cx="7772173" cy="4864897"/>
          </a:xfrm>
        </p:spPr>
        <p:txBody>
          <a:bodyPr>
            <a:normAutofit/>
          </a:bodyPr>
          <a:lstStyle/>
          <a:p>
            <a:pPr marL="68580" indent="0" algn="ctr">
              <a:buClrTx/>
              <a:buNone/>
            </a:pPr>
            <a:endParaRPr lang="en-AU" b="1" u="sng" dirty="0" smtClean="0"/>
          </a:p>
          <a:p>
            <a:pPr marL="68580" indent="0" algn="ctr">
              <a:buClrTx/>
              <a:buNone/>
            </a:pPr>
            <a:endParaRPr lang="en-AU" b="1" u="sng" dirty="0"/>
          </a:p>
          <a:p>
            <a:pPr marL="68580" indent="0" algn="ctr">
              <a:buClrTx/>
              <a:buNone/>
            </a:pPr>
            <a:endParaRPr lang="en-AU" b="1" u="sng" dirty="0" smtClean="0"/>
          </a:p>
          <a:p>
            <a:pPr marL="68580" indent="0" algn="ctr">
              <a:buClrTx/>
              <a:buNone/>
            </a:pPr>
            <a:endParaRPr lang="en-AU" b="1" u="sng" dirty="0"/>
          </a:p>
          <a:p>
            <a:pPr marL="68580" indent="0" algn="ctr">
              <a:buClrTx/>
              <a:buNone/>
            </a:pPr>
            <a:r>
              <a:rPr lang="en-AU" b="1" u="sng" dirty="0" smtClean="0"/>
              <a:t>Child Interviews</a:t>
            </a:r>
            <a:endParaRPr lang="en-AU" b="1" u="sng" dirty="0"/>
          </a:p>
          <a:p>
            <a:pPr marL="68580" indent="0">
              <a:buClrTx/>
              <a:buNone/>
            </a:pPr>
            <a:endParaRPr lang="en-AU"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3448742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2800" kern="0" spc="0" dirty="0">
                <a:latin typeface="Verdana"/>
              </a:rPr>
              <a:t>Child Victims </a:t>
            </a:r>
            <a:r>
              <a:rPr lang="en-US" sz="2800" kern="0" spc="0" dirty="0" err="1">
                <a:latin typeface="Verdana"/>
              </a:rPr>
              <a:t>vs</a:t>
            </a:r>
            <a:r>
              <a:rPr lang="en-US" sz="2800" kern="0" spc="0" dirty="0">
                <a:latin typeface="Verdana"/>
              </a:rPr>
              <a:t> Adult Victims</a:t>
            </a:r>
            <a:endParaRPr lang="en-AU" sz="2800" dirty="0"/>
          </a:p>
        </p:txBody>
      </p:sp>
      <p:sp>
        <p:nvSpPr>
          <p:cNvPr id="4" name="Content Placeholder 3"/>
          <p:cNvSpPr>
            <a:spLocks noGrp="1"/>
          </p:cNvSpPr>
          <p:nvPr>
            <p:ph idx="1"/>
          </p:nvPr>
        </p:nvSpPr>
        <p:spPr>
          <a:xfrm>
            <a:off x="683568" y="1484784"/>
            <a:ext cx="7772173" cy="4864897"/>
          </a:xfrm>
        </p:spPr>
        <p:txBody>
          <a:bodyPr>
            <a:normAutofit/>
          </a:bodyPr>
          <a:lstStyle/>
          <a:p>
            <a:pPr marL="68580" indent="0">
              <a:buClrTx/>
              <a:buNone/>
            </a:pPr>
            <a:r>
              <a:rPr lang="en-AU" b="1" dirty="0"/>
              <a:t>How do child victims differ to adult victims?</a:t>
            </a:r>
          </a:p>
          <a:p>
            <a:pPr>
              <a:buClrTx/>
              <a:buFont typeface="Arial" panose="020B0604020202020204" pitchFamily="34" charset="0"/>
              <a:buChar char="•"/>
            </a:pPr>
            <a:r>
              <a:rPr lang="en-AU" dirty="0"/>
              <a:t>Linguistic </a:t>
            </a:r>
            <a:r>
              <a:rPr lang="en-AU" dirty="0" smtClean="0"/>
              <a:t>development;</a:t>
            </a:r>
            <a:endParaRPr lang="en-AU" dirty="0"/>
          </a:p>
          <a:p>
            <a:pPr>
              <a:buClrTx/>
              <a:buFont typeface="Arial" panose="020B0604020202020204" pitchFamily="34" charset="0"/>
              <a:buChar char="•"/>
            </a:pPr>
            <a:r>
              <a:rPr lang="en-AU" dirty="0"/>
              <a:t>Threats and </a:t>
            </a:r>
            <a:r>
              <a:rPr lang="en-AU" dirty="0" smtClean="0"/>
              <a:t>influence;</a:t>
            </a:r>
            <a:endParaRPr lang="en-AU" dirty="0"/>
          </a:p>
          <a:p>
            <a:pPr>
              <a:buClrTx/>
              <a:buFont typeface="Arial" panose="020B0604020202020204" pitchFamily="34" charset="0"/>
              <a:buChar char="•"/>
            </a:pPr>
            <a:r>
              <a:rPr lang="en-AU" dirty="0"/>
              <a:t>Control over </a:t>
            </a:r>
            <a:r>
              <a:rPr lang="en-AU" dirty="0" smtClean="0"/>
              <a:t>decisions;</a:t>
            </a:r>
            <a:endParaRPr lang="en-AU" dirty="0"/>
          </a:p>
          <a:p>
            <a:pPr>
              <a:buClrTx/>
              <a:buFont typeface="Arial" panose="020B0604020202020204" pitchFamily="34" charset="0"/>
              <a:buChar char="•"/>
            </a:pPr>
            <a:r>
              <a:rPr lang="en-AU" dirty="0"/>
              <a:t>Cognitive </a:t>
            </a:r>
            <a:r>
              <a:rPr lang="en-AU" dirty="0" smtClean="0"/>
              <a:t>development;</a:t>
            </a:r>
            <a:endParaRPr lang="en-AU" dirty="0"/>
          </a:p>
          <a:p>
            <a:pPr>
              <a:buClrTx/>
              <a:buFont typeface="Arial" panose="020B0604020202020204" pitchFamily="34" charset="0"/>
              <a:buChar char="•"/>
            </a:pPr>
            <a:r>
              <a:rPr lang="en-AU" dirty="0"/>
              <a:t>Victim </a:t>
            </a:r>
            <a:r>
              <a:rPr lang="en-AU" dirty="0" smtClean="0"/>
              <a:t>guilt;</a:t>
            </a:r>
            <a:endParaRPr lang="en-AU" dirty="0"/>
          </a:p>
          <a:p>
            <a:pPr>
              <a:buClrTx/>
              <a:buFont typeface="Arial" panose="020B0604020202020204" pitchFamily="34" charset="0"/>
              <a:buChar char="•"/>
            </a:pPr>
            <a:r>
              <a:rPr lang="en-AU" dirty="0"/>
              <a:t>Report </a:t>
            </a:r>
            <a:r>
              <a:rPr lang="en-AU" dirty="0" smtClean="0"/>
              <a:t>building; and</a:t>
            </a:r>
            <a:endParaRPr lang="en-AU" dirty="0"/>
          </a:p>
          <a:p>
            <a:pPr>
              <a:buClrTx/>
              <a:buFont typeface="Arial" panose="020B0604020202020204" pitchFamily="34" charset="0"/>
              <a:buChar char="•"/>
            </a:pPr>
            <a:r>
              <a:rPr lang="en-AU" dirty="0" smtClean="0"/>
              <a:t>Age-sensitivity.</a:t>
            </a: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3850641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3000" kern="0" spc="0" dirty="0">
                <a:latin typeface="Verdana"/>
              </a:rPr>
              <a:t>Picture of </a:t>
            </a:r>
            <a:r>
              <a:rPr lang="en-US" sz="3000" kern="0" spc="0" dirty="0" err="1">
                <a:latin typeface="Verdana"/>
              </a:rPr>
              <a:t>victimisation</a:t>
            </a:r>
            <a:endParaRPr lang="en-AU" sz="3000" dirty="0"/>
          </a:p>
        </p:txBody>
      </p:sp>
      <p:sp>
        <p:nvSpPr>
          <p:cNvPr id="4" name="Content Placeholder 3"/>
          <p:cNvSpPr>
            <a:spLocks noGrp="1"/>
          </p:cNvSpPr>
          <p:nvPr>
            <p:ph idx="1"/>
          </p:nvPr>
        </p:nvSpPr>
        <p:spPr>
          <a:xfrm>
            <a:off x="539552" y="1484784"/>
            <a:ext cx="7772173" cy="4864897"/>
          </a:xfrm>
        </p:spPr>
        <p:txBody>
          <a:bodyPr>
            <a:normAutofit lnSpcReduction="10000"/>
          </a:bodyPr>
          <a:lstStyle/>
          <a:p>
            <a:pPr marL="68580" indent="0" algn="just">
              <a:buNone/>
            </a:pPr>
            <a:r>
              <a:rPr lang="en-US" b="1" dirty="0">
                <a:latin typeface="+mn-lt"/>
              </a:rPr>
              <a:t>According to the 2017 Cambodia Violence Against Children Survey (CVAS):</a:t>
            </a:r>
          </a:p>
          <a:p>
            <a:pPr algn="just">
              <a:buClrTx/>
              <a:buFont typeface="Arial" panose="020B0604020202020204" pitchFamily="34" charset="0"/>
              <a:buChar char="•"/>
            </a:pPr>
            <a:r>
              <a:rPr lang="en-AU" sz="2200" dirty="0">
                <a:latin typeface="+mn-lt"/>
                <a:ea typeface="Calibri"/>
                <a:cs typeface="Times New Roman"/>
              </a:rPr>
              <a:t>15% (F) &amp; 13% (M) – 13-17yo – Experienced physical violence.</a:t>
            </a:r>
          </a:p>
          <a:p>
            <a:pPr algn="just">
              <a:buClrTx/>
              <a:buFont typeface="Arial" panose="020B0604020202020204" pitchFamily="34" charset="0"/>
              <a:buChar char="•"/>
            </a:pPr>
            <a:r>
              <a:rPr lang="en-AU" sz="2200" dirty="0">
                <a:latin typeface="+mn-lt"/>
                <a:ea typeface="Calibri"/>
                <a:cs typeface="Times New Roman"/>
              </a:rPr>
              <a:t>3% (F) &amp; 1 % (M) – 13-17 – Experienced sexual violence </a:t>
            </a:r>
          </a:p>
          <a:p>
            <a:pPr algn="just">
              <a:buClrTx/>
              <a:buFont typeface="Arial" panose="020B0604020202020204" pitchFamily="34" charset="0"/>
              <a:buChar char="•"/>
            </a:pPr>
            <a:endParaRPr lang="en-AU" sz="2200" b="1" dirty="0">
              <a:solidFill>
                <a:srgbClr val="FF0000"/>
              </a:solidFill>
              <a:latin typeface="+mn-lt"/>
              <a:ea typeface="Calibri"/>
              <a:cs typeface="Times New Roman"/>
            </a:endParaRPr>
          </a:p>
          <a:p>
            <a:pPr marL="68580" indent="0" algn="just">
              <a:buClrTx/>
              <a:buNone/>
            </a:pPr>
            <a:r>
              <a:rPr lang="en-AU" sz="2200" b="1" dirty="0">
                <a:latin typeface="+mn-lt"/>
                <a:ea typeface="Calibri"/>
                <a:cs typeface="Times New Roman"/>
              </a:rPr>
              <a:t>Equates to 236,000 children between 13-17 experiencing at least one incident of sexual violence</a:t>
            </a:r>
            <a:r>
              <a:rPr lang="en-AU" sz="2200" b="1" dirty="0" smtClean="0">
                <a:latin typeface="+mn-lt"/>
                <a:ea typeface="Calibri"/>
                <a:cs typeface="Times New Roman"/>
              </a:rPr>
              <a:t>.</a:t>
            </a:r>
          </a:p>
          <a:p>
            <a:pPr marL="68580" indent="0" algn="just">
              <a:buClrTx/>
              <a:buNone/>
            </a:pPr>
            <a:endParaRPr lang="en-AU" sz="2200" b="1" dirty="0">
              <a:solidFill>
                <a:srgbClr val="FF0000"/>
              </a:solidFill>
              <a:latin typeface="+mn-lt"/>
              <a:ea typeface="Calibri"/>
              <a:cs typeface="Times New Roman"/>
            </a:endParaRPr>
          </a:p>
          <a:p>
            <a:pPr marL="68580" indent="0" algn="just">
              <a:buClrTx/>
              <a:buNone/>
            </a:pPr>
            <a:r>
              <a:rPr lang="en-AU" sz="2200" b="1" dirty="0" smtClean="0">
                <a:solidFill>
                  <a:srgbClr val="FF0000"/>
                </a:solidFill>
                <a:latin typeface="+mn-lt"/>
                <a:ea typeface="Calibri"/>
                <a:cs typeface="Times New Roman"/>
              </a:rPr>
              <a:t>As most children don’t report sexual abuse, these figures represent the tip on the iceberg.</a:t>
            </a:r>
            <a:endParaRPr lang="en-AU" sz="2200" b="1" dirty="0">
              <a:solidFill>
                <a:srgbClr val="FF0000"/>
              </a:solidFill>
              <a:latin typeface="+mn-lt"/>
              <a:ea typeface="Calibri"/>
              <a:cs typeface="Times New Roman"/>
            </a:endParaRPr>
          </a:p>
        </p:txBody>
      </p:sp>
    </p:spTree>
    <p:extLst>
      <p:ext uri="{BB962C8B-B14F-4D97-AF65-F5344CB8AC3E}">
        <p14:creationId xmlns:p14="http://schemas.microsoft.com/office/powerpoint/2010/main" val="2408746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2800" kern="0" spc="0" dirty="0">
                <a:latin typeface="Verdana"/>
              </a:rPr>
              <a:t>Child Interviews</a:t>
            </a:r>
            <a:endParaRPr lang="en-AU" sz="2800" dirty="0"/>
          </a:p>
        </p:txBody>
      </p:sp>
      <p:sp>
        <p:nvSpPr>
          <p:cNvPr id="4" name="Content Placeholder 3"/>
          <p:cNvSpPr>
            <a:spLocks noGrp="1"/>
          </p:cNvSpPr>
          <p:nvPr>
            <p:ph idx="1"/>
          </p:nvPr>
        </p:nvSpPr>
        <p:spPr>
          <a:xfrm>
            <a:off x="683568" y="1484784"/>
            <a:ext cx="7772173" cy="4864897"/>
          </a:xfrm>
        </p:spPr>
        <p:txBody>
          <a:bodyPr>
            <a:normAutofit/>
          </a:bodyPr>
          <a:lstStyle/>
          <a:p>
            <a:pPr marL="68580" indent="0" algn="ctr">
              <a:buClrTx/>
              <a:buNone/>
            </a:pPr>
            <a:endParaRPr lang="en-AU" b="1" dirty="0" smtClean="0"/>
          </a:p>
          <a:p>
            <a:pPr marL="68580" indent="0" algn="ctr">
              <a:buClrTx/>
              <a:buNone/>
            </a:pPr>
            <a:endParaRPr lang="en-AU" b="1" dirty="0"/>
          </a:p>
          <a:p>
            <a:pPr marL="68580" indent="0" algn="ctr">
              <a:buClrTx/>
              <a:buNone/>
            </a:pPr>
            <a:endParaRPr lang="en-AU" b="1" dirty="0" smtClean="0"/>
          </a:p>
          <a:p>
            <a:pPr marL="68580" indent="0" algn="ctr">
              <a:buClrTx/>
              <a:buNone/>
            </a:pPr>
            <a:endParaRPr lang="en-AU" b="1" u="sng" dirty="0"/>
          </a:p>
          <a:p>
            <a:pPr marL="68580" indent="0" algn="ctr">
              <a:buClrTx/>
              <a:buNone/>
            </a:pPr>
            <a:r>
              <a:rPr lang="en-AU" b="1" u="sng" dirty="0" smtClean="0"/>
              <a:t>How </a:t>
            </a:r>
            <a:r>
              <a:rPr lang="en-AU" b="1" u="sng" dirty="0"/>
              <a:t>can we make the interview more child-friendly?</a:t>
            </a:r>
          </a:p>
          <a:p>
            <a:pPr marL="68580" indent="0">
              <a:buClrTx/>
              <a:buNone/>
            </a:pPr>
            <a:endParaRPr lang="en-AU"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204357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2800" kern="0" spc="0" dirty="0">
                <a:latin typeface="Verdana"/>
              </a:rPr>
              <a:t>Child Interviews - Location</a:t>
            </a:r>
            <a:endParaRPr lang="en-AU" sz="2800" dirty="0"/>
          </a:p>
        </p:txBody>
      </p:sp>
      <p:sp>
        <p:nvSpPr>
          <p:cNvPr id="4" name="Content Placeholder 3"/>
          <p:cNvSpPr>
            <a:spLocks noGrp="1"/>
          </p:cNvSpPr>
          <p:nvPr>
            <p:ph idx="1"/>
          </p:nvPr>
        </p:nvSpPr>
        <p:spPr>
          <a:xfrm>
            <a:off x="683568" y="1484784"/>
            <a:ext cx="7772173" cy="4864897"/>
          </a:xfrm>
        </p:spPr>
        <p:txBody>
          <a:bodyPr>
            <a:normAutofit/>
          </a:bodyPr>
          <a:lstStyle/>
          <a:p>
            <a:pPr marL="68580" indent="0">
              <a:buClrTx/>
              <a:buNone/>
            </a:pPr>
            <a:r>
              <a:rPr lang="en-AU" b="1" dirty="0" smtClean="0"/>
              <a:t>Child-friendly </a:t>
            </a:r>
            <a:r>
              <a:rPr lang="en-AU" b="1" dirty="0"/>
              <a:t>interview environments should be:</a:t>
            </a:r>
          </a:p>
          <a:p>
            <a:pPr lvl="1">
              <a:buClrTx/>
              <a:buFont typeface="Arial" panose="020B0604020202020204" pitchFamily="34" charset="0"/>
              <a:buChar char="•"/>
            </a:pPr>
            <a:r>
              <a:rPr lang="en-AU" dirty="0" smtClean="0"/>
              <a:t>Uncluttered;</a:t>
            </a:r>
            <a:endParaRPr lang="en-AU" dirty="0"/>
          </a:p>
          <a:p>
            <a:pPr lvl="1">
              <a:buClrTx/>
              <a:buFont typeface="Arial" panose="020B0604020202020204" pitchFamily="34" charset="0"/>
              <a:buChar char="•"/>
            </a:pPr>
            <a:r>
              <a:rPr lang="en-AU" dirty="0" smtClean="0"/>
              <a:t>Comfortable;</a:t>
            </a:r>
            <a:endParaRPr lang="en-AU" dirty="0"/>
          </a:p>
          <a:p>
            <a:pPr lvl="1">
              <a:buClrTx/>
              <a:buFont typeface="Arial" panose="020B0604020202020204" pitchFamily="34" charset="0"/>
              <a:buChar char="•"/>
            </a:pPr>
            <a:r>
              <a:rPr lang="en-AU" dirty="0"/>
              <a:t>well </a:t>
            </a:r>
            <a:r>
              <a:rPr lang="en-AU" dirty="0" smtClean="0"/>
              <a:t>lit;</a:t>
            </a:r>
            <a:endParaRPr lang="en-AU" dirty="0"/>
          </a:p>
          <a:p>
            <a:pPr lvl="1">
              <a:buClrTx/>
              <a:buFont typeface="Arial" panose="020B0604020202020204" pitchFamily="34" charset="0"/>
              <a:buChar char="•"/>
            </a:pPr>
            <a:r>
              <a:rPr lang="en-AU" dirty="0"/>
              <a:t>furniture to suit a </a:t>
            </a:r>
            <a:r>
              <a:rPr lang="en-AU" dirty="0" smtClean="0"/>
              <a:t>child;</a:t>
            </a:r>
            <a:endParaRPr lang="en-AU" dirty="0"/>
          </a:p>
          <a:p>
            <a:pPr lvl="1">
              <a:buClrTx/>
              <a:buFont typeface="Arial" panose="020B0604020202020204" pitchFamily="34" charset="0"/>
              <a:buChar char="•"/>
            </a:pPr>
            <a:r>
              <a:rPr lang="en-AU" dirty="0"/>
              <a:t>non-confrontational </a:t>
            </a:r>
            <a:r>
              <a:rPr lang="en-AU" dirty="0" smtClean="0"/>
              <a:t>set-up; </a:t>
            </a:r>
            <a:endParaRPr lang="en-AU" dirty="0"/>
          </a:p>
          <a:p>
            <a:pPr lvl="1">
              <a:buClrTx/>
              <a:buFont typeface="Arial" panose="020B0604020202020204" pitchFamily="34" charset="0"/>
              <a:buChar char="•"/>
            </a:pPr>
            <a:r>
              <a:rPr lang="en-AU" dirty="0"/>
              <a:t>warm and </a:t>
            </a:r>
            <a:r>
              <a:rPr lang="en-AU" dirty="0" smtClean="0"/>
              <a:t>friendly; and</a:t>
            </a:r>
            <a:endParaRPr lang="en-AU" dirty="0"/>
          </a:p>
          <a:p>
            <a:pPr lvl="1">
              <a:buClrTx/>
              <a:buFont typeface="Arial" panose="020B0604020202020204" pitchFamily="34" charset="0"/>
              <a:buChar char="•"/>
            </a:pPr>
            <a:r>
              <a:rPr lang="en-AU" dirty="0"/>
              <a:t>support </a:t>
            </a:r>
            <a:r>
              <a:rPr lang="en-AU" dirty="0" smtClean="0"/>
              <a:t>person. </a:t>
            </a:r>
            <a:endParaRPr lang="en-AU" dirty="0"/>
          </a:p>
          <a:p>
            <a:pPr>
              <a:buClrTx/>
            </a:pPr>
            <a:endParaRPr lang="en-AU"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247976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2800" kern="0" spc="0" dirty="0">
                <a:latin typeface="Verdana"/>
              </a:rPr>
              <a:t>Child Interviews - Location</a:t>
            </a:r>
            <a:endParaRPr lang="en-AU" sz="2800" dirty="0"/>
          </a:p>
        </p:txBody>
      </p:sp>
      <p:sp>
        <p:nvSpPr>
          <p:cNvPr id="4" name="Content Placeholder 3"/>
          <p:cNvSpPr>
            <a:spLocks noGrp="1"/>
          </p:cNvSpPr>
          <p:nvPr>
            <p:ph idx="1"/>
          </p:nvPr>
        </p:nvSpPr>
        <p:spPr>
          <a:xfrm>
            <a:off x="683568" y="1484784"/>
            <a:ext cx="7772173" cy="4864897"/>
          </a:xfrm>
        </p:spPr>
        <p:txBody>
          <a:bodyPr>
            <a:normAutofit/>
          </a:bodyPr>
          <a:lstStyle/>
          <a:p>
            <a:pPr marL="68580" indent="0">
              <a:buClrTx/>
              <a:buNone/>
            </a:pPr>
            <a:r>
              <a:rPr lang="en-AU" b="1" dirty="0"/>
              <a:t>What are the features of a child-friendly interview environment?</a:t>
            </a:r>
          </a:p>
          <a:p>
            <a:pPr marL="68580" indent="0">
              <a:buClrTx/>
              <a:buNone/>
            </a:pPr>
            <a:endParaRPr lang="en-AU"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pic>
        <p:nvPicPr>
          <p:cNvPr id="5" name="Picture 4" descr="A group of people in a room&#10;&#10;Description automatically generated">
            <a:extLst>
              <a:ext uri="{FF2B5EF4-FFF2-40B4-BE49-F238E27FC236}">
                <a16:creationId xmlns:a16="http://schemas.microsoft.com/office/drawing/2014/main" xmlns="" id="{07A5CD39-DEFB-4711-AAA1-158B244068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994" y="2852935"/>
            <a:ext cx="3262358" cy="2456215"/>
          </a:xfrm>
          <a:prstGeom prst="rect">
            <a:avLst/>
          </a:prstGeom>
        </p:spPr>
      </p:pic>
      <p:pic>
        <p:nvPicPr>
          <p:cNvPr id="7" name="Picture 6" descr="A living room filled with furniture and a rug&#10;&#10;Description automatically generated">
            <a:extLst>
              <a:ext uri="{FF2B5EF4-FFF2-40B4-BE49-F238E27FC236}">
                <a16:creationId xmlns:a16="http://schemas.microsoft.com/office/drawing/2014/main" xmlns="" id="{7CD1FB40-1F4E-4933-AB44-379B8CF52C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6743" y="2852935"/>
            <a:ext cx="3710131" cy="2468044"/>
          </a:xfrm>
          <a:prstGeom prst="rect">
            <a:avLst/>
          </a:prstGeom>
        </p:spPr>
      </p:pic>
    </p:spTree>
    <p:extLst>
      <p:ext uri="{BB962C8B-B14F-4D97-AF65-F5344CB8AC3E}">
        <p14:creationId xmlns:p14="http://schemas.microsoft.com/office/powerpoint/2010/main" val="104778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2800" kern="0" spc="0" dirty="0">
                <a:latin typeface="Verdana"/>
              </a:rPr>
              <a:t>Child Interviews - Timing</a:t>
            </a:r>
            <a:endParaRPr lang="en-AU" sz="2800" dirty="0"/>
          </a:p>
        </p:txBody>
      </p:sp>
      <p:sp>
        <p:nvSpPr>
          <p:cNvPr id="4" name="Content Placeholder 3"/>
          <p:cNvSpPr>
            <a:spLocks noGrp="1"/>
          </p:cNvSpPr>
          <p:nvPr>
            <p:ph idx="1"/>
          </p:nvPr>
        </p:nvSpPr>
        <p:spPr>
          <a:xfrm>
            <a:off x="683568" y="1484784"/>
            <a:ext cx="7772173" cy="4864897"/>
          </a:xfrm>
        </p:spPr>
        <p:txBody>
          <a:bodyPr>
            <a:normAutofit/>
          </a:bodyPr>
          <a:lstStyle/>
          <a:p>
            <a:pPr marL="68580" indent="0">
              <a:buClrTx/>
              <a:buNone/>
            </a:pPr>
            <a:r>
              <a:rPr lang="en-AU" b="1" dirty="0"/>
              <a:t>When should an interview occur?</a:t>
            </a:r>
          </a:p>
          <a:p>
            <a:pPr>
              <a:buClrTx/>
              <a:buFont typeface="Arial" panose="020B0604020202020204" pitchFamily="34" charset="0"/>
              <a:buChar char="•"/>
            </a:pPr>
            <a:r>
              <a:rPr lang="en-AU" dirty="0"/>
              <a:t>When considering the time of day to interview children, balance needs to be struck between:</a:t>
            </a:r>
          </a:p>
          <a:p>
            <a:pPr lvl="1">
              <a:buClrTx/>
              <a:buFont typeface="Arial" panose="020B0604020202020204" pitchFamily="34" charset="0"/>
              <a:buChar char="•"/>
            </a:pPr>
            <a:r>
              <a:rPr lang="en-AU" dirty="0"/>
              <a:t>The seriousness of the matter and the need to progress the investigation promptly;</a:t>
            </a:r>
          </a:p>
          <a:p>
            <a:pPr lvl="1">
              <a:buClrTx/>
              <a:buFont typeface="Arial" panose="020B0604020202020204" pitchFamily="34" charset="0"/>
              <a:buChar char="•"/>
            </a:pPr>
            <a:r>
              <a:rPr lang="en-AU" dirty="0"/>
              <a:t>The possible contamination of evidence (</a:t>
            </a:r>
            <a:r>
              <a:rPr lang="en-AU" dirty="0" err="1"/>
              <a:t>eg</a:t>
            </a:r>
            <a:r>
              <a:rPr lang="en-AU" dirty="0"/>
              <a:t>: if the child goes home to parents who may influence their account); and</a:t>
            </a:r>
          </a:p>
          <a:p>
            <a:pPr lvl="1">
              <a:buClrTx/>
              <a:buFont typeface="Arial" panose="020B0604020202020204" pitchFamily="34" charset="0"/>
              <a:buChar char="•"/>
            </a:pPr>
            <a:r>
              <a:rPr lang="en-AU" dirty="0"/>
              <a:t>Most importantly, the needs of the child (a young child under 8 years will struggle to give a coherent account after 9pm).</a:t>
            </a:r>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4163520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2800" kern="0" spc="0" dirty="0">
                <a:latin typeface="Verdana"/>
              </a:rPr>
              <a:t>Child Interviews - Techniques</a:t>
            </a:r>
            <a:endParaRPr lang="en-AU" sz="2800" dirty="0"/>
          </a:p>
        </p:txBody>
      </p:sp>
      <p:sp>
        <p:nvSpPr>
          <p:cNvPr id="4" name="Content Placeholder 3"/>
          <p:cNvSpPr>
            <a:spLocks noGrp="1"/>
          </p:cNvSpPr>
          <p:nvPr>
            <p:ph idx="1"/>
          </p:nvPr>
        </p:nvSpPr>
        <p:spPr>
          <a:xfrm>
            <a:off x="683568" y="1484784"/>
            <a:ext cx="7772173" cy="4864897"/>
          </a:xfrm>
        </p:spPr>
        <p:txBody>
          <a:bodyPr>
            <a:normAutofit fontScale="85000" lnSpcReduction="10000"/>
          </a:bodyPr>
          <a:lstStyle/>
          <a:p>
            <a:pPr marL="68580" indent="0">
              <a:buClrTx/>
              <a:buNone/>
            </a:pPr>
            <a:r>
              <a:rPr lang="en-AU" b="1" dirty="0"/>
              <a:t>Things to consider while interviewing child victims:</a:t>
            </a:r>
          </a:p>
          <a:p>
            <a:pPr>
              <a:buClrTx/>
              <a:buFont typeface="Arial" panose="020B0604020202020204" pitchFamily="34" charset="0"/>
              <a:buChar char="•"/>
            </a:pPr>
            <a:r>
              <a:rPr lang="en-AU" dirty="0"/>
              <a:t>Sensitive approach and recognise vulnerability;</a:t>
            </a:r>
          </a:p>
          <a:p>
            <a:pPr>
              <a:buClrTx/>
              <a:buFont typeface="Arial" panose="020B0604020202020204" pitchFamily="34" charset="0"/>
              <a:buChar char="•"/>
            </a:pPr>
            <a:r>
              <a:rPr lang="en-AU" dirty="0"/>
              <a:t>Establish a child sensitive environment and develop rapport;</a:t>
            </a:r>
          </a:p>
          <a:p>
            <a:pPr>
              <a:buClrTx/>
              <a:buFont typeface="Arial" panose="020B0604020202020204" pitchFamily="34" charset="0"/>
              <a:buChar char="•"/>
            </a:pPr>
            <a:r>
              <a:rPr lang="en-AU" dirty="0"/>
              <a:t>Determine child’s developmental age;</a:t>
            </a:r>
          </a:p>
          <a:p>
            <a:pPr>
              <a:buClrTx/>
              <a:buFont typeface="Arial" panose="020B0604020202020204" pitchFamily="34" charset="0"/>
              <a:buChar char="•"/>
            </a:pPr>
            <a:r>
              <a:rPr lang="en-AU" dirty="0"/>
              <a:t>Identify yourself as a helping person;</a:t>
            </a:r>
          </a:p>
          <a:p>
            <a:pPr>
              <a:buClrTx/>
              <a:buFont typeface="Arial" panose="020B0604020202020204" pitchFamily="34" charset="0"/>
              <a:buChar char="•"/>
            </a:pPr>
            <a:r>
              <a:rPr lang="en-AU" dirty="0"/>
              <a:t>Ask the child if he/she know why they have come to see you;</a:t>
            </a:r>
          </a:p>
          <a:p>
            <a:pPr>
              <a:buClrTx/>
              <a:buFont typeface="Arial" panose="020B0604020202020204" pitchFamily="34" charset="0"/>
              <a:buChar char="•"/>
            </a:pPr>
            <a:r>
              <a:rPr lang="en-AU" dirty="0"/>
              <a:t>Establish ground rules (truth and lies);</a:t>
            </a:r>
          </a:p>
          <a:p>
            <a:pPr>
              <a:buClrTx/>
              <a:buFont typeface="Arial" panose="020B0604020202020204" pitchFamily="34" charset="0"/>
              <a:buChar char="•"/>
            </a:pPr>
            <a:r>
              <a:rPr lang="en-AU" dirty="0"/>
              <a:t>Ask the child to describe what is happening in their own words;</a:t>
            </a:r>
          </a:p>
          <a:p>
            <a:pPr>
              <a:buClrTx/>
              <a:buFont typeface="Arial" panose="020B0604020202020204" pitchFamily="34" charset="0"/>
              <a:buChar char="•"/>
            </a:pPr>
            <a:r>
              <a:rPr lang="en-AU" dirty="0"/>
              <a:t>Begin with open-ended questions and only use direct questions when necessary; and</a:t>
            </a:r>
          </a:p>
          <a:p>
            <a:pPr>
              <a:buClrTx/>
              <a:buFont typeface="Arial" panose="020B0604020202020204" pitchFamily="34" charset="0"/>
              <a:buChar char="•"/>
            </a:pPr>
            <a:r>
              <a:rPr lang="en-AU" dirty="0"/>
              <a:t>Consider the child may disclose other victims.</a:t>
            </a:r>
          </a:p>
          <a:p>
            <a:pPr>
              <a:buClrTx/>
            </a:pPr>
            <a:endParaRPr lang="en-AU"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676799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50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2800" kern="0" spc="0" dirty="0">
                <a:latin typeface="Verdana"/>
              </a:rPr>
              <a:t>Child Interviews - Techniques</a:t>
            </a:r>
            <a:endParaRPr lang="en-AU" sz="2800" dirty="0"/>
          </a:p>
        </p:txBody>
      </p:sp>
      <p:sp>
        <p:nvSpPr>
          <p:cNvPr id="4" name="Content Placeholder 3"/>
          <p:cNvSpPr>
            <a:spLocks noGrp="1"/>
          </p:cNvSpPr>
          <p:nvPr>
            <p:ph idx="1"/>
          </p:nvPr>
        </p:nvSpPr>
        <p:spPr>
          <a:xfrm>
            <a:off x="683568" y="1484784"/>
            <a:ext cx="7772173" cy="4864897"/>
          </a:xfrm>
        </p:spPr>
        <p:txBody>
          <a:bodyPr>
            <a:normAutofit lnSpcReduction="10000"/>
          </a:bodyPr>
          <a:lstStyle/>
          <a:p>
            <a:pPr marL="68580" indent="0">
              <a:buClrTx/>
              <a:buNone/>
            </a:pPr>
            <a:r>
              <a:rPr lang="en-AU" b="1" dirty="0"/>
              <a:t>Open Questions:</a:t>
            </a:r>
          </a:p>
          <a:p>
            <a:pPr>
              <a:buClrTx/>
              <a:buFont typeface="Arial" panose="020B0604020202020204" pitchFamily="34" charset="0"/>
              <a:buChar char="•"/>
            </a:pPr>
            <a:r>
              <a:rPr lang="en-AU" dirty="0"/>
              <a:t>Neutral questions that don’t indicate any form of answer or </a:t>
            </a:r>
            <a:r>
              <a:rPr lang="en-AU" dirty="0" smtClean="0"/>
              <a:t>response;</a:t>
            </a:r>
            <a:endParaRPr lang="en-AU" dirty="0"/>
          </a:p>
          <a:p>
            <a:pPr>
              <a:buClrTx/>
              <a:buFont typeface="Arial" panose="020B0604020202020204" pitchFamily="34" charset="0"/>
              <a:buChar char="•"/>
            </a:pPr>
            <a:r>
              <a:rPr lang="en-AU" dirty="0"/>
              <a:t>Encourage the child to recall information from </a:t>
            </a:r>
            <a:r>
              <a:rPr lang="en-AU" dirty="0" smtClean="0"/>
              <a:t>memory; and</a:t>
            </a:r>
            <a:endParaRPr lang="en-AU" dirty="0"/>
          </a:p>
          <a:p>
            <a:pPr>
              <a:buClrTx/>
              <a:buFont typeface="Arial" panose="020B0604020202020204" pitchFamily="34" charset="0"/>
              <a:buChar char="•"/>
            </a:pPr>
            <a:r>
              <a:rPr lang="en-AU" dirty="0"/>
              <a:t>Invites children to give longer, more detailed and accurate </a:t>
            </a:r>
            <a:r>
              <a:rPr lang="en-AU" dirty="0" smtClean="0"/>
              <a:t>responses.</a:t>
            </a:r>
            <a:endParaRPr lang="en-AU" dirty="0"/>
          </a:p>
          <a:p>
            <a:pPr>
              <a:buClrTx/>
              <a:buFont typeface="Arial" panose="020B0604020202020204" pitchFamily="34" charset="0"/>
              <a:buChar char="•"/>
            </a:pPr>
            <a:r>
              <a:rPr lang="en-AU" dirty="0"/>
              <a:t>Examples of open ended questions:</a:t>
            </a:r>
          </a:p>
          <a:p>
            <a:pPr lvl="1">
              <a:buClrTx/>
              <a:buFont typeface="Arial" panose="020B0604020202020204" pitchFamily="34" charset="0"/>
              <a:buChar char="•"/>
            </a:pPr>
            <a:r>
              <a:rPr lang="en-AU" dirty="0"/>
              <a:t>“Please tell me exactly what happened when your mother arrived</a:t>
            </a:r>
            <a:r>
              <a:rPr lang="en-AU" dirty="0" smtClean="0"/>
              <a:t>”; and</a:t>
            </a:r>
            <a:endParaRPr lang="en-AU" dirty="0"/>
          </a:p>
          <a:p>
            <a:pPr lvl="1">
              <a:buClrTx/>
              <a:buFont typeface="Arial" panose="020B0604020202020204" pitchFamily="34" charset="0"/>
              <a:buChar char="•"/>
            </a:pPr>
            <a:r>
              <a:rPr lang="en-AU" dirty="0"/>
              <a:t>“Please tell me what you did after the man left the house”.</a:t>
            </a:r>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2932540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2800" kern="0" spc="0" dirty="0">
                <a:latin typeface="Verdana"/>
              </a:rPr>
              <a:t>Child Interviews - Techniques</a:t>
            </a:r>
            <a:endParaRPr lang="en-AU" sz="2800" dirty="0"/>
          </a:p>
        </p:txBody>
      </p:sp>
      <p:sp>
        <p:nvSpPr>
          <p:cNvPr id="4" name="Content Placeholder 3"/>
          <p:cNvSpPr>
            <a:spLocks noGrp="1"/>
          </p:cNvSpPr>
          <p:nvPr>
            <p:ph idx="1"/>
          </p:nvPr>
        </p:nvSpPr>
        <p:spPr>
          <a:xfrm>
            <a:off x="683568" y="1484784"/>
            <a:ext cx="7772173" cy="4864897"/>
          </a:xfrm>
        </p:spPr>
        <p:txBody>
          <a:bodyPr>
            <a:normAutofit fontScale="92500"/>
          </a:bodyPr>
          <a:lstStyle/>
          <a:p>
            <a:pPr marL="68580" indent="0">
              <a:buClrTx/>
              <a:buNone/>
            </a:pPr>
            <a:r>
              <a:rPr lang="en-AU" b="1" dirty="0"/>
              <a:t>Things to avoid while interviewing child victims:</a:t>
            </a:r>
          </a:p>
          <a:p>
            <a:pPr>
              <a:buClrTx/>
              <a:buFont typeface="Arial" panose="020B0604020202020204" pitchFamily="34" charset="0"/>
              <a:buChar char="•"/>
            </a:pPr>
            <a:r>
              <a:rPr lang="en-AU" dirty="0"/>
              <a:t>Don’t verbally reward the child for answering a question that is significant to the investigation;</a:t>
            </a:r>
          </a:p>
          <a:p>
            <a:pPr>
              <a:buClrTx/>
              <a:buFont typeface="Arial" panose="020B0604020202020204" pitchFamily="34" charset="0"/>
              <a:buChar char="•"/>
            </a:pPr>
            <a:r>
              <a:rPr lang="en-AU" dirty="0"/>
              <a:t>Don’t reward the child with lollies or food </a:t>
            </a:r>
            <a:r>
              <a:rPr lang="en-AU" dirty="0" smtClean="0"/>
              <a:t>stuffs;</a:t>
            </a:r>
            <a:endParaRPr lang="en-AU" dirty="0"/>
          </a:p>
          <a:p>
            <a:pPr>
              <a:buClrTx/>
              <a:buFont typeface="Arial" panose="020B0604020202020204" pitchFamily="34" charset="0"/>
              <a:buChar char="•"/>
            </a:pPr>
            <a:r>
              <a:rPr lang="en-AU" dirty="0"/>
              <a:t>Avoid cross examination questioning techniques;</a:t>
            </a:r>
          </a:p>
          <a:p>
            <a:pPr>
              <a:buClrTx/>
              <a:buFont typeface="Arial" panose="020B0604020202020204" pitchFamily="34" charset="0"/>
              <a:buChar char="•"/>
            </a:pPr>
            <a:r>
              <a:rPr lang="en-AU" dirty="0"/>
              <a:t>Avoid Police jargon;</a:t>
            </a:r>
          </a:p>
          <a:p>
            <a:pPr>
              <a:buClrTx/>
              <a:buFont typeface="Arial" panose="020B0604020202020204" pitchFamily="34" charset="0"/>
              <a:buChar char="•"/>
            </a:pPr>
            <a:r>
              <a:rPr lang="en-AU" dirty="0"/>
              <a:t>Avoid quizzical responses to a child’s answer’s (frowning </a:t>
            </a:r>
            <a:r>
              <a:rPr lang="en-AU" dirty="0" err="1"/>
              <a:t>etc</a:t>
            </a:r>
            <a:r>
              <a:rPr lang="en-AU" dirty="0"/>
              <a:t>). The child may think they’ve offered an ‘incorrect’ response</a:t>
            </a:r>
            <a:r>
              <a:rPr lang="en-AU" dirty="0" smtClean="0"/>
              <a:t>; and</a:t>
            </a:r>
            <a:endParaRPr lang="en-AU" dirty="0"/>
          </a:p>
          <a:p>
            <a:pPr>
              <a:buClrTx/>
              <a:buFont typeface="Arial" panose="020B0604020202020204" pitchFamily="34" charset="0"/>
              <a:buChar char="•"/>
            </a:pPr>
            <a:r>
              <a:rPr lang="en-AU" dirty="0"/>
              <a:t>Avoid closed ended, forced-choice and leading questions.</a:t>
            </a:r>
          </a:p>
          <a:p>
            <a:pPr>
              <a:buClrTx/>
            </a:pPr>
            <a:endParaRPr lang="en-AU"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2811636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2800" kern="0" spc="0" dirty="0">
                <a:latin typeface="Verdana"/>
              </a:rPr>
              <a:t>Child Interviews - Techniques</a:t>
            </a:r>
            <a:endParaRPr lang="en-AU" sz="2800" dirty="0"/>
          </a:p>
        </p:txBody>
      </p:sp>
      <p:sp>
        <p:nvSpPr>
          <p:cNvPr id="4" name="Content Placeholder 3"/>
          <p:cNvSpPr>
            <a:spLocks noGrp="1"/>
          </p:cNvSpPr>
          <p:nvPr>
            <p:ph idx="1"/>
          </p:nvPr>
        </p:nvSpPr>
        <p:spPr>
          <a:xfrm>
            <a:off x="683568" y="1484784"/>
            <a:ext cx="7772173" cy="4864897"/>
          </a:xfrm>
        </p:spPr>
        <p:txBody>
          <a:bodyPr>
            <a:normAutofit fontScale="92500"/>
          </a:bodyPr>
          <a:lstStyle/>
          <a:p>
            <a:pPr marL="68580" indent="0">
              <a:buClrTx/>
              <a:buNone/>
            </a:pPr>
            <a:r>
              <a:rPr lang="en-AU" b="1" dirty="0"/>
              <a:t>Closed-ended questions:</a:t>
            </a:r>
          </a:p>
          <a:p>
            <a:pPr>
              <a:buClrTx/>
              <a:buFont typeface="Arial" panose="020B0604020202020204" pitchFamily="34" charset="0"/>
              <a:buChar char="•"/>
            </a:pPr>
            <a:r>
              <a:rPr lang="en-AU" dirty="0"/>
              <a:t>Require a simple answer from the child, such as “yes” or “no” or identifying information (age </a:t>
            </a:r>
            <a:r>
              <a:rPr lang="en-AU" dirty="0" err="1"/>
              <a:t>etc</a:t>
            </a:r>
            <a:r>
              <a:rPr lang="en-AU" dirty="0" smtClean="0"/>
              <a:t>);</a:t>
            </a:r>
            <a:endParaRPr lang="en-AU" dirty="0"/>
          </a:p>
          <a:p>
            <a:pPr>
              <a:buClrTx/>
              <a:buFont typeface="Arial" panose="020B0604020202020204" pitchFamily="34" charset="0"/>
              <a:buChar char="•"/>
            </a:pPr>
            <a:r>
              <a:rPr lang="en-AU" dirty="0"/>
              <a:t>Young children </a:t>
            </a:r>
            <a:r>
              <a:rPr lang="en-AU" dirty="0" smtClean="0"/>
              <a:t>have </a:t>
            </a:r>
            <a:r>
              <a:rPr lang="en-AU" dirty="0"/>
              <a:t>a tendency to respond affirmatively to a “yes” or “no” </a:t>
            </a:r>
            <a:r>
              <a:rPr lang="en-AU" dirty="0" smtClean="0"/>
              <a:t>question;</a:t>
            </a:r>
            <a:endParaRPr lang="en-AU" dirty="0"/>
          </a:p>
          <a:p>
            <a:pPr>
              <a:buClrTx/>
              <a:buFont typeface="Arial" panose="020B0604020202020204" pitchFamily="34" charset="0"/>
              <a:buChar char="•"/>
            </a:pPr>
            <a:r>
              <a:rPr lang="en-AU" dirty="0"/>
              <a:t>C</a:t>
            </a:r>
            <a:r>
              <a:rPr lang="en-AU" dirty="0" smtClean="0"/>
              <a:t>an </a:t>
            </a:r>
            <a:r>
              <a:rPr lang="en-AU" dirty="0"/>
              <a:t>lead to untrue statements, which may impact the credibility of the child’s version of </a:t>
            </a:r>
            <a:r>
              <a:rPr lang="en-AU" dirty="0" smtClean="0"/>
              <a:t>events; and</a:t>
            </a:r>
            <a:endParaRPr lang="en-AU" dirty="0"/>
          </a:p>
          <a:p>
            <a:pPr>
              <a:buClrTx/>
              <a:buFont typeface="Arial" panose="020B0604020202020204" pitchFamily="34" charset="0"/>
              <a:buChar char="•"/>
            </a:pPr>
            <a:r>
              <a:rPr lang="en-AU" dirty="0"/>
              <a:t>Examples of close-ended questions:</a:t>
            </a:r>
          </a:p>
          <a:p>
            <a:pPr lvl="1">
              <a:buClrTx/>
              <a:buFont typeface="Arial" panose="020B0604020202020204" pitchFamily="34" charset="0"/>
              <a:buChar char="•"/>
            </a:pPr>
            <a:r>
              <a:rPr lang="en-AU" dirty="0"/>
              <a:t>“Did you continue going to school after the incidents</a:t>
            </a:r>
            <a:r>
              <a:rPr lang="en-AU" dirty="0" smtClean="0"/>
              <a:t>?”</a:t>
            </a:r>
            <a:endParaRPr lang="en-AU" dirty="0"/>
          </a:p>
          <a:p>
            <a:pPr lvl="1">
              <a:buClrTx/>
              <a:buFont typeface="Arial" panose="020B0604020202020204" pitchFamily="34" charset="0"/>
              <a:buChar char="•"/>
            </a:pPr>
            <a:r>
              <a:rPr lang="en-AU" dirty="0"/>
              <a:t>“How old were you when this happened</a:t>
            </a:r>
            <a:r>
              <a:rPr lang="en-AU" dirty="0" smtClean="0"/>
              <a:t>?” </a:t>
            </a:r>
            <a:endParaRPr lang="en-AU" dirty="0"/>
          </a:p>
          <a:p>
            <a:pPr lvl="1">
              <a:buClrTx/>
              <a:buFont typeface="Arial" panose="020B0604020202020204" pitchFamily="34" charset="0"/>
              <a:buChar char="•"/>
            </a:pPr>
            <a:r>
              <a:rPr lang="en-AU" dirty="0"/>
              <a:t>“Who else was in the room?”</a:t>
            </a:r>
          </a:p>
          <a:p>
            <a:pPr lvl="1">
              <a:buClrTx/>
            </a:pPr>
            <a:endParaRPr lang="en-AU" dirty="0"/>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270179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2800" kern="0" spc="0" dirty="0">
                <a:latin typeface="Verdana"/>
              </a:rPr>
              <a:t>Child Interviews - Techniques</a:t>
            </a:r>
            <a:endParaRPr lang="en-AU" sz="2800" dirty="0"/>
          </a:p>
        </p:txBody>
      </p:sp>
      <p:sp>
        <p:nvSpPr>
          <p:cNvPr id="4" name="Content Placeholder 3"/>
          <p:cNvSpPr>
            <a:spLocks noGrp="1"/>
          </p:cNvSpPr>
          <p:nvPr>
            <p:ph idx="1"/>
          </p:nvPr>
        </p:nvSpPr>
        <p:spPr>
          <a:xfrm>
            <a:off x="683568" y="1484784"/>
            <a:ext cx="7772173" cy="4864897"/>
          </a:xfrm>
        </p:spPr>
        <p:txBody>
          <a:bodyPr>
            <a:normAutofit/>
          </a:bodyPr>
          <a:lstStyle/>
          <a:p>
            <a:pPr marL="68580" indent="0">
              <a:buClrTx/>
              <a:buNone/>
            </a:pPr>
            <a:r>
              <a:rPr lang="en-AU" b="1" dirty="0"/>
              <a:t>Forced-Choice Questions:</a:t>
            </a:r>
          </a:p>
          <a:p>
            <a:pPr>
              <a:buClrTx/>
              <a:buFont typeface="Arial" panose="020B0604020202020204" pitchFamily="34" charset="0"/>
              <a:buChar char="•"/>
            </a:pPr>
            <a:r>
              <a:rPr lang="en-AU" dirty="0" smtClean="0"/>
              <a:t>Presents </a:t>
            </a:r>
            <a:r>
              <a:rPr lang="en-AU" dirty="0"/>
              <a:t>a child with a  limited number of </a:t>
            </a:r>
            <a:r>
              <a:rPr lang="en-AU" dirty="0" smtClean="0"/>
              <a:t>answers;</a:t>
            </a:r>
            <a:endParaRPr lang="en-AU" dirty="0"/>
          </a:p>
          <a:p>
            <a:pPr>
              <a:buClrTx/>
              <a:buFont typeface="Arial" panose="020B0604020202020204" pitchFamily="34" charset="0"/>
              <a:buChar char="•"/>
            </a:pPr>
            <a:r>
              <a:rPr lang="en-AU" dirty="0" smtClean="0"/>
              <a:t>Introduces information </a:t>
            </a:r>
            <a:r>
              <a:rPr lang="en-AU" dirty="0"/>
              <a:t>into the </a:t>
            </a:r>
            <a:r>
              <a:rPr lang="en-AU" dirty="0" smtClean="0"/>
              <a:t>question; and</a:t>
            </a:r>
            <a:endParaRPr lang="en-AU" dirty="0"/>
          </a:p>
          <a:p>
            <a:pPr>
              <a:buClrTx/>
              <a:buFont typeface="Arial" panose="020B0604020202020204" pitchFamily="34" charset="0"/>
              <a:buChar char="•"/>
            </a:pPr>
            <a:r>
              <a:rPr lang="en-AU" dirty="0"/>
              <a:t>I</a:t>
            </a:r>
            <a:r>
              <a:rPr lang="en-AU" dirty="0" smtClean="0"/>
              <a:t>nfluence </a:t>
            </a:r>
            <a:r>
              <a:rPr lang="en-AU" dirty="0"/>
              <a:t>the child’s answer within the limited options </a:t>
            </a:r>
            <a:r>
              <a:rPr lang="en-AU" dirty="0" smtClean="0"/>
              <a:t>available.</a:t>
            </a:r>
            <a:endParaRPr lang="en-AU" dirty="0"/>
          </a:p>
          <a:p>
            <a:pPr>
              <a:buClrTx/>
              <a:buFont typeface="Arial" panose="020B0604020202020204" pitchFamily="34" charset="0"/>
              <a:buChar char="•"/>
            </a:pPr>
            <a:r>
              <a:rPr lang="en-AU" dirty="0"/>
              <a:t>Examples of forced-choice questions:</a:t>
            </a:r>
          </a:p>
          <a:p>
            <a:pPr lvl="1">
              <a:buClrTx/>
              <a:buFont typeface="Arial" panose="020B0604020202020204" pitchFamily="34" charset="0"/>
              <a:buChar char="•"/>
            </a:pPr>
            <a:r>
              <a:rPr lang="en-AU" dirty="0"/>
              <a:t>“Did the man wear brown or black shoes?”</a:t>
            </a:r>
          </a:p>
          <a:p>
            <a:pPr lvl="1">
              <a:buClrTx/>
              <a:buFont typeface="Arial" panose="020B0604020202020204" pitchFamily="34" charset="0"/>
              <a:buChar char="•"/>
            </a:pPr>
            <a:r>
              <a:rPr lang="en-AU" dirty="0"/>
              <a:t>“Did you go home before or after it started raining?”</a:t>
            </a:r>
          </a:p>
          <a:p>
            <a:pPr marL="768096" lvl="2" indent="0">
              <a:buClrTx/>
              <a:buNone/>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270179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2800" kern="0" spc="0" dirty="0">
                <a:latin typeface="Verdana"/>
              </a:rPr>
              <a:t>Child Interviews - Techniques</a:t>
            </a:r>
            <a:endParaRPr lang="en-AU" sz="2800" dirty="0"/>
          </a:p>
        </p:txBody>
      </p:sp>
      <p:sp>
        <p:nvSpPr>
          <p:cNvPr id="4" name="Content Placeholder 3"/>
          <p:cNvSpPr>
            <a:spLocks noGrp="1"/>
          </p:cNvSpPr>
          <p:nvPr>
            <p:ph idx="1"/>
          </p:nvPr>
        </p:nvSpPr>
        <p:spPr>
          <a:xfrm>
            <a:off x="683568" y="1484784"/>
            <a:ext cx="7772173" cy="4864897"/>
          </a:xfrm>
        </p:spPr>
        <p:txBody>
          <a:bodyPr>
            <a:normAutofit/>
          </a:bodyPr>
          <a:lstStyle/>
          <a:p>
            <a:pPr marL="68580" indent="0">
              <a:buClrTx/>
              <a:buNone/>
            </a:pPr>
            <a:r>
              <a:rPr lang="en-AU" b="1" dirty="0"/>
              <a:t>Leading Questions:</a:t>
            </a:r>
          </a:p>
          <a:p>
            <a:pPr>
              <a:buClrTx/>
              <a:buFont typeface="Arial" panose="020B0604020202020204" pitchFamily="34" charset="0"/>
              <a:buChar char="•"/>
            </a:pPr>
            <a:r>
              <a:rPr lang="en-AU" dirty="0"/>
              <a:t>Also called ‘suggestive questions</a:t>
            </a:r>
            <a:r>
              <a:rPr lang="en-AU" dirty="0" smtClean="0"/>
              <a:t>’;</a:t>
            </a:r>
            <a:endParaRPr lang="en-AU" dirty="0"/>
          </a:p>
          <a:p>
            <a:pPr>
              <a:buClrTx/>
              <a:buFont typeface="Arial" panose="020B0604020202020204" pitchFamily="34" charset="0"/>
              <a:buChar char="•"/>
            </a:pPr>
            <a:r>
              <a:rPr lang="en-AU" dirty="0"/>
              <a:t>O</a:t>
            </a:r>
            <a:r>
              <a:rPr lang="en-AU" dirty="0" smtClean="0"/>
              <a:t>ffers an </a:t>
            </a:r>
            <a:r>
              <a:rPr lang="en-AU" dirty="0"/>
              <a:t>indication of a possible </a:t>
            </a:r>
            <a:r>
              <a:rPr lang="en-AU" dirty="0" smtClean="0"/>
              <a:t>answer; and</a:t>
            </a:r>
            <a:endParaRPr lang="en-AU" dirty="0"/>
          </a:p>
          <a:p>
            <a:pPr>
              <a:buClrTx/>
              <a:buFont typeface="Arial" panose="020B0604020202020204" pitchFamily="34" charset="0"/>
              <a:buChar char="•"/>
            </a:pPr>
            <a:r>
              <a:rPr lang="en-AU" dirty="0"/>
              <a:t>Can lead to untrue statements that impact the credibility of the child’s version of events.</a:t>
            </a:r>
          </a:p>
          <a:p>
            <a:pPr>
              <a:buClrTx/>
              <a:buFont typeface="Arial" panose="020B0604020202020204" pitchFamily="34" charset="0"/>
              <a:buChar char="•"/>
            </a:pPr>
            <a:r>
              <a:rPr lang="en-AU" dirty="0"/>
              <a:t>Examples of leading questions:</a:t>
            </a:r>
          </a:p>
          <a:p>
            <a:pPr lvl="1">
              <a:buClrTx/>
              <a:buFont typeface="Arial" panose="020B0604020202020204" pitchFamily="34" charset="0"/>
              <a:buChar char="•"/>
            </a:pPr>
            <a:r>
              <a:rPr lang="en-AU" dirty="0"/>
              <a:t>“Did the man have a gun in his hand?”</a:t>
            </a:r>
          </a:p>
          <a:p>
            <a:pPr lvl="1">
              <a:buClrTx/>
              <a:buFont typeface="Arial" panose="020B0604020202020204" pitchFamily="34" charset="0"/>
              <a:buChar char="•"/>
            </a:pPr>
            <a:r>
              <a:rPr lang="en-AU" dirty="0"/>
              <a:t>“Did you like what he did to you?”</a:t>
            </a:r>
          </a:p>
          <a:p>
            <a:pPr lvl="1">
              <a:buClrTx/>
              <a:buFont typeface="Arial" panose="020B0604020202020204" pitchFamily="34" charset="0"/>
              <a:buChar char="•"/>
            </a:pPr>
            <a:r>
              <a:rPr lang="en-AU" dirty="0"/>
              <a:t>“So you were scared weren’t you?”</a:t>
            </a:r>
          </a:p>
          <a:p>
            <a:pPr>
              <a:buClrTx/>
            </a:pPr>
            <a:endParaRPr lang="en-AU" dirty="0"/>
          </a:p>
          <a:p>
            <a:pPr marL="68580" indent="0">
              <a:buClrTx/>
              <a:buNone/>
            </a:pPr>
            <a:endParaRPr lang="en-AU" dirty="0"/>
          </a:p>
          <a:p>
            <a:pPr>
              <a:buClrTx/>
              <a:buFont typeface="Arial" panose="020B0604020202020204" pitchFamily="34" charset="0"/>
              <a:buChar char="•"/>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2518163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3000" kern="0" spc="0" dirty="0" smtClean="0">
                <a:latin typeface="Verdana"/>
              </a:rPr>
              <a:t>Action Plan</a:t>
            </a:r>
            <a:endParaRPr lang="en-AU" sz="3000" dirty="0"/>
          </a:p>
        </p:txBody>
      </p:sp>
      <p:sp>
        <p:nvSpPr>
          <p:cNvPr id="4" name="Content Placeholder 3"/>
          <p:cNvSpPr>
            <a:spLocks noGrp="1"/>
          </p:cNvSpPr>
          <p:nvPr>
            <p:ph idx="1"/>
          </p:nvPr>
        </p:nvSpPr>
        <p:spPr>
          <a:xfrm>
            <a:off x="683568" y="1484784"/>
            <a:ext cx="7772173" cy="4864897"/>
          </a:xfrm>
        </p:spPr>
        <p:txBody>
          <a:bodyPr>
            <a:normAutofit/>
          </a:bodyPr>
          <a:lstStyle/>
          <a:p>
            <a:pPr marL="68580" indent="0" algn="ctr">
              <a:buClrTx/>
              <a:buNone/>
            </a:pPr>
            <a:endParaRPr lang="en-AU" dirty="0"/>
          </a:p>
          <a:p>
            <a:pPr marL="68580" indent="0" algn="ctr">
              <a:buClrTx/>
              <a:buNone/>
            </a:pPr>
            <a:endParaRPr lang="en-AU" dirty="0"/>
          </a:p>
          <a:p>
            <a:pPr marL="68580" indent="0" algn="ctr">
              <a:buClrTx/>
              <a:buNone/>
            </a:pPr>
            <a:endParaRPr lang="en-AU"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1334516"/>
            <a:ext cx="3065917" cy="4681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1735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3000" kern="0" spc="0" dirty="0">
                <a:latin typeface="Verdana"/>
              </a:rPr>
              <a:t>Victim Reporting</a:t>
            </a:r>
            <a:endParaRPr lang="en-AU" sz="3000" dirty="0"/>
          </a:p>
        </p:txBody>
      </p:sp>
      <p:sp>
        <p:nvSpPr>
          <p:cNvPr id="4" name="Content Placeholder 3"/>
          <p:cNvSpPr>
            <a:spLocks noGrp="1"/>
          </p:cNvSpPr>
          <p:nvPr>
            <p:ph idx="1"/>
          </p:nvPr>
        </p:nvSpPr>
        <p:spPr>
          <a:xfrm>
            <a:off x="683568" y="1484784"/>
            <a:ext cx="7772173" cy="4864897"/>
          </a:xfrm>
        </p:spPr>
        <p:txBody>
          <a:bodyPr>
            <a:normAutofit fontScale="92500"/>
          </a:bodyPr>
          <a:lstStyle/>
          <a:p>
            <a:pPr marL="68580" indent="0">
              <a:buNone/>
            </a:pPr>
            <a:r>
              <a:rPr lang="en-AU" b="1" dirty="0"/>
              <a:t>Why are victims of child sexual exploitation reluctant to report abuse?</a:t>
            </a:r>
          </a:p>
          <a:p>
            <a:pPr>
              <a:buClrTx/>
              <a:buFont typeface="Arial" panose="020B0604020202020204" pitchFamily="34" charset="0"/>
              <a:buChar char="•"/>
            </a:pPr>
            <a:r>
              <a:rPr lang="en-AU" dirty="0"/>
              <a:t>Age</a:t>
            </a:r>
          </a:p>
          <a:p>
            <a:pPr>
              <a:buClrTx/>
              <a:buFont typeface="Arial" panose="020B0604020202020204" pitchFamily="34" charset="0"/>
              <a:buChar char="•"/>
            </a:pPr>
            <a:r>
              <a:rPr lang="en-AU" dirty="0"/>
              <a:t>Culture of </a:t>
            </a:r>
            <a:r>
              <a:rPr lang="en-AU" dirty="0" smtClean="0"/>
              <a:t>silence / Victim shaming</a:t>
            </a:r>
            <a:endParaRPr lang="en-AU" dirty="0"/>
          </a:p>
          <a:p>
            <a:pPr>
              <a:buClrTx/>
              <a:buFont typeface="Arial" panose="020B0604020202020204" pitchFamily="34" charset="0"/>
              <a:buChar char="•"/>
            </a:pPr>
            <a:r>
              <a:rPr lang="en-AU" dirty="0"/>
              <a:t>Financial motivations</a:t>
            </a:r>
          </a:p>
          <a:p>
            <a:pPr>
              <a:buClrTx/>
              <a:buFont typeface="Arial" panose="020B0604020202020204" pitchFamily="34" charset="0"/>
              <a:buChar char="•"/>
            </a:pPr>
            <a:r>
              <a:rPr lang="en-AU" dirty="0"/>
              <a:t>Familial connections</a:t>
            </a:r>
          </a:p>
          <a:p>
            <a:pPr>
              <a:buClrTx/>
              <a:buFont typeface="Arial" panose="020B0604020202020204" pitchFamily="34" charset="0"/>
              <a:buChar char="•"/>
            </a:pPr>
            <a:r>
              <a:rPr lang="en-AU" dirty="0"/>
              <a:t>Misunderstanding of normal sexual behaviour</a:t>
            </a:r>
          </a:p>
          <a:p>
            <a:pPr>
              <a:buClrTx/>
              <a:buFont typeface="Arial" panose="020B0604020202020204" pitchFamily="34" charset="0"/>
              <a:buChar char="•"/>
            </a:pPr>
            <a:r>
              <a:rPr lang="en-AU" dirty="0"/>
              <a:t>Unable to comprehend the ramifications of sexual abuse;</a:t>
            </a:r>
          </a:p>
          <a:p>
            <a:pPr>
              <a:buClrTx/>
              <a:buFont typeface="Arial" panose="020B0604020202020204" pitchFamily="34" charset="0"/>
              <a:buChar char="•"/>
            </a:pPr>
            <a:r>
              <a:rPr lang="en-AU" dirty="0"/>
              <a:t>Fear of reprisal from the offender or facilitator; and</a:t>
            </a:r>
          </a:p>
          <a:p>
            <a:pPr>
              <a:buClrTx/>
              <a:buFont typeface="Arial" panose="020B0604020202020204" pitchFamily="34" charset="0"/>
              <a:buChar char="•"/>
            </a:pPr>
            <a:r>
              <a:rPr lang="en-AU" dirty="0"/>
              <a:t>Perceived lack of protection by law enforcement.</a:t>
            </a:r>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3850876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altLang="en-US" sz="3000" kern="0" spc="0" dirty="0">
                <a:latin typeface="Verdana"/>
              </a:rPr>
              <a:t>Victim Centered Approach</a:t>
            </a:r>
            <a:endParaRPr lang="en-AU" sz="3000" dirty="0"/>
          </a:p>
        </p:txBody>
      </p:sp>
      <p:sp>
        <p:nvSpPr>
          <p:cNvPr id="4" name="Content Placeholder 3"/>
          <p:cNvSpPr>
            <a:spLocks noGrp="1"/>
          </p:cNvSpPr>
          <p:nvPr>
            <p:ph idx="1"/>
          </p:nvPr>
        </p:nvSpPr>
        <p:spPr>
          <a:xfrm>
            <a:off x="683568" y="1484784"/>
            <a:ext cx="7772173" cy="4864897"/>
          </a:xfrm>
        </p:spPr>
        <p:txBody>
          <a:bodyPr>
            <a:normAutofit/>
          </a:bodyPr>
          <a:lstStyle/>
          <a:p>
            <a:pPr marL="68580" indent="0">
              <a:buClrTx/>
              <a:buNone/>
            </a:pPr>
            <a:endParaRPr lang="en-AU" b="1" u="sng" dirty="0"/>
          </a:p>
          <a:p>
            <a:pPr marL="68580" indent="0">
              <a:buClrTx/>
              <a:buNone/>
            </a:pPr>
            <a:endParaRPr lang="en-AU" b="1" u="sng" dirty="0"/>
          </a:p>
          <a:p>
            <a:pPr marL="68580" indent="0">
              <a:buClrTx/>
              <a:buNone/>
            </a:pPr>
            <a:endParaRPr lang="en-AU" b="1" u="sng" dirty="0"/>
          </a:p>
          <a:p>
            <a:pPr marL="68580" indent="0" algn="ctr">
              <a:buClrTx/>
              <a:buNone/>
            </a:pPr>
            <a:r>
              <a:rPr lang="en-AU" b="1" u="sng" dirty="0"/>
              <a:t>IMPROVING POLICE RESPONSES </a:t>
            </a:r>
          </a:p>
          <a:p>
            <a:pPr marL="68580" indent="0" algn="ctr">
              <a:buClrTx/>
              <a:buNone/>
            </a:pPr>
            <a:r>
              <a:rPr lang="en-AU" b="1" u="sng" dirty="0"/>
              <a:t>TO CHILD VICTIMS</a:t>
            </a:r>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864460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altLang="en-US" sz="3000" kern="0" spc="0" dirty="0">
                <a:latin typeface="Verdana"/>
              </a:rPr>
              <a:t>Victim Centered Approach</a:t>
            </a:r>
            <a:endParaRPr lang="en-AU" sz="3000" dirty="0"/>
          </a:p>
        </p:txBody>
      </p:sp>
      <p:sp>
        <p:nvSpPr>
          <p:cNvPr id="4" name="Content Placeholder 3"/>
          <p:cNvSpPr>
            <a:spLocks noGrp="1"/>
          </p:cNvSpPr>
          <p:nvPr>
            <p:ph idx="1"/>
          </p:nvPr>
        </p:nvSpPr>
        <p:spPr>
          <a:xfrm>
            <a:off x="683568" y="1484784"/>
            <a:ext cx="7772173" cy="4864897"/>
          </a:xfrm>
        </p:spPr>
        <p:txBody>
          <a:bodyPr>
            <a:normAutofit fontScale="92500"/>
          </a:bodyPr>
          <a:lstStyle/>
          <a:p>
            <a:pPr marL="68580" indent="0">
              <a:buNone/>
            </a:pPr>
            <a:r>
              <a:rPr lang="en-AU" b="1" dirty="0"/>
              <a:t>What is a victim-</a:t>
            </a:r>
            <a:r>
              <a:rPr lang="en-AU" b="1" dirty="0" err="1"/>
              <a:t>centered</a:t>
            </a:r>
            <a:r>
              <a:rPr lang="en-AU" b="1" dirty="0"/>
              <a:t> approach?</a:t>
            </a:r>
          </a:p>
          <a:p>
            <a:pPr>
              <a:buClrTx/>
              <a:buFont typeface="Arial" panose="020B0604020202020204" pitchFamily="34" charset="0"/>
              <a:buChar char="•"/>
            </a:pPr>
            <a:r>
              <a:rPr lang="en-AU" dirty="0"/>
              <a:t>Consider the victim </a:t>
            </a:r>
            <a:r>
              <a:rPr lang="en-AU" dirty="0" smtClean="0"/>
              <a:t>first;</a:t>
            </a:r>
            <a:endParaRPr lang="en-AU" dirty="0"/>
          </a:p>
          <a:p>
            <a:pPr>
              <a:buClrTx/>
              <a:buFont typeface="Arial" panose="020B0604020202020204" pitchFamily="34" charset="0"/>
              <a:buChar char="•"/>
            </a:pPr>
            <a:r>
              <a:rPr lang="en-AU" dirty="0"/>
              <a:t>Prioritise the victim’s safety, privacy, </a:t>
            </a:r>
            <a:r>
              <a:rPr lang="en-AU" dirty="0" smtClean="0"/>
              <a:t>well-being;</a:t>
            </a:r>
            <a:endParaRPr lang="en-AU" dirty="0"/>
          </a:p>
          <a:p>
            <a:pPr>
              <a:buClrTx/>
              <a:buFont typeface="Arial" panose="020B0604020202020204" pitchFamily="34" charset="0"/>
              <a:buChar char="•"/>
            </a:pPr>
            <a:r>
              <a:rPr lang="en-AU" dirty="0"/>
              <a:t>Recognise victims are not </a:t>
            </a:r>
            <a:r>
              <a:rPr lang="en-AU" dirty="0" smtClean="0"/>
              <a:t>responsible;</a:t>
            </a:r>
            <a:endParaRPr lang="en-AU" dirty="0"/>
          </a:p>
          <a:p>
            <a:pPr>
              <a:buClrTx/>
              <a:buFont typeface="Arial" panose="020B0604020202020204" pitchFamily="34" charset="0"/>
              <a:buChar char="•"/>
            </a:pPr>
            <a:r>
              <a:rPr lang="en-AU" dirty="0"/>
              <a:t>Understand the impact of victim trauma and how it affects victim </a:t>
            </a:r>
            <a:r>
              <a:rPr lang="en-AU" dirty="0" smtClean="0"/>
              <a:t>behaviour;</a:t>
            </a:r>
            <a:endParaRPr lang="en-AU" dirty="0"/>
          </a:p>
          <a:p>
            <a:pPr>
              <a:buClrTx/>
              <a:buFont typeface="Arial" panose="020B0604020202020204" pitchFamily="34" charset="0"/>
              <a:buChar char="•"/>
            </a:pPr>
            <a:r>
              <a:rPr lang="en-AU" dirty="0"/>
              <a:t>Limit the times a victim has to recall the </a:t>
            </a:r>
            <a:r>
              <a:rPr lang="en-AU" dirty="0" smtClean="0"/>
              <a:t>event;</a:t>
            </a:r>
            <a:endParaRPr lang="en-AU" dirty="0"/>
          </a:p>
          <a:p>
            <a:pPr>
              <a:buClrTx/>
              <a:buFont typeface="Arial" panose="020B0604020202020204" pitchFamily="34" charset="0"/>
              <a:buChar char="•"/>
            </a:pPr>
            <a:r>
              <a:rPr lang="en-AU" dirty="0"/>
              <a:t>Acknowledge and respect the victims’ input into the criminal justice </a:t>
            </a:r>
            <a:r>
              <a:rPr lang="en-AU" dirty="0" smtClean="0"/>
              <a:t>process; and</a:t>
            </a:r>
            <a:endParaRPr lang="en-AU" dirty="0"/>
          </a:p>
          <a:p>
            <a:pPr>
              <a:buClrTx/>
              <a:buFont typeface="Arial" panose="020B0604020202020204" pitchFamily="34" charset="0"/>
              <a:buChar char="•"/>
            </a:pPr>
            <a:r>
              <a:rPr lang="en-AU" dirty="0"/>
              <a:t>Ensure victims are kept up-to-date at every step of the criminal justice </a:t>
            </a:r>
            <a:r>
              <a:rPr lang="en-AU" dirty="0" smtClean="0"/>
              <a:t>process.</a:t>
            </a:r>
            <a:endParaRPr lang="en-AU" dirty="0"/>
          </a:p>
          <a:p>
            <a:pPr marL="68580" indent="0">
              <a:buClrTx/>
              <a:buNone/>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310718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fade">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50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3000" kern="0" spc="0" dirty="0">
                <a:latin typeface="Verdana"/>
              </a:rPr>
              <a:t>Victim Protection</a:t>
            </a:r>
            <a:endParaRPr lang="en-AU" sz="3000" dirty="0"/>
          </a:p>
        </p:txBody>
      </p:sp>
      <p:sp>
        <p:nvSpPr>
          <p:cNvPr id="4" name="Content Placeholder 3"/>
          <p:cNvSpPr>
            <a:spLocks noGrp="1"/>
          </p:cNvSpPr>
          <p:nvPr>
            <p:ph idx="1"/>
          </p:nvPr>
        </p:nvSpPr>
        <p:spPr>
          <a:xfrm>
            <a:off x="683568" y="1484784"/>
            <a:ext cx="7772173" cy="4864897"/>
          </a:xfrm>
        </p:spPr>
        <p:txBody>
          <a:bodyPr>
            <a:normAutofit/>
          </a:bodyPr>
          <a:lstStyle/>
          <a:p>
            <a:pPr marL="68580" indent="0">
              <a:buClrTx/>
              <a:buNone/>
            </a:pPr>
            <a:r>
              <a:rPr lang="en-AU" b="1" dirty="0"/>
              <a:t>What is victim protection?</a:t>
            </a:r>
          </a:p>
          <a:p>
            <a:pPr>
              <a:buClrTx/>
              <a:buFont typeface="Arial" panose="020B0604020202020204" pitchFamily="34" charset="0"/>
              <a:buChar char="•"/>
            </a:pPr>
            <a:r>
              <a:rPr lang="en-AU" dirty="0"/>
              <a:t>Upholding the victims’ human rights.</a:t>
            </a:r>
          </a:p>
          <a:p>
            <a:pPr>
              <a:buClrTx/>
              <a:buFont typeface="Arial" panose="020B0604020202020204" pitchFamily="34" charset="0"/>
              <a:buChar char="•"/>
            </a:pPr>
            <a:r>
              <a:rPr lang="en-AU" dirty="0"/>
              <a:t>Avoiding ongoing exploitation and preventing re-victimisation.</a:t>
            </a:r>
          </a:p>
          <a:p>
            <a:pPr>
              <a:buClrTx/>
              <a:buFont typeface="Arial" panose="020B0604020202020204" pitchFamily="34" charset="0"/>
              <a:buChar char="•"/>
            </a:pPr>
            <a:endParaRPr lang="en-AU" dirty="0"/>
          </a:p>
          <a:p>
            <a:pPr marL="68580" indent="0">
              <a:buClrTx/>
              <a:buNone/>
            </a:pPr>
            <a:endParaRPr lang="en-AU" dirty="0"/>
          </a:p>
          <a:p>
            <a:pPr marL="68580" indent="0" algn="ctr">
              <a:buClrTx/>
              <a:buNone/>
            </a:pPr>
            <a:r>
              <a:rPr lang="en-AU" b="1" u="sng" dirty="0">
                <a:solidFill>
                  <a:srgbClr val="FF0000"/>
                </a:solidFill>
              </a:rPr>
              <a:t>Protecting victims must be a priority in the criminal justice process.</a:t>
            </a:r>
          </a:p>
          <a:p>
            <a:pPr marL="68580" indent="0">
              <a:buClrTx/>
              <a:buNone/>
            </a:pPr>
            <a:endParaRPr lang="en-AU" b="1" u="sng"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4146654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US" sz="3000" kern="0" spc="0" dirty="0">
                <a:latin typeface="Verdana"/>
              </a:rPr>
              <a:t>3 Stages of Victim Protection</a:t>
            </a:r>
            <a:endParaRPr lang="en-AU" sz="3000" dirty="0"/>
          </a:p>
        </p:txBody>
      </p:sp>
      <p:sp>
        <p:nvSpPr>
          <p:cNvPr id="4" name="Content Placeholder 3"/>
          <p:cNvSpPr>
            <a:spLocks noGrp="1"/>
          </p:cNvSpPr>
          <p:nvPr>
            <p:ph idx="1"/>
          </p:nvPr>
        </p:nvSpPr>
        <p:spPr>
          <a:xfrm>
            <a:off x="683568" y="1484784"/>
            <a:ext cx="7772173" cy="4864897"/>
          </a:xfrm>
        </p:spPr>
        <p:txBody>
          <a:bodyPr>
            <a:normAutofit fontScale="92500"/>
          </a:bodyPr>
          <a:lstStyle/>
          <a:p>
            <a:pPr marL="68580" indent="0">
              <a:buClrTx/>
              <a:buNone/>
            </a:pPr>
            <a:r>
              <a:rPr lang="en-AU" b="1" dirty="0"/>
              <a:t>Initial Protection:</a:t>
            </a:r>
          </a:p>
          <a:p>
            <a:pPr>
              <a:buClrTx/>
              <a:buFont typeface="Arial" panose="020B0604020202020204" pitchFamily="34" charset="0"/>
              <a:buChar char="•"/>
            </a:pPr>
            <a:r>
              <a:rPr lang="en-AU" dirty="0"/>
              <a:t>Addresses the immediate needs and concerns of the victim.</a:t>
            </a:r>
          </a:p>
          <a:p>
            <a:pPr marL="68580" indent="0">
              <a:buClrTx/>
              <a:buNone/>
            </a:pPr>
            <a:r>
              <a:rPr lang="en-AU" b="1" dirty="0"/>
              <a:t>Protection through the criminal justice process:</a:t>
            </a:r>
          </a:p>
          <a:p>
            <a:pPr>
              <a:buClrTx/>
              <a:buFont typeface="Arial" panose="020B0604020202020204" pitchFamily="34" charset="0"/>
              <a:buChar char="•"/>
            </a:pPr>
            <a:r>
              <a:rPr lang="en-AU" dirty="0"/>
              <a:t>Pre-trial, during trial process and </a:t>
            </a:r>
            <a:r>
              <a:rPr lang="en-AU" dirty="0" smtClean="0"/>
              <a:t>post-trial; and</a:t>
            </a:r>
            <a:endParaRPr lang="en-AU" dirty="0"/>
          </a:p>
          <a:p>
            <a:pPr>
              <a:buClrTx/>
              <a:buFont typeface="Arial" panose="020B0604020202020204" pitchFamily="34" charset="0"/>
              <a:buChar char="•"/>
            </a:pPr>
            <a:r>
              <a:rPr lang="en-AU" dirty="0"/>
              <a:t>Includes measures to protect victims from </a:t>
            </a:r>
            <a:r>
              <a:rPr lang="en-AU" dirty="0" smtClean="0"/>
              <a:t>threats/retaliation.</a:t>
            </a:r>
            <a:endParaRPr lang="en-AU" dirty="0"/>
          </a:p>
          <a:p>
            <a:pPr marL="68580" indent="0">
              <a:buClrTx/>
              <a:buNone/>
            </a:pPr>
            <a:r>
              <a:rPr lang="en-AU" b="1" dirty="0"/>
              <a:t>Sustainable protection solutions:</a:t>
            </a:r>
          </a:p>
          <a:p>
            <a:pPr>
              <a:buClrTx/>
              <a:buFont typeface="Arial" panose="020B0604020202020204" pitchFamily="34" charset="0"/>
              <a:buChar char="•"/>
            </a:pPr>
            <a:r>
              <a:rPr lang="en-AU" dirty="0"/>
              <a:t>To help victims regain autonomy and to empower them to integrate/reintegrate into </a:t>
            </a:r>
            <a:r>
              <a:rPr lang="en-AU" dirty="0" smtClean="0"/>
              <a:t>society; and</a:t>
            </a:r>
            <a:endParaRPr lang="en-AU" dirty="0"/>
          </a:p>
          <a:p>
            <a:pPr>
              <a:buClrTx/>
              <a:buFont typeface="Arial" panose="020B0604020202020204" pitchFamily="34" charset="0"/>
              <a:buChar char="•"/>
            </a:pPr>
            <a:r>
              <a:rPr lang="en-AU" dirty="0"/>
              <a:t>Addresses physical and psychological </a:t>
            </a:r>
            <a:r>
              <a:rPr lang="en-AU" dirty="0" smtClean="0"/>
              <a:t>rehabilitation.</a:t>
            </a:r>
            <a:endParaRPr lang="en-AU" dirty="0"/>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410581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6" end="6"/>
                                            </p:txEl>
                                          </p:spTgt>
                                        </p:tgtEl>
                                        <p:attrNameLst>
                                          <p:attrName>style.visibility</p:attrName>
                                        </p:attrNameLst>
                                      </p:cBhvr>
                                      <p:to>
                                        <p:strVal val="visible"/>
                                      </p:to>
                                    </p:set>
                                    <p:animEffect transition="in" filter="fade">
                                      <p:cBhvr>
                                        <p:cTn id="20" dur="500"/>
                                        <p:tgtEl>
                                          <p:spTgt spid="4">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Effect transition="in" filter="fade">
                                      <p:cBhvr>
                                        <p:cTn id="23"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79712" y="260648"/>
            <a:ext cx="6726238" cy="661414"/>
          </a:xfrm>
        </p:spPr>
        <p:txBody>
          <a:bodyPr/>
          <a:lstStyle/>
          <a:p>
            <a:r>
              <a:rPr lang="en-AU" altLang="en-US" sz="3000" dirty="0" smtClean="0"/>
              <a:t>Stage 1 - Initial </a:t>
            </a:r>
            <a:r>
              <a:rPr lang="en-AU" altLang="en-US" sz="3000" dirty="0"/>
              <a:t>Protection</a:t>
            </a:r>
            <a:endParaRPr lang="en-AU" sz="3000" dirty="0"/>
          </a:p>
        </p:txBody>
      </p:sp>
      <p:sp>
        <p:nvSpPr>
          <p:cNvPr id="4" name="Content Placeholder 3"/>
          <p:cNvSpPr>
            <a:spLocks noGrp="1"/>
          </p:cNvSpPr>
          <p:nvPr>
            <p:ph idx="1"/>
          </p:nvPr>
        </p:nvSpPr>
        <p:spPr>
          <a:xfrm>
            <a:off x="683568" y="1484784"/>
            <a:ext cx="7772173" cy="4864897"/>
          </a:xfrm>
        </p:spPr>
        <p:txBody>
          <a:bodyPr>
            <a:normAutofit lnSpcReduction="10000"/>
          </a:bodyPr>
          <a:lstStyle/>
          <a:p>
            <a:pPr>
              <a:buClrTx/>
              <a:buFont typeface="Arial" panose="020B0604020202020204" pitchFamily="34" charset="0"/>
              <a:buChar char="•"/>
            </a:pPr>
            <a:r>
              <a:rPr lang="en-AU" altLang="en-US" dirty="0"/>
              <a:t>Focuses on the immediate needs and concerns of the victim. </a:t>
            </a:r>
          </a:p>
          <a:p>
            <a:pPr>
              <a:buClrTx/>
              <a:buFont typeface="Arial" panose="020B0604020202020204" pitchFamily="34" charset="0"/>
              <a:buChar char="•"/>
            </a:pPr>
            <a:r>
              <a:rPr lang="en-AU" altLang="en-US" dirty="0"/>
              <a:t>Protection measures at this stage should include:</a:t>
            </a:r>
          </a:p>
          <a:p>
            <a:pPr lvl="1">
              <a:buClrTx/>
              <a:buFont typeface="Arial" panose="020B0604020202020204" pitchFamily="34" charset="0"/>
              <a:buChar char="•"/>
            </a:pPr>
            <a:r>
              <a:rPr lang="en-AU" altLang="en-US" dirty="0"/>
              <a:t>access to basic </a:t>
            </a:r>
            <a:r>
              <a:rPr lang="en-AU" altLang="en-US" dirty="0" smtClean="0"/>
              <a:t>needs;</a:t>
            </a:r>
            <a:endParaRPr lang="en-AU" altLang="en-US" dirty="0"/>
          </a:p>
          <a:p>
            <a:pPr lvl="1">
              <a:buClrTx/>
              <a:buFont typeface="Arial" panose="020B0604020202020204" pitchFamily="34" charset="0"/>
              <a:buChar char="•"/>
            </a:pPr>
            <a:r>
              <a:rPr lang="en-AU" altLang="en-US" dirty="0" smtClean="0"/>
              <a:t>Protection; </a:t>
            </a:r>
            <a:endParaRPr lang="en-AU" altLang="en-US" dirty="0"/>
          </a:p>
          <a:p>
            <a:pPr lvl="1">
              <a:buClrTx/>
              <a:buFont typeface="Arial" panose="020B0604020202020204" pitchFamily="34" charset="0"/>
              <a:buChar char="•"/>
            </a:pPr>
            <a:r>
              <a:rPr lang="en-AU" altLang="en-US" dirty="0"/>
              <a:t>medical </a:t>
            </a:r>
            <a:r>
              <a:rPr lang="en-AU" altLang="en-US" dirty="0" smtClean="0"/>
              <a:t>attention; </a:t>
            </a:r>
            <a:endParaRPr lang="en-AU" altLang="en-US" dirty="0"/>
          </a:p>
          <a:p>
            <a:pPr lvl="1">
              <a:buClrTx/>
              <a:buFont typeface="Arial" panose="020B0604020202020204" pitchFamily="34" charset="0"/>
              <a:buChar char="•"/>
            </a:pPr>
            <a:r>
              <a:rPr lang="en-AU" altLang="en-US" dirty="0"/>
              <a:t>legal and migration </a:t>
            </a:r>
            <a:r>
              <a:rPr lang="en-AU" altLang="en-US" dirty="0" smtClean="0"/>
              <a:t>advice; </a:t>
            </a:r>
            <a:r>
              <a:rPr lang="en-AU" altLang="en-US" dirty="0"/>
              <a:t>and </a:t>
            </a:r>
          </a:p>
          <a:p>
            <a:pPr lvl="1">
              <a:buClrTx/>
              <a:buFont typeface="Arial" panose="020B0604020202020204" pitchFamily="34" charset="0"/>
              <a:buChar char="•"/>
            </a:pPr>
            <a:r>
              <a:rPr lang="en-AU" altLang="en-US" dirty="0"/>
              <a:t>communication with family (if safe).  	</a:t>
            </a:r>
          </a:p>
          <a:p>
            <a:pPr>
              <a:buClrTx/>
              <a:buFont typeface="Arial" panose="020B0604020202020204" pitchFamily="34" charset="0"/>
              <a:buChar char="•"/>
            </a:pPr>
            <a:r>
              <a:rPr lang="en-AU" altLang="en-US" dirty="0"/>
              <a:t>Victims presumed to be children should be referred immediately to child protection authorities.</a:t>
            </a:r>
          </a:p>
          <a:p>
            <a:pPr marL="68580" indent="0" algn="ctr">
              <a:buClrTx/>
              <a:buNone/>
            </a:pPr>
            <a:endParaRPr lang="en-AU" dirty="0"/>
          </a:p>
          <a:p>
            <a:pPr marL="68580" indent="0" algn="ctr">
              <a:buClrTx/>
              <a:buNone/>
            </a:pPr>
            <a:endParaRPr lang="en-AU" dirty="0"/>
          </a:p>
          <a:p>
            <a:pPr marL="68580" indent="0" algn="ctr">
              <a:buClrTx/>
              <a:buNone/>
            </a:pPr>
            <a:endParaRPr lang="en-AU" dirty="0"/>
          </a:p>
        </p:txBody>
      </p:sp>
    </p:spTree>
    <p:extLst>
      <p:ext uri="{BB962C8B-B14F-4D97-AF65-F5344CB8AC3E}">
        <p14:creationId xmlns:p14="http://schemas.microsoft.com/office/powerpoint/2010/main" val="1872240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fp">
  <a:themeElements>
    <a:clrScheme name="AFP generic">
      <a:dk1>
        <a:srgbClr val="0F243E"/>
      </a:dk1>
      <a:lt1>
        <a:srgbClr val="FFFFFF"/>
      </a:lt1>
      <a:dk2>
        <a:srgbClr val="1F497D"/>
      </a:dk2>
      <a:lt2>
        <a:srgbClr val="EEECE1"/>
      </a:lt2>
      <a:accent1>
        <a:srgbClr val="4F81BD"/>
      </a:accent1>
      <a:accent2>
        <a:srgbClr val="E36C09"/>
      </a:accent2>
      <a:accent3>
        <a:srgbClr val="C4BD97"/>
      </a:accent3>
      <a:accent4>
        <a:srgbClr val="A4995F"/>
      </a:accent4>
      <a:accent5>
        <a:srgbClr val="95B3D7"/>
      </a:accent5>
      <a:accent6>
        <a:srgbClr val="F79646"/>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p1ecd1237af04d9b8452df827eadf627 xmlns="c46c8e19-9f55-4442-889d-fc9559ff4122">
      <Terms xmlns="http://schemas.microsoft.com/office/infopath/2007/PartnerControls">
        <TermInfo xmlns="http://schemas.microsoft.com/office/infopath/2007/PartnerControls">
          <TermName xmlns="http://schemas.microsoft.com/office/infopath/2007/PartnerControls">ACCCE</TermName>
          <TermId xmlns="http://schemas.microsoft.com/office/infopath/2007/PartnerControls">6fa9cab8-7e87-4255-bc31-63bb732469b5</TermId>
        </TermInfo>
      </Terms>
    </p1ecd1237af04d9b8452df827eadf627>
    <_dlc_DocId xmlns="78a5d263-ab56-46a8-bed7-402d18ab00c7">TENXEPR372TU-435719964-22928</_dlc_DocId>
    <e8c8aaa3f3cc49e99f0b9d09ebadca14 xmlns="C46C8E19-9F55-4442-889D-FC9559FF4122">
      <Terms xmlns="http://schemas.microsoft.com/office/infopath/2007/PartnerControls">
        <TermInfo xmlns="http://schemas.microsoft.com/office/infopath/2007/PartnerControls">
          <TermName xmlns="http://schemas.microsoft.com/office/infopath/2007/PartnerControls">For-Official-Use-Only</TermName>
          <TermId xmlns="http://schemas.microsoft.com/office/infopath/2007/PartnerControls">ffa19dd7-111c-43ca-af28-c4a34e200109</TermId>
        </TermInfo>
      </Terms>
    </e8c8aaa3f3cc49e99f0b9d09ebadca14>
    <_dlc_DocIdUrl xmlns="78a5d263-ab56-46a8-bed7-402d18ab00c7">
      <Url>http://activity.afp.le/a/ACCCE/_layouts/DocIdRedir.aspx?ID=TENXEPR372TU-435719964-22928</Url>
      <Description>TENXEPR372TU-435719964-22928</Description>
    </_dlc_DocIdUrl>
    <TaxCatchAll xmlns="78a5d263-ab56-46a8-bed7-402d18ab00c7">
      <Value>2</Value>
      <Value>1</Value>
    </TaxCatchAll>
    <DocumentDescription xmlns="C46C8E19-9F55-4442-889D-FC9559FF412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AFP Document" ma:contentTypeID="0x010100BA521C41550A427283F34EF72CDB76C8003579B014A34F544AB5A245368A2D3CF5" ma:contentTypeVersion="2" ma:contentTypeDescription="AFP Document - Australian Federal Police Custom Content Type" ma:contentTypeScope="" ma:versionID="30f400c7a2afc8511526ee9d2b76094a">
  <xsd:schema xmlns:xsd="http://www.w3.org/2001/XMLSchema" xmlns:xs="http://www.w3.org/2001/XMLSchema" xmlns:p="http://schemas.microsoft.com/office/2006/metadata/properties" xmlns:ns2="78a5d263-ab56-46a8-bed7-402d18ab00c7" xmlns:ns3="C46C8E19-9F55-4442-889D-FC9559FF4122" xmlns:ns4="c46c8e19-9f55-4442-889d-fc9559ff4122" targetNamespace="http://schemas.microsoft.com/office/2006/metadata/properties" ma:root="true" ma:fieldsID="68780b15af7f82b522b18b5840445ca3" ns2:_="" ns3:_="" ns4:_="">
    <xsd:import namespace="78a5d263-ab56-46a8-bed7-402d18ab00c7"/>
    <xsd:import namespace="C46C8E19-9F55-4442-889D-FC9559FF4122"/>
    <xsd:import namespace="c46c8e19-9f55-4442-889d-fc9559ff4122"/>
    <xsd:element name="properties">
      <xsd:complexType>
        <xsd:sequence>
          <xsd:element name="documentManagement">
            <xsd:complexType>
              <xsd:all>
                <xsd:element ref="ns2:_dlc_DocId" minOccurs="0"/>
                <xsd:element ref="ns2:_dlc_DocIdUrl" minOccurs="0"/>
                <xsd:element ref="ns2:_dlc_DocIdPersistId" minOccurs="0"/>
                <xsd:element ref="ns3:e8c8aaa3f3cc49e99f0b9d09ebadca14" minOccurs="0"/>
                <xsd:element ref="ns3:DocumentDescription" minOccurs="0"/>
                <xsd:element ref="ns2:TaxCatchAll" minOccurs="0"/>
                <xsd:element ref="ns2:TaxCatchAllLabel" minOccurs="0"/>
                <xsd:element ref="ns4:p1ecd1237af04d9b8452df827eadf627"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a5d263-ab56-46a8-bed7-402d18ab00c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4" nillable="true" ma:displayName="Taxonomy Catch All Column" ma:hidden="true" ma:list="{7f4caa40-891f-45dc-ac21-76fc21aa27ff}" ma:internalName="TaxCatchAll" ma:showField="CatchAllData" ma:web="78a5d263-ab56-46a8-bed7-402d18ab00c7">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7f4caa40-891f-45dc-ac21-76fc21aa27ff}" ma:internalName="TaxCatchAllLabel" ma:readOnly="true" ma:showField="CatchAllDataLabel" ma:web="78a5d263-ab56-46a8-bed7-402d18ab00c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46C8E19-9F55-4442-889D-FC9559FF4122" elementFormDefault="qualified">
    <xsd:import namespace="http://schemas.microsoft.com/office/2006/documentManagement/types"/>
    <xsd:import namespace="http://schemas.microsoft.com/office/infopath/2007/PartnerControls"/>
    <xsd:element name="e8c8aaa3f3cc49e99f0b9d09ebadca14" ma:index="12" ma:taxonomy="true" ma:internalName="e8c8aaa3f3cc49e99f0b9d09ebadca14" ma:taxonomyFieldName="AFP_x0020_Classification" ma:displayName="AFP Classification" ma:indexed="true" ma:fieldId="{e8c8aaa3-f3cc-49e9-9f0b-9d09ebadca14}" ma:sspId="840ec5ba-1254-420f-88bd-a8510a331eab" ma:termSetId="a15fa104-4ec9-4531-b874-4b55be8f78a5" ma:anchorId="00000000-0000-0000-0000-000000000000" ma:open="false" ma:isKeyword="false">
      <xsd:complexType>
        <xsd:sequence>
          <xsd:element ref="pc:Terms" minOccurs="0" maxOccurs="1"/>
        </xsd:sequence>
      </xsd:complexType>
    </xsd:element>
    <xsd:element name="DocumentDescription" ma:index="13" nillable="true" ma:displayName="Document description" ma:internalName="Document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6c8e19-9f55-4442-889d-fc9559ff4122" elementFormDefault="qualified">
    <xsd:import namespace="http://schemas.microsoft.com/office/2006/documentManagement/types"/>
    <xsd:import namespace="http://schemas.microsoft.com/office/infopath/2007/PartnerControls"/>
    <xsd:element name="p1ecd1237af04d9b8452df827eadf627" ma:index="17" ma:taxonomy="true" ma:internalName="p1ecd1237af04d9b8452df827eadf627" ma:taxonomyFieldName="Activity_x0020_document_x0020_tags" ma:displayName="Activity document tags" ma:fieldId="{91ecd123-7af0-4d9b-8452-df827eadf627}" ma:taxonomyMulti="true" ma:sspId="840ec5ba-1254-420f-88bd-a8510a331eab" ma:termSetId="8061e8cd-2ac4-4ce4-a12c-32f5d936ff92" ma:anchorId="c0ccdf4a-bd41-4c8f-b8d4-7013d604dc27"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D64E6A-07F8-472D-B9F0-D897D6585E05}">
  <ds:schemaRefs>
    <ds:schemaRef ds:uri="http://schemas.microsoft.com/sharepoint/events"/>
  </ds:schemaRefs>
</ds:datastoreItem>
</file>

<file path=customXml/itemProps2.xml><?xml version="1.0" encoding="utf-8"?>
<ds:datastoreItem xmlns:ds="http://schemas.openxmlformats.org/officeDocument/2006/customXml" ds:itemID="{759D5C5E-E073-4655-B8E5-42E2459E83D2}">
  <ds:schemaRefs>
    <ds:schemaRef ds:uri="http://www.w3.org/XML/1998/namespace"/>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openxmlformats.org/package/2006/metadata/core-properties"/>
    <ds:schemaRef ds:uri="78a5d263-ab56-46a8-bed7-402d18ab00c7"/>
    <ds:schemaRef ds:uri="c46c8e19-9f55-4442-889d-fc9559ff4122"/>
    <ds:schemaRef ds:uri="C46C8E19-9F55-4442-889D-FC9559FF4122"/>
    <ds:schemaRef ds:uri="http://schemas.microsoft.com/office/infopath/2007/PartnerControls"/>
  </ds:schemaRefs>
</ds:datastoreItem>
</file>

<file path=customXml/itemProps3.xml><?xml version="1.0" encoding="utf-8"?>
<ds:datastoreItem xmlns:ds="http://schemas.openxmlformats.org/officeDocument/2006/customXml" ds:itemID="{1E74C35E-962D-4D40-A493-B0D1C69577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a5d263-ab56-46a8-bed7-402d18ab00c7"/>
    <ds:schemaRef ds:uri="C46C8E19-9F55-4442-889D-FC9559FF4122"/>
    <ds:schemaRef ds:uri="c46c8e19-9f55-4442-889d-fc9559ff41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901E293-D179-4169-A701-C31F7D98A3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3531</TotalTime>
  <Words>6461</Words>
  <Application>Microsoft Office PowerPoint</Application>
  <PresentationFormat>On-screen Show (4:3)</PresentationFormat>
  <Paragraphs>710</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afp</vt:lpstr>
      <vt:lpstr>Improving engagement with/responses to child victims  D/Sgt Jarryd Dunbar Australian Federal Police NSW Joint Anti Child Exploitation Team  </vt:lpstr>
      <vt:lpstr>Picture of victimisation</vt:lpstr>
      <vt:lpstr>Action Plan</vt:lpstr>
      <vt:lpstr>Victim Reporting</vt:lpstr>
      <vt:lpstr>Victim Centered Approach</vt:lpstr>
      <vt:lpstr>Victim Centered Approach</vt:lpstr>
      <vt:lpstr>Victim Protection</vt:lpstr>
      <vt:lpstr>3 Stages of Victim Protection</vt:lpstr>
      <vt:lpstr>Stage 1 - Initial Protection</vt:lpstr>
      <vt:lpstr>Stage 2 - Protection Through the Criminal Justice Process</vt:lpstr>
      <vt:lpstr>Stage 2 - Pre-Trial Protections</vt:lpstr>
      <vt:lpstr>Stage 2 - Protections During the Trial Process</vt:lpstr>
      <vt:lpstr>Stage 2 - Post-Trial Protections</vt:lpstr>
      <vt:lpstr> Stage 3 - Sustainable Protection Solutions</vt:lpstr>
      <vt:lpstr>Coordination from a Law Enforcement Perspective</vt:lpstr>
      <vt:lpstr>Importance of Victim Protection</vt:lpstr>
      <vt:lpstr>Australia’s vulnerable witness protections </vt:lpstr>
      <vt:lpstr>Child Interviews</vt:lpstr>
      <vt:lpstr>Child Victims vs Adult Victims</vt:lpstr>
      <vt:lpstr>Child Interviews</vt:lpstr>
      <vt:lpstr>Child Interviews - Location</vt:lpstr>
      <vt:lpstr>Child Interviews - Location</vt:lpstr>
      <vt:lpstr>Child Interviews - Timing</vt:lpstr>
      <vt:lpstr>Child Interviews - Techniques</vt:lpstr>
      <vt:lpstr>Child Interviews - Techniques</vt:lpstr>
      <vt:lpstr>Child Interviews - Techniques</vt:lpstr>
      <vt:lpstr>Child Interviews - Techniques</vt:lpstr>
      <vt:lpstr>Child Interviews - Techniques</vt:lpstr>
      <vt:lpstr>Child Interviews - Techniques</vt:lpstr>
    </vt:vector>
  </TitlesOfParts>
  <Company>AFP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afp15753</dc:creator>
  <cp:lastModifiedBy>SOFITEL</cp:lastModifiedBy>
  <cp:revision>124</cp:revision>
  <cp:lastPrinted>2019-06-03T07:08:04Z</cp:lastPrinted>
  <dcterms:created xsi:type="dcterms:W3CDTF">2019-05-21T10:40:02Z</dcterms:created>
  <dcterms:modified xsi:type="dcterms:W3CDTF">2019-07-03T07:17:29Z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FP Classification">
    <vt:lpwstr>2;#For-Official-Use-Only|ffa19dd7-111c-43ca-af28-c4a34e200109</vt:lpwstr>
  </property>
  <property fmtid="{D5CDD505-2E9C-101B-9397-08002B2CF9AE}" pid="3" name="_dlc_DocIdItemGuid">
    <vt:lpwstr>b68a65d6-29ad-4b4b-bca7-edf40c306f63</vt:lpwstr>
  </property>
  <property fmtid="{D5CDD505-2E9C-101B-9397-08002B2CF9AE}" pid="4" name="ContentTypeId">
    <vt:lpwstr>0x010100BA521C41550A427283F34EF72CDB76C8003579B014A34F544AB5A245368A2D3CF5</vt:lpwstr>
  </property>
  <property fmtid="{D5CDD505-2E9C-101B-9397-08002B2CF9AE}" pid="5" name="Activity document tags">
    <vt:lpwstr>1;#ACCCE|6fa9cab8-7e87-4255-bc31-63bb732469b5</vt:lpwstr>
  </property>
</Properties>
</file>