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17" r:id="rId2"/>
    <p:sldId id="282" r:id="rId3"/>
    <p:sldId id="289" r:id="rId4"/>
    <p:sldId id="355" r:id="rId5"/>
    <p:sldId id="359" r:id="rId6"/>
    <p:sldId id="368" r:id="rId7"/>
    <p:sldId id="369" r:id="rId8"/>
    <p:sldId id="370" r:id="rId9"/>
    <p:sldId id="361" r:id="rId10"/>
    <p:sldId id="360" r:id="rId11"/>
    <p:sldId id="362" r:id="rId12"/>
    <p:sldId id="351" r:id="rId13"/>
    <p:sldId id="273" r:id="rId14"/>
    <p:sldId id="364" r:id="rId15"/>
    <p:sldId id="365" r:id="rId16"/>
    <p:sldId id="367" r:id="rId17"/>
    <p:sldId id="3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C"/>
    <a:srgbClr val="F2F2F2"/>
    <a:srgbClr val="323232"/>
    <a:srgbClr val="A5A5A5"/>
    <a:srgbClr val="1477BD"/>
    <a:srgbClr val="ED7D31"/>
    <a:srgbClr val="5B9BD5"/>
    <a:srgbClr val="FF7E79"/>
    <a:srgbClr val="275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7" autoAdjust="0"/>
    <p:restoredTop sz="93022"/>
  </p:normalViewPr>
  <p:slideViewPr>
    <p:cSldViewPr snapToGrid="0" snapToObjects="1">
      <p:cViewPr>
        <p:scale>
          <a:sx n="80" d="100"/>
          <a:sy n="80" d="100"/>
        </p:scale>
        <p:origin x="1901" y="2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15BE4-559A-BB41-B742-58EAFE95E895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9C6A2-BDBF-364B-9B91-14905C24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36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7E715-6862-4D4A-981F-8D2B47B275D5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258AA-EB12-C545-9D89-6D12ACC8A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304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1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0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1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5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8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8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8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1D69-CBFF-854C-B278-D61EB6F993A9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D4407-C4AB-C04D-BC47-41CC55C0B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0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0" y="0"/>
            <a:ext cx="9144000" cy="4328437"/>
            <a:chOff x="0" y="0"/>
            <a:chExt cx="9144000" cy="3505825"/>
          </a:xfrm>
        </p:grpSpPr>
        <p:pic>
          <p:nvPicPr>
            <p:cNvPr id="90" name="Shape 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350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Shape 9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7165" y="0"/>
              <a:ext cx="3314700" cy="28959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05701" y="639927"/>
            <a:ext cx="2237627" cy="28231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775503" y="4488390"/>
            <a:ext cx="75929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 i="0" u="none" strike="noStrike" kern="1200" cap="none" dirty="0">
                <a:solidFill>
                  <a:schemeClr val="dk2"/>
                </a:solidFill>
                <a:latin typeface="Source Sans Pro"/>
                <a:ea typeface="Source Sans Pro"/>
                <a:cs typeface="Arial"/>
                <a:sym typeface="Source Sans Pro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5pPr>
            <a:lvl6pPr marL="37147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74295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11442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48590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>
                <a:schemeClr val="dk2"/>
              </a:buClr>
              <a:buSzPct val="25000"/>
              <a:buFont typeface="Source Sans Pro"/>
              <a:buNone/>
            </a:pPr>
            <a:r>
              <a:rPr lang="en-US" sz="3000" b="1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‘COMBATING CHILD SEXUAL </a:t>
            </a:r>
          </a:p>
          <a:p>
            <a:pPr algn="ctr">
              <a:buClr>
                <a:schemeClr val="dk2"/>
              </a:buClr>
              <a:buSzPct val="25000"/>
              <a:buFont typeface="Source Sans Pro"/>
              <a:buNone/>
            </a:pPr>
            <a:r>
              <a:rPr lang="en-US" sz="3000" b="1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ABUSE AND EXPLOITATION</a:t>
            </a:r>
          </a:p>
          <a:p>
            <a:pPr algn="ctr">
              <a:buClr>
                <a:schemeClr val="dk2"/>
              </a:buClr>
              <a:buSzPct val="25000"/>
              <a:buFont typeface="Source Sans Pro"/>
              <a:buNone/>
            </a:pPr>
            <a:r>
              <a:rPr lang="en-US" sz="3000" b="1" dirty="0" smtClean="0">
                <a:solidFill>
                  <a:srgbClr val="0070C0"/>
                </a:solidFill>
                <a:latin typeface="Georgia" charset="0"/>
                <a:ea typeface="Georgia" charset="0"/>
                <a:cs typeface="Georgia" charset="0"/>
              </a:rPr>
              <a:t>IN CAMBODIA’, APLE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88142" y="-6944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728017" y="6048727"/>
            <a:ext cx="75929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 i="0" u="none" strike="noStrike" kern="1200" cap="none" dirty="0">
                <a:solidFill>
                  <a:schemeClr val="dk2"/>
                </a:solidFill>
                <a:latin typeface="Source Sans Pro"/>
                <a:ea typeface="Source Sans Pro"/>
                <a:cs typeface="Arial"/>
                <a:sym typeface="Source Sans Pro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MS PGothic" pitchFamily="34" charset="-128"/>
                <a:cs typeface="ＭＳ Ｐゴシック" charset="0"/>
              </a:defRPr>
            </a:lvl5pPr>
            <a:lvl6pPr marL="37147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74295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114425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485900" algn="l" rtl="0" fontAlgn="base">
              <a:spcBef>
                <a:spcPct val="0"/>
              </a:spcBef>
              <a:spcAft>
                <a:spcPct val="0"/>
              </a:spcAft>
              <a:defRPr sz="3088">
                <a:solidFill>
                  <a:srgbClr val="174576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>
                <a:schemeClr val="dk2"/>
              </a:buClr>
              <a:buSzPct val="25000"/>
              <a:buFont typeface="Source Sans Pro"/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APLE Cambodia: July 4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th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30776278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79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PREVENT ABUSE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736922"/>
            <a:ext cx="3949180" cy="475836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Building knowledge and capacity of those responsible for protecting children/preventing abuse </a:t>
            </a:r>
          </a:p>
          <a:p>
            <a:pPr>
              <a:lnSpc>
                <a:spcPct val="12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Raising public and community awareness (Children, parents, local authorities &amp; private sector)</a:t>
            </a:r>
          </a:p>
          <a:p>
            <a:pPr>
              <a:lnSpc>
                <a:spcPct val="120000"/>
              </a:lnSpc>
              <a:buClr>
                <a:srgbClr val="005DAC"/>
              </a:buClr>
            </a:pPr>
            <a:r>
              <a:rPr lang="en-US" sz="2200" dirty="0">
                <a:latin typeface="Georgia" charset="0"/>
                <a:ea typeface="Georgia" charset="0"/>
                <a:cs typeface="Georgia" charset="0"/>
              </a:rPr>
              <a:t>M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edia campaigns (Facebook posts, radio talk shows, TV documentaries)   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585" y="2368372"/>
            <a:ext cx="4287415" cy="28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762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PREVENT ABUSE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564" y="3862939"/>
            <a:ext cx="3466128" cy="2322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564" y="1479435"/>
            <a:ext cx="3466128" cy="2295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62" y="3862940"/>
            <a:ext cx="3459209" cy="23226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62" y="1479436"/>
            <a:ext cx="3459209" cy="23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49" y="400734"/>
            <a:ext cx="769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CHALLENGES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49" y="1769642"/>
            <a:ext cx="7693548" cy="47256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Lacking resources to conduct </a:t>
            </a: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proactive and thorough cases 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(legal barrier, personnel, operational cost)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More </a:t>
            </a: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sophisticated grooming techniques 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used by traveling sex offenders (Affecting children, families, villages)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Abuse in </a:t>
            </a: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child welfare organisations/orphanages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(Concealed environment, owner’s power of authority, dependence, fear of closure, etc.)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No legislation requiring Employees to provide </a:t>
            </a: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a criminal check/police clearance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(especially those working with children)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Extra-territorial cooperation and legislations 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not used enough to prosecute traveling child sex offenders</a:t>
            </a:r>
          </a:p>
        </p:txBody>
      </p:sp>
    </p:spTree>
    <p:extLst>
      <p:ext uri="{BB962C8B-B14F-4D97-AF65-F5344CB8AC3E}">
        <p14:creationId xmlns:p14="http://schemas.microsoft.com/office/powerpoint/2010/main" val="189002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12399" y="1445910"/>
            <a:ext cx="42546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Australian suspect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Traveled back and forth to Cambodia</a:t>
            </a:r>
            <a:endParaRPr lang="en-US" sz="2000" dirty="0" smtClean="0">
              <a:latin typeface="Georgia" charset="0"/>
              <a:ea typeface="Georgia" charset="0"/>
              <a:cs typeface="Georgia" charset="0"/>
            </a:endParaRP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Established contact with Cambodian young adult and his younger brothers and cousins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2013: APLE was alerted of his frequent travels and relationships with children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APLE alerted police promptly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Police pursued the investigation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No abusive disclosure 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Cooperation between CNP (AHTJP and GDI) and AFP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Entry ban 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executed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  <a:endParaRPr lang="en-US" sz="32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8650" y="400734"/>
            <a:ext cx="7485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 — </a:t>
            </a:r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Entry Banned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D85D87-C0CE-412D-8DA6-D16DA911559F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2533" r="33763" b="4301"/>
          <a:stretch/>
        </p:blipFill>
        <p:spPr bwMode="auto">
          <a:xfrm>
            <a:off x="244452" y="1475286"/>
            <a:ext cx="4023495" cy="2919101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10473DF-901B-4F89-87AC-CFDCDEE46DF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r="12493" b="3775"/>
          <a:stretch/>
        </p:blipFill>
        <p:spPr bwMode="auto">
          <a:xfrm>
            <a:off x="244452" y="4108177"/>
            <a:ext cx="4023495" cy="2743200"/>
          </a:xfrm>
          <a:prstGeom prst="rect">
            <a:avLst/>
          </a:prstGeom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82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345942"/>
            <a:ext cx="3715512" cy="27866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  <a:endParaRPr lang="en-US" sz="32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8650" y="400734"/>
            <a:ext cx="813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 — Community grooming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181" y="1908812"/>
            <a:ext cx="6390173" cy="351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43802" y="1539717"/>
            <a:ext cx="4423257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err="1" smtClean="0">
                <a:latin typeface="Georgia" charset="0"/>
                <a:ea typeface="Georgia" charset="0"/>
                <a:cs typeface="Georgia" charset="0"/>
              </a:rPr>
              <a:t>Loryman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, 57, British, teacher and former NGO volunteer  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Sept 2018: APLE received a tip-off about his supercilious behaviors in Phnom Penh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>
                <a:latin typeface="Georgia" charset="0"/>
                <a:ea typeface="Georgia" charset="0"/>
                <a:cs typeface="Georgia" charset="0"/>
              </a:rPr>
              <a:t>I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dentified </a:t>
            </a:r>
            <a:r>
              <a:rPr lang="en-US" sz="2000" dirty="0" err="1" smtClean="0">
                <a:latin typeface="Georgia" charset="0"/>
                <a:ea typeface="Georgia" charset="0"/>
                <a:cs typeface="Georgia" charset="0"/>
              </a:rPr>
              <a:t>Loryman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and gathered further intelligence 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28 children suspected to have been abused 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Referred the case to CNP an contacted NCA for support</a:t>
            </a:r>
          </a:p>
          <a:p>
            <a:pPr marL="457200" indent="-457200">
              <a:spcAft>
                <a:spcPts val="600"/>
              </a:spcAft>
              <a:buClr>
                <a:srgbClr val="005DAC"/>
              </a:buClr>
              <a:buFont typeface="Arial" charset="0"/>
              <a:buChar char="•"/>
            </a:pP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Nov, 2018: </a:t>
            </a:r>
            <a:r>
              <a:rPr lang="en-US" sz="2000" dirty="0" err="1" smtClean="0">
                <a:latin typeface="Georgia" charset="0"/>
                <a:ea typeface="Georgia" charset="0"/>
                <a:cs typeface="Georgia" charset="0"/>
              </a:rPr>
              <a:t>Loryman</a:t>
            </a:r>
            <a:r>
              <a:rPr lang="en-US" sz="2000" dirty="0" smtClean="0">
                <a:latin typeface="Georgia" charset="0"/>
                <a:ea typeface="Georgia" charset="0"/>
                <a:cs typeface="Georgia" charset="0"/>
              </a:rPr>
              <a:t> was arrested at his home and charged, pending trial</a:t>
            </a:r>
            <a:endParaRPr lang="en-US" sz="20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46101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</a:t>
            </a:r>
            <a:endParaRPr lang="en-US" sz="32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8650" y="400734"/>
            <a:ext cx="8138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CASE STUDY — Community grooming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10" y="1580943"/>
            <a:ext cx="3715152" cy="2351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10" y="4020791"/>
            <a:ext cx="3715152" cy="24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49" y="400734"/>
            <a:ext cx="769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RECOMMENDATIONS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49" y="1695392"/>
            <a:ext cx="7693548" cy="47072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EDUCATE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the public and community about grooming techniques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IMPROVE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extra-territorial cooperation: Swift information sharing, notification system (between immigration, specialised police &amp; international LE), mutual investigative assistance, expertise support)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STRENGTHEN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registration of orphanages and monitoring of their practice (Policy compliance &amp; implementation)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MAKE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a criminal check compulsory in law for those working with children  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solidFill>
                  <a:srgbClr val="005DAC"/>
                </a:solidFill>
                <a:latin typeface="Georgia" charset="0"/>
                <a:ea typeface="Georgia" charset="0"/>
                <a:cs typeface="Georgia" charset="0"/>
              </a:rPr>
              <a:t>INCREASE</a:t>
            </a: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 government’s resources to protect children (Budget, personnel, equipment, priority) 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4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9383" y="4045707"/>
            <a:ext cx="3468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Khoem Vando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Child Protection Specialist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APLE Cambodia, Phnom Penh</a:t>
            </a:r>
          </a:p>
          <a:p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Cell: +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85592 590 503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Email: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k.vando@aplecambodia.org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Site: www.aplecambodia.org  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840352" y="4191516"/>
            <a:ext cx="7" cy="1113182"/>
          </a:xfrm>
          <a:prstGeom prst="line">
            <a:avLst/>
          </a:prstGeom>
          <a:ln w="508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621" y="4478406"/>
            <a:ext cx="544996" cy="544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787" y="4478406"/>
            <a:ext cx="539402" cy="539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045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2569" y="1699688"/>
            <a:ext cx="589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THANK YOU!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400734"/>
            <a:ext cx="5872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WHO WE ARE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78074" cy="4054475"/>
          </a:xfrm>
        </p:spPr>
        <p:txBody>
          <a:bodyPr>
            <a:normAutofit/>
          </a:bodyPr>
          <a:lstStyle/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Established in 2003 in Cambodia</a:t>
            </a:r>
          </a:p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Dedicated to combating child sexual abuse and exploitation </a:t>
            </a:r>
          </a:p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Primarily focusing on sexual exploitation of children in travel and tourism</a:t>
            </a:r>
          </a:p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Mainly operating in Phnom Penh, Siem Reap &amp; Sihanoukville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028" y="2930906"/>
            <a:ext cx="1843911" cy="18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1999" y="2463800"/>
            <a:ext cx="3975101" cy="310854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Mission: To strengthen national social and legal mechanisms for the protection of children at risk of, or affected by, child sexual abuse or exploitation </a:t>
            </a:r>
          </a:p>
        </p:txBody>
      </p:sp>
    </p:spTree>
    <p:extLst>
      <p:ext uri="{BB962C8B-B14F-4D97-AF65-F5344CB8AC3E}">
        <p14:creationId xmlns:p14="http://schemas.microsoft.com/office/powerpoint/2010/main" val="18049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589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OUR PROGRAM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667978" cy="4679347"/>
          </a:xfrm>
        </p:spPr>
        <p:txBody>
          <a:bodyPr>
            <a:noAutofit/>
          </a:bodyPr>
          <a:lstStyle/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Criminal Justice Development: Police assistance and capacity building (child-friendly investigative standards)</a:t>
            </a:r>
          </a:p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Court Support: Crisis intervention supports, referrals and legal services incl. legal counseling and representation in court</a:t>
            </a:r>
          </a:p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Community Engagement: Awareness raising, civil reporter network and empowering community based child protection forces </a:t>
            </a:r>
          </a:p>
          <a:p>
            <a:pPr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Research and Advocacy: Conducting researches and developing evidence based recommendations  </a:t>
            </a:r>
            <a:endParaRPr lang="en-US" sz="22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6465" y="2868821"/>
            <a:ext cx="1747777" cy="18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79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PROTECT CHILDREN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628743"/>
            <a:ext cx="4147788" cy="48646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005DAC"/>
              </a:buClr>
              <a:buNone/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APLE receives information about suspected abuse and exploitation via: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24/7 Hotline (phone &amp; Internet) for the public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Information/tips-off from civil reporters,  partner NGOs and authorities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Proactive approach in victim identification (case agent deployment, hotspot surveillance, open-source investigation)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517" y="2368373"/>
            <a:ext cx="4259483" cy="28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79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PROTECT CHILDREN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631833"/>
            <a:ext cx="4147788" cy="47805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Once received, information processed, analysed and documented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Initial analysed information and a formal case report sent to Cambodian police for action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Suspect’s background check request sent to concerned foreign law enforcement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Coordinates case information or evidence across the responsible agencies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67" y="2250396"/>
            <a:ext cx="4282633" cy="28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79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PROTECT CHILDREN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782305"/>
            <a:ext cx="4147788" cy="43829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Continued assistance in police investigations (victim id, family and documentation tracing, contacts and interview)  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Technical support for rescue and raid operations by police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First response: Victim risk and need assessment</a:t>
            </a:r>
          </a:p>
          <a:p>
            <a:pPr>
              <a:lnSpc>
                <a:spcPct val="100000"/>
              </a:lnSpc>
              <a:buClr>
                <a:srgbClr val="005DAC"/>
              </a:buClr>
            </a:pPr>
            <a:r>
              <a:rPr lang="en-US" sz="2200" dirty="0" smtClean="0">
                <a:latin typeface="Georgia" charset="0"/>
                <a:ea typeface="Georgia" charset="0"/>
                <a:cs typeface="Georgia" charset="0"/>
              </a:rPr>
              <a:t>Crisis interventions (social, psychological, medical and legal)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793" y="2368372"/>
            <a:ext cx="4294207" cy="28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79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PROTECT CHILDREN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1063" y="1782305"/>
            <a:ext cx="4147788" cy="47689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Clr>
                <a:srgbClr val="005DAC"/>
              </a:buClr>
            </a:pP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Provides legal counseling and option for seeking justice </a:t>
            </a:r>
          </a:p>
          <a:p>
            <a:pPr>
              <a:lnSpc>
                <a:spcPct val="110000"/>
              </a:lnSpc>
              <a:buClr>
                <a:srgbClr val="005DAC"/>
              </a:buClr>
            </a:pP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Offers free of charge legal representation throughout court proceedings</a:t>
            </a:r>
          </a:p>
          <a:p>
            <a:pPr>
              <a:lnSpc>
                <a:spcPct val="110000"/>
              </a:lnSpc>
              <a:buClr>
                <a:srgbClr val="005DAC"/>
              </a:buClr>
            </a:pP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Is responsible for case management and follow-up support (Client visits, case updates, court case monitoring and procedural compliance)</a:t>
            </a:r>
          </a:p>
          <a:p>
            <a:pPr>
              <a:lnSpc>
                <a:spcPct val="110000"/>
              </a:lnSpc>
              <a:buClr>
                <a:srgbClr val="005DAC"/>
              </a:buClr>
            </a:pP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Accompanies/represents  victims/civil plaintiffs when testifying and during trial       </a:t>
            </a:r>
          </a:p>
          <a:p>
            <a:pPr>
              <a:buClr>
                <a:srgbClr val="005DAC"/>
              </a:buClr>
            </a:pPr>
            <a:endParaRPr lang="en-US" sz="28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517" y="2368372"/>
            <a:ext cx="4259483" cy="28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34319"/>
            <a:ext cx="9144000" cy="5723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1063" y="339312"/>
            <a:ext cx="831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HOW WE PROTECT CHILDREN</a:t>
            </a:r>
            <a:endParaRPr lang="en-US" sz="3600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32576"/>
            <a:ext cx="9144000" cy="72542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856791" y="1787112"/>
            <a:ext cx="2858946" cy="3328898"/>
          </a:xfrm>
          <a:solidFill>
            <a:srgbClr val="F2F2F2">
              <a:alpha val="60000"/>
            </a:srgbClr>
          </a:solidFill>
        </p:spPr>
        <p:txBody>
          <a:bodyPr anchor="ctr">
            <a:normAutofit fontScale="85000" lnSpcReduction="20000"/>
          </a:bodyPr>
          <a:lstStyle/>
          <a:p>
            <a:pPr>
              <a:buClr>
                <a:srgbClr val="005DAC"/>
              </a:buClr>
            </a:pP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Lobbies for child friendly practices in all stages of the criminal proceedings (Police interview, courtroom testimony, medical exam, etc.)</a:t>
            </a:r>
          </a:p>
          <a:p>
            <a:pPr>
              <a:buClr>
                <a:srgbClr val="005DAC"/>
              </a:buClr>
            </a:pPr>
            <a:r>
              <a:rPr lang="en-US" sz="2600" dirty="0" smtClean="0">
                <a:latin typeface="Georgia" charset="0"/>
                <a:ea typeface="Georgia" charset="0"/>
                <a:cs typeface="Georgia" charset="0"/>
              </a:rPr>
              <a:t>Set up child-friendly interview room in police station</a:t>
            </a:r>
          </a:p>
        </p:txBody>
      </p:sp>
    </p:spTree>
    <p:extLst>
      <p:ext uri="{BB962C8B-B14F-4D97-AF65-F5344CB8AC3E}">
        <p14:creationId xmlns:p14="http://schemas.microsoft.com/office/powerpoint/2010/main" val="87149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11372</TotalTime>
  <Words>755</Words>
  <Application>Microsoft Office PowerPoint</Application>
  <PresentationFormat>On-screen Show (4:3)</PresentationFormat>
  <Paragraphs>83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Vando</cp:lastModifiedBy>
  <cp:revision>193</cp:revision>
  <cp:lastPrinted>2018-10-17T03:56:08Z</cp:lastPrinted>
  <dcterms:created xsi:type="dcterms:W3CDTF">2017-06-16T03:42:47Z</dcterms:created>
  <dcterms:modified xsi:type="dcterms:W3CDTF">2019-06-18T04:55:12Z</dcterms:modified>
</cp:coreProperties>
</file>