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45"/>
  </p:handoutMasterIdLst>
  <p:sldIdLst>
    <p:sldId id="309" r:id="rId2"/>
    <p:sldId id="310" r:id="rId3"/>
    <p:sldId id="311" r:id="rId4"/>
    <p:sldId id="261" r:id="rId5"/>
    <p:sldId id="259" r:id="rId6"/>
    <p:sldId id="262" r:id="rId7"/>
    <p:sldId id="312" r:id="rId8"/>
    <p:sldId id="263" r:id="rId9"/>
    <p:sldId id="264" r:id="rId10"/>
    <p:sldId id="265" r:id="rId11"/>
    <p:sldId id="266" r:id="rId12"/>
    <p:sldId id="267" r:id="rId13"/>
    <p:sldId id="313" r:id="rId14"/>
    <p:sldId id="314" r:id="rId15"/>
    <p:sldId id="315" r:id="rId16"/>
    <p:sldId id="316" r:id="rId17"/>
    <p:sldId id="317" r:id="rId18"/>
    <p:sldId id="318" r:id="rId19"/>
    <p:sldId id="319" r:id="rId20"/>
    <p:sldId id="277"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Lst>
  <p:sldSz cx="12192000" cy="6858000"/>
  <p:notesSz cx="9866313" cy="6735763"/>
  <p:embeddedFontLs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Khmer Mool1" panose="02000506000000020004" pitchFamily="2" charset="0"/>
      <p:regular r:id="rId52"/>
    </p:embeddedFont>
    <p:embeddedFont>
      <p:font typeface="Tahoma" panose="020B0604030504040204" pitchFamily="34" charset="0"/>
      <p:regular r:id="rId53"/>
      <p:bold r:id="rId5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0" d="100"/>
          <a:sy n="60" d="100"/>
        </p:scale>
        <p:origin x="908" y="4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44FECA8C-A176-48EB-8266-225CE5AC24D4}" type="datetimeFigureOut">
              <a:rPr lang="en-US" smtClean="0"/>
              <a:t>6/25/2019</a:t>
            </a:fld>
            <a:endParaRPr lang="en-US"/>
          </a:p>
        </p:txBody>
      </p:sp>
      <p:sp>
        <p:nvSpPr>
          <p:cNvPr id="4" name="Footer Placeholder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C1156E3F-574E-42E2-A01B-9D90ACA44C8A}" type="slidenum">
              <a:rPr lang="en-US" smtClean="0"/>
              <a:t>‹#›</a:t>
            </a:fld>
            <a:endParaRPr lang="en-US"/>
          </a:p>
        </p:txBody>
      </p:sp>
    </p:spTree>
    <p:extLst>
      <p:ext uri="{BB962C8B-B14F-4D97-AF65-F5344CB8AC3E}">
        <p14:creationId xmlns:p14="http://schemas.microsoft.com/office/powerpoint/2010/main" val="42147765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1ACA89C-9FE0-4C14-A87B-1F0FB17112C3}" type="datetimeFigureOut">
              <a:rPr lang="en-US"/>
              <a:pPr>
                <a:defRPr/>
              </a:pPr>
              <a:t>6/25/2019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ECF79B-EE8E-44D1-92B0-A7871B1B59FC}" type="slidenum">
              <a:rPr lang="en-US"/>
              <a:pPr>
                <a:defRPr/>
              </a:pPr>
              <a:t>‹#›</a:t>
            </a:fld>
            <a:endParaRPr lang="en-US"/>
          </a:p>
        </p:txBody>
      </p:sp>
    </p:spTree>
    <p:extLst>
      <p:ext uri="{BB962C8B-B14F-4D97-AF65-F5344CB8AC3E}">
        <p14:creationId xmlns:p14="http://schemas.microsoft.com/office/powerpoint/2010/main" val="264106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CD1F79-EE8C-4CE0-AC02-9E9E4361BA63}" type="datetimeFigureOut">
              <a:rPr lang="en-US"/>
              <a:pPr>
                <a:defRPr/>
              </a:pPr>
              <a:t>6/25/2019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4935C3-CBDD-4272-86EB-FD5C6DE00B24}" type="slidenum">
              <a:rPr lang="en-US"/>
              <a:pPr>
                <a:defRPr/>
              </a:pPr>
              <a:t>‹#›</a:t>
            </a:fld>
            <a:endParaRPr lang="en-US"/>
          </a:p>
        </p:txBody>
      </p:sp>
    </p:spTree>
    <p:extLst>
      <p:ext uri="{BB962C8B-B14F-4D97-AF65-F5344CB8AC3E}">
        <p14:creationId xmlns:p14="http://schemas.microsoft.com/office/powerpoint/2010/main" val="135271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EA6A62-341F-41FB-81FE-94D663FC9E18}" type="datetimeFigureOut">
              <a:rPr lang="en-US"/>
              <a:pPr>
                <a:defRPr/>
              </a:pPr>
              <a:t>6/25/2019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C70943-80D9-49AE-803C-24869EF6CAA2}" type="slidenum">
              <a:rPr lang="en-US"/>
              <a:pPr>
                <a:defRPr/>
              </a:pPr>
              <a:t>‹#›</a:t>
            </a:fld>
            <a:endParaRPr lang="en-US"/>
          </a:p>
        </p:txBody>
      </p:sp>
    </p:spTree>
    <p:extLst>
      <p:ext uri="{BB962C8B-B14F-4D97-AF65-F5344CB8AC3E}">
        <p14:creationId xmlns:p14="http://schemas.microsoft.com/office/powerpoint/2010/main" val="151941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1BAF43-D23B-45A6-8669-2D6106BD5B83}" type="datetimeFigureOut">
              <a:rPr lang="en-US"/>
              <a:pPr>
                <a:defRPr/>
              </a:pPr>
              <a:t>6/25/2019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2FFE47-D5B2-4C29-B6B8-878E5B1BD606}" type="slidenum">
              <a:rPr lang="en-US"/>
              <a:pPr>
                <a:defRPr/>
              </a:pPr>
              <a:t>‹#›</a:t>
            </a:fld>
            <a:endParaRPr lang="en-US"/>
          </a:p>
        </p:txBody>
      </p:sp>
    </p:spTree>
    <p:extLst>
      <p:ext uri="{BB962C8B-B14F-4D97-AF65-F5344CB8AC3E}">
        <p14:creationId xmlns:p14="http://schemas.microsoft.com/office/powerpoint/2010/main" val="277620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C2AB4A-0F3B-43F5-A551-25DF041A9CEF}" type="datetimeFigureOut">
              <a:rPr lang="en-US"/>
              <a:pPr>
                <a:defRPr/>
              </a:pPr>
              <a:t>6/25/2019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1B31BD-16A3-426B-8B48-59BFACF9039C}" type="slidenum">
              <a:rPr lang="en-US"/>
              <a:pPr>
                <a:defRPr/>
              </a:pPr>
              <a:t>‹#›</a:t>
            </a:fld>
            <a:endParaRPr lang="en-US"/>
          </a:p>
        </p:txBody>
      </p:sp>
    </p:spTree>
    <p:extLst>
      <p:ext uri="{BB962C8B-B14F-4D97-AF65-F5344CB8AC3E}">
        <p14:creationId xmlns:p14="http://schemas.microsoft.com/office/powerpoint/2010/main" val="409090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4D2C1-D6D7-4027-B776-DAB917DFD068}" type="datetimeFigureOut">
              <a:rPr lang="en-US"/>
              <a:pPr>
                <a:defRPr/>
              </a:pPr>
              <a:t>6/25/2019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95589E-160B-4955-84C6-B5E6A74C6ACC}" type="slidenum">
              <a:rPr lang="en-US"/>
              <a:pPr>
                <a:defRPr/>
              </a:pPr>
              <a:t>‹#›</a:t>
            </a:fld>
            <a:endParaRPr lang="en-US"/>
          </a:p>
        </p:txBody>
      </p:sp>
    </p:spTree>
    <p:extLst>
      <p:ext uri="{BB962C8B-B14F-4D97-AF65-F5344CB8AC3E}">
        <p14:creationId xmlns:p14="http://schemas.microsoft.com/office/powerpoint/2010/main" val="301368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6E6AB73-8A3D-4723-8BF1-E1AAE3EF6E9D}" type="datetimeFigureOut">
              <a:rPr lang="en-US"/>
              <a:pPr>
                <a:defRPr/>
              </a:pPr>
              <a:t>6/25/2019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519B6D-95B0-4607-8C58-D37CDC22E52B}" type="slidenum">
              <a:rPr lang="en-US"/>
              <a:pPr>
                <a:defRPr/>
              </a:pPr>
              <a:t>‹#›</a:t>
            </a:fld>
            <a:endParaRPr lang="en-US"/>
          </a:p>
        </p:txBody>
      </p:sp>
    </p:spTree>
    <p:extLst>
      <p:ext uri="{BB962C8B-B14F-4D97-AF65-F5344CB8AC3E}">
        <p14:creationId xmlns:p14="http://schemas.microsoft.com/office/powerpoint/2010/main" val="213350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D8D3C6-E11F-454F-92FA-506C2AD54E66}" type="datetimeFigureOut">
              <a:rPr lang="en-US"/>
              <a:pPr>
                <a:defRPr/>
              </a:pPr>
              <a:t>6/25/2019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DD35A5-344E-4322-B88F-9CD6D8179903}" type="slidenum">
              <a:rPr lang="en-US"/>
              <a:pPr>
                <a:defRPr/>
              </a:pPr>
              <a:t>‹#›</a:t>
            </a:fld>
            <a:endParaRPr lang="en-US"/>
          </a:p>
        </p:txBody>
      </p:sp>
    </p:spTree>
    <p:extLst>
      <p:ext uri="{BB962C8B-B14F-4D97-AF65-F5344CB8AC3E}">
        <p14:creationId xmlns:p14="http://schemas.microsoft.com/office/powerpoint/2010/main" val="264616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CDE4E9-DCB8-4303-BA80-BC9A4755AA85}" type="datetimeFigureOut">
              <a:rPr lang="en-US"/>
              <a:pPr>
                <a:defRPr/>
              </a:pPr>
              <a:t>6/25/2019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90D9CE-501F-4DE8-A3E2-419A18D2E96B}" type="slidenum">
              <a:rPr lang="en-US"/>
              <a:pPr>
                <a:defRPr/>
              </a:pPr>
              <a:t>‹#›</a:t>
            </a:fld>
            <a:endParaRPr lang="en-US"/>
          </a:p>
        </p:txBody>
      </p:sp>
    </p:spTree>
    <p:extLst>
      <p:ext uri="{BB962C8B-B14F-4D97-AF65-F5344CB8AC3E}">
        <p14:creationId xmlns:p14="http://schemas.microsoft.com/office/powerpoint/2010/main" val="66516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658DE8-1669-4BEC-B692-742CB0D3963E}" type="datetimeFigureOut">
              <a:rPr lang="en-US"/>
              <a:pPr>
                <a:defRPr/>
              </a:pPr>
              <a:t>6/25/2019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4237C1-348E-4D8C-ABAA-4352F7301C1D}" type="slidenum">
              <a:rPr lang="en-US"/>
              <a:pPr>
                <a:defRPr/>
              </a:pPr>
              <a:t>‹#›</a:t>
            </a:fld>
            <a:endParaRPr lang="en-US"/>
          </a:p>
        </p:txBody>
      </p:sp>
    </p:spTree>
    <p:extLst>
      <p:ext uri="{BB962C8B-B14F-4D97-AF65-F5344CB8AC3E}">
        <p14:creationId xmlns:p14="http://schemas.microsoft.com/office/powerpoint/2010/main" val="374922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E9B3C2-619C-479D-B1AD-20DB836D9860}" type="datetimeFigureOut">
              <a:rPr lang="en-US"/>
              <a:pPr>
                <a:defRPr/>
              </a:pPr>
              <a:t>6/25/2019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9F8B87-D096-4E43-8896-E01668248F19}" type="slidenum">
              <a:rPr lang="en-US"/>
              <a:pPr>
                <a:defRPr/>
              </a:pPr>
              <a:t>‹#›</a:t>
            </a:fld>
            <a:endParaRPr lang="en-US"/>
          </a:p>
        </p:txBody>
      </p:sp>
    </p:spTree>
    <p:extLst>
      <p:ext uri="{BB962C8B-B14F-4D97-AF65-F5344CB8AC3E}">
        <p14:creationId xmlns:p14="http://schemas.microsoft.com/office/powerpoint/2010/main" val="125875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BD623DB-86AB-479C-A6A9-C2BD2040124E}" type="datetimeFigureOut">
              <a:rPr lang="en-US"/>
              <a:pPr>
                <a:defRPr/>
              </a:pPr>
              <a:t>6/25/2019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3AF3DC7-1F92-48E7-86A4-E20161AA1A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noChangeArrowheads="1"/>
          </p:cNvSpPr>
          <p:nvPr>
            <p:ph type="ctrTitle"/>
          </p:nvPr>
        </p:nvSpPr>
        <p:spPr>
          <a:xfrm>
            <a:off x="99236" y="1305257"/>
            <a:ext cx="11993526" cy="4247485"/>
          </a:xfrm>
        </p:spPr>
        <p:txBody>
          <a:bodyPr/>
          <a:lstStyle/>
          <a:p>
            <a:pPr>
              <a:lnSpc>
                <a:spcPct val="150000"/>
              </a:lnSpc>
            </a:pPr>
            <a:r>
              <a:rPr lang="en-US" altLang="en-US" sz="3200" b="1" dirty="0">
                <a:latin typeface="Tahoma" panose="020B0604030504040204" pitchFamily="34" charset="0"/>
                <a:cs typeface="Tahoma" panose="020B0604030504040204" pitchFamily="34" charset="0"/>
              </a:rPr>
              <a:t>Understanding Legal Framework </a:t>
            </a:r>
            <a:br>
              <a:rPr lang="en-US" altLang="en-US" sz="3200" b="1" dirty="0">
                <a:latin typeface="Tahoma" panose="020B0604030504040204" pitchFamily="34" charset="0"/>
                <a:cs typeface="Tahoma" panose="020B0604030504040204" pitchFamily="34" charset="0"/>
              </a:rPr>
            </a:br>
            <a:r>
              <a:rPr lang="en-US" altLang="en-US" sz="2200" b="1" dirty="0">
                <a:latin typeface="Tahoma" panose="020B0604030504040204" pitchFamily="34" charset="0"/>
                <a:cs typeface="Tahoma" panose="020B0604030504040204" pitchFamily="34" charset="0"/>
              </a:rPr>
              <a:t>Governing Child Trafficking and Commercial Sexual Exploitation of Children (CSEC)</a:t>
            </a:r>
            <a:br>
              <a:rPr lang="en-US" altLang="en-US" sz="2200" b="1" dirty="0">
                <a:latin typeface="Tahoma" panose="020B0604030504040204" pitchFamily="34" charset="0"/>
                <a:cs typeface="Tahoma" panose="020B0604030504040204" pitchFamily="34" charset="0"/>
              </a:rPr>
            </a:br>
            <a:r>
              <a:rPr lang="en-US" altLang="en-US" sz="1800" b="1" dirty="0">
                <a:latin typeface="Tahoma" panose="020B0604030504040204" pitchFamily="34" charset="0"/>
                <a:cs typeface="Tahoma" panose="020B0604030504040204" pitchFamily="34" charset="0"/>
              </a:rPr>
              <a:t>Prepared by</a:t>
            </a:r>
            <a:r>
              <a:rPr lang="en-US" altLang="en-US" sz="2000" b="1" dirty="0">
                <a:latin typeface="Tahoma" panose="020B0604030504040204" pitchFamily="34" charset="0"/>
                <a:cs typeface="Tahoma" panose="020B0604030504040204" pitchFamily="34" charset="0"/>
              </a:rPr>
              <a:t> </a:t>
            </a:r>
            <a:r>
              <a:rPr lang="en-US" altLang="en-US" sz="2400" b="1" dirty="0">
                <a:latin typeface="Tahoma" panose="020B0604030504040204" pitchFamily="34" charset="0"/>
                <a:cs typeface="Tahoma" panose="020B0604030504040204" pitchFamily="34" charset="0"/>
              </a:rPr>
              <a:t>Lieutenant General YIM </a:t>
            </a:r>
            <a:r>
              <a:rPr lang="en-US" altLang="en-US" sz="2400" b="1" dirty="0" err="1">
                <a:latin typeface="Tahoma" panose="020B0604030504040204" pitchFamily="34" charset="0"/>
                <a:cs typeface="Tahoma" panose="020B0604030504040204" pitchFamily="34" charset="0"/>
              </a:rPr>
              <a:t>Vireak</a:t>
            </a:r>
            <a:r>
              <a:rPr lang="en-US" altLang="en-US" sz="2000" b="1" dirty="0">
                <a:latin typeface="Tahoma" panose="020B0604030504040204" pitchFamily="34" charset="0"/>
                <a:cs typeface="Tahoma" panose="020B0604030504040204" pitchFamily="34" charset="0"/>
              </a:rPr>
              <a:t>, </a:t>
            </a:r>
            <a:br>
              <a:rPr lang="en-US" altLang="en-US" sz="2000" b="1" dirty="0">
                <a:latin typeface="Tahoma" panose="020B0604030504040204" pitchFamily="34" charset="0"/>
                <a:cs typeface="Tahoma" panose="020B0604030504040204" pitchFamily="34" charset="0"/>
              </a:rPr>
            </a:br>
            <a:r>
              <a:rPr lang="en-US" altLang="en-US" sz="1800" b="1" dirty="0">
                <a:latin typeface="Tahoma" panose="020B0604030504040204" pitchFamily="34" charset="0"/>
                <a:cs typeface="Tahoma" panose="020B0604030504040204" pitchFamily="34" charset="0"/>
              </a:rPr>
              <a:t>Deputy Secretary General of NCCT</a:t>
            </a:r>
            <a:endParaRPr lang="en-US" altLang="en-US" sz="3200" b="1" dirty="0">
              <a:latin typeface="Tahoma" panose="020B0604030504040204" pitchFamily="34" charset="0"/>
              <a:cs typeface="Tahoma" panose="020B0604030504040204" pitchFamily="34" charset="0"/>
            </a:endParaRPr>
          </a:p>
        </p:txBody>
      </p:sp>
      <p:pic>
        <p:nvPicPr>
          <p:cNvPr id="2051" name="Picture 4"/>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910012" y="534397"/>
            <a:ext cx="437197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700088" y="198438"/>
            <a:ext cx="10515600" cy="1325562"/>
          </a:xfrm>
        </p:spPr>
        <p:txBody>
          <a:bodyPr/>
          <a:lstStyle/>
          <a:p>
            <a:pPr algn="ctr"/>
            <a:r>
              <a:rPr lang="en-US" altLang="en-US" sz="3200" b="1">
                <a:solidFill>
                  <a:srgbClr val="0070C0"/>
                </a:solidFill>
                <a:latin typeface="Tahoma" panose="020B0604030504040204" pitchFamily="34" charset="0"/>
                <a:cs typeface="Tahoma" panose="020B0604030504040204" pitchFamily="34" charset="0"/>
              </a:rPr>
              <a:t>Table of Content of the Law on Suppression of Human Trafficking and Sexual Exploitation</a:t>
            </a:r>
          </a:p>
        </p:txBody>
      </p:sp>
      <p:sp>
        <p:nvSpPr>
          <p:cNvPr id="3" name="Content Placeholder 2">
            <a:extLst>
              <a:ext uri="{FF2B5EF4-FFF2-40B4-BE49-F238E27FC236}">
                <a16:creationId xmlns:a16="http://schemas.microsoft.com/office/drawing/2014/main" id="{00DC19E9-E225-47DF-9583-AC5A30D0BCC7}"/>
              </a:ext>
            </a:extLst>
          </p:cNvPr>
          <p:cNvSpPr>
            <a:spLocks noGrp="1"/>
          </p:cNvSpPr>
          <p:nvPr>
            <p:ph idx="1"/>
          </p:nvPr>
        </p:nvSpPr>
        <p:spPr>
          <a:xfrm>
            <a:off x="838200" y="1768475"/>
            <a:ext cx="10515600" cy="4619625"/>
          </a:xfrm>
        </p:spPr>
        <p:txBody>
          <a:bodyPr rtlCol="0">
            <a:normAutofit fontScale="92500" lnSpcReduction="20000"/>
          </a:bodyPr>
          <a:lstStyle/>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1: General Provisions</a:t>
            </a:r>
          </a:p>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2: The Act of Selling/Buying or Exchanging a Person</a:t>
            </a:r>
          </a:p>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3: Confinement</a:t>
            </a:r>
          </a:p>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4: Prostitution and Child Prostitution</a:t>
            </a:r>
          </a:p>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5: Pornography</a:t>
            </a:r>
          </a:p>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6: Indecency Against Minors Under Fifteen Years</a:t>
            </a:r>
          </a:p>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7: Civil Remedy</a:t>
            </a:r>
          </a:p>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8 Supplemental Provisions</a:t>
            </a:r>
          </a:p>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9: Final Provisions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A142-B3E4-46E2-B0FF-0F3675737644}"/>
              </a:ext>
            </a:extLst>
          </p:cNvPr>
          <p:cNvSpPr>
            <a:spLocks noGrp="1"/>
          </p:cNvSpPr>
          <p:nvPr>
            <p:ph type="title"/>
          </p:nvPr>
        </p:nvSpPr>
        <p:spPr>
          <a:xfrm>
            <a:off x="838200" y="276225"/>
            <a:ext cx="10515600" cy="809625"/>
          </a:xfrm>
        </p:spPr>
        <p:txBody>
          <a:bodyPr rtlCol="0">
            <a:normAutofit/>
          </a:bodyPr>
          <a:lstStyle/>
          <a:p>
            <a:pPr algn="ctr" fontAlgn="auto">
              <a:spcAft>
                <a:spcPts val="0"/>
              </a:spcAft>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1: General Provisions</a:t>
            </a:r>
            <a:endParaRPr lang="en-US" sz="2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C7B7D99-9045-444B-AF20-6AEA9FEF9691}"/>
              </a:ext>
            </a:extLst>
          </p:cNvPr>
          <p:cNvSpPr>
            <a:spLocks noGrp="1"/>
          </p:cNvSpPr>
          <p:nvPr>
            <p:ph idx="1"/>
          </p:nvPr>
        </p:nvSpPr>
        <p:spPr>
          <a:xfrm>
            <a:off x="750888" y="1325563"/>
            <a:ext cx="10515600" cy="5113337"/>
          </a:xfrm>
        </p:spPr>
        <p:txBody>
          <a:bodyPr rtlCol="0">
            <a:noAutofit/>
          </a:bodyPr>
          <a:lstStyle/>
          <a:p>
            <a:pPr marL="4284663" indent="-4284663" fontAlgn="auto">
              <a:lnSpc>
                <a:spcPct val="10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 </a:t>
            </a:r>
            <a:r>
              <a:rPr lang="en-US" sz="2000" b="1" dirty="0">
                <a:latin typeface="Tahoma" panose="020B0604030504040204" pitchFamily="34" charset="0"/>
                <a:ea typeface="Tahoma" panose="020B0604030504040204" pitchFamily="34" charset="0"/>
                <a:cs typeface="Tahoma" panose="020B0604030504040204" pitchFamily="34" charset="0"/>
              </a:rPr>
              <a:t>Objective of this Law: </a:t>
            </a:r>
          </a:p>
          <a:p>
            <a:pPr marL="1541463" indent="-285750" fontAlgn="auto">
              <a:lnSpc>
                <a:spcPct val="100000"/>
              </a:lnSpc>
              <a:spcAft>
                <a:spcPts val="0"/>
              </a:spcAft>
              <a:buFont typeface="Arial" panose="020B0604020202020204" pitchFamily="34" charset="0"/>
              <a:buNone/>
              <a:defRPr/>
            </a:pPr>
            <a:r>
              <a:rPr lang="en-US" sz="2000" dirty="0">
                <a:latin typeface="Tahoma" panose="020B0604030504040204" pitchFamily="34" charset="0"/>
                <a:ea typeface="Tahoma" panose="020B0604030504040204" pitchFamily="34" charset="0"/>
                <a:cs typeface="Tahoma" panose="020B0604030504040204" pitchFamily="34" charset="0"/>
              </a:rPr>
              <a:t>-	To suppress the acts of human trafficking and sexual exploitation</a:t>
            </a:r>
          </a:p>
          <a:p>
            <a:pPr marL="1541463" indent="-285750" fontAlgn="auto">
              <a:lnSpc>
                <a:spcPct val="100000"/>
              </a:lnSpc>
              <a:spcAft>
                <a:spcPts val="0"/>
              </a:spcAft>
              <a:buNone/>
              <a:defRPr/>
            </a:pPr>
            <a:r>
              <a:rPr lang="en-US" sz="2000" dirty="0">
                <a:latin typeface="Tahoma" panose="020B0604030504040204" pitchFamily="34" charset="0"/>
                <a:ea typeface="Tahoma" panose="020B0604030504040204" pitchFamily="34" charset="0"/>
                <a:cs typeface="Tahoma" panose="020B0604030504040204" pitchFamily="34" charset="0"/>
              </a:rPr>
              <a:t>-	Comply with UN’s Palermo Protocol </a:t>
            </a:r>
          </a:p>
          <a:p>
            <a:pPr marL="0" indent="0" fontAlgn="auto">
              <a:lnSpc>
                <a:spcPct val="10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2: </a:t>
            </a:r>
            <a:r>
              <a:rPr lang="en-US" sz="2000" b="1" dirty="0">
                <a:latin typeface="Tahoma" panose="020B0604030504040204" pitchFamily="34" charset="0"/>
                <a:ea typeface="Tahoma" panose="020B0604030504040204" pitchFamily="34" charset="0"/>
                <a:cs typeface="Tahoma" panose="020B0604030504040204" pitchFamily="34" charset="0"/>
              </a:rPr>
              <a:t>Application of this Law within the Territory:</a:t>
            </a:r>
          </a:p>
          <a:p>
            <a:pPr marL="1541463" indent="-222250" fontAlgn="auto">
              <a:lnSpc>
                <a:spcPct val="100000"/>
              </a:lnSpc>
              <a:spcAft>
                <a:spcPts val="0"/>
              </a:spcAft>
              <a:buFontTx/>
              <a:buChar char="-"/>
              <a:defRPr/>
            </a:pPr>
            <a:r>
              <a:rPr lang="en-US" sz="2000" dirty="0">
                <a:latin typeface="Tahoma" panose="020B0604030504040204" pitchFamily="34" charset="0"/>
                <a:ea typeface="Tahoma" panose="020B0604030504040204" pitchFamily="34" charset="0"/>
                <a:cs typeface="Tahoma" panose="020B0604030504040204" pitchFamily="34" charset="0"/>
              </a:rPr>
              <a:t>Include any vessel or aircraft entitled to fly the flag of Cambodia.</a:t>
            </a:r>
          </a:p>
          <a:p>
            <a:pPr marL="1541463" indent="-222250" fontAlgn="auto">
              <a:lnSpc>
                <a:spcPct val="100000"/>
              </a:lnSpc>
              <a:spcAft>
                <a:spcPts val="0"/>
              </a:spcAft>
              <a:buFontTx/>
              <a:buChar char="-"/>
              <a:defRPr/>
            </a:pPr>
            <a:r>
              <a:rPr lang="en-US" sz="2000" dirty="0">
                <a:latin typeface="Tahoma" panose="020B0604030504040204" pitchFamily="34" charset="0"/>
                <a:ea typeface="Tahoma" panose="020B0604030504040204" pitchFamily="34" charset="0"/>
                <a:cs typeface="Tahoma" panose="020B0604030504040204" pitchFamily="34" charset="0"/>
              </a:rPr>
              <a:t>Apply to any offense committed in the territory of the Kingdom of Cambodia.</a:t>
            </a:r>
          </a:p>
          <a:p>
            <a:pPr marL="0" indent="0" fontAlgn="auto">
              <a:lnSpc>
                <a:spcPct val="10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 </a:t>
            </a:r>
            <a:r>
              <a:rPr lang="en-US" sz="2000" b="1" dirty="0">
                <a:latin typeface="Tahoma" panose="020B0604030504040204" pitchFamily="34" charset="0"/>
                <a:ea typeface="Tahoma" panose="020B0604030504040204" pitchFamily="34" charset="0"/>
                <a:cs typeface="Tahoma" panose="020B0604030504040204" pitchFamily="34" charset="0"/>
              </a:rPr>
              <a:t>Application of this Law outside the Territory</a:t>
            </a:r>
          </a:p>
          <a:p>
            <a:pPr marL="1541463" indent="-223838" fontAlgn="auto">
              <a:lnSpc>
                <a:spcPct val="100000"/>
              </a:lnSpc>
              <a:spcAft>
                <a:spcPts val="0"/>
              </a:spcAft>
              <a:buFontTx/>
              <a:buChar char="-"/>
              <a:defRPr/>
            </a:pPr>
            <a:r>
              <a:rPr lang="en-US" sz="2000" dirty="0">
                <a:latin typeface="Tahoma" panose="020B0604030504040204" pitchFamily="34" charset="0"/>
                <a:ea typeface="Tahoma" panose="020B0604030504040204" pitchFamily="34" charset="0"/>
                <a:cs typeface="Tahoma" panose="020B0604030504040204" pitchFamily="34" charset="0"/>
              </a:rPr>
              <a:t>Any felony or misdemeanor committed are Cambodian citizen.</a:t>
            </a:r>
          </a:p>
          <a:p>
            <a:pPr marL="1541463" indent="-223838" fontAlgn="auto">
              <a:lnSpc>
                <a:spcPct val="100000"/>
              </a:lnSpc>
              <a:spcAft>
                <a:spcPts val="0"/>
              </a:spcAft>
              <a:buFontTx/>
              <a:buChar char="-"/>
              <a:defRPr/>
            </a:pPr>
            <a:r>
              <a:rPr lang="en-US" sz="2000" dirty="0">
                <a:latin typeface="Tahoma" panose="020B0604030504040204" pitchFamily="34" charset="0"/>
                <a:ea typeface="Tahoma" panose="020B0604030504040204" pitchFamily="34" charset="0"/>
                <a:cs typeface="Tahoma" panose="020B0604030504040204" pitchFamily="34" charset="0"/>
              </a:rPr>
              <a:t>The victim is a Khmer citizen</a:t>
            </a:r>
          </a:p>
          <a:p>
            <a:pPr marL="0" indent="0" fontAlgn="auto">
              <a:lnSpc>
                <a:spcPct val="10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7: </a:t>
            </a:r>
            <a:r>
              <a:rPr lang="en-US" sz="2000" b="1" dirty="0">
                <a:latin typeface="Tahoma" panose="020B0604030504040204" pitchFamily="34" charset="0"/>
                <a:ea typeface="Tahoma" panose="020B0604030504040204" pitchFamily="34" charset="0"/>
                <a:cs typeface="Tahoma" panose="020B0604030504040204" pitchFamily="34" charset="0"/>
              </a:rPr>
              <a:t>Definition of Minor</a:t>
            </a:r>
          </a:p>
          <a:p>
            <a:pPr marL="1776413" indent="-457200" fontAlgn="auto">
              <a:lnSpc>
                <a:spcPct val="100000"/>
              </a:lnSpc>
              <a:spcAft>
                <a:spcPts val="0"/>
              </a:spcAft>
              <a:buFontTx/>
              <a:buChar char="-"/>
              <a:defRPr/>
            </a:pPr>
            <a:r>
              <a:rPr lang="en-US" sz="2000" dirty="0">
                <a:latin typeface="Tahoma" panose="020B0604030504040204" pitchFamily="34" charset="0"/>
                <a:ea typeface="Tahoma" panose="020B0604030504040204" pitchFamily="34" charset="0"/>
                <a:cs typeface="Tahoma" panose="020B0604030504040204" pitchFamily="34" charset="0"/>
              </a:rPr>
              <a:t>A minor shall mean a person under the age of eighteen years.</a:t>
            </a:r>
          </a:p>
          <a:p>
            <a:pPr marL="1319212" indent="0" fontAlgn="auto">
              <a:lnSpc>
                <a:spcPct val="100000"/>
              </a:lnSpc>
              <a:spcAft>
                <a:spcPts val="0"/>
              </a:spcAft>
              <a:buFont typeface="Arial" panose="020B0604020202020204" pitchFamily="34" charset="0"/>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461E-7986-4358-B0EE-75AE3E758BEB}"/>
              </a:ext>
            </a:extLst>
          </p:cNvPr>
          <p:cNvSpPr>
            <a:spLocks noGrp="1"/>
          </p:cNvSpPr>
          <p:nvPr>
            <p:ph type="title"/>
          </p:nvPr>
        </p:nvSpPr>
        <p:spPr>
          <a:xfrm>
            <a:off x="373063" y="182563"/>
            <a:ext cx="11060112" cy="1325562"/>
          </a:xfrm>
        </p:spPr>
        <p:txBody>
          <a:bodyPr rtlCol="0">
            <a:normAutofit/>
          </a:bodyPr>
          <a:lstStyle/>
          <a:p>
            <a:pPr fontAlgn="auto">
              <a:spcAft>
                <a:spcPts val="0"/>
              </a:spcAft>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2: The Act of Selling/Buying or Exchanging a Person</a:t>
            </a:r>
          </a:p>
        </p:txBody>
      </p:sp>
      <p:sp>
        <p:nvSpPr>
          <p:cNvPr id="6" name="Content Placeholder 2">
            <a:extLst>
              <a:ext uri="{FF2B5EF4-FFF2-40B4-BE49-F238E27FC236}">
                <a16:creationId xmlns:a16="http://schemas.microsoft.com/office/drawing/2014/main" id="{B80AAC31-66F0-4D72-A702-732A14A979F6}"/>
              </a:ext>
            </a:extLst>
          </p:cNvPr>
          <p:cNvSpPr>
            <a:spLocks noGrp="1"/>
          </p:cNvSpPr>
          <p:nvPr>
            <p:ph idx="1"/>
          </p:nvPr>
        </p:nvSpPr>
        <p:spPr>
          <a:xfrm>
            <a:off x="750888" y="1325563"/>
            <a:ext cx="10515600" cy="5113337"/>
          </a:xfrm>
        </p:spPr>
        <p:txBody>
          <a:bodyPr rtlCol="0">
            <a:noAutofit/>
          </a:body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8 : </a:t>
            </a:r>
            <a:r>
              <a:rPr lang="en-US" sz="2400" b="1" dirty="0">
                <a:latin typeface="Tahoma" panose="020B0604030504040204" pitchFamily="34" charset="0"/>
                <a:ea typeface="Tahoma" panose="020B0604030504040204" pitchFamily="34" charset="0"/>
                <a:cs typeface="Tahoma" panose="020B0604030504040204" pitchFamily="34" charset="0"/>
              </a:rPr>
              <a:t>-	Definition of Unlawful Removal</a:t>
            </a:r>
          </a:p>
          <a:p>
            <a:pPr marL="0" indent="0"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The act of unlawful removal shall mean to:</a:t>
            </a:r>
          </a:p>
          <a:p>
            <a:pPr marL="457200" lvl="1" indent="0" fontAlgn="auto">
              <a:lnSpc>
                <a:spcPct val="150000"/>
              </a:lnSpc>
              <a:spcAft>
                <a:spcPts val="0"/>
              </a:spcAft>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1. Remove a person from his/her current place of residence to a place under the actor’s or a third person’s control by means of force, threat, deception, abuse of power, or enticement, or</a:t>
            </a:r>
          </a:p>
          <a:p>
            <a:pPr marL="457200" lvl="1" indent="0" fontAlgn="auto">
              <a:lnSpc>
                <a:spcPct val="150000"/>
              </a:lnSpc>
              <a:spcAft>
                <a:spcPts val="0"/>
              </a:spcAft>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2. Without legal authority or any other legal justification to do so, take a minor or a person under general custody or curatorship or legal custody away from the legal custody of the parents, care taker or guardian.</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BE95CE7-16E4-4E51-9BB9-53674DDF076B}"/>
              </a:ext>
            </a:extLst>
          </p:cNvPr>
          <p:cNvSpPr>
            <a:spLocks noGrp="1"/>
          </p:cNvSpPr>
          <p:nvPr>
            <p:ph idx="1"/>
          </p:nvPr>
        </p:nvSpPr>
        <p:spPr>
          <a:xfrm>
            <a:off x="492125" y="266700"/>
            <a:ext cx="10515600" cy="5113338"/>
          </a:xfrm>
        </p:spPr>
        <p:txBody>
          <a:bodyPr rtlCol="0">
            <a:noAutofit/>
          </a:body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9 : </a:t>
            </a:r>
            <a:r>
              <a:rPr lang="en-US" b="1" dirty="0">
                <a:latin typeface="Tahoma" panose="020B0604030504040204" pitchFamily="34" charset="0"/>
                <a:ea typeface="Tahoma" panose="020B0604030504040204" pitchFamily="34" charset="0"/>
                <a:cs typeface="Tahoma" panose="020B0604030504040204" pitchFamily="34" charset="0"/>
              </a:rPr>
              <a:t>Unlawful Removal, inter alia, of Minor</a:t>
            </a:r>
            <a:endParaRPr lang="en-US" sz="2400" b="1" dirty="0">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Shall subject to imprisonment from 2 to 5 years.</a:t>
            </a:r>
          </a:p>
          <a:p>
            <a:pPr marL="0" indent="0" fontAlgn="auto">
              <a:lnSpc>
                <a:spcPct val="150000"/>
              </a:lnSpc>
              <a:spcAft>
                <a:spcPts val="0"/>
              </a:spcAft>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The punishment for the offence stipulated in this article shall be remitted or mitigated when all of the following conditions are met:</a:t>
            </a:r>
          </a:p>
          <a:p>
            <a:pPr marL="514350" indent="-514350" fontAlgn="auto">
              <a:spcAft>
                <a:spcPts val="0"/>
              </a:spcAft>
              <a:buFont typeface="Arial" panose="020B0604020202020204" pitchFamily="34" charset="0"/>
              <a:buAutoNum type="arabicPeriod"/>
              <a:defRPr/>
            </a:pPr>
            <a:r>
              <a:rPr lang="en-US" dirty="0">
                <a:latin typeface="Tahoma" panose="020B0604030504040204" pitchFamily="34" charset="0"/>
                <a:ea typeface="Tahoma" panose="020B0604030504040204" pitchFamily="34" charset="0"/>
                <a:cs typeface="Tahoma" panose="020B0604030504040204" pitchFamily="34" charset="0"/>
              </a:rPr>
              <a:t>The person taken under custody, being not less than fifteen (15) years of age, voluntarily gives genuine consent to the criminal act;</a:t>
            </a:r>
          </a:p>
          <a:p>
            <a:pPr marL="514350" indent="-514350" fontAlgn="auto">
              <a:spcAft>
                <a:spcPts val="0"/>
              </a:spcAft>
              <a:buFont typeface="Arial" panose="020B0604020202020204" pitchFamily="34" charset="0"/>
              <a:buAutoNum type="arabicPeriod"/>
              <a:defRPr/>
            </a:pPr>
            <a:r>
              <a:rPr lang="en-US" dirty="0">
                <a:latin typeface="Tahoma" panose="020B0604030504040204" pitchFamily="34" charset="0"/>
                <a:ea typeface="Tahoma" panose="020B0604030504040204" pitchFamily="34" charset="0"/>
                <a:cs typeface="Tahoma" panose="020B0604030504040204" pitchFamily="34" charset="0"/>
              </a:rPr>
              <a:t>None of the means stipulated in subparagraph 1 of Article 8 of this law is used; and</a:t>
            </a:r>
          </a:p>
          <a:p>
            <a:pPr marL="514350" indent="-514350" fontAlgn="auto">
              <a:spcAft>
                <a:spcPts val="0"/>
              </a:spcAft>
              <a:buFont typeface="Arial" panose="020B0604020202020204" pitchFamily="34" charset="0"/>
              <a:buAutoNum type="arabicPeriod"/>
              <a:defRPr/>
            </a:pPr>
            <a:r>
              <a:rPr lang="en-US" dirty="0">
                <a:latin typeface="Tahoma" panose="020B0604030504040204" pitchFamily="34" charset="0"/>
                <a:ea typeface="Tahoma" panose="020B0604030504040204" pitchFamily="34" charset="0"/>
                <a:cs typeface="Tahoma" panose="020B0604030504040204" pitchFamily="34" charset="0"/>
              </a:rPr>
              <a:t>The offender does not have any intent to commit an offense.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DB4DA30-5717-452E-B4DB-7DD8982C6856}"/>
              </a:ext>
            </a:extLst>
          </p:cNvPr>
          <p:cNvSpPr txBox="1">
            <a:spLocks/>
          </p:cNvSpPr>
          <p:nvPr/>
        </p:nvSpPr>
        <p:spPr>
          <a:xfrm>
            <a:off x="492125" y="266700"/>
            <a:ext cx="10515600" cy="868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10 : </a:t>
            </a:r>
            <a:r>
              <a:rPr lang="en-US" sz="2400" b="1" dirty="0">
                <a:latin typeface="Tahoma" panose="020B0604030504040204" pitchFamily="34" charset="0"/>
                <a:ea typeface="Tahoma" panose="020B0604030504040204" pitchFamily="34" charset="0"/>
                <a:cs typeface="Tahoma" panose="020B0604030504040204" pitchFamily="34" charset="0"/>
              </a:rPr>
              <a:t>- Unlawful Removal with Purpose</a:t>
            </a:r>
          </a:p>
        </p:txBody>
      </p:sp>
      <p:sp>
        <p:nvSpPr>
          <p:cNvPr id="5" name="Content Placeholder 2">
            <a:extLst>
              <a:ext uri="{FF2B5EF4-FFF2-40B4-BE49-F238E27FC236}">
                <a16:creationId xmlns:a16="http://schemas.microsoft.com/office/drawing/2014/main" id="{0BC7BBB1-C163-4E27-9A36-A0B638EE7960}"/>
              </a:ext>
            </a:extLst>
          </p:cNvPr>
          <p:cNvSpPr txBox="1">
            <a:spLocks/>
          </p:cNvSpPr>
          <p:nvPr/>
        </p:nvSpPr>
        <p:spPr>
          <a:xfrm>
            <a:off x="212725" y="1236663"/>
            <a:ext cx="5603875" cy="271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Profit making</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Sexual aggression</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Marriage against will of the victim</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Adoption </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Any other form of exploitation</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5364" name="Content Placeholder 2"/>
          <p:cNvSpPr txBox="1">
            <a:spLocks noChangeArrowheads="1"/>
          </p:cNvSpPr>
          <p:nvPr/>
        </p:nvSpPr>
        <p:spPr bwMode="auto">
          <a:xfrm>
            <a:off x="7192963" y="1471494"/>
            <a:ext cx="39576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dirty="0">
                <a:solidFill>
                  <a:srgbClr val="FF0000"/>
                </a:solidFill>
              </a:rPr>
              <a:t>Shall be punished with imprisonment from 7 years to 15 years.</a:t>
            </a:r>
            <a:endParaRPr lang="en-US" altLang="en-US" sz="2400" b="1" dirty="0">
              <a:solidFill>
                <a:srgbClr val="FF0000"/>
              </a:solidFill>
              <a:latin typeface="Tahoma" panose="020B0604030504040204" pitchFamily="34" charset="0"/>
              <a:cs typeface="Tahoma" panose="020B0604030504040204" pitchFamily="34" charset="0"/>
            </a:endParaRPr>
          </a:p>
        </p:txBody>
      </p:sp>
      <p:sp>
        <p:nvSpPr>
          <p:cNvPr id="8" name="Right Brace 7">
            <a:extLst>
              <a:ext uri="{FF2B5EF4-FFF2-40B4-BE49-F238E27FC236}">
                <a16:creationId xmlns:a16="http://schemas.microsoft.com/office/drawing/2014/main" id="{0C51506B-DAE5-4386-8F1A-EADE1762CDE8}"/>
              </a:ext>
            </a:extLst>
          </p:cNvPr>
          <p:cNvSpPr/>
          <p:nvPr/>
        </p:nvSpPr>
        <p:spPr>
          <a:xfrm>
            <a:off x="6066631" y="1273613"/>
            <a:ext cx="876300" cy="2473325"/>
          </a:xfrm>
          <a:prstGeom prst="rightBrace">
            <a:avLst>
              <a:gd name="adj1" fmla="val 2591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5366" name="Content Placeholder 2"/>
          <p:cNvSpPr txBox="1">
            <a:spLocks noChangeArrowheads="1"/>
          </p:cNvSpPr>
          <p:nvPr/>
        </p:nvSpPr>
        <p:spPr bwMode="auto">
          <a:xfrm>
            <a:off x="7192963" y="4418096"/>
            <a:ext cx="39576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dirty="0">
                <a:solidFill>
                  <a:srgbClr val="FF0000"/>
                </a:solidFill>
              </a:rPr>
              <a:t>Shall be punished with imprisonment from 15 to 20 years.</a:t>
            </a:r>
            <a:endParaRPr lang="en-US" altLang="en-US" sz="2400" b="1" dirty="0">
              <a:solidFill>
                <a:srgbClr val="FF0000"/>
              </a:solidFill>
              <a:latin typeface="Tahoma" panose="020B0604030504040204" pitchFamily="34" charset="0"/>
              <a:cs typeface="Tahoma" panose="020B0604030504040204" pitchFamily="34" charset="0"/>
            </a:endParaRPr>
          </a:p>
        </p:txBody>
      </p:sp>
      <p:sp>
        <p:nvSpPr>
          <p:cNvPr id="15367" name="Content Placeholder 2"/>
          <p:cNvSpPr txBox="1">
            <a:spLocks noChangeArrowheads="1"/>
          </p:cNvSpPr>
          <p:nvPr/>
        </p:nvSpPr>
        <p:spPr bwMode="auto">
          <a:xfrm>
            <a:off x="299243" y="3746938"/>
            <a:ext cx="5548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In case that</a:t>
            </a:r>
            <a:r>
              <a:rPr lang="en-US" altLang="en-US" sz="2000" dirty="0">
                <a:latin typeface="Tahoma" panose="020B0604030504040204" pitchFamily="34" charset="0"/>
                <a:cs typeface="Tahoma" panose="020B0604030504040204" pitchFamily="34" charset="0"/>
              </a:rPr>
              <a:t> </a:t>
            </a:r>
          </a:p>
          <a:p>
            <a:pPr marL="2060575" indent="-231775" eaLnBrk="1" hangingPunct="1">
              <a:lnSpc>
                <a:spcPct val="150000"/>
              </a:lnSpc>
              <a:buFont typeface="Arial" panose="020B0604020202020204" pitchFamily="34" charset="0"/>
              <a:buNone/>
            </a:pPr>
            <a:r>
              <a:rPr lang="en-US" altLang="en-US" sz="2000" dirty="0">
                <a:latin typeface="Tahoma" panose="020B0604030504040204" pitchFamily="34" charset="0"/>
                <a:cs typeface="Tahoma" panose="020B0604030504040204" pitchFamily="34" charset="0"/>
              </a:rPr>
              <a:t>- 	The victim is a minor</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 public official</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an organized group.</a:t>
            </a:r>
            <a:endParaRPr lang="en-US" altLang="en-US" sz="2000" b="1" dirty="0">
              <a:latin typeface="Tahoma" panose="020B0604030504040204" pitchFamily="34" charset="0"/>
              <a:cs typeface="Tahoma" panose="020B0604030504040204" pitchFamily="34" charset="0"/>
            </a:endParaRPr>
          </a:p>
        </p:txBody>
      </p:sp>
      <p:sp>
        <p:nvSpPr>
          <p:cNvPr id="11" name="Right Brace 10">
            <a:extLst>
              <a:ext uri="{FF2B5EF4-FFF2-40B4-BE49-F238E27FC236}">
                <a16:creationId xmlns:a16="http://schemas.microsoft.com/office/drawing/2014/main" id="{BDCD973B-109C-4078-B621-461029634021}"/>
              </a:ext>
            </a:extLst>
          </p:cNvPr>
          <p:cNvSpPr/>
          <p:nvPr/>
        </p:nvSpPr>
        <p:spPr>
          <a:xfrm>
            <a:off x="6316663" y="4449763"/>
            <a:ext cx="876300" cy="1905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EA46-BF76-4F64-83F8-CF2F1464C4C1}"/>
              </a:ext>
            </a:extLst>
          </p:cNvPr>
          <p:cNvSpPr>
            <a:spLocks noGrp="1"/>
          </p:cNvSpPr>
          <p:nvPr>
            <p:ph type="title"/>
          </p:nvPr>
        </p:nvSpPr>
        <p:spPr>
          <a:xfrm>
            <a:off x="1476375" y="150813"/>
            <a:ext cx="9239250" cy="908050"/>
          </a:xfrm>
        </p:spPr>
        <p:txBody>
          <a:bodyPr rtlCol="0">
            <a:normAutofit/>
          </a:bodyPr>
          <a:lstStyle/>
          <a:p>
            <a:pPr algn="ctr" fontAlgn="auto">
              <a:spcAft>
                <a:spcPts val="0"/>
              </a:spcAft>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Any other form of exploitation includes:</a:t>
            </a:r>
          </a:p>
        </p:txBody>
      </p:sp>
      <p:sp>
        <p:nvSpPr>
          <p:cNvPr id="3" name="Content Placeholder 2">
            <a:extLst>
              <a:ext uri="{FF2B5EF4-FFF2-40B4-BE49-F238E27FC236}">
                <a16:creationId xmlns:a16="http://schemas.microsoft.com/office/drawing/2014/main" id="{50DC28B9-1CB9-4FDE-B711-DEF4F0FF44BF}"/>
              </a:ext>
            </a:extLst>
          </p:cNvPr>
          <p:cNvSpPr>
            <a:spLocks noGrp="1"/>
          </p:cNvSpPr>
          <p:nvPr>
            <p:ph idx="1"/>
          </p:nvPr>
        </p:nvSpPr>
        <p:spPr/>
        <p:txBody>
          <a:bodyPr rtlCol="0">
            <a:normAutofit fontScale="92500" lnSpcReduction="10000"/>
          </a:bodyPr>
          <a:lstStyle/>
          <a:p>
            <a:pPr fontAlgn="auto">
              <a:lnSpc>
                <a:spcPct val="20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Exploitation of the prostitution of others and pornography</a:t>
            </a:r>
          </a:p>
          <a:p>
            <a:pPr fontAlgn="auto">
              <a:lnSpc>
                <a:spcPct val="20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Commercial sex act or forced labor or services</a:t>
            </a:r>
          </a:p>
          <a:p>
            <a:pPr fontAlgn="auto">
              <a:lnSpc>
                <a:spcPct val="20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slavery or practices similar to slavery,</a:t>
            </a:r>
          </a:p>
          <a:p>
            <a:pPr fontAlgn="auto">
              <a:lnSpc>
                <a:spcPct val="20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Debt bondage, involuntary servitude, </a:t>
            </a:r>
          </a:p>
          <a:p>
            <a:pPr fontAlgn="auto">
              <a:lnSpc>
                <a:spcPct val="20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Child labor or the removal of organs.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6EAEE0B-1F40-421E-849E-0C4E8A3B8473}"/>
              </a:ext>
            </a:extLst>
          </p:cNvPr>
          <p:cNvSpPr>
            <a:spLocks noGrp="1"/>
          </p:cNvSpPr>
          <p:nvPr>
            <p:ph idx="1"/>
          </p:nvPr>
        </p:nvSpPr>
        <p:spPr>
          <a:xfrm>
            <a:off x="492125" y="266700"/>
            <a:ext cx="10515600" cy="754063"/>
          </a:xfrm>
        </p:spPr>
        <p:txBody>
          <a:bodyPr rtlCol="0">
            <a:noAutofit/>
          </a:body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11 : </a:t>
            </a:r>
            <a:r>
              <a:rPr lang="en-US" sz="2400" b="1" dirty="0">
                <a:latin typeface="Tahoma" panose="020B0604030504040204" pitchFamily="34" charset="0"/>
                <a:ea typeface="Tahoma" panose="020B0604030504040204" pitchFamily="34" charset="0"/>
                <a:cs typeface="Tahoma" panose="020B0604030504040204" pitchFamily="34" charset="0"/>
              </a:rPr>
              <a:t>- Unlawful Removal for Cross-border Transfer</a:t>
            </a:r>
          </a:p>
        </p:txBody>
      </p:sp>
      <p:sp>
        <p:nvSpPr>
          <p:cNvPr id="17411" name="Content Placeholder 2"/>
          <p:cNvSpPr txBox="1">
            <a:spLocks noChangeArrowheads="1"/>
          </p:cNvSpPr>
          <p:nvPr/>
        </p:nvSpPr>
        <p:spPr bwMode="auto">
          <a:xfrm>
            <a:off x="212725" y="1236663"/>
            <a:ext cx="560387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dirty="0"/>
              <a:t>To outside of the Kingdom of Cambodia</a:t>
            </a:r>
            <a:endParaRPr lang="en-US" altLang="en-US" sz="2400" dirty="0">
              <a:latin typeface="Tahoma" panose="020B0604030504040204" pitchFamily="34" charset="0"/>
              <a:cs typeface="Tahoma" panose="020B0604030504040204" pitchFamily="34" charset="0"/>
            </a:endParaRPr>
          </a:p>
          <a:p>
            <a:pPr eaLnBrk="1" hangingPunct="1"/>
            <a:r>
              <a:rPr lang="en-US" altLang="en-US" dirty="0"/>
              <a:t>To another country</a:t>
            </a:r>
            <a:endParaRPr lang="en-US" altLang="en-US" sz="2000" b="1" dirty="0">
              <a:latin typeface="Tahoma" panose="020B0604030504040204" pitchFamily="34" charset="0"/>
              <a:cs typeface="Tahoma" panose="020B0604030504040204" pitchFamily="34" charset="0"/>
            </a:endParaRPr>
          </a:p>
        </p:txBody>
      </p:sp>
      <p:sp>
        <p:nvSpPr>
          <p:cNvPr id="17412" name="Content Placeholder 2"/>
          <p:cNvSpPr txBox="1">
            <a:spLocks noChangeArrowheads="1"/>
          </p:cNvSpPr>
          <p:nvPr/>
        </p:nvSpPr>
        <p:spPr bwMode="auto">
          <a:xfrm>
            <a:off x="6754813" y="1479550"/>
            <a:ext cx="39576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dirty="0">
                <a:solidFill>
                  <a:srgbClr val="FF0000"/>
                </a:solidFill>
              </a:rPr>
              <a:t>Shall be punished with imprisonment from 7 years to 15 years.</a:t>
            </a:r>
            <a:endParaRPr lang="en-US" altLang="en-US" sz="2400" b="1" dirty="0">
              <a:solidFill>
                <a:srgbClr val="FF0000"/>
              </a:solidFill>
              <a:latin typeface="Tahoma" panose="020B0604030504040204" pitchFamily="34" charset="0"/>
              <a:cs typeface="Tahoma" panose="020B0604030504040204" pitchFamily="34" charset="0"/>
            </a:endParaRPr>
          </a:p>
        </p:txBody>
      </p:sp>
      <p:sp>
        <p:nvSpPr>
          <p:cNvPr id="17413" name="Content Placeholder 2"/>
          <p:cNvSpPr txBox="1">
            <a:spLocks noChangeArrowheads="1"/>
          </p:cNvSpPr>
          <p:nvPr/>
        </p:nvSpPr>
        <p:spPr bwMode="auto">
          <a:xfrm>
            <a:off x="6754813" y="3951287"/>
            <a:ext cx="39576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dirty="0">
                <a:solidFill>
                  <a:srgbClr val="FF0000"/>
                </a:solidFill>
              </a:rPr>
              <a:t>Shall be punished with imprisonment from 15 to 20 years.</a:t>
            </a:r>
            <a:endParaRPr lang="en-US" altLang="en-US" sz="2400" b="1" dirty="0">
              <a:solidFill>
                <a:srgbClr val="FF0000"/>
              </a:solidFill>
              <a:latin typeface="Tahoma" panose="020B0604030504040204" pitchFamily="34" charset="0"/>
              <a:cs typeface="Tahoma" panose="020B0604030504040204" pitchFamily="34" charset="0"/>
            </a:endParaRPr>
          </a:p>
        </p:txBody>
      </p:sp>
      <p:sp>
        <p:nvSpPr>
          <p:cNvPr id="7" name="Content Placeholder 2"/>
          <p:cNvSpPr txBox="1">
            <a:spLocks noChangeArrowheads="1"/>
          </p:cNvSpPr>
          <p:nvPr/>
        </p:nvSpPr>
        <p:spPr bwMode="auto">
          <a:xfrm>
            <a:off x="492125" y="3268662"/>
            <a:ext cx="5548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In case that</a:t>
            </a:r>
            <a:r>
              <a:rPr lang="en-US" altLang="en-US" sz="2000" dirty="0">
                <a:latin typeface="Tahoma" panose="020B0604030504040204" pitchFamily="34" charset="0"/>
                <a:cs typeface="Tahoma" panose="020B0604030504040204" pitchFamily="34" charset="0"/>
              </a:rPr>
              <a:t> </a:t>
            </a:r>
          </a:p>
          <a:p>
            <a:pPr marL="2060575" indent="-231775" eaLnBrk="1" hangingPunct="1">
              <a:lnSpc>
                <a:spcPct val="150000"/>
              </a:lnSpc>
              <a:buFont typeface="Arial" panose="020B0604020202020204" pitchFamily="34" charset="0"/>
              <a:buNone/>
            </a:pPr>
            <a:r>
              <a:rPr lang="en-US" altLang="en-US" sz="2000" dirty="0">
                <a:latin typeface="Tahoma" panose="020B0604030504040204" pitchFamily="34" charset="0"/>
                <a:cs typeface="Tahoma" panose="020B0604030504040204" pitchFamily="34" charset="0"/>
              </a:rPr>
              <a:t>- 	The victim is a minor</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 public official</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an organized group.</a:t>
            </a:r>
            <a:endParaRPr lang="en-US" altLang="en-US" sz="2000" b="1" dirty="0">
              <a:latin typeface="Tahoma" panose="020B0604030504040204" pitchFamily="34" charset="0"/>
              <a:cs typeface="Tahoma" panose="020B0604030504040204" pitchFamily="34" charset="0"/>
            </a:endParaRPr>
          </a:p>
        </p:txBody>
      </p:sp>
      <p:sp>
        <p:nvSpPr>
          <p:cNvPr id="8" name="Right Brace 7"/>
          <p:cNvSpPr/>
          <p:nvPr/>
        </p:nvSpPr>
        <p:spPr>
          <a:xfrm>
            <a:off x="6133406" y="1377791"/>
            <a:ext cx="372864" cy="2060892"/>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sp>
        <p:nvSpPr>
          <p:cNvPr id="9" name="Right Brace 8"/>
          <p:cNvSpPr/>
          <p:nvPr/>
        </p:nvSpPr>
        <p:spPr>
          <a:xfrm>
            <a:off x="6211193" y="3952875"/>
            <a:ext cx="372864" cy="2060892"/>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6EAEE0B-1F40-421E-849E-0C4E8A3B8473}"/>
              </a:ext>
            </a:extLst>
          </p:cNvPr>
          <p:cNvSpPr>
            <a:spLocks noGrp="1"/>
          </p:cNvSpPr>
          <p:nvPr>
            <p:ph idx="1"/>
          </p:nvPr>
        </p:nvSpPr>
        <p:spPr>
          <a:xfrm>
            <a:off x="492125" y="266700"/>
            <a:ext cx="10515600" cy="754063"/>
          </a:xfrm>
        </p:spPr>
        <p:txBody>
          <a:bodyPr rtlCol="0">
            <a:noAutofit/>
          </a:body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12 : </a:t>
            </a:r>
            <a:r>
              <a:rPr lang="en-US" sz="2400" b="1" dirty="0">
                <a:latin typeface="Tahoma" panose="020B0604030504040204" pitchFamily="34" charset="0"/>
                <a:ea typeface="Tahoma" panose="020B0604030504040204" pitchFamily="34" charset="0"/>
                <a:cs typeface="Tahoma" panose="020B0604030504040204" pitchFamily="34" charset="0"/>
              </a:rPr>
              <a:t>- Unlawful Recruitment for Exploitation</a:t>
            </a:r>
          </a:p>
        </p:txBody>
      </p:sp>
      <p:sp>
        <p:nvSpPr>
          <p:cNvPr id="18435" name="Content Placeholder 2"/>
          <p:cNvSpPr txBox="1">
            <a:spLocks noChangeArrowheads="1"/>
          </p:cNvSpPr>
          <p:nvPr/>
        </p:nvSpPr>
        <p:spPr bwMode="auto">
          <a:xfrm>
            <a:off x="317500" y="1158875"/>
            <a:ext cx="10009188"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pPr>
            <a:r>
              <a:rPr lang="en-US" altLang="en-US" dirty="0"/>
              <a:t>The act of unlawful recruitment  shall mean to induce, hire or employ a person to engage in any form of exploitation with the use of deception, abuse of power, confinement, force, threat or any coercive means.</a:t>
            </a:r>
            <a:endParaRPr lang="en-US" altLang="en-US" sz="2000" b="1" dirty="0">
              <a:latin typeface="Tahoma" panose="020B0604030504040204" pitchFamily="34" charset="0"/>
              <a:cs typeface="Tahoma" panose="020B0604030504040204" pitchFamily="34" charset="0"/>
            </a:endParaRPr>
          </a:p>
        </p:txBody>
      </p:sp>
      <p:sp>
        <p:nvSpPr>
          <p:cNvPr id="18436" name="Content Placeholder 2"/>
          <p:cNvSpPr txBox="1">
            <a:spLocks noChangeArrowheads="1"/>
          </p:cNvSpPr>
          <p:nvPr/>
        </p:nvSpPr>
        <p:spPr bwMode="auto">
          <a:xfrm>
            <a:off x="7916863" y="4437063"/>
            <a:ext cx="39576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a:solidFill>
                  <a:srgbClr val="FF0000"/>
                </a:solidFill>
              </a:rPr>
              <a:t>Shall be punished with imprisonment from 15 to 20 years.</a:t>
            </a:r>
            <a:endParaRPr lang="en-US" altLang="en-US" sz="2400" b="1">
              <a:solidFill>
                <a:srgbClr val="FF0000"/>
              </a:solidFill>
              <a:latin typeface="Tahoma" panose="020B0604030504040204" pitchFamily="34" charset="0"/>
              <a:cs typeface="Tahoma" panose="020B0604030504040204" pitchFamily="34" charset="0"/>
            </a:endParaRPr>
          </a:p>
        </p:txBody>
      </p:sp>
      <p:sp>
        <p:nvSpPr>
          <p:cNvPr id="18437" name="Content Placeholder 2"/>
          <p:cNvSpPr txBox="1">
            <a:spLocks noChangeArrowheads="1"/>
          </p:cNvSpPr>
          <p:nvPr/>
        </p:nvSpPr>
        <p:spPr bwMode="auto">
          <a:xfrm>
            <a:off x="317500" y="3902075"/>
            <a:ext cx="657383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buFont typeface="Arial" panose="020B0604020202020204" pitchFamily="34" charset="0"/>
              <a:buNone/>
            </a:pPr>
            <a:r>
              <a:rPr lang="en-US" altLang="en-US" sz="2400" dirty="0">
                <a:solidFill>
                  <a:srgbClr val="FF0000"/>
                </a:solidFill>
                <a:latin typeface="Tahoma" panose="020B0604030504040204" pitchFamily="34" charset="0"/>
                <a:cs typeface="Tahoma" panose="020B0604030504040204" pitchFamily="34" charset="0"/>
              </a:rPr>
              <a:t>Shall be punished with imprisonment from 15 to 20 years.</a:t>
            </a:r>
          </a:p>
          <a:p>
            <a:pPr eaLnBrk="1" hangingPunct="1">
              <a:lnSpc>
                <a:spcPct val="100000"/>
              </a:lnSpc>
              <a:buFont typeface="Arial" panose="020B0604020202020204" pitchFamily="34" charset="0"/>
              <a:buNone/>
            </a:pPr>
            <a:r>
              <a:rPr lang="en-US" altLang="en-US" sz="2400" b="1" dirty="0">
                <a:latin typeface="Tahoma" panose="020B0604030504040204" pitchFamily="34" charset="0"/>
                <a:cs typeface="Tahoma" panose="020B0604030504040204" pitchFamily="34" charset="0"/>
              </a:rPr>
              <a:t>In case that </a:t>
            </a:r>
            <a:r>
              <a:rPr lang="en-US" altLang="en-US" sz="2400" dirty="0">
                <a:latin typeface="Tahoma" panose="020B0604030504040204" pitchFamily="34" charset="0"/>
                <a:cs typeface="Tahoma" panose="020B0604030504040204" pitchFamily="34" charset="0"/>
              </a:rPr>
              <a:t>- The victim is a minor</a:t>
            </a:r>
          </a:p>
          <a:p>
            <a:pPr marL="2116138" lvl="4" eaLnBrk="1" hangingPunct="1">
              <a:lnSpc>
                <a:spcPct val="100000"/>
              </a:lnSpc>
              <a:buFontTx/>
              <a:buChar char="-"/>
            </a:pPr>
            <a:r>
              <a:rPr lang="en-US" altLang="en-US" sz="2400" dirty="0">
                <a:latin typeface="Tahoma" panose="020B0604030504040204" pitchFamily="34" charset="0"/>
                <a:cs typeface="Tahoma" panose="020B0604030504040204" pitchFamily="34" charset="0"/>
              </a:rPr>
              <a:t>The offence is committed by a public official</a:t>
            </a:r>
          </a:p>
          <a:p>
            <a:pPr lvl="4" eaLnBrk="1" hangingPunct="1">
              <a:lnSpc>
                <a:spcPct val="100000"/>
              </a:lnSpc>
              <a:buFontTx/>
              <a:buChar char="-"/>
            </a:pPr>
            <a:r>
              <a:rPr lang="en-US" altLang="en-US" sz="2400" dirty="0">
                <a:latin typeface="Tahoma" panose="020B0604030504040204" pitchFamily="34" charset="0"/>
                <a:cs typeface="Tahoma" panose="020B0604030504040204" pitchFamily="34" charset="0"/>
              </a:rPr>
              <a:t>The offence is committed by an organized group.</a:t>
            </a:r>
            <a:endParaRPr lang="en-US" altLang="en-US" sz="2400" b="1" dirty="0">
              <a:latin typeface="Tahoma" panose="020B0604030504040204" pitchFamily="34" charset="0"/>
              <a:cs typeface="Tahoma" panose="020B0604030504040204" pitchFamily="34" charset="0"/>
            </a:endParaRPr>
          </a:p>
        </p:txBody>
      </p:sp>
      <p:sp>
        <p:nvSpPr>
          <p:cNvPr id="9" name="Right Brace 8">
            <a:extLst>
              <a:ext uri="{FF2B5EF4-FFF2-40B4-BE49-F238E27FC236}">
                <a16:creationId xmlns:a16="http://schemas.microsoft.com/office/drawing/2014/main" id="{B736CB83-7704-494A-B0C9-24FAC5581447}"/>
              </a:ext>
            </a:extLst>
          </p:cNvPr>
          <p:cNvSpPr/>
          <p:nvPr/>
        </p:nvSpPr>
        <p:spPr>
          <a:xfrm>
            <a:off x="6808788" y="4551363"/>
            <a:ext cx="874712" cy="1905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BBA7-9F07-4A2B-81AA-F80904FFDE55}"/>
              </a:ext>
            </a:extLst>
          </p:cNvPr>
          <p:cNvSpPr>
            <a:spLocks noGrp="1"/>
          </p:cNvSpPr>
          <p:nvPr>
            <p:ph type="title"/>
          </p:nvPr>
        </p:nvSpPr>
        <p:spPr>
          <a:xfrm>
            <a:off x="838200" y="365125"/>
            <a:ext cx="10515600" cy="674688"/>
          </a:xfrm>
        </p:spPr>
        <p:txBody>
          <a:bodyPr rtlCol="0">
            <a:noAutofit/>
          </a:bodyPr>
          <a:lstStyle/>
          <a:p>
            <a:pPr fontAlgn="auto">
              <a:lnSpc>
                <a:spcPct val="15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12 : </a:t>
            </a:r>
            <a:r>
              <a:rPr lang="en-US" sz="2400" b="1" dirty="0">
                <a:latin typeface="Tahoma" panose="020B0604030504040204" pitchFamily="34" charset="0"/>
                <a:ea typeface="Tahoma" panose="020B0604030504040204" pitchFamily="34" charset="0"/>
                <a:cs typeface="Tahoma" panose="020B0604030504040204" pitchFamily="34" charset="0"/>
              </a:rPr>
              <a:t>- Definition The Act of Selling, Buying or Exchanging a Person</a:t>
            </a:r>
          </a:p>
        </p:txBody>
      </p:sp>
      <p:sp>
        <p:nvSpPr>
          <p:cNvPr id="3" name="Content Placeholder 2">
            <a:extLst>
              <a:ext uri="{FF2B5EF4-FFF2-40B4-BE49-F238E27FC236}">
                <a16:creationId xmlns:a16="http://schemas.microsoft.com/office/drawing/2014/main" id="{976AE467-5A55-487D-89F1-CCBFDB1C5003}"/>
              </a:ext>
            </a:extLst>
          </p:cNvPr>
          <p:cNvSpPr>
            <a:spLocks noGrp="1"/>
          </p:cNvSpPr>
          <p:nvPr>
            <p:ph idx="1"/>
          </p:nvPr>
        </p:nvSpPr>
        <p:spPr>
          <a:xfrm>
            <a:off x="627063" y="1252538"/>
            <a:ext cx="10515600" cy="5605462"/>
          </a:xfrm>
        </p:spPr>
        <p:txBody>
          <a:bodyPr rtlCol="0">
            <a:normAutofit/>
          </a:bodyPr>
          <a:lstStyle/>
          <a:p>
            <a:pPr fontAlgn="auto">
              <a:lnSpc>
                <a:spcPct val="150000"/>
              </a:lnSpc>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Shall mean to unlawfully deliver the control over a person to another, or to unlawfully receive the control over a person from another, in exchange for anything of value including any services and persons.</a:t>
            </a:r>
          </a:p>
          <a:p>
            <a:pPr fontAlgn="auto">
              <a:lnSpc>
                <a:spcPct val="150000"/>
              </a:lnSpc>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The act of procuring the act of selling, buying or exchanging a person as an intermediary shall be punished the same as the act of 7 selling, buying or exchanging a person.</a:t>
            </a:r>
          </a:p>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14 : </a:t>
            </a:r>
            <a:r>
              <a:rPr lang="en-US" sz="2400" b="1" dirty="0">
                <a:latin typeface="Tahoma" panose="020B0604030504040204" pitchFamily="34" charset="0"/>
                <a:ea typeface="Tahoma" panose="020B0604030504040204" pitchFamily="34" charset="0"/>
                <a:cs typeface="Tahoma" panose="020B0604030504040204" pitchFamily="34" charset="0"/>
              </a:rPr>
              <a:t>The Act of Selling, Buying or Exchanging a Person</a:t>
            </a:r>
          </a:p>
          <a:p>
            <a:pPr marL="0" indent="0" fontAlgn="auto">
              <a:lnSpc>
                <a:spcPct val="150000"/>
              </a:lnSpc>
              <a:spcAft>
                <a:spcPts val="0"/>
              </a:spcAft>
              <a:buFont typeface="Arial" panose="020B0604020202020204" pitchFamily="34" charset="0"/>
              <a:buNone/>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2 to 5 years.</a:t>
            </a:r>
          </a:p>
          <a:p>
            <a:pPr marL="0" indent="0" fontAlgn="auto">
              <a:lnSpc>
                <a:spcPct val="150000"/>
              </a:lnSpc>
              <a:spcAft>
                <a:spcPts val="0"/>
              </a:spcAft>
              <a:buFont typeface="Arial" panose="020B0604020202020204" pitchFamily="34" charset="0"/>
              <a:buNone/>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C6CB476-8CA9-46AD-A232-81B066393459}"/>
              </a:ext>
            </a:extLst>
          </p:cNvPr>
          <p:cNvSpPr txBox="1">
            <a:spLocks/>
          </p:cNvSpPr>
          <p:nvPr/>
        </p:nvSpPr>
        <p:spPr>
          <a:xfrm>
            <a:off x="420688" y="146050"/>
            <a:ext cx="10515600" cy="754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15 : </a:t>
            </a:r>
            <a:r>
              <a:rPr lang="en-US" sz="2000" b="1" dirty="0">
                <a:latin typeface="Tahoma" panose="020B0604030504040204" pitchFamily="34" charset="0"/>
                <a:ea typeface="Tahoma" panose="020B0604030504040204" pitchFamily="34" charset="0"/>
                <a:cs typeface="Tahoma" panose="020B0604030504040204" pitchFamily="34" charset="0"/>
              </a:rPr>
              <a:t>The Act of Selling, Buying or Exchanging a Person with Purpose</a:t>
            </a:r>
          </a:p>
        </p:txBody>
      </p:sp>
      <p:sp>
        <p:nvSpPr>
          <p:cNvPr id="10" name="Content Placeholder 2">
            <a:extLst>
              <a:ext uri="{FF2B5EF4-FFF2-40B4-BE49-F238E27FC236}">
                <a16:creationId xmlns:a16="http://schemas.microsoft.com/office/drawing/2014/main" id="{477C2BF5-BC99-439F-82DB-CF1B2417394F}"/>
              </a:ext>
            </a:extLst>
          </p:cNvPr>
          <p:cNvSpPr txBox="1">
            <a:spLocks/>
          </p:cNvSpPr>
          <p:nvPr/>
        </p:nvSpPr>
        <p:spPr>
          <a:xfrm>
            <a:off x="212725" y="1236663"/>
            <a:ext cx="5603875" cy="271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Profit making</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Sexual aggression</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Pornography</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Marriage against will of the victim</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Adoption </a:t>
            </a:r>
          </a:p>
          <a:p>
            <a:pPr fontAlgn="auto">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Any other form of exploitation</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20484" name="Content Placeholder 2"/>
          <p:cNvSpPr txBox="1">
            <a:spLocks noChangeArrowheads="1"/>
          </p:cNvSpPr>
          <p:nvPr/>
        </p:nvSpPr>
        <p:spPr bwMode="auto">
          <a:xfrm>
            <a:off x="6754813" y="1479550"/>
            <a:ext cx="39576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dirty="0">
                <a:solidFill>
                  <a:srgbClr val="FF0000"/>
                </a:solidFill>
              </a:rPr>
              <a:t>Shall be punished with imprisonment from 7 years to 15 years.</a:t>
            </a:r>
            <a:endParaRPr lang="en-US" altLang="en-US" sz="2400" b="1" dirty="0">
              <a:solidFill>
                <a:srgbClr val="FF0000"/>
              </a:solidFill>
              <a:latin typeface="Tahoma" panose="020B0604030504040204" pitchFamily="34" charset="0"/>
              <a:cs typeface="Tahoma" panose="020B0604030504040204" pitchFamily="34" charset="0"/>
            </a:endParaRPr>
          </a:p>
        </p:txBody>
      </p:sp>
      <p:sp>
        <p:nvSpPr>
          <p:cNvPr id="12" name="Right Brace 11">
            <a:extLst>
              <a:ext uri="{FF2B5EF4-FFF2-40B4-BE49-F238E27FC236}">
                <a16:creationId xmlns:a16="http://schemas.microsoft.com/office/drawing/2014/main" id="{1752DA16-67C6-4C47-8281-598FD1EC8466}"/>
              </a:ext>
            </a:extLst>
          </p:cNvPr>
          <p:cNvSpPr/>
          <p:nvPr/>
        </p:nvSpPr>
        <p:spPr>
          <a:xfrm>
            <a:off x="5657850" y="1479550"/>
            <a:ext cx="876300" cy="2473325"/>
          </a:xfrm>
          <a:prstGeom prst="rightBrace">
            <a:avLst>
              <a:gd name="adj1" fmla="val 2591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0486" name="Content Placeholder 2"/>
          <p:cNvSpPr txBox="1">
            <a:spLocks noChangeArrowheads="1"/>
          </p:cNvSpPr>
          <p:nvPr/>
        </p:nvSpPr>
        <p:spPr bwMode="auto">
          <a:xfrm>
            <a:off x="6754813" y="4449763"/>
            <a:ext cx="39576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a:solidFill>
                  <a:srgbClr val="FF0000"/>
                </a:solidFill>
              </a:rPr>
              <a:t>Shall be punished with imprisonment from 15 to 20 years.</a:t>
            </a:r>
            <a:endParaRPr lang="en-US" altLang="en-US" sz="2400" b="1">
              <a:solidFill>
                <a:srgbClr val="FF0000"/>
              </a:solidFill>
              <a:latin typeface="Tahoma" panose="020B0604030504040204" pitchFamily="34" charset="0"/>
              <a:cs typeface="Tahoma" panose="020B0604030504040204" pitchFamily="34" charset="0"/>
            </a:endParaRPr>
          </a:p>
        </p:txBody>
      </p:sp>
      <p:sp>
        <p:nvSpPr>
          <p:cNvPr id="20487" name="Content Placeholder 2"/>
          <p:cNvSpPr txBox="1">
            <a:spLocks noChangeArrowheads="1"/>
          </p:cNvSpPr>
          <p:nvPr/>
        </p:nvSpPr>
        <p:spPr bwMode="auto">
          <a:xfrm>
            <a:off x="317500" y="4292600"/>
            <a:ext cx="5548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In case that</a:t>
            </a:r>
            <a:r>
              <a:rPr lang="en-US" altLang="en-US" sz="2000" dirty="0">
                <a:latin typeface="Tahoma" panose="020B0604030504040204" pitchFamily="34" charset="0"/>
                <a:cs typeface="Tahoma" panose="020B0604030504040204" pitchFamily="34" charset="0"/>
              </a:rPr>
              <a:t> 	-  The victim is a minor</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 public official</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an organized group.</a:t>
            </a:r>
            <a:endParaRPr lang="en-US" altLang="en-US" sz="2000" b="1" dirty="0">
              <a:latin typeface="Tahoma" panose="020B0604030504040204" pitchFamily="34" charset="0"/>
              <a:cs typeface="Tahoma" panose="020B0604030504040204" pitchFamily="34" charset="0"/>
            </a:endParaRPr>
          </a:p>
        </p:txBody>
      </p:sp>
      <p:sp>
        <p:nvSpPr>
          <p:cNvPr id="15" name="Right Brace 14">
            <a:extLst>
              <a:ext uri="{FF2B5EF4-FFF2-40B4-BE49-F238E27FC236}">
                <a16:creationId xmlns:a16="http://schemas.microsoft.com/office/drawing/2014/main" id="{6C9F6816-5A3A-4A83-9C47-0EE7A3D292FB}"/>
              </a:ext>
            </a:extLst>
          </p:cNvPr>
          <p:cNvSpPr/>
          <p:nvPr/>
        </p:nvSpPr>
        <p:spPr>
          <a:xfrm>
            <a:off x="5816600" y="4686300"/>
            <a:ext cx="876300" cy="1905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title"/>
          </p:nvPr>
        </p:nvSpPr>
        <p:spPr>
          <a:xfrm>
            <a:off x="627063" y="165100"/>
            <a:ext cx="10620375" cy="1108075"/>
          </a:xfrm>
        </p:spPr>
        <p:txBody>
          <a:bodyPr/>
          <a:lstStyle/>
          <a:p>
            <a:pPr algn="ctr"/>
            <a:r>
              <a:rPr lang="en-US" altLang="en-US" sz="3200" b="1" dirty="0">
                <a:solidFill>
                  <a:srgbClr val="0070C0"/>
                </a:solidFill>
                <a:latin typeface="Tahoma" panose="020B0604030504040204" pitchFamily="34" charset="0"/>
                <a:cs typeface="Tahoma" panose="020B0604030504040204" pitchFamily="34" charset="0"/>
              </a:rPr>
              <a:t>Legal Framework and Enforcement Framework </a:t>
            </a:r>
          </a:p>
        </p:txBody>
      </p:sp>
      <p:sp>
        <p:nvSpPr>
          <p:cNvPr id="3" name="Content Placeholder 2">
            <a:extLst>
              <a:ext uri="{FF2B5EF4-FFF2-40B4-BE49-F238E27FC236}">
                <a16:creationId xmlns:a16="http://schemas.microsoft.com/office/drawing/2014/main" id="{E5FBD77D-2395-444F-AAF9-1BF770573E99}"/>
              </a:ext>
            </a:extLst>
          </p:cNvPr>
          <p:cNvSpPr>
            <a:spLocks noGrp="1"/>
          </p:cNvSpPr>
          <p:nvPr>
            <p:ph idx="1"/>
          </p:nvPr>
        </p:nvSpPr>
        <p:spPr>
          <a:xfrm>
            <a:off x="838200" y="1463675"/>
            <a:ext cx="10515600" cy="4351338"/>
          </a:xfrm>
        </p:spPr>
        <p:txBody>
          <a:bodyPr rtlCol="0">
            <a:normAutofit fontScale="92500" lnSpcReduction="20000"/>
          </a:bodyPr>
          <a:lstStyle/>
          <a:p>
            <a:pPr marL="0" indent="0" fontAlgn="auto">
              <a:lnSpc>
                <a:spcPct val="150000"/>
              </a:lnSpc>
              <a:spcAft>
                <a:spcPts val="0"/>
              </a:spcAft>
              <a:buFont typeface="Arial" panose="020B0604020202020204" pitchFamily="34" charset="0"/>
              <a:buNone/>
              <a:defRPr/>
            </a:pPr>
            <a:r>
              <a:rPr lang="en-US" sz="35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International Laws:</a:t>
            </a:r>
          </a:p>
          <a:p>
            <a:pPr fontAlgn="auto">
              <a:lnSpc>
                <a:spcPct val="150000"/>
              </a:lnSpc>
              <a:spcAft>
                <a:spcPts val="0"/>
              </a:spcAft>
              <a:buFont typeface="Wingdings" panose="05000000000000000000" pitchFamily="2" charset="2"/>
              <a:buChar char="v"/>
              <a:defRPr/>
            </a:pPr>
            <a:r>
              <a:rPr lang="en-US" sz="2400" dirty="0">
                <a:latin typeface="Tahoma" panose="020B0604030504040204" pitchFamily="34" charset="0"/>
                <a:ea typeface="Tahoma" panose="020B0604030504040204" pitchFamily="34" charset="0"/>
                <a:cs typeface="Tahoma" panose="020B0604030504040204" pitchFamily="34" charset="0"/>
              </a:rPr>
              <a:t> United Nations Convention against Transnational Organized Crime (ratified by Cambodia on December 12, 2005)</a:t>
            </a:r>
          </a:p>
          <a:p>
            <a:pPr fontAlgn="auto">
              <a:lnSpc>
                <a:spcPct val="150000"/>
              </a:lnSpc>
              <a:spcAft>
                <a:spcPts val="0"/>
              </a:spcAft>
              <a:buFont typeface="Wingdings" panose="05000000000000000000" pitchFamily="2" charset="2"/>
              <a:buChar char="v"/>
              <a:defRPr/>
            </a:pPr>
            <a:r>
              <a:rPr lang="en-US" sz="2400" dirty="0">
                <a:latin typeface="Tahoma" panose="020B0604030504040204" pitchFamily="34" charset="0"/>
                <a:ea typeface="Tahoma" panose="020B0604030504040204" pitchFamily="34" charset="0"/>
                <a:cs typeface="Tahoma" panose="020B0604030504040204" pitchFamily="34" charset="0"/>
              </a:rPr>
              <a:t>Protocol to Prevent, Suppress and Punish Trafficking in Persons, Especially Women and Children in addition to the United Nations Convention against Transnational Organized Crime (ratified by Cambodia on January 18, 2006)</a:t>
            </a:r>
          </a:p>
          <a:p>
            <a:pPr fontAlgn="auto">
              <a:lnSpc>
                <a:spcPct val="150000"/>
              </a:lnSpc>
              <a:spcAft>
                <a:spcPts val="0"/>
              </a:spcAft>
              <a:buFont typeface="Wingdings" panose="05000000000000000000" pitchFamily="2" charset="2"/>
              <a:buChar char="v"/>
              <a:defRPr/>
            </a:pPr>
            <a:r>
              <a:rPr lang="en-US" sz="2400" dirty="0">
                <a:latin typeface="Tahoma" panose="020B0604030504040204" pitchFamily="34" charset="0"/>
                <a:ea typeface="Tahoma" panose="020B0604030504040204" pitchFamily="34" charset="0"/>
                <a:cs typeface="Tahoma" panose="020B0604030504040204" pitchFamily="34" charset="0"/>
              </a:rPr>
              <a:t> Cambodia ratified the United Nations Convention on the Rights of the Child (October 15, 1992)</a:t>
            </a:r>
          </a:p>
          <a:p>
            <a:pPr fontAlgn="auto">
              <a:lnSpc>
                <a:spcPct val="150000"/>
              </a:lnSpc>
              <a:spcAft>
                <a:spcPts val="0"/>
              </a:spcAft>
              <a:buFont typeface="Wingdings" panose="05000000000000000000" pitchFamily="2" charset="2"/>
              <a:buChar char="v"/>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C6CB476-8CA9-46AD-A232-81B066393459}"/>
              </a:ext>
            </a:extLst>
          </p:cNvPr>
          <p:cNvSpPr txBox="1">
            <a:spLocks/>
          </p:cNvSpPr>
          <p:nvPr/>
        </p:nvSpPr>
        <p:spPr>
          <a:xfrm>
            <a:off x="420688" y="146050"/>
            <a:ext cx="10515600" cy="754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16 :</a:t>
            </a:r>
            <a:r>
              <a:rPr lang="en-US" sz="2000" b="1" dirty="0">
                <a:latin typeface="Tahoma" panose="020B0604030504040204" pitchFamily="34" charset="0"/>
                <a:ea typeface="Tahoma" panose="020B0604030504040204" pitchFamily="34" charset="0"/>
                <a:cs typeface="Tahoma" panose="020B0604030504040204" pitchFamily="34" charset="0"/>
              </a:rPr>
              <a:t> The Act of Selling, Buying or Exchanging a Person for Cross-border Transfer</a:t>
            </a:r>
          </a:p>
        </p:txBody>
      </p:sp>
      <p:sp>
        <p:nvSpPr>
          <p:cNvPr id="21507" name="Content Placeholder 2"/>
          <p:cNvSpPr txBox="1">
            <a:spLocks noChangeArrowheads="1"/>
          </p:cNvSpPr>
          <p:nvPr/>
        </p:nvSpPr>
        <p:spPr bwMode="auto">
          <a:xfrm>
            <a:off x="1039813" y="1206500"/>
            <a:ext cx="56054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2400" dirty="0">
                <a:latin typeface="Tahoma" panose="020B0604030504040204" pitchFamily="34" charset="0"/>
                <a:cs typeface="Tahoma" panose="020B0604030504040204" pitchFamily="34" charset="0"/>
              </a:rPr>
              <a:t>Sells, buys or exchanges another person to outside of the Kingdom of Cambodia</a:t>
            </a:r>
          </a:p>
          <a:p>
            <a:pPr eaLnBrk="1" hangingPunct="1"/>
            <a:r>
              <a:rPr lang="en-US" altLang="en-US" sz="2400" dirty="0">
                <a:latin typeface="Tahoma" panose="020B0604030504040204" pitchFamily="34" charset="0"/>
                <a:cs typeface="Tahoma" panose="020B0604030504040204" pitchFamily="34" charset="0"/>
              </a:rPr>
              <a:t>Sells, buys or exchanges another person to another country</a:t>
            </a:r>
            <a:endParaRPr lang="en-US" altLang="en-US" sz="1800" b="1" dirty="0">
              <a:latin typeface="Tahoma" panose="020B0604030504040204" pitchFamily="34" charset="0"/>
              <a:cs typeface="Tahoma" panose="020B0604030504040204" pitchFamily="34" charset="0"/>
            </a:endParaRPr>
          </a:p>
        </p:txBody>
      </p:sp>
      <p:sp>
        <p:nvSpPr>
          <p:cNvPr id="21508" name="Content Placeholder 2"/>
          <p:cNvSpPr txBox="1">
            <a:spLocks noChangeArrowheads="1"/>
          </p:cNvSpPr>
          <p:nvPr/>
        </p:nvSpPr>
        <p:spPr bwMode="auto">
          <a:xfrm>
            <a:off x="6754813" y="1479550"/>
            <a:ext cx="39576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400" dirty="0">
                <a:solidFill>
                  <a:srgbClr val="FF0000"/>
                </a:solidFill>
                <a:latin typeface="Tahoma" panose="020B0604030504040204" pitchFamily="34" charset="0"/>
                <a:cs typeface="Tahoma" panose="020B0604030504040204" pitchFamily="34" charset="0"/>
              </a:rPr>
              <a:t>Shall be punished with imprisonment from 7 years to 15 years.</a:t>
            </a:r>
            <a:endParaRPr lang="en-US" altLang="en-US" sz="2000" b="1" dirty="0">
              <a:solidFill>
                <a:srgbClr val="FF0000"/>
              </a:solidFill>
              <a:latin typeface="Tahoma" panose="020B0604030504040204" pitchFamily="34" charset="0"/>
              <a:cs typeface="Tahoma" panose="020B0604030504040204" pitchFamily="34" charset="0"/>
            </a:endParaRPr>
          </a:p>
        </p:txBody>
      </p:sp>
      <p:sp>
        <p:nvSpPr>
          <p:cNvPr id="12" name="Right Brace 11">
            <a:extLst>
              <a:ext uri="{FF2B5EF4-FFF2-40B4-BE49-F238E27FC236}">
                <a16:creationId xmlns:a16="http://schemas.microsoft.com/office/drawing/2014/main" id="{1752DA16-67C6-4C47-8281-598FD1EC8466}"/>
              </a:ext>
            </a:extLst>
          </p:cNvPr>
          <p:cNvSpPr/>
          <p:nvPr/>
        </p:nvSpPr>
        <p:spPr>
          <a:xfrm>
            <a:off x="5657850" y="1479550"/>
            <a:ext cx="876300" cy="2473325"/>
          </a:xfrm>
          <a:prstGeom prst="rightBrace">
            <a:avLst>
              <a:gd name="adj1" fmla="val 2591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1510" name="Content Placeholder 2"/>
          <p:cNvSpPr txBox="1">
            <a:spLocks noChangeArrowheads="1"/>
          </p:cNvSpPr>
          <p:nvPr/>
        </p:nvSpPr>
        <p:spPr bwMode="auto">
          <a:xfrm>
            <a:off x="6754813" y="4449763"/>
            <a:ext cx="39576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a:solidFill>
                  <a:srgbClr val="FF0000"/>
                </a:solidFill>
                <a:latin typeface="Tahoma" panose="020B0604030504040204" pitchFamily="34" charset="0"/>
                <a:cs typeface="Tahoma" panose="020B0604030504040204" pitchFamily="34" charset="0"/>
              </a:rPr>
              <a:t>Shall be punished with imprisonment from 15 to 20 years.</a:t>
            </a:r>
            <a:endParaRPr lang="en-US" altLang="en-US" sz="2400" b="1">
              <a:solidFill>
                <a:srgbClr val="FF0000"/>
              </a:solidFill>
              <a:latin typeface="Tahoma" panose="020B0604030504040204" pitchFamily="34" charset="0"/>
              <a:cs typeface="Tahoma" panose="020B0604030504040204" pitchFamily="34" charset="0"/>
            </a:endParaRPr>
          </a:p>
        </p:txBody>
      </p:sp>
      <p:sp>
        <p:nvSpPr>
          <p:cNvPr id="21511" name="Content Placeholder 2"/>
          <p:cNvSpPr txBox="1">
            <a:spLocks noChangeArrowheads="1"/>
          </p:cNvSpPr>
          <p:nvPr/>
        </p:nvSpPr>
        <p:spPr bwMode="auto">
          <a:xfrm>
            <a:off x="317500" y="4292600"/>
            <a:ext cx="5548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In case that</a:t>
            </a:r>
            <a:r>
              <a:rPr lang="en-US" altLang="en-US" sz="2000" dirty="0">
                <a:latin typeface="Tahoma" panose="020B0604030504040204" pitchFamily="34" charset="0"/>
                <a:cs typeface="Tahoma" panose="020B0604030504040204" pitchFamily="34" charset="0"/>
              </a:rPr>
              <a:t>     - The victim is a minor</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 public official</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an organized group.</a:t>
            </a:r>
            <a:endParaRPr lang="en-US" altLang="en-US" sz="2000" b="1" dirty="0">
              <a:latin typeface="Tahoma" panose="020B0604030504040204" pitchFamily="34" charset="0"/>
              <a:cs typeface="Tahoma" panose="020B0604030504040204" pitchFamily="34" charset="0"/>
            </a:endParaRPr>
          </a:p>
        </p:txBody>
      </p:sp>
      <p:sp>
        <p:nvSpPr>
          <p:cNvPr id="15" name="Right Brace 14">
            <a:extLst>
              <a:ext uri="{FF2B5EF4-FFF2-40B4-BE49-F238E27FC236}">
                <a16:creationId xmlns:a16="http://schemas.microsoft.com/office/drawing/2014/main" id="{6C9F6816-5A3A-4A83-9C47-0EE7A3D292FB}"/>
              </a:ext>
            </a:extLst>
          </p:cNvPr>
          <p:cNvSpPr/>
          <p:nvPr/>
        </p:nvSpPr>
        <p:spPr>
          <a:xfrm>
            <a:off x="5816600" y="4686300"/>
            <a:ext cx="876300" cy="1905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C6CB476-8CA9-46AD-A232-81B066393459}"/>
              </a:ext>
            </a:extLst>
          </p:cNvPr>
          <p:cNvSpPr txBox="1">
            <a:spLocks/>
          </p:cNvSpPr>
          <p:nvPr/>
        </p:nvSpPr>
        <p:spPr>
          <a:xfrm>
            <a:off x="420688" y="146050"/>
            <a:ext cx="10515600" cy="754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17: </a:t>
            </a:r>
            <a:r>
              <a:rPr lang="en-US" sz="2400" b="1" dirty="0">
                <a:latin typeface="Tahoma" panose="020B0604030504040204" pitchFamily="34" charset="0"/>
                <a:ea typeface="Tahoma" panose="020B0604030504040204" pitchFamily="34" charset="0"/>
                <a:cs typeface="Tahoma" panose="020B0604030504040204" pitchFamily="34" charset="0"/>
              </a:rPr>
              <a:t>Transportation with Purpose</a:t>
            </a:r>
          </a:p>
        </p:txBody>
      </p:sp>
      <p:sp>
        <p:nvSpPr>
          <p:cNvPr id="22531" name="Content Placeholder 2"/>
          <p:cNvSpPr txBox="1">
            <a:spLocks noChangeArrowheads="1"/>
          </p:cNvSpPr>
          <p:nvPr/>
        </p:nvSpPr>
        <p:spPr bwMode="auto">
          <a:xfrm>
            <a:off x="317500" y="1984375"/>
            <a:ext cx="56038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2000" dirty="0">
                <a:latin typeface="Tahoma" panose="020B0604030504040204" pitchFamily="34" charset="0"/>
                <a:cs typeface="Tahoma" panose="020B0604030504040204" pitchFamily="34" charset="0"/>
              </a:rPr>
              <a:t>Profit making</a:t>
            </a:r>
          </a:p>
          <a:p>
            <a:pPr eaLnBrk="1" hangingPunct="1"/>
            <a:r>
              <a:rPr lang="en-US" altLang="en-US" sz="2000" dirty="0">
                <a:latin typeface="Tahoma" panose="020B0604030504040204" pitchFamily="34" charset="0"/>
                <a:cs typeface="Tahoma" panose="020B0604030504040204" pitchFamily="34" charset="0"/>
              </a:rPr>
              <a:t>Sexual aggression</a:t>
            </a:r>
          </a:p>
          <a:p>
            <a:pPr eaLnBrk="1" hangingPunct="1"/>
            <a:r>
              <a:rPr lang="en-US" altLang="en-US" sz="2000" dirty="0">
                <a:latin typeface="Tahoma" panose="020B0604030504040204" pitchFamily="34" charset="0"/>
                <a:cs typeface="Tahoma" panose="020B0604030504040204" pitchFamily="34" charset="0"/>
              </a:rPr>
              <a:t>Pornography</a:t>
            </a:r>
          </a:p>
          <a:p>
            <a:pPr eaLnBrk="1" hangingPunct="1"/>
            <a:r>
              <a:rPr lang="en-US" altLang="en-US" sz="2000" dirty="0">
                <a:latin typeface="Tahoma" panose="020B0604030504040204" pitchFamily="34" charset="0"/>
                <a:cs typeface="Tahoma" panose="020B0604030504040204" pitchFamily="34" charset="0"/>
              </a:rPr>
              <a:t>Marriage against will of the victim</a:t>
            </a:r>
          </a:p>
          <a:p>
            <a:pPr eaLnBrk="1" hangingPunct="1"/>
            <a:r>
              <a:rPr lang="en-US" altLang="en-US" sz="2000" dirty="0">
                <a:latin typeface="Tahoma" panose="020B0604030504040204" pitchFamily="34" charset="0"/>
                <a:cs typeface="Tahoma" panose="020B0604030504040204" pitchFamily="34" charset="0"/>
              </a:rPr>
              <a:t>Adoption </a:t>
            </a:r>
          </a:p>
          <a:p>
            <a:pPr eaLnBrk="1" hangingPunct="1"/>
            <a:r>
              <a:rPr lang="en-US" altLang="en-US" sz="2000" dirty="0">
                <a:latin typeface="Tahoma" panose="020B0604030504040204" pitchFamily="34" charset="0"/>
                <a:cs typeface="Tahoma" panose="020B0604030504040204" pitchFamily="34" charset="0"/>
              </a:rPr>
              <a:t>Any other form of exploitation</a:t>
            </a:r>
            <a:endParaRPr lang="en-US" altLang="en-US" sz="1800" b="1" dirty="0">
              <a:latin typeface="Tahoma" panose="020B0604030504040204" pitchFamily="34" charset="0"/>
              <a:cs typeface="Tahoma" panose="020B0604030504040204" pitchFamily="34" charset="0"/>
            </a:endParaRPr>
          </a:p>
        </p:txBody>
      </p:sp>
      <p:sp>
        <p:nvSpPr>
          <p:cNvPr id="22532" name="Content Placeholder 2"/>
          <p:cNvSpPr txBox="1">
            <a:spLocks noChangeArrowheads="1"/>
          </p:cNvSpPr>
          <p:nvPr/>
        </p:nvSpPr>
        <p:spPr bwMode="auto">
          <a:xfrm>
            <a:off x="6754813" y="2266950"/>
            <a:ext cx="39576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400">
                <a:solidFill>
                  <a:srgbClr val="FF0000"/>
                </a:solidFill>
              </a:rPr>
              <a:t>Shall be punished with imprisonment from 7 years to 15 years.</a:t>
            </a:r>
            <a:endParaRPr lang="en-US" altLang="en-US" sz="2000" b="1">
              <a:solidFill>
                <a:srgbClr val="FF0000"/>
              </a:solidFill>
              <a:latin typeface="Tahoma" panose="020B0604030504040204" pitchFamily="34" charset="0"/>
              <a:cs typeface="Tahoma" panose="020B0604030504040204" pitchFamily="34" charset="0"/>
            </a:endParaRPr>
          </a:p>
        </p:txBody>
      </p:sp>
      <p:sp>
        <p:nvSpPr>
          <p:cNvPr id="12" name="Right Brace 11">
            <a:extLst>
              <a:ext uri="{FF2B5EF4-FFF2-40B4-BE49-F238E27FC236}">
                <a16:creationId xmlns:a16="http://schemas.microsoft.com/office/drawing/2014/main" id="{1752DA16-67C6-4C47-8281-598FD1EC8466}"/>
              </a:ext>
            </a:extLst>
          </p:cNvPr>
          <p:cNvSpPr/>
          <p:nvPr/>
        </p:nvSpPr>
        <p:spPr>
          <a:xfrm>
            <a:off x="5657850" y="2085975"/>
            <a:ext cx="876300" cy="2473325"/>
          </a:xfrm>
          <a:prstGeom prst="rightBrace">
            <a:avLst>
              <a:gd name="adj1" fmla="val 2591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2534" name="Content Placeholder 2"/>
          <p:cNvSpPr txBox="1">
            <a:spLocks noChangeArrowheads="1"/>
          </p:cNvSpPr>
          <p:nvPr/>
        </p:nvSpPr>
        <p:spPr bwMode="auto">
          <a:xfrm>
            <a:off x="6754813" y="4449763"/>
            <a:ext cx="39576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400" dirty="0">
                <a:solidFill>
                  <a:srgbClr val="FF0000"/>
                </a:solidFill>
              </a:rPr>
              <a:t>Shall be punished with imprisonment from 15 to 20 years.</a:t>
            </a:r>
          </a:p>
        </p:txBody>
      </p:sp>
      <p:sp>
        <p:nvSpPr>
          <p:cNvPr id="22535" name="Content Placeholder 2"/>
          <p:cNvSpPr txBox="1">
            <a:spLocks noChangeArrowheads="1"/>
          </p:cNvSpPr>
          <p:nvPr/>
        </p:nvSpPr>
        <p:spPr bwMode="auto">
          <a:xfrm>
            <a:off x="317500" y="4292600"/>
            <a:ext cx="55483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In case that 	</a:t>
            </a:r>
            <a:r>
              <a:rPr lang="en-US" altLang="en-US" sz="2000" dirty="0">
                <a:latin typeface="Tahoma" panose="020B0604030504040204" pitchFamily="34" charset="0"/>
                <a:cs typeface="Tahoma" panose="020B0604030504040204" pitchFamily="34" charset="0"/>
              </a:rPr>
              <a:t>-  The victim is a minor</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 public official</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an organized group.</a:t>
            </a:r>
            <a:endParaRPr lang="en-US" altLang="en-US" sz="2000" b="1" dirty="0">
              <a:latin typeface="Tahoma" panose="020B0604030504040204" pitchFamily="34" charset="0"/>
              <a:cs typeface="Tahoma" panose="020B0604030504040204" pitchFamily="34" charset="0"/>
            </a:endParaRPr>
          </a:p>
        </p:txBody>
      </p:sp>
      <p:sp>
        <p:nvSpPr>
          <p:cNvPr id="15" name="Right Brace 14">
            <a:extLst>
              <a:ext uri="{FF2B5EF4-FFF2-40B4-BE49-F238E27FC236}">
                <a16:creationId xmlns:a16="http://schemas.microsoft.com/office/drawing/2014/main" id="{6C9F6816-5A3A-4A83-9C47-0EE7A3D292FB}"/>
              </a:ext>
            </a:extLst>
          </p:cNvPr>
          <p:cNvSpPr/>
          <p:nvPr/>
        </p:nvSpPr>
        <p:spPr>
          <a:xfrm>
            <a:off x="5816600" y="4686300"/>
            <a:ext cx="876300" cy="1905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2537" name="Content Placeholder 2"/>
          <p:cNvSpPr txBox="1">
            <a:spLocks noChangeArrowheads="1"/>
          </p:cNvSpPr>
          <p:nvPr/>
        </p:nvSpPr>
        <p:spPr bwMode="auto">
          <a:xfrm>
            <a:off x="420688" y="889000"/>
            <a:ext cx="105156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400" dirty="0"/>
              <a:t>A person who transports another person knowing that he or she has been unlawfully removed, recruited, sold, bought, exchanged or transported for the purpose of: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C6CB476-8CA9-46AD-A232-81B066393459}"/>
              </a:ext>
            </a:extLst>
          </p:cNvPr>
          <p:cNvSpPr txBox="1">
            <a:spLocks/>
          </p:cNvSpPr>
          <p:nvPr/>
        </p:nvSpPr>
        <p:spPr>
          <a:xfrm>
            <a:off x="420688" y="146050"/>
            <a:ext cx="10515600" cy="754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18: </a:t>
            </a:r>
            <a:r>
              <a:rPr lang="en-US" sz="2400" b="1" dirty="0">
                <a:latin typeface="Tahoma" panose="020B0604030504040204" pitchFamily="34" charset="0"/>
                <a:ea typeface="Tahoma" panose="020B0604030504040204" pitchFamily="34" charset="0"/>
                <a:cs typeface="Tahoma" panose="020B0604030504040204" pitchFamily="34" charset="0"/>
              </a:rPr>
              <a:t>Cross-border Transportation</a:t>
            </a:r>
          </a:p>
        </p:txBody>
      </p:sp>
      <p:sp>
        <p:nvSpPr>
          <p:cNvPr id="23555" name="Content Placeholder 2"/>
          <p:cNvSpPr txBox="1">
            <a:spLocks noChangeArrowheads="1"/>
          </p:cNvSpPr>
          <p:nvPr/>
        </p:nvSpPr>
        <p:spPr bwMode="auto">
          <a:xfrm>
            <a:off x="317500" y="2276475"/>
            <a:ext cx="56038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pPr>
            <a:r>
              <a:rPr lang="en-US" altLang="en-US" sz="2000" dirty="0">
                <a:latin typeface="Tahoma" panose="020B0604030504040204" pitchFamily="34" charset="0"/>
                <a:cs typeface="Tahoma" panose="020B0604030504040204" pitchFamily="34" charset="0"/>
              </a:rPr>
              <a:t>Outside of the Kingdom of Cambodia</a:t>
            </a:r>
          </a:p>
          <a:p>
            <a:pPr eaLnBrk="1" hangingPunct="1">
              <a:lnSpc>
                <a:spcPct val="150000"/>
              </a:lnSpc>
            </a:pPr>
            <a:r>
              <a:rPr lang="en-US" altLang="en-US" sz="2000" dirty="0">
                <a:latin typeface="Tahoma" panose="020B0604030504040204" pitchFamily="34" charset="0"/>
                <a:cs typeface="Tahoma" panose="020B0604030504040204" pitchFamily="34" charset="0"/>
              </a:rPr>
              <a:t>To another country</a:t>
            </a:r>
            <a:endParaRPr lang="en-US" altLang="en-US" sz="1800" b="1" dirty="0">
              <a:latin typeface="Tahoma" panose="020B0604030504040204" pitchFamily="34" charset="0"/>
              <a:cs typeface="Tahoma" panose="020B0604030504040204" pitchFamily="34" charset="0"/>
            </a:endParaRPr>
          </a:p>
        </p:txBody>
      </p:sp>
      <p:sp>
        <p:nvSpPr>
          <p:cNvPr id="23556" name="Content Placeholder 2"/>
          <p:cNvSpPr txBox="1">
            <a:spLocks noChangeArrowheads="1"/>
          </p:cNvSpPr>
          <p:nvPr/>
        </p:nvSpPr>
        <p:spPr bwMode="auto">
          <a:xfrm>
            <a:off x="6754813" y="2085975"/>
            <a:ext cx="39576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400">
                <a:solidFill>
                  <a:srgbClr val="FF0000"/>
                </a:solidFill>
              </a:rPr>
              <a:t>Shall be punished with imprisonment from 7 years to 15 years.</a:t>
            </a:r>
            <a:endParaRPr lang="en-US" altLang="en-US" sz="2000" b="1">
              <a:solidFill>
                <a:srgbClr val="FF0000"/>
              </a:solidFill>
              <a:latin typeface="Tahoma" panose="020B0604030504040204" pitchFamily="34" charset="0"/>
              <a:cs typeface="Tahoma" panose="020B0604030504040204" pitchFamily="34" charset="0"/>
            </a:endParaRPr>
          </a:p>
        </p:txBody>
      </p:sp>
      <p:sp>
        <p:nvSpPr>
          <p:cNvPr id="12" name="Right Brace 11">
            <a:extLst>
              <a:ext uri="{FF2B5EF4-FFF2-40B4-BE49-F238E27FC236}">
                <a16:creationId xmlns:a16="http://schemas.microsoft.com/office/drawing/2014/main" id="{1752DA16-67C6-4C47-8281-598FD1EC8466}"/>
              </a:ext>
            </a:extLst>
          </p:cNvPr>
          <p:cNvSpPr/>
          <p:nvPr/>
        </p:nvSpPr>
        <p:spPr>
          <a:xfrm>
            <a:off x="5657850" y="2085975"/>
            <a:ext cx="876300" cy="1857375"/>
          </a:xfrm>
          <a:prstGeom prst="rightBrace">
            <a:avLst>
              <a:gd name="adj1" fmla="val 2591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3558" name="Content Placeholder 2"/>
          <p:cNvSpPr txBox="1">
            <a:spLocks noChangeArrowheads="1"/>
          </p:cNvSpPr>
          <p:nvPr/>
        </p:nvSpPr>
        <p:spPr bwMode="auto">
          <a:xfrm>
            <a:off x="6754813" y="4449763"/>
            <a:ext cx="39576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400">
                <a:solidFill>
                  <a:srgbClr val="FF0000"/>
                </a:solidFill>
              </a:rPr>
              <a:t>Shall be punished with imprisonment from 15 to 20 years.</a:t>
            </a:r>
          </a:p>
        </p:txBody>
      </p:sp>
      <p:sp>
        <p:nvSpPr>
          <p:cNvPr id="23559" name="Content Placeholder 2"/>
          <p:cNvSpPr txBox="1">
            <a:spLocks noChangeArrowheads="1"/>
          </p:cNvSpPr>
          <p:nvPr/>
        </p:nvSpPr>
        <p:spPr bwMode="auto">
          <a:xfrm>
            <a:off x="157163" y="4106863"/>
            <a:ext cx="554831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000" dirty="0">
                <a:latin typeface="Tahoma" panose="020B0604030504040204" pitchFamily="34" charset="0"/>
                <a:cs typeface="Tahoma" panose="020B0604030504040204" pitchFamily="34" charset="0"/>
              </a:rPr>
              <a:t>In case that	-  The victim is a minor</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 public official</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an organized group.</a:t>
            </a:r>
            <a:endParaRPr lang="en-US" altLang="en-US" sz="2000" b="1" dirty="0">
              <a:latin typeface="Tahoma" panose="020B0604030504040204" pitchFamily="34" charset="0"/>
              <a:cs typeface="Tahoma" panose="020B0604030504040204" pitchFamily="34" charset="0"/>
            </a:endParaRPr>
          </a:p>
        </p:txBody>
      </p:sp>
      <p:sp>
        <p:nvSpPr>
          <p:cNvPr id="15" name="Right Brace 14">
            <a:extLst>
              <a:ext uri="{FF2B5EF4-FFF2-40B4-BE49-F238E27FC236}">
                <a16:creationId xmlns:a16="http://schemas.microsoft.com/office/drawing/2014/main" id="{6C9F6816-5A3A-4A83-9C47-0EE7A3D292FB}"/>
              </a:ext>
            </a:extLst>
          </p:cNvPr>
          <p:cNvSpPr/>
          <p:nvPr/>
        </p:nvSpPr>
        <p:spPr>
          <a:xfrm>
            <a:off x="5816600" y="4686300"/>
            <a:ext cx="876300" cy="1905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3561" name="Content Placeholder 2"/>
          <p:cNvSpPr txBox="1">
            <a:spLocks noChangeArrowheads="1"/>
          </p:cNvSpPr>
          <p:nvPr/>
        </p:nvSpPr>
        <p:spPr bwMode="auto">
          <a:xfrm>
            <a:off x="420688" y="1039813"/>
            <a:ext cx="105156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2000" dirty="0">
                <a:latin typeface="Tahoma" panose="020B0604030504040204" pitchFamily="34" charset="0"/>
                <a:cs typeface="Tahoma" panose="020B0604030504040204" pitchFamily="34" charset="0"/>
              </a:rPr>
              <a:t>A person who transports another person to outside of the Kingdom of Cambodia knowing that he or she has been unlawfully removed, recruited, sold, bought, exchanged or transported 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C6CB476-8CA9-46AD-A232-81B066393459}"/>
              </a:ext>
            </a:extLst>
          </p:cNvPr>
          <p:cNvSpPr txBox="1">
            <a:spLocks/>
          </p:cNvSpPr>
          <p:nvPr/>
        </p:nvSpPr>
        <p:spPr>
          <a:xfrm>
            <a:off x="420688" y="146050"/>
            <a:ext cx="10515600" cy="754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19: </a:t>
            </a:r>
            <a:r>
              <a:rPr lang="en-US" sz="2400" b="1" dirty="0">
                <a:latin typeface="Tahoma" panose="020B0604030504040204" pitchFamily="34" charset="0"/>
                <a:ea typeface="Tahoma" panose="020B0604030504040204" pitchFamily="34" charset="0"/>
                <a:cs typeface="Tahoma" panose="020B0604030504040204" pitchFamily="34" charset="0"/>
              </a:rPr>
              <a:t>Receipt of a Person with Purpose</a:t>
            </a:r>
          </a:p>
        </p:txBody>
      </p:sp>
      <p:sp>
        <p:nvSpPr>
          <p:cNvPr id="24579" name="Content Placeholder 2"/>
          <p:cNvSpPr txBox="1">
            <a:spLocks noChangeArrowheads="1"/>
          </p:cNvSpPr>
          <p:nvPr/>
        </p:nvSpPr>
        <p:spPr bwMode="auto">
          <a:xfrm>
            <a:off x="6754813" y="2085975"/>
            <a:ext cx="39576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400" dirty="0">
                <a:solidFill>
                  <a:srgbClr val="FF0000"/>
                </a:solidFill>
              </a:rPr>
              <a:t>Shall be punished with imprisonment from 7 years to 15 years.</a:t>
            </a:r>
            <a:endParaRPr lang="en-US" altLang="en-US" sz="2000" b="1" dirty="0">
              <a:solidFill>
                <a:srgbClr val="FF0000"/>
              </a:solidFill>
              <a:latin typeface="Tahoma" panose="020B0604030504040204" pitchFamily="34" charset="0"/>
              <a:cs typeface="Tahoma" panose="020B0604030504040204" pitchFamily="34" charset="0"/>
            </a:endParaRPr>
          </a:p>
        </p:txBody>
      </p:sp>
      <p:sp>
        <p:nvSpPr>
          <p:cNvPr id="12" name="Right Brace 11">
            <a:extLst>
              <a:ext uri="{FF2B5EF4-FFF2-40B4-BE49-F238E27FC236}">
                <a16:creationId xmlns:a16="http://schemas.microsoft.com/office/drawing/2014/main" id="{1752DA16-67C6-4C47-8281-598FD1EC8466}"/>
              </a:ext>
            </a:extLst>
          </p:cNvPr>
          <p:cNvSpPr/>
          <p:nvPr/>
        </p:nvSpPr>
        <p:spPr>
          <a:xfrm>
            <a:off x="5657850" y="2085975"/>
            <a:ext cx="876300" cy="1857375"/>
          </a:xfrm>
          <a:prstGeom prst="rightBrace">
            <a:avLst>
              <a:gd name="adj1" fmla="val 2591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4581" name="Content Placeholder 2"/>
          <p:cNvSpPr txBox="1">
            <a:spLocks noChangeArrowheads="1"/>
          </p:cNvSpPr>
          <p:nvPr/>
        </p:nvSpPr>
        <p:spPr bwMode="auto">
          <a:xfrm>
            <a:off x="6754813" y="4449763"/>
            <a:ext cx="39576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400">
                <a:solidFill>
                  <a:srgbClr val="FF0000"/>
                </a:solidFill>
              </a:rPr>
              <a:t>Shall be punished with imprisonment from 15 to 20 years.</a:t>
            </a:r>
          </a:p>
        </p:txBody>
      </p:sp>
      <p:sp>
        <p:nvSpPr>
          <p:cNvPr id="24582" name="Content Placeholder 2"/>
          <p:cNvSpPr txBox="1">
            <a:spLocks noChangeArrowheads="1"/>
          </p:cNvSpPr>
          <p:nvPr/>
        </p:nvSpPr>
        <p:spPr bwMode="auto">
          <a:xfrm>
            <a:off x="157163" y="4106863"/>
            <a:ext cx="554831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In case that  	</a:t>
            </a:r>
            <a:r>
              <a:rPr lang="en-US" altLang="en-US" sz="2000" dirty="0">
                <a:latin typeface="Tahoma" panose="020B0604030504040204" pitchFamily="34" charset="0"/>
                <a:cs typeface="Tahoma" panose="020B0604030504040204" pitchFamily="34" charset="0"/>
              </a:rPr>
              <a:t>-  The victim is a minor</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 public official</a:t>
            </a:r>
          </a:p>
          <a:p>
            <a:pPr lvl="4" eaLnBrk="1" hangingPunct="1">
              <a:lnSpc>
                <a:spcPct val="150000"/>
              </a:lnSpc>
              <a:buFontTx/>
              <a:buChar char="-"/>
            </a:pPr>
            <a:r>
              <a:rPr lang="en-US" altLang="en-US" sz="2000" dirty="0">
                <a:latin typeface="Tahoma" panose="020B0604030504040204" pitchFamily="34" charset="0"/>
                <a:cs typeface="Tahoma" panose="020B0604030504040204" pitchFamily="34" charset="0"/>
              </a:rPr>
              <a:t>The offence is committed by an organized group.</a:t>
            </a:r>
            <a:endParaRPr lang="en-US" altLang="en-US" sz="2000" b="1" dirty="0">
              <a:latin typeface="Tahoma" panose="020B0604030504040204" pitchFamily="34" charset="0"/>
              <a:cs typeface="Tahoma" panose="020B0604030504040204" pitchFamily="34" charset="0"/>
            </a:endParaRPr>
          </a:p>
        </p:txBody>
      </p:sp>
      <p:sp>
        <p:nvSpPr>
          <p:cNvPr id="15" name="Right Brace 14">
            <a:extLst>
              <a:ext uri="{FF2B5EF4-FFF2-40B4-BE49-F238E27FC236}">
                <a16:creationId xmlns:a16="http://schemas.microsoft.com/office/drawing/2014/main" id="{6C9F6816-5A3A-4A83-9C47-0EE7A3D292FB}"/>
              </a:ext>
            </a:extLst>
          </p:cNvPr>
          <p:cNvSpPr/>
          <p:nvPr/>
        </p:nvSpPr>
        <p:spPr>
          <a:xfrm>
            <a:off x="5816600" y="4686300"/>
            <a:ext cx="876300" cy="1905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4584" name="Content Placeholder 2"/>
          <p:cNvSpPr txBox="1">
            <a:spLocks noChangeArrowheads="1"/>
          </p:cNvSpPr>
          <p:nvPr/>
        </p:nvSpPr>
        <p:spPr bwMode="auto">
          <a:xfrm>
            <a:off x="420688" y="1039813"/>
            <a:ext cx="105156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2000" dirty="0">
                <a:latin typeface="Tahoma" panose="020B0604030504040204" pitchFamily="34" charset="0"/>
                <a:cs typeface="Tahoma" panose="020B0604030504040204" pitchFamily="34" charset="0"/>
              </a:rPr>
              <a:t>A person who receives, harbors, or conceals another person who has been unlawfully removed, recruited, sold, bought, exchanged, or transported for the purpose of:</a:t>
            </a:r>
          </a:p>
        </p:txBody>
      </p:sp>
      <p:sp>
        <p:nvSpPr>
          <p:cNvPr id="24585" name="Content Placeholder 2"/>
          <p:cNvSpPr txBox="1">
            <a:spLocks noChangeArrowheads="1"/>
          </p:cNvSpPr>
          <p:nvPr/>
        </p:nvSpPr>
        <p:spPr bwMode="auto">
          <a:xfrm>
            <a:off x="307975" y="1803400"/>
            <a:ext cx="56038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2000" dirty="0">
                <a:latin typeface="Tahoma" panose="020B0604030504040204" pitchFamily="34" charset="0"/>
                <a:cs typeface="Tahoma" panose="020B0604030504040204" pitchFamily="34" charset="0"/>
              </a:rPr>
              <a:t>Profit making</a:t>
            </a:r>
          </a:p>
          <a:p>
            <a:pPr eaLnBrk="1" hangingPunct="1"/>
            <a:r>
              <a:rPr lang="en-US" altLang="en-US" sz="2000" dirty="0">
                <a:latin typeface="Tahoma" panose="020B0604030504040204" pitchFamily="34" charset="0"/>
                <a:cs typeface="Tahoma" panose="020B0604030504040204" pitchFamily="34" charset="0"/>
              </a:rPr>
              <a:t>Sexual aggression</a:t>
            </a:r>
          </a:p>
          <a:p>
            <a:pPr eaLnBrk="1" hangingPunct="1"/>
            <a:r>
              <a:rPr lang="en-US" altLang="en-US" sz="2000" dirty="0">
                <a:latin typeface="Tahoma" panose="020B0604030504040204" pitchFamily="34" charset="0"/>
                <a:cs typeface="Tahoma" panose="020B0604030504040204" pitchFamily="34" charset="0"/>
              </a:rPr>
              <a:t>Pornography</a:t>
            </a:r>
          </a:p>
          <a:p>
            <a:pPr eaLnBrk="1" hangingPunct="1"/>
            <a:r>
              <a:rPr lang="en-US" altLang="en-US" sz="2000" dirty="0">
                <a:latin typeface="Tahoma" panose="020B0604030504040204" pitchFamily="34" charset="0"/>
                <a:cs typeface="Tahoma" panose="020B0604030504040204" pitchFamily="34" charset="0"/>
              </a:rPr>
              <a:t>Marriage against will of the victim</a:t>
            </a:r>
          </a:p>
          <a:p>
            <a:pPr eaLnBrk="1" hangingPunct="1"/>
            <a:r>
              <a:rPr lang="en-US" altLang="en-US" sz="2000" dirty="0">
                <a:latin typeface="Tahoma" panose="020B0604030504040204" pitchFamily="34" charset="0"/>
                <a:cs typeface="Tahoma" panose="020B0604030504040204" pitchFamily="34" charset="0"/>
              </a:rPr>
              <a:t>Adoption </a:t>
            </a:r>
          </a:p>
          <a:p>
            <a:pPr eaLnBrk="1" hangingPunct="1"/>
            <a:r>
              <a:rPr lang="en-US" altLang="en-US" sz="2000" dirty="0">
                <a:latin typeface="Tahoma" panose="020B0604030504040204" pitchFamily="34" charset="0"/>
                <a:cs typeface="Tahoma" panose="020B0604030504040204" pitchFamily="34" charset="0"/>
              </a:rPr>
              <a:t>Any other form of exploitation</a:t>
            </a:r>
            <a:endParaRPr lang="en-US" altLang="en-US" sz="1800" b="1" dirty="0">
              <a:latin typeface="Tahoma" panose="020B0604030504040204" pitchFamily="34"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BBA7-9F07-4A2B-81AA-F80904FFDE55}"/>
              </a:ext>
            </a:extLst>
          </p:cNvPr>
          <p:cNvSpPr>
            <a:spLocks noGrp="1"/>
          </p:cNvSpPr>
          <p:nvPr>
            <p:ph type="title"/>
          </p:nvPr>
        </p:nvSpPr>
        <p:spPr>
          <a:xfrm>
            <a:off x="838200" y="347663"/>
            <a:ext cx="10515600" cy="709612"/>
          </a:xfrm>
        </p:spPr>
        <p:txBody>
          <a:bodyPr rtlCol="0">
            <a:noAutofit/>
          </a:bodyPr>
          <a:lstStyle/>
          <a:p>
            <a:pPr fontAlgn="auto">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20 : </a:t>
            </a:r>
            <a:r>
              <a:rPr lang="en-US" sz="2400" b="1" dirty="0">
                <a:latin typeface="Tahoma" panose="020B0604030504040204" pitchFamily="34" charset="0"/>
                <a:ea typeface="Tahoma" panose="020B0604030504040204" pitchFamily="34" charset="0"/>
                <a:cs typeface="Tahoma" panose="020B0604030504040204" pitchFamily="34" charset="0"/>
              </a:rPr>
              <a:t>Receipt of a Person for the Purpose of Assisting the Offender</a:t>
            </a:r>
          </a:p>
        </p:txBody>
      </p:sp>
      <p:sp>
        <p:nvSpPr>
          <p:cNvPr id="3" name="Content Placeholder 2">
            <a:extLst>
              <a:ext uri="{FF2B5EF4-FFF2-40B4-BE49-F238E27FC236}">
                <a16:creationId xmlns:a16="http://schemas.microsoft.com/office/drawing/2014/main" id="{976AE467-5A55-487D-89F1-CCBFDB1C5003}"/>
              </a:ext>
            </a:extLst>
          </p:cNvPr>
          <p:cNvSpPr>
            <a:spLocks noGrp="1"/>
          </p:cNvSpPr>
          <p:nvPr>
            <p:ph idx="1"/>
          </p:nvPr>
        </p:nvSpPr>
        <p:spPr>
          <a:xfrm>
            <a:off x="627063" y="1266186"/>
            <a:ext cx="10515600" cy="5605462"/>
          </a:xfrm>
        </p:spPr>
        <p:txBody>
          <a:bodyPr rtlCol="0">
            <a:normAutofit/>
          </a:bodyPr>
          <a:lstStyle/>
          <a:p>
            <a:pPr algn="just" fontAlgn="auto">
              <a:lnSpc>
                <a:spcPct val="15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	A person who receives, harbors, or conceals a victim who has been unlawfully removed, recruited, sold, bought, exchanged, or transported for the purpose of assisting the offender shall be punished with imprisonment from</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2 to 5years and a fine from 4,000,000 to 10,000,000 riels</a:t>
            </a:r>
          </a:p>
          <a:p>
            <a:pPr marL="0" indent="0" algn="just" fontAlgn="auto">
              <a:lnSpc>
                <a:spcPct val="150000"/>
              </a:lnSpc>
              <a:spcAft>
                <a:spcPts val="0"/>
              </a:spcAft>
              <a:buFont typeface="Arial" panose="020B0604020202020204" pitchFamily="34" charset="0"/>
              <a:buNone/>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And shall be punished with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imprisonment from 5 to 10 years</a:t>
            </a:r>
            <a:r>
              <a:rPr lang="en-US" dirty="0">
                <a:latin typeface="Tahoma" panose="020B0604030504040204" pitchFamily="34" charset="0"/>
                <a:ea typeface="Tahoma" panose="020B0604030504040204" pitchFamily="34" charset="0"/>
                <a:cs typeface="Tahoma" panose="020B0604030504040204" pitchFamily="34" charset="0"/>
              </a:rPr>
              <a:t> if the victim is a minor.</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0F9DD-66C7-43A7-81CF-5BE9C94E4865}"/>
              </a:ext>
            </a:extLst>
          </p:cNvPr>
          <p:cNvSpPr txBox="1">
            <a:spLocks/>
          </p:cNvSpPr>
          <p:nvPr/>
        </p:nvSpPr>
        <p:spPr>
          <a:xfrm>
            <a:off x="838200" y="276225"/>
            <a:ext cx="10515600" cy="80962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4: Prostitution and Child Prostitution</a:t>
            </a:r>
          </a:p>
        </p:txBody>
      </p:sp>
      <p:sp>
        <p:nvSpPr>
          <p:cNvPr id="5" name="Content Placeholder 2">
            <a:extLst>
              <a:ext uri="{FF2B5EF4-FFF2-40B4-BE49-F238E27FC236}">
                <a16:creationId xmlns:a16="http://schemas.microsoft.com/office/drawing/2014/main" id="{F77C1D60-B19E-4BC7-9D6D-A1936B9990A2}"/>
              </a:ext>
            </a:extLst>
          </p:cNvPr>
          <p:cNvSpPr>
            <a:spLocks noGrp="1"/>
          </p:cNvSpPr>
          <p:nvPr>
            <p:ph idx="1"/>
          </p:nvPr>
        </p:nvSpPr>
        <p:spPr>
          <a:xfrm>
            <a:off x="636588" y="1085850"/>
            <a:ext cx="10515600" cy="4881563"/>
          </a:xfrm>
        </p:spPr>
        <p:txBody>
          <a:bodyPr rtlCol="0">
            <a:noAutofit/>
          </a:body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23 </a:t>
            </a:r>
            <a:r>
              <a:rPr lang="en-US" sz="2400" b="1" dirty="0">
                <a:latin typeface="Tahoma" panose="020B0604030504040204" pitchFamily="34" charset="0"/>
                <a:ea typeface="Tahoma" panose="020B0604030504040204" pitchFamily="34" charset="0"/>
                <a:cs typeface="Tahoma" panose="020B0604030504040204" pitchFamily="34" charset="0"/>
              </a:rPr>
              <a:t>: Definition of Prostitution and Child Prostitution</a:t>
            </a:r>
          </a:p>
          <a:p>
            <a:pPr algn="just" fontAlgn="auto">
              <a:lnSpc>
                <a:spcPct val="150000"/>
              </a:lnSpc>
              <a:spcAft>
                <a:spcPts val="0"/>
              </a:spcAft>
              <a:buFontTx/>
              <a:buChar char="-"/>
              <a:defRPr/>
            </a:pPr>
            <a:r>
              <a:rPr lang="en-US" dirty="0">
                <a:latin typeface="Tahoma" panose="020B0604030504040204" pitchFamily="34" charset="0"/>
                <a:ea typeface="Tahoma" panose="020B0604030504040204" pitchFamily="34" charset="0"/>
                <a:cs typeface="Tahoma" panose="020B0604030504040204" pitchFamily="34" charset="0"/>
              </a:rPr>
              <a:t>Prostitution shall mean having sexual intercourse with an unspecified person or other sexual conduct of all kinds in exchange for anything of value.</a:t>
            </a:r>
          </a:p>
          <a:p>
            <a:pPr algn="just" fontAlgn="auto">
              <a:lnSpc>
                <a:spcPct val="150000"/>
              </a:lnSpc>
              <a:spcAft>
                <a:spcPts val="0"/>
              </a:spcAft>
              <a:buFontTx/>
              <a:buChar char="-"/>
              <a:defRPr/>
            </a:pPr>
            <a:r>
              <a:rPr lang="en-US" dirty="0">
                <a:latin typeface="Tahoma" panose="020B0604030504040204" pitchFamily="34" charset="0"/>
                <a:ea typeface="Tahoma" panose="020B0604030504040204" pitchFamily="34" charset="0"/>
                <a:cs typeface="Tahoma" panose="020B0604030504040204" pitchFamily="34" charset="0"/>
              </a:rPr>
              <a:t>Child prostitution shall mean having sexual intercourse or other sexual conduct of all kinds between a minor and another person in exchange for anything of value.</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fontAlgn="auto">
              <a:lnSpc>
                <a:spcPct val="150000"/>
              </a:lnSpc>
              <a:spcAft>
                <a:spcPts val="0"/>
              </a:spcAft>
              <a:buFont typeface="Arial" panose="020B0604020202020204" pitchFamily="34" charset="0"/>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0F9DD-66C7-43A7-81CF-5BE9C94E4865}"/>
              </a:ext>
            </a:extLst>
          </p:cNvPr>
          <p:cNvSpPr txBox="1">
            <a:spLocks/>
          </p:cNvSpPr>
          <p:nvPr/>
        </p:nvSpPr>
        <p:spPr>
          <a:xfrm>
            <a:off x="288925" y="179388"/>
            <a:ext cx="11266488" cy="8080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25 : </a:t>
            </a:r>
            <a:r>
              <a:rPr lang="en-US" sz="2400" b="1" dirty="0">
                <a:latin typeface="Tahoma" panose="020B0604030504040204" pitchFamily="34" charset="0"/>
                <a:ea typeface="Tahoma" panose="020B0604030504040204" pitchFamily="34" charset="0"/>
                <a:cs typeface="Tahoma" panose="020B0604030504040204" pitchFamily="34" charset="0"/>
              </a:rPr>
              <a:t>Definition of Procuring Prostitution shall mean as follows:</a:t>
            </a:r>
          </a:p>
        </p:txBody>
      </p:sp>
      <p:sp>
        <p:nvSpPr>
          <p:cNvPr id="5" name="Content Placeholder 2">
            <a:extLst>
              <a:ext uri="{FF2B5EF4-FFF2-40B4-BE49-F238E27FC236}">
                <a16:creationId xmlns:a16="http://schemas.microsoft.com/office/drawing/2014/main" id="{F77C1D60-B19E-4BC7-9D6D-A1936B9990A2}"/>
              </a:ext>
            </a:extLst>
          </p:cNvPr>
          <p:cNvSpPr>
            <a:spLocks noGrp="1"/>
          </p:cNvSpPr>
          <p:nvPr>
            <p:ph idx="1"/>
          </p:nvPr>
        </p:nvSpPr>
        <p:spPr>
          <a:xfrm>
            <a:off x="636588" y="987425"/>
            <a:ext cx="10515600" cy="4556125"/>
          </a:xfrm>
        </p:spPr>
        <p:txBody>
          <a:bodyPr rtlCol="0">
            <a:noAutofit/>
          </a:bodyPr>
          <a:lstStyle/>
          <a:p>
            <a:pPr marL="457200" indent="-457200" algn="just" fontAlgn="auto">
              <a:lnSpc>
                <a:spcPct val="100000"/>
              </a:lnSpc>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Drawing a financial profit from the prostitution of others;</a:t>
            </a:r>
          </a:p>
          <a:p>
            <a:pPr marL="457200" indent="-457200" algn="just" fontAlgn="auto">
              <a:lnSpc>
                <a:spcPct val="100000"/>
              </a:lnSpc>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Assisting or protecting the prostitution of others;</a:t>
            </a:r>
          </a:p>
          <a:p>
            <a:pPr marL="457200" indent="-457200" algn="just" fontAlgn="auto">
              <a:lnSpc>
                <a:spcPct val="100000"/>
              </a:lnSpc>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Recruiting, inducing or training a person with a view to practice prostitution;</a:t>
            </a:r>
          </a:p>
          <a:p>
            <a:pPr marL="457200" indent="-457200" algn="just" fontAlgn="auto">
              <a:lnSpc>
                <a:spcPct val="100000"/>
              </a:lnSpc>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Exercising pressure upon a person to become a prostitute;</a:t>
            </a:r>
          </a:p>
          <a:p>
            <a:pPr marL="0" indent="0" fontAlgn="auto">
              <a:spcAft>
                <a:spcPts val="0"/>
              </a:spcAft>
              <a:buFont typeface="Arial" panose="020B0604020202020204" pitchFamily="34" charset="0"/>
              <a:buNone/>
              <a:defRPr/>
            </a:pPr>
            <a:r>
              <a:rPr lang="en-US" sz="2000" dirty="0">
                <a:latin typeface="Tahoma" panose="020B0604030504040204" pitchFamily="34" charset="0"/>
                <a:ea typeface="Tahoma" panose="020B0604030504040204" pitchFamily="34" charset="0"/>
                <a:cs typeface="Tahoma" panose="020B0604030504040204" pitchFamily="34" charset="0"/>
              </a:rPr>
              <a:t>The following acts shall be deemed equivalent to the act of procuring prostitution:</a:t>
            </a:r>
          </a:p>
          <a:p>
            <a:pPr marL="457200" indent="-457200" fontAlgn="auto">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Serving as an intermediary between one person who engages in prostitution and a person who exploits or remunerates the prostitution of others;</a:t>
            </a:r>
          </a:p>
          <a:p>
            <a:pPr marL="457200" indent="-457200" fontAlgn="auto">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Facilitating or covering up resources knowing that such resources were obtained from a procurement;</a:t>
            </a:r>
          </a:p>
          <a:p>
            <a:pPr marL="457200" indent="-457200" fontAlgn="auto">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Hindering the act of prevention, assistance or re-education undertaken either by a public agency </a:t>
            </a:r>
            <a:r>
              <a:rPr lang="en-US" sz="2000">
                <a:latin typeface="Tahoma" panose="020B0604030504040204" pitchFamily="34" charset="0"/>
                <a:ea typeface="Tahoma" panose="020B0604030504040204" pitchFamily="34" charset="0"/>
                <a:cs typeface="Tahoma" panose="020B0604030504040204" pitchFamily="34" charset="0"/>
              </a:rPr>
              <a:t>or by a </a:t>
            </a:r>
            <a:r>
              <a:rPr lang="en-US" sz="2000" dirty="0">
                <a:latin typeface="Tahoma" panose="020B0604030504040204" pitchFamily="34" charset="0"/>
                <a:ea typeface="Tahoma" panose="020B0604030504040204" pitchFamily="34" charset="0"/>
                <a:cs typeface="Tahoma" panose="020B0604030504040204" pitchFamily="34" charset="0"/>
              </a:rPr>
              <a:t>competent private organization for the benefit of persons engaging in prostitution or being in danger of prostitution.</a:t>
            </a:r>
          </a:p>
        </p:txBody>
      </p:sp>
      <p:sp>
        <p:nvSpPr>
          <p:cNvPr id="6" name="Title 1">
            <a:extLst>
              <a:ext uri="{FF2B5EF4-FFF2-40B4-BE49-F238E27FC236}">
                <a16:creationId xmlns:a16="http://schemas.microsoft.com/office/drawing/2014/main" id="{A32AEAFD-EFE5-4B25-B688-960C95F2DECD}"/>
              </a:ext>
            </a:extLst>
          </p:cNvPr>
          <p:cNvSpPr txBox="1">
            <a:spLocks/>
          </p:cNvSpPr>
          <p:nvPr/>
        </p:nvSpPr>
        <p:spPr>
          <a:xfrm>
            <a:off x="366713" y="5635625"/>
            <a:ext cx="11266487" cy="809625"/>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5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26 :</a:t>
            </a:r>
            <a:r>
              <a:rPr lang="en-US" sz="2400" b="1" dirty="0">
                <a:latin typeface="Tahoma" panose="020B0604030504040204" pitchFamily="34" charset="0"/>
                <a:ea typeface="Tahoma" panose="020B0604030504040204" pitchFamily="34" charset="0"/>
                <a:cs typeface="Tahoma" panose="020B0604030504040204" pitchFamily="34" charset="0"/>
              </a:rPr>
              <a:t> A person who commits procurement of prostitution</a:t>
            </a: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2 to 5 years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0F9DD-66C7-43A7-81CF-5BE9C94E4865}"/>
              </a:ext>
            </a:extLst>
          </p:cNvPr>
          <p:cNvSpPr txBox="1">
            <a:spLocks/>
          </p:cNvSpPr>
          <p:nvPr/>
        </p:nvSpPr>
        <p:spPr>
          <a:xfrm>
            <a:off x="487363" y="84138"/>
            <a:ext cx="9234487" cy="70961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27 </a:t>
            </a:r>
            <a:r>
              <a:rPr lang="en-US" sz="2400" b="1" dirty="0">
                <a:latin typeface="Tahoma" panose="020B0604030504040204" pitchFamily="34" charset="0"/>
                <a:ea typeface="Tahoma" panose="020B0604030504040204" pitchFamily="34" charset="0"/>
                <a:cs typeface="Tahoma" panose="020B0604030504040204" pitchFamily="34" charset="0"/>
              </a:rPr>
              <a:t>: Aggravated Procurement of Prostitution</a:t>
            </a:r>
          </a:p>
        </p:txBody>
      </p:sp>
      <p:sp>
        <p:nvSpPr>
          <p:cNvPr id="5" name="Content Placeholder 2">
            <a:extLst>
              <a:ext uri="{FF2B5EF4-FFF2-40B4-BE49-F238E27FC236}">
                <a16:creationId xmlns:a16="http://schemas.microsoft.com/office/drawing/2014/main" id="{F77C1D60-B19E-4BC7-9D6D-A1936B9990A2}"/>
              </a:ext>
            </a:extLst>
          </p:cNvPr>
          <p:cNvSpPr>
            <a:spLocks noGrp="1"/>
          </p:cNvSpPr>
          <p:nvPr>
            <p:ph idx="1"/>
          </p:nvPr>
        </p:nvSpPr>
        <p:spPr>
          <a:xfrm>
            <a:off x="539750" y="892175"/>
            <a:ext cx="10515600" cy="4540250"/>
          </a:xfrm>
        </p:spPr>
        <p:txBody>
          <a:bodyPr rtlCol="0">
            <a:noAutofit/>
          </a:bodyPr>
          <a:lstStyle/>
          <a:p>
            <a:pPr marL="0" indent="0" algn="just" fontAlgn="auto">
              <a:lnSpc>
                <a:spcPct val="130000"/>
              </a:lnSpc>
              <a:spcBef>
                <a:spcPts val="0"/>
              </a:spcBef>
              <a:spcAft>
                <a:spcPts val="0"/>
              </a:spcAft>
              <a:buFont typeface="Arial" panose="020B0604020202020204" pitchFamily="34" charset="0"/>
              <a:buNone/>
              <a:defRPr/>
            </a:pPr>
            <a:r>
              <a:rPr lang="en-US" sz="2000" dirty="0">
                <a:latin typeface="Tahoma" panose="020B0604030504040204" pitchFamily="34" charset="0"/>
                <a:ea typeface="Tahoma" panose="020B0604030504040204" pitchFamily="34" charset="0"/>
                <a:cs typeface="Tahoma" panose="020B0604030504040204" pitchFamily="34" charset="0"/>
              </a:rPr>
              <a:t>A person who commits procurement of prostitution</a:t>
            </a:r>
            <a:r>
              <a:rPr lang="en-US"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2 to 5years </a:t>
            </a:r>
            <a:r>
              <a:rPr lang="en-US" sz="2000" dirty="0">
                <a:latin typeface="Tahoma" panose="020B0604030504040204" pitchFamily="34" charset="0"/>
                <a:ea typeface="Tahoma" panose="020B0604030504040204" pitchFamily="34" charset="0"/>
                <a:cs typeface="Tahoma" panose="020B0604030504040204" pitchFamily="34" charset="0"/>
              </a:rPr>
              <a:t>in the case of follows:</a:t>
            </a:r>
          </a:p>
          <a:p>
            <a:pPr marL="457200" indent="-457200" algn="just" fontAlgn="auto">
              <a:lnSpc>
                <a:spcPct val="130000"/>
              </a:lnSpc>
              <a:spcBef>
                <a:spcPts val="0"/>
              </a:spcBef>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When it is committed by a male or female procurer or head of prostitution who is an ascendant, descendant, either legitimate or illegitimate, natural or adoptive, of the prostitute;</a:t>
            </a:r>
          </a:p>
          <a:p>
            <a:pPr marL="457200" indent="-457200" algn="just" fontAlgn="auto">
              <a:lnSpc>
                <a:spcPct val="130000"/>
              </a:lnSpc>
              <a:spcBef>
                <a:spcPts val="0"/>
              </a:spcBef>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When it is committed by a male or female procurer or head of prostitution who abuses his or her authority over the prostitute;</a:t>
            </a:r>
          </a:p>
          <a:p>
            <a:pPr marL="457200" indent="-457200" algn="just" fontAlgn="auto">
              <a:lnSpc>
                <a:spcPct val="130000"/>
              </a:lnSpc>
              <a:spcBef>
                <a:spcPts val="0"/>
              </a:spcBef>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When a male or female procurer or head of prostitution uses violence or coercion against the prostitute;</a:t>
            </a:r>
          </a:p>
          <a:p>
            <a:pPr marL="457200" indent="-457200" algn="just" fontAlgn="auto">
              <a:lnSpc>
                <a:spcPct val="130000"/>
              </a:lnSpc>
              <a:spcBef>
                <a:spcPts val="0"/>
              </a:spcBef>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When the procurement of prostitution is committed by an organized group;</a:t>
            </a:r>
          </a:p>
          <a:p>
            <a:pPr marL="457200" indent="-457200" algn="just" fontAlgn="auto">
              <a:lnSpc>
                <a:spcPct val="130000"/>
              </a:lnSpc>
              <a:spcBef>
                <a:spcPts val="0"/>
              </a:spcBef>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When the procurement of prostitution is committed by several persons.</a:t>
            </a:r>
          </a:p>
        </p:txBody>
      </p:sp>
      <p:sp>
        <p:nvSpPr>
          <p:cNvPr id="7" name="Title 1">
            <a:extLst>
              <a:ext uri="{FF2B5EF4-FFF2-40B4-BE49-F238E27FC236}">
                <a16:creationId xmlns:a16="http://schemas.microsoft.com/office/drawing/2014/main" id="{743E4365-2A41-4702-ACEE-6207CF2A2B4C}"/>
              </a:ext>
            </a:extLst>
          </p:cNvPr>
          <p:cNvSpPr txBox="1">
            <a:spLocks/>
          </p:cNvSpPr>
          <p:nvPr/>
        </p:nvSpPr>
        <p:spPr>
          <a:xfrm>
            <a:off x="288925" y="5632450"/>
            <a:ext cx="11266488" cy="80962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50000"/>
              </a:lnSpc>
              <a:spcAft>
                <a:spcPts val="0"/>
              </a:spcAft>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26 :</a:t>
            </a:r>
            <a:r>
              <a:rPr lang="en-US" sz="2000" b="1" dirty="0">
                <a:latin typeface="Tahoma" panose="020B0604030504040204" pitchFamily="34" charset="0"/>
                <a:ea typeface="Tahoma" panose="020B0604030504040204" pitchFamily="34" charset="0"/>
                <a:cs typeface="Tahoma" panose="020B0604030504040204" pitchFamily="34" charset="0"/>
              </a:rPr>
              <a:t> Procurement with regard to Child Prostitution</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A person who commits procurement of prostitution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7 to 15 years </a:t>
            </a:r>
            <a:r>
              <a:rPr lang="en-US" sz="2000" dirty="0">
                <a:latin typeface="Tahoma" panose="020B0604030504040204" pitchFamily="34" charset="0"/>
                <a:ea typeface="Tahoma" panose="020B0604030504040204" pitchFamily="34" charset="0"/>
                <a:cs typeface="Tahoma" panose="020B0604030504040204" pitchFamily="34" charset="0"/>
              </a:rPr>
              <a:t>when the prostitute is a minor.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0F9DD-66C7-43A7-81CF-5BE9C94E4865}"/>
              </a:ext>
            </a:extLst>
          </p:cNvPr>
          <p:cNvSpPr txBox="1">
            <a:spLocks/>
          </p:cNvSpPr>
          <p:nvPr/>
        </p:nvSpPr>
        <p:spPr>
          <a:xfrm>
            <a:off x="487363" y="84138"/>
            <a:ext cx="9234487" cy="70961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29 </a:t>
            </a:r>
            <a:r>
              <a:rPr lang="en-US" sz="2400" b="1" dirty="0">
                <a:latin typeface="Tahoma" panose="020B0604030504040204" pitchFamily="34" charset="0"/>
                <a:ea typeface="Tahoma" panose="020B0604030504040204" pitchFamily="34" charset="0"/>
                <a:cs typeface="Tahoma" panose="020B0604030504040204" pitchFamily="34" charset="0"/>
              </a:rPr>
              <a:t>: Procurement of Prostitution by Torture</a:t>
            </a:r>
          </a:p>
        </p:txBody>
      </p:sp>
      <p:sp>
        <p:nvSpPr>
          <p:cNvPr id="5" name="Content Placeholder 2">
            <a:extLst>
              <a:ext uri="{FF2B5EF4-FFF2-40B4-BE49-F238E27FC236}">
                <a16:creationId xmlns:a16="http://schemas.microsoft.com/office/drawing/2014/main" id="{F77C1D60-B19E-4BC7-9D6D-A1936B9990A2}"/>
              </a:ext>
            </a:extLst>
          </p:cNvPr>
          <p:cNvSpPr>
            <a:spLocks noGrp="1"/>
          </p:cNvSpPr>
          <p:nvPr>
            <p:ph idx="1"/>
          </p:nvPr>
        </p:nvSpPr>
        <p:spPr>
          <a:xfrm>
            <a:off x="539750" y="892175"/>
            <a:ext cx="10515600" cy="1985963"/>
          </a:xfrm>
        </p:spPr>
        <p:txBody>
          <a:bodyPr rtlCol="0">
            <a:noAutofit/>
          </a:bodyPr>
          <a:lstStyle/>
          <a:p>
            <a:pPr marL="0" indent="0" algn="just" fontAlgn="auto">
              <a:lnSpc>
                <a:spcPct val="130000"/>
              </a:lnSpc>
              <a:spcBef>
                <a:spcPts val="0"/>
              </a:spcBef>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commits procurement of prostitution</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10 to 20 years </a:t>
            </a:r>
            <a:r>
              <a:rPr lang="en-US" sz="2400" dirty="0">
                <a:latin typeface="Tahoma" panose="020B0604030504040204" pitchFamily="34" charset="0"/>
                <a:ea typeface="Tahoma" panose="020B0604030504040204" pitchFamily="34" charset="0"/>
                <a:cs typeface="Tahoma" panose="020B0604030504040204" pitchFamily="34" charset="0"/>
              </a:rPr>
              <a:t>when a male or female procurer or head of prostitution committed such offense by recourse to torture or barbarous act on the prostitute.</a:t>
            </a:r>
          </a:p>
        </p:txBody>
      </p:sp>
      <p:sp>
        <p:nvSpPr>
          <p:cNvPr id="7" name="Title 1">
            <a:extLst>
              <a:ext uri="{FF2B5EF4-FFF2-40B4-BE49-F238E27FC236}">
                <a16:creationId xmlns:a16="http://schemas.microsoft.com/office/drawing/2014/main" id="{743E4365-2A41-4702-ACEE-6207CF2A2B4C}"/>
              </a:ext>
            </a:extLst>
          </p:cNvPr>
          <p:cNvSpPr txBox="1">
            <a:spLocks/>
          </p:cNvSpPr>
          <p:nvPr/>
        </p:nvSpPr>
        <p:spPr>
          <a:xfrm>
            <a:off x="539750" y="3130550"/>
            <a:ext cx="11266488" cy="266382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5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30 :</a:t>
            </a:r>
            <a:r>
              <a:rPr lang="en-US" sz="2400" b="1" dirty="0">
                <a:latin typeface="Tahoma" panose="020B0604030504040204" pitchFamily="34" charset="0"/>
                <a:ea typeface="Tahoma" panose="020B0604030504040204" pitchFamily="34" charset="0"/>
                <a:cs typeface="Tahoma" panose="020B0604030504040204" pitchFamily="34" charset="0"/>
              </a:rPr>
              <a:t> Management of Prostitution</a:t>
            </a:r>
          </a:p>
          <a:p>
            <a:pPr algn="just" fontAlgn="auto">
              <a:lnSpc>
                <a:spcPct val="150000"/>
              </a:lnSpc>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	A person who, directly or through an intermediary, manages,</a:t>
            </a:r>
          </a:p>
          <a:p>
            <a:pPr fontAlgn="auto">
              <a:lnSpc>
                <a:spcPct val="150000"/>
              </a:lnSpc>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exploits, operates or finances an establishment of prostitution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2 to 5 years</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0F9DD-66C7-43A7-81CF-5BE9C94E4865}"/>
              </a:ext>
            </a:extLst>
          </p:cNvPr>
          <p:cNvSpPr txBox="1">
            <a:spLocks/>
          </p:cNvSpPr>
          <p:nvPr/>
        </p:nvSpPr>
        <p:spPr>
          <a:xfrm>
            <a:off x="487363" y="82550"/>
            <a:ext cx="9234487" cy="60642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31 </a:t>
            </a:r>
            <a:r>
              <a:rPr lang="en-US" sz="2400" b="1" dirty="0">
                <a:latin typeface="Tahoma" panose="020B0604030504040204" pitchFamily="34" charset="0"/>
                <a:ea typeface="Tahoma" panose="020B0604030504040204" pitchFamily="34" charset="0"/>
                <a:cs typeface="Tahoma" panose="020B0604030504040204" pitchFamily="34" charset="0"/>
              </a:rPr>
              <a:t>: Management of Establishment for Prostitution</a:t>
            </a:r>
          </a:p>
        </p:txBody>
      </p:sp>
      <p:sp>
        <p:nvSpPr>
          <p:cNvPr id="5" name="Content Placeholder 2">
            <a:extLst>
              <a:ext uri="{FF2B5EF4-FFF2-40B4-BE49-F238E27FC236}">
                <a16:creationId xmlns:a16="http://schemas.microsoft.com/office/drawing/2014/main" id="{F77C1D60-B19E-4BC7-9D6D-A1936B9990A2}"/>
              </a:ext>
            </a:extLst>
          </p:cNvPr>
          <p:cNvSpPr>
            <a:spLocks noGrp="1"/>
          </p:cNvSpPr>
          <p:nvPr>
            <p:ph idx="1"/>
          </p:nvPr>
        </p:nvSpPr>
        <p:spPr>
          <a:xfrm>
            <a:off x="539750" y="862013"/>
            <a:ext cx="10515600" cy="5626100"/>
          </a:xfrm>
        </p:spPr>
        <p:txBody>
          <a:bodyPr rtlCol="0">
            <a:noAutofit/>
          </a:bodyPr>
          <a:lstStyle/>
          <a:p>
            <a:pPr marL="0" indent="0" fontAlgn="auto">
              <a:lnSpc>
                <a:spcPct val="130000"/>
              </a:lnSpc>
              <a:spcBef>
                <a:spcPts val="0"/>
              </a:spcBef>
              <a:spcAft>
                <a:spcPts val="0"/>
              </a:spcAft>
              <a:buFont typeface="Arial" panose="020B0604020202020204" pitchFamily="34" charset="0"/>
              <a:buNone/>
              <a:defRPr/>
            </a:pPr>
            <a:r>
              <a:rPr lang="en-US" sz="2000" dirty="0">
                <a:latin typeface="Tahoma" panose="020B0604030504040204" pitchFamily="34" charset="0"/>
                <a:ea typeface="Tahoma" panose="020B0604030504040204" pitchFamily="34" charset="0"/>
                <a:cs typeface="Tahoma" panose="020B0604030504040204" pitchFamily="34" charset="0"/>
              </a:rPr>
              <a:t>	Shall be punished with imprisonment from 2 to 5 years when a person accepts or tolerates that:</a:t>
            </a:r>
          </a:p>
          <a:p>
            <a:pPr marL="457200" indent="-457200" fontAlgn="auto">
              <a:lnSpc>
                <a:spcPct val="130000"/>
              </a:lnSpc>
              <a:spcBef>
                <a:spcPts val="0"/>
              </a:spcBef>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Another person indulges in prostitution inside an establishment or its annexes; or</a:t>
            </a:r>
          </a:p>
          <a:p>
            <a:pPr marL="457200" indent="-457200" fontAlgn="auto">
              <a:lnSpc>
                <a:spcPct val="130000"/>
              </a:lnSpc>
              <a:spcBef>
                <a:spcPts val="0"/>
              </a:spcBef>
              <a:spcAft>
                <a:spcPts val="0"/>
              </a:spcAft>
              <a:buFont typeface="+mj-lt"/>
              <a:buAutoNum type="arabicPeriod"/>
              <a:defRPr/>
            </a:pPr>
            <a:r>
              <a:rPr lang="en-US" sz="2000" dirty="0">
                <a:latin typeface="Tahoma" panose="020B0604030504040204" pitchFamily="34" charset="0"/>
                <a:ea typeface="Tahoma" panose="020B0604030504040204" pitchFamily="34" charset="0"/>
                <a:cs typeface="Tahoma" panose="020B0604030504040204" pitchFamily="34" charset="0"/>
              </a:rPr>
              <a:t>Another person seeks clients with a view to do prostitution inside an establishment or its annexes.</a:t>
            </a:r>
          </a:p>
          <a:p>
            <a:pPr marL="0" indent="0" fontAlgn="auto">
              <a:lnSpc>
                <a:spcPct val="130000"/>
              </a:lnSpc>
              <a:spcBef>
                <a:spcPts val="0"/>
              </a:spcBef>
              <a:spcAft>
                <a:spcPts val="0"/>
              </a:spcAft>
              <a:buFont typeface="Arial" panose="020B0604020202020204" pitchFamily="34" charset="0"/>
              <a:buNone/>
              <a:defRPr/>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 person who commits procurement of prostitution shall be punished with imprisonment from 7 to 15 years when the prostitute is a minor</a:t>
            </a:r>
          </a:p>
          <a:p>
            <a:pPr marL="0" indent="0" fontAlgn="auto">
              <a:lnSpc>
                <a:spcPct val="130000"/>
              </a:lnSpc>
              <a:spcBef>
                <a:spcPts val="0"/>
              </a:spcBef>
              <a:spcAft>
                <a:spcPts val="0"/>
              </a:spcAft>
              <a:buFont typeface="Arial" panose="020B0604020202020204" pitchFamily="34" charset="0"/>
              <a:buNone/>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32:</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Provision of Premise for Prostitution</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fontAlgn="auto">
              <a:lnSpc>
                <a:spcPct val="130000"/>
              </a:lnSpc>
              <a:spcBef>
                <a:spcPts val="0"/>
              </a:spcBef>
              <a:spcAft>
                <a:spcPts val="0"/>
              </a:spcAft>
              <a:buFont typeface="Arial" panose="020B0604020202020204" pitchFamily="34" charset="0"/>
              <a:buNone/>
              <a:defRPr/>
            </a:pPr>
            <a:r>
              <a:rPr lang="en-US" sz="2000" dirty="0">
                <a:latin typeface="Tahoma" panose="020B0604030504040204" pitchFamily="34" charset="0"/>
                <a:ea typeface="Tahoma" panose="020B0604030504040204" pitchFamily="34" charset="0"/>
                <a:cs typeface="Tahoma" panose="020B0604030504040204" pitchFamily="34" charset="0"/>
              </a:rPr>
              <a:t>	A person who sells or makes available to another person premises not utilized by the public, knowing that they will be used by such 14 persons to indulge in prostitution shall be punished with imprisonment from 2 to 5 years.</a:t>
            </a:r>
          </a:p>
          <a:p>
            <a:pPr marL="0" indent="0" fontAlgn="auto">
              <a:lnSpc>
                <a:spcPct val="130000"/>
              </a:lnSpc>
              <a:spcBef>
                <a:spcPts val="0"/>
              </a:spcBef>
              <a:spcAft>
                <a:spcPts val="0"/>
              </a:spcAft>
              <a:buFont typeface="Arial" panose="020B0604020202020204" pitchFamily="34" charset="0"/>
              <a:buNone/>
              <a:defRPr/>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 person who commits procurement of prostitution shall be punished with imprisonment from 7 to 15 years when the prostitute is a minor.</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8E7CC5D-F488-4FBB-A346-167A2BE4D19D}"/>
              </a:ext>
            </a:extLst>
          </p:cNvPr>
          <p:cNvSpPr>
            <a:spLocks noGrp="1"/>
          </p:cNvSpPr>
          <p:nvPr>
            <p:ph idx="1"/>
          </p:nvPr>
        </p:nvSpPr>
        <p:spPr>
          <a:xfrm>
            <a:off x="569913" y="317500"/>
            <a:ext cx="10515600" cy="6062663"/>
          </a:xfrm>
        </p:spPr>
        <p:txBody>
          <a:bodyPr rtlCol="0">
            <a:normAutofit fontScale="92500"/>
          </a:bodyPr>
          <a:lstStyle/>
          <a:p>
            <a:pPr fontAlgn="auto">
              <a:lnSpc>
                <a:spcPct val="150000"/>
              </a:lnSpc>
              <a:spcAft>
                <a:spcPts val="0"/>
              </a:spcAft>
              <a:buFont typeface="Wingdings" panose="05000000000000000000" pitchFamily="2" charset="2"/>
              <a:buChar char="v"/>
              <a:defRPr/>
            </a:pPr>
            <a:r>
              <a:rPr lang="en-US" sz="2400" dirty="0">
                <a:latin typeface="Tahoma" panose="020B0604030504040204" pitchFamily="34" charset="0"/>
                <a:ea typeface="Tahoma" panose="020B0604030504040204" pitchFamily="34" charset="0"/>
                <a:cs typeface="Tahoma" panose="020B0604030504040204" pitchFamily="34" charset="0"/>
              </a:rPr>
              <a:t> Cambodia unconditionally ratified the Convention on the Rights of the Child on the Sale of Children, Child Prostitution and Child Pornography (December 21, 2002)</a:t>
            </a:r>
          </a:p>
          <a:p>
            <a:pPr fontAlgn="auto">
              <a:lnSpc>
                <a:spcPct val="150000"/>
              </a:lnSpc>
              <a:spcAft>
                <a:spcPts val="0"/>
              </a:spcAft>
              <a:buFont typeface="Wingdings" panose="05000000000000000000" pitchFamily="2" charset="2"/>
              <a:buChar char="v"/>
              <a:defRPr/>
            </a:pPr>
            <a:r>
              <a:rPr lang="en-US" sz="2400" dirty="0">
                <a:latin typeface="Tahoma" panose="020B0604030504040204" pitchFamily="34" charset="0"/>
                <a:ea typeface="Tahoma" panose="020B0604030504040204" pitchFamily="34" charset="0"/>
                <a:cs typeface="Tahoma" panose="020B0604030504040204" pitchFamily="34" charset="0"/>
              </a:rPr>
              <a:t> Optional protocols to the Convention on the Rights of the Child is an international treaty which contains global minimum standards to combat, protect and eliminate the sale of children, child prostitution and child pornography</a:t>
            </a:r>
          </a:p>
          <a:p>
            <a:pPr marL="0" indent="0" fontAlgn="auto">
              <a:lnSpc>
                <a:spcPct val="150000"/>
              </a:lnSpc>
              <a:spcAft>
                <a:spcPts val="0"/>
              </a:spcAft>
              <a:buFont typeface="Arial" panose="020B0604020202020204" pitchFamily="34" charset="0"/>
              <a:buNone/>
              <a:defRPr/>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The Content of the Optional protocols (17 Articles)</a:t>
            </a:r>
          </a:p>
          <a:p>
            <a:pPr fontAlgn="auto">
              <a:lnSpc>
                <a:spcPct val="150000"/>
              </a:lnSpc>
              <a:spcAft>
                <a:spcPts val="0"/>
              </a:spcAft>
              <a:buFont typeface="Wingdings" panose="05000000000000000000" pitchFamily="2" charset="2"/>
              <a:buChar char="Ø"/>
              <a:defRPr/>
            </a:pPr>
            <a:r>
              <a:rPr lang="en-US" sz="2600" b="1" dirty="0">
                <a:latin typeface="Tahoma" panose="020B0604030504040204" pitchFamily="34" charset="0"/>
                <a:ea typeface="Tahoma" panose="020B0604030504040204" pitchFamily="34" charset="0"/>
                <a:cs typeface="Tahoma" panose="020B0604030504040204" pitchFamily="34" charset="0"/>
              </a:rPr>
              <a:t> </a:t>
            </a:r>
            <a:r>
              <a:rPr lang="en-US" sz="2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Part 1: Article 1 – 11: Provisions</a:t>
            </a:r>
          </a:p>
          <a:p>
            <a:pPr marL="0" indent="0" fontAlgn="auto">
              <a:lnSpc>
                <a:spcPct val="150000"/>
              </a:lnSpc>
              <a:spcAft>
                <a:spcPts val="0"/>
              </a:spcAft>
              <a:buFont typeface="Arial" panose="020B0604020202020204" pitchFamily="34" charset="0"/>
              <a:buNone/>
              <a:defRPr/>
            </a:pPr>
            <a:r>
              <a:rPr lang="en-US" sz="2400" b="1" dirty="0">
                <a:latin typeface="Tahoma" panose="020B0604030504040204" pitchFamily="34" charset="0"/>
                <a:ea typeface="Tahoma" panose="020B0604030504040204" pitchFamily="34" charset="0"/>
                <a:cs typeface="Tahoma" panose="020B0604030504040204" pitchFamily="34" charset="0"/>
              </a:rPr>
              <a:t>Article 1</a:t>
            </a:r>
            <a:r>
              <a:rPr lang="en-US" sz="2400" dirty="0">
                <a:latin typeface="Tahoma" panose="020B0604030504040204" pitchFamily="34" charset="0"/>
                <a:ea typeface="Tahoma" panose="020B0604030504040204" pitchFamily="34" charset="0"/>
                <a:cs typeface="Tahoma" panose="020B0604030504040204" pitchFamily="34" charset="0"/>
              </a:rPr>
              <a:t> is about the prohibition</a:t>
            </a:r>
          </a:p>
          <a:p>
            <a:pPr marL="0" indent="0" fontAlgn="auto">
              <a:lnSpc>
                <a:spcPct val="150000"/>
              </a:lnSpc>
              <a:spcAft>
                <a:spcPts val="0"/>
              </a:spcAft>
              <a:buFont typeface="Arial" panose="020B0604020202020204" pitchFamily="34" charset="0"/>
              <a:buNone/>
              <a:defRPr/>
            </a:pPr>
            <a:r>
              <a:rPr lang="en-US" sz="2400" b="1" dirty="0">
                <a:latin typeface="Tahoma" panose="020B0604030504040204" pitchFamily="34" charset="0"/>
                <a:ea typeface="Tahoma" panose="020B0604030504040204" pitchFamily="34" charset="0"/>
                <a:cs typeface="Tahoma" panose="020B0604030504040204" pitchFamily="34" charset="0"/>
              </a:rPr>
              <a:t>Article 2 </a:t>
            </a:r>
            <a:r>
              <a:rPr lang="en-US" sz="2400" dirty="0">
                <a:latin typeface="Tahoma" panose="020B0604030504040204" pitchFamily="34" charset="0"/>
                <a:ea typeface="Tahoma" panose="020B0604030504040204" pitchFamily="34" charset="0"/>
                <a:cs typeface="Tahoma" panose="020B0604030504040204" pitchFamily="34" charset="0"/>
              </a:rPr>
              <a:t>defines the purposes of the Protocol</a:t>
            </a:r>
          </a:p>
          <a:p>
            <a:pPr fontAlgn="auto">
              <a:lnSpc>
                <a:spcPct val="150000"/>
              </a:lnSpc>
              <a:spcAft>
                <a:spcPts val="0"/>
              </a:spcAft>
              <a:buFont typeface="Wingdings" panose="05000000000000000000" pitchFamily="2" charset="2"/>
              <a:buChar char="v"/>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C3ED850-B72C-4294-B31A-EC49ECC024C3}"/>
              </a:ext>
            </a:extLst>
          </p:cNvPr>
          <p:cNvSpPr>
            <a:spLocks noGrp="1"/>
          </p:cNvSpPr>
          <p:nvPr>
            <p:ph idx="1"/>
          </p:nvPr>
        </p:nvSpPr>
        <p:spPr>
          <a:xfrm>
            <a:off x="646113" y="1130300"/>
            <a:ext cx="10515600" cy="4351338"/>
          </a:xfrm>
        </p:spPr>
        <p:txBody>
          <a:bodyPr rtlCol="0">
            <a:noAutofit/>
          </a:bodyPr>
          <a:lstStyle/>
          <a:p>
            <a:pPr marL="0" indent="0" algn="just" fontAlgn="auto">
              <a:lnSpc>
                <a:spcPct val="150000"/>
              </a:lnSpc>
              <a:spcBef>
                <a:spcPts val="0"/>
              </a:spcBef>
              <a:spcAft>
                <a:spcPts val="0"/>
              </a:spcAft>
              <a:buNone/>
              <a:defRPr/>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32 : </a:t>
            </a:r>
            <a:r>
              <a:rPr lang="en-US" b="1" dirty="0">
                <a:latin typeface="Tahoma" panose="020B0604030504040204" pitchFamily="34" charset="0"/>
                <a:ea typeface="Tahoma" panose="020B0604030504040204" pitchFamily="34" charset="0"/>
                <a:cs typeface="Tahoma" panose="020B0604030504040204" pitchFamily="34" charset="0"/>
              </a:rPr>
              <a:t>Child Prostitution related Offense </a:t>
            </a:r>
            <a:r>
              <a:rPr lang="en-US" dirty="0">
                <a:latin typeface="Tahoma" panose="020B0604030504040204" pitchFamily="34" charset="0"/>
                <a:ea typeface="Tahoma" panose="020B0604030504040204" pitchFamily="34" charset="0"/>
                <a:cs typeface="Tahoma" panose="020B0604030504040204" pitchFamily="34" charset="0"/>
              </a:rPr>
              <a:t>	</a:t>
            </a:r>
          </a:p>
          <a:p>
            <a:pPr marL="0" indent="0"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commits any of the offenses set forth in Articles 30, 31 and 32 of this law</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shall be punished with imprisonment from 7 to 15 years</a:t>
            </a:r>
            <a:r>
              <a:rPr lang="en-US" sz="2400" dirty="0">
                <a:latin typeface="Tahoma" panose="020B0604030504040204" pitchFamily="34" charset="0"/>
                <a:ea typeface="Tahoma" panose="020B0604030504040204" pitchFamily="34" charset="0"/>
                <a:cs typeface="Tahoma" panose="020B0604030504040204" pitchFamily="34" charset="0"/>
              </a:rPr>
              <a:t> when the offense is child prostitution related offense.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33F030A-45BC-416F-A9CC-CD9163D5CB44}"/>
              </a:ext>
            </a:extLst>
          </p:cNvPr>
          <p:cNvSpPr>
            <a:spLocks noGrp="1"/>
          </p:cNvSpPr>
          <p:nvPr>
            <p:ph idx="1"/>
          </p:nvPr>
        </p:nvSpPr>
        <p:spPr>
          <a:xfrm>
            <a:off x="692150" y="244475"/>
            <a:ext cx="10515600" cy="5726113"/>
          </a:xfrm>
        </p:spPr>
        <p:txBody>
          <a:bodyPr rtlCol="0">
            <a:noAutofit/>
          </a:bodyPr>
          <a:lstStyle/>
          <a:p>
            <a:pPr marL="0" indent="0" algn="just" fontAlgn="auto">
              <a:lnSpc>
                <a:spcPct val="150000"/>
              </a:lnSpc>
              <a:spcBef>
                <a:spcPts val="0"/>
              </a:spcBef>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34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Purchase of Child Prostitution</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just" fontAlgn="auto">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A person who purchase of child prostitution shall be punished with</a:t>
            </a:r>
          </a:p>
          <a:p>
            <a:pPr algn="just" fontAlgn="auto">
              <a:spcAft>
                <a:spcPts val="0"/>
              </a:spcAft>
              <a:buFontTx/>
              <a:buChar char="-"/>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Imprisonment from 2 to 5 years </a:t>
            </a:r>
            <a:r>
              <a:rPr lang="en-US" sz="2400" dirty="0">
                <a:latin typeface="Tahoma" panose="020B0604030504040204" pitchFamily="34" charset="0"/>
                <a:ea typeface="Tahoma" panose="020B0604030504040204" pitchFamily="34" charset="0"/>
                <a:cs typeface="Tahoma" panose="020B0604030504040204" pitchFamily="34" charset="0"/>
              </a:rPr>
              <a:t>when the prostitute is 15 years of age or above.</a:t>
            </a:r>
          </a:p>
          <a:p>
            <a:pPr algn="just" fontAlgn="auto">
              <a:spcAft>
                <a:spcPts val="0"/>
              </a:spcAft>
              <a:buFontTx/>
              <a:buChar char="-"/>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Imprisonment from 7 to 15 years </a:t>
            </a:r>
            <a:r>
              <a:rPr lang="en-US" sz="2400" dirty="0">
                <a:latin typeface="Tahoma" panose="020B0604030504040204" pitchFamily="34" charset="0"/>
                <a:ea typeface="Tahoma" panose="020B0604030504040204" pitchFamily="34" charset="0"/>
                <a:cs typeface="Tahoma" panose="020B0604030504040204" pitchFamily="34" charset="0"/>
              </a:rPr>
              <a:t>when the prostitute is less than 15 years of age.</a:t>
            </a:r>
          </a:p>
          <a:p>
            <a:pPr marL="0" indent="0" algn="just" fontAlgn="auto">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35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Soliciting for Child Prostitution</a:t>
            </a:r>
          </a:p>
          <a:p>
            <a:pPr marL="0" indent="0" algn="just" fontAlgn="auto">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solicits another for child prostitution, or advertises child prostitution, for the purpose of acting as intermediary of the child prostitution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2 to 5 years and fine from 4,000,000 to 10,000,000 riels. </a:t>
            </a:r>
          </a:p>
          <a:p>
            <a:pPr marL="0" indent="0" fontAlgn="auto">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commits the above offense as business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5 to 10 years.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770B629-E374-447E-8CCF-A884F2F0472D}"/>
              </a:ext>
            </a:extLst>
          </p:cNvPr>
          <p:cNvSpPr>
            <a:spLocks noGrp="1"/>
          </p:cNvSpPr>
          <p:nvPr>
            <p:ph idx="1"/>
          </p:nvPr>
        </p:nvSpPr>
        <p:spPr>
          <a:xfrm>
            <a:off x="628650" y="249238"/>
            <a:ext cx="10515600" cy="6184900"/>
          </a:xfrm>
        </p:spPr>
        <p:txBody>
          <a:bodyPr rtlCol="0">
            <a:normAutofit lnSpcReduction="10000"/>
          </a:bodyPr>
          <a:lstStyle/>
          <a:p>
            <a:pPr marL="0" indent="0" algn="just" fontAlgn="auto">
              <a:lnSpc>
                <a:spcPct val="150000"/>
              </a:lnSpc>
              <a:spcBef>
                <a:spcPts val="0"/>
              </a:spcBef>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36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Conditional Money Loan in connection with Child Prostitution</a:t>
            </a:r>
          </a:p>
          <a:p>
            <a:pPr marL="0" indent="0" fontAlgn="auto">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provides another with a money loan or anything of value on the condition that a minor engage in child prostitution business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5 to 10 years.</a:t>
            </a:r>
          </a:p>
          <a:p>
            <a:pPr marL="0" indent="0" fontAlgn="auto">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provides a minor with money loan or anything of value on the condition that the latter engage in child prostitution business shall be punished the same as set out in paragraph 1 of this article.</a:t>
            </a:r>
          </a:p>
          <a:p>
            <a:pPr marL="0" indent="0" algn="just" fontAlgn="auto">
              <a:lnSpc>
                <a:spcPct val="150000"/>
              </a:lnSpc>
              <a:spcBef>
                <a:spcPts val="0"/>
              </a:spcBef>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37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Contract of Child Prostitution</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just" fontAlgn="auto">
              <a:spcAft>
                <a:spcPts val="0"/>
              </a:spcAft>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	A person who makes a contract with another in which a minor is obliged to engage in child prostitution business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5 years to 10 years</a:t>
            </a:r>
            <a:r>
              <a:rPr lang="en-US" dirty="0">
                <a:latin typeface="Tahoma" panose="020B0604030504040204" pitchFamily="34" charset="0"/>
                <a:ea typeface="Tahoma" panose="020B0604030504040204" pitchFamily="34" charset="0"/>
                <a:cs typeface="Tahoma" panose="020B0604030504040204" pitchFamily="34" charset="0"/>
              </a:rPr>
              <a:t>.</a:t>
            </a:r>
          </a:p>
          <a:p>
            <a:pPr marL="0" indent="0" fontAlgn="auto">
              <a:spcAft>
                <a:spcPts val="0"/>
              </a:spcAft>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	A person who makes a contract with a minor in which the latter is obliged to engage in child prostitution business shall be punished the same as set out in paragraph 1 of this article.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66BE0-0894-4003-8B59-3F7D44FD0064}"/>
              </a:ext>
            </a:extLst>
          </p:cNvPr>
          <p:cNvSpPr>
            <a:spLocks noGrp="1"/>
          </p:cNvSpPr>
          <p:nvPr>
            <p:ph idx="1"/>
          </p:nvPr>
        </p:nvSpPr>
        <p:spPr>
          <a:xfrm>
            <a:off x="628650" y="796925"/>
            <a:ext cx="10515600" cy="5637213"/>
          </a:xfrm>
        </p:spPr>
        <p:txBody>
          <a:bodyPr rtlCol="0">
            <a:normAutofit/>
          </a:bodyPr>
          <a:lstStyle/>
          <a:p>
            <a:pPr marL="0" indent="0" algn="just" fontAlgn="auto">
              <a:lnSpc>
                <a:spcPct val="150000"/>
              </a:lnSpc>
              <a:spcBef>
                <a:spcPts val="0"/>
              </a:spcBef>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40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Definition of Child Pornography</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Child pornography in this law shall mean a visible material such as</a:t>
            </a:r>
          </a:p>
          <a:p>
            <a:pPr marL="0" indent="0" algn="just"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a photograph or videotape, including a material in electronic form, depicting a minor’s naked figure which excites or stimulates sexual desire.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770B629-E374-447E-8CCF-A884F2F0472D}"/>
              </a:ext>
            </a:extLst>
          </p:cNvPr>
          <p:cNvSpPr>
            <a:spLocks noGrp="1"/>
          </p:cNvSpPr>
          <p:nvPr>
            <p:ph idx="1"/>
          </p:nvPr>
        </p:nvSpPr>
        <p:spPr>
          <a:xfrm>
            <a:off x="628650" y="249238"/>
            <a:ext cx="10515600" cy="6184900"/>
          </a:xfrm>
        </p:spPr>
        <p:txBody>
          <a:bodyPr rtlCol="0">
            <a:normAutofit fontScale="92500" lnSpcReduction="20000"/>
          </a:bodyPr>
          <a:lstStyle/>
          <a:p>
            <a:pPr marL="0" indent="0" algn="just" fontAlgn="auto">
              <a:lnSpc>
                <a:spcPct val="150000"/>
              </a:lnSpc>
              <a:spcBef>
                <a:spcPts val="0"/>
              </a:spcBef>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41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Child Pornography</a:t>
            </a:r>
          </a:p>
          <a:p>
            <a:pPr marL="0" indent="0" algn="just"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distributes, sells, leases, displays, projects or presents in 17 a public place, a child pornography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2 to 5 years and a fine from 4,000,000 to 10,000,000 riels.</a:t>
            </a:r>
          </a:p>
          <a:p>
            <a:pPr marL="0" indent="0" algn="just"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possesses, transports, imports, or exports a child pornography for the purpose of use in commission of the offense stipulated in the above paragraph 1 shall be punished the same.</a:t>
            </a:r>
          </a:p>
          <a:p>
            <a:pPr marL="0" indent="0"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produces a child pornography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a:t>
            </a:r>
          </a:p>
          <a:p>
            <a:pPr marL="0" indent="0" fontAlgn="auto">
              <a:lnSpc>
                <a:spcPct val="150000"/>
              </a:lnSpc>
              <a:spcAft>
                <a:spcPts val="0"/>
              </a:spcAft>
              <a:buFont typeface="Arial" panose="020B0604020202020204" pitchFamily="34" charset="0"/>
              <a:buNone/>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imprisonment from 5 to 10 years.</a:t>
            </a:r>
          </a:p>
          <a:p>
            <a:pPr marL="0" indent="0"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who produces a child pornography for the purpose of use in</a:t>
            </a:r>
          </a:p>
          <a:p>
            <a:pPr marL="0" indent="0" fontAlgn="auto">
              <a:lnSpc>
                <a:spcPct val="150000"/>
              </a:lnSpc>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commission of any offense stipulated in the above-stated first and second paragraphs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10 to 20 years.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0F9DD-66C7-43A7-81CF-5BE9C94E4865}"/>
              </a:ext>
            </a:extLst>
          </p:cNvPr>
          <p:cNvSpPr txBox="1">
            <a:spLocks/>
          </p:cNvSpPr>
          <p:nvPr/>
        </p:nvSpPr>
        <p:spPr>
          <a:xfrm>
            <a:off x="838200" y="185738"/>
            <a:ext cx="10515600" cy="88423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6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6:</a:t>
            </a:r>
          </a:p>
          <a:p>
            <a:pPr algn="ctr" fontAlgn="auto">
              <a:lnSpc>
                <a:spcPct val="16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Indecency Against Minors Under Fifteen Years</a:t>
            </a:r>
          </a:p>
        </p:txBody>
      </p:sp>
      <p:sp>
        <p:nvSpPr>
          <p:cNvPr id="5" name="Content Placeholder 2">
            <a:extLst>
              <a:ext uri="{FF2B5EF4-FFF2-40B4-BE49-F238E27FC236}">
                <a16:creationId xmlns:a16="http://schemas.microsoft.com/office/drawing/2014/main" id="{F77C1D60-B19E-4BC7-9D6D-A1936B9990A2}"/>
              </a:ext>
            </a:extLst>
          </p:cNvPr>
          <p:cNvSpPr>
            <a:spLocks noGrp="1"/>
          </p:cNvSpPr>
          <p:nvPr>
            <p:ph idx="1"/>
          </p:nvPr>
        </p:nvSpPr>
        <p:spPr>
          <a:xfrm>
            <a:off x="614363" y="1497013"/>
            <a:ext cx="10515600" cy="4883150"/>
          </a:xfrm>
        </p:spPr>
        <p:txBody>
          <a:bodyPr rtlCol="0">
            <a:noAutofit/>
          </a:body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42 </a:t>
            </a:r>
            <a:r>
              <a:rPr lang="en-US" sz="2400" b="1" dirty="0">
                <a:latin typeface="Tahoma" panose="020B0604030504040204" pitchFamily="34" charset="0"/>
                <a:ea typeface="Tahoma" panose="020B0604030504040204" pitchFamily="34" charset="0"/>
                <a:cs typeface="Tahoma" panose="020B0604030504040204" pitchFamily="34" charset="0"/>
              </a:rPr>
              <a:t>: Sexual Intercourse with a Minor under Fifteen Years</a:t>
            </a:r>
          </a:p>
          <a:p>
            <a:pPr marL="0" indent="0" fontAlgn="auto">
              <a:lnSpc>
                <a:spcPct val="150000"/>
              </a:lnSpc>
              <a:spcAft>
                <a:spcPts val="0"/>
              </a:spcAft>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	A person who has sexual intercourse with another person of the age of less than fifteen years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5 to 10 years.</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fontAlgn="auto">
              <a:lnSpc>
                <a:spcPct val="150000"/>
              </a:lnSpc>
              <a:spcAft>
                <a:spcPts val="0"/>
              </a:spcAft>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	A person under the age of 15 years shall be exempted from</a:t>
            </a:r>
          </a:p>
          <a:p>
            <a:pPr marL="0" indent="0" fontAlgn="auto">
              <a:lnSpc>
                <a:spcPct val="150000"/>
              </a:lnSpc>
              <a:spcAft>
                <a:spcPts val="0"/>
              </a:spcAft>
              <a:buFont typeface="Arial" panose="020B0604020202020204" pitchFamily="34" charset="0"/>
              <a:buNone/>
              <a:defRPr/>
            </a:pPr>
            <a:r>
              <a:rPr lang="en-US" dirty="0">
                <a:latin typeface="Tahoma" panose="020B0604030504040204" pitchFamily="34" charset="0"/>
                <a:ea typeface="Tahoma" panose="020B0604030504040204" pitchFamily="34" charset="0"/>
                <a:cs typeface="Tahoma" panose="020B0604030504040204" pitchFamily="34" charset="0"/>
              </a:rPr>
              <a:t>punishment of the offenses (Article 44).</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770B629-E374-447E-8CCF-A884F2F0472D}"/>
              </a:ext>
            </a:extLst>
          </p:cNvPr>
          <p:cNvSpPr>
            <a:spLocks noGrp="1"/>
          </p:cNvSpPr>
          <p:nvPr>
            <p:ph idx="1"/>
          </p:nvPr>
        </p:nvSpPr>
        <p:spPr>
          <a:xfrm>
            <a:off x="628650" y="249238"/>
            <a:ext cx="10515600" cy="6184900"/>
          </a:xfrm>
        </p:spPr>
        <p:txBody>
          <a:bodyPr rtlCol="0">
            <a:normAutofit lnSpcReduction="10000"/>
          </a:bodyPr>
          <a:lstStyle/>
          <a:p>
            <a:pPr marL="0" indent="0" algn="just" fontAlgn="auto">
              <a:lnSpc>
                <a:spcPct val="150000"/>
              </a:lnSpc>
              <a:spcBef>
                <a:spcPts val="0"/>
              </a:spcBef>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43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Indecent Act against a Minor under Fifteen Years</a:t>
            </a:r>
          </a:p>
          <a:p>
            <a:pPr marL="0" indent="0" algn="just" fontAlgn="auto">
              <a:lnSpc>
                <a:spcPct val="150000"/>
              </a:lnSpc>
              <a:spcBef>
                <a:spcPts val="0"/>
              </a:spcBef>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t>
            </a:r>
            <a:r>
              <a:rPr lang="km-KH" sz="2400" dirty="0">
                <a:latin typeface="Tahoma" panose="020B0604030504040204" pitchFamily="34" charset="0"/>
                <a:ea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Indecent act</a:t>
            </a:r>
            <a:r>
              <a:rPr lang="km-KH" sz="2400" dirty="0">
                <a:latin typeface="Tahoma" panose="020B0604030504040204" pitchFamily="34" charset="0"/>
                <a:ea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in this law shall mean an act of touching or exposing</a:t>
            </a:r>
            <a:r>
              <a:rPr lang="km-KH" sz="2400" dirty="0">
                <a:latin typeface="Tahoma" panose="020B0604030504040204" pitchFamily="34" charset="0"/>
                <a:ea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 genital or other sexual part of another, or of having another touch the</a:t>
            </a:r>
            <a:r>
              <a:rPr lang="km-KH" sz="2400" dirty="0">
                <a:latin typeface="Tahoma" panose="020B0604030504040204" pitchFamily="34" charset="0"/>
                <a:ea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actor’s or a third person’s genital or other sexual part, with the intent to</a:t>
            </a:r>
            <a:r>
              <a:rPr lang="km-KH" sz="2400" dirty="0">
                <a:latin typeface="Tahoma" panose="020B0604030504040204" pitchFamily="34" charset="0"/>
                <a:ea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stimulate or satisfy the actor’s sexual desire.</a:t>
            </a:r>
            <a:endParaRPr lang="km-KH" sz="2400" dirty="0">
              <a:latin typeface="Tahoma" panose="020B0604030504040204" pitchFamily="34" charset="0"/>
              <a:ea typeface="Tahoma" panose="020B0604030504040204" pitchFamily="34" charset="0"/>
            </a:endParaRPr>
          </a:p>
          <a:p>
            <a:pPr marL="0" indent="0" fontAlgn="auto">
              <a:lnSpc>
                <a:spcPct val="150000"/>
              </a:lnSpc>
              <a:spcBef>
                <a:spcPts val="0"/>
              </a:spcBef>
              <a:spcAft>
                <a:spcPts val="0"/>
              </a:spcAft>
              <a:buFont typeface="Arial" panose="020B0604020202020204" pitchFamily="34" charset="0"/>
              <a:buNone/>
              <a:defRPr/>
            </a:pPr>
            <a:r>
              <a:rPr lang="km-KH" sz="2400" dirty="0">
                <a:latin typeface="Tahoma" panose="020B0604030504040204" pitchFamily="34" charset="0"/>
                <a:ea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 person who commits an indecent act against another person of the</a:t>
            </a:r>
            <a:r>
              <a:rPr lang="km-KH" sz="2400" dirty="0">
                <a:latin typeface="Tahoma" panose="020B0604030504040204" pitchFamily="34" charset="0"/>
                <a:ea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age of less than 15 years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1 to</a:t>
            </a:r>
            <a:r>
              <a:rPr lang="km-KH" sz="2400" dirty="0">
                <a:solidFill>
                  <a:srgbClr val="FF0000"/>
                </a:solidFill>
                <a:latin typeface="Tahoma" panose="020B0604030504040204" pitchFamily="34" charset="0"/>
                <a:ea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3 years and a fine from 2,000,000 to 6,000,000 riels.</a:t>
            </a:r>
            <a:endParaRPr lang="km-KH" sz="2400" dirty="0">
              <a:solidFill>
                <a:srgbClr val="FF0000"/>
              </a:solidFill>
              <a:latin typeface="Tahoma" panose="020B0604030504040204" pitchFamily="34" charset="0"/>
              <a:ea typeface="Tahoma" panose="020B0604030504040204" pitchFamily="34" charset="0"/>
            </a:endParaRPr>
          </a:p>
          <a:p>
            <a:pPr marL="0" indent="0" algn="just" fontAlgn="auto">
              <a:lnSpc>
                <a:spcPct val="150000"/>
              </a:lnSpc>
              <a:spcBef>
                <a:spcPts val="0"/>
              </a:spcBef>
              <a:spcAft>
                <a:spcPts val="0"/>
              </a:spcAft>
              <a:buFont typeface="Arial" panose="020B0604020202020204" pitchFamily="34" charset="0"/>
              <a:buNone/>
              <a:defRPr/>
            </a:pPr>
            <a:r>
              <a:rPr lang="km-KH" sz="2400" dirty="0">
                <a:latin typeface="Tahoma" panose="020B0604030504040204" pitchFamily="34" charset="0"/>
                <a:ea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 person who repeatedly commits any offense stipulated in Article</a:t>
            </a:r>
            <a:r>
              <a:rPr lang="km-KH" sz="2400" dirty="0">
                <a:latin typeface="Tahoma" panose="020B0604030504040204" pitchFamily="34" charset="0"/>
                <a:ea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42 or this article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double the prison</a:t>
            </a:r>
            <a:r>
              <a:rPr lang="km-KH" sz="2400" dirty="0">
                <a:solidFill>
                  <a:srgbClr val="FF0000"/>
                </a:solidFill>
                <a:latin typeface="Tahoma" panose="020B0604030504040204" pitchFamily="34" charset="0"/>
                <a:ea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punishment.</a:t>
            </a:r>
          </a:p>
          <a:p>
            <a:pPr marL="0" indent="0" algn="just" fontAlgn="auto">
              <a:lnSpc>
                <a:spcPct val="150000"/>
              </a:lnSpc>
              <a:spcBef>
                <a:spcPts val="0"/>
              </a:spcBef>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A person under the age of 15 years shall be exempted from punishment of the offenses (Article 44).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A9E1A-2A9B-48B1-988A-F07F29F19398}"/>
              </a:ext>
            </a:extLst>
          </p:cNvPr>
          <p:cNvSpPr>
            <a:spLocks noGrp="1"/>
          </p:cNvSpPr>
          <p:nvPr>
            <p:ph idx="1"/>
          </p:nvPr>
        </p:nvSpPr>
        <p:spPr>
          <a:xfrm>
            <a:off x="699977" y="390230"/>
            <a:ext cx="11123428" cy="6467770"/>
          </a:xfrm>
        </p:spPr>
        <p:txBody>
          <a:bodyPr rtlCol="0">
            <a:normAutofit lnSpcReduction="10000"/>
          </a:bodyPr>
          <a:lstStyle/>
          <a:p>
            <a:pPr fontAlgn="auto">
              <a:lnSpc>
                <a:spcPct val="15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Article 351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Sexual assault of minor by ascendant</a:t>
            </a:r>
          </a:p>
          <a:p>
            <a:pPr marL="2347913" lvl="7">
              <a:lnSpc>
                <a:spcPct val="150000"/>
              </a:lnSpc>
              <a:buFontTx/>
              <a:buChar char="-"/>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5 to 10 years.</a:t>
            </a:r>
          </a:p>
          <a:p>
            <a:pPr fontAlgn="auto">
              <a:lnSpc>
                <a:spcPct val="15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Article 341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 Indecent assault of minor under 15 years of age </a:t>
            </a:r>
          </a:p>
          <a:p>
            <a:pPr marL="2292350" lvl="7" indent="-285750">
              <a:lnSpc>
                <a:spcPct val="150000"/>
              </a:lnSpc>
              <a:buFont typeface="Arial" panose="020B0604020202020204" pitchFamily="34" charset="0"/>
              <a:buNone/>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Shall be punished with imprisonment from 1 to 3 years and a fine from 2,000,000 to 6,000,000 riels.</a:t>
            </a:r>
          </a:p>
          <a:p>
            <a:pPr fontAlgn="auto">
              <a:lnSpc>
                <a:spcPct val="15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342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Aggravating circumstances, shall be  punished with 			imprisonment from 2 to 5 years and a fine from 2,000,000 to 		6,000,000 riels.</a:t>
            </a:r>
          </a:p>
          <a:p>
            <a:pPr fontAlgn="auto">
              <a:lnSpc>
                <a:spcPct val="150000"/>
              </a:lnSpc>
              <a:spcAft>
                <a:spcPts val="0"/>
              </a:spcAft>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346 </a:t>
            </a:r>
            <a:r>
              <a:rPr lang="en-US"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Arrangement by an adult of indecent exposure or sexual 			relations involving minors, shall be punished with imprisonment 		from 1 to 5 years and a fine from 2,000,000 to10,000,000 riels.</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0F9DD-66C7-43A7-81CF-5BE9C94E4865}"/>
              </a:ext>
            </a:extLst>
          </p:cNvPr>
          <p:cNvSpPr txBox="1">
            <a:spLocks/>
          </p:cNvSpPr>
          <p:nvPr/>
        </p:nvSpPr>
        <p:spPr>
          <a:xfrm>
            <a:off x="458788" y="131763"/>
            <a:ext cx="11274425" cy="88582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50000"/>
              </a:lnSpc>
              <a:spcAft>
                <a:spcPts val="0"/>
              </a:spcAft>
              <a:defRPr/>
            </a:pPr>
            <a:r>
              <a:rPr lang="en-US" sz="2800" b="1" u="sng"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Part 2 of Code </a:t>
            </a: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(Inciting Minors To Commit Unlawful Or Dangerous Acts)</a:t>
            </a:r>
          </a:p>
        </p:txBody>
      </p:sp>
      <p:sp>
        <p:nvSpPr>
          <p:cNvPr id="5" name="Content Placeholder 2">
            <a:extLst>
              <a:ext uri="{FF2B5EF4-FFF2-40B4-BE49-F238E27FC236}">
                <a16:creationId xmlns:a16="http://schemas.microsoft.com/office/drawing/2014/main" id="{F77C1D60-B19E-4BC7-9D6D-A1936B9990A2}"/>
              </a:ext>
            </a:extLst>
          </p:cNvPr>
          <p:cNvSpPr>
            <a:spLocks noGrp="1"/>
          </p:cNvSpPr>
          <p:nvPr>
            <p:ph idx="1"/>
          </p:nvPr>
        </p:nvSpPr>
        <p:spPr>
          <a:xfrm>
            <a:off x="619125" y="1100138"/>
            <a:ext cx="10953750" cy="5572125"/>
          </a:xfrm>
        </p:spPr>
        <p:txBody>
          <a:bodyPr rtlCol="0">
            <a:noAutofit/>
          </a:bodyPr>
          <a:lstStyle/>
          <a:p>
            <a:pPr fontAlgn="auto">
              <a:lnSpc>
                <a:spcPct val="150000"/>
              </a:lnSpc>
              <a:spcAft>
                <a:spcPts val="0"/>
              </a:spcAft>
              <a:buFont typeface="Wingdings" panose="05000000000000000000" pitchFamily="2" charset="2"/>
              <a:buChar char="v"/>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Article 343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Inciting minor to consume narcotics</a:t>
            </a:r>
          </a:p>
          <a:p>
            <a:pPr marL="2289175" indent="-342900" fontAlgn="auto">
              <a:lnSpc>
                <a:spcPct val="150000"/>
              </a:lnSpc>
              <a:spcAft>
                <a:spcPts val="0"/>
              </a:spcAft>
              <a:buFontTx/>
              <a:buChar char="-"/>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6 months to 2 years and a fine from 100,000 to 4,000,000 riels.</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fontAlgn="auto">
              <a:lnSpc>
                <a:spcPct val="150000"/>
              </a:lnSpc>
              <a:spcAft>
                <a:spcPts val="0"/>
              </a:spcAft>
              <a:buFont typeface="Wingdings" panose="05000000000000000000" pitchFamily="2" charset="2"/>
              <a:buChar char="v"/>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Article 344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Inciting minor to beg</a:t>
            </a:r>
          </a:p>
          <a:p>
            <a:pPr marL="2289175" indent="-342900" fontAlgn="auto">
              <a:lnSpc>
                <a:spcPct val="150000"/>
              </a:lnSpc>
              <a:spcAft>
                <a:spcPts val="0"/>
              </a:spcAft>
              <a:buFontTx/>
              <a:buChar char="-"/>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Shall be punished with imprisonment from 1 months to 1 years   and a fine from 100,000 to 2,000,000 riels.</a:t>
            </a:r>
          </a:p>
          <a:p>
            <a:pPr fontAlgn="auto">
              <a:spcAft>
                <a:spcPts val="0"/>
              </a:spcAft>
              <a:defRPr/>
            </a:pPr>
            <a:r>
              <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345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Inciting minor to commit felony or misdemeanor</a:t>
            </a:r>
          </a:p>
          <a:p>
            <a:pPr marL="1946275" indent="0" fontAlgn="auto">
              <a:lnSpc>
                <a:spcPct val="150000"/>
              </a:lnSpc>
              <a:spcAft>
                <a:spcPts val="0"/>
              </a:spcAft>
              <a:buFont typeface="Arial" panose="020B0604020202020204" pitchFamily="34" charset="0"/>
              <a:buNone/>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Shall be punished with imprisonment from 2 to 5 years and a fine from 4,000,000 to 10,000,000 riels.</a:t>
            </a:r>
          </a:p>
          <a:p>
            <a:pPr marL="1946275" indent="0" fontAlgn="auto">
              <a:lnSpc>
                <a:spcPct val="150000"/>
              </a:lnSpc>
              <a:spcAft>
                <a:spcPts val="0"/>
              </a:spcAft>
              <a:buFont typeface="Arial" panose="020B0604020202020204" pitchFamily="34" charset="0"/>
              <a:buNone/>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0F9DD-66C7-43A7-81CF-5BE9C94E4865}"/>
              </a:ext>
            </a:extLst>
          </p:cNvPr>
          <p:cNvSpPr txBox="1">
            <a:spLocks/>
          </p:cNvSpPr>
          <p:nvPr/>
        </p:nvSpPr>
        <p:spPr>
          <a:xfrm>
            <a:off x="838200" y="201613"/>
            <a:ext cx="10515600" cy="86836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50000"/>
              </a:lnSpc>
              <a:spcAft>
                <a:spcPts val="0"/>
              </a:spcAft>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Chapter 8:</a:t>
            </a:r>
          </a:p>
          <a:p>
            <a:pPr algn="ctr" fontAlgn="auto">
              <a:lnSpc>
                <a:spcPct val="150000"/>
              </a:lnSpc>
              <a:spcAft>
                <a:spcPts val="0"/>
              </a:spcAft>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Supplemental Provisions</a:t>
            </a:r>
          </a:p>
        </p:txBody>
      </p:sp>
      <p:sp>
        <p:nvSpPr>
          <p:cNvPr id="5" name="Content Placeholder 2">
            <a:extLst>
              <a:ext uri="{FF2B5EF4-FFF2-40B4-BE49-F238E27FC236}">
                <a16:creationId xmlns:a16="http://schemas.microsoft.com/office/drawing/2014/main" id="{F77C1D60-B19E-4BC7-9D6D-A1936B9990A2}"/>
              </a:ext>
            </a:extLst>
          </p:cNvPr>
          <p:cNvSpPr>
            <a:spLocks noGrp="1"/>
          </p:cNvSpPr>
          <p:nvPr>
            <p:ph idx="1"/>
          </p:nvPr>
        </p:nvSpPr>
        <p:spPr>
          <a:xfrm>
            <a:off x="519113" y="1243013"/>
            <a:ext cx="10515600" cy="5413375"/>
          </a:xfrm>
        </p:spPr>
        <p:txBody>
          <a:bodyPr rtlCol="0">
            <a:noAutofit/>
          </a:bodyPr>
          <a:lstStyle/>
          <a:p>
            <a:pPr marL="0" indent="0" fontAlgn="auto">
              <a:lnSpc>
                <a:spcPct val="150000"/>
              </a:lnSpc>
              <a:spcAft>
                <a:spcPts val="0"/>
              </a:spcAft>
              <a:buFont typeface="Arial" panose="020B0604020202020204" pitchFamily="34" charset="0"/>
              <a:buNone/>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Article 48 </a:t>
            </a:r>
            <a:r>
              <a:rPr lang="en-US" sz="2400" b="1" dirty="0">
                <a:latin typeface="Tahoma" panose="020B0604030504040204" pitchFamily="34" charset="0"/>
                <a:ea typeface="Tahoma" panose="020B0604030504040204" pitchFamily="34" charset="0"/>
                <a:cs typeface="Tahoma" panose="020B0604030504040204" pitchFamily="34" charset="0"/>
              </a:rPr>
              <a:t>: Additional Penalties</a:t>
            </a:r>
          </a:p>
          <a:p>
            <a:pPr marL="0" indent="0" fontAlgn="auto">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	For the offenses stipulated in this law, the following additional</a:t>
            </a:r>
          </a:p>
          <a:p>
            <a:pPr marL="0" indent="0" fontAlgn="auto">
              <a:spcAft>
                <a:spcPts val="0"/>
              </a:spcAft>
              <a:buFont typeface="Arial" panose="020B0604020202020204" pitchFamily="34" charset="0"/>
              <a:buNone/>
              <a:defRPr/>
            </a:pPr>
            <a:r>
              <a:rPr lang="en-US" sz="2400" dirty="0">
                <a:latin typeface="Tahoma" panose="020B0604030504040204" pitchFamily="34" charset="0"/>
                <a:ea typeface="Tahoma" panose="020B0604030504040204" pitchFamily="34" charset="0"/>
                <a:cs typeface="Tahoma" panose="020B0604030504040204" pitchFamily="34" charset="0"/>
              </a:rPr>
              <a:t>penalties may be imposed:</a:t>
            </a:r>
          </a:p>
          <a:p>
            <a:pPr marL="514350" indent="-514350" fontAlgn="auto">
              <a:spcAft>
                <a:spcPts val="0"/>
              </a:spcAft>
              <a:buFont typeface="+mj-lt"/>
              <a:buAutoNum type="arabicPeriod"/>
              <a:defRPr/>
            </a:pPr>
            <a:r>
              <a:rPr lang="en-US" sz="2400" dirty="0">
                <a:latin typeface="Tahoma" panose="020B0604030504040204" pitchFamily="34" charset="0"/>
                <a:ea typeface="Tahoma" panose="020B0604030504040204" pitchFamily="34" charset="0"/>
                <a:cs typeface="Tahoma" panose="020B0604030504040204" pitchFamily="34" charset="0"/>
              </a:rPr>
              <a:t>The confiscation of any equipment, materials or objects which have served, or been intended to serve, to commit the offense;</a:t>
            </a:r>
          </a:p>
          <a:p>
            <a:pPr marL="514350" indent="-514350" fontAlgn="auto">
              <a:spcAft>
                <a:spcPts val="0"/>
              </a:spcAft>
              <a:buFont typeface="+mj-lt"/>
              <a:buAutoNum type="arabicPeriod"/>
              <a:defRPr/>
            </a:pPr>
            <a:r>
              <a:rPr lang="en-US" sz="2400" dirty="0">
                <a:latin typeface="Tahoma" panose="020B0604030504040204" pitchFamily="34" charset="0"/>
                <a:ea typeface="Tahoma" panose="020B0604030504040204" pitchFamily="34" charset="0"/>
                <a:cs typeface="Tahoma" panose="020B0604030504040204" pitchFamily="34" charset="0"/>
              </a:rPr>
              <a:t>The confiscation of any materials which are constituent objects of the offenses;</a:t>
            </a:r>
          </a:p>
          <a:p>
            <a:pPr marL="514350" indent="-514350" fontAlgn="auto">
              <a:spcAft>
                <a:spcPts val="0"/>
              </a:spcAft>
              <a:buFont typeface="+mj-lt"/>
              <a:buAutoNum type="arabicPeriod"/>
              <a:defRPr/>
            </a:pPr>
            <a:r>
              <a:rPr lang="en-US" sz="2400" dirty="0">
                <a:latin typeface="Tahoma" panose="020B0604030504040204" pitchFamily="34" charset="0"/>
                <a:ea typeface="Tahoma" panose="020B0604030504040204" pitchFamily="34" charset="0"/>
                <a:cs typeface="Tahoma" panose="020B0604030504040204" pitchFamily="34" charset="0"/>
              </a:rPr>
              <a:t>The confiscation of the proceeds or the properties earned by or which resulted from the offense;</a:t>
            </a:r>
          </a:p>
          <a:p>
            <a:pPr marL="514350" indent="-514350" fontAlgn="auto">
              <a:spcAft>
                <a:spcPts val="0"/>
              </a:spcAft>
              <a:buFont typeface="+mj-lt"/>
              <a:buAutoNum type="arabicPeriod"/>
              <a:defRPr/>
            </a:pPr>
            <a:r>
              <a:rPr lang="en-US" sz="2400" dirty="0">
                <a:latin typeface="Tahoma" panose="020B0604030504040204" pitchFamily="34" charset="0"/>
                <a:ea typeface="Tahoma" panose="020B0604030504040204" pitchFamily="34" charset="0"/>
                <a:cs typeface="Tahoma" panose="020B0604030504040204" pitchFamily="34" charset="0"/>
              </a:rPr>
              <a:t>The closure of a business that has served to commit the offense;</a:t>
            </a:r>
          </a:p>
          <a:p>
            <a:pPr marL="514350" indent="-514350" fontAlgn="auto">
              <a:spcAft>
                <a:spcPts val="0"/>
              </a:spcAft>
              <a:buFont typeface="+mj-lt"/>
              <a:buAutoNum type="arabicPeriod"/>
              <a:defRPr/>
            </a:pPr>
            <a:r>
              <a:rPr lang="en-US" sz="2400" dirty="0">
                <a:latin typeface="Tahoma" panose="020B0604030504040204" pitchFamily="34" charset="0"/>
                <a:ea typeface="Tahoma" panose="020B0604030504040204" pitchFamily="34" charset="0"/>
                <a:cs typeface="Tahoma" panose="020B0604030504040204" pitchFamily="34" charset="0"/>
              </a:rPr>
              <a:t>The restriction of civil rights; and</a:t>
            </a:r>
          </a:p>
          <a:p>
            <a:pPr marL="514350" indent="-514350" fontAlgn="auto">
              <a:spcAft>
                <a:spcPts val="0"/>
              </a:spcAft>
              <a:buFont typeface="+mj-lt"/>
              <a:buAutoNum type="arabicPeriod"/>
              <a:defRP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The ban on stay.</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noChangeArrowheads="1"/>
          </p:cNvSpPr>
          <p:nvPr>
            <p:ph idx="1"/>
          </p:nvPr>
        </p:nvSpPr>
        <p:spPr>
          <a:xfrm>
            <a:off x="569913" y="317500"/>
            <a:ext cx="10515600" cy="6062663"/>
          </a:xfrm>
        </p:spPr>
        <p:txBody>
          <a:bodyPr/>
          <a:lstStyle/>
          <a:p>
            <a:pPr marL="1490663" indent="-1490663">
              <a:lnSpc>
                <a:spcPct val="200000"/>
              </a:lnSpc>
              <a:buFont typeface="Arial" panose="020B0604020202020204" pitchFamily="34" charset="0"/>
              <a:buNone/>
            </a:pPr>
            <a:r>
              <a:rPr lang="en-US" altLang="en-US" sz="2400" b="1" dirty="0">
                <a:latin typeface="Tahoma" panose="020B0604030504040204" pitchFamily="34" charset="0"/>
                <a:cs typeface="Tahoma" panose="020B0604030504040204" pitchFamily="34" charset="0"/>
              </a:rPr>
              <a:t>Article 3:	</a:t>
            </a:r>
            <a:r>
              <a:rPr lang="en-US" altLang="en-US" sz="2400" dirty="0">
                <a:latin typeface="Tahoma" panose="020B0604030504040204" pitchFamily="34" charset="0"/>
                <a:cs typeface="Tahoma" panose="020B0604030504040204" pitchFamily="34" charset="0"/>
              </a:rPr>
              <a:t>At the minimum each state party shall ensure that offences are criminalized under its laws</a:t>
            </a:r>
          </a:p>
          <a:p>
            <a:pPr marL="1490663" indent="-1490663">
              <a:lnSpc>
                <a:spcPct val="200000"/>
              </a:lnSpc>
              <a:buFont typeface="Arial" panose="020B0604020202020204" pitchFamily="34" charset="0"/>
              <a:buNone/>
            </a:pPr>
            <a:r>
              <a:rPr lang="en-US" altLang="en-US" sz="2400" b="1" dirty="0">
                <a:latin typeface="Tahoma" panose="020B0604030504040204" pitchFamily="34" charset="0"/>
                <a:cs typeface="Tahoma" panose="020B0604030504040204" pitchFamily="34" charset="0"/>
              </a:rPr>
              <a:t>Article 4:	</a:t>
            </a:r>
            <a:r>
              <a:rPr lang="en-US" altLang="en-US" sz="2400" dirty="0">
                <a:latin typeface="Tahoma" panose="020B0604030504040204" pitchFamily="34" charset="0"/>
                <a:cs typeface="Tahoma" panose="020B0604030504040204" pitchFamily="34" charset="0"/>
              </a:rPr>
              <a:t>Each state party shall take such measures as may be necessary to establish its jurisdiction over the offences…</a:t>
            </a:r>
          </a:p>
          <a:p>
            <a:pPr marL="1490663" indent="-1490663">
              <a:lnSpc>
                <a:spcPct val="200000"/>
              </a:lnSpc>
              <a:buFont typeface="Arial" panose="020B0604020202020204" pitchFamily="34" charset="0"/>
              <a:buNone/>
            </a:pPr>
            <a:r>
              <a:rPr lang="en-US" altLang="en-US" sz="2400" b="1" dirty="0">
                <a:latin typeface="Tahoma" panose="020B0604030504040204" pitchFamily="34" charset="0"/>
                <a:cs typeface="Tahoma" panose="020B0604030504040204" pitchFamily="34" charset="0"/>
              </a:rPr>
              <a:t>Article 5 &amp; 6: </a:t>
            </a:r>
            <a:r>
              <a:rPr lang="en-US" altLang="en-US" sz="2400" dirty="0">
                <a:latin typeface="Tahoma" panose="020B0604030504040204" pitchFamily="34" charset="0"/>
                <a:cs typeface="Tahoma" panose="020B0604030504040204" pitchFamily="34" charset="0"/>
              </a:rPr>
              <a:t>The extradition treaty…</a:t>
            </a:r>
          </a:p>
          <a:p>
            <a:pPr marL="1490663" indent="-1490663">
              <a:lnSpc>
                <a:spcPct val="200000"/>
              </a:lnSpc>
              <a:buFont typeface="Arial" panose="020B0604020202020204" pitchFamily="34" charset="0"/>
              <a:buNone/>
            </a:pPr>
            <a:r>
              <a:rPr lang="en-US" altLang="en-US" sz="2400" b="1" dirty="0">
                <a:latin typeface="Tahoma" panose="020B0604030504040204" pitchFamily="34" charset="0"/>
                <a:cs typeface="Tahoma" panose="020B0604030504040204" pitchFamily="34" charset="0"/>
              </a:rPr>
              <a:t>Article 7	</a:t>
            </a:r>
            <a:r>
              <a:rPr lang="en-US" altLang="en-US" sz="2400" dirty="0">
                <a:latin typeface="Tahoma" panose="020B0604030504040204" pitchFamily="34" charset="0"/>
                <a:cs typeface="Tahoma" panose="020B0604030504040204" pitchFamily="34" charset="0"/>
              </a:rPr>
              <a:t>The seizure and confiscation of equipment and properties subject to the provisions of their national law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2A37-FD3D-4789-A050-87A74D6A8D39}"/>
              </a:ext>
            </a:extLst>
          </p:cNvPr>
          <p:cNvSpPr>
            <a:spLocks noGrp="1"/>
          </p:cNvSpPr>
          <p:nvPr>
            <p:ph type="title"/>
          </p:nvPr>
        </p:nvSpPr>
        <p:spPr>
          <a:xfrm>
            <a:off x="636588" y="546100"/>
            <a:ext cx="10515600" cy="1325563"/>
          </a:xfrm>
        </p:spPr>
        <p:txBody>
          <a:bodyPr rtlCol="0">
            <a:noAutofit/>
          </a:bodyPr>
          <a:lstStyle/>
          <a:p>
            <a:pPr marL="571500" indent="-571500" fontAlgn="auto">
              <a:lnSpc>
                <a:spcPct val="150000"/>
              </a:lnSpc>
              <a:spcAft>
                <a:spcPts val="0"/>
              </a:spcAft>
              <a:buFont typeface="Wingdings" panose="05000000000000000000" pitchFamily="2" charset="2"/>
              <a:buChar char="Ø"/>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Legal Instruments (Deal with Child Protection)</a:t>
            </a:r>
            <a:b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1987" name="Title 1"/>
          <p:cNvSpPr txBox="1">
            <a:spLocks noChangeArrowheads="1"/>
          </p:cNvSpPr>
          <p:nvPr/>
        </p:nvSpPr>
        <p:spPr bwMode="auto">
          <a:xfrm>
            <a:off x="636588" y="1589088"/>
            <a:ext cx="105156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71500" indent="-571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buFont typeface="Arial" panose="020B0604020202020204" pitchFamily="34" charset="0"/>
              <a:buChar char="•"/>
            </a:pPr>
            <a:r>
              <a:rPr lang="en-US" altLang="en-US" sz="2800" dirty="0" err="1">
                <a:latin typeface="Tahoma" panose="020B0604030504040204" pitchFamily="34" charset="0"/>
                <a:cs typeface="Tahoma" panose="020B0604030504040204" pitchFamily="34" charset="0"/>
              </a:rPr>
              <a:t>Subdecree</a:t>
            </a:r>
            <a:r>
              <a:rPr lang="en-US" altLang="en-US" sz="2800" dirty="0">
                <a:latin typeface="Tahoma" panose="020B0604030504040204" pitchFamily="34" charset="0"/>
                <a:cs typeface="Tahoma" panose="020B0604030504040204" pitchFamily="34" charset="0"/>
              </a:rPr>
              <a:t> No. 191, dated May 19, 2014, on the determination of Senior Recreation Facility</a:t>
            </a:r>
          </a:p>
          <a:p>
            <a:pPr eaLnBrk="1" hangingPunct="1">
              <a:lnSpc>
                <a:spcPct val="150000"/>
              </a:lnSpc>
              <a:buFont typeface="Arial" panose="020B0604020202020204" pitchFamily="34" charset="0"/>
              <a:buChar char="•"/>
            </a:pPr>
            <a:r>
              <a:rPr lang="en-US" altLang="en-US" sz="2800" dirty="0" err="1">
                <a:latin typeface="Tahoma" panose="020B0604030504040204" pitchFamily="34" charset="0"/>
                <a:cs typeface="Tahoma" panose="020B0604030504040204" pitchFamily="34" charset="0"/>
              </a:rPr>
              <a:t>Prakas</a:t>
            </a:r>
            <a:r>
              <a:rPr lang="en-US" altLang="en-US" sz="2800" dirty="0">
                <a:latin typeface="Tahoma" panose="020B0604030504040204" pitchFamily="34" charset="0"/>
                <a:cs typeface="Tahoma" panose="020B0604030504040204" pitchFamily="34" charset="0"/>
              </a:rPr>
              <a:t> on Child Labor </a:t>
            </a:r>
            <a:endParaRPr lang="en-US" altLang="en-US" sz="2800" dirty="0">
              <a:latin typeface="Calibri Light" panose="020F03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2A37-FD3D-4789-A050-87A74D6A8D39}"/>
              </a:ext>
            </a:extLst>
          </p:cNvPr>
          <p:cNvSpPr>
            <a:spLocks noGrp="1"/>
          </p:cNvSpPr>
          <p:nvPr>
            <p:ph type="title"/>
          </p:nvPr>
        </p:nvSpPr>
        <p:spPr>
          <a:xfrm>
            <a:off x="530225" y="336550"/>
            <a:ext cx="10515600" cy="701675"/>
          </a:xfrm>
        </p:spPr>
        <p:txBody>
          <a:bodyPr rtlCol="0">
            <a:noAutofit/>
          </a:bodyPr>
          <a:lstStyle/>
          <a:p>
            <a:pPr marL="571500" indent="-571500" fontAlgn="auto">
              <a:lnSpc>
                <a:spcPct val="150000"/>
              </a:lnSpc>
              <a:spcAft>
                <a:spcPts val="0"/>
              </a:spcAft>
              <a:buFont typeface="Wingdings" panose="05000000000000000000" pitchFamily="2" charset="2"/>
              <a:buChar char="Ø"/>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National Mechanism</a:t>
            </a:r>
            <a:br>
              <a:rPr lang="en-US" sz="2800" b="1" dirty="0">
                <a:latin typeface="Tahoma" panose="020B0604030504040204" pitchFamily="34" charset="0"/>
                <a:ea typeface="Tahoma" panose="020B0604030504040204" pitchFamily="34" charset="0"/>
                <a:cs typeface="Tahoma" panose="020B060403050404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3011" name="Title 1"/>
          <p:cNvSpPr txBox="1">
            <a:spLocks noChangeArrowheads="1"/>
          </p:cNvSpPr>
          <p:nvPr/>
        </p:nvSpPr>
        <p:spPr bwMode="auto">
          <a:xfrm>
            <a:off x="530225" y="847725"/>
            <a:ext cx="10515600"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30000"/>
              </a:lnSpc>
              <a:buFont typeface="Arial" panose="020B0604020202020204" pitchFamily="34" charset="0"/>
              <a:buChar char="•"/>
            </a:pPr>
            <a:r>
              <a:rPr lang="en-US" altLang="en-US" sz="2400" dirty="0">
                <a:latin typeface="Tahoma" panose="020B0604030504040204" pitchFamily="34" charset="0"/>
                <a:cs typeface="Tahoma" panose="020B0604030504040204" pitchFamily="34" charset="0"/>
              </a:rPr>
              <a:t>National Committee For Counter Trafficking (NCCT)</a:t>
            </a:r>
            <a:r>
              <a:rPr lang="km-KH" altLang="en-US" sz="2400" dirty="0">
                <a:latin typeface="Tahoma" panose="020B0604030504040204" pitchFamily="34" charset="0"/>
                <a:cs typeface="Tahoma" panose="020B0604030504040204" pitchFamily="34" charset="0"/>
              </a:rPr>
              <a:t> (</a:t>
            </a:r>
            <a:r>
              <a:rPr lang="en-US" altLang="en-US" sz="2400" dirty="0">
                <a:latin typeface="Tahoma" panose="020B0604030504040204" pitchFamily="34" charset="0"/>
                <a:cs typeface="Tahoma" panose="020B0604030504040204" pitchFamily="34" charset="0"/>
              </a:rPr>
              <a:t>National and Sub-National Levels) </a:t>
            </a:r>
          </a:p>
          <a:p>
            <a:pPr algn="just" eaLnBrk="1" hangingPunct="1">
              <a:lnSpc>
                <a:spcPct val="130000"/>
              </a:lnSpc>
              <a:buFont typeface="Arial" panose="020B0604020202020204" pitchFamily="34" charset="0"/>
              <a:buChar char="•"/>
            </a:pPr>
            <a:r>
              <a:rPr lang="en-US" altLang="en-US" sz="2400" dirty="0">
                <a:latin typeface="Tahoma" panose="020B0604030504040204" pitchFamily="34" charset="0"/>
                <a:cs typeface="Tahoma" panose="020B0604030504040204" pitchFamily="34" charset="0"/>
              </a:rPr>
              <a:t>Cambodia National Center for Children (CNCC) </a:t>
            </a:r>
            <a:r>
              <a:rPr lang="km-KH" altLang="en-US" sz="2400" dirty="0">
                <a:latin typeface="Tahoma" panose="020B0604030504040204" pitchFamily="34" charset="0"/>
                <a:cs typeface="Tahoma" panose="020B0604030504040204" pitchFamily="34" charset="0"/>
              </a:rPr>
              <a:t>(</a:t>
            </a:r>
            <a:r>
              <a:rPr lang="en-US" altLang="en-US" sz="2400" dirty="0">
                <a:latin typeface="Tahoma" panose="020B0604030504040204" pitchFamily="34" charset="0"/>
                <a:cs typeface="Tahoma" panose="020B0604030504040204" pitchFamily="34" charset="0"/>
              </a:rPr>
              <a:t>National and Sub-National Levels) </a:t>
            </a:r>
          </a:p>
          <a:p>
            <a:pPr marL="342900" indent="-342900" algn="just" eaLnBrk="1" hangingPunct="1">
              <a:lnSpc>
                <a:spcPct val="130000"/>
              </a:lnSpc>
              <a:buFont typeface="Wingdings" panose="05000000000000000000" pitchFamily="2" charset="2"/>
              <a:buChar char="q"/>
            </a:pPr>
            <a:r>
              <a:rPr lang="en-US" altLang="en-US" sz="2400" dirty="0">
                <a:latin typeface="Tahoma" panose="020B0604030504040204" pitchFamily="34" charset="0"/>
                <a:cs typeface="Tahoma" panose="020B0604030504040204" pitchFamily="34" charset="0"/>
              </a:rPr>
              <a:t>National Child Protection Committee </a:t>
            </a:r>
          </a:p>
          <a:p>
            <a:pPr algn="just" eaLnBrk="1" hangingPunct="1">
              <a:lnSpc>
                <a:spcPct val="130000"/>
              </a:lnSpc>
              <a:buFont typeface="Arial" panose="020B0604020202020204" pitchFamily="34" charset="0"/>
              <a:buChar char="•"/>
            </a:pPr>
            <a:r>
              <a:rPr lang="en-US" altLang="en-US" sz="2400" dirty="0">
                <a:latin typeface="Tahoma" panose="020B0604030504040204" pitchFamily="34" charset="0"/>
                <a:cs typeface="Tahoma" panose="020B0604030504040204" pitchFamily="34" charset="0"/>
              </a:rPr>
              <a:t>National Committee Against Torture</a:t>
            </a:r>
          </a:p>
          <a:p>
            <a:pPr algn="just" eaLnBrk="1" hangingPunct="1">
              <a:lnSpc>
                <a:spcPct val="130000"/>
              </a:lnSpc>
              <a:buFont typeface="Arial" panose="020B0604020202020204" pitchFamily="34" charset="0"/>
              <a:buChar char="•"/>
            </a:pPr>
            <a:r>
              <a:rPr lang="en-US" altLang="en-US" sz="2400" dirty="0">
                <a:latin typeface="Tahoma" panose="020B0604030504040204" pitchFamily="34" charset="0"/>
                <a:cs typeface="Tahoma" panose="020B0604030504040204" pitchFamily="34" charset="0"/>
              </a:rPr>
              <a:t>Child Safe Tourism Committee.</a:t>
            </a:r>
          </a:p>
          <a:p>
            <a:pPr algn="just" eaLnBrk="1" hangingPunct="1">
              <a:lnSpc>
                <a:spcPct val="130000"/>
              </a:lnSpc>
              <a:buFont typeface="Arial" panose="020B0604020202020204" pitchFamily="34" charset="0"/>
              <a:buChar char="•"/>
            </a:pPr>
            <a:r>
              <a:rPr lang="en-US" altLang="en-US" sz="2400" dirty="0">
                <a:latin typeface="Tahoma" panose="020B0604030504040204" pitchFamily="34" charset="0"/>
                <a:cs typeface="Tahoma" panose="020B0604030504040204" pitchFamily="34" charset="0"/>
              </a:rPr>
              <a:t>Committees for Women and Children</a:t>
            </a:r>
          </a:p>
          <a:p>
            <a:pPr algn="just" eaLnBrk="1" hangingPunct="1">
              <a:lnSpc>
                <a:spcPct val="130000"/>
              </a:lnSpc>
              <a:buFont typeface="Arial" panose="020B0604020202020204" pitchFamily="34" charset="0"/>
              <a:buChar char="•"/>
            </a:pPr>
            <a:r>
              <a:rPr lang="en-US" altLang="en-US" sz="2400" dirty="0">
                <a:latin typeface="Tahoma" panose="020B0604030504040204" pitchFamily="34" charset="0"/>
                <a:cs typeface="Tahoma" panose="020B0604030504040204" pitchFamily="34" charset="0"/>
              </a:rPr>
              <a:t>Women and Children Consultative. Committees</a:t>
            </a:r>
          </a:p>
          <a:p>
            <a:pPr algn="just" eaLnBrk="1" hangingPunct="1">
              <a:lnSpc>
                <a:spcPct val="130000"/>
              </a:lnSpc>
              <a:buFont typeface="Arial" panose="020B0604020202020204" pitchFamily="34" charset="0"/>
              <a:buChar char="•"/>
            </a:pPr>
            <a:r>
              <a:rPr lang="en-US" altLang="en-US" sz="2400" dirty="0">
                <a:latin typeface="Tahoma" panose="020B0604030504040204" pitchFamily="34" charset="0"/>
                <a:cs typeface="Tahoma" panose="020B0604030504040204" pitchFamily="34" charset="0"/>
              </a:rPr>
              <a:t>National Child Labor Committee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2A37-FD3D-4789-A050-87A74D6A8D39}"/>
              </a:ext>
            </a:extLst>
          </p:cNvPr>
          <p:cNvSpPr>
            <a:spLocks noGrp="1"/>
          </p:cNvSpPr>
          <p:nvPr>
            <p:ph type="title"/>
          </p:nvPr>
        </p:nvSpPr>
        <p:spPr>
          <a:xfrm>
            <a:off x="530225" y="0"/>
            <a:ext cx="10515600" cy="701675"/>
          </a:xfrm>
        </p:spPr>
        <p:txBody>
          <a:bodyPr rtlCol="0">
            <a:noAutofit/>
          </a:bodyPr>
          <a:lstStyle/>
          <a:p>
            <a:pPr marL="571500" indent="-571500" fontAlgn="auto">
              <a:lnSpc>
                <a:spcPct val="150000"/>
              </a:lnSpc>
              <a:spcAft>
                <a:spcPts val="0"/>
              </a:spcAft>
              <a:buFont typeface="Wingdings" panose="05000000000000000000" pitchFamily="2" charset="2"/>
              <a:buChar char="Ø"/>
              <a:defRPr/>
            </a:pPr>
            <a:r>
              <a:rPr lang="en-US"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Challenges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5A23979F-9963-4ECD-A597-73382253B547}"/>
              </a:ext>
            </a:extLst>
          </p:cNvPr>
          <p:cNvSpPr txBox="1">
            <a:spLocks/>
          </p:cNvSpPr>
          <p:nvPr/>
        </p:nvSpPr>
        <p:spPr>
          <a:xfrm>
            <a:off x="530225" y="847725"/>
            <a:ext cx="10515600" cy="47228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auto">
              <a:lnSpc>
                <a:spcPct val="130000"/>
              </a:lnSpc>
              <a:spcAft>
                <a:spcPts val="0"/>
              </a:spcAft>
              <a:defRPr/>
            </a:pP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Knowledge and capacity gap and obstacles</a:t>
            </a:r>
            <a:r>
              <a:rPr lang="en-US" sz="2400" b="1" dirty="0">
                <a:latin typeface="Tahoma" panose="020B0604030504040204" pitchFamily="34" charset="0"/>
                <a:ea typeface="Tahoma" panose="020B0604030504040204" pitchFamily="34" charset="0"/>
                <a:cs typeface="Tahoma" panose="020B0604030504040204" pitchFamily="34" charset="0"/>
              </a:rPr>
              <a:t> </a:t>
            </a:r>
          </a:p>
          <a:p>
            <a:pPr marL="404813" algn="just" fontAlgn="auto">
              <a:lnSpc>
                <a:spcPct val="130000"/>
              </a:lnSpc>
              <a:spcAft>
                <a:spcPts val="0"/>
              </a:spcAft>
              <a:defRPr/>
            </a:pPr>
            <a:r>
              <a:rPr lang="en-US" sz="2400" dirty="0">
                <a:latin typeface="Tahoma" panose="020B0604030504040204" pitchFamily="34" charset="0"/>
                <a:ea typeface="Tahoma" panose="020B0604030504040204" pitchFamily="34" charset="0"/>
                <a:cs typeface="Tahoma" panose="020B0604030504040204" pitchFamily="34" charset="0"/>
              </a:rPr>
              <a:t>- Trafficking in Persons is a global issue, but it is new to implementers due to the following challenges:</a:t>
            </a:r>
          </a:p>
          <a:p>
            <a:pPr marL="1371600" indent="-457200" algn="just" fontAlgn="auto">
              <a:lnSpc>
                <a:spcPct val="130000"/>
              </a:lnSpc>
              <a:spcAft>
                <a:spcPts val="0"/>
              </a:spcAft>
              <a:buFontTx/>
              <a:buChar char="-"/>
              <a:defRPr/>
            </a:pPr>
            <a:r>
              <a:rPr lang="en-US" sz="2400" dirty="0">
                <a:latin typeface="Tahoma" panose="020B0604030504040204" pitchFamily="34" charset="0"/>
                <a:ea typeface="Tahoma" panose="020B0604030504040204" pitchFamily="34" charset="0"/>
                <a:cs typeface="Tahoma" panose="020B0604030504040204" pitchFamily="34" charset="0"/>
              </a:rPr>
              <a:t>Knowledge</a:t>
            </a:r>
          </a:p>
          <a:p>
            <a:pPr marL="1371600" indent="-457200" algn="just" fontAlgn="auto">
              <a:lnSpc>
                <a:spcPct val="130000"/>
              </a:lnSpc>
              <a:spcAft>
                <a:spcPts val="0"/>
              </a:spcAft>
              <a:buFontTx/>
              <a:buChar char="-"/>
              <a:defRPr/>
            </a:pPr>
            <a:r>
              <a:rPr lang="en-US" sz="2400" dirty="0">
                <a:latin typeface="Tahoma" panose="020B0604030504040204" pitchFamily="34" charset="0"/>
                <a:ea typeface="Tahoma" panose="020B0604030504040204" pitchFamily="34" charset="0"/>
                <a:cs typeface="Tahoma" panose="020B0604030504040204" pitchFamily="34" charset="0"/>
              </a:rPr>
              <a:t>Capacity </a:t>
            </a:r>
          </a:p>
          <a:p>
            <a:pPr marL="1371600" indent="-457200" algn="just" fontAlgn="auto">
              <a:lnSpc>
                <a:spcPct val="130000"/>
              </a:lnSpc>
              <a:spcAft>
                <a:spcPts val="0"/>
              </a:spcAft>
              <a:buFontTx/>
              <a:buChar char="-"/>
              <a:defRPr/>
            </a:pPr>
            <a:r>
              <a:rPr lang="en-US" sz="2400" dirty="0">
                <a:latin typeface="Tahoma" panose="020B0604030504040204" pitchFamily="34" charset="0"/>
                <a:ea typeface="Tahoma" panose="020B0604030504040204" pitchFamily="34" charset="0"/>
                <a:cs typeface="Tahoma" panose="020B0604030504040204" pitchFamily="34" charset="0"/>
              </a:rPr>
              <a:t>Specialized skill </a:t>
            </a:r>
          </a:p>
          <a:p>
            <a:pPr marL="1371600" indent="-457200" algn="just" fontAlgn="auto">
              <a:lnSpc>
                <a:spcPct val="130000"/>
              </a:lnSpc>
              <a:spcAft>
                <a:spcPts val="0"/>
              </a:spcAft>
              <a:buFontTx/>
              <a:buChar char="-"/>
              <a:defRPr/>
            </a:pPr>
            <a:r>
              <a:rPr lang="en-US" sz="2400" dirty="0">
                <a:latin typeface="Tahoma" panose="020B0604030504040204" pitchFamily="34" charset="0"/>
                <a:ea typeface="Tahoma" panose="020B0604030504040204" pitchFamily="34" charset="0"/>
                <a:cs typeface="Tahoma" panose="020B0604030504040204" pitchFamily="34" charset="0"/>
              </a:rPr>
              <a:t>Experiences</a:t>
            </a:r>
          </a:p>
          <a:p>
            <a:pPr marL="1371600" indent="-457200" algn="just" fontAlgn="auto">
              <a:lnSpc>
                <a:spcPct val="130000"/>
              </a:lnSpc>
              <a:spcAft>
                <a:spcPts val="0"/>
              </a:spcAft>
              <a:buFontTx/>
              <a:buChar char="-"/>
              <a:defRPr/>
            </a:pPr>
            <a:r>
              <a:rPr lang="en-US" sz="2400" dirty="0">
                <a:latin typeface="Tahoma" panose="020B0604030504040204" pitchFamily="34" charset="0"/>
                <a:ea typeface="Tahoma" panose="020B0604030504040204" pitchFamily="34" charset="0"/>
                <a:cs typeface="Tahoma" panose="020B0604030504040204" pitchFamily="34" charset="0"/>
              </a:rPr>
              <a:t>Tools, equipment and means</a:t>
            </a:r>
          </a:p>
          <a:p>
            <a:pPr marL="1371600" indent="-457200" algn="just" fontAlgn="auto">
              <a:lnSpc>
                <a:spcPct val="130000"/>
              </a:lnSpc>
              <a:spcAft>
                <a:spcPts val="0"/>
              </a:spcAft>
              <a:buFontTx/>
              <a:buChar char="-"/>
              <a:defRPr/>
            </a:pPr>
            <a:r>
              <a:rPr lang="en-US" sz="2400" dirty="0">
                <a:latin typeface="Tahoma" panose="020B0604030504040204" pitchFamily="34" charset="0"/>
                <a:ea typeface="Tahoma" panose="020B0604030504040204" pitchFamily="34" charset="0"/>
                <a:cs typeface="Tahoma" panose="020B0604030504040204" pitchFamily="34" charset="0"/>
              </a:rPr>
              <a:t>Implementation of victims rescue collaboration </a:t>
            </a:r>
          </a:p>
          <a:p>
            <a:pPr marL="1371600" indent="-457200" algn="just" fontAlgn="auto">
              <a:lnSpc>
                <a:spcPct val="130000"/>
              </a:lnSpc>
              <a:spcAft>
                <a:spcPts val="0"/>
              </a:spcAft>
              <a:buFontTx/>
              <a:buChar char="-"/>
              <a:defRPr/>
            </a:pPr>
            <a:r>
              <a:rPr lang="en-US" sz="2400" dirty="0">
                <a:latin typeface="Tahoma" panose="020B0604030504040204" pitchFamily="34" charset="0"/>
                <a:ea typeface="Tahoma" panose="020B0604030504040204" pitchFamily="34" charset="0"/>
                <a:cs typeface="Tahoma" panose="020B0604030504040204" pitchFamily="34" charset="0"/>
              </a:rPr>
              <a:t>National and International Laws</a:t>
            </a:r>
          </a:p>
          <a:p>
            <a:pPr marL="457200" indent="-457200" algn="just" fontAlgn="auto">
              <a:lnSpc>
                <a:spcPct val="130000"/>
              </a:lnSpc>
              <a:spcAft>
                <a:spcPts val="0"/>
              </a:spcAft>
              <a:buFontTx/>
              <a:buChar char="-"/>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marL="571500" indent="-571500" algn="just" fontAlgn="auto">
              <a:lnSpc>
                <a:spcPct val="130000"/>
              </a:lnSpc>
              <a:spcAft>
                <a:spcPts val="0"/>
              </a:spcAft>
              <a:buFont typeface="Arial" panose="020B0604020202020204" pitchFamily="34" charset="0"/>
              <a:buChar char="•"/>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p:txBody>
          <a:bodyPr/>
          <a:lstStyle/>
          <a:p>
            <a:endParaRPr lang="en-US" altLang="en-US" dirty="0">
              <a:latin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10CC13A8-2D6A-4613-8841-CC93B7DFF4A7}"/>
              </a:ext>
            </a:extLst>
          </p:cNvPr>
          <p:cNvSpPr>
            <a:spLocks noGrp="1"/>
          </p:cNvSpPr>
          <p:nvPr>
            <p:ph idx="1"/>
          </p:nvPr>
        </p:nvSpPr>
        <p:spPr/>
        <p:txBody>
          <a:bodyPr rtlCol="0" anchor="ctr">
            <a:normAutofit/>
          </a:bodyPr>
          <a:lstStyle/>
          <a:p>
            <a:pPr marL="0" indent="0" algn="ctr" fontAlgn="auto">
              <a:spcAft>
                <a:spcPts val="0"/>
              </a:spcAft>
              <a:buFont typeface="Arial" panose="020B0604020202020204" pitchFamily="34" charset="0"/>
              <a:buNone/>
              <a:defRPr/>
            </a:pPr>
            <a:r>
              <a:rPr lang="en-US" sz="7200" dirty="0">
                <a:solidFill>
                  <a:schemeClr val="accent1">
                    <a:lumMod val="50000"/>
                  </a:schemeClr>
                </a:solidFill>
                <a:latin typeface="Khmer Mool1" pitchFamily="2" charset="0"/>
                <a:ea typeface="+mj-ea"/>
                <a:cs typeface="Khmer Mool1" pitchFamily="2" charset="0"/>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noChangeArrowheads="1"/>
          </p:cNvSpPr>
          <p:nvPr>
            <p:ph idx="1"/>
          </p:nvPr>
        </p:nvSpPr>
        <p:spPr>
          <a:xfrm>
            <a:off x="569913" y="317500"/>
            <a:ext cx="10515600" cy="6062663"/>
          </a:xfrm>
        </p:spPr>
        <p:txBody>
          <a:bodyPr/>
          <a:lstStyle/>
          <a:p>
            <a:pPr marL="1490663" indent="-1490663">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Article 8:	</a:t>
            </a:r>
            <a:r>
              <a:rPr lang="en-US" altLang="en-US" sz="2000" dirty="0">
                <a:latin typeface="Tahoma" panose="020B0604030504040204" pitchFamily="34" charset="0"/>
                <a:cs typeface="Tahoma" panose="020B0604030504040204" pitchFamily="34" charset="0"/>
              </a:rPr>
              <a:t>Adoption of appropriate measures to protect the rights and interests of child victims of the practices prohibited under the present Protocol at all stages of the criminal justice process. </a:t>
            </a:r>
          </a:p>
          <a:p>
            <a:pPr marL="1490663" indent="-1490663">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Article 9:	</a:t>
            </a:r>
            <a:r>
              <a:rPr lang="en-US" altLang="en-US" sz="2000" dirty="0">
                <a:latin typeface="Tahoma" panose="020B0604030504040204" pitchFamily="34" charset="0"/>
                <a:cs typeface="Tahoma" panose="020B0604030504040204" pitchFamily="34" charset="0"/>
              </a:rPr>
              <a:t>States parties shall adopt or strengthen, implement and disseminate laws, administrative measures, social policies and programs to prevent the offences referred to in the present Protocol.</a:t>
            </a:r>
          </a:p>
          <a:p>
            <a:pPr marL="1490663" indent="-1490663">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Article 10	</a:t>
            </a:r>
            <a:r>
              <a:rPr lang="en-US" altLang="en-US" sz="2000" dirty="0">
                <a:latin typeface="Tahoma" panose="020B0604030504040204" pitchFamily="34" charset="0"/>
                <a:cs typeface="Tahoma" panose="020B0604030504040204" pitchFamily="34" charset="0"/>
              </a:rPr>
              <a:t>Parties shall take all necessary steps to strengthen international cooperation by multilateral, regional and bilateral arrangements for …</a:t>
            </a:r>
          </a:p>
          <a:p>
            <a:pPr marL="1490663" indent="-1490663">
              <a:lnSpc>
                <a:spcPct val="150000"/>
              </a:lnSpc>
              <a:buFont typeface="Arial" panose="020B0604020202020204" pitchFamily="34" charset="0"/>
              <a:buNone/>
            </a:pPr>
            <a:r>
              <a:rPr lang="en-US" altLang="en-US" sz="2000" b="1" dirty="0">
                <a:latin typeface="Tahoma" panose="020B0604030504040204" pitchFamily="34" charset="0"/>
                <a:cs typeface="Tahoma" panose="020B0604030504040204" pitchFamily="34" charset="0"/>
              </a:rPr>
              <a:t>Article 11	</a:t>
            </a:r>
            <a:r>
              <a:rPr lang="en-US" altLang="en-US" sz="2000" dirty="0">
                <a:latin typeface="Tahoma" panose="020B0604030504040204" pitchFamily="34" charset="0"/>
                <a:cs typeface="Tahoma" panose="020B0604030504040204" pitchFamily="34" charset="0"/>
              </a:rPr>
              <a:t>Nothing in the present Protocol shall affect any provisions of national and international laws and regulations of the states parties </a:t>
            </a:r>
            <a:endParaRPr lang="en-US" altLang="en-US" sz="2000" b="1" dirty="0">
              <a:latin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CFE2535-01F8-477B-848A-58CE35A16B2B}"/>
              </a:ext>
            </a:extLst>
          </p:cNvPr>
          <p:cNvSpPr>
            <a:spLocks noGrp="1"/>
          </p:cNvSpPr>
          <p:nvPr>
            <p:ph idx="1"/>
          </p:nvPr>
        </p:nvSpPr>
        <p:spPr>
          <a:xfrm>
            <a:off x="569913" y="317500"/>
            <a:ext cx="10515600" cy="6062663"/>
          </a:xfrm>
        </p:spPr>
        <p:txBody>
          <a:bodyPr rtlCol="0">
            <a:normAutofit fontScale="85000" lnSpcReduction="10000"/>
          </a:bodyPr>
          <a:lstStyle/>
          <a:p>
            <a:pPr fontAlgn="auto">
              <a:lnSpc>
                <a:spcPct val="200000"/>
              </a:lnSpc>
              <a:spcAft>
                <a:spcPts val="0"/>
              </a:spcAft>
              <a:buFont typeface="Wingdings" panose="05000000000000000000" pitchFamily="2" charset="2"/>
              <a:buChar char="Ø"/>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Part 2: Article 12 provides monitoring and reporting</a:t>
            </a:r>
            <a:r>
              <a:rPr lang="en-US" sz="32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p>
          <a:p>
            <a:pPr marL="1377950" indent="-1377950" fontAlgn="auto">
              <a:lnSpc>
                <a:spcPct val="200000"/>
              </a:lnSpc>
              <a:spcAft>
                <a:spcPts val="0"/>
              </a:spcAft>
              <a:buNone/>
              <a:defRPr/>
            </a:pPr>
            <a:r>
              <a:rPr lang="en-US" sz="2000" b="1" dirty="0">
                <a:latin typeface="Tahoma" panose="020B0604030504040204" pitchFamily="34" charset="0"/>
                <a:ea typeface="Tahoma" panose="020B0604030504040204" pitchFamily="34" charset="0"/>
                <a:cs typeface="Tahoma" panose="020B0604030504040204" pitchFamily="34" charset="0"/>
              </a:rPr>
              <a:t>Article 12</a:t>
            </a:r>
            <a:r>
              <a:rPr lang="en-US" sz="2000" dirty="0">
                <a:latin typeface="Tahoma" panose="020B0604030504040204" pitchFamily="34" charset="0"/>
                <a:ea typeface="Tahoma" panose="020B0604030504040204" pitchFamily="34" charset="0"/>
                <a:cs typeface="Tahoma" panose="020B0604030504040204" pitchFamily="34" charset="0"/>
              </a:rPr>
              <a:t>-	Each State Party shall, within two years following the enter into force of the present Protocol for that State Party, submit a report to the UN Committee on the Rights of the Child for every five years.</a:t>
            </a:r>
          </a:p>
          <a:p>
            <a:pPr fontAlgn="auto">
              <a:lnSpc>
                <a:spcPct val="200000"/>
              </a:lnSpc>
              <a:spcAft>
                <a:spcPts val="0"/>
              </a:spcAft>
              <a:buFont typeface="Wingdings" panose="05000000000000000000" pitchFamily="2" charset="2"/>
              <a:buChar char="Ø"/>
              <a:defRPr/>
            </a:pPr>
            <a:r>
              <a:rPr lang="en-US"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Part 3: Article 13 to 17 provides the enter into force of the present Protocol</a:t>
            </a:r>
          </a:p>
          <a:p>
            <a:pPr marL="1377950" indent="-1377950" fontAlgn="auto">
              <a:lnSpc>
                <a:spcPct val="200000"/>
              </a:lnSpc>
              <a:spcAft>
                <a:spcPts val="0"/>
              </a:spcAft>
              <a:buNone/>
              <a:defRPr/>
            </a:pPr>
            <a:r>
              <a:rPr lang="en-US" sz="2000" b="1" dirty="0">
                <a:latin typeface="Tahoma" panose="020B0604030504040204" pitchFamily="34" charset="0"/>
                <a:ea typeface="Tahoma" panose="020B0604030504040204" pitchFamily="34" charset="0"/>
                <a:cs typeface="Tahoma" panose="020B0604030504040204" pitchFamily="34" charset="0"/>
              </a:rPr>
              <a:t>Article 13-</a:t>
            </a:r>
            <a:r>
              <a:rPr lang="en-US" sz="2000" dirty="0">
                <a:latin typeface="Tahoma" panose="020B0604030504040204" pitchFamily="34" charset="0"/>
                <a:ea typeface="Tahoma" panose="020B0604030504040204" pitchFamily="34" charset="0"/>
                <a:cs typeface="Tahoma" panose="020B0604030504040204" pitchFamily="34" charset="0"/>
              </a:rPr>
              <a:t> 	Provides the present Protocol is open for signature by any State that is a party to the Convention or has signed it.</a:t>
            </a:r>
          </a:p>
          <a:p>
            <a:pPr marL="1377950" indent="-1377950" fontAlgn="auto">
              <a:lnSpc>
                <a:spcPct val="200000"/>
              </a:lnSpc>
              <a:spcAft>
                <a:spcPts val="0"/>
              </a:spcAft>
              <a:buNone/>
              <a:defRPr/>
            </a:pPr>
            <a:r>
              <a:rPr lang="en-US" sz="2000" b="1" dirty="0">
                <a:latin typeface="Tahoma" panose="020B0604030504040204" pitchFamily="34" charset="0"/>
                <a:ea typeface="Tahoma" panose="020B0604030504040204" pitchFamily="34" charset="0"/>
                <a:cs typeface="Tahoma" panose="020B0604030504040204" pitchFamily="34" charset="0"/>
              </a:rPr>
              <a:t>Article 14</a:t>
            </a:r>
            <a:r>
              <a:rPr lang="en-US" sz="2000" dirty="0">
                <a:latin typeface="Tahoma" panose="020B0604030504040204" pitchFamily="34" charset="0"/>
                <a:ea typeface="Tahoma" panose="020B0604030504040204" pitchFamily="34" charset="0"/>
                <a:cs typeface="Tahoma" panose="020B0604030504040204" pitchFamily="34" charset="0"/>
              </a:rPr>
              <a:t>-	provides that the present Protocol shall enter into force three months after the deposit of the tenth instrument of ratification or accession.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41A23A1-06CA-4790-83B7-3A7B8742B4B6}"/>
              </a:ext>
            </a:extLst>
          </p:cNvPr>
          <p:cNvSpPr>
            <a:spLocks noGrp="1"/>
          </p:cNvSpPr>
          <p:nvPr>
            <p:ph idx="1"/>
          </p:nvPr>
        </p:nvSpPr>
        <p:spPr>
          <a:xfrm>
            <a:off x="569913" y="317500"/>
            <a:ext cx="10515600" cy="6062663"/>
          </a:xfrm>
        </p:spPr>
        <p:txBody>
          <a:bodyPr rtlCol="0">
            <a:normAutofit/>
          </a:bodyPr>
          <a:lstStyle/>
          <a:p>
            <a:pPr marL="1371600" indent="-1371600" fontAlgn="auto">
              <a:lnSpc>
                <a:spcPct val="200000"/>
              </a:lnSpc>
              <a:spcAft>
                <a:spcPts val="0"/>
              </a:spcAft>
              <a:buFont typeface="Arial" panose="020B0604020202020204" pitchFamily="34" charset="0"/>
              <a:buNone/>
              <a:defRPr/>
            </a:pPr>
            <a:r>
              <a:rPr lang="en-US" sz="2000" b="1" dirty="0">
                <a:latin typeface="Tahoma" panose="020B0604030504040204" pitchFamily="34" charset="0"/>
                <a:ea typeface="Tahoma" panose="020B0604030504040204" pitchFamily="34" charset="0"/>
                <a:cs typeface="Tahoma" panose="020B0604030504040204" pitchFamily="34" charset="0"/>
              </a:rPr>
              <a:t>Article 15:	</a:t>
            </a:r>
            <a:r>
              <a:rPr lang="en-US" sz="2000" dirty="0">
                <a:latin typeface="Tahoma" panose="020B0604030504040204" pitchFamily="34" charset="0"/>
                <a:ea typeface="Tahoma" panose="020B0604030504040204" pitchFamily="34" charset="0"/>
                <a:cs typeface="Tahoma" panose="020B0604030504040204" pitchFamily="34" charset="0"/>
              </a:rPr>
              <a:t>Any State Party may denounce the present Protocol at any time by written notification to the Secretary-General of the United Nations</a:t>
            </a:r>
          </a:p>
          <a:p>
            <a:pPr marL="1371600" indent="-1371600" fontAlgn="auto">
              <a:lnSpc>
                <a:spcPct val="200000"/>
              </a:lnSpc>
              <a:spcAft>
                <a:spcPts val="0"/>
              </a:spcAft>
              <a:buFont typeface="Arial" panose="020B0604020202020204" pitchFamily="34" charset="0"/>
              <a:buNone/>
              <a:defRPr/>
            </a:pPr>
            <a:r>
              <a:rPr lang="en-US" sz="2000" b="1" dirty="0">
                <a:latin typeface="Tahoma" panose="020B0604030504040204" pitchFamily="34" charset="0"/>
                <a:ea typeface="Tahoma" panose="020B0604030504040204" pitchFamily="34" charset="0"/>
                <a:cs typeface="Tahoma" panose="020B0604030504040204" pitchFamily="34" charset="0"/>
              </a:rPr>
              <a:t>Article 16: </a:t>
            </a:r>
            <a:r>
              <a:rPr lang="en-US" sz="2000" dirty="0">
                <a:latin typeface="Tahoma" panose="020B0604030504040204" pitchFamily="34" charset="0"/>
                <a:ea typeface="Tahoma" panose="020B0604030504040204" pitchFamily="34" charset="0"/>
                <a:cs typeface="Tahoma" panose="020B0604030504040204" pitchFamily="34" charset="0"/>
              </a:rPr>
              <a:t>Any State Party may propose an amendment and file it with the Secretary-General of the United Nations</a:t>
            </a:r>
          </a:p>
          <a:p>
            <a:pPr marL="1371600" indent="-1371600" fontAlgn="auto">
              <a:lnSpc>
                <a:spcPct val="200000"/>
              </a:lnSpc>
              <a:spcAft>
                <a:spcPts val="0"/>
              </a:spcAft>
              <a:buFont typeface="Arial" panose="020B0604020202020204" pitchFamily="34" charset="0"/>
              <a:buNone/>
              <a:defRPr/>
            </a:pP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Article 17: </a:t>
            </a:r>
            <a:r>
              <a:rPr lang="en-US" sz="2000" dirty="0">
                <a:latin typeface="Tahoma" panose="020B0604030504040204" pitchFamily="34" charset="0"/>
                <a:ea typeface="Tahoma" panose="020B0604030504040204" pitchFamily="34" charset="0"/>
                <a:cs typeface="Tahoma" panose="020B0604030504040204" pitchFamily="34" charset="0"/>
              </a:rPr>
              <a:t>is about the languages translation</a:t>
            </a:r>
          </a:p>
          <a:p>
            <a:pPr fontAlgn="auto">
              <a:lnSpc>
                <a:spcPct val="200000"/>
              </a:lnSpc>
              <a:spcAft>
                <a:spcPts val="0"/>
              </a:spcAft>
              <a:buFont typeface="Wingdings" panose="05000000000000000000" pitchFamily="2" charset="2"/>
              <a:buChar char="v"/>
              <a:defRPr/>
            </a:pPr>
            <a:r>
              <a:rPr lang="en-US" sz="2000" dirty="0">
                <a:latin typeface="Tahoma" panose="020B0604030504040204" pitchFamily="34" charset="0"/>
                <a:ea typeface="Tahoma" panose="020B0604030504040204" pitchFamily="34" charset="0"/>
                <a:cs typeface="Tahoma" panose="020B0604030504040204" pitchFamily="34" charset="0"/>
              </a:rPr>
              <a:t> ASEAN Convention Against Trafficking in Persons, Especially Women and Children </a:t>
            </a:r>
          </a:p>
          <a:p>
            <a:pPr marL="0" indent="0" fontAlgn="auto">
              <a:lnSpc>
                <a:spcPct val="200000"/>
              </a:lnSpc>
              <a:spcAft>
                <a:spcPts val="0"/>
              </a:spcAft>
              <a:buFont typeface="Arial" panose="020B0604020202020204" pitchFamily="34" charset="0"/>
              <a:buNone/>
              <a:defRPr/>
            </a:pPr>
            <a:r>
              <a:rPr lang="en-US" sz="2000" dirty="0">
                <a:latin typeface="Tahoma" panose="020B0604030504040204" pitchFamily="34" charset="0"/>
                <a:ea typeface="Tahoma" panose="020B0604030504040204" pitchFamily="34" charset="0"/>
                <a:cs typeface="Tahoma" panose="020B0604030504040204" pitchFamily="34" charset="0"/>
              </a:rPr>
              <a:t>(Ratified by Cambodian on January 26, 2016).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19BFE32-BC81-4A11-ACA5-F1F52F80A204}"/>
              </a:ext>
            </a:extLst>
          </p:cNvPr>
          <p:cNvSpPr>
            <a:spLocks noGrp="1"/>
          </p:cNvSpPr>
          <p:nvPr>
            <p:ph idx="1"/>
          </p:nvPr>
        </p:nvSpPr>
        <p:spPr>
          <a:xfrm>
            <a:off x="500063" y="274638"/>
            <a:ext cx="10515600" cy="5789612"/>
          </a:xfrm>
        </p:spPr>
        <p:txBody>
          <a:bodyPr rtlCol="0">
            <a:normAutofit/>
          </a:bodyPr>
          <a:lstStyle/>
          <a:p>
            <a:pPr fontAlgn="auto">
              <a:lnSpc>
                <a:spcPct val="150000"/>
              </a:lnSpc>
              <a:spcAft>
                <a:spcPts val="0"/>
              </a:spcAft>
              <a:buFont typeface="Wingdings" panose="05000000000000000000" pitchFamily="2" charset="2"/>
              <a:buChar char="Ø"/>
              <a:defRPr/>
            </a:pPr>
            <a:r>
              <a:rPr lang="en-US" sz="32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National Laws and applicable Legal Instruments</a:t>
            </a:r>
          </a:p>
          <a:p>
            <a:pPr fontAlgn="auto">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 Constitution of the Kingdom of Cambodia </a:t>
            </a:r>
          </a:p>
          <a:p>
            <a:pPr fontAlgn="auto">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 Code of Criminal Procedure (2007)</a:t>
            </a:r>
          </a:p>
          <a:p>
            <a:pPr fontAlgn="auto">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 Criminal Code (2010)</a:t>
            </a:r>
          </a:p>
          <a:p>
            <a:pPr fontAlgn="auto">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 Code of Civil Procedure (2006)</a:t>
            </a:r>
          </a:p>
          <a:p>
            <a:pPr fontAlgn="auto">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 Civil Code (2007)</a:t>
            </a:r>
          </a:p>
          <a:p>
            <a:pPr fontAlgn="auto">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Law on Suppression of Human Trafficking and Sexual Exploitation (2007)</a:t>
            </a:r>
          </a:p>
          <a:p>
            <a:pPr fontAlgn="auto">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 Law on Inter-country Adoption (2009)</a:t>
            </a:r>
          </a:p>
          <a:p>
            <a:pPr fontAlgn="auto">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 Law on Prevention of Domestic Violence and Protection of Victims (2009)</a:t>
            </a:r>
          </a:p>
          <a:p>
            <a:pPr fontAlgn="auto">
              <a:spcAft>
                <a:spcPts val="0"/>
              </a:spcAft>
              <a:defRPr/>
            </a:pPr>
            <a:endParaRPr lang="en-US" dirty="0">
              <a:latin typeface="Tahoma" panose="020B0604030504040204" pitchFamily="34" charset="0"/>
              <a:ea typeface="Tahoma" panose="020B0604030504040204" pitchFamily="34" charset="0"/>
              <a:cs typeface="Tahoma" panose="020B0604030504040204" pitchFamily="34" charset="0"/>
            </a:endParaRPr>
          </a:p>
          <a:p>
            <a:pPr fontAlgn="auto">
              <a:spcAft>
                <a:spcPts val="0"/>
              </a:spcAf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46E1C3-85E2-4D78-9BC3-660E1C3A045B}"/>
              </a:ext>
            </a:extLst>
          </p:cNvPr>
          <p:cNvSpPr>
            <a:spLocks noGrp="1"/>
          </p:cNvSpPr>
          <p:nvPr>
            <p:ph idx="1"/>
          </p:nvPr>
        </p:nvSpPr>
        <p:spPr>
          <a:xfrm>
            <a:off x="500063" y="274638"/>
            <a:ext cx="10515600" cy="5789612"/>
          </a:xfrm>
        </p:spPr>
        <p:txBody>
          <a:bodyPr rtlCol="0">
            <a:normAutofit fontScale="92500" lnSpcReduction="10000"/>
          </a:bodyPr>
          <a:lstStyle/>
          <a:p>
            <a:pPr fontAlgn="auto">
              <a:lnSpc>
                <a:spcPct val="150000"/>
              </a:lnSpc>
              <a:spcAft>
                <a:spcPts val="0"/>
              </a:spcAft>
              <a:defRPr/>
            </a:pPr>
            <a:r>
              <a:rPr lang="en-US" dirty="0">
                <a:latin typeface="Tahoma" panose="020B0604030504040204" pitchFamily="34" charset="0"/>
                <a:ea typeface="Tahoma" panose="020B0604030504040204" pitchFamily="34" charset="0"/>
                <a:cs typeface="Tahoma" panose="020B0604030504040204" pitchFamily="34" charset="0"/>
              </a:rPr>
              <a:t>The Law on Juvenile Justice (2016)</a:t>
            </a:r>
          </a:p>
          <a:p>
            <a:pPr marL="0" indent="0" fontAlgn="auto">
              <a:lnSpc>
                <a:spcPct val="150000"/>
              </a:lnSpc>
              <a:spcAft>
                <a:spcPts val="0"/>
              </a:spcAft>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Child Protection related Legal Instruments</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fontAlgn="auto">
              <a:lnSpc>
                <a:spcPct val="150000"/>
              </a:lnSpc>
              <a:spcAft>
                <a:spcPts val="0"/>
              </a:spcAft>
              <a:buFont typeface="Arial" panose="020B0604020202020204" pitchFamily="34" charset="0"/>
              <a:buNone/>
              <a:defRP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1-/ The Constitution</a:t>
            </a:r>
          </a:p>
          <a:p>
            <a:pPr algn="just" fontAlgn="auto">
              <a:lnSpc>
                <a:spcPct val="150000"/>
              </a:lnSpc>
              <a:spcAft>
                <a:spcPts val="0"/>
              </a:spcAft>
              <a:buFont typeface="Wingdings" panose="05000000000000000000" pitchFamily="2" charset="2"/>
              <a:buChar char="v"/>
              <a:defRPr/>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Article 46: </a:t>
            </a:r>
            <a:r>
              <a:rPr lang="en-US" dirty="0">
                <a:latin typeface="Tahoma" panose="020B0604030504040204" pitchFamily="34" charset="0"/>
                <a:ea typeface="Tahoma" panose="020B0604030504040204" pitchFamily="34" charset="0"/>
                <a:cs typeface="Tahoma" panose="020B0604030504040204" pitchFamily="34" charset="0"/>
              </a:rPr>
              <a:t>The commerce of human beings, exploitation by prostitution and obscenity which affect the reputation of women shall be prohibited.</a:t>
            </a:r>
          </a:p>
          <a:p>
            <a:pPr algn="just" fontAlgn="auto">
              <a:lnSpc>
                <a:spcPct val="150000"/>
              </a:lnSpc>
              <a:spcAft>
                <a:spcPts val="0"/>
              </a:spcAft>
              <a:buFont typeface="Wingdings" panose="05000000000000000000" pitchFamily="2" charset="2"/>
              <a:buChar char="v"/>
              <a:defRPr/>
            </a:pPr>
            <a:r>
              <a:rPr lang="en-US" b="1" dirty="0">
                <a:latin typeface="Tahoma" panose="020B0604030504040204" pitchFamily="34" charset="0"/>
                <a:ea typeface="Tahoma" panose="020B0604030504040204" pitchFamily="34" charset="0"/>
                <a:cs typeface="Tahoma" panose="020B0604030504040204" pitchFamily="34" charset="0"/>
              </a:rPr>
              <a:t>Article 48: </a:t>
            </a:r>
            <a:r>
              <a:rPr lang="en-US" dirty="0">
                <a:latin typeface="Tahoma" panose="020B0604030504040204" pitchFamily="34" charset="0"/>
                <a:ea typeface="Tahoma" panose="020B0604030504040204" pitchFamily="34" charset="0"/>
                <a:cs typeface="Tahoma" panose="020B0604030504040204" pitchFamily="34" charset="0"/>
              </a:rPr>
              <a:t>The State shall protect the rights of children as stipulated in the Convention on Rights of the Child, and child protection against trafficking, economic or sexual exploitation.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បទបង្ហាញបណ្តុះបណ្តាលមន្ត្រីអនុវត្តច្បាប់ តាមសំណើសហព័ន្ធ ន.ប អូស្ត្រាលី.pptx" id="{DE7EF55B-0B85-429A-9AC3-BFF267F7FDD2}" vid="{9C5B64A9-9942-4E2B-ACC8-678C49EBDB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60394FCOPKE-NCCT PPT បទបង្ហាញបណ្តុះបណ្តាលមន្ត្រីអនុវត្តច្បាប់ -20190620-OriginalKh</Template>
  <TotalTime>147</TotalTime>
  <Words>2101</Words>
  <Application>Microsoft Office PowerPoint</Application>
  <PresentationFormat>Widescreen</PresentationFormat>
  <Paragraphs>293</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Calibri</vt:lpstr>
      <vt:lpstr>Arial</vt:lpstr>
      <vt:lpstr>Wingdings</vt:lpstr>
      <vt:lpstr>Khmer Mool1</vt:lpstr>
      <vt:lpstr>Calibri Light</vt:lpstr>
      <vt:lpstr>Tahoma</vt:lpstr>
      <vt:lpstr>Office Theme</vt:lpstr>
      <vt:lpstr>Understanding Legal Framework  Governing Child Trafficking and Commercial Sexual Exploitation of Children (CSEC) Prepared by Lieutenant General YIM Vireak,  Deputy Secretary General of NCCT</vt:lpstr>
      <vt:lpstr>Legal Framework and Enforcement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of Content of the Law on Suppression of Human Trafficking and Sexual Exploitation</vt:lpstr>
      <vt:lpstr>Chapter 1: General Provisions</vt:lpstr>
      <vt:lpstr>Chapter 2: The Act of Selling/Buying or Exchanging a Person</vt:lpstr>
      <vt:lpstr>PowerPoint Presentation</vt:lpstr>
      <vt:lpstr>PowerPoint Presentation</vt:lpstr>
      <vt:lpstr>Any other form of exploitation includes:</vt:lpstr>
      <vt:lpstr>PowerPoint Presentation</vt:lpstr>
      <vt:lpstr>PowerPoint Presentation</vt:lpstr>
      <vt:lpstr>Article 12 : - Definition The Act of Selling, Buying or Exchanging a Person</vt:lpstr>
      <vt:lpstr>PowerPoint Presentation</vt:lpstr>
      <vt:lpstr>PowerPoint Presentation</vt:lpstr>
      <vt:lpstr>PowerPoint Presentation</vt:lpstr>
      <vt:lpstr>PowerPoint Presentation</vt:lpstr>
      <vt:lpstr>PowerPoint Presentation</vt:lpstr>
      <vt:lpstr>Article 20 : Receipt of a Person for the Purpose of Assisting the Offender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Instruments (Deal with Child Protection) </vt:lpstr>
      <vt:lpstr>National Mechanism </vt:lpstr>
      <vt:lpstr>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យល់ដឹង អំពីក្របខណ្ឌច្បាប់ ពាក់ព័ន្ធការជួញដូរកុមារ និង ការធ្វើអាជីវកម្មផ្លូវភេទលើកុមារ</dc:title>
  <dc:creator>FC006Sokkheng</dc:creator>
  <cp:lastModifiedBy>FC005Sopheap</cp:lastModifiedBy>
  <cp:revision>37</cp:revision>
  <cp:lastPrinted>2019-06-25T03:57:58Z</cp:lastPrinted>
  <dcterms:created xsi:type="dcterms:W3CDTF">2019-06-24T04:27:38Z</dcterms:created>
  <dcterms:modified xsi:type="dcterms:W3CDTF">2019-06-25T04:16:09Z</dcterms:modified>
</cp:coreProperties>
</file>