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259" r:id="rId5"/>
    <p:sldId id="270" r:id="rId6"/>
    <p:sldId id="263" r:id="rId7"/>
    <p:sldId id="264" r:id="rId8"/>
    <p:sldId id="262" r:id="rId9"/>
    <p:sldId id="277" r:id="rId10"/>
    <p:sldId id="278" r:id="rId11"/>
    <p:sldId id="279" r:id="rId12"/>
    <p:sldId id="281" r:id="rId13"/>
    <p:sldId id="282" r:id="rId14"/>
    <p:sldId id="291" r:id="rId15"/>
    <p:sldId id="292" r:id="rId16"/>
    <p:sldId id="293" r:id="rId17"/>
    <p:sldId id="299" r:id="rId18"/>
    <p:sldId id="300" r:id="rId19"/>
    <p:sldId id="283" r:id="rId20"/>
    <p:sldId id="296" r:id="rId21"/>
    <p:sldId id="298" r:id="rId22"/>
    <p:sldId id="294" r:id="rId23"/>
    <p:sldId id="295" r:id="rId24"/>
    <p:sldId id="285" r:id="rId25"/>
    <p:sldId id="286" r:id="rId26"/>
    <p:sldId id="297" r:id="rId27"/>
    <p:sldId id="288" r:id="rId28"/>
    <p:sldId id="289" r:id="rId29"/>
    <p:sldId id="269" r:id="rId3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fp5440" initials="a"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1D9FF"/>
    <a:srgbClr val="00A9E0"/>
    <a:srgbClr val="C75B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73" autoAdjust="0"/>
    <p:restoredTop sz="94630" autoAdjust="0"/>
  </p:normalViewPr>
  <p:slideViewPr>
    <p:cSldViewPr>
      <p:cViewPr varScale="1">
        <p:scale>
          <a:sx n="85" d="100"/>
          <a:sy n="85" d="100"/>
        </p:scale>
        <p:origin x="60" y="6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3AD9B7-0153-41E5-AFB0-42476C72BFF1}" type="datetimeFigureOut">
              <a:rPr lang="en-AU" smtClean="0"/>
              <a:t>14/06/2019</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C3200D-9A0C-4441-B9BB-72FC56918889}" type="slidenum">
              <a:rPr lang="en-AU" smtClean="0"/>
              <a:t>‹#›</a:t>
            </a:fld>
            <a:endParaRPr lang="en-AU"/>
          </a:p>
        </p:txBody>
      </p:sp>
    </p:spTree>
    <p:extLst>
      <p:ext uri="{BB962C8B-B14F-4D97-AF65-F5344CB8AC3E}">
        <p14:creationId xmlns:p14="http://schemas.microsoft.com/office/powerpoint/2010/main" val="4113609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7C3200D-9A0C-4441-B9BB-72FC56918889}" type="slidenum">
              <a:rPr lang="en-AU" smtClean="0"/>
              <a:t>5</a:t>
            </a:fld>
            <a:endParaRPr lang="en-AU"/>
          </a:p>
        </p:txBody>
      </p:sp>
    </p:spTree>
    <p:extLst>
      <p:ext uri="{BB962C8B-B14F-4D97-AF65-F5344CB8AC3E}">
        <p14:creationId xmlns:p14="http://schemas.microsoft.com/office/powerpoint/2010/main" val="3874102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dirty="0"/>
          </a:p>
        </p:txBody>
      </p:sp>
      <p:sp>
        <p:nvSpPr>
          <p:cNvPr id="4" name="Slide Number Placeholder 3"/>
          <p:cNvSpPr>
            <a:spLocks noGrp="1"/>
          </p:cNvSpPr>
          <p:nvPr>
            <p:ph type="sldNum" sz="quarter" idx="10"/>
          </p:nvPr>
        </p:nvSpPr>
        <p:spPr/>
        <p:txBody>
          <a:bodyPr/>
          <a:lstStyle/>
          <a:p>
            <a:fld id="{75D93DB1-DC52-461A-BCD9-E343217B91B3}"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1123990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378CFCB-E857-4260-ADA3-61669BD9ACD9}"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3648202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378CFCB-E857-4260-ADA3-61669BD9ACD9}"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1832241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PAUL</a:t>
            </a:r>
          </a:p>
        </p:txBody>
      </p:sp>
      <p:sp>
        <p:nvSpPr>
          <p:cNvPr id="4" name="Slide Number Placeholder 3"/>
          <p:cNvSpPr>
            <a:spLocks noGrp="1"/>
          </p:cNvSpPr>
          <p:nvPr>
            <p:ph type="sldNum" sz="quarter" idx="10"/>
          </p:nvPr>
        </p:nvSpPr>
        <p:spPr/>
        <p:txBody>
          <a:bodyPr/>
          <a:lstStyle/>
          <a:p>
            <a:fld id="{75D93DB1-DC52-461A-BCD9-E343217B91B3}"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2549502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378CFCB-E857-4260-ADA3-61669BD9ACD9}"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22116387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378CFCB-E857-4260-ADA3-61669BD9ACD9}"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576283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u="sng" dirty="0" smtClean="0"/>
              <a:t>ASK: </a:t>
            </a:r>
          </a:p>
          <a:p>
            <a:r>
              <a:rPr lang="en-AU" dirty="0" smtClean="0"/>
              <a:t>What is LDCA?</a:t>
            </a:r>
            <a:endParaRPr lang="en-AU" dirty="0"/>
          </a:p>
        </p:txBody>
      </p:sp>
      <p:sp>
        <p:nvSpPr>
          <p:cNvPr id="4" name="Slide Number Placeholder 3"/>
          <p:cNvSpPr>
            <a:spLocks noGrp="1"/>
          </p:cNvSpPr>
          <p:nvPr>
            <p:ph type="sldNum" sz="quarter" idx="10"/>
          </p:nvPr>
        </p:nvSpPr>
        <p:spPr/>
        <p:txBody>
          <a:bodyPr/>
          <a:lstStyle/>
          <a:p>
            <a:fld id="{CA3E9F1D-9981-42D5-A7DF-B642431CBD71}" type="slidenum">
              <a:rPr lang="en-AU" smtClean="0"/>
              <a:t>6</a:t>
            </a:fld>
            <a:endParaRPr lang="en-AU"/>
          </a:p>
        </p:txBody>
      </p:sp>
    </p:spTree>
    <p:extLst>
      <p:ext uri="{BB962C8B-B14F-4D97-AF65-F5344CB8AC3E}">
        <p14:creationId xmlns:p14="http://schemas.microsoft.com/office/powerpoint/2010/main" val="1037138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u="sng" dirty="0" smtClean="0"/>
              <a:t>ASK:</a:t>
            </a:r>
          </a:p>
          <a:p>
            <a:r>
              <a:rPr lang="en-AU" dirty="0" smtClean="0"/>
              <a:t>What</a:t>
            </a:r>
            <a:r>
              <a:rPr lang="en-AU" baseline="0" dirty="0" smtClean="0"/>
              <a:t> are the characteristics of LDCA?</a:t>
            </a:r>
            <a:endParaRPr lang="en-AU" dirty="0"/>
          </a:p>
        </p:txBody>
      </p:sp>
      <p:sp>
        <p:nvSpPr>
          <p:cNvPr id="4" name="Slide Number Placeholder 3"/>
          <p:cNvSpPr>
            <a:spLocks noGrp="1"/>
          </p:cNvSpPr>
          <p:nvPr>
            <p:ph type="sldNum" sz="quarter" idx="10"/>
          </p:nvPr>
        </p:nvSpPr>
        <p:spPr/>
        <p:txBody>
          <a:bodyPr/>
          <a:lstStyle/>
          <a:p>
            <a:fld id="{CA3E9F1D-9981-42D5-A7DF-B642431CBD71}" type="slidenum">
              <a:rPr lang="en-AU" smtClean="0"/>
              <a:t>7</a:t>
            </a:fld>
            <a:endParaRPr lang="en-AU"/>
          </a:p>
        </p:txBody>
      </p:sp>
    </p:spTree>
    <p:extLst>
      <p:ext uri="{BB962C8B-B14F-4D97-AF65-F5344CB8AC3E}">
        <p14:creationId xmlns:p14="http://schemas.microsoft.com/office/powerpoint/2010/main" val="2931081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u="sng" dirty="0" smtClean="0"/>
              <a:t>ASK:</a:t>
            </a:r>
          </a:p>
          <a:p>
            <a:r>
              <a:rPr lang="en-AU" dirty="0" smtClean="0"/>
              <a:t>What</a:t>
            </a:r>
            <a:r>
              <a:rPr lang="en-AU" baseline="0" dirty="0" smtClean="0"/>
              <a:t> environmental factors enable LDCA?</a:t>
            </a:r>
            <a:endParaRPr lang="en-AU" dirty="0"/>
          </a:p>
        </p:txBody>
      </p:sp>
      <p:sp>
        <p:nvSpPr>
          <p:cNvPr id="4" name="Slide Number Placeholder 3"/>
          <p:cNvSpPr>
            <a:spLocks noGrp="1"/>
          </p:cNvSpPr>
          <p:nvPr>
            <p:ph type="sldNum" sz="quarter" idx="10"/>
          </p:nvPr>
        </p:nvSpPr>
        <p:spPr/>
        <p:txBody>
          <a:bodyPr/>
          <a:lstStyle/>
          <a:p>
            <a:fld id="{CA3E9F1D-9981-42D5-A7DF-B642431CBD71}" type="slidenum">
              <a:rPr lang="en-AU" smtClean="0"/>
              <a:t>8</a:t>
            </a:fld>
            <a:endParaRPr lang="en-AU"/>
          </a:p>
        </p:txBody>
      </p:sp>
    </p:spTree>
    <p:extLst>
      <p:ext uri="{BB962C8B-B14F-4D97-AF65-F5344CB8AC3E}">
        <p14:creationId xmlns:p14="http://schemas.microsoft.com/office/powerpoint/2010/main" val="3143961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smtClean="0">
                <a:solidFill>
                  <a:srgbClr val="000000"/>
                </a:solidFill>
                <a:latin typeface="Times New Roman"/>
              </a:rPr>
              <a:t>Cyber-related child sexual exploitation and abuse poses challenges due to the anonymity of the cyber environment and the related tools and platforms available to offenders to engage with potential victims and mask their true identity. </a:t>
            </a:r>
          </a:p>
          <a:p>
            <a:r>
              <a:rPr lang="en-US" sz="1200" b="0" i="0" u="none" strike="noStrike" baseline="0" dirty="0" smtClean="0">
                <a:solidFill>
                  <a:srgbClr val="000000"/>
                </a:solidFill>
                <a:latin typeface="Times New Roman"/>
              </a:rPr>
              <a:t>Advances in technology, the ease of access to the internet, tools and knowledge available to offenders to disguise their identity, and increasing use of the internet by younger children all pose challenges to such investigations. For regulatory authorities and law enforcement agencies, the immediate challenge lies in finding ways to mitigate the risks posed by increased anonymity in The Onion Router and the </a:t>
            </a:r>
            <a:r>
              <a:rPr lang="en-US" sz="1200" b="0" i="0" u="none" strike="noStrike" baseline="0" dirty="0" err="1" smtClean="0">
                <a:solidFill>
                  <a:srgbClr val="000000"/>
                </a:solidFill>
                <a:latin typeface="Times New Roman"/>
              </a:rPr>
              <a:t>darknet</a:t>
            </a:r>
            <a:r>
              <a:rPr lang="en-US" sz="1200" b="0" i="0" u="none" strike="noStrike" baseline="0" dirty="0" smtClean="0">
                <a:solidFill>
                  <a:srgbClr val="000000"/>
                </a:solidFill>
                <a:latin typeface="Times New Roman"/>
              </a:rPr>
              <a:t>. Additionally, these matters often cross international borders, which can increase complexity. For example, obtaining foreign evidence can be challenging across all crime types. </a:t>
            </a:r>
            <a:endParaRPr lang="en-AU" dirty="0"/>
          </a:p>
        </p:txBody>
      </p:sp>
      <p:sp>
        <p:nvSpPr>
          <p:cNvPr id="4" name="Slide Number Placeholder 3"/>
          <p:cNvSpPr>
            <a:spLocks noGrp="1"/>
          </p:cNvSpPr>
          <p:nvPr>
            <p:ph type="sldNum" sz="quarter" idx="10"/>
          </p:nvPr>
        </p:nvSpPr>
        <p:spPr/>
        <p:txBody>
          <a:bodyPr/>
          <a:lstStyle/>
          <a:p>
            <a:fld id="{CA3E9F1D-9981-42D5-A7DF-B642431CBD71}" type="slidenum">
              <a:rPr lang="en-AU" smtClean="0">
                <a:solidFill>
                  <a:prstClr val="black"/>
                </a:solidFill>
              </a:rPr>
              <a:pPr/>
              <a:t>9</a:t>
            </a:fld>
            <a:endParaRPr lang="en-AU">
              <a:solidFill>
                <a:prstClr val="black"/>
              </a:solidFill>
            </a:endParaRPr>
          </a:p>
        </p:txBody>
      </p:sp>
    </p:spTree>
    <p:extLst>
      <p:ext uri="{BB962C8B-B14F-4D97-AF65-F5344CB8AC3E}">
        <p14:creationId xmlns:p14="http://schemas.microsoft.com/office/powerpoint/2010/main" val="163805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smtClean="0">
                <a:solidFill>
                  <a:srgbClr val="000000"/>
                </a:solidFill>
                <a:latin typeface="Times New Roman"/>
              </a:rPr>
              <a:t>Cyber-related child sexual exploitation and abuse poses challenges due to the anonymity of the cyber environment and the related tools and platforms available to offenders to engage with potential victims and mask their true identity. </a:t>
            </a:r>
          </a:p>
          <a:p>
            <a:r>
              <a:rPr lang="en-US" sz="1200" b="0" i="0" u="none" strike="noStrike" baseline="0" dirty="0" smtClean="0">
                <a:solidFill>
                  <a:srgbClr val="000000"/>
                </a:solidFill>
                <a:latin typeface="Times New Roman"/>
              </a:rPr>
              <a:t>Advances in technology, the ease of access to the internet, tools and knowledge available to offenders to disguise their identity, and increasing use of the internet by younger children all pose challenges to such investigations. For regulatory authorities and law enforcement agencies, the immediate challenge lies in finding ways to mitigate the risks posed by increased anonymity in The Onion Router and the </a:t>
            </a:r>
            <a:r>
              <a:rPr lang="en-US" sz="1200" b="0" i="0" u="none" strike="noStrike" baseline="0" dirty="0" err="1" smtClean="0">
                <a:solidFill>
                  <a:srgbClr val="000000"/>
                </a:solidFill>
                <a:latin typeface="Times New Roman"/>
              </a:rPr>
              <a:t>darknet</a:t>
            </a:r>
            <a:r>
              <a:rPr lang="en-US" sz="1200" b="0" i="0" u="none" strike="noStrike" baseline="0" dirty="0" smtClean="0">
                <a:solidFill>
                  <a:srgbClr val="000000"/>
                </a:solidFill>
                <a:latin typeface="Times New Roman"/>
              </a:rPr>
              <a:t>. Additionally, these matters often cross international borders, which can increase complexity. For example, obtaining foreign evidence can be challenging across all crime types. </a:t>
            </a:r>
            <a:endParaRPr lang="en-AU" dirty="0" smtClean="0"/>
          </a:p>
          <a:p>
            <a:endParaRPr lang="en-AU" dirty="0"/>
          </a:p>
        </p:txBody>
      </p:sp>
      <p:sp>
        <p:nvSpPr>
          <p:cNvPr id="4" name="Slide Number Placeholder 3"/>
          <p:cNvSpPr>
            <a:spLocks noGrp="1"/>
          </p:cNvSpPr>
          <p:nvPr>
            <p:ph type="sldNum" sz="quarter" idx="10"/>
          </p:nvPr>
        </p:nvSpPr>
        <p:spPr/>
        <p:txBody>
          <a:bodyPr/>
          <a:lstStyle/>
          <a:p>
            <a:fld id="{CA3E9F1D-9981-42D5-A7DF-B642431CBD71}" type="slidenum">
              <a:rPr lang="en-AU" smtClean="0">
                <a:solidFill>
                  <a:prstClr val="black"/>
                </a:solidFill>
              </a:rPr>
              <a:pPr/>
              <a:t>10</a:t>
            </a:fld>
            <a:endParaRPr lang="en-AU">
              <a:solidFill>
                <a:prstClr val="black"/>
              </a:solidFill>
            </a:endParaRPr>
          </a:p>
        </p:txBody>
      </p:sp>
    </p:spTree>
    <p:extLst>
      <p:ext uri="{BB962C8B-B14F-4D97-AF65-F5344CB8AC3E}">
        <p14:creationId xmlns:p14="http://schemas.microsoft.com/office/powerpoint/2010/main" val="1995060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smtClean="0">
                <a:solidFill>
                  <a:srgbClr val="000000"/>
                </a:solidFill>
                <a:latin typeface="Times New Roman"/>
              </a:rPr>
              <a:t>Cyber-related child sexual exploitation and abuse poses challenges due to the anonymity of the cyber environment and the related tools and platforms available to offenders to engage with potential victims and mask their true identity. </a:t>
            </a:r>
          </a:p>
          <a:p>
            <a:r>
              <a:rPr lang="en-US" sz="1200" b="0" i="0" u="none" strike="noStrike" baseline="0" dirty="0" smtClean="0">
                <a:solidFill>
                  <a:srgbClr val="000000"/>
                </a:solidFill>
                <a:latin typeface="Times New Roman"/>
              </a:rPr>
              <a:t>Advances in technology, the ease of access to the internet, tools and knowledge available to offenders to disguise their identity, and increasing use of the internet by younger children all pose challenges to such investigations. For regulatory authorities and law enforcement agencies, the immediate challenge lies in finding ways to mitigate the risks posed by increased anonymity in The Onion Router and the </a:t>
            </a:r>
            <a:r>
              <a:rPr lang="en-US" sz="1200" b="0" i="0" u="none" strike="noStrike" baseline="0" dirty="0" err="1" smtClean="0">
                <a:solidFill>
                  <a:srgbClr val="000000"/>
                </a:solidFill>
                <a:latin typeface="Times New Roman"/>
              </a:rPr>
              <a:t>darknet</a:t>
            </a:r>
            <a:r>
              <a:rPr lang="en-US" sz="1200" b="0" i="0" u="none" strike="noStrike" baseline="0" dirty="0" smtClean="0">
                <a:solidFill>
                  <a:srgbClr val="000000"/>
                </a:solidFill>
                <a:latin typeface="Times New Roman"/>
              </a:rPr>
              <a:t>. Additionally, these matters often cross international borders, which can increase complexity. For example, obtaining foreign evidence can be challenging across all crime types. </a:t>
            </a:r>
            <a:endParaRPr lang="en-AU" dirty="0" smtClean="0"/>
          </a:p>
          <a:p>
            <a:endParaRPr lang="en-AU" dirty="0"/>
          </a:p>
        </p:txBody>
      </p:sp>
      <p:sp>
        <p:nvSpPr>
          <p:cNvPr id="4" name="Slide Number Placeholder 3"/>
          <p:cNvSpPr>
            <a:spLocks noGrp="1"/>
          </p:cNvSpPr>
          <p:nvPr>
            <p:ph type="sldNum" sz="quarter" idx="10"/>
          </p:nvPr>
        </p:nvSpPr>
        <p:spPr/>
        <p:txBody>
          <a:bodyPr/>
          <a:lstStyle/>
          <a:p>
            <a:fld id="{CA3E9F1D-9981-42D5-A7DF-B642431CBD71}" type="slidenum">
              <a:rPr lang="en-AU" smtClean="0">
                <a:solidFill>
                  <a:prstClr val="black"/>
                </a:solidFill>
              </a:rPr>
              <a:pPr/>
              <a:t>11</a:t>
            </a:fld>
            <a:endParaRPr lang="en-AU">
              <a:solidFill>
                <a:prstClr val="black"/>
              </a:solidFill>
            </a:endParaRPr>
          </a:p>
        </p:txBody>
      </p:sp>
    </p:spTree>
    <p:extLst>
      <p:ext uri="{BB962C8B-B14F-4D97-AF65-F5344CB8AC3E}">
        <p14:creationId xmlns:p14="http://schemas.microsoft.com/office/powerpoint/2010/main" val="2293937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smtClean="0">
                <a:solidFill>
                  <a:srgbClr val="000000"/>
                </a:solidFill>
                <a:latin typeface="Times New Roman"/>
              </a:rPr>
              <a:t>Cyber-related child sexual exploitation and abuse poses challenges due to the anonymity of the cyber environment and the related tools and platforms available to offenders to engage with potential victims and mask their true identity. </a:t>
            </a:r>
          </a:p>
          <a:p>
            <a:r>
              <a:rPr lang="en-US" sz="1200" b="0" i="0" u="none" strike="noStrike" baseline="0" dirty="0" smtClean="0">
                <a:solidFill>
                  <a:srgbClr val="000000"/>
                </a:solidFill>
                <a:latin typeface="Times New Roman"/>
              </a:rPr>
              <a:t>Advances in technology, the ease of access to the internet, tools and knowledge available to offenders to disguise their identity, and increasing use of the internet by younger children all pose challenges to such investigations. For regulatory authorities and law enforcement agencies, the immediate challenge lies in finding ways to mitigate the risks posed by increased anonymity in The Onion Router and the </a:t>
            </a:r>
            <a:r>
              <a:rPr lang="en-US" sz="1200" b="0" i="0" u="none" strike="noStrike" baseline="0" dirty="0" err="1" smtClean="0">
                <a:solidFill>
                  <a:srgbClr val="000000"/>
                </a:solidFill>
                <a:latin typeface="Times New Roman"/>
              </a:rPr>
              <a:t>darknet</a:t>
            </a:r>
            <a:r>
              <a:rPr lang="en-US" sz="1200" b="0" i="0" u="none" strike="noStrike" baseline="0" dirty="0" smtClean="0">
                <a:solidFill>
                  <a:srgbClr val="000000"/>
                </a:solidFill>
                <a:latin typeface="Times New Roman"/>
              </a:rPr>
              <a:t>. Additionally, these matters often cross international borders, which can increase complexity. For example, obtaining foreign evidence can be challenging across all crime types. </a:t>
            </a:r>
            <a:endParaRPr lang="en-AU" dirty="0" smtClean="0"/>
          </a:p>
          <a:p>
            <a:endParaRPr lang="en-AU" dirty="0"/>
          </a:p>
        </p:txBody>
      </p:sp>
      <p:sp>
        <p:nvSpPr>
          <p:cNvPr id="4" name="Slide Number Placeholder 3"/>
          <p:cNvSpPr>
            <a:spLocks noGrp="1"/>
          </p:cNvSpPr>
          <p:nvPr>
            <p:ph type="sldNum" sz="quarter" idx="10"/>
          </p:nvPr>
        </p:nvSpPr>
        <p:spPr/>
        <p:txBody>
          <a:bodyPr/>
          <a:lstStyle/>
          <a:p>
            <a:fld id="{CA3E9F1D-9981-42D5-A7DF-B642431CBD71}" type="slidenum">
              <a:rPr lang="en-AU" smtClean="0">
                <a:solidFill>
                  <a:prstClr val="black"/>
                </a:solidFill>
              </a:rPr>
              <a:pPr/>
              <a:t>12</a:t>
            </a:fld>
            <a:endParaRPr lang="en-AU">
              <a:solidFill>
                <a:prstClr val="black"/>
              </a:solidFill>
            </a:endParaRPr>
          </a:p>
        </p:txBody>
      </p:sp>
    </p:spTree>
    <p:extLst>
      <p:ext uri="{BB962C8B-B14F-4D97-AF65-F5344CB8AC3E}">
        <p14:creationId xmlns:p14="http://schemas.microsoft.com/office/powerpoint/2010/main" val="2106680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smtClean="0">
                <a:solidFill>
                  <a:srgbClr val="000000"/>
                </a:solidFill>
                <a:latin typeface="Times New Roman"/>
              </a:rPr>
              <a:t>Cyber-related child sexual exploitation and abuse poses challenges due to the anonymity of the cyber environment and the related tools and platforms available to offenders to engage with potential victims and mask their true identity. </a:t>
            </a:r>
          </a:p>
          <a:p>
            <a:r>
              <a:rPr lang="en-US" sz="1200" b="0" i="0" u="none" strike="noStrike" baseline="0" dirty="0" smtClean="0">
                <a:solidFill>
                  <a:srgbClr val="000000"/>
                </a:solidFill>
                <a:latin typeface="Times New Roman"/>
              </a:rPr>
              <a:t>Advances in technology, the ease of access to the internet, tools and knowledge available to offenders to disguise their identity, and increasing use of the internet by younger children all pose challenges to such investigations. For regulatory authorities and law enforcement agencies, the immediate challenge lies in finding ways to mitigate the risks posed by increased anonymity in The Onion Router and the </a:t>
            </a:r>
            <a:r>
              <a:rPr lang="en-US" sz="1200" b="0" i="0" u="none" strike="noStrike" baseline="0" dirty="0" err="1" smtClean="0">
                <a:solidFill>
                  <a:srgbClr val="000000"/>
                </a:solidFill>
                <a:latin typeface="Times New Roman"/>
              </a:rPr>
              <a:t>darknet</a:t>
            </a:r>
            <a:r>
              <a:rPr lang="en-US" sz="1200" b="0" i="0" u="none" strike="noStrike" baseline="0" dirty="0" smtClean="0">
                <a:solidFill>
                  <a:srgbClr val="000000"/>
                </a:solidFill>
                <a:latin typeface="Times New Roman"/>
              </a:rPr>
              <a:t>. Additionally, these matters often cross international borders, which can increase complexity. For example, obtaining foreign evidence can be challenging across all crime types. </a:t>
            </a:r>
            <a:endParaRPr lang="en-AU" dirty="0" smtClean="0"/>
          </a:p>
          <a:p>
            <a:endParaRPr lang="en-AU" dirty="0"/>
          </a:p>
        </p:txBody>
      </p:sp>
      <p:sp>
        <p:nvSpPr>
          <p:cNvPr id="4" name="Slide Number Placeholder 3"/>
          <p:cNvSpPr>
            <a:spLocks noGrp="1"/>
          </p:cNvSpPr>
          <p:nvPr>
            <p:ph type="sldNum" sz="quarter" idx="10"/>
          </p:nvPr>
        </p:nvSpPr>
        <p:spPr/>
        <p:txBody>
          <a:bodyPr/>
          <a:lstStyle/>
          <a:p>
            <a:fld id="{CA3E9F1D-9981-42D5-A7DF-B642431CBD71}" type="slidenum">
              <a:rPr lang="en-AU" smtClean="0">
                <a:solidFill>
                  <a:prstClr val="black"/>
                </a:solidFill>
              </a:rPr>
              <a:pPr/>
              <a:t>13</a:t>
            </a:fld>
            <a:endParaRPr lang="en-AU">
              <a:solidFill>
                <a:prstClr val="black"/>
              </a:solidFill>
            </a:endParaRPr>
          </a:p>
        </p:txBody>
      </p:sp>
    </p:spTree>
    <p:extLst>
      <p:ext uri="{BB962C8B-B14F-4D97-AF65-F5344CB8AC3E}">
        <p14:creationId xmlns:p14="http://schemas.microsoft.com/office/powerpoint/2010/main" val="2063681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365665-5F70-4636-A019-3385C4DC687C}" type="datetimeFigureOut">
              <a:rPr lang="en-AU" smtClean="0"/>
              <a:t>14/06/2019</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A40B5FC2-99BF-4E5F-8F0F-61D6E85895D1}" type="slidenum">
              <a:rPr lang="en-AU" smtClean="0"/>
              <a:t>‹#›</a:t>
            </a:fld>
            <a:endParaRPr lang="en-AU"/>
          </a:p>
        </p:txBody>
      </p:sp>
    </p:spTree>
    <p:extLst>
      <p:ext uri="{BB962C8B-B14F-4D97-AF65-F5344CB8AC3E}">
        <p14:creationId xmlns:p14="http://schemas.microsoft.com/office/powerpoint/2010/main" val="25768322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2874614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3443518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427162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1031249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85522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p:cNvSpPr>
            <a:spLocks noGrp="1"/>
          </p:cNvSpPr>
          <p:nvPr>
            <p:ph type="title"/>
          </p:nvPr>
        </p:nvSpPr>
        <p:spPr>
          <a:xfrm>
            <a:off x="457200" y="555525"/>
            <a:ext cx="8229600" cy="507703"/>
          </a:xfrm>
        </p:spPr>
        <p:txBody>
          <a:bodyPr/>
          <a:lstStyle/>
          <a:p>
            <a:r>
              <a:rPr lang="en-US" dirty="0" smtClean="0"/>
              <a:t>Click to edit Master title style</a:t>
            </a:r>
            <a:endParaRPr lang="en-AU" dirty="0"/>
          </a:p>
        </p:txBody>
      </p:sp>
      <p:sp>
        <p:nvSpPr>
          <p:cNvPr id="7" name="Date Placeholder 6"/>
          <p:cNvSpPr>
            <a:spLocks noGrp="1"/>
          </p:cNvSpPr>
          <p:nvPr>
            <p:ph type="dt" sz="half" idx="10"/>
          </p:nvPr>
        </p:nvSpPr>
        <p:spPr/>
        <p:txBody>
          <a:bodyPr/>
          <a:lstStyle/>
          <a:p>
            <a:fld id="{50365665-5F70-4636-A019-3385C4DC687C}" type="datetimeFigureOut">
              <a:rPr lang="en-AU" smtClean="0"/>
              <a:pPr/>
              <a:t>14/06/2019</a:t>
            </a:fld>
            <a:endParaRPr lang="en-AU" dirty="0"/>
          </a:p>
        </p:txBody>
      </p:sp>
      <p:sp>
        <p:nvSpPr>
          <p:cNvPr id="8" name="Footer Placeholder 7"/>
          <p:cNvSpPr>
            <a:spLocks noGrp="1"/>
          </p:cNvSpPr>
          <p:nvPr>
            <p:ph type="ftr" sz="quarter" idx="11"/>
          </p:nvPr>
        </p:nvSpPr>
        <p:spPr>
          <a:xfrm>
            <a:off x="3203848" y="4534396"/>
            <a:ext cx="4248472" cy="273844"/>
          </a:xfrm>
        </p:spPr>
        <p:txBody>
          <a:bodyPr/>
          <a:lstStyle/>
          <a:p>
            <a:endParaRPr lang="en-AU" dirty="0"/>
          </a:p>
        </p:txBody>
      </p:sp>
      <p:sp>
        <p:nvSpPr>
          <p:cNvPr id="9" name="Slide Number Placeholder 8"/>
          <p:cNvSpPr>
            <a:spLocks noGrp="1"/>
          </p:cNvSpPr>
          <p:nvPr>
            <p:ph type="sldNum" sz="quarter" idx="12"/>
          </p:nvPr>
        </p:nvSpPr>
        <p:spPr/>
        <p:txBody>
          <a:bodyPr/>
          <a:lstStyle/>
          <a:p>
            <a:fld id="{A40B5FC2-99BF-4E5F-8F0F-61D6E85895D1}" type="slidenum">
              <a:rPr lang="en-AU" smtClean="0"/>
              <a:pPr/>
              <a:t>‹#›</a:t>
            </a:fld>
            <a:endParaRPr lang="en-AU" dirty="0"/>
          </a:p>
        </p:txBody>
      </p:sp>
    </p:spTree>
    <p:extLst>
      <p:ext uri="{BB962C8B-B14F-4D97-AF65-F5344CB8AC3E}">
        <p14:creationId xmlns:p14="http://schemas.microsoft.com/office/powerpoint/2010/main" val="335722409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dirty="0" smtClean="0"/>
              <a:t>Click to edit Master title style</a:t>
            </a:r>
            <a:endParaRPr lang="en-AU"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accent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AU" dirty="0"/>
          </a:p>
        </p:txBody>
      </p:sp>
      <p:sp>
        <p:nvSpPr>
          <p:cNvPr id="4" name="Date Placeholder 3"/>
          <p:cNvSpPr>
            <a:spLocks noGrp="1"/>
          </p:cNvSpPr>
          <p:nvPr>
            <p:ph type="dt" sz="half" idx="10"/>
          </p:nvPr>
        </p:nvSpPr>
        <p:spPr/>
        <p:txBody>
          <a:bodyPr/>
          <a:lstStyle/>
          <a:p>
            <a:fld id="{50365665-5F70-4636-A019-3385C4DC687C}" type="datetimeFigureOut">
              <a:rPr lang="en-AU" smtClean="0"/>
              <a:t>14/06/2019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40B5FC2-99BF-4E5F-8F0F-61D6E85895D1}" type="slidenum">
              <a:rPr lang="en-AU" smtClean="0"/>
              <a:t>‹#›</a:t>
            </a:fld>
            <a:endParaRPr lang="en-AU"/>
          </a:p>
        </p:txBody>
      </p:sp>
    </p:spTree>
    <p:extLst>
      <p:ext uri="{BB962C8B-B14F-4D97-AF65-F5344CB8AC3E}">
        <p14:creationId xmlns:p14="http://schemas.microsoft.com/office/powerpoint/2010/main" val="24153706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Title 6"/>
          <p:cNvSpPr>
            <a:spLocks noGrp="1"/>
          </p:cNvSpPr>
          <p:nvPr>
            <p:ph type="title"/>
          </p:nvPr>
        </p:nvSpPr>
        <p:spPr>
          <a:xfrm>
            <a:off x="457200" y="411509"/>
            <a:ext cx="8229600" cy="651719"/>
          </a:xfrm>
        </p:spPr>
        <p:txBody>
          <a:bodyPr/>
          <a:lstStyle/>
          <a:p>
            <a:r>
              <a:rPr lang="en-US" smtClean="0"/>
              <a:t>Click to edit Master title style</a:t>
            </a:r>
            <a:endParaRPr lang="en-AU"/>
          </a:p>
        </p:txBody>
      </p:sp>
    </p:spTree>
    <p:extLst>
      <p:ext uri="{BB962C8B-B14F-4D97-AF65-F5344CB8AC3E}">
        <p14:creationId xmlns:p14="http://schemas.microsoft.com/office/powerpoint/2010/main" val="229709257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accent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solidFill>
                  <a:schemeClr val="accent6"/>
                </a:solidFill>
              </a:defRPr>
            </a:lvl1pPr>
          </a:lstStyle>
          <a:p>
            <a:fld id="{50365665-5F70-4636-A019-3385C4DC687C}" type="datetimeFigureOut">
              <a:rPr lang="en-AU" smtClean="0"/>
              <a:pPr/>
              <a:t>14/06/2019</a:t>
            </a:fld>
            <a:endParaRPr lang="en-AU" dirty="0"/>
          </a:p>
        </p:txBody>
      </p:sp>
      <p:sp>
        <p:nvSpPr>
          <p:cNvPr id="5" name="Footer Placeholder 4"/>
          <p:cNvSpPr>
            <a:spLocks noGrp="1"/>
          </p:cNvSpPr>
          <p:nvPr>
            <p:ph type="ftr" sz="quarter" idx="11"/>
          </p:nvPr>
        </p:nvSpPr>
        <p:spPr/>
        <p:txBody>
          <a:bodyPr/>
          <a:lstStyle>
            <a:lvl1pPr>
              <a:defRPr>
                <a:solidFill>
                  <a:schemeClr val="accent6"/>
                </a:solidFill>
              </a:defRPr>
            </a:lvl1pPr>
          </a:lstStyle>
          <a:p>
            <a:endParaRPr lang="en-AU" dirty="0"/>
          </a:p>
        </p:txBody>
      </p:sp>
      <p:sp>
        <p:nvSpPr>
          <p:cNvPr id="6" name="Slide Number Placeholder 5"/>
          <p:cNvSpPr>
            <a:spLocks noGrp="1"/>
          </p:cNvSpPr>
          <p:nvPr>
            <p:ph type="sldNum" sz="quarter" idx="12"/>
          </p:nvPr>
        </p:nvSpPr>
        <p:spPr/>
        <p:txBody>
          <a:bodyPr/>
          <a:lstStyle>
            <a:lvl1pPr>
              <a:defRPr>
                <a:solidFill>
                  <a:schemeClr val="accent6"/>
                </a:solidFill>
              </a:defRPr>
            </a:lvl1pPr>
          </a:lstStyle>
          <a:p>
            <a:fld id="{A40B5FC2-99BF-4E5F-8F0F-61D6E85895D1}" type="slidenum">
              <a:rPr lang="en-AU" smtClean="0"/>
              <a:pPr/>
              <a:t>‹#›</a:t>
            </a:fld>
            <a:endParaRPr lang="en-AU" dirty="0"/>
          </a:p>
        </p:txBody>
      </p:sp>
    </p:spTree>
    <p:extLst>
      <p:ext uri="{BB962C8B-B14F-4D97-AF65-F5344CB8AC3E}">
        <p14:creationId xmlns:p14="http://schemas.microsoft.com/office/powerpoint/2010/main" val="107894186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200151"/>
            <a:ext cx="4038600" cy="32438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200151"/>
            <a:ext cx="4038600" cy="32438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8" name="Date Placeholder 7"/>
          <p:cNvSpPr>
            <a:spLocks noGrp="1"/>
          </p:cNvSpPr>
          <p:nvPr>
            <p:ph type="dt" sz="half" idx="10"/>
          </p:nvPr>
        </p:nvSpPr>
        <p:spPr/>
        <p:txBody>
          <a:bodyPr/>
          <a:lstStyle/>
          <a:p>
            <a:fld id="{50365665-5F70-4636-A019-3385C4DC687C}" type="datetimeFigureOut">
              <a:rPr lang="en-AU" smtClean="0"/>
              <a:pPr/>
              <a:t>14/06/2019</a:t>
            </a:fld>
            <a:endParaRPr lang="en-AU" dirty="0"/>
          </a:p>
        </p:txBody>
      </p:sp>
      <p:sp>
        <p:nvSpPr>
          <p:cNvPr id="9" name="Footer Placeholder 8"/>
          <p:cNvSpPr>
            <a:spLocks noGrp="1"/>
          </p:cNvSpPr>
          <p:nvPr>
            <p:ph type="ftr" sz="quarter" idx="11"/>
          </p:nvPr>
        </p:nvSpPr>
        <p:spPr/>
        <p:txBody>
          <a:bodyPr/>
          <a:lstStyle/>
          <a:p>
            <a:endParaRPr lang="en-AU" dirty="0"/>
          </a:p>
        </p:txBody>
      </p:sp>
      <p:sp>
        <p:nvSpPr>
          <p:cNvPr id="10" name="Slide Number Placeholder 9"/>
          <p:cNvSpPr>
            <a:spLocks noGrp="1"/>
          </p:cNvSpPr>
          <p:nvPr>
            <p:ph type="sldNum" sz="quarter" idx="12"/>
          </p:nvPr>
        </p:nvSpPr>
        <p:spPr/>
        <p:txBody>
          <a:bodyPr/>
          <a:lstStyle/>
          <a:p>
            <a:fld id="{A40B5FC2-99BF-4E5F-8F0F-61D6E85895D1}" type="slidenum">
              <a:rPr lang="en-AU" smtClean="0"/>
              <a:pPr/>
              <a:t>‹#›</a:t>
            </a:fld>
            <a:endParaRPr lang="en-AU" dirty="0"/>
          </a:p>
        </p:txBody>
      </p:sp>
    </p:spTree>
    <p:extLst>
      <p:ext uri="{BB962C8B-B14F-4D97-AF65-F5344CB8AC3E}">
        <p14:creationId xmlns:p14="http://schemas.microsoft.com/office/powerpoint/2010/main" val="332396338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8128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8128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50365665-5F70-4636-A019-3385C4DC687C}" type="datetimeFigureOut">
              <a:rPr lang="en-AU" smtClean="0"/>
              <a:t>14/06/2019</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A40B5FC2-99BF-4E5F-8F0F-61D6E85895D1}" type="slidenum">
              <a:rPr lang="en-AU" smtClean="0"/>
              <a:t>‹#›</a:t>
            </a:fld>
            <a:endParaRPr lang="en-AU"/>
          </a:p>
        </p:txBody>
      </p:sp>
    </p:spTree>
    <p:extLst>
      <p:ext uri="{BB962C8B-B14F-4D97-AF65-F5344CB8AC3E}">
        <p14:creationId xmlns:p14="http://schemas.microsoft.com/office/powerpoint/2010/main" val="74947270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04789"/>
            <a:ext cx="5111750" cy="42391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1" y="1076327"/>
            <a:ext cx="3008313" cy="3367632"/>
          </a:xfrm>
        </p:spPr>
        <p:txBody>
          <a:bodyPr/>
          <a:lstStyle>
            <a:lvl1pPr marL="0" indent="0">
              <a:buNone/>
              <a:defRPr sz="1400">
                <a:solidFill>
                  <a:schemeClr val="accent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50365665-5F70-4636-A019-3385C4DC687C}" type="datetimeFigureOut">
              <a:rPr lang="en-AU" smtClean="0"/>
              <a:t>14/06/2019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40B5FC2-99BF-4E5F-8F0F-61D6E85895D1}" type="slidenum">
              <a:rPr lang="en-AU" smtClean="0"/>
              <a:t>‹#›</a:t>
            </a:fld>
            <a:endParaRPr lang="en-AU"/>
          </a:p>
        </p:txBody>
      </p:sp>
    </p:spTree>
    <p:extLst>
      <p:ext uri="{BB962C8B-B14F-4D97-AF65-F5344CB8AC3E}">
        <p14:creationId xmlns:p14="http://schemas.microsoft.com/office/powerpoint/2010/main" val="249023220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4025503"/>
            <a:ext cx="5486400" cy="418455"/>
          </a:xfrm>
        </p:spPr>
        <p:txBody>
          <a:bodyPr/>
          <a:lstStyle>
            <a:lvl1pPr marL="0" indent="0">
              <a:buNone/>
              <a:defRPr sz="1400">
                <a:solidFill>
                  <a:schemeClr val="accent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50365665-5F70-4636-A019-3385C4DC687C}" type="datetimeFigureOut">
              <a:rPr lang="en-AU" smtClean="0"/>
              <a:t>14/06/2019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40B5FC2-99BF-4E5F-8F0F-61D6E85895D1}" type="slidenum">
              <a:rPr lang="en-AU" smtClean="0"/>
              <a:t>‹#›</a:t>
            </a:fld>
            <a:endParaRPr lang="en-AU"/>
          </a:p>
        </p:txBody>
      </p:sp>
    </p:spTree>
    <p:extLst>
      <p:ext uri="{BB962C8B-B14F-4D97-AF65-F5344CB8AC3E}">
        <p14:creationId xmlns:p14="http://schemas.microsoft.com/office/powerpoint/2010/main" val="394000312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16">
            <a:extLst>
              <a:ext uri="{28A0092B-C50C-407E-A947-70E740481C1C}">
                <a14:useLocalDpi xmlns:a14="http://schemas.microsoft.com/office/drawing/2010/main" val="0"/>
              </a:ext>
            </a:extLst>
          </a:blip>
          <a:stretch>
            <a:fillRect/>
          </a:stretch>
        </p:blipFill>
        <p:spPr bwMode="auto">
          <a:xfrm>
            <a:off x="-7961" y="4203539"/>
            <a:ext cx="1915666" cy="9355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457200" y="483517"/>
            <a:ext cx="8229600" cy="579711"/>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457200" y="1200151"/>
            <a:ext cx="8229600" cy="324380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1907704" y="4534396"/>
            <a:ext cx="936104" cy="273844"/>
          </a:xfrm>
          <a:prstGeom prst="rect">
            <a:avLst/>
          </a:prstGeom>
        </p:spPr>
        <p:txBody>
          <a:bodyPr vert="horz" lIns="91440" tIns="45720" rIns="91440" bIns="45720" rtlCol="0" anchor="ctr"/>
          <a:lstStyle>
            <a:lvl1pPr algn="l">
              <a:defRPr sz="1200">
                <a:solidFill>
                  <a:schemeClr val="accent6"/>
                </a:solidFill>
              </a:defRPr>
            </a:lvl1pPr>
          </a:lstStyle>
          <a:p>
            <a:fld id="{50365665-5F70-4636-A019-3385C4DC687C}" type="datetimeFigureOut">
              <a:rPr lang="en-AU" smtClean="0"/>
              <a:pPr/>
              <a:t>14/06/2019</a:t>
            </a:fld>
            <a:endParaRPr lang="en-AU" dirty="0"/>
          </a:p>
        </p:txBody>
      </p:sp>
      <p:sp>
        <p:nvSpPr>
          <p:cNvPr id="5" name="Footer Placeholder 4"/>
          <p:cNvSpPr>
            <a:spLocks noGrp="1"/>
          </p:cNvSpPr>
          <p:nvPr>
            <p:ph type="ftr" sz="quarter" idx="3"/>
          </p:nvPr>
        </p:nvSpPr>
        <p:spPr>
          <a:xfrm>
            <a:off x="3131840" y="4534396"/>
            <a:ext cx="4248472" cy="273844"/>
          </a:xfrm>
          <a:prstGeom prst="rect">
            <a:avLst/>
          </a:prstGeom>
        </p:spPr>
        <p:txBody>
          <a:bodyPr vert="horz" lIns="91440" tIns="45720" rIns="91440" bIns="45720" rtlCol="0" anchor="ctr"/>
          <a:lstStyle>
            <a:lvl1pPr algn="ctr">
              <a:defRPr sz="1200">
                <a:solidFill>
                  <a:schemeClr val="accent6"/>
                </a:solidFill>
              </a:defRPr>
            </a:lvl1pPr>
          </a:lstStyle>
          <a:p>
            <a:endParaRPr lang="en-AU" dirty="0"/>
          </a:p>
        </p:txBody>
      </p:sp>
      <p:sp>
        <p:nvSpPr>
          <p:cNvPr id="6" name="Slide Number Placeholder 5"/>
          <p:cNvSpPr>
            <a:spLocks noGrp="1"/>
          </p:cNvSpPr>
          <p:nvPr>
            <p:ph type="sldNum" sz="quarter" idx="4"/>
          </p:nvPr>
        </p:nvSpPr>
        <p:spPr>
          <a:xfrm>
            <a:off x="7596336" y="4534396"/>
            <a:ext cx="1090464" cy="273844"/>
          </a:xfrm>
          <a:prstGeom prst="rect">
            <a:avLst/>
          </a:prstGeom>
        </p:spPr>
        <p:txBody>
          <a:bodyPr vert="horz" lIns="91440" tIns="45720" rIns="91440" bIns="45720" rtlCol="0" anchor="ctr"/>
          <a:lstStyle>
            <a:lvl1pPr algn="r">
              <a:defRPr sz="1200">
                <a:solidFill>
                  <a:schemeClr val="accent6"/>
                </a:solidFill>
              </a:defRPr>
            </a:lvl1pPr>
          </a:lstStyle>
          <a:p>
            <a:fld id="{A40B5FC2-99BF-4E5F-8F0F-61D6E85895D1}" type="slidenum">
              <a:rPr lang="en-AU" smtClean="0"/>
              <a:pPr/>
              <a:t>‹#›</a:t>
            </a:fld>
            <a:endParaRPr lang="en-AU" dirty="0"/>
          </a:p>
        </p:txBody>
      </p:sp>
      <p:sp>
        <p:nvSpPr>
          <p:cNvPr id="14" name="hc" descr=" For Official Use Only "/>
          <p:cNvSpPr txBox="1"/>
          <p:nvPr userDrawn="1"/>
        </p:nvSpPr>
        <p:spPr>
          <a:xfrm>
            <a:off x="0" y="0"/>
            <a:ext cx="9144000" cy="369332"/>
          </a:xfrm>
          <a:prstGeom prst="rect">
            <a:avLst/>
          </a:prstGeom>
          <a:noFill/>
        </p:spPr>
        <p:txBody>
          <a:bodyPr vert="horz" rtlCol="0">
            <a:spAutoFit/>
          </a:bodyPr>
          <a:lstStyle/>
          <a:p>
            <a:pPr algn="ctr"/>
            <a:r>
              <a:rPr lang="en-AU" sz="1800" b="1" i="0" u="none" baseline="0" smtClean="0">
                <a:solidFill>
                  <a:srgbClr val="FF0000"/>
                </a:solidFill>
                <a:latin typeface="calibri" panose="020F0502020204030204" pitchFamily="34" charset="0"/>
              </a:rPr>
              <a:t> For Official Use Only </a:t>
            </a:r>
            <a:endParaRPr lang="en-AU" sz="1800" b="1" i="0" u="none" baseline="0">
              <a:solidFill>
                <a:srgbClr val="FF0000"/>
              </a:solidFill>
              <a:latin typeface="calibri" panose="020F0502020204030204" pitchFamily="34" charset="0"/>
            </a:endParaRPr>
          </a:p>
        </p:txBody>
      </p:sp>
      <p:sp>
        <p:nvSpPr>
          <p:cNvPr id="13" name="fc" descr=" For Official Use Only "/>
          <p:cNvSpPr txBox="1"/>
          <p:nvPr userDrawn="1"/>
        </p:nvSpPr>
        <p:spPr>
          <a:xfrm>
            <a:off x="0" y="4805680"/>
            <a:ext cx="9144000" cy="369332"/>
          </a:xfrm>
          <a:prstGeom prst="rect">
            <a:avLst/>
          </a:prstGeom>
          <a:noFill/>
        </p:spPr>
        <p:txBody>
          <a:bodyPr vert="horz" rtlCol="0">
            <a:spAutoFit/>
          </a:bodyPr>
          <a:lstStyle/>
          <a:p>
            <a:pPr algn="ctr"/>
            <a:r>
              <a:rPr lang="en-AU" sz="1800" b="1" i="0" u="none" baseline="0" smtClean="0">
                <a:solidFill>
                  <a:srgbClr val="FF0000"/>
                </a:solidFill>
                <a:latin typeface="calibri" panose="020F0502020204030204" pitchFamily="34" charset="0"/>
              </a:rPr>
              <a:t> For Official Use Only </a:t>
            </a:r>
            <a:endParaRPr lang="en-AU" sz="1800" b="1" i="0" u="none" baseline="0" dirty="0">
              <a:solidFill>
                <a:srgbClr val="FF0000"/>
              </a:solidFill>
              <a:latin typeface="calibri" panose="020F0502020204030204" pitchFamily="34" charset="0"/>
            </a:endParaRPr>
          </a:p>
        </p:txBody>
      </p:sp>
    </p:spTree>
    <p:extLst>
      <p:ext uri="{BB962C8B-B14F-4D97-AF65-F5344CB8AC3E}">
        <p14:creationId xmlns:p14="http://schemas.microsoft.com/office/powerpoint/2010/main" val="4070688971"/>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0" r:id="rId4"/>
    <p:sldLayoutId id="2147483651" r:id="rId5"/>
    <p:sldLayoutId id="2147483652" r:id="rId6"/>
    <p:sldLayoutId id="2147483653" r:id="rId7"/>
    <p:sldLayoutId id="2147483656" r:id="rId8"/>
    <p:sldLayoutId id="2147483657" r:id="rId9"/>
    <p:sldLayoutId id="2147483661" r:id="rId10"/>
    <p:sldLayoutId id="2147483662" r:id="rId11"/>
    <p:sldLayoutId id="2147483663" r:id="rId12"/>
    <p:sldLayoutId id="2147483665" r:id="rId13"/>
    <p:sldLayoutId id="2147483666" r:id="rId14"/>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Wingdings" panose="05000000000000000000" pitchFamily="2" charset="2"/>
        <a:buChar char="§"/>
        <a:defRPr sz="3200" kern="1200">
          <a:solidFill>
            <a:schemeClr val="bg1"/>
          </a:solidFill>
          <a:latin typeface="+mn-lt"/>
          <a:ea typeface="+mn-ea"/>
          <a:cs typeface="+mn-cs"/>
        </a:defRPr>
      </a:lvl1pPr>
      <a:lvl2pPr marL="742950" indent="-285750" algn="l" defTabSz="914400" rtl="0" eaLnBrk="1" latinLnBrk="0" hangingPunct="1">
        <a:spcBef>
          <a:spcPct val="20000"/>
        </a:spcBef>
        <a:buClr>
          <a:schemeClr val="accent6">
            <a:lumMod val="60000"/>
            <a:lumOff val="40000"/>
          </a:schemeClr>
        </a:buClr>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Clr>
          <a:schemeClr val="accent2">
            <a:lumMod val="60000"/>
            <a:lumOff val="40000"/>
          </a:schemeClr>
        </a:buClr>
        <a:buSzPct val="80000"/>
        <a:buFont typeface="Wingdings" panose="05000000000000000000" pitchFamily="2" charset="2"/>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Clr>
          <a:schemeClr val="accent5"/>
        </a:buClr>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image" Target="../media/image25.gi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9.jpe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31.png"/><Relationship Id="rId3" Type="http://schemas.openxmlformats.org/officeDocument/2006/relationships/image" Target="../media/image17.jpeg"/><Relationship Id="rId7" Type="http://schemas.openxmlformats.org/officeDocument/2006/relationships/image" Target="../media/image20.jpeg"/><Relationship Id="rId12" Type="http://schemas.openxmlformats.org/officeDocument/2006/relationships/image" Target="../media/image25.gi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9.jpe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33.png"/><Relationship Id="rId10" Type="http://schemas.openxmlformats.org/officeDocument/2006/relationships/image" Target="../media/image23.png"/><Relationship Id="rId4" Type="http://schemas.openxmlformats.org/officeDocument/2006/relationships/image" Target="../media/image16.jpeg"/><Relationship Id="rId9" Type="http://schemas.openxmlformats.org/officeDocument/2006/relationships/image" Target="../media/image22.jpeg"/><Relationship Id="rId1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5.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9764"/>
            <a:ext cx="9144000" cy="1983970"/>
          </a:xfrm>
          <a:prstGeom prst="rect">
            <a:avLst/>
          </a:prstGeom>
        </p:spPr>
      </p:pic>
      <p:sp>
        <p:nvSpPr>
          <p:cNvPr id="5" name="Title 4"/>
          <p:cNvSpPr>
            <a:spLocks noGrp="1"/>
          </p:cNvSpPr>
          <p:nvPr>
            <p:ph type="title"/>
          </p:nvPr>
        </p:nvSpPr>
        <p:spPr>
          <a:xfrm>
            <a:off x="457200" y="-1100658"/>
            <a:ext cx="8229600" cy="857250"/>
          </a:xfrm>
        </p:spPr>
        <p:txBody>
          <a:bodyPr>
            <a:normAutofit fontScale="90000"/>
          </a:bodyPr>
          <a:lstStyle/>
          <a:p>
            <a:r>
              <a:rPr lang="en-AU" dirty="0">
                <a:solidFill>
                  <a:schemeClr val="bg1">
                    <a:lumMod val="85000"/>
                  </a:schemeClr>
                </a:solidFill>
              </a:rPr>
              <a:t>Australian Federal Police – Intro Slide</a:t>
            </a:r>
          </a:p>
        </p:txBody>
      </p:sp>
      <p:sp>
        <p:nvSpPr>
          <p:cNvPr id="3" name="Rectangle 2"/>
          <p:cNvSpPr/>
          <p:nvPr/>
        </p:nvSpPr>
        <p:spPr>
          <a:xfrm>
            <a:off x="35496" y="4155926"/>
            <a:ext cx="1728192" cy="9361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458345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79712" y="411510"/>
            <a:ext cx="5044679" cy="496061"/>
          </a:xfrm>
        </p:spPr>
        <p:txBody>
          <a:bodyPr/>
          <a:lstStyle/>
          <a:p>
            <a:r>
              <a:rPr lang="en-US" sz="1950" kern="0" dirty="0">
                <a:latin typeface="Verdana"/>
              </a:rPr>
              <a:t>What is LDCA?</a:t>
            </a:r>
            <a:endParaRPr lang="en-AU" sz="1950" dirty="0"/>
          </a:p>
        </p:txBody>
      </p:sp>
      <p:sp>
        <p:nvSpPr>
          <p:cNvPr id="4" name="Content Placeholder 3"/>
          <p:cNvSpPr>
            <a:spLocks noGrp="1"/>
          </p:cNvSpPr>
          <p:nvPr>
            <p:ph idx="1"/>
          </p:nvPr>
        </p:nvSpPr>
        <p:spPr/>
        <p:txBody>
          <a:bodyPr>
            <a:normAutofit fontScale="92500" lnSpcReduction="20000"/>
          </a:bodyPr>
          <a:lstStyle/>
          <a:p>
            <a:pPr marL="51435" indent="0">
              <a:buNone/>
            </a:pPr>
            <a:r>
              <a:rPr lang="en-AU" sz="2600" b="1" u="sng" kern="0" dirty="0" smtClean="0">
                <a:latin typeface="+mn-lt"/>
              </a:rPr>
              <a:t>What is the relationship between LDCA and Travelling Child Sex Offender’s (TCSO)?</a:t>
            </a:r>
            <a:endParaRPr lang="en-AU" sz="2600" dirty="0">
              <a:latin typeface="+mn-lt"/>
            </a:endParaRPr>
          </a:p>
          <a:p>
            <a:pPr>
              <a:buClrTx/>
              <a:buFont typeface="Arial" panose="020B0604020202020204" pitchFamily="34" charset="0"/>
              <a:buChar char="•"/>
            </a:pPr>
            <a:r>
              <a:rPr lang="en-US" sz="2600" dirty="0" smtClean="0">
                <a:latin typeface="+mn-lt"/>
              </a:rPr>
              <a:t>LDCA often precipitates offenders travelling abroad to commit contact offences;</a:t>
            </a:r>
          </a:p>
          <a:p>
            <a:pPr>
              <a:buClrTx/>
              <a:buFont typeface="Arial" panose="020B0604020202020204" pitchFamily="34" charset="0"/>
              <a:buChar char="•"/>
            </a:pPr>
            <a:r>
              <a:rPr lang="en-US" sz="2600" dirty="0" smtClean="0">
                <a:latin typeface="+mn-lt"/>
              </a:rPr>
              <a:t>Australian Registered Child Sex Offenders (RCSO’s) may seek out LDCA as they are unable to travel;</a:t>
            </a:r>
          </a:p>
          <a:p>
            <a:pPr>
              <a:buClrTx/>
              <a:buFont typeface="Arial" panose="020B0604020202020204" pitchFamily="34" charset="0"/>
              <a:buChar char="•"/>
            </a:pPr>
            <a:r>
              <a:rPr lang="en-US" sz="2600" dirty="0" smtClean="0">
                <a:latin typeface="+mn-lt"/>
              </a:rPr>
              <a:t>Both involve the exchange of money;</a:t>
            </a:r>
          </a:p>
          <a:p>
            <a:pPr>
              <a:buClrTx/>
              <a:buFont typeface="Arial" panose="020B0604020202020204" pitchFamily="34" charset="0"/>
              <a:buChar char="•"/>
            </a:pPr>
            <a:r>
              <a:rPr lang="en-US" sz="2600" dirty="0" smtClean="0">
                <a:latin typeface="+mn-lt"/>
              </a:rPr>
              <a:t>Both are difficult to </a:t>
            </a:r>
            <a:r>
              <a:rPr lang="en-US" sz="2600" b="1" u="sng" dirty="0" smtClean="0">
                <a:latin typeface="+mn-lt"/>
              </a:rPr>
              <a:t>prevent</a:t>
            </a:r>
            <a:r>
              <a:rPr lang="en-US" sz="2600" dirty="0" smtClean="0">
                <a:latin typeface="+mn-lt"/>
              </a:rPr>
              <a:t>, </a:t>
            </a:r>
            <a:r>
              <a:rPr lang="en-US" sz="2600" b="1" u="sng" dirty="0" smtClean="0">
                <a:latin typeface="+mn-lt"/>
              </a:rPr>
              <a:t>detect</a:t>
            </a:r>
            <a:r>
              <a:rPr lang="en-US" sz="2600" dirty="0" smtClean="0">
                <a:latin typeface="+mn-lt"/>
              </a:rPr>
              <a:t> and </a:t>
            </a:r>
            <a:r>
              <a:rPr lang="en-US" sz="2600" b="1" u="sng" dirty="0" smtClean="0">
                <a:latin typeface="+mn-lt"/>
              </a:rPr>
              <a:t>disrupt</a:t>
            </a:r>
            <a:r>
              <a:rPr lang="en-US" sz="2600" dirty="0" smtClean="0">
                <a:latin typeface="+mn-lt"/>
              </a:rPr>
              <a:t> and requires international cooperation. </a:t>
            </a:r>
          </a:p>
          <a:p>
            <a:pPr marL="51435" indent="0">
              <a:buNone/>
            </a:pPr>
            <a:endParaRPr lang="en-US" dirty="0" smtClean="0">
              <a:solidFill>
                <a:srgbClr val="000000"/>
              </a:solidFill>
              <a:latin typeface="+mn-lt"/>
            </a:endParaRPr>
          </a:p>
        </p:txBody>
      </p:sp>
    </p:spTree>
    <p:extLst>
      <p:ext uri="{BB962C8B-B14F-4D97-AF65-F5344CB8AC3E}">
        <p14:creationId xmlns:p14="http://schemas.microsoft.com/office/powerpoint/2010/main" val="4290998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79712" y="411510"/>
            <a:ext cx="5044679" cy="496061"/>
          </a:xfrm>
        </p:spPr>
        <p:txBody>
          <a:bodyPr/>
          <a:lstStyle/>
          <a:p>
            <a:r>
              <a:rPr lang="en-US" sz="1950" kern="0" dirty="0" smtClean="0">
                <a:latin typeface="Verdana"/>
              </a:rPr>
              <a:t>Referrals?</a:t>
            </a:r>
            <a:endParaRPr lang="en-AU" sz="1950" dirty="0"/>
          </a:p>
        </p:txBody>
      </p:sp>
      <p:sp>
        <p:nvSpPr>
          <p:cNvPr id="4" name="Content Placeholder 3"/>
          <p:cNvSpPr>
            <a:spLocks noGrp="1"/>
          </p:cNvSpPr>
          <p:nvPr>
            <p:ph idx="1"/>
          </p:nvPr>
        </p:nvSpPr>
        <p:spPr/>
        <p:txBody>
          <a:bodyPr>
            <a:normAutofit/>
          </a:bodyPr>
          <a:lstStyle/>
          <a:p>
            <a:pPr marL="508635" indent="-457200">
              <a:buFont typeface="Arial" panose="020B0604020202020204" pitchFamily="34" charset="0"/>
              <a:buChar char="•"/>
            </a:pPr>
            <a:r>
              <a:rPr lang="en-AU" sz="2600" kern="0" dirty="0" smtClean="0"/>
              <a:t>Referrals can come from many sources</a:t>
            </a:r>
          </a:p>
          <a:p>
            <a:pPr marL="508635" indent="-457200">
              <a:buFont typeface="Arial" panose="020B0604020202020204" pitchFamily="34" charset="0"/>
              <a:buChar char="•"/>
            </a:pPr>
            <a:r>
              <a:rPr lang="en-AU" sz="2600" kern="0" dirty="0" smtClean="0"/>
              <a:t>NCMEC</a:t>
            </a:r>
          </a:p>
          <a:p>
            <a:pPr marL="508635" indent="-457200">
              <a:buFont typeface="Arial" panose="020B0604020202020204" pitchFamily="34" charset="0"/>
              <a:buChar char="•"/>
            </a:pPr>
            <a:r>
              <a:rPr lang="en-AU" sz="2600" kern="0" dirty="0" smtClean="0"/>
              <a:t>Interpol</a:t>
            </a:r>
          </a:p>
          <a:p>
            <a:pPr marL="508635" indent="-457200">
              <a:buFont typeface="Arial" panose="020B0604020202020204" pitchFamily="34" charset="0"/>
              <a:buChar char="•"/>
            </a:pPr>
            <a:r>
              <a:rPr lang="en-AU" sz="2600" kern="0" dirty="0" smtClean="0"/>
              <a:t>Other FLEA, including Financial details</a:t>
            </a:r>
            <a:endParaRPr lang="en-US" dirty="0" smtClean="0"/>
          </a:p>
        </p:txBody>
      </p:sp>
    </p:spTree>
    <p:extLst>
      <p:ext uri="{BB962C8B-B14F-4D97-AF65-F5344CB8AC3E}">
        <p14:creationId xmlns:p14="http://schemas.microsoft.com/office/powerpoint/2010/main" val="3463482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stretch>
            <a:fillRect/>
          </a:stretch>
        </p:blipFill>
        <p:spPr>
          <a:xfrm>
            <a:off x="179512" y="411511"/>
            <a:ext cx="4749497" cy="3024336"/>
          </a:xfrm>
          <a:prstGeom prst="rect">
            <a:avLst/>
          </a:prstGeom>
        </p:spPr>
      </p:pic>
      <p:sp>
        <p:nvSpPr>
          <p:cNvPr id="6" name="Rectangle 5"/>
          <p:cNvSpPr/>
          <p:nvPr/>
        </p:nvSpPr>
        <p:spPr>
          <a:xfrm>
            <a:off x="1259632" y="2211710"/>
            <a:ext cx="2160240" cy="72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p:cNvSpPr/>
          <p:nvPr/>
        </p:nvSpPr>
        <p:spPr>
          <a:xfrm>
            <a:off x="2771800" y="3003798"/>
            <a:ext cx="288032"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Picture 3"/>
          <p:cNvPicPr>
            <a:picLocks noChangeAspect="1"/>
          </p:cNvPicPr>
          <p:nvPr/>
        </p:nvPicPr>
        <p:blipFill>
          <a:blip r:embed="rId4"/>
          <a:stretch>
            <a:fillRect/>
          </a:stretch>
        </p:blipFill>
        <p:spPr>
          <a:xfrm>
            <a:off x="2411760" y="3723878"/>
            <a:ext cx="6191250" cy="1085850"/>
          </a:xfrm>
          <a:prstGeom prst="rect">
            <a:avLst/>
          </a:prstGeom>
        </p:spPr>
      </p:pic>
    </p:spTree>
    <p:extLst>
      <p:ext uri="{BB962C8B-B14F-4D97-AF65-F5344CB8AC3E}">
        <p14:creationId xmlns:p14="http://schemas.microsoft.com/office/powerpoint/2010/main" val="310079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627784" y="915566"/>
            <a:ext cx="504056"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p:cNvPicPr>
            <a:picLocks noChangeAspect="1"/>
          </p:cNvPicPr>
          <p:nvPr/>
        </p:nvPicPr>
        <p:blipFill>
          <a:blip r:embed="rId3"/>
          <a:stretch>
            <a:fillRect/>
          </a:stretch>
        </p:blipFill>
        <p:spPr>
          <a:xfrm>
            <a:off x="611560" y="425599"/>
            <a:ext cx="6162675" cy="1123950"/>
          </a:xfrm>
          <a:prstGeom prst="rect">
            <a:avLst/>
          </a:prstGeom>
        </p:spPr>
      </p:pic>
      <p:pic>
        <p:nvPicPr>
          <p:cNvPr id="5" name="Picture 4"/>
          <p:cNvPicPr>
            <a:picLocks noChangeAspect="1"/>
          </p:cNvPicPr>
          <p:nvPr/>
        </p:nvPicPr>
        <p:blipFill>
          <a:blip r:embed="rId4"/>
          <a:stretch>
            <a:fillRect/>
          </a:stretch>
        </p:blipFill>
        <p:spPr>
          <a:xfrm>
            <a:off x="3131840" y="1879730"/>
            <a:ext cx="4886325" cy="2790825"/>
          </a:xfrm>
          <a:prstGeom prst="rect">
            <a:avLst/>
          </a:prstGeom>
        </p:spPr>
      </p:pic>
    </p:spTree>
    <p:extLst>
      <p:ext uri="{BB962C8B-B14F-4D97-AF65-F5344CB8AC3E}">
        <p14:creationId xmlns:p14="http://schemas.microsoft.com/office/powerpoint/2010/main" val="1842551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9552" y="267494"/>
            <a:ext cx="7992888" cy="584775"/>
          </a:xfrm>
          <a:prstGeom prst="rect">
            <a:avLst/>
          </a:prstGeom>
          <a:noFill/>
        </p:spPr>
        <p:txBody>
          <a:bodyPr wrap="square" rtlCol="0">
            <a:spAutoFit/>
          </a:bodyPr>
          <a:lstStyle/>
          <a:p>
            <a:pPr algn="ctr"/>
            <a:r>
              <a:rPr lang="en-AU" sz="3200" dirty="0" smtClean="0">
                <a:solidFill>
                  <a:schemeClr val="bg1"/>
                </a:solidFill>
              </a:rPr>
              <a:t>Financial referrals</a:t>
            </a:r>
            <a:endParaRPr lang="en-AU" sz="3200" dirty="0">
              <a:solidFill>
                <a:schemeClr val="bg1"/>
              </a:solidFill>
            </a:endParaRPr>
          </a:p>
        </p:txBody>
      </p:sp>
      <p:sp>
        <p:nvSpPr>
          <p:cNvPr id="6" name="Content Placeholder 5"/>
          <p:cNvSpPr>
            <a:spLocks noGrp="1"/>
          </p:cNvSpPr>
          <p:nvPr>
            <p:ph idx="1"/>
          </p:nvPr>
        </p:nvSpPr>
        <p:spPr/>
        <p:txBody>
          <a:bodyPr>
            <a:normAutofit/>
          </a:bodyPr>
          <a:lstStyle/>
          <a:p>
            <a:r>
              <a:rPr lang="en-AU" sz="2400" dirty="0" smtClean="0"/>
              <a:t>Australia tracks all money that leaves Australia</a:t>
            </a:r>
          </a:p>
          <a:p>
            <a:r>
              <a:rPr lang="en-AU" sz="2400" dirty="0" smtClean="0"/>
              <a:t>Reports of ‘suspicious’ transactions to likely LDCA facilitators</a:t>
            </a:r>
          </a:p>
          <a:p>
            <a:r>
              <a:rPr lang="en-AU" sz="2400" dirty="0" smtClean="0"/>
              <a:t>Large volumes of money to citizens from multiple counties and offenders is indicative of LDCA</a:t>
            </a:r>
            <a:endParaRPr lang="en-AU" sz="2400" dirty="0"/>
          </a:p>
        </p:txBody>
      </p:sp>
    </p:spTree>
    <p:extLst>
      <p:ext uri="{BB962C8B-B14F-4D97-AF65-F5344CB8AC3E}">
        <p14:creationId xmlns:p14="http://schemas.microsoft.com/office/powerpoint/2010/main" val="735423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9672" y="1059582"/>
            <a:ext cx="5765801" cy="3243263"/>
          </a:xfrm>
        </p:spPr>
      </p:pic>
      <p:sp>
        <p:nvSpPr>
          <p:cNvPr id="3" name="TextBox 2"/>
          <p:cNvSpPr txBox="1"/>
          <p:nvPr/>
        </p:nvSpPr>
        <p:spPr>
          <a:xfrm>
            <a:off x="539552" y="267494"/>
            <a:ext cx="7992888" cy="584775"/>
          </a:xfrm>
          <a:prstGeom prst="rect">
            <a:avLst/>
          </a:prstGeom>
          <a:noFill/>
        </p:spPr>
        <p:txBody>
          <a:bodyPr wrap="square" rtlCol="0">
            <a:spAutoFit/>
          </a:bodyPr>
          <a:lstStyle/>
          <a:p>
            <a:pPr algn="ctr"/>
            <a:r>
              <a:rPr lang="en-AU" sz="3200" dirty="0" smtClean="0">
                <a:solidFill>
                  <a:schemeClr val="bg1"/>
                </a:solidFill>
              </a:rPr>
              <a:t>Financial referrals</a:t>
            </a:r>
            <a:endParaRPr lang="en-AU" sz="3200" dirty="0">
              <a:solidFill>
                <a:schemeClr val="bg1"/>
              </a:solidFill>
            </a:endParaRPr>
          </a:p>
        </p:txBody>
      </p:sp>
    </p:spTree>
    <p:extLst>
      <p:ext uri="{BB962C8B-B14F-4D97-AF65-F5344CB8AC3E}">
        <p14:creationId xmlns:p14="http://schemas.microsoft.com/office/powerpoint/2010/main" val="2887297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6187" y="-5356"/>
            <a:ext cx="2603003" cy="1905463"/>
          </a:xfrm>
          <a:prstGeom prst="rect">
            <a:avLst/>
          </a:prstGeom>
        </p:spPr>
      </p:pic>
      <p:grpSp>
        <p:nvGrpSpPr>
          <p:cNvPr id="8" name="Group 7"/>
          <p:cNvGrpSpPr/>
          <p:nvPr/>
        </p:nvGrpSpPr>
        <p:grpSpPr>
          <a:xfrm>
            <a:off x="2746090" y="578751"/>
            <a:ext cx="4384037" cy="4410814"/>
            <a:chOff x="3661402" y="771613"/>
            <a:chExt cx="5845502" cy="5881205"/>
          </a:xfrm>
        </p:grpSpPr>
        <p:pic>
          <p:nvPicPr>
            <p:cNvPr id="1026" name="Picture 2" descr="Social-Media-Landscape-2018.jpg"/>
            <p:cNvPicPr>
              <a:picLocks noChangeAspect="1" noChangeArrowheads="1"/>
            </p:cNvPicPr>
            <p:nvPr/>
          </p:nvPicPr>
          <p:blipFill rotWithShape="1">
            <a:blip r:embed="rId4">
              <a:extLst>
                <a:ext uri="{28A0092B-C50C-407E-A947-70E740481C1C}">
                  <a14:useLocalDpi xmlns:a14="http://schemas.microsoft.com/office/drawing/2010/main" val="0"/>
                </a:ext>
              </a:extLst>
            </a:blip>
            <a:srcRect t="8474"/>
            <a:stretch/>
          </p:blipFill>
          <p:spPr bwMode="auto">
            <a:xfrm>
              <a:off x="3707980" y="771613"/>
              <a:ext cx="5798924" cy="573789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67B10F5-E783-3845-9C5D-961CA3168335}"/>
                </a:ext>
              </a:extLst>
            </p:cNvPr>
            <p:cNvSpPr/>
            <p:nvPr/>
          </p:nvSpPr>
          <p:spPr>
            <a:xfrm>
              <a:off x="7982857" y="6121218"/>
              <a:ext cx="1402813" cy="301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4"/>
              <a:endParaRPr lang="en-US" sz="1350" dirty="0">
                <a:solidFill>
                  <a:prstClr val="white"/>
                </a:solidFill>
              </a:endParaRPr>
            </a:p>
          </p:txBody>
        </p:sp>
        <p:sp>
          <p:nvSpPr>
            <p:cNvPr id="5" name="Rectangle 4">
              <a:extLst>
                <a:ext uri="{FF2B5EF4-FFF2-40B4-BE49-F238E27FC236}">
                  <a16:creationId xmlns:a16="http://schemas.microsoft.com/office/drawing/2014/main" id="{C450166B-CD10-7D4F-9335-B06B79D258C2}"/>
                </a:ext>
              </a:extLst>
            </p:cNvPr>
            <p:cNvSpPr/>
            <p:nvPr/>
          </p:nvSpPr>
          <p:spPr>
            <a:xfrm>
              <a:off x="3661402" y="6146717"/>
              <a:ext cx="723045" cy="2603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4"/>
              <a:endParaRPr lang="en-US" sz="1350" dirty="0">
                <a:solidFill>
                  <a:prstClr val="white"/>
                </a:solidFill>
              </a:endParaRPr>
            </a:p>
          </p:txBody>
        </p:sp>
        <p:sp>
          <p:nvSpPr>
            <p:cNvPr id="14" name="TextBox 13"/>
            <p:cNvSpPr txBox="1"/>
            <p:nvPr/>
          </p:nvSpPr>
          <p:spPr>
            <a:xfrm>
              <a:off x="6054715" y="6375814"/>
              <a:ext cx="1105455" cy="277004"/>
            </a:xfrm>
            <a:prstGeom prst="rect">
              <a:avLst/>
            </a:prstGeom>
            <a:noFill/>
          </p:spPr>
          <p:txBody>
            <a:bodyPr wrap="none" rtlCol="0">
              <a:spAutoFit/>
            </a:bodyPr>
            <a:lstStyle/>
            <a:p>
              <a:pPr algn="ctr" defTabSz="342904"/>
              <a:r>
                <a:rPr lang="en-US" sz="750" dirty="0">
                  <a:solidFill>
                    <a:prstClr val="white">
                      <a:lumMod val="65000"/>
                    </a:prstClr>
                  </a:solidFill>
                </a:rPr>
                <a:t>FredCavazza.net</a:t>
              </a:r>
            </a:p>
          </p:txBody>
        </p:sp>
      </p:grpSp>
      <p:sp>
        <p:nvSpPr>
          <p:cNvPr id="9" name="Arc 8"/>
          <p:cNvSpPr/>
          <p:nvPr/>
        </p:nvSpPr>
        <p:spPr>
          <a:xfrm>
            <a:off x="435867" y="164288"/>
            <a:ext cx="6984430" cy="4445709"/>
          </a:xfrm>
          <a:prstGeom prst="arc">
            <a:avLst>
              <a:gd name="adj1" fmla="val 9933044"/>
              <a:gd name="adj2" fmla="val 20876150"/>
            </a:avLst>
          </a:prstGeom>
          <a:ln w="63500">
            <a:prstDash val="sysDash"/>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defTabSz="481912"/>
            <a:endParaRPr lang="en-US" sz="949">
              <a:solidFill>
                <a:prstClr val="black"/>
              </a:solidFill>
            </a:endParaRPr>
          </a:p>
        </p:txBody>
      </p:sp>
      <p:sp>
        <p:nvSpPr>
          <p:cNvPr id="7" name="Round Diagonal Corner Rectangle 6"/>
          <p:cNvSpPr/>
          <p:nvPr/>
        </p:nvSpPr>
        <p:spPr>
          <a:xfrm>
            <a:off x="7212272" y="1586962"/>
            <a:ext cx="1623027" cy="582918"/>
          </a:xfrm>
          <a:prstGeom prst="round2DiagRect">
            <a:avLst>
              <a:gd name="adj1" fmla="val 43173"/>
              <a:gd name="adj2" fmla="val 0"/>
            </a:avLst>
          </a:prstGeom>
          <a:gradFill>
            <a:gsLst>
              <a:gs pos="35000">
                <a:srgbClr val="FF0000"/>
              </a:gs>
              <a:gs pos="0">
                <a:schemeClr val="bg1">
                  <a:lumMod val="9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81912"/>
            <a:r>
              <a:rPr lang="en-US" sz="1350" b="1" dirty="0">
                <a:ln w="0"/>
                <a:solidFill>
                  <a:prstClr val="white"/>
                </a:solidFill>
              </a:rPr>
              <a:t>Seller/Facilitator</a:t>
            </a:r>
            <a:endParaRPr lang="en-US" sz="1350" b="1" dirty="0">
              <a:solidFill>
                <a:prstClr val="white"/>
              </a:solidFill>
            </a:endParaRPr>
          </a:p>
        </p:txBody>
      </p:sp>
      <p:cxnSp>
        <p:nvCxnSpPr>
          <p:cNvPr id="21" name="Elbow Connector 20"/>
          <p:cNvCxnSpPr>
            <a:endCxn id="4" idx="0"/>
          </p:cNvCxnSpPr>
          <p:nvPr/>
        </p:nvCxnSpPr>
        <p:spPr>
          <a:xfrm rot="10800000" flipV="1">
            <a:off x="1951990" y="2709000"/>
            <a:ext cx="884363" cy="683641"/>
          </a:xfrm>
          <a:prstGeom prst="bentConnector3">
            <a:avLst>
              <a:gd name="adj1" fmla="val 50000"/>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4" name="Elbow Connector 23"/>
          <p:cNvCxnSpPr>
            <a:endCxn id="7" idx="2"/>
          </p:cNvCxnSpPr>
          <p:nvPr/>
        </p:nvCxnSpPr>
        <p:spPr>
          <a:xfrm flipV="1">
            <a:off x="7060973" y="1878421"/>
            <a:ext cx="151300" cy="1139759"/>
          </a:xfrm>
          <a:prstGeom prst="bentConnector3">
            <a:avLst>
              <a:gd name="adj1" fmla="val 50000"/>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a:stCxn id="7" idx="3"/>
          </p:cNvCxnSpPr>
          <p:nvPr/>
        </p:nvCxnSpPr>
        <p:spPr>
          <a:xfrm flipV="1">
            <a:off x="8023785" y="1310030"/>
            <a:ext cx="0" cy="27693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H="1">
            <a:off x="6660145" y="1448496"/>
            <a:ext cx="1363640" cy="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flipH="1">
            <a:off x="1930423" y="3505777"/>
            <a:ext cx="1087844" cy="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object 7">
            <a:extLst>
              <a:ext uri="{FF2B5EF4-FFF2-40B4-BE49-F238E27FC236}">
                <a16:creationId xmlns:a16="http://schemas.microsoft.com/office/drawing/2014/main" id="{BD0F224B-CA18-E14F-8612-985DFFAF723A}"/>
              </a:ext>
            </a:extLst>
          </p:cNvPr>
          <p:cNvSpPr txBox="1">
            <a:spLocks/>
          </p:cNvSpPr>
          <p:nvPr/>
        </p:nvSpPr>
        <p:spPr>
          <a:xfrm>
            <a:off x="1951988" y="88676"/>
            <a:ext cx="7247763" cy="298826"/>
          </a:xfrm>
          <a:prstGeom prst="rect">
            <a:avLst/>
          </a:prstGeom>
        </p:spPr>
        <p:txBody>
          <a:bodyPr vert="horz" wrap="square" lIns="0" tIns="6693" rIns="0" bIns="0" rtlCol="0">
            <a:spAutoFit/>
          </a:bodyPr>
          <a:lstStyle>
            <a:defPPr>
              <a:defRPr lang="en-US"/>
            </a:defPPr>
            <a:lvl1pPr marL="0" algn="l" defTabSz="642457" rtl="0" eaLnBrk="1" latinLnBrk="0" hangingPunct="1">
              <a:defRPr sz="1265" kern="1200">
                <a:solidFill>
                  <a:schemeClr val="tx1"/>
                </a:solidFill>
                <a:latin typeface="+mn-lt"/>
                <a:ea typeface="+mn-ea"/>
                <a:cs typeface="+mn-cs"/>
              </a:defRPr>
            </a:lvl1pPr>
            <a:lvl2pPr marL="321229" algn="l" defTabSz="642457" rtl="0" eaLnBrk="1" latinLnBrk="0" hangingPunct="1">
              <a:defRPr sz="1265" kern="1200">
                <a:solidFill>
                  <a:schemeClr val="tx1"/>
                </a:solidFill>
                <a:latin typeface="+mn-lt"/>
                <a:ea typeface="+mn-ea"/>
                <a:cs typeface="+mn-cs"/>
              </a:defRPr>
            </a:lvl2pPr>
            <a:lvl3pPr marL="642457" algn="l" defTabSz="642457" rtl="0" eaLnBrk="1" latinLnBrk="0" hangingPunct="1">
              <a:defRPr sz="1265" kern="1200">
                <a:solidFill>
                  <a:schemeClr val="tx1"/>
                </a:solidFill>
                <a:latin typeface="+mn-lt"/>
                <a:ea typeface="+mn-ea"/>
                <a:cs typeface="+mn-cs"/>
              </a:defRPr>
            </a:lvl3pPr>
            <a:lvl4pPr marL="963686" algn="l" defTabSz="642457" rtl="0" eaLnBrk="1" latinLnBrk="0" hangingPunct="1">
              <a:defRPr sz="1265" kern="1200">
                <a:solidFill>
                  <a:schemeClr val="tx1"/>
                </a:solidFill>
                <a:latin typeface="+mn-lt"/>
                <a:ea typeface="+mn-ea"/>
                <a:cs typeface="+mn-cs"/>
              </a:defRPr>
            </a:lvl4pPr>
            <a:lvl5pPr marL="1284915" algn="l" defTabSz="642457" rtl="0" eaLnBrk="1" latinLnBrk="0" hangingPunct="1">
              <a:defRPr sz="1265" kern="1200">
                <a:solidFill>
                  <a:schemeClr val="tx1"/>
                </a:solidFill>
                <a:latin typeface="+mn-lt"/>
                <a:ea typeface="+mn-ea"/>
                <a:cs typeface="+mn-cs"/>
              </a:defRPr>
            </a:lvl5pPr>
            <a:lvl6pPr marL="1606144" algn="l" defTabSz="642457" rtl="0" eaLnBrk="1" latinLnBrk="0" hangingPunct="1">
              <a:defRPr sz="1265" kern="1200">
                <a:solidFill>
                  <a:schemeClr val="tx1"/>
                </a:solidFill>
                <a:latin typeface="+mn-lt"/>
                <a:ea typeface="+mn-ea"/>
                <a:cs typeface="+mn-cs"/>
              </a:defRPr>
            </a:lvl6pPr>
            <a:lvl7pPr marL="1927372" algn="l" defTabSz="642457" rtl="0" eaLnBrk="1" latinLnBrk="0" hangingPunct="1">
              <a:defRPr sz="1265" kern="1200">
                <a:solidFill>
                  <a:schemeClr val="tx1"/>
                </a:solidFill>
                <a:latin typeface="+mn-lt"/>
                <a:ea typeface="+mn-ea"/>
                <a:cs typeface="+mn-cs"/>
              </a:defRPr>
            </a:lvl7pPr>
            <a:lvl8pPr marL="2248601" algn="l" defTabSz="642457" rtl="0" eaLnBrk="1" latinLnBrk="0" hangingPunct="1">
              <a:defRPr sz="1265" kern="1200">
                <a:solidFill>
                  <a:schemeClr val="tx1"/>
                </a:solidFill>
                <a:latin typeface="+mn-lt"/>
                <a:ea typeface="+mn-ea"/>
                <a:cs typeface="+mn-cs"/>
              </a:defRPr>
            </a:lvl8pPr>
            <a:lvl9pPr marL="2569830" algn="l" defTabSz="642457" rtl="0" eaLnBrk="1" latinLnBrk="0" hangingPunct="1">
              <a:defRPr sz="1265" kern="1200">
                <a:solidFill>
                  <a:schemeClr val="tx1"/>
                </a:solidFill>
                <a:latin typeface="+mn-lt"/>
                <a:ea typeface="+mn-ea"/>
                <a:cs typeface="+mn-cs"/>
              </a:defRPr>
            </a:lvl9pPr>
          </a:lstStyle>
          <a:p>
            <a:pPr marL="6693">
              <a:spcBef>
                <a:spcPts val="53"/>
              </a:spcBef>
              <a:tabLst>
                <a:tab pos="869459" algn="l"/>
              </a:tabLst>
            </a:pPr>
            <a:r>
              <a:rPr lang="en-US" sz="1898" b="1" kern="0" spc="308" dirty="0" smtClean="0">
                <a:solidFill>
                  <a:srgbClr val="FF0000"/>
                </a:solidFill>
              </a:rPr>
              <a:t>Philippines Online CSE Methodology</a:t>
            </a:r>
            <a:endParaRPr lang="en-US" sz="1898" b="1" kern="0" spc="308" dirty="0">
              <a:solidFill>
                <a:srgbClr val="FF0000"/>
              </a:solidFill>
            </a:endParaRPr>
          </a:p>
        </p:txBody>
      </p:sp>
      <p:pic>
        <p:nvPicPr>
          <p:cNvPr id="41" name="Picture 40"/>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9371" y="2243101"/>
            <a:ext cx="721461" cy="711361"/>
          </a:xfrm>
          <a:prstGeom prst="rect">
            <a:avLst/>
          </a:prstGeom>
        </p:spPr>
      </p:pic>
      <p:pic>
        <p:nvPicPr>
          <p:cNvPr id="42" name="Picture 41"/>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55461" y="1759028"/>
            <a:ext cx="1283902" cy="387512"/>
          </a:xfrm>
          <a:prstGeom prst="rect">
            <a:avLst/>
          </a:prstGeom>
        </p:spPr>
      </p:pic>
      <p:pic>
        <p:nvPicPr>
          <p:cNvPr id="43" name="Picture 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225" y="1548700"/>
            <a:ext cx="1324252" cy="639950"/>
          </a:xfrm>
          <a:prstGeom prst="rect">
            <a:avLst/>
          </a:prstGeom>
        </p:spPr>
      </p:pic>
      <p:pic>
        <p:nvPicPr>
          <p:cNvPr id="44" name="Picture 43"/>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59904" y="1230500"/>
            <a:ext cx="1624385" cy="569550"/>
          </a:xfrm>
          <a:prstGeom prst="rect">
            <a:avLst/>
          </a:prstGeom>
        </p:spPr>
      </p:pic>
      <p:pic>
        <p:nvPicPr>
          <p:cNvPr id="45" name="Picture 44"/>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2682" y="2277601"/>
            <a:ext cx="1257098" cy="337811"/>
          </a:xfrm>
          <a:prstGeom prst="rect">
            <a:avLst/>
          </a:prstGeom>
        </p:spPr>
      </p:pic>
      <p:pic>
        <p:nvPicPr>
          <p:cNvPr id="61" name="Picture 60"/>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20297" y="580313"/>
            <a:ext cx="1206977" cy="749538"/>
          </a:xfrm>
          <a:prstGeom prst="rect">
            <a:avLst/>
          </a:prstGeom>
        </p:spPr>
      </p:pic>
      <p:pic>
        <p:nvPicPr>
          <p:cNvPr id="70" name="Picture 4" descr="Image result for philippines shape png transparent">
            <a:extLst>
              <a:ext uri="{FF2B5EF4-FFF2-40B4-BE49-F238E27FC236}">
                <a16:creationId xmlns:a16="http://schemas.microsoft.com/office/drawing/2014/main" id="{03D1E854-753A-4C8E-AAC5-5F98E3F557A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32371" y="2210898"/>
            <a:ext cx="1545706" cy="264978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Round Diagonal Corner Rectangle 3"/>
          <p:cNvSpPr/>
          <p:nvPr/>
        </p:nvSpPr>
        <p:spPr>
          <a:xfrm>
            <a:off x="328961" y="3101182"/>
            <a:ext cx="1623027" cy="582918"/>
          </a:xfrm>
          <a:prstGeom prst="round2DiagRect">
            <a:avLst>
              <a:gd name="adj1" fmla="val 43173"/>
              <a:gd name="adj2" fmla="val 0"/>
            </a:avLst>
          </a:prstGeom>
          <a:gradFill>
            <a:gsLst>
              <a:gs pos="35000">
                <a:srgbClr val="FF0000"/>
              </a:gs>
              <a:gs pos="0">
                <a:schemeClr val="bg1">
                  <a:lumMod val="9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81912"/>
            <a:r>
              <a:rPr lang="en-US" sz="1350" b="1" dirty="0">
                <a:ln w="0"/>
                <a:solidFill>
                  <a:prstClr val="white"/>
                </a:solidFill>
              </a:rPr>
              <a:t>Buyer/Customer</a:t>
            </a:r>
            <a:endParaRPr lang="en-US" sz="1350" b="1" dirty="0">
              <a:solidFill>
                <a:prstClr val="white"/>
              </a:solidFill>
            </a:endParaRPr>
          </a:p>
        </p:txBody>
      </p:sp>
      <p:pic>
        <p:nvPicPr>
          <p:cNvPr id="1032" name="Picture 8" descr="Related image"/>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60832" y="3566375"/>
            <a:ext cx="1956841" cy="1498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3028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fade">
                                      <p:cBhvr>
                                        <p:cTn id="11" dur="500"/>
                                        <p:tgtEl>
                                          <p:spTgt spid="7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32"/>
                                        </p:tgtEl>
                                        <p:attrNameLst>
                                          <p:attrName>style.visibility</p:attrName>
                                        </p:attrNameLst>
                                      </p:cBhvr>
                                      <p:to>
                                        <p:strVal val="visible"/>
                                      </p:to>
                                    </p:set>
                                    <p:animEffect transition="in" filter="fade">
                                      <p:cBhvr>
                                        <p:cTn id="19" dur="500"/>
                                        <p:tgtEl>
                                          <p:spTgt spid="103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par>
                                <p:cTn id="25" presetID="22" presetClass="entr" presetSubtype="2"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right)">
                                      <p:cBhvr>
                                        <p:cTn id="27" dur="500"/>
                                        <p:tgtEl>
                                          <p:spTgt spid="24"/>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xit" presetSubtype="0" fill="hold" grpId="0" nodeType="with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69"/>
                                        </p:tgtEl>
                                        <p:attrNameLst>
                                          <p:attrName>style.visibility</p:attrName>
                                        </p:attrNameLst>
                                      </p:cBhvr>
                                      <p:to>
                                        <p:strVal val="visible"/>
                                      </p:to>
                                    </p:set>
                                    <p:animEffect transition="in" filter="wipe(down)">
                                      <p:cBhvr>
                                        <p:cTn id="38" dur="500"/>
                                        <p:tgtEl>
                                          <p:spTgt spid="69"/>
                                        </p:tgtEl>
                                      </p:cBhvr>
                                    </p:animEffect>
                                  </p:childTnLst>
                                </p:cTn>
                              </p:par>
                            </p:childTnLst>
                          </p:cTn>
                        </p:par>
                        <p:par>
                          <p:cTn id="39" fill="hold">
                            <p:stCondLst>
                              <p:cond delay="500"/>
                            </p:stCondLst>
                            <p:childTnLst>
                              <p:par>
                                <p:cTn id="40" presetID="22" presetClass="entr" presetSubtype="4" fill="hold" nodeType="after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wipe(down)">
                                      <p:cBhvr>
                                        <p:cTn id="42" dur="500"/>
                                        <p:tgtEl>
                                          <p:spTgt spid="61"/>
                                        </p:tgtEl>
                                      </p:cBhvr>
                                    </p:animEffect>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fade">
                                      <p:cBhvr>
                                        <p:cTn id="51" dur="500"/>
                                        <p:tgtEl>
                                          <p:spTgt spid="43"/>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500"/>
                                        <p:tgtEl>
                                          <p:spTgt spid="44"/>
                                        </p:tgtEl>
                                      </p:cBhvr>
                                    </p:animEffect>
                                  </p:childTnLst>
                                </p:cTn>
                              </p:par>
                            </p:childTnLst>
                          </p:cTn>
                        </p:par>
                        <p:par>
                          <p:cTn id="56" fill="hold">
                            <p:stCondLst>
                              <p:cond delay="1000"/>
                            </p:stCondLst>
                            <p:childTnLst>
                              <p:par>
                                <p:cTn id="57" presetID="10" presetClass="entr" presetSubtype="0" fill="hold" nodeType="after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fade">
                                      <p:cBhvr>
                                        <p:cTn id="59" dur="500"/>
                                        <p:tgtEl>
                                          <p:spTgt spid="45"/>
                                        </p:tgtEl>
                                      </p:cBhvr>
                                    </p:animEffect>
                                  </p:childTnLst>
                                </p:cTn>
                              </p:par>
                            </p:childTnLst>
                          </p:cTn>
                        </p:par>
                        <p:par>
                          <p:cTn id="60" fill="hold">
                            <p:stCondLst>
                              <p:cond delay="1500"/>
                            </p:stCondLst>
                            <p:childTnLst>
                              <p:par>
                                <p:cTn id="61" presetID="10" presetClass="entr" presetSubtype="0" fill="hold" nodeType="after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500"/>
                                        <p:tgtEl>
                                          <p:spTgt spid="41"/>
                                        </p:tgtEl>
                                      </p:cBhvr>
                                    </p:animEffect>
                                  </p:childTnLst>
                                </p:cTn>
                              </p:par>
                            </p:childTnLst>
                          </p:cTn>
                        </p:par>
                        <p:par>
                          <p:cTn id="64" fill="hold">
                            <p:stCondLst>
                              <p:cond delay="2000"/>
                            </p:stCondLst>
                            <p:childTnLst>
                              <p:par>
                                <p:cTn id="65" presetID="10" presetClass="entr" presetSubtype="0" fill="hold" nodeType="after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500"/>
                                        <p:tgtEl>
                                          <p:spTgt spid="4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wipe(left)">
                                      <p:cBhvr>
                                        <p:cTn id="72" dur="500"/>
                                        <p:tgtEl>
                                          <p:spTgt spid="9"/>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2" fill="hold" nodeType="clickEffect">
                                  <p:stCondLst>
                                    <p:cond delay="0"/>
                                  </p:stCondLst>
                                  <p:childTnLst>
                                    <p:set>
                                      <p:cBhvr>
                                        <p:cTn id="76" dur="1" fill="hold">
                                          <p:stCondLst>
                                            <p:cond delay="0"/>
                                          </p:stCondLst>
                                        </p:cTn>
                                        <p:tgtEl>
                                          <p:spTgt spid="73"/>
                                        </p:tgtEl>
                                        <p:attrNameLst>
                                          <p:attrName>style.visibility</p:attrName>
                                        </p:attrNameLst>
                                      </p:cBhvr>
                                      <p:to>
                                        <p:strVal val="visible"/>
                                      </p:to>
                                    </p:set>
                                    <p:animEffect transition="in" filter="wipe(right)">
                                      <p:cBhvr>
                                        <p:cTn id="77" dur="500"/>
                                        <p:tgtEl>
                                          <p:spTgt spid="73"/>
                                        </p:tgtEl>
                                      </p:cBhvr>
                                    </p:animEffect>
                                  </p:childTnLst>
                                </p:cTn>
                              </p:par>
                            </p:childTnLst>
                          </p:cTn>
                        </p:par>
                        <p:par>
                          <p:cTn id="78" fill="hold">
                            <p:stCondLst>
                              <p:cond delay="500"/>
                            </p:stCondLst>
                            <p:childTnLst>
                              <p:par>
                                <p:cTn id="79" presetID="22" presetClass="entr" presetSubtype="2" fill="hold" nodeType="afterEffect">
                                  <p:stCondLst>
                                    <p:cond delay="0"/>
                                  </p:stCondLst>
                                  <p:childTnLst>
                                    <p:set>
                                      <p:cBhvr>
                                        <p:cTn id="80" dur="1" fill="hold">
                                          <p:stCondLst>
                                            <p:cond delay="0"/>
                                          </p:stCondLst>
                                        </p:cTn>
                                        <p:tgtEl>
                                          <p:spTgt spid="82"/>
                                        </p:tgtEl>
                                        <p:attrNameLst>
                                          <p:attrName>style.visibility</p:attrName>
                                        </p:attrNameLst>
                                      </p:cBhvr>
                                      <p:to>
                                        <p:strVal val="visible"/>
                                      </p:to>
                                    </p:set>
                                    <p:animEffect transition="in" filter="wipe(right)">
                                      <p:cBhvr>
                                        <p:cTn id="81"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AU" dirty="0" smtClean="0"/>
              <a:t>What are some indicators online?</a:t>
            </a:r>
          </a:p>
          <a:p>
            <a:r>
              <a:rPr lang="en-AU" sz="2400" dirty="0" smtClean="0"/>
              <a:t>‘Sexy Photos’</a:t>
            </a:r>
          </a:p>
          <a:p>
            <a:r>
              <a:rPr lang="en-AU" sz="2400" dirty="0" smtClean="0"/>
              <a:t>Lots of foreign friends</a:t>
            </a:r>
          </a:p>
          <a:p>
            <a:r>
              <a:rPr lang="en-AU" sz="2400" dirty="0" smtClean="0"/>
              <a:t>Photos of children – partially clothed</a:t>
            </a:r>
          </a:p>
          <a:p>
            <a:r>
              <a:rPr lang="en-AU" sz="2400" dirty="0" smtClean="0"/>
              <a:t>Regular travel overseas to ‘hotspots’</a:t>
            </a:r>
            <a:endParaRPr lang="en-AU" sz="2400" dirty="0"/>
          </a:p>
        </p:txBody>
      </p:sp>
      <p:sp>
        <p:nvSpPr>
          <p:cNvPr id="3" name="Title 2"/>
          <p:cNvSpPr>
            <a:spLocks noGrp="1"/>
          </p:cNvSpPr>
          <p:nvPr>
            <p:ph type="title"/>
          </p:nvPr>
        </p:nvSpPr>
        <p:spPr/>
        <p:txBody>
          <a:bodyPr>
            <a:normAutofit fontScale="90000"/>
          </a:bodyPr>
          <a:lstStyle/>
          <a:p>
            <a:r>
              <a:rPr lang="en-AU" dirty="0" smtClean="0"/>
              <a:t>Social Media Indicators</a:t>
            </a:r>
            <a:endParaRPr lang="en-AU" dirty="0"/>
          </a:p>
        </p:txBody>
      </p:sp>
    </p:spTree>
    <p:extLst>
      <p:ext uri="{BB962C8B-B14F-4D97-AF65-F5344CB8AC3E}">
        <p14:creationId xmlns:p14="http://schemas.microsoft.com/office/powerpoint/2010/main" val="28249820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987574"/>
            <a:ext cx="3740783" cy="2019672"/>
          </a:xfrm>
        </p:spPr>
      </p:pic>
      <p:sp>
        <p:nvSpPr>
          <p:cNvPr id="3" name="Title 2"/>
          <p:cNvSpPr>
            <a:spLocks noGrp="1"/>
          </p:cNvSpPr>
          <p:nvPr>
            <p:ph type="title"/>
          </p:nvPr>
        </p:nvSpPr>
        <p:spPr/>
        <p:txBody>
          <a:bodyPr>
            <a:normAutofit fontScale="90000"/>
          </a:bodyPr>
          <a:lstStyle/>
          <a:p>
            <a:r>
              <a:rPr lang="en-AU" dirty="0" smtClean="0"/>
              <a:t>Social Media Indicators</a:t>
            </a:r>
            <a:endParaRPr lang="en-AU"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1635646"/>
            <a:ext cx="3631523" cy="3008362"/>
          </a:xfrm>
          <a:prstGeom prst="rect">
            <a:avLst/>
          </a:prstGeom>
        </p:spPr>
      </p:pic>
    </p:spTree>
    <p:extLst>
      <p:ext uri="{BB962C8B-B14F-4D97-AF65-F5344CB8AC3E}">
        <p14:creationId xmlns:p14="http://schemas.microsoft.com/office/powerpoint/2010/main" val="29969566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AU" sz="2400" dirty="0" smtClean="0"/>
              <a:t>When looking at the social media accounts of possible offenders what evidence are we trying to capture?</a:t>
            </a:r>
          </a:p>
          <a:p>
            <a:r>
              <a:rPr lang="en-AU" sz="2400" dirty="0" smtClean="0"/>
              <a:t>Usernames</a:t>
            </a:r>
          </a:p>
          <a:p>
            <a:r>
              <a:rPr lang="en-AU" sz="2400" dirty="0" smtClean="0"/>
              <a:t>Photos</a:t>
            </a:r>
          </a:p>
          <a:p>
            <a:r>
              <a:rPr lang="en-AU" sz="2400" dirty="0" smtClean="0"/>
              <a:t>Chat Logs</a:t>
            </a:r>
          </a:p>
          <a:p>
            <a:r>
              <a:rPr lang="en-AU" sz="2400" dirty="0" smtClean="0"/>
              <a:t>Associates</a:t>
            </a:r>
          </a:p>
          <a:p>
            <a:r>
              <a:rPr lang="en-AU" sz="2400" dirty="0" smtClean="0"/>
              <a:t>Witnesses</a:t>
            </a:r>
          </a:p>
          <a:p>
            <a:endParaRPr lang="en-AU" sz="2400" dirty="0"/>
          </a:p>
        </p:txBody>
      </p:sp>
      <p:sp>
        <p:nvSpPr>
          <p:cNvPr id="3" name="Title 2"/>
          <p:cNvSpPr>
            <a:spLocks noGrp="1"/>
          </p:cNvSpPr>
          <p:nvPr>
            <p:ph type="title"/>
          </p:nvPr>
        </p:nvSpPr>
        <p:spPr/>
        <p:txBody>
          <a:bodyPr>
            <a:normAutofit fontScale="90000"/>
          </a:bodyPr>
          <a:lstStyle/>
          <a:p>
            <a:r>
              <a:rPr lang="en-AU" dirty="0" smtClean="0"/>
              <a:t>What evidence do we collect?</a:t>
            </a:r>
            <a:endParaRPr lang="en-AU" dirty="0"/>
          </a:p>
        </p:txBody>
      </p:sp>
    </p:spTree>
    <p:extLst>
      <p:ext uri="{BB962C8B-B14F-4D97-AF65-F5344CB8AC3E}">
        <p14:creationId xmlns:p14="http://schemas.microsoft.com/office/powerpoint/2010/main" val="10194095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solidFill>
                  <a:schemeClr val="tx1">
                    <a:lumMod val="85000"/>
                  </a:schemeClr>
                </a:solidFill>
              </a:rPr>
              <a:t>Australian Federal Police - Vision</a:t>
            </a:r>
            <a:endParaRPr lang="en-AU" dirty="0">
              <a:solidFill>
                <a:schemeClr val="tx1">
                  <a:lumMod val="85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340140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AU" sz="2400" dirty="0" smtClean="0"/>
              <a:t>Screenshots</a:t>
            </a:r>
          </a:p>
          <a:p>
            <a:r>
              <a:rPr lang="en-AU" sz="2400" dirty="0" smtClean="0"/>
              <a:t>Time and date stamp</a:t>
            </a:r>
          </a:p>
          <a:p>
            <a:r>
              <a:rPr lang="en-AU" sz="2400" dirty="0" smtClean="0"/>
              <a:t>Hash Value</a:t>
            </a:r>
          </a:p>
          <a:p>
            <a:r>
              <a:rPr lang="en-AU" sz="2400" dirty="0" smtClean="0"/>
              <a:t>Police Statement</a:t>
            </a:r>
          </a:p>
          <a:p>
            <a:endParaRPr lang="en-AU" sz="2400" dirty="0"/>
          </a:p>
        </p:txBody>
      </p:sp>
      <p:sp>
        <p:nvSpPr>
          <p:cNvPr id="3" name="Title 2"/>
          <p:cNvSpPr>
            <a:spLocks noGrp="1"/>
          </p:cNvSpPr>
          <p:nvPr>
            <p:ph type="title"/>
          </p:nvPr>
        </p:nvSpPr>
        <p:spPr/>
        <p:txBody>
          <a:bodyPr>
            <a:normAutofit fontScale="90000"/>
          </a:bodyPr>
          <a:lstStyle/>
          <a:p>
            <a:r>
              <a:rPr lang="en-AU" dirty="0" smtClean="0"/>
              <a:t>How do we collect?</a:t>
            </a:r>
            <a:endParaRPr lang="en-AU" dirty="0"/>
          </a:p>
        </p:txBody>
      </p:sp>
    </p:spTree>
    <p:extLst>
      <p:ext uri="{BB962C8B-B14F-4D97-AF65-F5344CB8AC3E}">
        <p14:creationId xmlns:p14="http://schemas.microsoft.com/office/powerpoint/2010/main" val="33182427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Arrow Connector 11"/>
          <p:cNvCxnSpPr/>
          <p:nvPr/>
        </p:nvCxnSpPr>
        <p:spPr>
          <a:xfrm flipH="1">
            <a:off x="5150758" y="2489688"/>
            <a:ext cx="1" cy="0"/>
          </a:xfrm>
          <a:prstGeom prst="straightConnector1">
            <a:avLst/>
          </a:prstGeom>
          <a:ln w="101600">
            <a:solidFill>
              <a:srgbClr val="002060"/>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endCxn id="31" idx="1"/>
          </p:cNvCxnSpPr>
          <p:nvPr/>
        </p:nvCxnSpPr>
        <p:spPr>
          <a:xfrm>
            <a:off x="6886973" y="2489407"/>
            <a:ext cx="4755" cy="842897"/>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stretch>
            <a:fillRect/>
          </a:stretch>
        </p:blipFill>
        <p:spPr>
          <a:xfrm>
            <a:off x="1475656" y="591698"/>
            <a:ext cx="6514264" cy="3795418"/>
          </a:xfrm>
          <a:prstGeom prst="rect">
            <a:avLst/>
          </a:prstGeom>
          <a:ln w="57150">
            <a:solidFill>
              <a:srgbClr val="FF0000"/>
            </a:solidFill>
          </a:ln>
          <a:scene3d>
            <a:camera prst="perspectiveRight"/>
            <a:lightRig rig="threePt" dir="t"/>
          </a:scene3d>
        </p:spPr>
      </p:pic>
    </p:spTree>
    <p:extLst>
      <p:ext uri="{BB962C8B-B14F-4D97-AF65-F5344CB8AC3E}">
        <p14:creationId xmlns:p14="http://schemas.microsoft.com/office/powerpoint/2010/main" val="3270882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500"/>
                            </p:stCondLst>
                            <p:childTnLst>
                              <p:par>
                                <p:cTn id="13" presetID="22" presetClass="entr" presetSubtype="1"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up)">
                                      <p:cBhvr>
                                        <p:cTn id="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590963B-02AF-46E6-830D-9B00E4E372B0}"/>
              </a:ext>
            </a:extLst>
          </p:cNvPr>
          <p:cNvPicPr>
            <a:picLocks noChangeAspect="1"/>
          </p:cNvPicPr>
          <p:nvPr/>
        </p:nvPicPr>
        <p:blipFill>
          <a:blip r:embed="rId3"/>
          <a:stretch>
            <a:fillRect/>
          </a:stretch>
        </p:blipFill>
        <p:spPr>
          <a:xfrm>
            <a:off x="3934189" y="942975"/>
            <a:ext cx="5083001" cy="28864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Rectangle 18">
            <a:extLst>
              <a:ext uri="{FF2B5EF4-FFF2-40B4-BE49-F238E27FC236}">
                <a16:creationId xmlns:a16="http://schemas.microsoft.com/office/drawing/2014/main" id="{CF5BFEC6-7020-4887-A2CD-BA31694515A2}"/>
              </a:ext>
            </a:extLst>
          </p:cNvPr>
          <p:cNvSpPr/>
          <p:nvPr/>
        </p:nvSpPr>
        <p:spPr>
          <a:xfrm>
            <a:off x="3941782" y="928350"/>
            <a:ext cx="5083001" cy="2908489"/>
          </a:xfrm>
          <a:prstGeom prst="rect">
            <a:avLst/>
          </a:prstGeom>
          <a:solidFill>
            <a:srgbClr val="FFFFFF">
              <a:alpha val="83137"/>
            </a:srgbClr>
          </a:solidFill>
          <a:effectLst/>
        </p:spPr>
        <p:txBody>
          <a:bodyPr wrap="square">
            <a:spAutoFit/>
          </a:bodyPr>
          <a:lstStyle/>
          <a:p>
            <a:pPr marL="685800" lvl="1" indent="-342900" defTabSz="685800" eaLnBrk="0" fontAlgn="base" hangingPunct="0">
              <a:spcBef>
                <a:spcPct val="0"/>
              </a:spcBef>
              <a:spcAft>
                <a:spcPct val="0"/>
              </a:spcAft>
              <a:buFont typeface="Wingdings" panose="05000000000000000000" pitchFamily="2" charset="2"/>
              <a:buChar char="þ"/>
            </a:pPr>
            <a:endParaRPr lang="en-AU" altLang="en-US" sz="2100" dirty="0">
              <a:solidFill>
                <a:schemeClr val="bg1"/>
              </a:solidFill>
              <a:latin typeface="Calibri" panose="020F0502020204030204" pitchFamily="34" charset="0"/>
              <a:sym typeface="Wingdings" panose="05000000000000000000" pitchFamily="2" charset="2"/>
            </a:endParaRPr>
          </a:p>
          <a:p>
            <a:pPr marL="685800" lvl="1" indent="-342900" defTabSz="685800" eaLnBrk="0" fontAlgn="base" hangingPunct="0">
              <a:spcBef>
                <a:spcPct val="0"/>
              </a:spcBef>
              <a:spcAft>
                <a:spcPct val="0"/>
              </a:spcAft>
              <a:buFont typeface="Wingdings" panose="05000000000000000000" pitchFamily="2" charset="2"/>
              <a:buChar char="þ"/>
            </a:pPr>
            <a:r>
              <a:rPr lang="en-AU" altLang="en-US" sz="2400" dirty="0">
                <a:solidFill>
                  <a:schemeClr val="tx2"/>
                </a:solidFill>
                <a:latin typeface="Calibri" panose="020F0502020204030204" pitchFamily="34" charset="0"/>
                <a:sym typeface="Wingdings" panose="05000000000000000000" pitchFamily="2" charset="2"/>
              </a:rPr>
              <a:t>Open source research</a:t>
            </a:r>
          </a:p>
          <a:p>
            <a:pPr marL="685800" lvl="1" indent="-342900" defTabSz="685800" eaLnBrk="0" fontAlgn="base" hangingPunct="0">
              <a:spcBef>
                <a:spcPct val="0"/>
              </a:spcBef>
              <a:spcAft>
                <a:spcPct val="0"/>
              </a:spcAft>
              <a:buFont typeface="Wingdings" panose="05000000000000000000" pitchFamily="2" charset="2"/>
              <a:buChar char="þ"/>
            </a:pPr>
            <a:r>
              <a:rPr lang="en-AU" altLang="en-US" sz="2400" i="1" dirty="0">
                <a:solidFill>
                  <a:schemeClr val="tx2"/>
                </a:solidFill>
                <a:latin typeface="Calibri" panose="020F0502020204030204" pitchFamily="34" charset="0"/>
                <a:sym typeface="Wingdings" panose="05000000000000000000" pitchFamily="2" charset="2"/>
              </a:rPr>
              <a:t>Social media investigation</a:t>
            </a:r>
          </a:p>
          <a:p>
            <a:pPr marL="685800" lvl="1" indent="-342900" defTabSz="685800" eaLnBrk="0" fontAlgn="base" hangingPunct="0">
              <a:spcBef>
                <a:spcPct val="0"/>
              </a:spcBef>
              <a:spcAft>
                <a:spcPct val="0"/>
              </a:spcAft>
              <a:buFont typeface="Wingdings" panose="05000000000000000000" pitchFamily="2" charset="2"/>
              <a:buChar char="þ"/>
            </a:pPr>
            <a:r>
              <a:rPr lang="en-AU" altLang="en-US" sz="2400" i="1" dirty="0">
                <a:solidFill>
                  <a:schemeClr val="tx2"/>
                </a:solidFill>
                <a:latin typeface="Calibri" panose="020F0502020204030204" pitchFamily="34" charset="0"/>
              </a:rPr>
              <a:t>Undercover online engagement</a:t>
            </a:r>
          </a:p>
          <a:p>
            <a:pPr marL="685800" lvl="1" indent="-342900" defTabSz="685800" eaLnBrk="0" fontAlgn="base" hangingPunct="0">
              <a:spcBef>
                <a:spcPct val="0"/>
              </a:spcBef>
              <a:spcAft>
                <a:spcPct val="0"/>
              </a:spcAft>
              <a:buFont typeface="Wingdings" panose="05000000000000000000" pitchFamily="2" charset="2"/>
              <a:buChar char="þ"/>
            </a:pPr>
            <a:r>
              <a:rPr lang="en-AU" altLang="en-US" sz="2400" i="1" dirty="0">
                <a:solidFill>
                  <a:schemeClr val="tx2"/>
                </a:solidFill>
                <a:latin typeface="Calibri" panose="020F0502020204030204" pitchFamily="34" charset="0"/>
              </a:rPr>
              <a:t>Undercover money transfers</a:t>
            </a:r>
          </a:p>
          <a:p>
            <a:pPr marL="685800" lvl="1" indent="-342900" defTabSz="685800" eaLnBrk="0" fontAlgn="base" hangingPunct="0">
              <a:spcBef>
                <a:spcPct val="0"/>
              </a:spcBef>
              <a:spcAft>
                <a:spcPct val="0"/>
              </a:spcAft>
              <a:buFont typeface="Wingdings" panose="05000000000000000000" pitchFamily="2" charset="2"/>
              <a:buChar char="þ"/>
            </a:pPr>
            <a:r>
              <a:rPr lang="en-AU" altLang="en-US" sz="2400" i="1" dirty="0">
                <a:solidFill>
                  <a:schemeClr val="tx2"/>
                </a:solidFill>
                <a:latin typeface="Calibri" panose="020F0502020204030204" pitchFamily="34" charset="0"/>
              </a:rPr>
              <a:t>Physical surveillance</a:t>
            </a:r>
          </a:p>
          <a:p>
            <a:pPr marL="685800" lvl="1" indent="-342900" defTabSz="685800" eaLnBrk="0" fontAlgn="base" hangingPunct="0">
              <a:spcBef>
                <a:spcPct val="0"/>
              </a:spcBef>
              <a:spcAft>
                <a:spcPct val="0"/>
              </a:spcAft>
              <a:buFont typeface="Wingdings" panose="05000000000000000000" pitchFamily="2" charset="2"/>
              <a:buChar char="þ"/>
            </a:pPr>
            <a:r>
              <a:rPr lang="en-AU" altLang="en-US" sz="2400" i="1" dirty="0">
                <a:solidFill>
                  <a:schemeClr val="tx2"/>
                </a:solidFill>
                <a:latin typeface="Calibri" panose="020F0502020204030204" pitchFamily="34" charset="0"/>
              </a:rPr>
              <a:t>Tactical planning</a:t>
            </a:r>
          </a:p>
          <a:p>
            <a:pPr marL="685800" lvl="1" indent="-342900" defTabSz="685800" eaLnBrk="0" fontAlgn="base" hangingPunct="0">
              <a:spcBef>
                <a:spcPct val="0"/>
              </a:spcBef>
              <a:spcAft>
                <a:spcPct val="0"/>
              </a:spcAft>
              <a:buFont typeface="Wingdings" panose="05000000000000000000" pitchFamily="2" charset="2"/>
              <a:buChar char="þ"/>
            </a:pPr>
            <a:endParaRPr lang="en-AU" altLang="en-US" i="1" dirty="0">
              <a:solidFill>
                <a:schemeClr val="bg1"/>
              </a:solidFill>
              <a:latin typeface="Calibri" panose="020F0502020204030204" pitchFamily="34" charset="0"/>
            </a:endParaRPr>
          </a:p>
        </p:txBody>
      </p:sp>
      <p:grpSp>
        <p:nvGrpSpPr>
          <p:cNvPr id="23" name="Group 22">
            <a:extLst>
              <a:ext uri="{FF2B5EF4-FFF2-40B4-BE49-F238E27FC236}">
                <a16:creationId xmlns:a16="http://schemas.microsoft.com/office/drawing/2014/main" id="{AFDEBC7B-FE03-41E7-B2CF-F5F0725846D2}"/>
              </a:ext>
            </a:extLst>
          </p:cNvPr>
          <p:cNvGrpSpPr/>
          <p:nvPr/>
        </p:nvGrpSpPr>
        <p:grpSpPr>
          <a:xfrm>
            <a:off x="197758" y="1192110"/>
            <a:ext cx="3855137" cy="1297578"/>
            <a:chOff x="263678" y="1589480"/>
            <a:chExt cx="5140182" cy="1730104"/>
          </a:xfrm>
        </p:grpSpPr>
        <p:cxnSp>
          <p:nvCxnSpPr>
            <p:cNvPr id="25" name="Straight Connector 24">
              <a:extLst>
                <a:ext uri="{FF2B5EF4-FFF2-40B4-BE49-F238E27FC236}">
                  <a16:creationId xmlns:a16="http://schemas.microsoft.com/office/drawing/2014/main" id="{45E9BE2F-06A6-4284-8ADC-270BC42BC18C}"/>
                </a:ext>
              </a:extLst>
            </p:cNvPr>
            <p:cNvCxnSpPr>
              <a:cxnSpLocks/>
              <a:stCxn id="26" idx="1"/>
            </p:cNvCxnSpPr>
            <p:nvPr/>
          </p:nvCxnSpPr>
          <p:spPr>
            <a:xfrm>
              <a:off x="263678" y="2374310"/>
              <a:ext cx="0" cy="94527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F57B2A37-A7B9-4039-91F2-4B12A2DC6FC2}"/>
                </a:ext>
              </a:extLst>
            </p:cNvPr>
            <p:cNvSpPr/>
            <p:nvPr/>
          </p:nvSpPr>
          <p:spPr>
            <a:xfrm>
              <a:off x="263678" y="1589480"/>
              <a:ext cx="5140182" cy="615553"/>
            </a:xfrm>
            <a:prstGeom prst="rect">
              <a:avLst/>
            </a:prstGeom>
          </p:spPr>
          <p:txBody>
            <a:bodyPr wrap="square">
              <a:spAutoFit/>
            </a:bodyPr>
            <a:lstStyle/>
            <a:p>
              <a:pPr defTabSz="685800" eaLnBrk="0" fontAlgn="base" hangingPunct="0">
                <a:spcBef>
                  <a:spcPct val="0"/>
                </a:spcBef>
                <a:spcAft>
                  <a:spcPct val="0"/>
                </a:spcAft>
              </a:pPr>
              <a:endParaRPr lang="en-AU" altLang="en-US" sz="2400" i="1" dirty="0">
                <a:solidFill>
                  <a:schemeClr val="bg1"/>
                </a:solidFill>
                <a:latin typeface="Calibri" panose="020F0502020204030204" pitchFamily="34" charset="0"/>
              </a:endParaRPr>
            </a:p>
          </p:txBody>
        </p:sp>
      </p:grpSp>
      <p:pic>
        <p:nvPicPr>
          <p:cNvPr id="27" name="Picture 26">
            <a:extLst>
              <a:ext uri="{FF2B5EF4-FFF2-40B4-BE49-F238E27FC236}">
                <a16:creationId xmlns:a16="http://schemas.microsoft.com/office/drawing/2014/main" id="{CB97177A-23AC-4897-906D-D0B541BCFA20}"/>
              </a:ext>
            </a:extLst>
          </p:cNvPr>
          <p:cNvPicPr>
            <a:picLocks noChangeAspect="1"/>
          </p:cNvPicPr>
          <p:nvPr/>
        </p:nvPicPr>
        <p:blipFill rotWithShape="1">
          <a:blip r:embed="rId4"/>
          <a:srcRect b="12401"/>
          <a:stretch/>
        </p:blipFill>
        <p:spPr>
          <a:xfrm>
            <a:off x="107504" y="1059582"/>
            <a:ext cx="3574142" cy="24142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74650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50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10" presetClass="entr" presetSubtype="0" fill="hold" nodeType="withEffect">
                                  <p:stCondLst>
                                    <p:cond delay="50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bg/>
                                          </p:spTgt>
                                        </p:tgtEl>
                                        <p:attrNameLst>
                                          <p:attrName>style.visibility</p:attrName>
                                        </p:attrNameLst>
                                      </p:cBhvr>
                                      <p:to>
                                        <p:strVal val="visible"/>
                                      </p:to>
                                    </p:set>
                                    <p:animEffect transition="in" filter="fade">
                                      <p:cBhvr>
                                        <p:cTn id="19" dur="500"/>
                                        <p:tgtEl>
                                          <p:spTgt spid="19">
                                            <p:bg/>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xEl>
                                              <p:pRg st="1" end="1"/>
                                            </p:txEl>
                                          </p:spTgt>
                                        </p:tgtEl>
                                        <p:attrNameLst>
                                          <p:attrName>style.visibility</p:attrName>
                                        </p:attrNameLst>
                                      </p:cBhvr>
                                      <p:to>
                                        <p:strVal val="visible"/>
                                      </p:to>
                                    </p:set>
                                    <p:animEffect transition="in" filter="fade">
                                      <p:cBhvr>
                                        <p:cTn id="22" dur="500"/>
                                        <p:tgtEl>
                                          <p:spTgt spid="19">
                                            <p:txEl>
                                              <p:pRg st="1" end="1"/>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xEl>
                                              <p:pRg st="2" end="2"/>
                                            </p:txEl>
                                          </p:spTgt>
                                        </p:tgtEl>
                                        <p:attrNameLst>
                                          <p:attrName>style.visibility</p:attrName>
                                        </p:attrNameLst>
                                      </p:cBhvr>
                                      <p:to>
                                        <p:strVal val="visible"/>
                                      </p:to>
                                    </p:set>
                                    <p:animEffect transition="in" filter="fade">
                                      <p:cBhvr>
                                        <p:cTn id="25" dur="500"/>
                                        <p:tgtEl>
                                          <p:spTgt spid="19">
                                            <p:txEl>
                                              <p:pRg st="2" end="2"/>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xEl>
                                              <p:pRg st="3" end="3"/>
                                            </p:txEl>
                                          </p:spTgt>
                                        </p:tgtEl>
                                        <p:attrNameLst>
                                          <p:attrName>style.visibility</p:attrName>
                                        </p:attrNameLst>
                                      </p:cBhvr>
                                      <p:to>
                                        <p:strVal val="visible"/>
                                      </p:to>
                                    </p:set>
                                    <p:animEffect transition="in" filter="fade">
                                      <p:cBhvr>
                                        <p:cTn id="28" dur="500"/>
                                        <p:tgtEl>
                                          <p:spTgt spid="19">
                                            <p:txEl>
                                              <p:pRg st="3" end="3"/>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xEl>
                                              <p:pRg st="4" end="4"/>
                                            </p:txEl>
                                          </p:spTgt>
                                        </p:tgtEl>
                                        <p:attrNameLst>
                                          <p:attrName>style.visibility</p:attrName>
                                        </p:attrNameLst>
                                      </p:cBhvr>
                                      <p:to>
                                        <p:strVal val="visible"/>
                                      </p:to>
                                    </p:set>
                                    <p:animEffect transition="in" filter="fade">
                                      <p:cBhvr>
                                        <p:cTn id="31" dur="500"/>
                                        <p:tgtEl>
                                          <p:spTgt spid="19">
                                            <p:txEl>
                                              <p:pRg st="4" end="4"/>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xEl>
                                              <p:pRg st="5" end="5"/>
                                            </p:txEl>
                                          </p:spTgt>
                                        </p:tgtEl>
                                        <p:attrNameLst>
                                          <p:attrName>style.visibility</p:attrName>
                                        </p:attrNameLst>
                                      </p:cBhvr>
                                      <p:to>
                                        <p:strVal val="visible"/>
                                      </p:to>
                                    </p:set>
                                    <p:animEffect transition="in" filter="fade">
                                      <p:cBhvr>
                                        <p:cTn id="34" dur="500"/>
                                        <p:tgtEl>
                                          <p:spTgt spid="19">
                                            <p:txEl>
                                              <p:pRg st="5" end="5"/>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xEl>
                                              <p:pRg st="6" end="6"/>
                                            </p:txEl>
                                          </p:spTgt>
                                        </p:tgtEl>
                                        <p:attrNameLst>
                                          <p:attrName>style.visibility</p:attrName>
                                        </p:attrNameLst>
                                      </p:cBhvr>
                                      <p:to>
                                        <p:strVal val="visible"/>
                                      </p:to>
                                    </p:set>
                                    <p:animEffect transition="in" filter="fade">
                                      <p:cBhvr>
                                        <p:cTn id="37" dur="500"/>
                                        <p:tgtEl>
                                          <p:spTgt spid="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746090" y="578751"/>
            <a:ext cx="4384037" cy="4410814"/>
            <a:chOff x="3661402" y="771613"/>
            <a:chExt cx="5845502" cy="5881205"/>
          </a:xfrm>
        </p:grpSpPr>
        <p:pic>
          <p:nvPicPr>
            <p:cNvPr id="1026" name="Picture 2" descr="Social-Media-Landscape-2018.jpg"/>
            <p:cNvPicPr>
              <a:picLocks noChangeAspect="1" noChangeArrowheads="1"/>
            </p:cNvPicPr>
            <p:nvPr/>
          </p:nvPicPr>
          <p:blipFill rotWithShape="1">
            <a:blip r:embed="rId3">
              <a:extLst>
                <a:ext uri="{28A0092B-C50C-407E-A947-70E740481C1C}">
                  <a14:useLocalDpi xmlns:a14="http://schemas.microsoft.com/office/drawing/2010/main" val="0"/>
                </a:ext>
              </a:extLst>
            </a:blip>
            <a:srcRect t="8474"/>
            <a:stretch/>
          </p:blipFill>
          <p:spPr bwMode="auto">
            <a:xfrm>
              <a:off x="3707980" y="771613"/>
              <a:ext cx="5798924" cy="573789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67B10F5-E783-3845-9C5D-961CA3168335}"/>
                </a:ext>
              </a:extLst>
            </p:cNvPr>
            <p:cNvSpPr/>
            <p:nvPr/>
          </p:nvSpPr>
          <p:spPr>
            <a:xfrm>
              <a:off x="7982857" y="6121218"/>
              <a:ext cx="1402813" cy="301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4"/>
              <a:endParaRPr lang="en-US" sz="1350" dirty="0">
                <a:solidFill>
                  <a:prstClr val="white"/>
                </a:solidFill>
              </a:endParaRPr>
            </a:p>
          </p:txBody>
        </p:sp>
        <p:sp>
          <p:nvSpPr>
            <p:cNvPr id="5" name="Rectangle 4">
              <a:extLst>
                <a:ext uri="{FF2B5EF4-FFF2-40B4-BE49-F238E27FC236}">
                  <a16:creationId xmlns:a16="http://schemas.microsoft.com/office/drawing/2014/main" id="{C450166B-CD10-7D4F-9335-B06B79D258C2}"/>
                </a:ext>
              </a:extLst>
            </p:cNvPr>
            <p:cNvSpPr/>
            <p:nvPr/>
          </p:nvSpPr>
          <p:spPr>
            <a:xfrm>
              <a:off x="3661402" y="6146717"/>
              <a:ext cx="723045" cy="2603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4"/>
              <a:endParaRPr lang="en-US" sz="1350" dirty="0">
                <a:solidFill>
                  <a:prstClr val="white"/>
                </a:solidFill>
              </a:endParaRPr>
            </a:p>
          </p:txBody>
        </p:sp>
        <p:sp>
          <p:nvSpPr>
            <p:cNvPr id="14" name="TextBox 13"/>
            <p:cNvSpPr txBox="1"/>
            <p:nvPr/>
          </p:nvSpPr>
          <p:spPr>
            <a:xfrm>
              <a:off x="6054715" y="6375814"/>
              <a:ext cx="1105455" cy="277004"/>
            </a:xfrm>
            <a:prstGeom prst="rect">
              <a:avLst/>
            </a:prstGeom>
            <a:noFill/>
          </p:spPr>
          <p:txBody>
            <a:bodyPr wrap="none" rtlCol="0">
              <a:spAutoFit/>
            </a:bodyPr>
            <a:lstStyle/>
            <a:p>
              <a:pPr algn="ctr" defTabSz="342904"/>
              <a:r>
                <a:rPr lang="en-US" sz="750" dirty="0">
                  <a:solidFill>
                    <a:prstClr val="white">
                      <a:lumMod val="65000"/>
                    </a:prstClr>
                  </a:solidFill>
                </a:rPr>
                <a:t>FredCavazza.net</a:t>
              </a:r>
            </a:p>
          </p:txBody>
        </p:sp>
      </p:grpSp>
      <p:sp>
        <p:nvSpPr>
          <p:cNvPr id="9" name="Arc 8"/>
          <p:cNvSpPr/>
          <p:nvPr/>
        </p:nvSpPr>
        <p:spPr>
          <a:xfrm>
            <a:off x="435867" y="164288"/>
            <a:ext cx="6984430" cy="4445709"/>
          </a:xfrm>
          <a:prstGeom prst="arc">
            <a:avLst>
              <a:gd name="adj1" fmla="val 9933044"/>
              <a:gd name="adj2" fmla="val 20876150"/>
            </a:avLst>
          </a:prstGeom>
          <a:ln w="63500">
            <a:prstDash val="sysDash"/>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defTabSz="481912"/>
            <a:endParaRPr lang="en-US" sz="949">
              <a:solidFill>
                <a:prstClr val="black"/>
              </a:solidFill>
            </a:endParaRPr>
          </a:p>
        </p:txBody>
      </p:sp>
      <p:sp>
        <p:nvSpPr>
          <p:cNvPr id="7" name="Round Diagonal Corner Rectangle 6"/>
          <p:cNvSpPr/>
          <p:nvPr/>
        </p:nvSpPr>
        <p:spPr>
          <a:xfrm>
            <a:off x="7212272" y="1586962"/>
            <a:ext cx="1623027" cy="582918"/>
          </a:xfrm>
          <a:prstGeom prst="round2DiagRect">
            <a:avLst>
              <a:gd name="adj1" fmla="val 43173"/>
              <a:gd name="adj2" fmla="val 0"/>
            </a:avLst>
          </a:prstGeom>
          <a:gradFill>
            <a:gsLst>
              <a:gs pos="35000">
                <a:srgbClr val="FF0000"/>
              </a:gs>
              <a:gs pos="0">
                <a:schemeClr val="bg1">
                  <a:lumMod val="9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81912"/>
            <a:r>
              <a:rPr lang="en-US" sz="1350" b="1" dirty="0">
                <a:ln w="0"/>
                <a:solidFill>
                  <a:prstClr val="white"/>
                </a:solidFill>
              </a:rPr>
              <a:t>Seller/Facilitator</a:t>
            </a:r>
            <a:endParaRPr lang="en-US" sz="1350" b="1" dirty="0">
              <a:solidFill>
                <a:prstClr val="white"/>
              </a:solidFill>
            </a:endParaRPr>
          </a:p>
        </p:txBody>
      </p:sp>
      <p:cxnSp>
        <p:nvCxnSpPr>
          <p:cNvPr id="21" name="Elbow Connector 20"/>
          <p:cNvCxnSpPr>
            <a:endCxn id="4" idx="0"/>
          </p:cNvCxnSpPr>
          <p:nvPr/>
        </p:nvCxnSpPr>
        <p:spPr>
          <a:xfrm rot="10800000" flipV="1">
            <a:off x="1951990" y="2709000"/>
            <a:ext cx="884363" cy="683641"/>
          </a:xfrm>
          <a:prstGeom prst="bentConnector3">
            <a:avLst>
              <a:gd name="adj1" fmla="val 50000"/>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4" name="Elbow Connector 23"/>
          <p:cNvCxnSpPr>
            <a:endCxn id="7" idx="2"/>
          </p:cNvCxnSpPr>
          <p:nvPr/>
        </p:nvCxnSpPr>
        <p:spPr>
          <a:xfrm flipV="1">
            <a:off x="7060973" y="1878421"/>
            <a:ext cx="151300" cy="1139759"/>
          </a:xfrm>
          <a:prstGeom prst="bentConnector3">
            <a:avLst>
              <a:gd name="adj1" fmla="val 50000"/>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a:stCxn id="7" idx="3"/>
          </p:cNvCxnSpPr>
          <p:nvPr/>
        </p:nvCxnSpPr>
        <p:spPr>
          <a:xfrm flipV="1">
            <a:off x="8023785" y="1310030"/>
            <a:ext cx="0" cy="27693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H="1">
            <a:off x="6660145" y="1448496"/>
            <a:ext cx="1363640" cy="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flipH="1">
            <a:off x="1930423" y="3505777"/>
            <a:ext cx="1087844" cy="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46" name="Picture 45"/>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6187" y="-5356"/>
            <a:ext cx="2603003" cy="1905463"/>
          </a:xfrm>
          <a:prstGeom prst="rect">
            <a:avLst/>
          </a:prstGeom>
        </p:spPr>
      </p:pic>
      <p:pic>
        <p:nvPicPr>
          <p:cNvPr id="41" name="Picture 40"/>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9371" y="2243101"/>
            <a:ext cx="721461" cy="711361"/>
          </a:xfrm>
          <a:prstGeom prst="rect">
            <a:avLst/>
          </a:prstGeom>
        </p:spPr>
      </p:pic>
      <p:pic>
        <p:nvPicPr>
          <p:cNvPr id="42" name="Picture 41"/>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55461" y="1759028"/>
            <a:ext cx="1283902" cy="387512"/>
          </a:xfrm>
          <a:prstGeom prst="rect">
            <a:avLst/>
          </a:prstGeom>
        </p:spPr>
      </p:pic>
      <p:pic>
        <p:nvPicPr>
          <p:cNvPr id="43" name="Picture 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225" y="1548700"/>
            <a:ext cx="1324252" cy="639950"/>
          </a:xfrm>
          <a:prstGeom prst="rect">
            <a:avLst/>
          </a:prstGeom>
        </p:spPr>
      </p:pic>
      <p:pic>
        <p:nvPicPr>
          <p:cNvPr id="44" name="Picture 43"/>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59904" y="1230500"/>
            <a:ext cx="1624385" cy="569550"/>
          </a:xfrm>
          <a:prstGeom prst="rect">
            <a:avLst/>
          </a:prstGeom>
        </p:spPr>
      </p:pic>
      <p:pic>
        <p:nvPicPr>
          <p:cNvPr id="45" name="Picture 44"/>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2682" y="2277601"/>
            <a:ext cx="1257098" cy="337811"/>
          </a:xfrm>
          <a:prstGeom prst="rect">
            <a:avLst/>
          </a:prstGeom>
        </p:spPr>
      </p:pic>
      <p:pic>
        <p:nvPicPr>
          <p:cNvPr id="61" name="Picture 60"/>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20297" y="580313"/>
            <a:ext cx="1206977" cy="749538"/>
          </a:xfrm>
          <a:prstGeom prst="rect">
            <a:avLst/>
          </a:prstGeom>
        </p:spPr>
      </p:pic>
      <p:pic>
        <p:nvPicPr>
          <p:cNvPr id="70" name="Picture 4" descr="Image result for philippines shape png transparent">
            <a:extLst>
              <a:ext uri="{FF2B5EF4-FFF2-40B4-BE49-F238E27FC236}">
                <a16:creationId xmlns:a16="http://schemas.microsoft.com/office/drawing/2014/main" id="{03D1E854-753A-4C8E-AAC5-5F98E3F557A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32371" y="2210898"/>
            <a:ext cx="1545706" cy="264978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Round Diagonal Corner Rectangle 3"/>
          <p:cNvSpPr/>
          <p:nvPr/>
        </p:nvSpPr>
        <p:spPr>
          <a:xfrm>
            <a:off x="328961" y="3101182"/>
            <a:ext cx="1623027" cy="582918"/>
          </a:xfrm>
          <a:prstGeom prst="round2DiagRect">
            <a:avLst>
              <a:gd name="adj1" fmla="val 43173"/>
              <a:gd name="adj2" fmla="val 0"/>
            </a:avLst>
          </a:prstGeom>
          <a:solidFill>
            <a:srgbClr val="0038A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81912"/>
            <a:r>
              <a:rPr lang="en-US" sz="1350" b="1" dirty="0">
                <a:ln w="0"/>
                <a:solidFill>
                  <a:prstClr val="white"/>
                </a:solidFill>
              </a:rPr>
              <a:t>UNDERCOVER</a:t>
            </a:r>
            <a:endParaRPr lang="en-US" sz="1350" b="1" dirty="0">
              <a:solidFill>
                <a:prstClr val="white"/>
              </a:solidFill>
            </a:endParaRPr>
          </a:p>
        </p:txBody>
      </p:sp>
      <p:pic>
        <p:nvPicPr>
          <p:cNvPr id="1032" name="Picture 8" descr="Related image"/>
          <p:cNvPicPr>
            <a:picLocks noChangeAspect="1" noChangeArrowheads="1" noCrop="1"/>
          </p:cNvPicPr>
          <p:nvPr/>
        </p:nvPicPr>
        <p:blipFill>
          <a:blip r:embed="rId12">
            <a:lum bright="70000" contrast="-70000"/>
            <a:extLst>
              <a:ext uri="{28A0092B-C50C-407E-A947-70E740481C1C}">
                <a14:useLocalDpi xmlns:a14="http://schemas.microsoft.com/office/drawing/2010/main" val="0"/>
              </a:ext>
            </a:extLst>
          </a:blip>
          <a:srcRect/>
          <a:stretch>
            <a:fillRect/>
          </a:stretch>
        </p:blipFill>
        <p:spPr bwMode="auto">
          <a:xfrm>
            <a:off x="160832" y="3566375"/>
            <a:ext cx="1956841" cy="149820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5778" y="3721743"/>
            <a:ext cx="883918" cy="1195157"/>
          </a:xfrm>
          <a:prstGeom prst="rect">
            <a:avLst/>
          </a:prstGeom>
        </p:spPr>
      </p:pic>
      <p:pic>
        <p:nvPicPr>
          <p:cNvPr id="30" name="Picture 29" descr="C:\Users\bkaopuiki\OneDrive for Business\Training Materials\Images for PPT\NBI Logo.jpg"/>
          <p:cNvPicPr/>
          <p:nvPr/>
        </p:nvPicPr>
        <p:blipFill rotWithShape="1">
          <a:blip r:embed="rId14" cstate="print">
            <a:clrChange>
              <a:clrFrom>
                <a:srgbClr val="FFFFFD"/>
              </a:clrFrom>
              <a:clrTo>
                <a:srgbClr val="FFFFFD">
                  <a:alpha val="0"/>
                </a:srgbClr>
              </a:clrTo>
            </a:clrChange>
            <a:extLst>
              <a:ext uri="{28A0092B-C50C-407E-A947-70E740481C1C}">
                <a14:useLocalDpi xmlns:a14="http://schemas.microsoft.com/office/drawing/2010/main" val="0"/>
              </a:ext>
            </a:extLst>
          </a:blip>
          <a:srcRect t="8056"/>
          <a:stretch/>
        </p:blipFill>
        <p:spPr bwMode="auto">
          <a:xfrm>
            <a:off x="1179696" y="3721743"/>
            <a:ext cx="917117" cy="1195157"/>
          </a:xfrm>
          <a:prstGeom prst="rect">
            <a:avLst/>
          </a:prstGeom>
          <a:noFill/>
          <a:ln>
            <a:noFill/>
          </a:ln>
          <a:extLst>
            <a:ext uri="{53640926-AAD7-44D8-BBD7-CCE9431645EC}">
              <a14:shadowObscured xmlns:a14="http://schemas.microsoft.com/office/drawing/2010/main"/>
            </a:ext>
          </a:extLst>
        </p:spPr>
      </p:pic>
      <p:sp>
        <p:nvSpPr>
          <p:cNvPr id="28" name="object 2">
            <a:extLst>
              <a:ext uri="{FF2B5EF4-FFF2-40B4-BE49-F238E27FC236}">
                <a16:creationId xmlns:a16="http://schemas.microsoft.com/office/drawing/2014/main" id="{07DDEEA2-8711-4CF0-B7E8-CE70597B762A}"/>
              </a:ext>
            </a:extLst>
          </p:cNvPr>
          <p:cNvSpPr/>
          <p:nvPr/>
        </p:nvSpPr>
        <p:spPr>
          <a:xfrm>
            <a:off x="8661014" y="353141"/>
            <a:ext cx="267462" cy="432054"/>
          </a:xfrm>
          <a:prstGeom prst="rect">
            <a:avLst/>
          </a:prstGeom>
          <a:blipFill>
            <a:blip r:embed="rId15" cstate="print"/>
            <a:stretch>
              <a:fillRect/>
            </a:stretch>
          </a:blipFill>
        </p:spPr>
        <p:txBody>
          <a:bodyPr wrap="square" lIns="0" tIns="0" rIns="0" bIns="0" rtlCol="0"/>
          <a:lstStyle/>
          <a:p>
            <a:pPr defTabSz="481912"/>
            <a:endParaRPr sz="949">
              <a:solidFill>
                <a:prstClr val="black"/>
              </a:solidFill>
            </a:endParaRPr>
          </a:p>
        </p:txBody>
      </p:sp>
    </p:spTree>
    <p:extLst>
      <p:ext uri="{BB962C8B-B14F-4D97-AF65-F5344CB8AC3E}">
        <p14:creationId xmlns:p14="http://schemas.microsoft.com/office/powerpoint/2010/main" val="4230677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928E7F-64C4-47B1-9156-10D8E519CEBC}"/>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Layer>
                </a14:imgProps>
              </a:ext>
            </a:extLst>
          </a:blip>
          <a:srcRect t="17541" b="7459"/>
          <a:stretch/>
        </p:blipFill>
        <p:spPr>
          <a:xfrm>
            <a:off x="0" y="0"/>
            <a:ext cx="9144000" cy="5143500"/>
          </a:xfrm>
          <a:prstGeom prst="rect">
            <a:avLst/>
          </a:prstGeom>
        </p:spPr>
      </p:pic>
      <p:pic>
        <p:nvPicPr>
          <p:cNvPr id="17" name="Picture 16">
            <a:extLst>
              <a:ext uri="{FF2B5EF4-FFF2-40B4-BE49-F238E27FC236}">
                <a16:creationId xmlns:a16="http://schemas.microsoft.com/office/drawing/2014/main" id="{DF4FA75D-2A52-40A8-A41E-0FB7AE82C94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661014" y="354019"/>
            <a:ext cx="268704" cy="431176"/>
          </a:xfrm>
          <a:prstGeom prst="rect">
            <a:avLst/>
          </a:prstGeom>
        </p:spPr>
      </p:pic>
    </p:spTree>
    <p:extLst>
      <p:ext uri="{BB962C8B-B14F-4D97-AF65-F5344CB8AC3E}">
        <p14:creationId xmlns:p14="http://schemas.microsoft.com/office/powerpoint/2010/main" val="409963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BA4617-CC01-481A-8C66-D42B0C0EB7AF}"/>
              </a:ext>
            </a:extLst>
          </p:cNvPr>
          <p:cNvPicPr>
            <a:picLocks noChangeAspect="1"/>
          </p:cNvPicPr>
          <p:nvPr/>
        </p:nvPicPr>
        <p:blipFill>
          <a:blip r:embed="rId3"/>
          <a:stretch>
            <a:fillRect/>
          </a:stretch>
        </p:blipFill>
        <p:spPr>
          <a:xfrm>
            <a:off x="0" y="0"/>
            <a:ext cx="9144000" cy="5143500"/>
          </a:xfrm>
          <a:prstGeom prst="rect">
            <a:avLst/>
          </a:prstGeom>
        </p:spPr>
      </p:pic>
      <p:pic>
        <p:nvPicPr>
          <p:cNvPr id="23" name="Picture 22">
            <a:extLst>
              <a:ext uri="{FF2B5EF4-FFF2-40B4-BE49-F238E27FC236}">
                <a16:creationId xmlns:a16="http://schemas.microsoft.com/office/drawing/2014/main" id="{D5F196D6-A398-4B8F-8DA0-847C0CC82FB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661014" y="354019"/>
            <a:ext cx="268704" cy="431176"/>
          </a:xfrm>
          <a:prstGeom prst="rect">
            <a:avLst/>
          </a:prstGeom>
        </p:spPr>
      </p:pic>
    </p:spTree>
    <p:extLst>
      <p:ext uri="{BB962C8B-B14F-4D97-AF65-F5344CB8AC3E}">
        <p14:creationId xmlns:p14="http://schemas.microsoft.com/office/powerpoint/2010/main" val="364320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9764"/>
            <a:ext cx="9144000" cy="1983970"/>
          </a:xfrm>
          <a:prstGeom prst="rect">
            <a:avLst/>
          </a:prstGeom>
        </p:spPr>
      </p:pic>
      <p:sp>
        <p:nvSpPr>
          <p:cNvPr id="5" name="Title 4"/>
          <p:cNvSpPr>
            <a:spLocks noGrp="1"/>
          </p:cNvSpPr>
          <p:nvPr>
            <p:ph type="title"/>
          </p:nvPr>
        </p:nvSpPr>
        <p:spPr>
          <a:xfrm>
            <a:off x="457200" y="-1100658"/>
            <a:ext cx="8229600" cy="857250"/>
          </a:xfrm>
        </p:spPr>
        <p:txBody>
          <a:bodyPr>
            <a:normAutofit fontScale="90000"/>
          </a:bodyPr>
          <a:lstStyle/>
          <a:p>
            <a:r>
              <a:rPr lang="en-AU" dirty="0">
                <a:solidFill>
                  <a:schemeClr val="bg1">
                    <a:lumMod val="85000"/>
                  </a:schemeClr>
                </a:solidFill>
              </a:rPr>
              <a:t>Australian Federal Police – Intro Slide</a:t>
            </a:r>
          </a:p>
        </p:txBody>
      </p:sp>
      <p:sp>
        <p:nvSpPr>
          <p:cNvPr id="3" name="Rectangle 2"/>
          <p:cNvSpPr/>
          <p:nvPr/>
        </p:nvSpPr>
        <p:spPr>
          <a:xfrm>
            <a:off x="35496" y="4155926"/>
            <a:ext cx="1728192" cy="9361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776802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987574"/>
            <a:ext cx="7772400" cy="1102519"/>
          </a:xfrm>
        </p:spPr>
        <p:txBody>
          <a:bodyPr>
            <a:normAutofit/>
          </a:bodyPr>
          <a:lstStyle/>
          <a:p>
            <a:r>
              <a:rPr lang="en-AU" dirty="0" smtClean="0"/>
              <a:t>Combatting CSE Online</a:t>
            </a:r>
            <a:endParaRPr lang="en-AU" dirty="0"/>
          </a:p>
        </p:txBody>
      </p:sp>
      <p:sp>
        <p:nvSpPr>
          <p:cNvPr id="5" name="Subtitle 4"/>
          <p:cNvSpPr>
            <a:spLocks noGrp="1"/>
          </p:cNvSpPr>
          <p:nvPr>
            <p:ph type="subTitle" idx="1"/>
          </p:nvPr>
        </p:nvSpPr>
        <p:spPr/>
        <p:txBody>
          <a:bodyPr>
            <a:normAutofit fontScale="85000" lnSpcReduction="20000"/>
          </a:bodyPr>
          <a:lstStyle/>
          <a:p>
            <a:pPr algn="l"/>
            <a:r>
              <a:rPr lang="en-AU" dirty="0" smtClean="0"/>
              <a:t>F/A Paul Onken</a:t>
            </a:r>
          </a:p>
          <a:p>
            <a:pPr algn="l"/>
            <a:r>
              <a:rPr lang="en-AU" dirty="0" smtClean="0"/>
              <a:t>Social Media Advisor</a:t>
            </a:r>
          </a:p>
          <a:p>
            <a:pPr algn="l"/>
            <a:r>
              <a:rPr lang="en-AU" dirty="0" smtClean="0"/>
              <a:t>AFP Manila</a:t>
            </a:r>
            <a:endParaRPr lang="en-AU" dirty="0"/>
          </a:p>
        </p:txBody>
      </p:sp>
    </p:spTree>
    <p:extLst>
      <p:ext uri="{BB962C8B-B14F-4D97-AF65-F5344CB8AC3E}">
        <p14:creationId xmlns:p14="http://schemas.microsoft.com/office/powerpoint/2010/main" val="1848331004"/>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7533"/>
            <a:ext cx="8229600" cy="435695"/>
          </a:xfrm>
        </p:spPr>
        <p:txBody>
          <a:bodyPr>
            <a:normAutofit fontScale="90000"/>
          </a:bodyPr>
          <a:lstStyle/>
          <a:p>
            <a:r>
              <a:rPr lang="en-AU" dirty="0" smtClean="0"/>
              <a:t>How to use this </a:t>
            </a:r>
            <a:r>
              <a:rPr lang="en-AU" dirty="0"/>
              <a:t>P</a:t>
            </a:r>
            <a:r>
              <a:rPr lang="en-AU" dirty="0" smtClean="0"/>
              <a:t>owerPoint</a:t>
            </a:r>
            <a:endParaRPr lang="en-AU" dirty="0"/>
          </a:p>
        </p:txBody>
      </p:sp>
      <p:pic>
        <p:nvPicPr>
          <p:cNvPr id="1028" name="Picture 4" descr="Image result for social media use statistics south east asi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411" y="0"/>
            <a:ext cx="9135879"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6872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7533"/>
            <a:ext cx="8229600" cy="435695"/>
          </a:xfrm>
        </p:spPr>
        <p:txBody>
          <a:bodyPr>
            <a:noAutofit/>
          </a:bodyPr>
          <a:lstStyle/>
          <a:p>
            <a:r>
              <a:rPr lang="en-AU" sz="2400" dirty="0" smtClean="0"/>
              <a:t>Social Media</a:t>
            </a:r>
            <a:endParaRPr lang="en-AU" sz="2400"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3929" y="1306748"/>
            <a:ext cx="1196895" cy="1242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1940" y="1344570"/>
            <a:ext cx="1190006" cy="1234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8190" y="1379763"/>
            <a:ext cx="1257416" cy="1219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65767" y="3219822"/>
            <a:ext cx="1196895" cy="1199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15289" y="3219822"/>
            <a:ext cx="1206657" cy="1134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90463" y="3219822"/>
            <a:ext cx="1107123" cy="1134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385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49660" y="339502"/>
            <a:ext cx="5044679" cy="496061"/>
          </a:xfrm>
        </p:spPr>
        <p:txBody>
          <a:bodyPr>
            <a:normAutofit fontScale="90000"/>
          </a:bodyPr>
          <a:lstStyle/>
          <a:p>
            <a:r>
              <a:rPr lang="en-US" sz="2100" kern="0" dirty="0">
                <a:latin typeface="Verdana"/>
              </a:rPr>
              <a:t>What is </a:t>
            </a:r>
            <a:r>
              <a:rPr lang="en-US" sz="2100" kern="0" dirty="0" smtClean="0">
                <a:latin typeface="Verdana"/>
              </a:rPr>
              <a:t>Long Distance Child Abuse (LDCA)?</a:t>
            </a:r>
            <a:endParaRPr lang="en-AU" sz="2100" dirty="0"/>
          </a:p>
        </p:txBody>
      </p:sp>
      <p:sp>
        <p:nvSpPr>
          <p:cNvPr id="4" name="Content Placeholder 3"/>
          <p:cNvSpPr>
            <a:spLocks noGrp="1"/>
          </p:cNvSpPr>
          <p:nvPr>
            <p:ph idx="1"/>
          </p:nvPr>
        </p:nvSpPr>
        <p:spPr/>
        <p:txBody>
          <a:bodyPr>
            <a:normAutofit/>
          </a:bodyPr>
          <a:lstStyle/>
          <a:p>
            <a:pPr marL="51435" indent="0">
              <a:buNone/>
            </a:pPr>
            <a:endParaRPr lang="en-AU" sz="1500" b="1" u="sng" dirty="0"/>
          </a:p>
          <a:p>
            <a:pPr marL="51435" indent="0">
              <a:buNone/>
            </a:pPr>
            <a:r>
              <a:rPr lang="en-AU" sz="2400" b="1" u="sng" dirty="0"/>
              <a:t>Definition of LDCA:</a:t>
            </a:r>
          </a:p>
          <a:p>
            <a:pPr marL="51435" indent="0" algn="ctr">
              <a:buNone/>
            </a:pPr>
            <a:endParaRPr lang="en-US" sz="2400" dirty="0"/>
          </a:p>
          <a:p>
            <a:pPr marL="51435" indent="0" algn="ctr">
              <a:buNone/>
            </a:pPr>
            <a:r>
              <a:rPr lang="en-US" sz="2400" dirty="0"/>
              <a:t>“a person using the internet to view, to pay to view, or to provide instructions and view, in real time, child sexual exploitation”. </a:t>
            </a:r>
            <a:endParaRPr lang="en-AU" sz="2400" dirty="0"/>
          </a:p>
        </p:txBody>
      </p:sp>
    </p:spTree>
    <p:extLst>
      <p:ext uri="{BB962C8B-B14F-4D97-AF65-F5344CB8AC3E}">
        <p14:creationId xmlns:p14="http://schemas.microsoft.com/office/powerpoint/2010/main" val="2291124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91680" y="483518"/>
            <a:ext cx="5044679" cy="496061"/>
          </a:xfrm>
        </p:spPr>
        <p:txBody>
          <a:bodyPr/>
          <a:lstStyle/>
          <a:p>
            <a:r>
              <a:rPr lang="en-US" sz="1950" kern="0" dirty="0">
                <a:latin typeface="Verdana"/>
              </a:rPr>
              <a:t>What is LDCA?</a:t>
            </a:r>
            <a:endParaRPr lang="en-AU" sz="1950" dirty="0"/>
          </a:p>
        </p:txBody>
      </p:sp>
      <p:sp>
        <p:nvSpPr>
          <p:cNvPr id="4" name="Content Placeholder 3"/>
          <p:cNvSpPr>
            <a:spLocks noGrp="1"/>
          </p:cNvSpPr>
          <p:nvPr>
            <p:ph idx="1"/>
          </p:nvPr>
        </p:nvSpPr>
        <p:spPr/>
        <p:txBody>
          <a:bodyPr>
            <a:normAutofit/>
          </a:bodyPr>
          <a:lstStyle/>
          <a:p>
            <a:pPr marL="51435" indent="0">
              <a:buNone/>
            </a:pPr>
            <a:r>
              <a:rPr lang="en-US" sz="1800" b="1" u="sng" kern="0" dirty="0">
                <a:latin typeface="Verdana"/>
              </a:rPr>
              <a:t>What are the characteristics of LDCA?</a:t>
            </a:r>
            <a:endParaRPr lang="en-AU" sz="1800" b="1" u="sng" dirty="0"/>
          </a:p>
          <a:p>
            <a:pPr>
              <a:buClrTx/>
              <a:buFont typeface="Arial" panose="020B0604020202020204" pitchFamily="34" charset="0"/>
              <a:buChar char="•"/>
            </a:pPr>
            <a:r>
              <a:rPr lang="en-US" altLang="en-US" sz="1800" dirty="0"/>
              <a:t>The age and gender of the child victim and specific  act/s are requested by the offender; </a:t>
            </a:r>
          </a:p>
          <a:p>
            <a:pPr>
              <a:buClrTx/>
              <a:buFont typeface="Arial" panose="020B0604020202020204" pitchFamily="34" charset="0"/>
              <a:buChar char="•"/>
            </a:pPr>
            <a:r>
              <a:rPr lang="en-AU" altLang="en-US" sz="1800" dirty="0"/>
              <a:t>Acts range from nudity to sexual activity between adults and children; </a:t>
            </a:r>
          </a:p>
          <a:p>
            <a:pPr>
              <a:buClrTx/>
              <a:buFont typeface="Arial" panose="020B0604020202020204" pitchFamily="34" charset="0"/>
              <a:buChar char="•"/>
            </a:pPr>
            <a:r>
              <a:rPr lang="en-US" altLang="en-US" sz="1800" dirty="0"/>
              <a:t>A price is negotiated with the facilitator via online chat for the requested acts;</a:t>
            </a:r>
          </a:p>
          <a:p>
            <a:pPr>
              <a:buClrTx/>
              <a:buFont typeface="Arial" panose="020B0604020202020204" pitchFamily="34" charset="0"/>
              <a:buChar char="•"/>
            </a:pPr>
            <a:r>
              <a:rPr lang="en-US" altLang="en-US" sz="1800" dirty="0"/>
              <a:t>Funds are sent to the facilitator via an online money remittance service; and</a:t>
            </a:r>
          </a:p>
          <a:p>
            <a:pPr>
              <a:buClrTx/>
              <a:buFont typeface="Arial" panose="020B0604020202020204" pitchFamily="34" charset="0"/>
              <a:buChar char="•"/>
            </a:pPr>
            <a:r>
              <a:rPr lang="en-US" altLang="en-US" sz="1800" dirty="0"/>
              <a:t>Upon receipt of funds, the abuse or ‘show’ is streamed live online to the offender’s device. </a:t>
            </a:r>
          </a:p>
          <a:p>
            <a:pPr>
              <a:buFont typeface="Arial" panose="020B0604020202020204" pitchFamily="34" charset="0"/>
              <a:buChar char="•"/>
            </a:pPr>
            <a:endParaRPr lang="en-AU" altLang="en-US" sz="1500" dirty="0"/>
          </a:p>
        </p:txBody>
      </p:sp>
    </p:spTree>
    <p:extLst>
      <p:ext uri="{BB962C8B-B14F-4D97-AF65-F5344CB8AC3E}">
        <p14:creationId xmlns:p14="http://schemas.microsoft.com/office/powerpoint/2010/main" val="3905312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627784" y="195486"/>
            <a:ext cx="5044679" cy="496061"/>
          </a:xfrm>
        </p:spPr>
        <p:txBody>
          <a:bodyPr/>
          <a:lstStyle/>
          <a:p>
            <a:r>
              <a:rPr lang="en-US" sz="1950" kern="0" dirty="0">
                <a:latin typeface="Verdana"/>
              </a:rPr>
              <a:t>What is LDCA?</a:t>
            </a:r>
            <a:endParaRPr lang="en-AU" sz="1950" dirty="0"/>
          </a:p>
        </p:txBody>
      </p:sp>
      <p:sp>
        <p:nvSpPr>
          <p:cNvPr id="4" name="Content Placeholder 3"/>
          <p:cNvSpPr>
            <a:spLocks noGrp="1"/>
          </p:cNvSpPr>
          <p:nvPr>
            <p:ph idx="1"/>
          </p:nvPr>
        </p:nvSpPr>
        <p:spPr/>
        <p:txBody>
          <a:bodyPr>
            <a:normAutofit/>
          </a:bodyPr>
          <a:lstStyle/>
          <a:p>
            <a:pPr marL="51435" indent="0">
              <a:buNone/>
            </a:pPr>
            <a:r>
              <a:rPr lang="en-US" sz="2000" b="1" u="sng" kern="0" dirty="0">
                <a:latin typeface="Verdana"/>
              </a:rPr>
              <a:t>Environmental enablers of LDCA?</a:t>
            </a:r>
            <a:endParaRPr lang="en-AU" sz="2000" b="1" u="sng" dirty="0"/>
          </a:p>
          <a:p>
            <a:pPr>
              <a:buClrTx/>
              <a:buFont typeface="Arial" panose="020B0604020202020204" pitchFamily="34" charset="0"/>
              <a:buChar char="•"/>
            </a:pPr>
            <a:r>
              <a:rPr lang="en-AU" sz="2000" dirty="0"/>
              <a:t>Access to children;</a:t>
            </a:r>
          </a:p>
          <a:p>
            <a:pPr>
              <a:buClrTx/>
              <a:buFont typeface="Arial" panose="020B0604020202020204" pitchFamily="34" charset="0"/>
              <a:buChar char="•"/>
            </a:pPr>
            <a:r>
              <a:rPr lang="en-AU" sz="2000" dirty="0"/>
              <a:t>Internet access;</a:t>
            </a:r>
          </a:p>
          <a:p>
            <a:pPr>
              <a:buClrTx/>
              <a:buFont typeface="Arial" panose="020B0604020202020204" pitchFamily="34" charset="0"/>
              <a:buChar char="•"/>
            </a:pPr>
            <a:r>
              <a:rPr lang="en-AU" sz="2000" dirty="0"/>
              <a:t>Reliable money remittance services allowing instant online payment from offender to facilitator;</a:t>
            </a:r>
          </a:p>
          <a:p>
            <a:pPr>
              <a:buClrTx/>
              <a:buFont typeface="Arial" panose="020B0604020202020204" pitchFamily="34" charset="0"/>
              <a:buChar char="•"/>
            </a:pPr>
            <a:r>
              <a:rPr lang="en-AU" sz="2000" dirty="0"/>
              <a:t>English is widely spoken; and</a:t>
            </a:r>
          </a:p>
          <a:p>
            <a:pPr>
              <a:buClrTx/>
              <a:buFont typeface="Arial" panose="020B0604020202020204" pitchFamily="34" charset="0"/>
              <a:buChar char="•"/>
            </a:pPr>
            <a:r>
              <a:rPr lang="en-AU" sz="2000" dirty="0"/>
              <a:t>Poverty and limited law enforcement reach.</a:t>
            </a:r>
          </a:p>
          <a:p>
            <a:pPr>
              <a:buFont typeface="Arial" panose="020B0604020202020204" pitchFamily="34" charset="0"/>
              <a:buChar char="•"/>
            </a:pPr>
            <a:endParaRPr lang="en-AU" altLang="en-US" sz="1500" dirty="0"/>
          </a:p>
        </p:txBody>
      </p:sp>
    </p:spTree>
    <p:extLst>
      <p:ext uri="{BB962C8B-B14F-4D97-AF65-F5344CB8AC3E}">
        <p14:creationId xmlns:p14="http://schemas.microsoft.com/office/powerpoint/2010/main" val="2436486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19672" y="339502"/>
            <a:ext cx="5044679" cy="496061"/>
          </a:xfrm>
        </p:spPr>
        <p:txBody>
          <a:bodyPr/>
          <a:lstStyle/>
          <a:p>
            <a:r>
              <a:rPr lang="en-US" sz="1950" kern="0" dirty="0">
                <a:latin typeface="Verdana"/>
              </a:rPr>
              <a:t>What is LDCA?</a:t>
            </a:r>
            <a:endParaRPr lang="en-AU" sz="1950" dirty="0"/>
          </a:p>
        </p:txBody>
      </p:sp>
      <p:sp>
        <p:nvSpPr>
          <p:cNvPr id="4" name="Content Placeholder 3"/>
          <p:cNvSpPr>
            <a:spLocks noGrp="1"/>
          </p:cNvSpPr>
          <p:nvPr>
            <p:ph idx="1"/>
          </p:nvPr>
        </p:nvSpPr>
        <p:spPr/>
        <p:txBody>
          <a:bodyPr>
            <a:normAutofit fontScale="70000" lnSpcReduction="20000"/>
          </a:bodyPr>
          <a:lstStyle/>
          <a:p>
            <a:pPr marL="51435" indent="0">
              <a:buNone/>
            </a:pPr>
            <a:r>
              <a:rPr lang="en-AU" b="1" u="sng" kern="0" dirty="0" smtClean="0">
                <a:latin typeface="+mn-lt"/>
              </a:rPr>
              <a:t>What are the law enforcement challenges?</a:t>
            </a:r>
            <a:endParaRPr lang="en-AU" dirty="0">
              <a:latin typeface="+mn-lt"/>
            </a:endParaRPr>
          </a:p>
          <a:p>
            <a:pPr>
              <a:buClrTx/>
              <a:buFont typeface="Arial" panose="020B0604020202020204" pitchFamily="34" charset="0"/>
              <a:buChar char="•"/>
            </a:pPr>
            <a:r>
              <a:rPr lang="en-US" dirty="0">
                <a:latin typeface="+mn-lt"/>
              </a:rPr>
              <a:t>Advances in </a:t>
            </a:r>
            <a:r>
              <a:rPr lang="en-US" dirty="0" smtClean="0">
                <a:latin typeface="+mn-lt"/>
              </a:rPr>
              <a:t>technology; </a:t>
            </a:r>
            <a:endParaRPr lang="en-US" dirty="0">
              <a:latin typeface="+mn-lt"/>
            </a:endParaRPr>
          </a:p>
          <a:p>
            <a:pPr>
              <a:buClrTx/>
              <a:buFont typeface="Arial" panose="020B0604020202020204" pitchFamily="34" charset="0"/>
              <a:buChar char="•"/>
            </a:pPr>
            <a:r>
              <a:rPr lang="en-US" dirty="0">
                <a:latin typeface="+mn-lt"/>
              </a:rPr>
              <a:t>E</a:t>
            </a:r>
            <a:r>
              <a:rPr lang="en-US" dirty="0" smtClean="0">
                <a:latin typeface="+mn-lt"/>
              </a:rPr>
              <a:t>ase </a:t>
            </a:r>
            <a:r>
              <a:rPr lang="en-US" dirty="0">
                <a:latin typeface="+mn-lt"/>
              </a:rPr>
              <a:t>of access to the </a:t>
            </a:r>
            <a:r>
              <a:rPr lang="en-US" dirty="0" smtClean="0">
                <a:latin typeface="+mn-lt"/>
              </a:rPr>
              <a:t>internet;</a:t>
            </a:r>
          </a:p>
          <a:p>
            <a:pPr>
              <a:buClrTx/>
              <a:buFont typeface="Arial" panose="020B0604020202020204" pitchFamily="34" charset="0"/>
              <a:buChar char="•"/>
            </a:pPr>
            <a:r>
              <a:rPr lang="en-US" dirty="0">
                <a:latin typeface="+mn-lt"/>
              </a:rPr>
              <a:t>T</a:t>
            </a:r>
            <a:r>
              <a:rPr lang="en-US" dirty="0" smtClean="0">
                <a:latin typeface="+mn-lt"/>
              </a:rPr>
              <a:t>ools </a:t>
            </a:r>
            <a:r>
              <a:rPr lang="en-US" dirty="0">
                <a:latin typeface="+mn-lt"/>
              </a:rPr>
              <a:t>and knowledge available to offenders to disguise their </a:t>
            </a:r>
            <a:r>
              <a:rPr lang="en-US" dirty="0" smtClean="0">
                <a:latin typeface="+mn-lt"/>
              </a:rPr>
              <a:t>identity (VPN’s, TOR </a:t>
            </a:r>
            <a:r>
              <a:rPr lang="en-US" dirty="0" err="1" smtClean="0">
                <a:latin typeface="+mn-lt"/>
              </a:rPr>
              <a:t>etc</a:t>
            </a:r>
            <a:r>
              <a:rPr lang="en-US" dirty="0" smtClean="0">
                <a:latin typeface="+mn-lt"/>
              </a:rPr>
              <a:t>);</a:t>
            </a:r>
          </a:p>
          <a:p>
            <a:pPr>
              <a:buClrTx/>
              <a:buFont typeface="Arial" panose="020B0604020202020204" pitchFamily="34" charset="0"/>
              <a:buChar char="•"/>
            </a:pPr>
            <a:r>
              <a:rPr lang="en-US" dirty="0">
                <a:latin typeface="+mn-lt"/>
              </a:rPr>
              <a:t>I</a:t>
            </a:r>
            <a:r>
              <a:rPr lang="en-US" dirty="0" smtClean="0">
                <a:latin typeface="+mn-lt"/>
              </a:rPr>
              <a:t>ncreasing </a:t>
            </a:r>
            <a:r>
              <a:rPr lang="en-US" dirty="0">
                <a:latin typeface="+mn-lt"/>
              </a:rPr>
              <a:t>use of the internet by younger </a:t>
            </a:r>
            <a:r>
              <a:rPr lang="en-US" dirty="0" smtClean="0">
                <a:latin typeface="+mn-lt"/>
              </a:rPr>
              <a:t>children;</a:t>
            </a:r>
          </a:p>
          <a:p>
            <a:pPr>
              <a:buClrTx/>
              <a:buFont typeface="Arial" panose="020B0604020202020204" pitchFamily="34" charset="0"/>
              <a:buChar char="•"/>
            </a:pPr>
            <a:r>
              <a:rPr lang="en-US" altLang="en-US" dirty="0" smtClean="0">
                <a:latin typeface="+mn-lt"/>
              </a:rPr>
              <a:t>International cooperation due to victims and offenders residing in different countries; and</a:t>
            </a:r>
          </a:p>
          <a:p>
            <a:pPr>
              <a:buClrTx/>
              <a:buFont typeface="Arial" panose="020B0604020202020204" pitchFamily="34" charset="0"/>
              <a:buChar char="•"/>
            </a:pPr>
            <a:r>
              <a:rPr lang="en-US" altLang="en-US" b="1" dirty="0" smtClean="0">
                <a:solidFill>
                  <a:srgbClr val="FF0000"/>
                </a:solidFill>
                <a:latin typeface="+mn-lt"/>
              </a:rPr>
              <a:t>Investigation </a:t>
            </a:r>
            <a:r>
              <a:rPr lang="en-US" altLang="en-US" b="1" dirty="0" err="1" smtClean="0">
                <a:solidFill>
                  <a:srgbClr val="FF0000"/>
                </a:solidFill>
                <a:latin typeface="+mn-lt"/>
              </a:rPr>
              <a:t>vs</a:t>
            </a:r>
            <a:r>
              <a:rPr lang="en-US" altLang="en-US" b="1" dirty="0" smtClean="0">
                <a:solidFill>
                  <a:srgbClr val="FF0000"/>
                </a:solidFill>
                <a:latin typeface="+mn-lt"/>
              </a:rPr>
              <a:t> Disruption.</a:t>
            </a:r>
            <a:endParaRPr lang="en-AU" altLang="en-US" b="1" dirty="0">
              <a:solidFill>
                <a:srgbClr val="FF0000"/>
              </a:solidFill>
              <a:latin typeface="+mn-lt"/>
            </a:endParaRPr>
          </a:p>
        </p:txBody>
      </p:sp>
    </p:spTree>
    <p:extLst>
      <p:ext uri="{BB962C8B-B14F-4D97-AF65-F5344CB8AC3E}">
        <p14:creationId xmlns:p14="http://schemas.microsoft.com/office/powerpoint/2010/main" val="316095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fade">
                                      <p:cBhvr>
                                        <p:cTn id="3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AFP Corporate Colours 2018">
      <a:dk1>
        <a:srgbClr val="002244"/>
      </a:dk1>
      <a:lt1>
        <a:srgbClr val="FFFFFF"/>
      </a:lt1>
      <a:dk2>
        <a:srgbClr val="004386"/>
      </a:dk2>
      <a:lt2>
        <a:srgbClr val="DBCEAC"/>
      </a:lt2>
      <a:accent1>
        <a:srgbClr val="002244"/>
      </a:accent1>
      <a:accent2>
        <a:srgbClr val="37424A"/>
      </a:accent2>
      <a:accent3>
        <a:srgbClr val="44697D"/>
      </a:accent3>
      <a:accent4>
        <a:srgbClr val="5E9CAE"/>
      </a:accent4>
      <a:accent5>
        <a:srgbClr val="8B8D8E"/>
      </a:accent5>
      <a:accent6>
        <a:srgbClr val="AEA79F"/>
      </a:accent6>
      <a:hlink>
        <a:srgbClr val="00A9E0"/>
      </a:hlink>
      <a:folHlink>
        <a:srgbClr val="87963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1A7E165223A84AB1F2C718053A112D" ma:contentTypeVersion="1" ma:contentTypeDescription="Create a new document." ma:contentTypeScope="" ma:versionID="6a37adfa03217d84364e40aa2281c5a6">
  <xsd:schema xmlns:xsd="http://www.w3.org/2001/XMLSchema" xmlns:p="http://schemas.microsoft.com/office/2006/metadata/properties" xmlns:ns1="http://schemas.microsoft.com/sharepoint/v3" targetNamespace="http://schemas.microsoft.com/office/2006/metadata/properties" ma:root="true" ma:fieldsID="cea3d0222cc48e78637d781e16be949e"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internalName="PublishingStartDate">
      <xsd:simpleType>
        <xsd:restriction base="dms:Unknown"/>
      </xsd:simpleType>
    </xsd:element>
    <xsd:element name="PublishingExpirationDate" ma:index="9" nillable="true" ma:displayName="Scheduling End Date" ma:description=""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49743D62-3C9D-4CC7-BC8C-AF5C0E3092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759C1D40-47AC-4190-AC64-B49B52EAF971}">
  <ds:schemaRefs>
    <ds:schemaRef ds:uri="http://schemas.microsoft.com/sharepoint/v3/contenttype/forms"/>
  </ds:schemaRefs>
</ds:datastoreItem>
</file>

<file path=customXml/itemProps3.xml><?xml version="1.0" encoding="utf-8"?>
<ds:datastoreItem xmlns:ds="http://schemas.openxmlformats.org/officeDocument/2006/customXml" ds:itemID="{7D4CA08C-71AC-437F-90FC-1DA9A74165B3}">
  <ds:schemaRefs>
    <ds:schemaRef ds:uri="http://purl.org/dc/elements/1.1/"/>
    <ds:schemaRef ds:uri="http://schemas.microsoft.com/office/2006/metadata/properties"/>
    <ds:schemaRef ds:uri="http://schemas.microsoft.com/sharepoint/v3"/>
    <ds:schemaRef ds:uri="http://schemas.microsoft.com/office/2006/documentManagement/types"/>
    <ds:schemaRef ds:uri="http://purl.org/dc/terms/"/>
    <ds:schemaRef ds:uri="http://schemas.openxmlformats.org/package/2006/metadata/core-properties"/>
    <ds:schemaRef ds:uri="http://purl.org/dc/dcmityp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1916</TotalTime>
  <Words>1205</Words>
  <Application>Microsoft Office PowerPoint</Application>
  <PresentationFormat>On-screen Show (16:9)</PresentationFormat>
  <Paragraphs>117</Paragraphs>
  <Slides>26</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calibri</vt:lpstr>
      <vt:lpstr>Times New Roman</vt:lpstr>
      <vt:lpstr>Verdana</vt:lpstr>
      <vt:lpstr>Wingdings</vt:lpstr>
      <vt:lpstr>Office Theme</vt:lpstr>
      <vt:lpstr>Australian Federal Police – Intro Slide</vt:lpstr>
      <vt:lpstr>Australian Federal Police - Vision</vt:lpstr>
      <vt:lpstr>Combatting CSE Online</vt:lpstr>
      <vt:lpstr>How to use this PowerPoint</vt:lpstr>
      <vt:lpstr>Social Media</vt:lpstr>
      <vt:lpstr>What is Long Distance Child Abuse (LDCA)?</vt:lpstr>
      <vt:lpstr>What is LDCA?</vt:lpstr>
      <vt:lpstr>What is LDCA?</vt:lpstr>
      <vt:lpstr>What is LDCA?</vt:lpstr>
      <vt:lpstr>What is LDCA?</vt:lpstr>
      <vt:lpstr>Referrals?</vt:lpstr>
      <vt:lpstr>PowerPoint Presentation</vt:lpstr>
      <vt:lpstr>PowerPoint Presentation</vt:lpstr>
      <vt:lpstr>PowerPoint Presentation</vt:lpstr>
      <vt:lpstr>PowerPoint Presentation</vt:lpstr>
      <vt:lpstr>PowerPoint Presentation</vt:lpstr>
      <vt:lpstr>Social Media Indicators</vt:lpstr>
      <vt:lpstr>Social Media Indicators</vt:lpstr>
      <vt:lpstr>What evidence do we collect?</vt:lpstr>
      <vt:lpstr>How do we collect?</vt:lpstr>
      <vt:lpstr>PowerPoint Presentation</vt:lpstr>
      <vt:lpstr>PowerPoint Presentation</vt:lpstr>
      <vt:lpstr>PowerPoint Presentation</vt:lpstr>
      <vt:lpstr>PowerPoint Presentation</vt:lpstr>
      <vt:lpstr>PowerPoint Presentation</vt:lpstr>
      <vt:lpstr>Australian Federal Police – Intro Slide</vt:lpstr>
    </vt:vector>
  </TitlesOfParts>
  <Company>AFP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AFP15875</dc:creator>
  <cp:lastModifiedBy>Onken, Paul</cp:lastModifiedBy>
  <cp:revision>68</cp:revision>
  <dcterms:created xsi:type="dcterms:W3CDTF">2017-04-10T01:29:17Z</dcterms:created>
  <dcterms:modified xsi:type="dcterms:W3CDTF">2019-06-14T07:43:26Z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0x010100051A7E165223A84AB1F2C718053A112D</vt:lpwstr>
  </property>
  <property fmtid="{D5CDD505-2E9C-101B-9397-08002B2CF9AE}" pid="3" name="TitusGUID">
    <vt:lpwstr>a47f3554-084d-4be7-9c27-bdc9350a4d3b</vt:lpwstr>
  </property>
  <property fmtid="{D5CDD505-2E9C-101B-9397-08002B2CF9AE}" pid="4" name="TitusVER">
    <vt:lpwstr>NEW</vt:lpwstr>
  </property>
  <property fmtid="{D5CDD505-2E9C-101B-9397-08002B2CF9AE}" pid="5" name="TitusSEC">
    <vt:lpwstr>DLM ONLY</vt:lpwstr>
  </property>
  <property fmtid="{D5CDD505-2E9C-101B-9397-08002B2CF9AE}" pid="6" name="TitusDLM">
    <vt:lpwstr>For-Official-Use-Only</vt:lpwstr>
  </property>
</Properties>
</file>