
<file path=[Content_Types].xml><?xml version="1.0" encoding="utf-8"?>
<Types xmlns="http://schemas.openxmlformats.org/package/2006/content-types">
  <Default Extension="png" ContentType="image/png"/>
  <Default Extension="jpeg" ContentType="image/jpeg"/>
  <Default Extension="jpe"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60" r:id="rId2"/>
    <p:sldId id="355" r:id="rId3"/>
    <p:sldId id="344" r:id="rId4"/>
    <p:sldId id="313" r:id="rId5"/>
    <p:sldId id="351" r:id="rId6"/>
    <p:sldId id="318" r:id="rId7"/>
    <p:sldId id="349" r:id="rId8"/>
    <p:sldId id="336" r:id="rId9"/>
    <p:sldId id="342" r:id="rId10"/>
    <p:sldId id="329" r:id="rId11"/>
    <p:sldId id="348" r:id="rId12"/>
    <p:sldId id="319" r:id="rId13"/>
    <p:sldId id="321" r:id="rId14"/>
    <p:sldId id="361" r:id="rId15"/>
    <p:sldId id="30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64766-B069-4CC0-846B-05EB36D5FFB1}" type="datetimeFigureOut">
              <a:rPr lang="en-US" smtClean="0"/>
              <a:t>6/17/2019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59B34-C124-44B0-A732-EA17C10D1EBD}" type="slidenum">
              <a:rPr lang="en-US" smtClean="0"/>
              <a:t>‹#›</a:t>
            </a:fld>
            <a:endParaRPr lang="en-US"/>
          </a:p>
        </p:txBody>
      </p:sp>
    </p:spTree>
    <p:extLst>
      <p:ext uri="{BB962C8B-B14F-4D97-AF65-F5344CB8AC3E}">
        <p14:creationId xmlns:p14="http://schemas.microsoft.com/office/powerpoint/2010/main" val="146871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9FDFA-0E53-4E05-9546-FF9ECD198DEC}" type="slidenum">
              <a:rPr lang="en-US" smtClean="0"/>
              <a:t>1</a:t>
            </a:fld>
            <a:endParaRPr lang="en-US"/>
          </a:p>
        </p:txBody>
      </p:sp>
    </p:spTree>
    <p:extLst>
      <p:ext uri="{BB962C8B-B14F-4D97-AF65-F5344CB8AC3E}">
        <p14:creationId xmlns:p14="http://schemas.microsoft.com/office/powerpoint/2010/main" val="7207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9FDFA-0E53-4E05-9546-FF9ECD198DEC}" type="slidenum">
              <a:rPr lang="en-US" smtClean="0"/>
              <a:t>2</a:t>
            </a:fld>
            <a:endParaRPr lang="en-US"/>
          </a:p>
        </p:txBody>
      </p:sp>
    </p:spTree>
    <p:extLst>
      <p:ext uri="{BB962C8B-B14F-4D97-AF65-F5344CB8AC3E}">
        <p14:creationId xmlns:p14="http://schemas.microsoft.com/office/powerpoint/2010/main" val="1513731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9FDFA-0E53-4E05-9546-FF9ECD198DEC}" type="slidenum">
              <a:rPr lang="en-US" smtClean="0"/>
              <a:t>4</a:t>
            </a:fld>
            <a:endParaRPr lang="en-US"/>
          </a:p>
        </p:txBody>
      </p:sp>
    </p:spTree>
    <p:extLst>
      <p:ext uri="{BB962C8B-B14F-4D97-AF65-F5344CB8AC3E}">
        <p14:creationId xmlns:p14="http://schemas.microsoft.com/office/powerpoint/2010/main" val="485369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9FDFA-0E53-4E05-9546-FF9ECD198DEC}" type="slidenum">
              <a:rPr lang="en-US" smtClean="0"/>
              <a:t>11</a:t>
            </a:fld>
            <a:endParaRPr lang="en-US"/>
          </a:p>
        </p:txBody>
      </p:sp>
    </p:spTree>
    <p:extLst>
      <p:ext uri="{BB962C8B-B14F-4D97-AF65-F5344CB8AC3E}">
        <p14:creationId xmlns:p14="http://schemas.microsoft.com/office/powerpoint/2010/main" val="527425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B7FA46-2233-4B7B-8783-170F2B8111E7}"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A33E4-AAFA-41A2-A1F7-6B8CA836AD94}" type="slidenum">
              <a:rPr lang="en-US" smtClean="0"/>
              <a:t>‹#›</a:t>
            </a:fld>
            <a:endParaRPr lang="en-US"/>
          </a:p>
        </p:txBody>
      </p:sp>
    </p:spTree>
    <p:extLst>
      <p:ext uri="{BB962C8B-B14F-4D97-AF65-F5344CB8AC3E}">
        <p14:creationId xmlns:p14="http://schemas.microsoft.com/office/powerpoint/2010/main" val="3974963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B7FA46-2233-4B7B-8783-170F2B8111E7}"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A33E4-AAFA-41A2-A1F7-6B8CA836AD94}" type="slidenum">
              <a:rPr lang="en-US" smtClean="0"/>
              <a:t>‹#›</a:t>
            </a:fld>
            <a:endParaRPr lang="en-US"/>
          </a:p>
        </p:txBody>
      </p:sp>
    </p:spTree>
    <p:extLst>
      <p:ext uri="{BB962C8B-B14F-4D97-AF65-F5344CB8AC3E}">
        <p14:creationId xmlns:p14="http://schemas.microsoft.com/office/powerpoint/2010/main" val="44481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B7FA46-2233-4B7B-8783-170F2B8111E7}"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A33E4-AAFA-41A2-A1F7-6B8CA836AD94}" type="slidenum">
              <a:rPr lang="en-US" smtClean="0"/>
              <a:t>‹#›</a:t>
            </a:fld>
            <a:endParaRPr lang="en-US"/>
          </a:p>
        </p:txBody>
      </p:sp>
    </p:spTree>
    <p:extLst>
      <p:ext uri="{BB962C8B-B14F-4D97-AF65-F5344CB8AC3E}">
        <p14:creationId xmlns:p14="http://schemas.microsoft.com/office/powerpoint/2010/main" val="2386891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B7FA46-2233-4B7B-8783-170F2B8111E7}"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A33E4-AAFA-41A2-A1F7-6B8CA836AD94}"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44097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B7FA46-2233-4B7B-8783-170F2B8111E7}"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A33E4-AAFA-41A2-A1F7-6B8CA836AD94}" type="slidenum">
              <a:rPr lang="en-US" smtClean="0"/>
              <a:t>‹#›</a:t>
            </a:fld>
            <a:endParaRPr lang="en-US"/>
          </a:p>
        </p:txBody>
      </p:sp>
    </p:spTree>
    <p:extLst>
      <p:ext uri="{BB962C8B-B14F-4D97-AF65-F5344CB8AC3E}">
        <p14:creationId xmlns:p14="http://schemas.microsoft.com/office/powerpoint/2010/main" val="1559450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DB7FA46-2233-4B7B-8783-170F2B8111E7}"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8A33E4-AAFA-41A2-A1F7-6B8CA836AD94}" type="slidenum">
              <a:rPr lang="en-US" smtClean="0"/>
              <a:t>‹#›</a:t>
            </a:fld>
            <a:endParaRPr lang="en-US"/>
          </a:p>
        </p:txBody>
      </p:sp>
    </p:spTree>
    <p:extLst>
      <p:ext uri="{BB962C8B-B14F-4D97-AF65-F5344CB8AC3E}">
        <p14:creationId xmlns:p14="http://schemas.microsoft.com/office/powerpoint/2010/main" val="1128751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DB7FA46-2233-4B7B-8783-170F2B8111E7}"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8A33E4-AAFA-41A2-A1F7-6B8CA836AD94}" type="slidenum">
              <a:rPr lang="en-US" smtClean="0"/>
              <a:t>‹#›</a:t>
            </a:fld>
            <a:endParaRPr lang="en-US"/>
          </a:p>
        </p:txBody>
      </p:sp>
    </p:spTree>
    <p:extLst>
      <p:ext uri="{BB962C8B-B14F-4D97-AF65-F5344CB8AC3E}">
        <p14:creationId xmlns:p14="http://schemas.microsoft.com/office/powerpoint/2010/main" val="2890798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7FA46-2233-4B7B-8783-170F2B8111E7}"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A33E4-AAFA-41A2-A1F7-6B8CA836AD94}" type="slidenum">
              <a:rPr lang="en-US" smtClean="0"/>
              <a:t>‹#›</a:t>
            </a:fld>
            <a:endParaRPr lang="en-US"/>
          </a:p>
        </p:txBody>
      </p:sp>
    </p:spTree>
    <p:extLst>
      <p:ext uri="{BB962C8B-B14F-4D97-AF65-F5344CB8AC3E}">
        <p14:creationId xmlns:p14="http://schemas.microsoft.com/office/powerpoint/2010/main" val="1970974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7FA46-2233-4B7B-8783-170F2B8111E7}"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A33E4-AAFA-41A2-A1F7-6B8CA836AD94}" type="slidenum">
              <a:rPr lang="en-US" smtClean="0"/>
              <a:t>‹#›</a:t>
            </a:fld>
            <a:endParaRPr lang="en-US"/>
          </a:p>
        </p:txBody>
      </p:sp>
    </p:spTree>
    <p:extLst>
      <p:ext uri="{BB962C8B-B14F-4D97-AF65-F5344CB8AC3E}">
        <p14:creationId xmlns:p14="http://schemas.microsoft.com/office/powerpoint/2010/main" val="96058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7FA46-2233-4B7B-8783-170F2B8111E7}"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A33E4-AAFA-41A2-A1F7-6B8CA836AD94}" type="slidenum">
              <a:rPr lang="en-US" smtClean="0"/>
              <a:t>‹#›</a:t>
            </a:fld>
            <a:endParaRPr lang="en-US"/>
          </a:p>
        </p:txBody>
      </p:sp>
    </p:spTree>
    <p:extLst>
      <p:ext uri="{BB962C8B-B14F-4D97-AF65-F5344CB8AC3E}">
        <p14:creationId xmlns:p14="http://schemas.microsoft.com/office/powerpoint/2010/main" val="305062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B7FA46-2233-4B7B-8783-170F2B8111E7}"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8A33E4-AAFA-41A2-A1F7-6B8CA836AD94}" type="slidenum">
              <a:rPr lang="en-US" smtClean="0"/>
              <a:t>‹#›</a:t>
            </a:fld>
            <a:endParaRPr lang="en-US"/>
          </a:p>
        </p:txBody>
      </p:sp>
    </p:spTree>
    <p:extLst>
      <p:ext uri="{BB962C8B-B14F-4D97-AF65-F5344CB8AC3E}">
        <p14:creationId xmlns:p14="http://schemas.microsoft.com/office/powerpoint/2010/main" val="414506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B7FA46-2233-4B7B-8783-170F2B8111E7}"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A33E4-AAFA-41A2-A1F7-6B8CA836AD94}" type="slidenum">
              <a:rPr lang="en-US" smtClean="0"/>
              <a:t>‹#›</a:t>
            </a:fld>
            <a:endParaRPr lang="en-US"/>
          </a:p>
        </p:txBody>
      </p:sp>
    </p:spTree>
    <p:extLst>
      <p:ext uri="{BB962C8B-B14F-4D97-AF65-F5344CB8AC3E}">
        <p14:creationId xmlns:p14="http://schemas.microsoft.com/office/powerpoint/2010/main" val="26055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B7FA46-2233-4B7B-8783-170F2B8111E7}" type="datetimeFigureOut">
              <a:rPr lang="en-US" smtClean="0"/>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8A33E4-AAFA-41A2-A1F7-6B8CA836AD94}" type="slidenum">
              <a:rPr lang="en-US" smtClean="0"/>
              <a:t>‹#›</a:t>
            </a:fld>
            <a:endParaRPr lang="en-US"/>
          </a:p>
        </p:txBody>
      </p:sp>
    </p:spTree>
    <p:extLst>
      <p:ext uri="{BB962C8B-B14F-4D97-AF65-F5344CB8AC3E}">
        <p14:creationId xmlns:p14="http://schemas.microsoft.com/office/powerpoint/2010/main" val="269946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B7FA46-2233-4B7B-8783-170F2B8111E7}"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8A33E4-AAFA-41A2-A1F7-6B8CA836AD94}" type="slidenum">
              <a:rPr lang="en-US" smtClean="0"/>
              <a:t>‹#›</a:t>
            </a:fld>
            <a:endParaRPr lang="en-US"/>
          </a:p>
        </p:txBody>
      </p:sp>
    </p:spTree>
    <p:extLst>
      <p:ext uri="{BB962C8B-B14F-4D97-AF65-F5344CB8AC3E}">
        <p14:creationId xmlns:p14="http://schemas.microsoft.com/office/powerpoint/2010/main" val="2824064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7FA46-2233-4B7B-8783-170F2B8111E7}" type="datetimeFigureOut">
              <a:rPr lang="en-US" smtClean="0"/>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8A33E4-AAFA-41A2-A1F7-6B8CA836AD94}" type="slidenum">
              <a:rPr lang="en-US" smtClean="0"/>
              <a:t>‹#›</a:t>
            </a:fld>
            <a:endParaRPr lang="en-US"/>
          </a:p>
        </p:txBody>
      </p:sp>
    </p:spTree>
    <p:extLst>
      <p:ext uri="{BB962C8B-B14F-4D97-AF65-F5344CB8AC3E}">
        <p14:creationId xmlns:p14="http://schemas.microsoft.com/office/powerpoint/2010/main" val="411888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B7FA46-2233-4B7B-8783-170F2B8111E7}"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A33E4-AAFA-41A2-A1F7-6B8CA836AD94}" type="slidenum">
              <a:rPr lang="en-US" smtClean="0"/>
              <a:t>‹#›</a:t>
            </a:fld>
            <a:endParaRPr lang="en-US"/>
          </a:p>
        </p:txBody>
      </p:sp>
    </p:spTree>
    <p:extLst>
      <p:ext uri="{BB962C8B-B14F-4D97-AF65-F5344CB8AC3E}">
        <p14:creationId xmlns:p14="http://schemas.microsoft.com/office/powerpoint/2010/main" val="2498229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B7FA46-2233-4B7B-8783-170F2B8111E7}"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8A33E4-AAFA-41A2-A1F7-6B8CA836AD94}" type="slidenum">
              <a:rPr lang="en-US" smtClean="0"/>
              <a:t>‹#›</a:t>
            </a:fld>
            <a:endParaRPr lang="en-US"/>
          </a:p>
        </p:txBody>
      </p:sp>
    </p:spTree>
    <p:extLst>
      <p:ext uri="{BB962C8B-B14F-4D97-AF65-F5344CB8AC3E}">
        <p14:creationId xmlns:p14="http://schemas.microsoft.com/office/powerpoint/2010/main" val="1851400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B7FA46-2233-4B7B-8783-170F2B8111E7}" type="datetimeFigureOut">
              <a:rPr lang="en-US" smtClean="0"/>
              <a:t>6/17/2019</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B8A33E4-AAFA-41A2-A1F7-6B8CA836AD94}" type="slidenum">
              <a:rPr lang="en-US" smtClean="0"/>
              <a:t>‹#›</a:t>
            </a:fld>
            <a:endParaRPr lang="en-US"/>
          </a:p>
        </p:txBody>
      </p:sp>
    </p:spTree>
    <p:extLst>
      <p:ext uri="{BB962C8B-B14F-4D97-AF65-F5344CB8AC3E}">
        <p14:creationId xmlns:p14="http://schemas.microsoft.com/office/powerpoint/2010/main" val="27314388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jpe"/><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jpe"/></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224039"/>
            <a:ext cx="12192000" cy="633962"/>
            <a:chOff x="0" y="12448077"/>
            <a:chExt cx="24384000" cy="1267923"/>
          </a:xfrm>
        </p:grpSpPr>
        <p:pic>
          <p:nvPicPr>
            <p:cNvPr id="142" name="Picture 3" descr="H:\HSI Srategic Planning\Strategic Planning\General Designs\2016-2020 Strat Plan\ICE-transbkg-s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5775" y="12448077"/>
              <a:ext cx="2057400" cy="742950"/>
            </a:xfrm>
            <a:prstGeom prst="rect">
              <a:avLst/>
            </a:prstGeom>
            <a:noFill/>
            <a:extLst>
              <a:ext uri="{909E8E84-426E-40DD-AFC4-6F175D3DCCD1}">
                <a14:hiddenFill xmlns:a14="http://schemas.microsoft.com/office/drawing/2010/main">
                  <a:solidFill>
                    <a:srgbClr val="FFFFFF"/>
                  </a:solidFill>
                </a14:hiddenFill>
              </a:ext>
            </a:extLst>
          </p:spPr>
        </p:pic>
        <p:grpSp>
          <p:nvGrpSpPr>
            <p:cNvPr id="143" name="Group 142"/>
            <p:cNvGrpSpPr/>
            <p:nvPr/>
          </p:nvGrpSpPr>
          <p:grpSpPr>
            <a:xfrm>
              <a:off x="0" y="13417826"/>
              <a:ext cx="24384000" cy="298174"/>
              <a:chOff x="0" y="13417826"/>
              <a:chExt cx="24384000" cy="298174"/>
            </a:xfrm>
          </p:grpSpPr>
          <p:sp>
            <p:nvSpPr>
              <p:cNvPr id="144" name="Rectangle 143"/>
              <p:cNvSpPr/>
              <p:nvPr/>
            </p:nvSpPr>
            <p:spPr>
              <a:xfrm>
                <a:off x="0" y="13417826"/>
                <a:ext cx="4820034"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5" name="Rectangle 144"/>
              <p:cNvSpPr/>
              <p:nvPr/>
            </p:nvSpPr>
            <p:spPr>
              <a:xfrm>
                <a:off x="4820034"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6" name="Rectangle 145"/>
              <p:cNvSpPr/>
              <p:nvPr/>
            </p:nvSpPr>
            <p:spPr>
              <a:xfrm>
                <a:off x="9735873" y="13417826"/>
                <a:ext cx="491583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7" name="Rectangle 146"/>
              <p:cNvSpPr/>
              <p:nvPr/>
            </p:nvSpPr>
            <p:spPr>
              <a:xfrm>
                <a:off x="14651712"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8" name="Rectangle 147"/>
              <p:cNvSpPr/>
              <p:nvPr/>
            </p:nvSpPr>
            <p:spPr>
              <a:xfrm>
                <a:off x="19567551" y="13417826"/>
                <a:ext cx="481644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sp>
        <p:nvSpPr>
          <p:cNvPr id="150" name="Text Box 7"/>
          <p:cNvSpPr txBox="1">
            <a:spLocks noChangeArrowheads="1"/>
          </p:cNvSpPr>
          <p:nvPr/>
        </p:nvSpPr>
        <p:spPr bwMode="auto">
          <a:xfrm>
            <a:off x="1818868" y="4027650"/>
            <a:ext cx="9169020" cy="1789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algn="ctr" defTabSz="457181" fontAlgn="base">
              <a:spcBef>
                <a:spcPct val="0"/>
              </a:spcBef>
              <a:spcAft>
                <a:spcPct val="0"/>
              </a:spcAft>
            </a:pPr>
            <a:r>
              <a:rPr lang="en-US" altLang="en-US" sz="6900" cap="small" dirty="0">
                <a:solidFill>
                  <a:schemeClr val="accent5">
                    <a:lumMod val="75000"/>
                  </a:schemeClr>
                </a:solidFill>
                <a:effectLst>
                  <a:outerShdw blurRad="38100" dist="38100" dir="2700000" algn="tl">
                    <a:srgbClr val="000000">
                      <a:alpha val="43137"/>
                    </a:srgbClr>
                  </a:outerShdw>
                </a:effectLst>
                <a:latin typeface="Bodoni MT" pitchFamily="18" charset="0"/>
                <a:cs typeface="Arial" pitchFamily="34" charset="0"/>
              </a:rPr>
              <a:t>Angel watch Center</a:t>
            </a:r>
            <a:endParaRPr lang="en-US" altLang="en-US" sz="6900" cap="small" dirty="0">
              <a:solidFill>
                <a:schemeClr val="accent5">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3" name="Rectangle 22"/>
          <p:cNvSpPr/>
          <p:nvPr/>
        </p:nvSpPr>
        <p:spPr>
          <a:xfrm>
            <a:off x="17930" y="1370756"/>
            <a:ext cx="12174070" cy="33105"/>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20" name="Group 19">
            <a:extLst>
              <a:ext uri="{FF2B5EF4-FFF2-40B4-BE49-F238E27FC236}">
                <a16:creationId xmlns:a16="http://schemas.microsoft.com/office/drawing/2014/main" id="{5ACFB717-8FFA-444D-8D73-DC6E2BC47B14}"/>
              </a:ext>
            </a:extLst>
          </p:cNvPr>
          <p:cNvGrpSpPr/>
          <p:nvPr/>
        </p:nvGrpSpPr>
        <p:grpSpPr>
          <a:xfrm>
            <a:off x="17930" y="186857"/>
            <a:ext cx="3485146" cy="1030146"/>
            <a:chOff x="35860" y="373714"/>
            <a:chExt cx="6970291" cy="2060292"/>
          </a:xfrm>
        </p:grpSpPr>
        <p:sp>
          <p:nvSpPr>
            <p:cNvPr id="21" name="Rectangle 20">
              <a:extLst>
                <a:ext uri="{FF2B5EF4-FFF2-40B4-BE49-F238E27FC236}">
                  <a16:creationId xmlns:a16="http://schemas.microsoft.com/office/drawing/2014/main" id="{76DF0B06-4792-4E58-96F8-20F50318B86C}"/>
                </a:ext>
              </a:extLst>
            </p:cNvPr>
            <p:cNvSpPr/>
            <p:nvPr/>
          </p:nvSpPr>
          <p:spPr>
            <a:xfrm>
              <a:off x="35860" y="921398"/>
              <a:ext cx="6884435" cy="96492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22859" rIns="45718" bIns="22859" rtlCol="0" anchor="ctr"/>
            <a:lstStyle/>
            <a:p>
              <a:pPr algn="ctr"/>
              <a:endParaRPr lang="en-US" sz="900" dirty="0">
                <a:solidFill>
                  <a:prstClr val="white"/>
                </a:solidFill>
              </a:endParaRPr>
            </a:p>
          </p:txBody>
        </p:sp>
        <p:sp>
          <p:nvSpPr>
            <p:cNvPr id="22" name="TextBox 21">
              <a:extLst>
                <a:ext uri="{FF2B5EF4-FFF2-40B4-BE49-F238E27FC236}">
                  <a16:creationId xmlns:a16="http://schemas.microsoft.com/office/drawing/2014/main" id="{91E81C8C-5EEF-487C-93F3-CEBD88CA5350}"/>
                </a:ext>
              </a:extLst>
            </p:cNvPr>
            <p:cNvSpPr txBox="1"/>
            <p:nvPr/>
          </p:nvSpPr>
          <p:spPr>
            <a:xfrm>
              <a:off x="1958570" y="1065306"/>
              <a:ext cx="5047581" cy="1261880"/>
            </a:xfrm>
            <a:prstGeom prst="rect">
              <a:avLst/>
            </a:prstGeom>
            <a:noFill/>
          </p:spPr>
          <p:txBody>
            <a:bodyPr wrap="square" lIns="45718" tIns="22859" rIns="45718" bIns="22859" rtlCol="0">
              <a:spAutoFit/>
            </a:bodyPr>
            <a:lstStyle/>
            <a:p>
              <a:r>
                <a:rPr lang="en-US" sz="1900" cap="small" dirty="0">
                  <a:solidFill>
                    <a:prstClr val="white"/>
                  </a:solidFill>
                  <a:latin typeface="Open Sans" panose="020B0606030504020204" pitchFamily="34" charset="0"/>
                  <a:ea typeface="Open Sans" panose="020B0606030504020204" pitchFamily="34" charset="0"/>
                  <a:cs typeface="Open Sans" panose="020B0606030504020204" pitchFamily="34" charset="0"/>
                </a:rPr>
                <a:t>Child Exploitation investigations unit </a:t>
              </a:r>
            </a:p>
          </p:txBody>
        </p:sp>
        <p:pic>
          <p:nvPicPr>
            <p:cNvPr id="24" name="Picture 4" descr="HSI badge">
              <a:extLst>
                <a:ext uri="{FF2B5EF4-FFF2-40B4-BE49-F238E27FC236}">
                  <a16:creationId xmlns:a16="http://schemas.microsoft.com/office/drawing/2014/main" id="{9065BE94-EEEC-4DB4-A9A1-C476EF2C23A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96008" y="373714"/>
              <a:ext cx="1467083" cy="2060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8" name="Picture 7">
            <a:extLst>
              <a:ext uri="{FF2B5EF4-FFF2-40B4-BE49-F238E27FC236}">
                <a16:creationId xmlns:a16="http://schemas.microsoft.com/office/drawing/2014/main" id="{95874D47-EA52-48C9-AF76-602B2D40AA5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0106" y="3827237"/>
            <a:ext cx="1616572" cy="1588061"/>
          </a:xfrm>
          <a:prstGeom prst="rect">
            <a:avLst/>
          </a:prstGeom>
          <a:effectLst>
            <a:glow rad="1905000">
              <a:schemeClr val="bg1">
                <a:alpha val="52000"/>
              </a:schemeClr>
            </a:glow>
            <a:softEdge rad="177800"/>
          </a:effectLst>
        </p:spPr>
      </p:pic>
      <p:grpSp>
        <p:nvGrpSpPr>
          <p:cNvPr id="17" name="Group 16">
            <a:extLst>
              <a:ext uri="{FF2B5EF4-FFF2-40B4-BE49-F238E27FC236}">
                <a16:creationId xmlns:a16="http://schemas.microsoft.com/office/drawing/2014/main" id="{674562C5-D526-4D8C-BDFA-BE0A79628BA3}"/>
              </a:ext>
            </a:extLst>
          </p:cNvPr>
          <p:cNvGrpSpPr/>
          <p:nvPr/>
        </p:nvGrpSpPr>
        <p:grpSpPr>
          <a:xfrm>
            <a:off x="17930" y="0"/>
            <a:ext cx="11998658" cy="3620919"/>
            <a:chOff x="1792" y="0"/>
            <a:chExt cx="24384000" cy="7982007"/>
          </a:xfrm>
        </p:grpSpPr>
        <p:pic>
          <p:nvPicPr>
            <p:cNvPr id="18" name="Picture 2">
              <a:extLst>
                <a:ext uri="{FF2B5EF4-FFF2-40B4-BE49-F238E27FC236}">
                  <a16:creationId xmlns:a16="http://schemas.microsoft.com/office/drawing/2014/main" id="{E7463851-A455-4712-ADC4-733253B5672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0428"/>
            <a:stretch/>
          </p:blipFill>
          <p:spPr bwMode="auto">
            <a:xfrm>
              <a:off x="1792" y="0"/>
              <a:ext cx="24382208" cy="639832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C7189FC-559C-4C3C-8C34-6C860EA12A7E}"/>
                </a:ext>
              </a:extLst>
            </p:cNvPr>
            <p:cNvSpPr/>
            <p:nvPr/>
          </p:nvSpPr>
          <p:spPr>
            <a:xfrm>
              <a:off x="1792" y="6398325"/>
              <a:ext cx="24384000" cy="104760"/>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25" name="Picture 4" descr="HSI badge">
              <a:extLst>
                <a:ext uri="{FF2B5EF4-FFF2-40B4-BE49-F238E27FC236}">
                  <a16:creationId xmlns:a16="http://schemas.microsoft.com/office/drawing/2014/main" id="{2BC74EB5-0AF2-47B5-A197-3460AE16F9D2}"/>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0542604" y="4361804"/>
              <a:ext cx="2577855" cy="3620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175357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224039"/>
            <a:ext cx="12192000" cy="633962"/>
            <a:chOff x="0" y="12448077"/>
            <a:chExt cx="24384000" cy="1267923"/>
          </a:xfrm>
        </p:grpSpPr>
        <p:grpSp>
          <p:nvGrpSpPr>
            <p:cNvPr id="23" name="Group 22"/>
            <p:cNvGrpSpPr/>
            <p:nvPr/>
          </p:nvGrpSpPr>
          <p:grpSpPr>
            <a:xfrm>
              <a:off x="0" y="13417826"/>
              <a:ext cx="24384000" cy="298174"/>
              <a:chOff x="0" y="13417826"/>
              <a:chExt cx="24384000" cy="298174"/>
            </a:xfrm>
          </p:grpSpPr>
          <p:sp>
            <p:nvSpPr>
              <p:cNvPr id="24" name="Rectangle 23"/>
              <p:cNvSpPr/>
              <p:nvPr/>
            </p:nvSpPr>
            <p:spPr>
              <a:xfrm>
                <a:off x="0" y="13417826"/>
                <a:ext cx="4820034"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sz="900" dirty="0">
                  <a:solidFill>
                    <a:prstClr val="white"/>
                  </a:solidFill>
                </a:endParaRPr>
              </a:p>
            </p:txBody>
          </p:sp>
          <p:sp>
            <p:nvSpPr>
              <p:cNvPr id="25" name="Rectangle 24"/>
              <p:cNvSpPr/>
              <p:nvPr/>
            </p:nvSpPr>
            <p:spPr>
              <a:xfrm>
                <a:off x="4820034"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sz="900" dirty="0">
                  <a:solidFill>
                    <a:prstClr val="white"/>
                  </a:solidFill>
                </a:endParaRPr>
              </a:p>
            </p:txBody>
          </p:sp>
          <p:sp>
            <p:nvSpPr>
              <p:cNvPr id="31" name="Rectangle 30"/>
              <p:cNvSpPr/>
              <p:nvPr/>
            </p:nvSpPr>
            <p:spPr>
              <a:xfrm>
                <a:off x="9735873" y="13417826"/>
                <a:ext cx="491583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sz="900" dirty="0">
                  <a:solidFill>
                    <a:prstClr val="white"/>
                  </a:solidFill>
                </a:endParaRPr>
              </a:p>
            </p:txBody>
          </p:sp>
          <p:sp>
            <p:nvSpPr>
              <p:cNvPr id="32" name="Rectangle 31"/>
              <p:cNvSpPr/>
              <p:nvPr/>
            </p:nvSpPr>
            <p:spPr>
              <a:xfrm>
                <a:off x="14651712"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sz="900" dirty="0">
                  <a:solidFill>
                    <a:prstClr val="white"/>
                  </a:solidFill>
                </a:endParaRPr>
              </a:p>
            </p:txBody>
          </p:sp>
          <p:sp>
            <p:nvSpPr>
              <p:cNvPr id="33" name="Rectangle 32"/>
              <p:cNvSpPr/>
              <p:nvPr/>
            </p:nvSpPr>
            <p:spPr>
              <a:xfrm>
                <a:off x="19567551" y="13417826"/>
                <a:ext cx="481644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sz="900" dirty="0">
                  <a:solidFill>
                    <a:prstClr val="white"/>
                  </a:solidFill>
                </a:endParaRPr>
              </a:p>
            </p:txBody>
          </p:sp>
        </p:grpSp>
        <p:pic>
          <p:nvPicPr>
            <p:cNvPr id="34" name="Picture 3" descr="H:\HSI Srategic Planning\Strategic Planning\General Designs\2016-2020 Strat Plan\ICE-transbkg-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5775" y="12448077"/>
              <a:ext cx="2057400" cy="74295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itle 2"/>
          <p:cNvSpPr txBox="1">
            <a:spLocks/>
          </p:cNvSpPr>
          <p:nvPr/>
        </p:nvSpPr>
        <p:spPr>
          <a:xfrm>
            <a:off x="2607955" y="725151"/>
            <a:ext cx="5212514" cy="882035"/>
          </a:xfrm>
          <a:prstGeom prst="rect">
            <a:avLst/>
          </a:prstGeom>
        </p:spPr>
        <p:txBody>
          <a:bodyPr vert="horz" lIns="45717" tIns="22859" rIns="45717" bIns="22859" rtlCol="0" anchor="b">
            <a:noAutofit/>
          </a:bodyPr>
          <a:lstStyle>
            <a:lvl1pPr algn="ctr" defTabSz="1828800" rtl="0" eaLnBrk="1" latinLnBrk="0" hangingPunct="1">
              <a:lnSpc>
                <a:spcPct val="90000"/>
              </a:lnSpc>
              <a:spcBef>
                <a:spcPct val="0"/>
              </a:spcBef>
              <a:buNone/>
              <a:defRPr sz="12000" kern="1200">
                <a:solidFill>
                  <a:schemeClr val="tx1"/>
                </a:solidFill>
                <a:latin typeface="+mj-lt"/>
                <a:ea typeface="+mj-ea"/>
                <a:cs typeface="+mj-cs"/>
              </a:defRPr>
            </a:lvl1pPr>
          </a:lstStyle>
          <a:p>
            <a:r>
              <a:rPr lang="en-US" sz="2400" dirty="0"/>
              <a:t>Angel Watch Center Success / Case Development  </a:t>
            </a:r>
          </a:p>
        </p:txBody>
      </p:sp>
      <p:sp>
        <p:nvSpPr>
          <p:cNvPr id="19" name="Content Placeholder 3"/>
          <p:cNvSpPr txBox="1">
            <a:spLocks/>
          </p:cNvSpPr>
          <p:nvPr/>
        </p:nvSpPr>
        <p:spPr>
          <a:xfrm>
            <a:off x="1205009" y="1931591"/>
            <a:ext cx="9623412" cy="4060136"/>
          </a:xfrm>
          <a:prstGeom prst="rect">
            <a:avLst/>
          </a:prstGeom>
        </p:spPr>
        <p:txBody>
          <a:bodyPr vert="horz" lIns="45717" tIns="22859" rIns="45717" bIns="22859" rtlCol="0">
            <a:normAutofit/>
          </a:bodyPr>
          <a:lstStyle>
            <a:lvl1pPr marL="0" indent="0" algn="ctr" defTabSz="1828800"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914400" indent="0" algn="ctr" defTabSz="1828800"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2pPr>
            <a:lvl3pPr marL="1828800" indent="0" algn="ctr" defTabSz="18288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3pPr>
            <a:lvl4pPr marL="2743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36576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5pPr>
            <a:lvl6pPr marL="45720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4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8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5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algn="l"/>
            <a:endParaRPr lang="en-US" sz="2150" dirty="0">
              <a:solidFill>
                <a:prstClr val="white"/>
              </a:solidFill>
            </a:endParaRPr>
          </a:p>
        </p:txBody>
      </p:sp>
      <p:sp>
        <p:nvSpPr>
          <p:cNvPr id="16" name="Content Placeholder 3"/>
          <p:cNvSpPr txBox="1">
            <a:spLocks/>
          </p:cNvSpPr>
          <p:nvPr/>
        </p:nvSpPr>
        <p:spPr>
          <a:xfrm>
            <a:off x="431075" y="1929015"/>
            <a:ext cx="11071163" cy="5207128"/>
          </a:xfrm>
          <a:prstGeom prst="rect">
            <a:avLst/>
          </a:prstGeom>
        </p:spPr>
        <p:txBody>
          <a:bodyPr vert="horz" lIns="45717" tIns="22859" rIns="45717" bIns="22859"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lnSpc>
                <a:spcPct val="120000"/>
              </a:lnSpc>
              <a:spcBef>
                <a:spcPts val="0"/>
              </a:spcBef>
            </a:pPr>
            <a:r>
              <a:rPr lang="en-US" sz="1600" dirty="0">
                <a:cs typeface="Times New Roman" pitchFamily="18" charset="0"/>
              </a:rPr>
              <a:t>On 2/28/2018, Leonard LEWIS was referred through the AWC to the CBP liaison in </a:t>
            </a:r>
          </a:p>
          <a:p>
            <a:pPr marL="0" indent="0" eaLnBrk="0" hangingPunct="0">
              <a:lnSpc>
                <a:spcPct val="120000"/>
              </a:lnSpc>
              <a:spcBef>
                <a:spcPts val="0"/>
              </a:spcBef>
              <a:buNone/>
            </a:pPr>
            <a:r>
              <a:rPr lang="en-US" sz="1600" dirty="0">
                <a:cs typeface="Times New Roman" pitchFamily="18" charset="0"/>
              </a:rPr>
              <a:t>    London, U.K. based on his status as a registered sex offender and 2011 conviction </a:t>
            </a:r>
          </a:p>
          <a:p>
            <a:pPr marL="0" indent="0" eaLnBrk="0" hangingPunct="0">
              <a:lnSpc>
                <a:spcPct val="120000"/>
              </a:lnSpc>
              <a:spcBef>
                <a:spcPts val="0"/>
              </a:spcBef>
              <a:buNone/>
            </a:pPr>
            <a:r>
              <a:rPr lang="en-US" sz="1600" dirty="0">
                <a:cs typeface="Times New Roman" pitchFamily="18" charset="0"/>
              </a:rPr>
              <a:t>    for possession of sexual exhibition of a minor.  </a:t>
            </a:r>
          </a:p>
          <a:p>
            <a:pPr marL="0" indent="0" eaLnBrk="0" hangingPunct="0">
              <a:lnSpc>
                <a:spcPct val="120000"/>
              </a:lnSpc>
              <a:spcBef>
                <a:spcPts val="0"/>
              </a:spcBef>
              <a:buNone/>
            </a:pPr>
            <a:endParaRPr lang="en-US" sz="1600" dirty="0">
              <a:cs typeface="Times New Roman" pitchFamily="18" charset="0"/>
            </a:endParaRPr>
          </a:p>
          <a:p>
            <a:pPr eaLnBrk="0" hangingPunct="0">
              <a:lnSpc>
                <a:spcPct val="120000"/>
              </a:lnSpc>
              <a:spcBef>
                <a:spcPts val="0"/>
              </a:spcBef>
            </a:pPr>
            <a:r>
              <a:rPr lang="en-US" sz="1600" dirty="0">
                <a:cs typeface="Times New Roman" pitchFamily="18" charset="0"/>
              </a:rPr>
              <a:t>During an inspection by the UK Border Force, child pornography was discovered on LEWIS’ </a:t>
            </a:r>
          </a:p>
          <a:p>
            <a:pPr marL="0" indent="0" eaLnBrk="0" hangingPunct="0">
              <a:lnSpc>
                <a:spcPct val="120000"/>
              </a:lnSpc>
              <a:spcBef>
                <a:spcPts val="0"/>
              </a:spcBef>
              <a:buNone/>
            </a:pPr>
            <a:r>
              <a:rPr lang="en-US" sz="1600" dirty="0">
                <a:cs typeface="Times New Roman" pitchFamily="18" charset="0"/>
              </a:rPr>
              <a:t>    phone.  LEWIS was arrested and deported back to the U.S. </a:t>
            </a:r>
          </a:p>
          <a:p>
            <a:pPr marL="0" indent="0" eaLnBrk="0" hangingPunct="0">
              <a:lnSpc>
                <a:spcPct val="120000"/>
              </a:lnSpc>
              <a:spcBef>
                <a:spcPts val="0"/>
              </a:spcBef>
              <a:buNone/>
            </a:pPr>
            <a:endParaRPr lang="en-US" sz="1600" dirty="0">
              <a:cs typeface="Times New Roman" pitchFamily="18" charset="0"/>
            </a:endParaRPr>
          </a:p>
          <a:p>
            <a:pPr eaLnBrk="0" hangingPunct="0">
              <a:lnSpc>
                <a:spcPct val="120000"/>
              </a:lnSpc>
              <a:spcBef>
                <a:spcPts val="0"/>
              </a:spcBef>
            </a:pPr>
            <a:r>
              <a:rPr lang="en-US" sz="1600" dirty="0">
                <a:cs typeface="Times New Roman" pitchFamily="18" charset="0"/>
              </a:rPr>
              <a:t>Additional research indicated that the subject was likely traveling to the UK to take part in a </a:t>
            </a:r>
          </a:p>
          <a:p>
            <a:pPr marL="0" indent="0" eaLnBrk="0" hangingPunct="0">
              <a:lnSpc>
                <a:spcPct val="120000"/>
              </a:lnSpc>
              <a:spcBef>
                <a:spcPts val="0"/>
              </a:spcBef>
              <a:buNone/>
            </a:pPr>
            <a:r>
              <a:rPr lang="en-US" sz="1600" dirty="0">
                <a:cs typeface="Times New Roman" pitchFamily="18" charset="0"/>
              </a:rPr>
              <a:t>    youth cheerleading camp.  </a:t>
            </a:r>
          </a:p>
          <a:p>
            <a:pPr marL="0" indent="0" eaLnBrk="0" hangingPunct="0">
              <a:lnSpc>
                <a:spcPct val="120000"/>
              </a:lnSpc>
              <a:spcBef>
                <a:spcPts val="0"/>
              </a:spcBef>
              <a:buNone/>
            </a:pPr>
            <a:endParaRPr lang="en-US" sz="1600" dirty="0">
              <a:cs typeface="Times New Roman" pitchFamily="18" charset="0"/>
            </a:endParaRPr>
          </a:p>
          <a:p>
            <a:pPr eaLnBrk="0" hangingPunct="0">
              <a:lnSpc>
                <a:spcPct val="120000"/>
              </a:lnSpc>
              <a:spcBef>
                <a:spcPts val="0"/>
              </a:spcBef>
            </a:pPr>
            <a:r>
              <a:rPr lang="en-US" sz="1600" dirty="0">
                <a:cs typeface="Times New Roman" pitchFamily="18" charset="0"/>
              </a:rPr>
              <a:t>HSI received and confiscated the electronic devices and searched LEWIS’ home which led to the discovery of more than 5,000 images and 2,000 videos of child pornography.  </a:t>
            </a:r>
          </a:p>
          <a:p>
            <a:pPr eaLnBrk="0" hangingPunct="0">
              <a:lnSpc>
                <a:spcPct val="120000"/>
              </a:lnSpc>
              <a:spcBef>
                <a:spcPts val="0"/>
              </a:spcBef>
            </a:pPr>
            <a:endParaRPr lang="en-US" sz="1600" dirty="0">
              <a:cs typeface="Times New Roman" pitchFamily="18" charset="0"/>
            </a:endParaRPr>
          </a:p>
          <a:p>
            <a:pPr eaLnBrk="0" hangingPunct="0">
              <a:lnSpc>
                <a:spcPct val="120000"/>
              </a:lnSpc>
              <a:spcBef>
                <a:spcPts val="0"/>
              </a:spcBef>
            </a:pPr>
            <a:r>
              <a:rPr lang="en-US" sz="1600" dirty="0">
                <a:cs typeface="Times New Roman" pitchFamily="18" charset="0"/>
              </a:rPr>
              <a:t>At least two minor victims who were coached by LEWIS have come forward as a result.  The case is pending.   </a:t>
            </a:r>
          </a:p>
          <a:p>
            <a:pPr marL="0" indent="0" eaLnBrk="0" hangingPunct="0">
              <a:lnSpc>
                <a:spcPct val="120000"/>
              </a:lnSpc>
              <a:spcBef>
                <a:spcPts val="0"/>
              </a:spcBef>
              <a:buNone/>
            </a:pPr>
            <a:endParaRPr lang="en-US" sz="1600" dirty="0">
              <a:solidFill>
                <a:prstClr val="white"/>
              </a:solidFill>
              <a:latin typeface="Times New Roman" pitchFamily="18" charset="0"/>
              <a:cs typeface="Times New Roman" pitchFamily="18" charset="0"/>
            </a:endParaRPr>
          </a:p>
        </p:txBody>
      </p:sp>
      <p:sp>
        <p:nvSpPr>
          <p:cNvPr id="13" name="Rectangle 12">
            <a:extLst>
              <a:ext uri="{FF2B5EF4-FFF2-40B4-BE49-F238E27FC236}">
                <a16:creationId xmlns:a16="http://schemas.microsoft.com/office/drawing/2014/main" id="{45CE655B-0E12-4F04-BBBD-242C05A473AF}"/>
              </a:ext>
            </a:extLst>
          </p:cNvPr>
          <p:cNvSpPr/>
          <p:nvPr/>
        </p:nvSpPr>
        <p:spPr>
          <a:xfrm>
            <a:off x="17930" y="460699"/>
            <a:ext cx="3442218" cy="482462"/>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22859" rIns="45718" bIns="22859" rtlCol="0" anchor="ctr"/>
          <a:lstStyle/>
          <a:p>
            <a:pPr algn="ctr"/>
            <a:endParaRPr lang="en-US" sz="900" dirty="0">
              <a:solidFill>
                <a:prstClr val="white"/>
              </a:solidFill>
            </a:endParaRPr>
          </a:p>
        </p:txBody>
      </p:sp>
      <p:sp>
        <p:nvSpPr>
          <p:cNvPr id="14" name="TextBox 13">
            <a:extLst>
              <a:ext uri="{FF2B5EF4-FFF2-40B4-BE49-F238E27FC236}">
                <a16:creationId xmlns:a16="http://schemas.microsoft.com/office/drawing/2014/main" id="{7D376A64-ED70-439D-9574-9AB970CD840B}"/>
              </a:ext>
            </a:extLst>
          </p:cNvPr>
          <p:cNvSpPr txBox="1"/>
          <p:nvPr/>
        </p:nvSpPr>
        <p:spPr>
          <a:xfrm>
            <a:off x="1088288" y="490696"/>
            <a:ext cx="2523791" cy="338552"/>
          </a:xfrm>
          <a:prstGeom prst="rect">
            <a:avLst/>
          </a:prstGeom>
          <a:noFill/>
        </p:spPr>
        <p:txBody>
          <a:bodyPr wrap="square" lIns="45718" tIns="22859" rIns="45718" bIns="22859" rtlCol="0">
            <a:spAutoFit/>
          </a:bodyPr>
          <a:lstStyle/>
          <a:p>
            <a:r>
              <a:rPr lang="en-US" sz="1900" cap="small" dirty="0">
                <a:solidFill>
                  <a:prstClr val="white"/>
                </a:solidFill>
                <a:latin typeface="Open Sans" panose="020B0606030504020204" pitchFamily="34" charset="0"/>
                <a:ea typeface="Open Sans" panose="020B0606030504020204" pitchFamily="34" charset="0"/>
                <a:cs typeface="Open Sans" panose="020B0606030504020204" pitchFamily="34" charset="0"/>
              </a:rPr>
              <a:t>Angel watch center </a:t>
            </a:r>
          </a:p>
        </p:txBody>
      </p:sp>
      <p:pic>
        <p:nvPicPr>
          <p:cNvPr id="15" name="Picture 4" descr="HSI badge">
            <a:extLst>
              <a:ext uri="{FF2B5EF4-FFF2-40B4-BE49-F238E27FC236}">
                <a16:creationId xmlns:a16="http://schemas.microsoft.com/office/drawing/2014/main" id="{3B2A6348-0AE5-4DDB-A0F1-C8C73B28C56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8004" y="186857"/>
            <a:ext cx="733542" cy="1030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472" y="285297"/>
            <a:ext cx="4091700" cy="2301582"/>
          </a:xfrm>
          <a:prstGeom prst="rect">
            <a:avLst/>
          </a:prstGeom>
          <a:effectLst>
            <a:softEdge rad="317500"/>
          </a:effectLst>
        </p:spPr>
      </p:pic>
      <p:sp>
        <p:nvSpPr>
          <p:cNvPr id="6" name="TextBox 5"/>
          <p:cNvSpPr txBox="1"/>
          <p:nvPr/>
        </p:nvSpPr>
        <p:spPr>
          <a:xfrm>
            <a:off x="523909" y="1581887"/>
            <a:ext cx="1452129" cy="338554"/>
          </a:xfrm>
          <a:prstGeom prst="rect">
            <a:avLst/>
          </a:prstGeom>
          <a:noFill/>
        </p:spPr>
        <p:txBody>
          <a:bodyPr wrap="none" rtlCol="0">
            <a:spAutoFit/>
          </a:bodyPr>
          <a:lstStyle/>
          <a:p>
            <a:r>
              <a:rPr lang="en-US" sz="1600" dirty="0"/>
              <a:t>CASE STUDY 1: </a:t>
            </a:r>
          </a:p>
        </p:txBody>
      </p:sp>
    </p:spTree>
    <p:extLst>
      <p:ext uri="{BB962C8B-B14F-4D97-AF65-F5344CB8AC3E}">
        <p14:creationId xmlns:p14="http://schemas.microsoft.com/office/powerpoint/2010/main" val="277723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224039"/>
            <a:ext cx="12192000" cy="633962"/>
            <a:chOff x="0" y="12448077"/>
            <a:chExt cx="24384000" cy="1267923"/>
          </a:xfrm>
        </p:grpSpPr>
        <p:grpSp>
          <p:nvGrpSpPr>
            <p:cNvPr id="23" name="Group 22"/>
            <p:cNvGrpSpPr/>
            <p:nvPr/>
          </p:nvGrpSpPr>
          <p:grpSpPr>
            <a:xfrm>
              <a:off x="0" y="13417826"/>
              <a:ext cx="24384000" cy="298174"/>
              <a:chOff x="0" y="13417826"/>
              <a:chExt cx="24384000" cy="298174"/>
            </a:xfrm>
          </p:grpSpPr>
          <p:sp>
            <p:nvSpPr>
              <p:cNvPr id="24" name="Rectangle 23"/>
              <p:cNvSpPr/>
              <p:nvPr/>
            </p:nvSpPr>
            <p:spPr>
              <a:xfrm>
                <a:off x="0" y="13417826"/>
                <a:ext cx="4820034"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sz="900" dirty="0">
                  <a:solidFill>
                    <a:prstClr val="white"/>
                  </a:solidFill>
                </a:endParaRPr>
              </a:p>
            </p:txBody>
          </p:sp>
          <p:sp>
            <p:nvSpPr>
              <p:cNvPr id="25" name="Rectangle 24"/>
              <p:cNvSpPr/>
              <p:nvPr/>
            </p:nvSpPr>
            <p:spPr>
              <a:xfrm>
                <a:off x="4820034"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sz="900" dirty="0">
                  <a:solidFill>
                    <a:prstClr val="white"/>
                  </a:solidFill>
                </a:endParaRPr>
              </a:p>
            </p:txBody>
          </p:sp>
          <p:sp>
            <p:nvSpPr>
              <p:cNvPr id="31" name="Rectangle 30"/>
              <p:cNvSpPr/>
              <p:nvPr/>
            </p:nvSpPr>
            <p:spPr>
              <a:xfrm>
                <a:off x="9735873" y="13417826"/>
                <a:ext cx="491583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sz="900" dirty="0">
                  <a:solidFill>
                    <a:prstClr val="white"/>
                  </a:solidFill>
                </a:endParaRPr>
              </a:p>
            </p:txBody>
          </p:sp>
          <p:sp>
            <p:nvSpPr>
              <p:cNvPr id="32" name="Rectangle 31"/>
              <p:cNvSpPr/>
              <p:nvPr/>
            </p:nvSpPr>
            <p:spPr>
              <a:xfrm>
                <a:off x="14651712"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sz="900" dirty="0">
                  <a:solidFill>
                    <a:prstClr val="white"/>
                  </a:solidFill>
                </a:endParaRPr>
              </a:p>
            </p:txBody>
          </p:sp>
          <p:sp>
            <p:nvSpPr>
              <p:cNvPr id="33" name="Rectangle 32"/>
              <p:cNvSpPr/>
              <p:nvPr/>
            </p:nvSpPr>
            <p:spPr>
              <a:xfrm>
                <a:off x="19567551" y="13417826"/>
                <a:ext cx="481644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0"/>
                <a:endParaRPr lang="en-US" sz="900" dirty="0">
                  <a:solidFill>
                    <a:prstClr val="white"/>
                  </a:solidFill>
                </a:endParaRPr>
              </a:p>
            </p:txBody>
          </p:sp>
        </p:grpSp>
        <p:pic>
          <p:nvPicPr>
            <p:cNvPr id="34" name="Picture 3" descr="H:\HSI Srategic Planning\Strategic Planning\General Designs\2016-2020 Strat Plan\ICE-transbkg-s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5775" y="12448077"/>
              <a:ext cx="2057400" cy="74295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Content Placeholder 3"/>
          <p:cNvSpPr txBox="1">
            <a:spLocks/>
          </p:cNvSpPr>
          <p:nvPr/>
        </p:nvSpPr>
        <p:spPr>
          <a:xfrm>
            <a:off x="1205009" y="1931591"/>
            <a:ext cx="9623412" cy="4060136"/>
          </a:xfrm>
          <a:prstGeom prst="rect">
            <a:avLst/>
          </a:prstGeom>
        </p:spPr>
        <p:txBody>
          <a:bodyPr vert="horz" lIns="45717" tIns="22859" rIns="45717" bIns="22859" rtlCol="0">
            <a:normAutofit/>
          </a:bodyPr>
          <a:lstStyle>
            <a:lvl1pPr marL="0" indent="0" algn="ctr" defTabSz="1828800"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914400" indent="0" algn="ctr" defTabSz="1828800"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2pPr>
            <a:lvl3pPr marL="1828800" indent="0" algn="ctr" defTabSz="18288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3pPr>
            <a:lvl4pPr marL="2743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36576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5pPr>
            <a:lvl6pPr marL="45720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4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8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5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algn="l"/>
            <a:endParaRPr lang="en-US" sz="2150" dirty="0">
              <a:solidFill>
                <a:prstClr val="white"/>
              </a:solidFill>
            </a:endParaRPr>
          </a:p>
        </p:txBody>
      </p:sp>
      <p:sp>
        <p:nvSpPr>
          <p:cNvPr id="20" name="Rectangle 19">
            <a:extLst>
              <a:ext uri="{FF2B5EF4-FFF2-40B4-BE49-F238E27FC236}">
                <a16:creationId xmlns:a16="http://schemas.microsoft.com/office/drawing/2014/main" id="{45CE655B-0E12-4F04-BBBD-242C05A473AF}"/>
              </a:ext>
            </a:extLst>
          </p:cNvPr>
          <p:cNvSpPr/>
          <p:nvPr/>
        </p:nvSpPr>
        <p:spPr>
          <a:xfrm>
            <a:off x="17930" y="460699"/>
            <a:ext cx="3442218" cy="482462"/>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22859" rIns="45718" bIns="22859" rtlCol="0" anchor="ctr"/>
          <a:lstStyle/>
          <a:p>
            <a:pPr algn="ctr"/>
            <a:endParaRPr lang="en-US" sz="900" dirty="0">
              <a:solidFill>
                <a:prstClr val="white"/>
              </a:solidFill>
            </a:endParaRPr>
          </a:p>
        </p:txBody>
      </p:sp>
      <p:sp>
        <p:nvSpPr>
          <p:cNvPr id="21" name="TextBox 20">
            <a:extLst>
              <a:ext uri="{FF2B5EF4-FFF2-40B4-BE49-F238E27FC236}">
                <a16:creationId xmlns:a16="http://schemas.microsoft.com/office/drawing/2014/main" id="{7D376A64-ED70-439D-9574-9AB970CD840B}"/>
              </a:ext>
            </a:extLst>
          </p:cNvPr>
          <p:cNvSpPr txBox="1"/>
          <p:nvPr/>
        </p:nvSpPr>
        <p:spPr>
          <a:xfrm>
            <a:off x="1088288" y="490696"/>
            <a:ext cx="2523791" cy="338552"/>
          </a:xfrm>
          <a:prstGeom prst="rect">
            <a:avLst/>
          </a:prstGeom>
          <a:noFill/>
        </p:spPr>
        <p:txBody>
          <a:bodyPr wrap="square" lIns="45718" tIns="22859" rIns="45718" bIns="22859" rtlCol="0">
            <a:spAutoFit/>
          </a:bodyPr>
          <a:lstStyle/>
          <a:p>
            <a:r>
              <a:rPr lang="en-US" sz="1900" cap="small" dirty="0">
                <a:solidFill>
                  <a:prstClr val="white"/>
                </a:solidFill>
                <a:latin typeface="Open Sans" panose="020B0606030504020204" pitchFamily="34" charset="0"/>
                <a:ea typeface="Open Sans" panose="020B0606030504020204" pitchFamily="34" charset="0"/>
                <a:cs typeface="Open Sans" panose="020B0606030504020204" pitchFamily="34" charset="0"/>
              </a:rPr>
              <a:t>Angel watch center </a:t>
            </a:r>
          </a:p>
        </p:txBody>
      </p:sp>
      <p:pic>
        <p:nvPicPr>
          <p:cNvPr id="22" name="Picture 4" descr="HSI badge">
            <a:extLst>
              <a:ext uri="{FF2B5EF4-FFF2-40B4-BE49-F238E27FC236}">
                <a16:creationId xmlns:a16="http://schemas.microsoft.com/office/drawing/2014/main" id="{3B2A6348-0AE5-4DDB-A0F1-C8C73B28C56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98004" y="186857"/>
            <a:ext cx="733542" cy="1030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Title 2">
            <a:extLst>
              <a:ext uri="{FF2B5EF4-FFF2-40B4-BE49-F238E27FC236}">
                <a16:creationId xmlns:a16="http://schemas.microsoft.com/office/drawing/2014/main" id="{1EEEDB4C-1E8F-491A-85CC-DE5D1F9CC7B8}"/>
              </a:ext>
            </a:extLst>
          </p:cNvPr>
          <p:cNvSpPr txBox="1">
            <a:spLocks/>
          </p:cNvSpPr>
          <p:nvPr/>
        </p:nvSpPr>
        <p:spPr>
          <a:xfrm>
            <a:off x="2834156" y="736780"/>
            <a:ext cx="5212514" cy="882035"/>
          </a:xfrm>
          <a:prstGeom prst="rect">
            <a:avLst/>
          </a:prstGeom>
        </p:spPr>
        <p:txBody>
          <a:bodyPr vert="horz" lIns="45717" tIns="22859" rIns="45717" bIns="22859" rtlCol="0" anchor="b">
            <a:noAutofit/>
          </a:bodyPr>
          <a:lstStyle>
            <a:lvl1pPr algn="ctr" defTabSz="1828800" rtl="0" eaLnBrk="1" latinLnBrk="0" hangingPunct="1">
              <a:lnSpc>
                <a:spcPct val="90000"/>
              </a:lnSpc>
              <a:spcBef>
                <a:spcPct val="0"/>
              </a:spcBef>
              <a:buNone/>
              <a:defRPr sz="12000" kern="1200">
                <a:solidFill>
                  <a:schemeClr val="tx1"/>
                </a:solidFill>
                <a:latin typeface="+mj-lt"/>
                <a:ea typeface="+mj-ea"/>
                <a:cs typeface="+mj-cs"/>
              </a:defRPr>
            </a:lvl1pPr>
          </a:lstStyle>
          <a:p>
            <a:r>
              <a:rPr lang="en-US" sz="2400" dirty="0"/>
              <a:t>Angel Watch Center Success </a:t>
            </a:r>
          </a:p>
          <a:p>
            <a:r>
              <a:rPr lang="en-US" sz="2400" dirty="0"/>
              <a:t>HSI Phnom Penh, CNP &amp; GDI</a:t>
            </a:r>
          </a:p>
        </p:txBody>
      </p:sp>
      <p:sp>
        <p:nvSpPr>
          <p:cNvPr id="3" name="Rectangle 2">
            <a:extLst>
              <a:ext uri="{FF2B5EF4-FFF2-40B4-BE49-F238E27FC236}">
                <a16:creationId xmlns:a16="http://schemas.microsoft.com/office/drawing/2014/main" id="{B5304E67-31E7-468E-8CC5-8E23C0E721D2}"/>
              </a:ext>
            </a:extLst>
          </p:cNvPr>
          <p:cNvSpPr/>
          <p:nvPr/>
        </p:nvSpPr>
        <p:spPr>
          <a:xfrm>
            <a:off x="636451" y="1981280"/>
            <a:ext cx="10629900" cy="3816429"/>
          </a:xfrm>
          <a:prstGeom prst="rect">
            <a:avLst/>
          </a:prstGeom>
        </p:spPr>
        <p:txBody>
          <a:bodyPr wrap="square">
            <a:spAutoFit/>
          </a:bodyPr>
          <a:lstStyle/>
          <a:p>
            <a:pPr marL="285750" indent="-285750" eaLnBrk="0" hangingPunct="0">
              <a:buFont typeface="Arial" panose="020B0604020202020204" pitchFamily="34" charset="0"/>
              <a:buChar char="•"/>
            </a:pPr>
            <a:r>
              <a:rPr lang="en-US" sz="1600" dirty="0"/>
              <a:t>In February, 2019 HSI Phnom Penh received information about USC, Edward MARISPINI, that stated MARISPINI, while working at an international school in Phnom Penh was inappropriately touching the students.  After witnessing this behavior, a teacher at the school (reporting party) conducted an online search of the subject and found that MARISPINI  was a Registered Sex Offender from the State of Minnesota. </a:t>
            </a:r>
          </a:p>
          <a:p>
            <a:pPr eaLnBrk="0" hangingPunct="0"/>
            <a:endParaRPr lang="en-US" sz="1600" dirty="0"/>
          </a:p>
          <a:p>
            <a:pPr marL="285750" indent="-285750" eaLnBrk="0" hangingPunct="0">
              <a:buFont typeface="Arial" panose="020B0604020202020204" pitchFamily="34" charset="0"/>
              <a:buChar char="•"/>
            </a:pPr>
            <a:r>
              <a:rPr lang="en-US" sz="1600" dirty="0"/>
              <a:t>HSI contacted Angel Watch who worked with the USMS and State Department, and based on MARISPINI’s conviction for child molestation, and Meagan’s Law, MARISPININ’s U.S. Passport was revoked. This revocation led to MARISIPINI being in violation of Cambodia’s Immigration Laws. </a:t>
            </a:r>
          </a:p>
          <a:p>
            <a:pPr eaLnBrk="0" hangingPunct="0"/>
            <a:endParaRPr lang="en-US" sz="1600" dirty="0"/>
          </a:p>
          <a:p>
            <a:pPr marL="285750" indent="-285750" eaLnBrk="0" hangingPunct="0">
              <a:buFont typeface="Arial" panose="020B0604020202020204" pitchFamily="34" charset="0"/>
              <a:buChar char="•"/>
            </a:pPr>
            <a:r>
              <a:rPr lang="en-US" sz="1600" dirty="0"/>
              <a:t>HSI Phnom Penh officially requested CNP and GDI to assist in locating/detaining MARISPINI and then deport him back to the U.S. based on his unlawful presence in Cambodia.</a:t>
            </a:r>
          </a:p>
          <a:p>
            <a:pPr eaLnBrk="0" hangingPunct="0"/>
            <a:endParaRPr lang="en-US" sz="1600" dirty="0"/>
          </a:p>
          <a:p>
            <a:pPr marL="285750" indent="-285750" eaLnBrk="0" hangingPunct="0">
              <a:buFont typeface="Arial" panose="020B0604020202020204" pitchFamily="34" charset="0"/>
              <a:buChar char="•"/>
            </a:pPr>
            <a:r>
              <a:rPr lang="en-US" sz="1600" dirty="0"/>
              <a:t>On February 19, 2019, MARISPINI was detained by CNP outside the U.S. Embassy and transported to GDI until he was transported to the Phnom Penh International Airport and deported to the U.S. </a:t>
            </a:r>
          </a:p>
          <a:p>
            <a:pPr marL="285750" indent="-285750" eaLnBrk="0" hangingPunct="0">
              <a:buFont typeface="Arial" panose="020B0604020202020204" pitchFamily="34" charset="0"/>
              <a:buChar char="•"/>
            </a:pPr>
            <a:endParaRPr lang="en-US" sz="900" dirty="0">
              <a:solidFill>
                <a:prstClr val="white"/>
              </a:solidFill>
              <a:cs typeface="Times New Roman" pitchFamily="18" charset="0"/>
            </a:endParaRPr>
          </a:p>
          <a:p>
            <a:pPr marL="285750" indent="-285750" eaLnBrk="0" hangingPunct="0">
              <a:buFont typeface="Arial" panose="020B0604020202020204" pitchFamily="34" charset="0"/>
              <a:buChar char="•"/>
            </a:pPr>
            <a:endParaRPr lang="en-US" sz="900" dirty="0">
              <a:solidFill>
                <a:prstClr val="white"/>
              </a:solidFill>
              <a:cs typeface="Times New Roman" pitchFamily="18" charset="0"/>
            </a:endParaRPr>
          </a:p>
        </p:txBody>
      </p:sp>
      <p:pic>
        <p:nvPicPr>
          <p:cNvPr id="6" name="Picture 5">
            <a:extLst>
              <a:ext uri="{FF2B5EF4-FFF2-40B4-BE49-F238E27FC236}">
                <a16:creationId xmlns:a16="http://schemas.microsoft.com/office/drawing/2014/main" id="{D1C3DB0C-207F-4F1D-99E3-AE12A572AD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2668" y="217183"/>
            <a:ext cx="3338513" cy="1595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4942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224039"/>
            <a:ext cx="12192000" cy="633962"/>
            <a:chOff x="0" y="12448077"/>
            <a:chExt cx="24384000" cy="1267923"/>
          </a:xfrm>
        </p:grpSpPr>
        <p:grpSp>
          <p:nvGrpSpPr>
            <p:cNvPr id="23" name="Group 22"/>
            <p:cNvGrpSpPr/>
            <p:nvPr/>
          </p:nvGrpSpPr>
          <p:grpSpPr>
            <a:xfrm>
              <a:off x="0" y="13417826"/>
              <a:ext cx="24384000" cy="298174"/>
              <a:chOff x="0" y="13417826"/>
              <a:chExt cx="24384000" cy="298174"/>
            </a:xfrm>
          </p:grpSpPr>
          <p:sp>
            <p:nvSpPr>
              <p:cNvPr id="24" name="Rectangle 23"/>
              <p:cNvSpPr/>
              <p:nvPr/>
            </p:nvSpPr>
            <p:spPr>
              <a:xfrm>
                <a:off x="0" y="13417826"/>
                <a:ext cx="4820034"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25" name="Rectangle 24"/>
              <p:cNvSpPr/>
              <p:nvPr/>
            </p:nvSpPr>
            <p:spPr>
              <a:xfrm>
                <a:off x="4820034"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31" name="Rectangle 30"/>
              <p:cNvSpPr/>
              <p:nvPr/>
            </p:nvSpPr>
            <p:spPr>
              <a:xfrm>
                <a:off x="9735873" y="13417826"/>
                <a:ext cx="491583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32" name="Rectangle 31"/>
              <p:cNvSpPr/>
              <p:nvPr/>
            </p:nvSpPr>
            <p:spPr>
              <a:xfrm>
                <a:off x="14651712"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33" name="Rectangle 32"/>
              <p:cNvSpPr/>
              <p:nvPr/>
            </p:nvSpPr>
            <p:spPr>
              <a:xfrm>
                <a:off x="19567551" y="13417826"/>
                <a:ext cx="481644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grpSp>
        <p:pic>
          <p:nvPicPr>
            <p:cNvPr id="34" name="Picture 3" descr="H:\HSI Srategic Planning\Strategic Planning\General Designs\2016-2020 Strat Plan\ICE-transbkg-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5775" y="12448077"/>
              <a:ext cx="2057400" cy="74295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itle 2"/>
          <p:cNvSpPr txBox="1">
            <a:spLocks/>
          </p:cNvSpPr>
          <p:nvPr/>
        </p:nvSpPr>
        <p:spPr>
          <a:xfrm>
            <a:off x="2350183" y="949177"/>
            <a:ext cx="6902426" cy="571500"/>
          </a:xfrm>
          <a:prstGeom prst="rect">
            <a:avLst/>
          </a:prstGeom>
        </p:spPr>
        <p:txBody>
          <a:bodyPr vert="horz" lIns="45718" tIns="22859" rIns="45718" bIns="22859" rtlCol="0" anchor="b">
            <a:normAutofit/>
          </a:bodyPr>
          <a:lstStyle>
            <a:lvl1pPr algn="ctr" defTabSz="1828800" rtl="0" eaLnBrk="1" latinLnBrk="0" hangingPunct="1">
              <a:lnSpc>
                <a:spcPct val="90000"/>
              </a:lnSpc>
              <a:spcBef>
                <a:spcPct val="0"/>
              </a:spcBef>
              <a:buNone/>
              <a:defRPr sz="12000" kern="1200">
                <a:solidFill>
                  <a:schemeClr val="tx1"/>
                </a:solidFill>
                <a:latin typeface="+mj-lt"/>
                <a:ea typeface="+mj-ea"/>
                <a:cs typeface="+mj-cs"/>
              </a:defRPr>
            </a:lvl1pPr>
          </a:lstStyle>
          <a:p>
            <a:r>
              <a:rPr lang="en-US" sz="3550" dirty="0"/>
              <a:t>Proactive Efforts</a:t>
            </a:r>
          </a:p>
        </p:txBody>
      </p:sp>
      <p:sp>
        <p:nvSpPr>
          <p:cNvPr id="19" name="Content Placeholder 3"/>
          <p:cNvSpPr txBox="1">
            <a:spLocks/>
          </p:cNvSpPr>
          <p:nvPr/>
        </p:nvSpPr>
        <p:spPr>
          <a:xfrm>
            <a:off x="1205009" y="1931591"/>
            <a:ext cx="9623412" cy="4060136"/>
          </a:xfrm>
          <a:prstGeom prst="rect">
            <a:avLst/>
          </a:prstGeom>
        </p:spPr>
        <p:txBody>
          <a:bodyPr vert="horz" lIns="45718" tIns="22859" rIns="45718" bIns="22859" rtlCol="0">
            <a:normAutofit/>
          </a:bodyPr>
          <a:lstStyle>
            <a:lvl1pPr marL="0" indent="0" algn="ctr" defTabSz="1828800"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914400" indent="0" algn="ctr" defTabSz="1828800"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2pPr>
            <a:lvl3pPr marL="1828800" indent="0" algn="ctr" defTabSz="18288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3pPr>
            <a:lvl4pPr marL="2743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36576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5pPr>
            <a:lvl6pPr marL="45720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4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8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5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algn="l"/>
            <a:endParaRPr lang="en-US" sz="2150" dirty="0">
              <a:solidFill>
                <a:prstClr val="white"/>
              </a:solidFill>
            </a:endParaRPr>
          </a:p>
        </p:txBody>
      </p:sp>
      <p:sp>
        <p:nvSpPr>
          <p:cNvPr id="16" name="Content Placeholder 3"/>
          <p:cNvSpPr txBox="1">
            <a:spLocks/>
          </p:cNvSpPr>
          <p:nvPr/>
        </p:nvSpPr>
        <p:spPr>
          <a:xfrm>
            <a:off x="830179" y="1937607"/>
            <a:ext cx="10672059" cy="4054120"/>
          </a:xfrm>
          <a:prstGeom prst="rect">
            <a:avLst/>
          </a:prstGeom>
        </p:spPr>
        <p:txBody>
          <a:bodyPr vert="horz" lIns="45718" tIns="22859" rIns="45718" bIns="22859"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hangingPunct="0">
              <a:spcBef>
                <a:spcPct val="50000"/>
              </a:spcBef>
              <a:buNone/>
            </a:pPr>
            <a:r>
              <a:rPr lang="en-US" sz="2150" dirty="0">
                <a:cs typeface="Times New Roman" pitchFamily="18" charset="0"/>
              </a:rPr>
              <a:t>Angel Watch notifications are provided to foreign law enforcement authorities to utilize </a:t>
            </a:r>
            <a:r>
              <a:rPr lang="en-US" sz="2150" b="1" i="1" dirty="0">
                <a:cs typeface="Times New Roman" pitchFamily="18" charset="0"/>
              </a:rPr>
              <a:t>as they deem appropriate.</a:t>
            </a:r>
          </a:p>
          <a:p>
            <a:pPr marL="0" indent="0" eaLnBrk="0" hangingPunct="0">
              <a:spcBef>
                <a:spcPct val="50000"/>
              </a:spcBef>
              <a:buNone/>
            </a:pPr>
            <a:r>
              <a:rPr lang="en-US" sz="2150" b="1" i="1" dirty="0">
                <a:cs typeface="Times New Roman" pitchFamily="18" charset="0"/>
              </a:rPr>
              <a:t>			Angel Watch notifications are NOT an effort:</a:t>
            </a:r>
          </a:p>
          <a:p>
            <a:pPr marL="0" indent="0" eaLnBrk="0" hangingPunct="0">
              <a:spcBef>
                <a:spcPct val="50000"/>
              </a:spcBef>
              <a:buNone/>
            </a:pPr>
            <a:endParaRPr lang="en-US" sz="2150" b="1" i="1" dirty="0">
              <a:cs typeface="Times New Roman" pitchFamily="18" charset="0"/>
            </a:endParaRPr>
          </a:p>
          <a:p>
            <a:pPr algn="ctr" eaLnBrk="0" hangingPunct="0">
              <a:spcBef>
                <a:spcPct val="50000"/>
              </a:spcBef>
            </a:pPr>
            <a:r>
              <a:rPr lang="en-US" sz="2150" b="1" i="1" dirty="0">
                <a:cs typeface="Times New Roman" pitchFamily="18" charset="0"/>
              </a:rPr>
              <a:t>to restrict the travel of U.S. persons</a:t>
            </a:r>
          </a:p>
          <a:p>
            <a:pPr algn="ctr" eaLnBrk="0" hangingPunct="0">
              <a:spcBef>
                <a:spcPct val="50000"/>
              </a:spcBef>
            </a:pPr>
            <a:r>
              <a:rPr lang="en-US" sz="2150" b="1" i="1" dirty="0">
                <a:cs typeface="Times New Roman" pitchFamily="18" charset="0"/>
              </a:rPr>
              <a:t>to generate an arrest for every notification</a:t>
            </a:r>
          </a:p>
          <a:p>
            <a:pPr algn="ctr" eaLnBrk="0" hangingPunct="0">
              <a:spcBef>
                <a:spcPct val="50000"/>
              </a:spcBef>
            </a:pPr>
            <a:r>
              <a:rPr lang="en-US" sz="2150" b="1" i="1" dirty="0">
                <a:cs typeface="Times New Roman" pitchFamily="18" charset="0"/>
              </a:rPr>
              <a:t>to monitor all activity of registered child sex offenders</a:t>
            </a:r>
          </a:p>
          <a:p>
            <a:pPr marL="0" indent="0" eaLnBrk="0" hangingPunct="0">
              <a:spcBef>
                <a:spcPct val="50000"/>
              </a:spcBef>
              <a:buNone/>
            </a:pPr>
            <a:endParaRPr lang="en-US" sz="2150" b="1" i="1" dirty="0">
              <a:solidFill>
                <a:schemeClr val="bg1"/>
              </a:solidFill>
              <a:latin typeface="Times New Roman" pitchFamily="18" charset="0"/>
              <a:cs typeface="Times New Roman" pitchFamily="18" charset="0"/>
            </a:endParaRPr>
          </a:p>
        </p:txBody>
      </p:sp>
      <p:sp>
        <p:nvSpPr>
          <p:cNvPr id="17" name="Rectangle 16">
            <a:extLst>
              <a:ext uri="{FF2B5EF4-FFF2-40B4-BE49-F238E27FC236}">
                <a16:creationId xmlns:a16="http://schemas.microsoft.com/office/drawing/2014/main" id="{45CE655B-0E12-4F04-BBBD-242C05A473AF}"/>
              </a:ext>
            </a:extLst>
          </p:cNvPr>
          <p:cNvSpPr/>
          <p:nvPr/>
        </p:nvSpPr>
        <p:spPr>
          <a:xfrm>
            <a:off x="17930" y="460699"/>
            <a:ext cx="3442218" cy="482462"/>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22859" rIns="45718" bIns="22859" rtlCol="0" anchor="ctr"/>
          <a:lstStyle/>
          <a:p>
            <a:pPr algn="ctr"/>
            <a:endParaRPr lang="en-US" sz="900" dirty="0">
              <a:solidFill>
                <a:prstClr val="white"/>
              </a:solidFill>
            </a:endParaRPr>
          </a:p>
        </p:txBody>
      </p:sp>
      <p:sp>
        <p:nvSpPr>
          <p:cNvPr id="20" name="TextBox 19">
            <a:extLst>
              <a:ext uri="{FF2B5EF4-FFF2-40B4-BE49-F238E27FC236}">
                <a16:creationId xmlns:a16="http://schemas.microsoft.com/office/drawing/2014/main" id="{7D376A64-ED70-439D-9574-9AB970CD840B}"/>
              </a:ext>
            </a:extLst>
          </p:cNvPr>
          <p:cNvSpPr txBox="1"/>
          <p:nvPr/>
        </p:nvSpPr>
        <p:spPr>
          <a:xfrm>
            <a:off x="1088288" y="490696"/>
            <a:ext cx="2523791" cy="338552"/>
          </a:xfrm>
          <a:prstGeom prst="rect">
            <a:avLst/>
          </a:prstGeom>
          <a:noFill/>
        </p:spPr>
        <p:txBody>
          <a:bodyPr wrap="square" lIns="45718" tIns="22859" rIns="45718" bIns="22859" rtlCol="0">
            <a:spAutoFit/>
          </a:bodyPr>
          <a:lstStyle/>
          <a:p>
            <a:r>
              <a:rPr lang="en-US" sz="1900" cap="small" dirty="0">
                <a:solidFill>
                  <a:prstClr val="white"/>
                </a:solidFill>
                <a:latin typeface="Open Sans" panose="020B0606030504020204" pitchFamily="34" charset="0"/>
                <a:ea typeface="Open Sans" panose="020B0606030504020204" pitchFamily="34" charset="0"/>
                <a:cs typeface="Open Sans" panose="020B0606030504020204" pitchFamily="34" charset="0"/>
              </a:rPr>
              <a:t>Angel watch center </a:t>
            </a:r>
          </a:p>
        </p:txBody>
      </p:sp>
      <p:pic>
        <p:nvPicPr>
          <p:cNvPr id="21" name="Picture 4" descr="HSI badge">
            <a:extLst>
              <a:ext uri="{FF2B5EF4-FFF2-40B4-BE49-F238E27FC236}">
                <a16:creationId xmlns:a16="http://schemas.microsoft.com/office/drawing/2014/main" id="{3B2A6348-0AE5-4DDB-A0F1-C8C73B28C56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8004" y="186857"/>
            <a:ext cx="733542" cy="1030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89764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224039"/>
            <a:ext cx="12192000" cy="633962"/>
            <a:chOff x="0" y="12448077"/>
            <a:chExt cx="24384000" cy="1267923"/>
          </a:xfrm>
        </p:grpSpPr>
        <p:grpSp>
          <p:nvGrpSpPr>
            <p:cNvPr id="23" name="Group 22"/>
            <p:cNvGrpSpPr/>
            <p:nvPr/>
          </p:nvGrpSpPr>
          <p:grpSpPr>
            <a:xfrm>
              <a:off x="0" y="13417826"/>
              <a:ext cx="24384000" cy="298174"/>
              <a:chOff x="0" y="13417826"/>
              <a:chExt cx="24384000" cy="298174"/>
            </a:xfrm>
          </p:grpSpPr>
          <p:sp>
            <p:nvSpPr>
              <p:cNvPr id="24" name="Rectangle 23"/>
              <p:cNvSpPr/>
              <p:nvPr/>
            </p:nvSpPr>
            <p:spPr>
              <a:xfrm>
                <a:off x="0" y="13417826"/>
                <a:ext cx="4820034"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25" name="Rectangle 24"/>
              <p:cNvSpPr/>
              <p:nvPr/>
            </p:nvSpPr>
            <p:spPr>
              <a:xfrm>
                <a:off x="4820034"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31" name="Rectangle 30"/>
              <p:cNvSpPr/>
              <p:nvPr/>
            </p:nvSpPr>
            <p:spPr>
              <a:xfrm>
                <a:off x="9735873" y="13417826"/>
                <a:ext cx="491583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32" name="Rectangle 31"/>
              <p:cNvSpPr/>
              <p:nvPr/>
            </p:nvSpPr>
            <p:spPr>
              <a:xfrm>
                <a:off x="14651712"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33" name="Rectangle 32"/>
              <p:cNvSpPr/>
              <p:nvPr/>
            </p:nvSpPr>
            <p:spPr>
              <a:xfrm>
                <a:off x="19567551" y="13417826"/>
                <a:ext cx="481644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grpSp>
        <p:pic>
          <p:nvPicPr>
            <p:cNvPr id="34" name="Picture 3" descr="H:\HSI Srategic Planning\Strategic Planning\General Designs\2016-2020 Strat Plan\ICE-transbkg-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5775" y="12448077"/>
              <a:ext cx="2057400" cy="74295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itle 2"/>
          <p:cNvSpPr txBox="1">
            <a:spLocks/>
          </p:cNvSpPr>
          <p:nvPr/>
        </p:nvSpPr>
        <p:spPr>
          <a:xfrm>
            <a:off x="2410017" y="950797"/>
            <a:ext cx="6902426" cy="571500"/>
          </a:xfrm>
          <a:prstGeom prst="rect">
            <a:avLst/>
          </a:prstGeom>
        </p:spPr>
        <p:txBody>
          <a:bodyPr vert="horz" lIns="45718" tIns="22859" rIns="45718" bIns="22859" rtlCol="0" anchor="b">
            <a:normAutofit/>
          </a:bodyPr>
          <a:lstStyle>
            <a:lvl1pPr algn="ctr" defTabSz="1828800" rtl="0" eaLnBrk="1" latinLnBrk="0" hangingPunct="1">
              <a:lnSpc>
                <a:spcPct val="90000"/>
              </a:lnSpc>
              <a:spcBef>
                <a:spcPct val="0"/>
              </a:spcBef>
              <a:buNone/>
              <a:defRPr sz="12000" kern="1200">
                <a:solidFill>
                  <a:schemeClr val="tx1"/>
                </a:solidFill>
                <a:latin typeface="+mj-lt"/>
                <a:ea typeface="+mj-ea"/>
                <a:cs typeface="+mj-cs"/>
              </a:defRPr>
            </a:lvl1pPr>
          </a:lstStyle>
          <a:p>
            <a:r>
              <a:rPr lang="en-US" sz="3550" dirty="0">
                <a:solidFill>
                  <a:srgbClr val="FFFF00"/>
                </a:solidFill>
              </a:rPr>
              <a:t>    </a:t>
            </a:r>
            <a:r>
              <a:rPr lang="en-US" sz="3550" dirty="0"/>
              <a:t>Fiscal Year Statistics</a:t>
            </a:r>
          </a:p>
        </p:txBody>
      </p:sp>
      <p:sp>
        <p:nvSpPr>
          <p:cNvPr id="19" name="Content Placeholder 3"/>
          <p:cNvSpPr txBox="1">
            <a:spLocks/>
          </p:cNvSpPr>
          <p:nvPr/>
        </p:nvSpPr>
        <p:spPr>
          <a:xfrm>
            <a:off x="1205009" y="1931591"/>
            <a:ext cx="9623412" cy="4060136"/>
          </a:xfrm>
          <a:prstGeom prst="rect">
            <a:avLst/>
          </a:prstGeom>
        </p:spPr>
        <p:txBody>
          <a:bodyPr vert="horz" lIns="45718" tIns="22859" rIns="45718" bIns="22859" rtlCol="0">
            <a:normAutofit/>
          </a:bodyPr>
          <a:lstStyle>
            <a:lvl1pPr marL="0" indent="0" algn="ctr" defTabSz="1828800"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914400" indent="0" algn="ctr" defTabSz="1828800"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2pPr>
            <a:lvl3pPr marL="1828800" indent="0" algn="ctr" defTabSz="18288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3pPr>
            <a:lvl4pPr marL="2743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36576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5pPr>
            <a:lvl6pPr marL="45720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4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8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5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algn="l"/>
            <a:endParaRPr lang="en-US" sz="2150" dirty="0">
              <a:solidFill>
                <a:prstClr val="white"/>
              </a:solidFill>
            </a:endParaRPr>
          </a:p>
        </p:txBody>
      </p:sp>
      <p:sp>
        <p:nvSpPr>
          <p:cNvPr id="16" name="Content Placeholder 3"/>
          <p:cNvSpPr txBox="1">
            <a:spLocks/>
          </p:cNvSpPr>
          <p:nvPr/>
        </p:nvSpPr>
        <p:spPr>
          <a:xfrm>
            <a:off x="680685" y="1937607"/>
            <a:ext cx="10672059" cy="4054120"/>
          </a:xfrm>
          <a:prstGeom prst="rect">
            <a:avLst/>
          </a:prstGeom>
        </p:spPr>
        <p:txBody>
          <a:bodyPr vert="horz" lIns="45718" tIns="22859" rIns="45718" bIns="22859"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hangingPunct="0">
              <a:spcBef>
                <a:spcPct val="50000"/>
              </a:spcBef>
              <a:buNone/>
            </a:pPr>
            <a:r>
              <a:rPr lang="en-US" sz="3000" b="1" dirty="0">
                <a:cs typeface="Times New Roman" pitchFamily="18" charset="0"/>
              </a:rPr>
              <a:t>FY 2015</a:t>
            </a:r>
          </a:p>
          <a:p>
            <a:pPr marL="0" indent="0" algn="ctr" eaLnBrk="0" hangingPunct="0">
              <a:spcBef>
                <a:spcPct val="50000"/>
              </a:spcBef>
              <a:buNone/>
            </a:pPr>
            <a:r>
              <a:rPr lang="en-US" sz="2150" i="1" dirty="0">
                <a:cs typeface="Times New Roman" pitchFamily="18" charset="0"/>
              </a:rPr>
              <a:t>2172 notifications / 1067 denials</a:t>
            </a:r>
          </a:p>
          <a:p>
            <a:pPr marL="0" indent="0" algn="ctr" eaLnBrk="0" hangingPunct="0">
              <a:spcBef>
                <a:spcPct val="50000"/>
              </a:spcBef>
              <a:buNone/>
            </a:pPr>
            <a:r>
              <a:rPr lang="en-US" sz="3000" b="1" dirty="0">
                <a:cs typeface="Times New Roman" pitchFamily="18" charset="0"/>
              </a:rPr>
              <a:t>FY 2016</a:t>
            </a:r>
          </a:p>
          <a:p>
            <a:pPr marL="0" indent="0" algn="ctr" eaLnBrk="0" hangingPunct="0">
              <a:spcBef>
                <a:spcPct val="50000"/>
              </a:spcBef>
              <a:buNone/>
            </a:pPr>
            <a:r>
              <a:rPr lang="en-US" sz="2150" i="1" dirty="0">
                <a:cs typeface="Times New Roman" pitchFamily="18" charset="0"/>
              </a:rPr>
              <a:t>1780 notifications / 1089 denials</a:t>
            </a:r>
          </a:p>
          <a:p>
            <a:pPr marL="0" indent="0" algn="ctr" eaLnBrk="0" hangingPunct="0">
              <a:spcBef>
                <a:spcPct val="50000"/>
              </a:spcBef>
              <a:buNone/>
            </a:pPr>
            <a:r>
              <a:rPr lang="en-US" sz="3000" b="1" dirty="0">
                <a:cs typeface="Times New Roman" pitchFamily="18" charset="0"/>
              </a:rPr>
              <a:t>FY 2017</a:t>
            </a:r>
            <a:endParaRPr lang="en-US" sz="1900" dirty="0">
              <a:cs typeface="Times New Roman" pitchFamily="18" charset="0"/>
            </a:endParaRPr>
          </a:p>
          <a:p>
            <a:pPr marL="0" indent="0" algn="ctr" eaLnBrk="0" hangingPunct="0">
              <a:spcBef>
                <a:spcPct val="50000"/>
              </a:spcBef>
              <a:buNone/>
            </a:pPr>
            <a:r>
              <a:rPr lang="en-US" sz="2150" i="1" dirty="0">
                <a:cs typeface="Times New Roman" pitchFamily="18" charset="0"/>
              </a:rPr>
              <a:t>2060 notifications / 1276 denials</a:t>
            </a:r>
          </a:p>
          <a:p>
            <a:pPr marL="0" indent="0" algn="ctr" eaLnBrk="0" hangingPunct="0">
              <a:spcBef>
                <a:spcPct val="50000"/>
              </a:spcBef>
              <a:buNone/>
            </a:pPr>
            <a:r>
              <a:rPr lang="en-US" sz="3000" b="1" dirty="0">
                <a:cs typeface="Times New Roman" pitchFamily="18" charset="0"/>
              </a:rPr>
              <a:t>FY 2018</a:t>
            </a:r>
          </a:p>
          <a:p>
            <a:pPr marL="0" indent="0" algn="ctr" eaLnBrk="0" hangingPunct="0">
              <a:spcBef>
                <a:spcPct val="50000"/>
              </a:spcBef>
              <a:buNone/>
            </a:pPr>
            <a:r>
              <a:rPr lang="en-US" sz="2150" i="1" dirty="0">
                <a:cs typeface="Times New Roman" pitchFamily="18" charset="0"/>
              </a:rPr>
              <a:t>3453 notifications / 1444 denials</a:t>
            </a:r>
          </a:p>
          <a:p>
            <a:pPr marL="0" indent="0" algn="ctr" eaLnBrk="0" hangingPunct="0">
              <a:spcBef>
                <a:spcPct val="50000"/>
              </a:spcBef>
              <a:buNone/>
            </a:pPr>
            <a:endParaRPr lang="en-US" sz="2150" i="1" dirty="0">
              <a:solidFill>
                <a:schemeClr val="bg1"/>
              </a:solidFill>
              <a:latin typeface="Times New Roman" pitchFamily="18" charset="0"/>
              <a:cs typeface="Times New Roman" pitchFamily="18" charset="0"/>
            </a:endParaRPr>
          </a:p>
        </p:txBody>
      </p:sp>
      <p:sp>
        <p:nvSpPr>
          <p:cNvPr id="17" name="Rectangle 16">
            <a:extLst>
              <a:ext uri="{FF2B5EF4-FFF2-40B4-BE49-F238E27FC236}">
                <a16:creationId xmlns:a16="http://schemas.microsoft.com/office/drawing/2014/main" id="{45CE655B-0E12-4F04-BBBD-242C05A473AF}"/>
              </a:ext>
            </a:extLst>
          </p:cNvPr>
          <p:cNvSpPr/>
          <p:nvPr/>
        </p:nvSpPr>
        <p:spPr>
          <a:xfrm>
            <a:off x="17930" y="460699"/>
            <a:ext cx="3442218" cy="482462"/>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22859" rIns="45718" bIns="22859" rtlCol="0" anchor="ctr"/>
          <a:lstStyle/>
          <a:p>
            <a:pPr algn="ctr"/>
            <a:endParaRPr lang="en-US" sz="900" dirty="0">
              <a:solidFill>
                <a:prstClr val="white"/>
              </a:solidFill>
            </a:endParaRPr>
          </a:p>
        </p:txBody>
      </p:sp>
      <p:sp>
        <p:nvSpPr>
          <p:cNvPr id="20" name="TextBox 19">
            <a:extLst>
              <a:ext uri="{FF2B5EF4-FFF2-40B4-BE49-F238E27FC236}">
                <a16:creationId xmlns:a16="http://schemas.microsoft.com/office/drawing/2014/main" id="{7D376A64-ED70-439D-9574-9AB970CD840B}"/>
              </a:ext>
            </a:extLst>
          </p:cNvPr>
          <p:cNvSpPr txBox="1"/>
          <p:nvPr/>
        </p:nvSpPr>
        <p:spPr>
          <a:xfrm>
            <a:off x="1088288" y="490696"/>
            <a:ext cx="2523791" cy="338552"/>
          </a:xfrm>
          <a:prstGeom prst="rect">
            <a:avLst/>
          </a:prstGeom>
          <a:noFill/>
        </p:spPr>
        <p:txBody>
          <a:bodyPr wrap="square" lIns="45718" tIns="22859" rIns="45718" bIns="22859" rtlCol="0">
            <a:spAutoFit/>
          </a:bodyPr>
          <a:lstStyle/>
          <a:p>
            <a:r>
              <a:rPr lang="en-US" sz="1900" cap="small" dirty="0">
                <a:solidFill>
                  <a:prstClr val="white"/>
                </a:solidFill>
                <a:latin typeface="Open Sans" panose="020B0606030504020204" pitchFamily="34" charset="0"/>
                <a:ea typeface="Open Sans" panose="020B0606030504020204" pitchFamily="34" charset="0"/>
                <a:cs typeface="Open Sans" panose="020B0606030504020204" pitchFamily="34" charset="0"/>
              </a:rPr>
              <a:t>Angel watch center </a:t>
            </a:r>
          </a:p>
        </p:txBody>
      </p:sp>
      <p:pic>
        <p:nvPicPr>
          <p:cNvPr id="21" name="Picture 4" descr="HSI badge">
            <a:extLst>
              <a:ext uri="{FF2B5EF4-FFF2-40B4-BE49-F238E27FC236}">
                <a16:creationId xmlns:a16="http://schemas.microsoft.com/office/drawing/2014/main" id="{3B2A6348-0AE5-4DDB-A0F1-C8C73B28C56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8004" y="186857"/>
            <a:ext cx="733542" cy="1030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59137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224039"/>
            <a:ext cx="12192000" cy="633962"/>
            <a:chOff x="0" y="12448077"/>
            <a:chExt cx="24384000" cy="1267923"/>
          </a:xfrm>
        </p:grpSpPr>
        <p:grpSp>
          <p:nvGrpSpPr>
            <p:cNvPr id="23" name="Group 22"/>
            <p:cNvGrpSpPr/>
            <p:nvPr/>
          </p:nvGrpSpPr>
          <p:grpSpPr>
            <a:xfrm>
              <a:off x="0" y="13417826"/>
              <a:ext cx="24384000" cy="298174"/>
              <a:chOff x="0" y="13417826"/>
              <a:chExt cx="24384000" cy="298174"/>
            </a:xfrm>
          </p:grpSpPr>
          <p:sp>
            <p:nvSpPr>
              <p:cNvPr id="24" name="Rectangle 23"/>
              <p:cNvSpPr/>
              <p:nvPr/>
            </p:nvSpPr>
            <p:spPr>
              <a:xfrm>
                <a:off x="0" y="13417826"/>
                <a:ext cx="4820034"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25" name="Rectangle 24"/>
              <p:cNvSpPr/>
              <p:nvPr/>
            </p:nvSpPr>
            <p:spPr>
              <a:xfrm>
                <a:off x="4820034"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31" name="Rectangle 30"/>
              <p:cNvSpPr/>
              <p:nvPr/>
            </p:nvSpPr>
            <p:spPr>
              <a:xfrm>
                <a:off x="9735873" y="13417826"/>
                <a:ext cx="491583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32" name="Rectangle 31"/>
              <p:cNvSpPr/>
              <p:nvPr/>
            </p:nvSpPr>
            <p:spPr>
              <a:xfrm>
                <a:off x="14651712"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33" name="Rectangle 32"/>
              <p:cNvSpPr/>
              <p:nvPr/>
            </p:nvSpPr>
            <p:spPr>
              <a:xfrm>
                <a:off x="19567551" y="13417826"/>
                <a:ext cx="481644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grpSp>
        <p:pic>
          <p:nvPicPr>
            <p:cNvPr id="34" name="Picture 3" descr="H:\HSI Srategic Planning\Strategic Planning\General Designs\2016-2020 Strat Plan\ICE-transbkg-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5775" y="12448077"/>
              <a:ext cx="2057400" cy="74295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itle 2"/>
          <p:cNvSpPr txBox="1">
            <a:spLocks/>
          </p:cNvSpPr>
          <p:nvPr/>
        </p:nvSpPr>
        <p:spPr>
          <a:xfrm>
            <a:off x="2410017" y="950797"/>
            <a:ext cx="6902426" cy="571500"/>
          </a:xfrm>
          <a:prstGeom prst="rect">
            <a:avLst/>
          </a:prstGeom>
        </p:spPr>
        <p:txBody>
          <a:bodyPr vert="horz" lIns="45718" tIns="22859" rIns="45718" bIns="22859" rtlCol="0" anchor="b">
            <a:normAutofit fontScale="62500" lnSpcReduction="20000"/>
          </a:bodyPr>
          <a:lstStyle>
            <a:lvl1pPr algn="ctr" defTabSz="1828800" rtl="0" eaLnBrk="1" latinLnBrk="0" hangingPunct="1">
              <a:lnSpc>
                <a:spcPct val="90000"/>
              </a:lnSpc>
              <a:spcBef>
                <a:spcPct val="0"/>
              </a:spcBef>
              <a:buNone/>
              <a:defRPr sz="12000" kern="1200">
                <a:solidFill>
                  <a:schemeClr val="tx1"/>
                </a:solidFill>
                <a:latin typeface="+mj-lt"/>
                <a:ea typeface="+mj-ea"/>
                <a:cs typeface="+mj-cs"/>
              </a:defRPr>
            </a:lvl1pPr>
          </a:lstStyle>
          <a:p>
            <a:r>
              <a:rPr lang="en-US" sz="3550" dirty="0">
                <a:solidFill>
                  <a:srgbClr val="FFFF00"/>
                </a:solidFill>
              </a:rPr>
              <a:t>    </a:t>
            </a:r>
            <a:r>
              <a:rPr lang="en-US" sz="3550" dirty="0"/>
              <a:t>HSI Phnom Penh Fiscal Year (FY) Statistics</a:t>
            </a:r>
          </a:p>
          <a:p>
            <a:r>
              <a:rPr lang="en-US" sz="3550" dirty="0"/>
              <a:t>FY-October 1</a:t>
            </a:r>
            <a:r>
              <a:rPr lang="en-US" sz="3550" baseline="30000" dirty="0"/>
              <a:t>st</a:t>
            </a:r>
            <a:r>
              <a:rPr lang="en-US" sz="3550" dirty="0"/>
              <a:t> -September 30</a:t>
            </a:r>
            <a:r>
              <a:rPr lang="en-US" sz="3550" baseline="30000" dirty="0"/>
              <a:t>th</a:t>
            </a:r>
            <a:r>
              <a:rPr lang="en-US" sz="3550" dirty="0"/>
              <a:t> </a:t>
            </a:r>
          </a:p>
        </p:txBody>
      </p:sp>
      <p:sp>
        <p:nvSpPr>
          <p:cNvPr id="19" name="Content Placeholder 3"/>
          <p:cNvSpPr txBox="1">
            <a:spLocks/>
          </p:cNvSpPr>
          <p:nvPr/>
        </p:nvSpPr>
        <p:spPr>
          <a:xfrm>
            <a:off x="1205009" y="1931591"/>
            <a:ext cx="9623412" cy="4060136"/>
          </a:xfrm>
          <a:prstGeom prst="rect">
            <a:avLst/>
          </a:prstGeom>
        </p:spPr>
        <p:txBody>
          <a:bodyPr vert="horz" lIns="45718" tIns="22859" rIns="45718" bIns="22859" rtlCol="0">
            <a:normAutofit/>
          </a:bodyPr>
          <a:lstStyle>
            <a:lvl1pPr marL="0" indent="0" algn="ctr" defTabSz="1828800"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914400" indent="0" algn="ctr" defTabSz="1828800"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2pPr>
            <a:lvl3pPr marL="1828800" indent="0" algn="ctr" defTabSz="18288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3pPr>
            <a:lvl4pPr marL="2743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36576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5pPr>
            <a:lvl6pPr marL="45720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4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8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5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algn="l"/>
            <a:endParaRPr lang="en-US" sz="2150" dirty="0">
              <a:solidFill>
                <a:prstClr val="white"/>
              </a:solidFill>
            </a:endParaRPr>
          </a:p>
        </p:txBody>
      </p:sp>
      <p:sp>
        <p:nvSpPr>
          <p:cNvPr id="16" name="Content Placeholder 3"/>
          <p:cNvSpPr txBox="1">
            <a:spLocks/>
          </p:cNvSpPr>
          <p:nvPr/>
        </p:nvSpPr>
        <p:spPr>
          <a:xfrm>
            <a:off x="680685" y="1937607"/>
            <a:ext cx="10672059" cy="4054120"/>
          </a:xfrm>
          <a:prstGeom prst="rect">
            <a:avLst/>
          </a:prstGeom>
        </p:spPr>
        <p:txBody>
          <a:bodyPr vert="horz" lIns="45718" tIns="22859" rIns="45718" bIns="22859"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hangingPunct="0">
              <a:spcBef>
                <a:spcPct val="50000"/>
              </a:spcBef>
              <a:buNone/>
            </a:pPr>
            <a:r>
              <a:rPr lang="en-US" sz="3000" b="1" dirty="0">
                <a:cs typeface="Times New Roman" pitchFamily="18" charset="0"/>
              </a:rPr>
              <a:t>FY 2017</a:t>
            </a:r>
          </a:p>
          <a:p>
            <a:pPr marL="0" indent="0" algn="ctr" eaLnBrk="0" hangingPunct="0">
              <a:spcBef>
                <a:spcPct val="50000"/>
              </a:spcBef>
              <a:buNone/>
            </a:pPr>
            <a:r>
              <a:rPr lang="en-US" sz="2150" i="1" dirty="0">
                <a:cs typeface="Times New Roman" pitchFamily="18" charset="0"/>
              </a:rPr>
              <a:t>11 notifications / 9 denials</a:t>
            </a:r>
          </a:p>
          <a:p>
            <a:pPr marL="0" indent="0" algn="ctr" eaLnBrk="0" hangingPunct="0">
              <a:spcBef>
                <a:spcPct val="50000"/>
              </a:spcBef>
              <a:buNone/>
            </a:pPr>
            <a:r>
              <a:rPr lang="en-US" sz="3000" b="1" dirty="0">
                <a:cs typeface="Times New Roman" pitchFamily="18" charset="0"/>
              </a:rPr>
              <a:t>FY 2018</a:t>
            </a:r>
            <a:endParaRPr lang="en-US" sz="1900" dirty="0">
              <a:cs typeface="Times New Roman" pitchFamily="18" charset="0"/>
            </a:endParaRPr>
          </a:p>
          <a:p>
            <a:pPr marL="0" indent="0" algn="ctr" eaLnBrk="0" hangingPunct="0">
              <a:spcBef>
                <a:spcPct val="50000"/>
              </a:spcBef>
              <a:buNone/>
            </a:pPr>
            <a:r>
              <a:rPr lang="en-US" sz="2150" i="1" dirty="0">
                <a:cs typeface="Times New Roman" pitchFamily="18" charset="0"/>
              </a:rPr>
              <a:t>19 notifications / 15 denials</a:t>
            </a:r>
          </a:p>
          <a:p>
            <a:pPr marL="0" indent="0" algn="ctr" eaLnBrk="0" hangingPunct="0">
              <a:spcBef>
                <a:spcPct val="50000"/>
              </a:spcBef>
              <a:buNone/>
            </a:pPr>
            <a:r>
              <a:rPr lang="en-US" sz="3000" b="1" dirty="0">
                <a:solidFill>
                  <a:srgbClr val="FF0000"/>
                </a:solidFill>
                <a:cs typeface="Times New Roman" pitchFamily="18" charset="0"/>
              </a:rPr>
              <a:t>FY 2019</a:t>
            </a:r>
          </a:p>
          <a:p>
            <a:pPr marL="0" indent="0" algn="ctr" eaLnBrk="0" hangingPunct="0">
              <a:spcBef>
                <a:spcPct val="50000"/>
              </a:spcBef>
              <a:buNone/>
            </a:pPr>
            <a:r>
              <a:rPr lang="en-US" sz="2150" i="1" dirty="0">
                <a:solidFill>
                  <a:srgbClr val="FF0000"/>
                </a:solidFill>
                <a:cs typeface="Times New Roman" pitchFamily="18" charset="0"/>
              </a:rPr>
              <a:t>3 notifications / 2 denials</a:t>
            </a:r>
          </a:p>
          <a:p>
            <a:pPr marL="0" indent="0" algn="ctr" eaLnBrk="0" hangingPunct="0">
              <a:spcBef>
                <a:spcPct val="50000"/>
              </a:spcBef>
              <a:buNone/>
            </a:pPr>
            <a:endParaRPr lang="en-US" sz="2150" i="1" dirty="0">
              <a:solidFill>
                <a:schemeClr val="bg1"/>
              </a:solidFill>
              <a:latin typeface="Times New Roman" pitchFamily="18" charset="0"/>
              <a:cs typeface="Times New Roman" pitchFamily="18" charset="0"/>
            </a:endParaRPr>
          </a:p>
        </p:txBody>
      </p:sp>
      <p:sp>
        <p:nvSpPr>
          <p:cNvPr id="17" name="Rectangle 16">
            <a:extLst>
              <a:ext uri="{FF2B5EF4-FFF2-40B4-BE49-F238E27FC236}">
                <a16:creationId xmlns:a16="http://schemas.microsoft.com/office/drawing/2014/main" id="{45CE655B-0E12-4F04-BBBD-242C05A473AF}"/>
              </a:ext>
            </a:extLst>
          </p:cNvPr>
          <p:cNvSpPr/>
          <p:nvPr/>
        </p:nvSpPr>
        <p:spPr>
          <a:xfrm>
            <a:off x="17930" y="460699"/>
            <a:ext cx="3442218" cy="482462"/>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22859" rIns="45718" bIns="22859" rtlCol="0" anchor="ctr"/>
          <a:lstStyle/>
          <a:p>
            <a:pPr algn="ctr"/>
            <a:endParaRPr lang="en-US" sz="900" dirty="0">
              <a:solidFill>
                <a:prstClr val="white"/>
              </a:solidFill>
            </a:endParaRPr>
          </a:p>
        </p:txBody>
      </p:sp>
      <p:sp>
        <p:nvSpPr>
          <p:cNvPr id="20" name="TextBox 19">
            <a:extLst>
              <a:ext uri="{FF2B5EF4-FFF2-40B4-BE49-F238E27FC236}">
                <a16:creationId xmlns:a16="http://schemas.microsoft.com/office/drawing/2014/main" id="{7D376A64-ED70-439D-9574-9AB970CD840B}"/>
              </a:ext>
            </a:extLst>
          </p:cNvPr>
          <p:cNvSpPr txBox="1"/>
          <p:nvPr/>
        </p:nvSpPr>
        <p:spPr>
          <a:xfrm>
            <a:off x="1088288" y="490696"/>
            <a:ext cx="2523791" cy="338552"/>
          </a:xfrm>
          <a:prstGeom prst="rect">
            <a:avLst/>
          </a:prstGeom>
          <a:noFill/>
        </p:spPr>
        <p:txBody>
          <a:bodyPr wrap="square" lIns="45718" tIns="22859" rIns="45718" bIns="22859" rtlCol="0">
            <a:spAutoFit/>
          </a:bodyPr>
          <a:lstStyle/>
          <a:p>
            <a:r>
              <a:rPr lang="en-US" sz="1900" cap="small" dirty="0">
                <a:solidFill>
                  <a:prstClr val="white"/>
                </a:solidFill>
                <a:latin typeface="Open Sans" panose="020B0606030504020204" pitchFamily="34" charset="0"/>
                <a:ea typeface="Open Sans" panose="020B0606030504020204" pitchFamily="34" charset="0"/>
                <a:cs typeface="Open Sans" panose="020B0606030504020204" pitchFamily="34" charset="0"/>
              </a:rPr>
              <a:t>Angel watch center </a:t>
            </a:r>
          </a:p>
        </p:txBody>
      </p:sp>
      <p:pic>
        <p:nvPicPr>
          <p:cNvPr id="21" name="Picture 4" descr="HSI badge">
            <a:extLst>
              <a:ext uri="{FF2B5EF4-FFF2-40B4-BE49-F238E27FC236}">
                <a16:creationId xmlns:a16="http://schemas.microsoft.com/office/drawing/2014/main" id="{3B2A6348-0AE5-4DDB-A0F1-C8C73B28C56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8004" y="186857"/>
            <a:ext cx="733542" cy="1030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02472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224039"/>
            <a:ext cx="12192000" cy="633962"/>
            <a:chOff x="0" y="12448077"/>
            <a:chExt cx="24384000" cy="1267923"/>
          </a:xfrm>
        </p:grpSpPr>
        <p:grpSp>
          <p:nvGrpSpPr>
            <p:cNvPr id="29" name="Group 28"/>
            <p:cNvGrpSpPr/>
            <p:nvPr/>
          </p:nvGrpSpPr>
          <p:grpSpPr>
            <a:xfrm>
              <a:off x="0" y="13417826"/>
              <a:ext cx="24384000" cy="298174"/>
              <a:chOff x="0" y="13417826"/>
              <a:chExt cx="24384000" cy="298174"/>
            </a:xfrm>
          </p:grpSpPr>
          <p:sp>
            <p:nvSpPr>
              <p:cNvPr id="31" name="Rectangle 30"/>
              <p:cNvSpPr/>
              <p:nvPr/>
            </p:nvSpPr>
            <p:spPr>
              <a:xfrm>
                <a:off x="0" y="13417826"/>
                <a:ext cx="4820034"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 name="Rectangle 32"/>
              <p:cNvSpPr/>
              <p:nvPr/>
            </p:nvSpPr>
            <p:spPr>
              <a:xfrm>
                <a:off x="4820034"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 name="Rectangle 33"/>
              <p:cNvSpPr/>
              <p:nvPr/>
            </p:nvSpPr>
            <p:spPr>
              <a:xfrm>
                <a:off x="9735873" y="13417826"/>
                <a:ext cx="491583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1" name="Rectangle 40"/>
              <p:cNvSpPr/>
              <p:nvPr/>
            </p:nvSpPr>
            <p:spPr>
              <a:xfrm>
                <a:off x="14651712"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2" name="Rectangle 41"/>
              <p:cNvSpPr/>
              <p:nvPr/>
            </p:nvSpPr>
            <p:spPr>
              <a:xfrm>
                <a:off x="19567551" y="13417826"/>
                <a:ext cx="481644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pic>
          <p:nvPicPr>
            <p:cNvPr id="43" name="Picture 3" descr="H:\HSI Srategic Planning\Strategic Planning\General Designs\2016-2020 Strat Plan\ICE-transbkg-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5775" y="12448077"/>
              <a:ext cx="2057400" cy="7429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630180" y="1255419"/>
            <a:ext cx="10158061" cy="3805023"/>
            <a:chOff x="2638452" y="2153876"/>
            <a:chExt cx="18127194" cy="7610038"/>
          </a:xfrm>
        </p:grpSpPr>
        <p:grpSp>
          <p:nvGrpSpPr>
            <p:cNvPr id="3" name="Group 2"/>
            <p:cNvGrpSpPr/>
            <p:nvPr/>
          </p:nvGrpSpPr>
          <p:grpSpPr>
            <a:xfrm>
              <a:off x="9110728" y="2153876"/>
              <a:ext cx="6078860" cy="2368010"/>
              <a:chOff x="8572852" y="6918373"/>
              <a:chExt cx="6078860" cy="2368010"/>
            </a:xfrm>
          </p:grpSpPr>
          <p:sp>
            <p:nvSpPr>
              <p:cNvPr id="2" name="Oval Callout 1"/>
              <p:cNvSpPr/>
              <p:nvPr/>
            </p:nvSpPr>
            <p:spPr>
              <a:xfrm>
                <a:off x="8572852" y="6918373"/>
                <a:ext cx="3436077" cy="2302172"/>
              </a:xfrm>
              <a:prstGeom prst="wedgeEllipseCallou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 name="Oval Callout 29"/>
              <p:cNvSpPr/>
              <p:nvPr/>
            </p:nvSpPr>
            <p:spPr>
              <a:xfrm flipH="1">
                <a:off x="11438956" y="6984211"/>
                <a:ext cx="3212756" cy="2302172"/>
              </a:xfrm>
              <a:prstGeom prst="wedgeEllipseCallou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 name="TextBox 31"/>
              <p:cNvSpPr txBox="1"/>
              <p:nvPr/>
            </p:nvSpPr>
            <p:spPr>
              <a:xfrm>
                <a:off x="9679308" y="7284701"/>
                <a:ext cx="784578" cy="1538881"/>
              </a:xfrm>
              <a:prstGeom prst="rect">
                <a:avLst/>
              </a:prstGeom>
              <a:noFill/>
            </p:spPr>
            <p:txBody>
              <a:bodyPr wrap="square" rtlCol="0">
                <a:spAutoFit/>
              </a:bodyPr>
              <a:lstStyle/>
              <a:p>
                <a:r>
                  <a:rPr lang="en-US" sz="4400" dirty="0">
                    <a:latin typeface="Open Sans BOLD" panose="020B0806030504020204" pitchFamily="34" charset="0"/>
                    <a:ea typeface="Open Sans BOLD" panose="020B0806030504020204" pitchFamily="34" charset="0"/>
                    <a:cs typeface="Open Sans BOLD" panose="020B0806030504020204" pitchFamily="34" charset="0"/>
                  </a:rPr>
                  <a:t>Q</a:t>
                </a:r>
              </a:p>
            </p:txBody>
          </p:sp>
          <p:sp>
            <p:nvSpPr>
              <p:cNvPr id="35" name="TextBox 34"/>
              <p:cNvSpPr txBox="1"/>
              <p:nvPr/>
            </p:nvSpPr>
            <p:spPr>
              <a:xfrm>
                <a:off x="12578904" y="7319507"/>
                <a:ext cx="784578" cy="1538881"/>
              </a:xfrm>
              <a:prstGeom prst="rect">
                <a:avLst/>
              </a:prstGeom>
              <a:noFill/>
            </p:spPr>
            <p:txBody>
              <a:bodyPr wrap="square" rtlCol="0">
                <a:spAutoFit/>
              </a:bodyPr>
              <a:lstStyle/>
              <a:p>
                <a:r>
                  <a:rPr lang="en-US" sz="4400" dirty="0">
                    <a:latin typeface="Open Sans BOLD" panose="020B0806030504020204" pitchFamily="34" charset="0"/>
                    <a:ea typeface="Open Sans BOLD" panose="020B0806030504020204" pitchFamily="34" charset="0"/>
                    <a:cs typeface="Open Sans BOLD" panose="020B0806030504020204" pitchFamily="34" charset="0"/>
                  </a:rPr>
                  <a:t>A</a:t>
                </a:r>
              </a:p>
            </p:txBody>
          </p:sp>
          <p:sp>
            <p:nvSpPr>
              <p:cNvPr id="6" name="Oval 5"/>
              <p:cNvSpPr/>
              <p:nvPr/>
            </p:nvSpPr>
            <p:spPr>
              <a:xfrm>
                <a:off x="11164174" y="7550358"/>
                <a:ext cx="1087639" cy="1087639"/>
              </a:xfrm>
              <a:prstGeom prst="ellipse">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6" name="TextBox 35"/>
              <p:cNvSpPr txBox="1"/>
              <p:nvPr/>
            </p:nvSpPr>
            <p:spPr>
              <a:xfrm>
                <a:off x="11414714" y="7687138"/>
                <a:ext cx="845256" cy="846385"/>
              </a:xfrm>
              <a:prstGeom prst="rect">
                <a:avLst/>
              </a:prstGeom>
              <a:noFill/>
            </p:spPr>
            <p:txBody>
              <a:bodyPr wrap="square" rtlCol="0">
                <a:spAutoFit/>
              </a:bodyPr>
              <a:lstStyle/>
              <a:p>
                <a:r>
                  <a:rPr lang="en-US" sz="2150" dirty="0">
                    <a:latin typeface="Open Sans BOLD" panose="020B0806030504020204" pitchFamily="34" charset="0"/>
                    <a:ea typeface="Open Sans BOLD" panose="020B0806030504020204" pitchFamily="34" charset="0"/>
                    <a:cs typeface="Open Sans BOLD" panose="020B0806030504020204" pitchFamily="34" charset="0"/>
                  </a:rPr>
                  <a:t>&amp;</a:t>
                </a:r>
              </a:p>
            </p:txBody>
          </p:sp>
        </p:grpSp>
        <p:sp>
          <p:nvSpPr>
            <p:cNvPr id="47" name="TextBox 46"/>
            <p:cNvSpPr txBox="1"/>
            <p:nvPr/>
          </p:nvSpPr>
          <p:spPr>
            <a:xfrm>
              <a:off x="2638452" y="8917529"/>
              <a:ext cx="18127194" cy="846385"/>
            </a:xfrm>
            <a:prstGeom prst="rect">
              <a:avLst/>
            </a:prstGeom>
            <a:noFill/>
          </p:spPr>
          <p:txBody>
            <a:bodyPr wrap="square" rtlCol="0">
              <a:spAutoFit/>
            </a:bodyPr>
            <a:lstStyle/>
            <a:p>
              <a:pPr algn="ctr"/>
              <a:r>
                <a:rPr lang="en-US" sz="2150" cap="small" dirty="0">
                  <a:solidFill>
                    <a:schemeClr val="accent5">
                      <a:lumMod val="75000"/>
                    </a:schemeClr>
                  </a:solidFill>
                  <a:latin typeface="Bodoni MT" panose="02070603080606020203" pitchFamily="18" charset="0"/>
                  <a:ea typeface="Open Sans Light" panose="020B0306030504020204" pitchFamily="34" charset="0"/>
                  <a:cs typeface="Open Sans Light" panose="020B0306030504020204" pitchFamily="34" charset="0"/>
                </a:rPr>
                <a:t>Protecting the Homeland with Honor, Service, and Integrity</a:t>
              </a:r>
            </a:p>
          </p:txBody>
        </p:sp>
      </p:grpSp>
      <p:pic>
        <p:nvPicPr>
          <p:cNvPr id="19" name="Picture 4" descr="HSI badge">
            <a:extLst>
              <a:ext uri="{FF2B5EF4-FFF2-40B4-BE49-F238E27FC236}">
                <a16:creationId xmlns:a16="http://schemas.microsoft.com/office/drawing/2014/main" id="{E5D7FAEE-EEDD-46AA-996E-BA9B327688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908" y="460365"/>
            <a:ext cx="2410018" cy="29686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411794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674770-2055-4352-B05C-3B15F92459E1}"/>
              </a:ext>
            </a:extLst>
          </p:cNvPr>
          <p:cNvSpPr txBox="1"/>
          <p:nvPr/>
        </p:nvSpPr>
        <p:spPr>
          <a:xfrm>
            <a:off x="198004" y="1288957"/>
            <a:ext cx="11173522" cy="2939266"/>
          </a:xfrm>
          <a:prstGeom prst="rect">
            <a:avLst/>
          </a:prstGeom>
          <a:noFill/>
        </p:spPr>
        <p:txBody>
          <a:bodyPr wrap="square" rtlCol="0">
            <a:spAutoFit/>
          </a:bodyPr>
          <a:lstStyle/>
          <a:p>
            <a:r>
              <a:rPr lang="en-US" sz="2400" dirty="0">
                <a:solidFill>
                  <a:srgbClr val="FFFF00"/>
                </a:solidFill>
              </a:rPr>
              <a:t>                                     </a:t>
            </a:r>
            <a:r>
              <a:rPr lang="en-US" sz="2400" dirty="0">
                <a:solidFill>
                  <a:schemeClr val="accent1"/>
                </a:solidFill>
              </a:rPr>
              <a:t>US Sex Offender Laws</a:t>
            </a:r>
          </a:p>
          <a:p>
            <a:endParaRPr lang="en-US" sz="900" i="1" dirty="0">
              <a:solidFill>
                <a:schemeClr val="bg1"/>
              </a:solidFill>
            </a:endParaRPr>
          </a:p>
          <a:p>
            <a:r>
              <a:rPr lang="en-US" sz="2000" i="1" dirty="0">
                <a:solidFill>
                  <a:schemeClr val="accent1"/>
                </a:solidFill>
              </a:rPr>
              <a:t>Jacob </a:t>
            </a:r>
            <a:r>
              <a:rPr lang="en-US" sz="2000" i="1" dirty="0" err="1">
                <a:solidFill>
                  <a:schemeClr val="accent1"/>
                </a:solidFill>
              </a:rPr>
              <a:t>Wetterling</a:t>
            </a:r>
            <a:r>
              <a:rPr lang="en-US" sz="2000" i="1" dirty="0">
                <a:solidFill>
                  <a:schemeClr val="accent1"/>
                </a:solidFill>
              </a:rPr>
              <a:t> Act of 1994</a:t>
            </a:r>
          </a:p>
          <a:p>
            <a:r>
              <a:rPr lang="en-US" sz="900" dirty="0">
                <a:solidFill>
                  <a:schemeClr val="accent1"/>
                </a:solidFill>
              </a:rPr>
              <a:t>Established guidelines for states to track sex offenders</a:t>
            </a:r>
          </a:p>
          <a:p>
            <a:endParaRPr lang="en-US" sz="900" dirty="0">
              <a:solidFill>
                <a:schemeClr val="accent1"/>
              </a:solidFill>
            </a:endParaRPr>
          </a:p>
          <a:p>
            <a:r>
              <a:rPr lang="en-US" sz="2000" i="1" dirty="0">
                <a:solidFill>
                  <a:schemeClr val="accent1"/>
                </a:solidFill>
              </a:rPr>
              <a:t>Megan’s Law of 1996</a:t>
            </a:r>
          </a:p>
          <a:p>
            <a:r>
              <a:rPr lang="en-US" sz="900" dirty="0">
                <a:solidFill>
                  <a:schemeClr val="accent1"/>
                </a:solidFill>
              </a:rPr>
              <a:t>Provided for the public release of sex offender information</a:t>
            </a:r>
          </a:p>
          <a:p>
            <a:endParaRPr lang="en-US" sz="900" dirty="0">
              <a:solidFill>
                <a:schemeClr val="accent1"/>
              </a:solidFill>
            </a:endParaRPr>
          </a:p>
          <a:p>
            <a:r>
              <a:rPr lang="en-US" sz="2000" i="1" dirty="0">
                <a:solidFill>
                  <a:schemeClr val="accent1"/>
                </a:solidFill>
              </a:rPr>
              <a:t>Pam </a:t>
            </a:r>
            <a:r>
              <a:rPr lang="en-US" sz="2000" i="1" dirty="0" err="1">
                <a:solidFill>
                  <a:schemeClr val="accent1"/>
                </a:solidFill>
              </a:rPr>
              <a:t>Lychner</a:t>
            </a:r>
            <a:r>
              <a:rPr lang="en-US" sz="2000" i="1" dirty="0">
                <a:solidFill>
                  <a:schemeClr val="accent1"/>
                </a:solidFill>
              </a:rPr>
              <a:t> Sex Offender Tracking and Identification Act of 1996</a:t>
            </a:r>
          </a:p>
          <a:p>
            <a:r>
              <a:rPr lang="en-US" sz="900" dirty="0">
                <a:solidFill>
                  <a:schemeClr val="accent1"/>
                </a:solidFill>
              </a:rPr>
              <a:t>Established the National Sex Offender Registry (NSOR)</a:t>
            </a:r>
          </a:p>
          <a:p>
            <a:endParaRPr lang="en-US" sz="900" dirty="0">
              <a:solidFill>
                <a:schemeClr val="accent1"/>
              </a:solidFill>
            </a:endParaRPr>
          </a:p>
          <a:p>
            <a:r>
              <a:rPr lang="en-US" sz="2000" i="1" dirty="0">
                <a:solidFill>
                  <a:schemeClr val="accent1"/>
                </a:solidFill>
              </a:rPr>
              <a:t>Adam Walsh Child Protection and Safety Act of 2006</a:t>
            </a:r>
          </a:p>
          <a:p>
            <a:r>
              <a:rPr lang="en-US" sz="900" dirty="0">
                <a:solidFill>
                  <a:schemeClr val="accent1"/>
                </a:solidFill>
              </a:rPr>
              <a:t>Requires sex offenders to notify local law enforcement of any intended </a:t>
            </a:r>
          </a:p>
          <a:p>
            <a:r>
              <a:rPr lang="en-US" sz="900" dirty="0">
                <a:solidFill>
                  <a:schemeClr val="accent1"/>
                </a:solidFill>
              </a:rPr>
              <a:t>foreign travel at least 21 days prior to departure </a:t>
            </a:r>
          </a:p>
        </p:txBody>
      </p:sp>
      <p:sp>
        <p:nvSpPr>
          <p:cNvPr id="5" name="Rectangle 4"/>
          <p:cNvSpPr/>
          <p:nvPr/>
        </p:nvSpPr>
        <p:spPr>
          <a:xfrm>
            <a:off x="17930" y="460699"/>
            <a:ext cx="3442218" cy="482462"/>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22859" rIns="45718" bIns="22859" rtlCol="0" anchor="ctr"/>
          <a:lstStyle/>
          <a:p>
            <a:pPr algn="ctr"/>
            <a:endParaRPr lang="en-US" sz="900" dirty="0">
              <a:solidFill>
                <a:prstClr val="white"/>
              </a:solidFill>
            </a:endParaRPr>
          </a:p>
        </p:txBody>
      </p:sp>
      <p:sp>
        <p:nvSpPr>
          <p:cNvPr id="6" name="TextBox 5"/>
          <p:cNvSpPr txBox="1"/>
          <p:nvPr/>
        </p:nvSpPr>
        <p:spPr>
          <a:xfrm>
            <a:off x="979285" y="532653"/>
            <a:ext cx="2523791" cy="338552"/>
          </a:xfrm>
          <a:prstGeom prst="rect">
            <a:avLst/>
          </a:prstGeom>
          <a:noFill/>
        </p:spPr>
        <p:txBody>
          <a:bodyPr wrap="square" lIns="45718" tIns="22859" rIns="45718" bIns="22859" rtlCol="0">
            <a:spAutoFit/>
          </a:bodyPr>
          <a:lstStyle/>
          <a:p>
            <a:r>
              <a:rPr lang="en-US" sz="1900" cap="small" dirty="0">
                <a:solidFill>
                  <a:prstClr val="white"/>
                </a:solidFill>
                <a:latin typeface="Open Sans" panose="020B0606030504020204" pitchFamily="34" charset="0"/>
                <a:ea typeface="Open Sans" panose="020B0606030504020204" pitchFamily="34" charset="0"/>
                <a:cs typeface="Open Sans" panose="020B0606030504020204" pitchFamily="34" charset="0"/>
              </a:rPr>
              <a:t>Angel Watch Center </a:t>
            </a:r>
          </a:p>
        </p:txBody>
      </p:sp>
      <p:sp>
        <p:nvSpPr>
          <p:cNvPr id="7" name="Rectangle 6"/>
          <p:cNvSpPr/>
          <p:nvPr/>
        </p:nvSpPr>
        <p:spPr>
          <a:xfrm>
            <a:off x="3460148" y="460699"/>
            <a:ext cx="151931" cy="4824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22859" rIns="45718" bIns="22859" rtlCol="0" anchor="ctr"/>
          <a:lstStyle/>
          <a:p>
            <a:pPr algn="ctr"/>
            <a:endParaRPr lang="en-US" sz="900" dirty="0">
              <a:solidFill>
                <a:prstClr val="white"/>
              </a:solidFill>
            </a:endParaRPr>
          </a:p>
        </p:txBody>
      </p:sp>
      <p:pic>
        <p:nvPicPr>
          <p:cNvPr id="8" name="Picture 4" descr="HSI badge"/>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8004" y="186857"/>
            <a:ext cx="733542" cy="1030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9" name="Group 8"/>
          <p:cNvGrpSpPr/>
          <p:nvPr/>
        </p:nvGrpSpPr>
        <p:grpSpPr>
          <a:xfrm>
            <a:off x="0" y="6224039"/>
            <a:ext cx="12192000" cy="633962"/>
            <a:chOff x="0" y="12448077"/>
            <a:chExt cx="24384000" cy="1267923"/>
          </a:xfrm>
        </p:grpSpPr>
        <p:grpSp>
          <p:nvGrpSpPr>
            <p:cNvPr id="10" name="Group 9"/>
            <p:cNvGrpSpPr/>
            <p:nvPr/>
          </p:nvGrpSpPr>
          <p:grpSpPr>
            <a:xfrm>
              <a:off x="0" y="13417826"/>
              <a:ext cx="24384000" cy="298174"/>
              <a:chOff x="0" y="13417826"/>
              <a:chExt cx="24384000" cy="298174"/>
            </a:xfrm>
          </p:grpSpPr>
          <p:sp>
            <p:nvSpPr>
              <p:cNvPr id="12" name="Rectangle 11"/>
              <p:cNvSpPr/>
              <p:nvPr/>
            </p:nvSpPr>
            <p:spPr>
              <a:xfrm>
                <a:off x="0" y="13417826"/>
                <a:ext cx="4820034"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13" name="Rectangle 12"/>
              <p:cNvSpPr/>
              <p:nvPr/>
            </p:nvSpPr>
            <p:spPr>
              <a:xfrm>
                <a:off x="4820034"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14" name="Rectangle 13"/>
              <p:cNvSpPr/>
              <p:nvPr/>
            </p:nvSpPr>
            <p:spPr>
              <a:xfrm>
                <a:off x="9735873" y="13417826"/>
                <a:ext cx="491583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15" name="Rectangle 14"/>
              <p:cNvSpPr/>
              <p:nvPr/>
            </p:nvSpPr>
            <p:spPr>
              <a:xfrm>
                <a:off x="14651712"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16" name="Rectangle 15"/>
              <p:cNvSpPr/>
              <p:nvPr/>
            </p:nvSpPr>
            <p:spPr>
              <a:xfrm>
                <a:off x="19567551" y="13417826"/>
                <a:ext cx="481644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grpSp>
        <p:pic>
          <p:nvPicPr>
            <p:cNvPr id="11" name="Picture 3" descr="H:\HSI Srategic Planning\Strategic Planning\General Designs\2016-2020 Strat Plan\ICE-transbkg-s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75775" y="12448077"/>
              <a:ext cx="2057400" cy="74295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0771" y="-18180"/>
            <a:ext cx="4508346" cy="3005824"/>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3189" y="3310382"/>
            <a:ext cx="2083254" cy="3285132"/>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4845" y="2987644"/>
            <a:ext cx="2244272" cy="3111377"/>
          </a:xfrm>
          <a:prstGeom prst="rect">
            <a:avLst/>
          </a:prstGeom>
          <a:ln>
            <a:solidFill>
              <a:schemeClr val="bg1"/>
            </a:solidFill>
          </a:ln>
        </p:spPr>
      </p:pic>
    </p:spTree>
    <p:extLst>
      <p:ext uri="{BB962C8B-B14F-4D97-AF65-F5344CB8AC3E}">
        <p14:creationId xmlns:p14="http://schemas.microsoft.com/office/powerpoint/2010/main" val="369755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9E48E3FC-212C-46F6-BA54-05518A9F3CD6}"/>
              </a:ext>
            </a:extLst>
          </p:cNvPr>
          <p:cNvSpPr txBox="1">
            <a:spLocks noGrp="1"/>
          </p:cNvSpPr>
          <p:nvPr>
            <p:ph type="title"/>
          </p:nvPr>
        </p:nvSpPr>
        <p:spPr>
          <a:xfrm>
            <a:off x="2874698" y="701929"/>
            <a:ext cx="7251623" cy="649719"/>
          </a:xfrm>
          <a:prstGeom prst="rect">
            <a:avLst/>
          </a:prstGeom>
        </p:spPr>
        <p:txBody>
          <a:bodyPr vert="horz" lIns="45718" tIns="22859" rIns="45718" bIns="22859" rtlCol="0" anchor="b">
            <a:normAutofit fontScale="90000"/>
          </a:bodyPr>
          <a:lstStyle>
            <a:lvl1pPr algn="ctr" defTabSz="1828800" rtl="0" eaLnBrk="1" latinLnBrk="0" hangingPunct="1">
              <a:lnSpc>
                <a:spcPct val="90000"/>
              </a:lnSpc>
              <a:spcBef>
                <a:spcPct val="0"/>
              </a:spcBef>
              <a:buNone/>
              <a:defRPr sz="12000" kern="1200">
                <a:solidFill>
                  <a:schemeClr val="tx1"/>
                </a:solidFill>
                <a:latin typeface="+mj-lt"/>
                <a:ea typeface="+mj-ea"/>
                <a:cs typeface="+mj-cs"/>
              </a:defRPr>
            </a:lvl1pPr>
          </a:lstStyle>
          <a:p>
            <a:r>
              <a:rPr lang="en-US" sz="2700" dirty="0">
                <a:solidFill>
                  <a:schemeClr val="accent1"/>
                </a:solidFill>
                <a:latin typeface="+mn-lt"/>
              </a:rPr>
              <a:t>Operation Angel Watch Background </a:t>
            </a:r>
            <a:endParaRPr lang="en-US" sz="2700" dirty="0">
              <a:solidFill>
                <a:srgbClr val="FFFF00"/>
              </a:solidFill>
              <a:latin typeface="+mn-lt"/>
            </a:endParaRPr>
          </a:p>
        </p:txBody>
      </p:sp>
      <p:sp>
        <p:nvSpPr>
          <p:cNvPr id="3" name="Content Placeholder 2">
            <a:extLst>
              <a:ext uri="{FF2B5EF4-FFF2-40B4-BE49-F238E27FC236}">
                <a16:creationId xmlns:a16="http://schemas.microsoft.com/office/drawing/2014/main" id="{E0CFC720-6E4E-4490-8680-7CA347AF9524}"/>
              </a:ext>
            </a:extLst>
          </p:cNvPr>
          <p:cNvSpPr>
            <a:spLocks noGrp="1"/>
          </p:cNvSpPr>
          <p:nvPr>
            <p:ph idx="1"/>
          </p:nvPr>
        </p:nvSpPr>
        <p:spPr>
          <a:xfrm>
            <a:off x="1205009" y="1650369"/>
            <a:ext cx="10515600" cy="4351338"/>
          </a:xfrm>
        </p:spPr>
        <p:txBody>
          <a:bodyPr>
            <a:normAutofit fontScale="92500" lnSpcReduction="10000"/>
          </a:bodyPr>
          <a:lstStyle/>
          <a:p>
            <a:pPr eaLnBrk="0" hangingPunct="0">
              <a:lnSpc>
                <a:spcPct val="100000"/>
              </a:lnSpc>
              <a:spcBef>
                <a:spcPts val="0"/>
              </a:spcBef>
            </a:pPr>
            <a:r>
              <a:rPr lang="en-US" sz="2100" dirty="0">
                <a:cs typeface="Times New Roman" pitchFamily="18" charset="0"/>
              </a:rPr>
              <a:t>2010 – AW was adopted by HSI Cyber Crimes Center (C3) as a proactive effort to combat child sex tourism</a:t>
            </a:r>
          </a:p>
          <a:p>
            <a:pPr marL="0" indent="0" eaLnBrk="0" hangingPunct="0">
              <a:lnSpc>
                <a:spcPct val="100000"/>
              </a:lnSpc>
              <a:spcBef>
                <a:spcPts val="0"/>
              </a:spcBef>
              <a:buNone/>
            </a:pPr>
            <a:r>
              <a:rPr lang="en-US" sz="2000" dirty="0">
                <a:cs typeface="Times New Roman" pitchFamily="18" charset="0"/>
              </a:rPr>
              <a:t> </a:t>
            </a:r>
          </a:p>
          <a:p>
            <a:pPr marL="142869" indent="-142869" eaLnBrk="0" hangingPunct="0">
              <a:lnSpc>
                <a:spcPct val="100000"/>
              </a:lnSpc>
              <a:spcBef>
                <a:spcPts val="0"/>
              </a:spcBef>
            </a:pPr>
            <a:r>
              <a:rPr lang="en-US" sz="2000" dirty="0">
                <a:cs typeface="Times New Roman" pitchFamily="18" charset="0"/>
              </a:rPr>
              <a:t>The operation expanded to national level targeting (all 50 U.S. states and U.S. territories) </a:t>
            </a:r>
          </a:p>
          <a:p>
            <a:pPr marL="142869" indent="-142869" eaLnBrk="0" hangingPunct="0">
              <a:lnSpc>
                <a:spcPct val="100000"/>
              </a:lnSpc>
              <a:spcBef>
                <a:spcPts val="0"/>
              </a:spcBef>
            </a:pPr>
            <a:endParaRPr lang="en-US" sz="2000" dirty="0">
              <a:cs typeface="Times New Roman" pitchFamily="18" charset="0"/>
            </a:endParaRPr>
          </a:p>
          <a:p>
            <a:pPr marL="142869" indent="-142869" eaLnBrk="0" hangingPunct="0">
              <a:lnSpc>
                <a:spcPct val="100000"/>
              </a:lnSpc>
              <a:spcBef>
                <a:spcPts val="0"/>
              </a:spcBef>
            </a:pPr>
            <a:r>
              <a:rPr lang="en-US" sz="2000" dirty="0">
                <a:cs typeface="Times New Roman" pitchFamily="18" charset="0"/>
              </a:rPr>
              <a:t>Began identifying traveling sex offenders with previous convictions involving sex crimes against children </a:t>
            </a:r>
          </a:p>
          <a:p>
            <a:pPr marL="142869" indent="-142869" eaLnBrk="0" hangingPunct="0">
              <a:lnSpc>
                <a:spcPct val="100000"/>
              </a:lnSpc>
              <a:spcBef>
                <a:spcPts val="0"/>
              </a:spcBef>
            </a:pPr>
            <a:endParaRPr lang="en-US" sz="2000" dirty="0">
              <a:cs typeface="Times New Roman" pitchFamily="18" charset="0"/>
            </a:endParaRPr>
          </a:p>
          <a:p>
            <a:pPr marL="142869" indent="-142869" eaLnBrk="0" hangingPunct="0">
              <a:lnSpc>
                <a:spcPct val="100000"/>
              </a:lnSpc>
              <a:spcBef>
                <a:spcPts val="0"/>
              </a:spcBef>
            </a:pPr>
            <a:r>
              <a:rPr lang="en-US" sz="2000" dirty="0">
                <a:cs typeface="Times New Roman" pitchFamily="18" charset="0"/>
              </a:rPr>
              <a:t>Coordination with Customs &amp; Border Protection (CBP) and U.S. Marshals Service (USMS) was increased</a:t>
            </a:r>
          </a:p>
          <a:p>
            <a:pPr marL="142869" indent="-142869" eaLnBrk="0" hangingPunct="0">
              <a:lnSpc>
                <a:spcPct val="100000"/>
              </a:lnSpc>
              <a:spcBef>
                <a:spcPts val="0"/>
              </a:spcBef>
            </a:pPr>
            <a:endParaRPr lang="en-US" sz="2000" dirty="0">
              <a:cs typeface="Times New Roman" pitchFamily="18" charset="0"/>
            </a:endParaRPr>
          </a:p>
          <a:p>
            <a:pPr marL="142869" indent="-142869" eaLnBrk="0" hangingPunct="0">
              <a:lnSpc>
                <a:spcPct val="100000"/>
              </a:lnSpc>
              <a:spcBef>
                <a:spcPts val="0"/>
              </a:spcBef>
            </a:pPr>
            <a:r>
              <a:rPr lang="en-US" sz="2000" dirty="0">
                <a:cs typeface="Times New Roman" pitchFamily="18" charset="0"/>
              </a:rPr>
              <a:t>Information sharing with foreign law enforcement expanded   </a:t>
            </a:r>
          </a:p>
          <a:p>
            <a:pPr marL="142869" indent="-142869" eaLnBrk="0" hangingPunct="0">
              <a:lnSpc>
                <a:spcPct val="100000"/>
              </a:lnSpc>
              <a:spcBef>
                <a:spcPts val="0"/>
              </a:spcBef>
            </a:pPr>
            <a:endParaRPr lang="en-US" sz="2000" dirty="0">
              <a:cs typeface="Times New Roman" pitchFamily="18" charset="0"/>
            </a:endParaRPr>
          </a:p>
          <a:p>
            <a:pPr marL="142869" indent="-142869" eaLnBrk="0" hangingPunct="0">
              <a:lnSpc>
                <a:spcPct val="100000"/>
              </a:lnSpc>
              <a:spcBef>
                <a:spcPts val="0"/>
              </a:spcBef>
            </a:pPr>
            <a:r>
              <a:rPr lang="en-US" sz="2000" dirty="0">
                <a:cs typeface="Times New Roman" pitchFamily="18" charset="0"/>
              </a:rPr>
              <a:t>USMS partnered with AW by working with state and local law enforcement to ensure offenders were complying with their registry requirements. </a:t>
            </a:r>
          </a:p>
          <a:p>
            <a:endParaRPr lang="en-US" dirty="0"/>
          </a:p>
        </p:txBody>
      </p:sp>
      <p:pic>
        <p:nvPicPr>
          <p:cNvPr id="6" name="Picture 5">
            <a:extLst>
              <a:ext uri="{FF2B5EF4-FFF2-40B4-BE49-F238E27FC236}">
                <a16:creationId xmlns:a16="http://schemas.microsoft.com/office/drawing/2014/main" id="{6A8A92DC-E830-45A3-947E-A424570988B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4819" y="2559766"/>
            <a:ext cx="686727" cy="743954"/>
          </a:xfrm>
          <a:prstGeom prst="rect">
            <a:avLst/>
          </a:prstGeom>
        </p:spPr>
      </p:pic>
      <p:pic>
        <p:nvPicPr>
          <p:cNvPr id="8" name="Picture 7">
            <a:extLst>
              <a:ext uri="{FF2B5EF4-FFF2-40B4-BE49-F238E27FC236}">
                <a16:creationId xmlns:a16="http://schemas.microsoft.com/office/drawing/2014/main" id="{10DD75A8-95AB-490E-838E-A8427544CE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3710" y="1493645"/>
            <a:ext cx="739417" cy="730891"/>
          </a:xfrm>
          <a:prstGeom prst="rect">
            <a:avLst/>
          </a:prstGeom>
        </p:spPr>
      </p:pic>
      <p:grpSp>
        <p:nvGrpSpPr>
          <p:cNvPr id="10" name="Group 9">
            <a:extLst>
              <a:ext uri="{FF2B5EF4-FFF2-40B4-BE49-F238E27FC236}">
                <a16:creationId xmlns:a16="http://schemas.microsoft.com/office/drawing/2014/main" id="{88CF0CA6-D39E-48B1-AD6C-BB87B6D5EBD2}"/>
              </a:ext>
            </a:extLst>
          </p:cNvPr>
          <p:cNvGrpSpPr/>
          <p:nvPr/>
        </p:nvGrpSpPr>
        <p:grpSpPr>
          <a:xfrm>
            <a:off x="17930" y="186857"/>
            <a:ext cx="3485146" cy="1030146"/>
            <a:chOff x="35860" y="373714"/>
            <a:chExt cx="6970291" cy="2060292"/>
          </a:xfrm>
        </p:grpSpPr>
        <p:sp>
          <p:nvSpPr>
            <p:cNvPr id="11" name="Rectangle 10">
              <a:extLst>
                <a:ext uri="{FF2B5EF4-FFF2-40B4-BE49-F238E27FC236}">
                  <a16:creationId xmlns:a16="http://schemas.microsoft.com/office/drawing/2014/main" id="{6A047A7A-909F-4851-8EE8-2ACC862B808D}"/>
                </a:ext>
              </a:extLst>
            </p:cNvPr>
            <p:cNvSpPr/>
            <p:nvPr/>
          </p:nvSpPr>
          <p:spPr>
            <a:xfrm>
              <a:off x="35860" y="921398"/>
              <a:ext cx="6884435" cy="96492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22859" rIns="45718" bIns="22859" rtlCol="0" anchor="ctr"/>
            <a:lstStyle/>
            <a:p>
              <a:pPr algn="ctr"/>
              <a:endParaRPr lang="en-US" sz="900" dirty="0">
                <a:solidFill>
                  <a:prstClr val="white"/>
                </a:solidFill>
              </a:endParaRPr>
            </a:p>
          </p:txBody>
        </p:sp>
        <p:sp>
          <p:nvSpPr>
            <p:cNvPr id="12" name="TextBox 11">
              <a:extLst>
                <a:ext uri="{FF2B5EF4-FFF2-40B4-BE49-F238E27FC236}">
                  <a16:creationId xmlns:a16="http://schemas.microsoft.com/office/drawing/2014/main" id="{CAF12A84-62A1-417E-B588-1AA83EC7F4AE}"/>
                </a:ext>
              </a:extLst>
            </p:cNvPr>
            <p:cNvSpPr txBox="1"/>
            <p:nvPr/>
          </p:nvSpPr>
          <p:spPr>
            <a:xfrm>
              <a:off x="1958570" y="1065306"/>
              <a:ext cx="5047581" cy="677104"/>
            </a:xfrm>
            <a:prstGeom prst="rect">
              <a:avLst/>
            </a:prstGeom>
            <a:noFill/>
          </p:spPr>
          <p:txBody>
            <a:bodyPr wrap="square" lIns="45718" tIns="22859" rIns="45718" bIns="22859" rtlCol="0">
              <a:spAutoFit/>
            </a:bodyPr>
            <a:lstStyle/>
            <a:p>
              <a:r>
                <a:rPr lang="en-US" sz="1900" cap="small" dirty="0">
                  <a:solidFill>
                    <a:prstClr val="white"/>
                  </a:solidFill>
                  <a:latin typeface="Open Sans" panose="020B0606030504020204" pitchFamily="34" charset="0"/>
                  <a:ea typeface="Open Sans" panose="020B0606030504020204" pitchFamily="34" charset="0"/>
                  <a:cs typeface="Open Sans" panose="020B0606030504020204" pitchFamily="34" charset="0"/>
                </a:rPr>
                <a:t>Angel watch center </a:t>
              </a:r>
            </a:p>
          </p:txBody>
        </p:sp>
        <p:pic>
          <p:nvPicPr>
            <p:cNvPr id="13" name="Picture 4" descr="HSI badge">
              <a:extLst>
                <a:ext uri="{FF2B5EF4-FFF2-40B4-BE49-F238E27FC236}">
                  <a16:creationId xmlns:a16="http://schemas.microsoft.com/office/drawing/2014/main" id="{DA010125-A27E-4A94-8E14-939D8FEF0E7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96008" y="373714"/>
              <a:ext cx="1467083" cy="2060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grpSp>
        <p:nvGrpSpPr>
          <p:cNvPr id="14" name="Group 13"/>
          <p:cNvGrpSpPr/>
          <p:nvPr/>
        </p:nvGrpSpPr>
        <p:grpSpPr>
          <a:xfrm>
            <a:off x="0" y="6224039"/>
            <a:ext cx="12192000" cy="633962"/>
            <a:chOff x="0" y="12448077"/>
            <a:chExt cx="24384000" cy="1267923"/>
          </a:xfrm>
        </p:grpSpPr>
        <p:grpSp>
          <p:nvGrpSpPr>
            <p:cNvPr id="15" name="Group 14"/>
            <p:cNvGrpSpPr/>
            <p:nvPr/>
          </p:nvGrpSpPr>
          <p:grpSpPr>
            <a:xfrm>
              <a:off x="0" y="13417826"/>
              <a:ext cx="24384000" cy="298174"/>
              <a:chOff x="0" y="13417826"/>
              <a:chExt cx="24384000" cy="298174"/>
            </a:xfrm>
          </p:grpSpPr>
          <p:sp>
            <p:nvSpPr>
              <p:cNvPr id="17" name="Rectangle 16"/>
              <p:cNvSpPr/>
              <p:nvPr/>
            </p:nvSpPr>
            <p:spPr>
              <a:xfrm>
                <a:off x="0" y="13417826"/>
                <a:ext cx="4820034"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18" name="Rectangle 17"/>
              <p:cNvSpPr/>
              <p:nvPr/>
            </p:nvSpPr>
            <p:spPr>
              <a:xfrm>
                <a:off x="4820034"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19" name="Rectangle 18"/>
              <p:cNvSpPr/>
              <p:nvPr/>
            </p:nvSpPr>
            <p:spPr>
              <a:xfrm>
                <a:off x="9735873" y="13417826"/>
                <a:ext cx="491583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20" name="Rectangle 19"/>
              <p:cNvSpPr/>
              <p:nvPr/>
            </p:nvSpPr>
            <p:spPr>
              <a:xfrm>
                <a:off x="14651712"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21" name="Rectangle 20"/>
              <p:cNvSpPr/>
              <p:nvPr/>
            </p:nvSpPr>
            <p:spPr>
              <a:xfrm>
                <a:off x="19567551" y="13417826"/>
                <a:ext cx="481644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grpSp>
        <p:pic>
          <p:nvPicPr>
            <p:cNvPr id="16" name="Picture 3" descr="H:\HSI Srategic Planning\Strategic Planning\General Designs\2016-2020 Strat Plan\ICE-transbkg-s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75775" y="12448077"/>
              <a:ext cx="2057400" cy="7429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72815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224039"/>
            <a:ext cx="12192000" cy="633962"/>
            <a:chOff x="0" y="12448077"/>
            <a:chExt cx="24384000" cy="1267923"/>
          </a:xfrm>
        </p:grpSpPr>
        <p:grpSp>
          <p:nvGrpSpPr>
            <p:cNvPr id="23" name="Group 22"/>
            <p:cNvGrpSpPr/>
            <p:nvPr/>
          </p:nvGrpSpPr>
          <p:grpSpPr>
            <a:xfrm>
              <a:off x="0" y="13417826"/>
              <a:ext cx="24384000" cy="298174"/>
              <a:chOff x="0" y="13417826"/>
              <a:chExt cx="24384000" cy="298174"/>
            </a:xfrm>
          </p:grpSpPr>
          <p:sp>
            <p:nvSpPr>
              <p:cNvPr id="24" name="Rectangle 23"/>
              <p:cNvSpPr/>
              <p:nvPr/>
            </p:nvSpPr>
            <p:spPr>
              <a:xfrm>
                <a:off x="0" y="13417826"/>
                <a:ext cx="4820034"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25" name="Rectangle 24"/>
              <p:cNvSpPr/>
              <p:nvPr/>
            </p:nvSpPr>
            <p:spPr>
              <a:xfrm>
                <a:off x="4820034"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31" name="Rectangle 30"/>
              <p:cNvSpPr/>
              <p:nvPr/>
            </p:nvSpPr>
            <p:spPr>
              <a:xfrm>
                <a:off x="9735873" y="13417826"/>
                <a:ext cx="491583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32" name="Rectangle 31"/>
              <p:cNvSpPr/>
              <p:nvPr/>
            </p:nvSpPr>
            <p:spPr>
              <a:xfrm>
                <a:off x="14651712"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33" name="Rectangle 32"/>
              <p:cNvSpPr/>
              <p:nvPr/>
            </p:nvSpPr>
            <p:spPr>
              <a:xfrm>
                <a:off x="19567551" y="13417826"/>
                <a:ext cx="481644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grpSp>
        <p:pic>
          <p:nvPicPr>
            <p:cNvPr id="34" name="Picture 3" descr="H:\HSI Srategic Planning\Strategic Planning\General Designs\2016-2020 Strat Plan\ICE-transbkg-s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5775" y="12448077"/>
              <a:ext cx="2057400" cy="742950"/>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Rectangle 42"/>
          <p:cNvSpPr/>
          <p:nvPr/>
        </p:nvSpPr>
        <p:spPr>
          <a:xfrm>
            <a:off x="3460148" y="460699"/>
            <a:ext cx="151931" cy="4824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22859" rIns="45718" bIns="22859" rtlCol="0" anchor="ctr"/>
          <a:lstStyle/>
          <a:p>
            <a:pPr algn="ctr"/>
            <a:endParaRPr lang="en-US" sz="900" dirty="0">
              <a:solidFill>
                <a:prstClr val="white"/>
              </a:solidFill>
            </a:endParaRPr>
          </a:p>
        </p:txBody>
      </p:sp>
      <p:grpSp>
        <p:nvGrpSpPr>
          <p:cNvPr id="3" name="Group 2">
            <a:extLst>
              <a:ext uri="{FF2B5EF4-FFF2-40B4-BE49-F238E27FC236}">
                <a16:creationId xmlns:a16="http://schemas.microsoft.com/office/drawing/2014/main" id="{206989F4-448A-492C-921C-8C99759A40DC}"/>
              </a:ext>
            </a:extLst>
          </p:cNvPr>
          <p:cNvGrpSpPr/>
          <p:nvPr/>
        </p:nvGrpSpPr>
        <p:grpSpPr>
          <a:xfrm>
            <a:off x="17930" y="186857"/>
            <a:ext cx="3485146" cy="1030146"/>
            <a:chOff x="35860" y="373714"/>
            <a:chExt cx="6970291" cy="2060292"/>
          </a:xfrm>
        </p:grpSpPr>
        <p:sp>
          <p:nvSpPr>
            <p:cNvPr id="41" name="Rectangle 40"/>
            <p:cNvSpPr/>
            <p:nvPr/>
          </p:nvSpPr>
          <p:spPr>
            <a:xfrm>
              <a:off x="35860" y="921398"/>
              <a:ext cx="6884435" cy="96492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22859" rIns="45718" bIns="22859" rtlCol="0" anchor="ctr"/>
            <a:lstStyle/>
            <a:p>
              <a:pPr algn="ctr"/>
              <a:endParaRPr lang="en-US" sz="900" dirty="0">
                <a:solidFill>
                  <a:prstClr val="white"/>
                </a:solidFill>
              </a:endParaRPr>
            </a:p>
          </p:txBody>
        </p:sp>
        <p:sp>
          <p:nvSpPr>
            <p:cNvPr id="42" name="TextBox 41"/>
            <p:cNvSpPr txBox="1"/>
            <p:nvPr/>
          </p:nvSpPr>
          <p:spPr>
            <a:xfrm>
              <a:off x="1958570" y="1065306"/>
              <a:ext cx="5047581" cy="677104"/>
            </a:xfrm>
            <a:prstGeom prst="rect">
              <a:avLst/>
            </a:prstGeom>
            <a:noFill/>
          </p:spPr>
          <p:txBody>
            <a:bodyPr wrap="square" lIns="45718" tIns="22859" rIns="45718" bIns="22859" rtlCol="0">
              <a:spAutoFit/>
            </a:bodyPr>
            <a:lstStyle/>
            <a:p>
              <a:r>
                <a:rPr lang="en-US" sz="1900" cap="small" dirty="0">
                  <a:solidFill>
                    <a:prstClr val="white"/>
                  </a:solidFill>
                  <a:latin typeface="Open Sans" panose="020B0606030504020204" pitchFamily="34" charset="0"/>
                  <a:ea typeface="Open Sans" panose="020B0606030504020204" pitchFamily="34" charset="0"/>
                  <a:cs typeface="Open Sans" panose="020B0606030504020204" pitchFamily="34" charset="0"/>
                </a:rPr>
                <a:t>Angel watch center </a:t>
              </a:r>
            </a:p>
          </p:txBody>
        </p:sp>
        <p:pic>
          <p:nvPicPr>
            <p:cNvPr id="45" name="Picture 4" descr="HSI badge"/>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96008" y="373714"/>
              <a:ext cx="1467083" cy="2060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
        <p:nvSpPr>
          <p:cNvPr id="18" name="Title 2"/>
          <p:cNvSpPr txBox="1">
            <a:spLocks/>
          </p:cNvSpPr>
          <p:nvPr/>
        </p:nvSpPr>
        <p:spPr>
          <a:xfrm>
            <a:off x="2410017" y="928654"/>
            <a:ext cx="6902426" cy="571500"/>
          </a:xfrm>
          <a:prstGeom prst="rect">
            <a:avLst/>
          </a:prstGeom>
        </p:spPr>
        <p:txBody>
          <a:bodyPr vert="horz" lIns="45718" tIns="22859" rIns="45718" bIns="22859" rtlCol="0" anchor="b">
            <a:normAutofit/>
          </a:bodyPr>
          <a:lstStyle>
            <a:lvl1pPr algn="ctr" defTabSz="1828800" rtl="0" eaLnBrk="1" latinLnBrk="0" hangingPunct="1">
              <a:lnSpc>
                <a:spcPct val="90000"/>
              </a:lnSpc>
              <a:spcBef>
                <a:spcPct val="0"/>
              </a:spcBef>
              <a:buNone/>
              <a:defRPr sz="12000" kern="1200">
                <a:solidFill>
                  <a:schemeClr val="tx1"/>
                </a:solidFill>
                <a:latin typeface="+mj-lt"/>
                <a:ea typeface="+mj-ea"/>
                <a:cs typeface="+mj-cs"/>
              </a:defRPr>
            </a:lvl1pPr>
          </a:lstStyle>
          <a:p>
            <a:r>
              <a:rPr lang="en-US" sz="3000" dirty="0"/>
              <a:t>International Megan’s Law (IML)</a:t>
            </a:r>
          </a:p>
        </p:txBody>
      </p:sp>
      <p:sp>
        <p:nvSpPr>
          <p:cNvPr id="19" name="Content Placeholder 3"/>
          <p:cNvSpPr txBox="1">
            <a:spLocks/>
          </p:cNvSpPr>
          <p:nvPr/>
        </p:nvSpPr>
        <p:spPr>
          <a:xfrm>
            <a:off x="1205009" y="1931591"/>
            <a:ext cx="9623412" cy="4060136"/>
          </a:xfrm>
          <a:prstGeom prst="rect">
            <a:avLst/>
          </a:prstGeom>
        </p:spPr>
        <p:txBody>
          <a:bodyPr vert="horz" lIns="45718" tIns="22859" rIns="45718" bIns="22859" rtlCol="0">
            <a:normAutofit/>
          </a:bodyPr>
          <a:lstStyle>
            <a:lvl1pPr marL="0" indent="0" algn="ctr" defTabSz="1828800"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914400" indent="0" algn="ctr" defTabSz="1828800"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2pPr>
            <a:lvl3pPr marL="1828800" indent="0" algn="ctr" defTabSz="18288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3pPr>
            <a:lvl4pPr marL="2743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36576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5pPr>
            <a:lvl6pPr marL="45720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4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8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5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algn="l"/>
            <a:endParaRPr lang="en-US" sz="2150" dirty="0">
              <a:solidFill>
                <a:prstClr val="white"/>
              </a:solidFill>
            </a:endParaRPr>
          </a:p>
        </p:txBody>
      </p:sp>
      <p:sp>
        <p:nvSpPr>
          <p:cNvPr id="16" name="Content Placeholder 3"/>
          <p:cNvSpPr txBox="1">
            <a:spLocks/>
          </p:cNvSpPr>
          <p:nvPr/>
        </p:nvSpPr>
        <p:spPr>
          <a:xfrm>
            <a:off x="482594" y="1711867"/>
            <a:ext cx="11228605" cy="5071591"/>
          </a:xfrm>
          <a:prstGeom prst="rect">
            <a:avLst/>
          </a:prstGeom>
        </p:spPr>
        <p:txBody>
          <a:bodyPr vert="horz" lIns="45718" tIns="22859" rIns="45718" bIns="22859"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43" indent="-171443" defTabSz="457181">
              <a:spcBef>
                <a:spcPts val="0"/>
              </a:spcBef>
              <a:defRPr/>
            </a:pPr>
            <a:r>
              <a:rPr lang="en-US" sz="2000" dirty="0"/>
              <a:t>  February 8, 2016:  U.S. Congress passed &amp; President Obama signed the International Megan’s Law to Prevent Child Exploitation and Other Sexual Crimes Through Advanced Notification of Traveling Sex Offenders </a:t>
            </a:r>
          </a:p>
          <a:p>
            <a:pPr marL="0" indent="0" defTabSz="457181">
              <a:spcBef>
                <a:spcPts val="0"/>
              </a:spcBef>
              <a:buNone/>
              <a:defRPr/>
            </a:pPr>
            <a:endParaRPr lang="en-US" sz="1800" dirty="0"/>
          </a:p>
          <a:p>
            <a:pPr marL="171443" indent="-171443" defTabSz="457181">
              <a:spcBef>
                <a:spcPts val="0"/>
              </a:spcBef>
              <a:defRPr/>
            </a:pPr>
            <a:r>
              <a:rPr lang="en-US" sz="2000" dirty="0"/>
              <a:t>  The statute formalized creation of the Angel Watch Center (AWC) located at C3 (Northern VA)</a:t>
            </a:r>
          </a:p>
          <a:p>
            <a:pPr marL="0" indent="0" defTabSz="457181">
              <a:spcBef>
                <a:spcPts val="0"/>
              </a:spcBef>
              <a:buNone/>
              <a:defRPr/>
            </a:pPr>
            <a:endParaRPr lang="en-US" sz="2000" dirty="0"/>
          </a:p>
          <a:p>
            <a:pPr defTabSz="457181">
              <a:spcBef>
                <a:spcPts val="0"/>
              </a:spcBef>
              <a:defRPr/>
            </a:pPr>
            <a:r>
              <a:rPr lang="en-US" sz="2000" dirty="0"/>
              <a:t>The law mandated that all covered child sex offenders with a current duty to register to be issued a passport bearing the IML endorsement identifying them as a child sex offender</a:t>
            </a:r>
          </a:p>
          <a:p>
            <a:pPr marL="0" indent="0" defTabSz="457181">
              <a:spcBef>
                <a:spcPts val="0"/>
              </a:spcBef>
              <a:buNone/>
              <a:defRPr/>
            </a:pPr>
            <a:endParaRPr lang="en-US" sz="2000" dirty="0"/>
          </a:p>
          <a:p>
            <a:pPr defTabSz="457181">
              <a:spcBef>
                <a:spcPts val="0"/>
              </a:spcBef>
              <a:defRPr/>
            </a:pPr>
            <a:r>
              <a:rPr lang="en-US" sz="2000" dirty="0"/>
              <a:t>Covered sex offenders are mandated to provide notice of international travel to the appropriate official as well as provide their flight information including anticipated dates, address or other contact information while outside of the U.S., purpose for travel, etc.  The sex offender must also continue to update any changes to this information.</a:t>
            </a:r>
          </a:p>
          <a:p>
            <a:pPr defTabSz="457181">
              <a:defRPr/>
            </a:pPr>
            <a:endParaRPr lang="en-US" sz="2000" dirty="0">
              <a:solidFill>
                <a:schemeClr val="bg1"/>
              </a:solidFill>
            </a:endParaRPr>
          </a:p>
          <a:p>
            <a:pPr defTabSz="457181">
              <a:defRPr/>
            </a:pPr>
            <a:endParaRPr lang="en-US" sz="2000" dirty="0">
              <a:solidFill>
                <a:schemeClr val="bg1"/>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9751" y="288822"/>
            <a:ext cx="2012487" cy="1309646"/>
          </a:xfrm>
          <a:prstGeom prst="rect">
            <a:avLst/>
          </a:prstGeom>
          <a:ln>
            <a:noFill/>
          </a:ln>
          <a:effectLst>
            <a:softEdge rad="112500"/>
          </a:effectLst>
        </p:spPr>
      </p:pic>
    </p:spTree>
    <p:extLst>
      <p:ext uri="{BB962C8B-B14F-4D97-AF65-F5344CB8AC3E}">
        <p14:creationId xmlns:p14="http://schemas.microsoft.com/office/powerpoint/2010/main" val="210089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4023" y="283471"/>
            <a:ext cx="3890892" cy="1101466"/>
          </a:xfrm>
        </p:spPr>
        <p:txBody>
          <a:bodyPr>
            <a:normAutofit/>
          </a:bodyPr>
          <a:lstStyle/>
          <a:p>
            <a:pPr algn="ctr"/>
            <a:r>
              <a:rPr lang="en-US" sz="3000" dirty="0"/>
              <a:t>Angel Watch Center</a:t>
            </a:r>
          </a:p>
        </p:txBody>
      </p:sp>
      <p:sp>
        <p:nvSpPr>
          <p:cNvPr id="3" name="Content Placeholder 2"/>
          <p:cNvSpPr>
            <a:spLocks noGrp="1"/>
          </p:cNvSpPr>
          <p:nvPr>
            <p:ph idx="1"/>
          </p:nvPr>
        </p:nvSpPr>
        <p:spPr>
          <a:xfrm>
            <a:off x="425439" y="1373375"/>
            <a:ext cx="10951029" cy="4870678"/>
          </a:xfrm>
        </p:spPr>
        <p:txBody>
          <a:bodyPr>
            <a:normAutofit/>
          </a:bodyPr>
          <a:lstStyle/>
          <a:p>
            <a:pPr marL="371468" lvl="1" indent="-171443" defTabSz="457181">
              <a:defRPr/>
            </a:pPr>
            <a:r>
              <a:rPr lang="en-US" sz="2000" dirty="0"/>
              <a:t>The AWC is located within HSI’s Cyber Crimes Center in Northern Virginia </a:t>
            </a:r>
          </a:p>
          <a:p>
            <a:pPr marL="371468" lvl="1" indent="-171443" defTabSz="457181">
              <a:defRPr/>
            </a:pPr>
            <a:endParaRPr lang="en-US" sz="2000" dirty="0"/>
          </a:p>
          <a:p>
            <a:pPr marL="371468" lvl="1" indent="-171443" defTabSz="457181">
              <a:defRPr/>
            </a:pPr>
            <a:r>
              <a:rPr lang="en-US" sz="1800" dirty="0"/>
              <a:t>Provides notification to foreign nations through our Attaché offices regarding the travel of convicted child sex offenders</a:t>
            </a:r>
          </a:p>
          <a:p>
            <a:pPr marL="371468" lvl="1" indent="-171443" defTabSz="457181">
              <a:defRPr/>
            </a:pPr>
            <a:endParaRPr lang="en-US" sz="2000" dirty="0"/>
          </a:p>
          <a:p>
            <a:pPr marL="371468" lvl="1" indent="-171443" defTabSz="457181">
              <a:defRPr/>
            </a:pPr>
            <a:r>
              <a:rPr lang="en-US" sz="2000" dirty="0"/>
              <a:t>HSI, USMS, CBP and U.S. State Department partnerships</a:t>
            </a:r>
          </a:p>
          <a:p>
            <a:pPr marL="371468" lvl="1" indent="-171443" defTabSz="457181">
              <a:defRPr/>
            </a:pPr>
            <a:endParaRPr lang="en-US" sz="2000" dirty="0"/>
          </a:p>
          <a:p>
            <a:pPr marL="371468" lvl="1" indent="-171443" defTabSz="457181">
              <a:defRPr/>
            </a:pPr>
            <a:r>
              <a:rPr lang="en-US" sz="1800" dirty="0"/>
              <a:t>Strengthened coordination efforts among agencies involved</a:t>
            </a:r>
          </a:p>
          <a:p>
            <a:pPr marL="371468" lvl="1" indent="-171443" defTabSz="457181">
              <a:defRPr/>
            </a:pPr>
            <a:endParaRPr lang="en-US" sz="1800" dirty="0"/>
          </a:p>
          <a:p>
            <a:pPr marL="371468" lvl="1" indent="-171443" defTabSz="457181">
              <a:defRPr/>
            </a:pPr>
            <a:r>
              <a:rPr lang="en-US" sz="1800" dirty="0"/>
              <a:t>Provision for DOS to mark U.S. passports</a:t>
            </a:r>
          </a:p>
          <a:p>
            <a:pPr marL="371468" lvl="1" indent="-171443" defTabSz="457181">
              <a:defRPr/>
            </a:pPr>
            <a:endParaRPr lang="en-US" sz="1800" dirty="0"/>
          </a:p>
          <a:p>
            <a:pPr marL="371468" lvl="1" indent="-171443" defTabSz="457181">
              <a:defRPr/>
            </a:pPr>
            <a:r>
              <a:rPr lang="en-US" sz="1800" dirty="0"/>
              <a:t>Expansion of international partnerships</a:t>
            </a:r>
          </a:p>
          <a:p>
            <a:endParaRPr lang="en-US" dirty="0"/>
          </a:p>
        </p:txBody>
      </p:sp>
      <p:sp>
        <p:nvSpPr>
          <p:cNvPr id="4" name="Rectangle 3"/>
          <p:cNvSpPr/>
          <p:nvPr/>
        </p:nvSpPr>
        <p:spPr>
          <a:xfrm>
            <a:off x="3460148" y="460699"/>
            <a:ext cx="151931" cy="4824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22859" rIns="45718" bIns="22859" rtlCol="0" anchor="ctr"/>
          <a:lstStyle/>
          <a:p>
            <a:pPr algn="ctr"/>
            <a:endParaRPr lang="en-US" sz="900" dirty="0">
              <a:solidFill>
                <a:prstClr val="white"/>
              </a:solidFill>
            </a:endParaRPr>
          </a:p>
        </p:txBody>
      </p:sp>
      <p:grpSp>
        <p:nvGrpSpPr>
          <p:cNvPr id="5" name="Group 4">
            <a:extLst>
              <a:ext uri="{FF2B5EF4-FFF2-40B4-BE49-F238E27FC236}">
                <a16:creationId xmlns:a16="http://schemas.microsoft.com/office/drawing/2014/main" id="{206989F4-448A-492C-921C-8C99759A40DC}"/>
              </a:ext>
            </a:extLst>
          </p:cNvPr>
          <p:cNvGrpSpPr/>
          <p:nvPr/>
        </p:nvGrpSpPr>
        <p:grpSpPr>
          <a:xfrm>
            <a:off x="17930" y="186857"/>
            <a:ext cx="3485146" cy="1030146"/>
            <a:chOff x="35860" y="373714"/>
            <a:chExt cx="6970291" cy="2060292"/>
          </a:xfrm>
        </p:grpSpPr>
        <p:sp>
          <p:nvSpPr>
            <p:cNvPr id="6" name="Rectangle 5"/>
            <p:cNvSpPr/>
            <p:nvPr/>
          </p:nvSpPr>
          <p:spPr>
            <a:xfrm>
              <a:off x="35860" y="921398"/>
              <a:ext cx="6884435" cy="96492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22859" rIns="45718" bIns="22859" rtlCol="0" anchor="ctr"/>
            <a:lstStyle/>
            <a:p>
              <a:pPr algn="ctr"/>
              <a:endParaRPr lang="en-US" sz="900" dirty="0">
                <a:solidFill>
                  <a:prstClr val="white"/>
                </a:solidFill>
              </a:endParaRPr>
            </a:p>
          </p:txBody>
        </p:sp>
        <p:sp>
          <p:nvSpPr>
            <p:cNvPr id="7" name="TextBox 6"/>
            <p:cNvSpPr txBox="1"/>
            <p:nvPr/>
          </p:nvSpPr>
          <p:spPr>
            <a:xfrm>
              <a:off x="1958570" y="1065306"/>
              <a:ext cx="5047581" cy="677104"/>
            </a:xfrm>
            <a:prstGeom prst="rect">
              <a:avLst/>
            </a:prstGeom>
            <a:noFill/>
          </p:spPr>
          <p:txBody>
            <a:bodyPr wrap="square" lIns="45718" tIns="22859" rIns="45718" bIns="22859" rtlCol="0">
              <a:spAutoFit/>
            </a:bodyPr>
            <a:lstStyle/>
            <a:p>
              <a:r>
                <a:rPr lang="en-US" sz="1900" cap="small" dirty="0">
                  <a:solidFill>
                    <a:prstClr val="white"/>
                  </a:solidFill>
                  <a:latin typeface="Open Sans" panose="020B0606030504020204" pitchFamily="34" charset="0"/>
                  <a:ea typeface="Open Sans" panose="020B0606030504020204" pitchFamily="34" charset="0"/>
                  <a:cs typeface="Open Sans" panose="020B0606030504020204" pitchFamily="34" charset="0"/>
                </a:rPr>
                <a:t>Angel watch center </a:t>
              </a:r>
            </a:p>
          </p:txBody>
        </p:sp>
        <p:pic>
          <p:nvPicPr>
            <p:cNvPr id="8" name="Picture 4" descr="HSI badge"/>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96008" y="373714"/>
              <a:ext cx="1467083" cy="2060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grpSp>
        <p:nvGrpSpPr>
          <p:cNvPr id="10" name="Group 9"/>
          <p:cNvGrpSpPr/>
          <p:nvPr/>
        </p:nvGrpSpPr>
        <p:grpSpPr>
          <a:xfrm>
            <a:off x="0" y="6224039"/>
            <a:ext cx="12192000" cy="633962"/>
            <a:chOff x="0" y="12448077"/>
            <a:chExt cx="24384000" cy="1267923"/>
          </a:xfrm>
        </p:grpSpPr>
        <p:grpSp>
          <p:nvGrpSpPr>
            <p:cNvPr id="11" name="Group 10"/>
            <p:cNvGrpSpPr/>
            <p:nvPr/>
          </p:nvGrpSpPr>
          <p:grpSpPr>
            <a:xfrm>
              <a:off x="0" y="13417826"/>
              <a:ext cx="24384000" cy="298174"/>
              <a:chOff x="0" y="13417826"/>
              <a:chExt cx="24384000" cy="298174"/>
            </a:xfrm>
          </p:grpSpPr>
          <p:sp>
            <p:nvSpPr>
              <p:cNvPr id="13" name="Rectangle 12"/>
              <p:cNvSpPr/>
              <p:nvPr/>
            </p:nvSpPr>
            <p:spPr>
              <a:xfrm>
                <a:off x="0" y="13417826"/>
                <a:ext cx="4820034"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14" name="Rectangle 13"/>
              <p:cNvSpPr/>
              <p:nvPr/>
            </p:nvSpPr>
            <p:spPr>
              <a:xfrm>
                <a:off x="4820034"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15" name="Rectangle 14"/>
              <p:cNvSpPr/>
              <p:nvPr/>
            </p:nvSpPr>
            <p:spPr>
              <a:xfrm>
                <a:off x="9735873" y="13417826"/>
                <a:ext cx="491583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16" name="Rectangle 15"/>
              <p:cNvSpPr/>
              <p:nvPr/>
            </p:nvSpPr>
            <p:spPr>
              <a:xfrm>
                <a:off x="14651712"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17" name="Rectangle 16"/>
              <p:cNvSpPr/>
              <p:nvPr/>
            </p:nvSpPr>
            <p:spPr>
              <a:xfrm>
                <a:off x="19567551" y="13417826"/>
                <a:ext cx="481644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grpSp>
        <p:pic>
          <p:nvPicPr>
            <p:cNvPr id="12" name="Picture 3" descr="H:\HSI Srategic Planning\Strategic Planning\General Designs\2016-2020 Strat Plan\ICE-transbkg-s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5775" y="12448077"/>
              <a:ext cx="2057400" cy="742950"/>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7769" y="2698948"/>
            <a:ext cx="4867577" cy="2518357"/>
          </a:xfrm>
          <a:prstGeom prst="roundRect">
            <a:avLst>
              <a:gd name="adj" fmla="val 8594"/>
            </a:avLst>
          </a:prstGeom>
          <a:solidFill>
            <a:srgbClr val="FFFFFF">
              <a:shade val="85000"/>
            </a:srgbClr>
          </a:solidFill>
          <a:ln>
            <a:noFill/>
          </a:ln>
          <a:effectLst>
            <a:glow rad="647700">
              <a:schemeClr val="accent1">
                <a:alpha val="40000"/>
              </a:schemeClr>
            </a:glow>
            <a:reflection blurRad="12700" stA="38000" endPos="28000" dist="5000" dir="5400000" sy="-100000" algn="bl" rotWithShape="0"/>
          </a:effectLst>
        </p:spPr>
      </p:pic>
      <p:pic>
        <p:nvPicPr>
          <p:cNvPr id="9" name="Picture 8">
            <a:extLst>
              <a:ext uri="{FF2B5EF4-FFF2-40B4-BE49-F238E27FC236}">
                <a16:creationId xmlns:a16="http://schemas.microsoft.com/office/drawing/2014/main" id="{95874D47-EA52-48C9-AF76-602B2D40AA5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06014" y="4524694"/>
            <a:ext cx="1728449" cy="1697965"/>
          </a:xfrm>
          <a:prstGeom prst="rect">
            <a:avLst/>
          </a:prstGeom>
          <a:effectLst>
            <a:glow rad="457200">
              <a:schemeClr val="bg1">
                <a:alpha val="52000"/>
              </a:schemeClr>
            </a:glow>
            <a:softEdge rad="177800"/>
          </a:effectLst>
        </p:spPr>
      </p:pic>
    </p:spTree>
    <p:extLst>
      <p:ext uri="{BB962C8B-B14F-4D97-AF65-F5344CB8AC3E}">
        <p14:creationId xmlns:p14="http://schemas.microsoft.com/office/powerpoint/2010/main" val="398649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224039"/>
            <a:ext cx="12192000" cy="633962"/>
            <a:chOff x="0" y="12448077"/>
            <a:chExt cx="24384000" cy="1267923"/>
          </a:xfrm>
        </p:grpSpPr>
        <p:grpSp>
          <p:nvGrpSpPr>
            <p:cNvPr id="23" name="Group 22"/>
            <p:cNvGrpSpPr/>
            <p:nvPr/>
          </p:nvGrpSpPr>
          <p:grpSpPr>
            <a:xfrm>
              <a:off x="0" y="13417826"/>
              <a:ext cx="24384000" cy="298174"/>
              <a:chOff x="0" y="13417826"/>
              <a:chExt cx="24384000" cy="298174"/>
            </a:xfrm>
          </p:grpSpPr>
          <p:sp>
            <p:nvSpPr>
              <p:cNvPr id="24" name="Rectangle 23"/>
              <p:cNvSpPr/>
              <p:nvPr/>
            </p:nvSpPr>
            <p:spPr>
              <a:xfrm>
                <a:off x="0" y="13417826"/>
                <a:ext cx="4820034"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25" name="Rectangle 24"/>
              <p:cNvSpPr/>
              <p:nvPr/>
            </p:nvSpPr>
            <p:spPr>
              <a:xfrm>
                <a:off x="4820034"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31" name="Rectangle 30"/>
              <p:cNvSpPr/>
              <p:nvPr/>
            </p:nvSpPr>
            <p:spPr>
              <a:xfrm>
                <a:off x="9735873" y="13417826"/>
                <a:ext cx="491583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32" name="Rectangle 31"/>
              <p:cNvSpPr/>
              <p:nvPr/>
            </p:nvSpPr>
            <p:spPr>
              <a:xfrm>
                <a:off x="14651712"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33" name="Rectangle 32"/>
              <p:cNvSpPr/>
              <p:nvPr/>
            </p:nvSpPr>
            <p:spPr>
              <a:xfrm>
                <a:off x="19567551" y="13417826"/>
                <a:ext cx="481644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grpSp>
        <p:pic>
          <p:nvPicPr>
            <p:cNvPr id="34" name="Picture 3" descr="H:\HSI Srategic Planning\Strategic Planning\General Designs\2016-2020 Strat Plan\ICE-transbkg-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5775" y="12448077"/>
              <a:ext cx="2057400" cy="742950"/>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Rectangle 40"/>
          <p:cNvSpPr/>
          <p:nvPr/>
        </p:nvSpPr>
        <p:spPr>
          <a:xfrm>
            <a:off x="17930" y="460699"/>
            <a:ext cx="3442218" cy="482462"/>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22859" rIns="45718" bIns="22859" rtlCol="0" anchor="ctr"/>
          <a:lstStyle/>
          <a:p>
            <a:pPr algn="ctr"/>
            <a:endParaRPr lang="en-US" sz="900" dirty="0">
              <a:solidFill>
                <a:prstClr val="white"/>
              </a:solidFill>
            </a:endParaRPr>
          </a:p>
        </p:txBody>
      </p:sp>
      <p:sp>
        <p:nvSpPr>
          <p:cNvPr id="42" name="TextBox 41"/>
          <p:cNvSpPr txBox="1"/>
          <p:nvPr/>
        </p:nvSpPr>
        <p:spPr>
          <a:xfrm>
            <a:off x="1088288" y="490696"/>
            <a:ext cx="2523791" cy="353941"/>
          </a:xfrm>
          <a:prstGeom prst="rect">
            <a:avLst/>
          </a:prstGeom>
          <a:noFill/>
        </p:spPr>
        <p:txBody>
          <a:bodyPr wrap="square" lIns="45718" tIns="22859" rIns="45718" bIns="22859" rtlCol="0">
            <a:spAutoFit/>
          </a:bodyPr>
          <a:lstStyle/>
          <a:p>
            <a:r>
              <a:rPr lang="en-US" sz="2000" cap="small" dirty="0">
                <a:solidFill>
                  <a:prstClr val="white"/>
                </a:solidFill>
                <a:latin typeface="Open Sans" panose="020B0606030504020204" pitchFamily="34" charset="0"/>
                <a:ea typeface="Open Sans" panose="020B0606030504020204" pitchFamily="34" charset="0"/>
                <a:cs typeface="Open Sans" panose="020B0606030504020204" pitchFamily="34" charset="0"/>
              </a:rPr>
              <a:t>Angel watch center </a:t>
            </a:r>
          </a:p>
        </p:txBody>
      </p:sp>
      <p:sp>
        <p:nvSpPr>
          <p:cNvPr id="43" name="Rectangle 42"/>
          <p:cNvSpPr/>
          <p:nvPr/>
        </p:nvSpPr>
        <p:spPr>
          <a:xfrm>
            <a:off x="3460148" y="460699"/>
            <a:ext cx="151931" cy="4824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22859" rIns="45718" bIns="22859" rtlCol="0" anchor="ctr"/>
          <a:lstStyle/>
          <a:p>
            <a:pPr algn="ctr"/>
            <a:endParaRPr lang="en-US" sz="900" dirty="0">
              <a:solidFill>
                <a:prstClr val="white"/>
              </a:solidFill>
            </a:endParaRPr>
          </a:p>
        </p:txBody>
      </p:sp>
      <p:pic>
        <p:nvPicPr>
          <p:cNvPr id="45" name="Picture 4" descr="HSI badge"/>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8004" y="186857"/>
            <a:ext cx="733542" cy="1030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Title 2"/>
          <p:cNvSpPr txBox="1">
            <a:spLocks/>
          </p:cNvSpPr>
          <p:nvPr/>
        </p:nvSpPr>
        <p:spPr>
          <a:xfrm>
            <a:off x="1271675" y="1022098"/>
            <a:ext cx="7982951" cy="792237"/>
          </a:xfrm>
          <a:prstGeom prst="rect">
            <a:avLst/>
          </a:prstGeom>
        </p:spPr>
        <p:txBody>
          <a:bodyPr vert="horz" lIns="45718" tIns="22859" rIns="45718" bIns="22859" rtlCol="0" anchor="b">
            <a:noAutofit/>
          </a:bodyPr>
          <a:lstStyle>
            <a:lvl1pPr algn="ctr" defTabSz="1828800" rtl="0" eaLnBrk="1" latinLnBrk="0" hangingPunct="1">
              <a:lnSpc>
                <a:spcPct val="90000"/>
              </a:lnSpc>
              <a:spcBef>
                <a:spcPct val="0"/>
              </a:spcBef>
              <a:buNone/>
              <a:defRPr sz="12000" kern="1200">
                <a:solidFill>
                  <a:schemeClr val="tx1"/>
                </a:solidFill>
                <a:latin typeface="+mj-lt"/>
                <a:ea typeface="+mj-ea"/>
                <a:cs typeface="+mj-cs"/>
              </a:defRPr>
            </a:lvl1pPr>
          </a:lstStyle>
          <a:p>
            <a:r>
              <a:rPr lang="en-US" sz="2200" dirty="0"/>
              <a:t>Angel Watch Traveling Child Sex Offender (TCSO) </a:t>
            </a:r>
          </a:p>
          <a:p>
            <a:r>
              <a:rPr lang="en-US" sz="2200" dirty="0"/>
              <a:t>Notification Process</a:t>
            </a:r>
          </a:p>
        </p:txBody>
      </p:sp>
      <p:sp>
        <p:nvSpPr>
          <p:cNvPr id="16" name="Content Placeholder 3"/>
          <p:cNvSpPr txBox="1">
            <a:spLocks/>
          </p:cNvSpPr>
          <p:nvPr/>
        </p:nvSpPr>
        <p:spPr>
          <a:xfrm>
            <a:off x="564775" y="3037223"/>
            <a:ext cx="10672059" cy="4054120"/>
          </a:xfrm>
          <a:prstGeom prst="rect">
            <a:avLst/>
          </a:prstGeom>
        </p:spPr>
        <p:txBody>
          <a:bodyPr vert="horz" lIns="45718" tIns="22859" rIns="45718" bIns="22859"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spcBef>
                <a:spcPct val="50000"/>
              </a:spcBef>
            </a:pPr>
            <a:endParaRPr lang="en-US" sz="2150" dirty="0">
              <a:solidFill>
                <a:schemeClr val="bg1"/>
              </a:solidFill>
              <a:latin typeface="Times New Roman" pitchFamily="18" charset="0"/>
              <a:cs typeface="Times New Roman" pitchFamily="18" charset="0"/>
            </a:endParaRPr>
          </a:p>
        </p:txBody>
      </p:sp>
      <p:sp>
        <p:nvSpPr>
          <p:cNvPr id="17" name="Content Placeholder 3">
            <a:extLst>
              <a:ext uri="{FF2B5EF4-FFF2-40B4-BE49-F238E27FC236}">
                <a16:creationId xmlns:a16="http://schemas.microsoft.com/office/drawing/2014/main" id="{0327F8FF-3A41-446D-96D9-223432B879FD}"/>
              </a:ext>
            </a:extLst>
          </p:cNvPr>
          <p:cNvSpPr txBox="1">
            <a:spLocks/>
          </p:cNvSpPr>
          <p:nvPr/>
        </p:nvSpPr>
        <p:spPr>
          <a:xfrm>
            <a:off x="564775" y="2252077"/>
            <a:ext cx="10490770" cy="3695606"/>
          </a:xfrm>
          <a:prstGeom prst="rect">
            <a:avLst/>
          </a:prstGeom>
        </p:spPr>
        <p:txBody>
          <a:bodyPr vert="horz" lIns="45718" tIns="22859" rIns="45718" bIns="22859"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spcBef>
                <a:spcPts val="300"/>
              </a:spcBef>
            </a:pPr>
            <a:r>
              <a:rPr lang="en-US" sz="1800" dirty="0">
                <a:latin typeface="Times New Roman" pitchFamily="18" charset="0"/>
                <a:cs typeface="Times New Roman" pitchFamily="18" charset="0"/>
              </a:rPr>
              <a:t>HSI analysts and their CBP partners identify TCSOs by comparing flight passenger </a:t>
            </a:r>
          </a:p>
          <a:p>
            <a:pPr marL="0" indent="0" eaLnBrk="0" hangingPunct="0">
              <a:spcBef>
                <a:spcPts val="300"/>
              </a:spcBef>
              <a:buNone/>
            </a:pPr>
            <a:r>
              <a:rPr lang="en-US" sz="1800" dirty="0">
                <a:latin typeface="Times New Roman" pitchFamily="18" charset="0"/>
                <a:cs typeface="Times New Roman" pitchFamily="18" charset="0"/>
              </a:rPr>
              <a:t>      manifests to the National Sex Offender Registry (NSOR)</a:t>
            </a:r>
          </a:p>
          <a:p>
            <a:pPr eaLnBrk="0" hangingPunct="0">
              <a:spcBef>
                <a:spcPts val="300"/>
              </a:spcBef>
            </a:pPr>
            <a:endParaRPr lang="en-US" sz="1800" dirty="0">
              <a:latin typeface="Times New Roman" pitchFamily="18" charset="0"/>
              <a:cs typeface="Times New Roman" pitchFamily="18" charset="0"/>
            </a:endParaRPr>
          </a:p>
          <a:p>
            <a:pPr eaLnBrk="0" hangingPunct="0">
              <a:spcBef>
                <a:spcPts val="300"/>
              </a:spcBef>
            </a:pPr>
            <a:r>
              <a:rPr lang="en-US" sz="1800" dirty="0">
                <a:latin typeface="Times New Roman" pitchFamily="18" charset="0"/>
                <a:cs typeface="Times New Roman" pitchFamily="18" charset="0"/>
              </a:rPr>
              <a:t>The NSOR is a component of National Crime Information Center (NCIC) database - a computerized index of criminal justice information available to Federal, state, and local law enforcement.</a:t>
            </a:r>
          </a:p>
          <a:p>
            <a:pPr marL="0" indent="0" eaLnBrk="0" hangingPunct="0">
              <a:spcBef>
                <a:spcPts val="300"/>
              </a:spcBef>
              <a:buNone/>
            </a:pPr>
            <a:endParaRPr lang="en-US" sz="1800" dirty="0">
              <a:latin typeface="Times New Roman" pitchFamily="18" charset="0"/>
              <a:cs typeface="Times New Roman" pitchFamily="18" charset="0"/>
            </a:endParaRPr>
          </a:p>
          <a:p>
            <a:pPr eaLnBrk="0" hangingPunct="0">
              <a:spcBef>
                <a:spcPts val="300"/>
              </a:spcBef>
            </a:pPr>
            <a:r>
              <a:rPr lang="en-US" sz="1800" dirty="0">
                <a:latin typeface="Times New Roman" pitchFamily="18" charset="0"/>
                <a:cs typeface="Times New Roman" pitchFamily="18" charset="0"/>
              </a:rPr>
              <a:t>Biographical data and other identifiers associated with the passenger data, sex offender registration and conviction information is reviewed thoroughly to determine if the passenger is subject to the provisions of IML. </a:t>
            </a:r>
          </a:p>
          <a:p>
            <a:pPr eaLnBrk="0" hangingPunct="0">
              <a:spcBef>
                <a:spcPts val="300"/>
              </a:spcBef>
            </a:pPr>
            <a:endParaRPr lang="en-US" sz="1800" dirty="0">
              <a:solidFill>
                <a:schemeClr val="bg1"/>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25B87BDE-39EC-43B9-B0C5-2CA82B2C53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4865" y="412718"/>
            <a:ext cx="2945992" cy="2062195"/>
          </a:xfrm>
          <a:prstGeom prst="rect">
            <a:avLst/>
          </a:prstGeom>
          <a:ln>
            <a:noFill/>
          </a:ln>
          <a:effectLst>
            <a:glow rad="762000">
              <a:schemeClr val="tx1"/>
            </a:glow>
            <a:softEdge rad="112500"/>
          </a:effectLst>
        </p:spPr>
      </p:pic>
    </p:spTree>
    <p:extLst>
      <p:ext uri="{BB962C8B-B14F-4D97-AF65-F5344CB8AC3E}">
        <p14:creationId xmlns:p14="http://schemas.microsoft.com/office/powerpoint/2010/main" val="412363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06CCB-6C74-4451-AACC-7C8A9F98B636}"/>
              </a:ext>
            </a:extLst>
          </p:cNvPr>
          <p:cNvSpPr/>
          <p:nvPr/>
        </p:nvSpPr>
        <p:spPr>
          <a:xfrm>
            <a:off x="564775" y="1656623"/>
            <a:ext cx="6291576" cy="4054956"/>
          </a:xfrm>
          <a:prstGeom prst="rect">
            <a:avLst/>
          </a:prstGeom>
        </p:spPr>
        <p:txBody>
          <a:bodyPr wrap="square">
            <a:spAutoFit/>
          </a:bodyPr>
          <a:lstStyle/>
          <a:p>
            <a:pPr marL="285750" indent="-285750" eaLnBrk="0" hangingPunct="0">
              <a:spcBef>
                <a:spcPts val="300"/>
              </a:spcBef>
              <a:buFont typeface="Arial" panose="020B0604020202020204" pitchFamily="34" charset="0"/>
              <a:buChar char="•"/>
            </a:pPr>
            <a:r>
              <a:rPr lang="en-US" sz="2000" dirty="0">
                <a:cs typeface="Times New Roman" pitchFamily="18" charset="0"/>
              </a:rPr>
              <a:t>Additional research is conducted to analyze travel patterns </a:t>
            </a:r>
          </a:p>
          <a:p>
            <a:pPr marL="285750" indent="-285750" eaLnBrk="0" hangingPunct="0">
              <a:spcBef>
                <a:spcPts val="300"/>
              </a:spcBef>
              <a:buFont typeface="Arial" panose="020B0604020202020204" pitchFamily="34" charset="0"/>
              <a:buChar char="•"/>
            </a:pPr>
            <a:endParaRPr lang="en-US" sz="2000" dirty="0">
              <a:cs typeface="Times New Roman" pitchFamily="18" charset="0"/>
            </a:endParaRPr>
          </a:p>
          <a:p>
            <a:pPr marL="285750" indent="-285750" eaLnBrk="0" hangingPunct="0">
              <a:spcBef>
                <a:spcPts val="300"/>
              </a:spcBef>
              <a:buFont typeface="Arial" panose="020B0604020202020204" pitchFamily="34" charset="0"/>
              <a:buChar char="•"/>
            </a:pPr>
            <a:r>
              <a:rPr lang="en-US" sz="2000" dirty="0">
                <a:cs typeface="Times New Roman" pitchFamily="18" charset="0"/>
              </a:rPr>
              <a:t>Analysis of open source and social media activity is performed</a:t>
            </a:r>
          </a:p>
          <a:p>
            <a:pPr marL="285750" indent="-285750" eaLnBrk="0" hangingPunct="0">
              <a:spcBef>
                <a:spcPts val="300"/>
              </a:spcBef>
              <a:buFont typeface="Arial" panose="020B0604020202020204" pitchFamily="34" charset="0"/>
              <a:buChar char="•"/>
            </a:pPr>
            <a:endParaRPr lang="en-US" sz="2000" dirty="0">
              <a:cs typeface="Times New Roman" pitchFamily="18" charset="0"/>
            </a:endParaRPr>
          </a:p>
          <a:p>
            <a:pPr marL="285750" indent="-285750" eaLnBrk="0" hangingPunct="0">
              <a:spcBef>
                <a:spcPts val="300"/>
              </a:spcBef>
              <a:buFont typeface="Arial" panose="020B0604020202020204" pitchFamily="34" charset="0"/>
              <a:buChar char="•"/>
            </a:pPr>
            <a:r>
              <a:rPr lang="en-US" sz="2000" dirty="0">
                <a:cs typeface="Times New Roman" pitchFamily="18" charset="0"/>
              </a:rPr>
              <a:t>All available information is considered to determine whether or not notification is appropriate.</a:t>
            </a:r>
          </a:p>
          <a:p>
            <a:pPr marL="285750" indent="-285750" eaLnBrk="0" hangingPunct="0">
              <a:spcBef>
                <a:spcPts val="300"/>
              </a:spcBef>
              <a:buFont typeface="Arial" panose="020B0604020202020204" pitchFamily="34" charset="0"/>
              <a:buChar char="•"/>
            </a:pPr>
            <a:endParaRPr lang="en-US" sz="2000" dirty="0">
              <a:cs typeface="Times New Roman" pitchFamily="18" charset="0"/>
            </a:endParaRPr>
          </a:p>
          <a:p>
            <a:pPr marL="285750" indent="-285750" eaLnBrk="0" hangingPunct="0">
              <a:spcBef>
                <a:spcPts val="300"/>
              </a:spcBef>
              <a:buFont typeface="Arial" panose="020B0604020202020204" pitchFamily="34" charset="0"/>
              <a:buChar char="•"/>
            </a:pPr>
            <a:r>
              <a:rPr lang="en-US" sz="2000" dirty="0">
                <a:cs typeface="Times New Roman" pitchFamily="18" charset="0"/>
              </a:rPr>
              <a:t>A notification is sent to the respective HSI Attaché office or CBP Liaison as well as to the USMS </a:t>
            </a:r>
          </a:p>
          <a:p>
            <a:pPr marL="285750" indent="-285750" eaLnBrk="0" hangingPunct="0">
              <a:spcBef>
                <a:spcPts val="300"/>
              </a:spcBef>
              <a:buFont typeface="Arial" panose="020B0604020202020204" pitchFamily="34" charset="0"/>
              <a:buChar char="•"/>
            </a:pPr>
            <a:endParaRPr lang="en-US" sz="2000" dirty="0">
              <a:solidFill>
                <a:schemeClr val="bg1"/>
              </a:solidFill>
              <a:cs typeface="Times New Roman" pitchFamily="18" charset="0"/>
            </a:endParaRPr>
          </a:p>
        </p:txBody>
      </p:sp>
      <p:sp>
        <p:nvSpPr>
          <p:cNvPr id="3" name="Rectangle 2">
            <a:extLst>
              <a:ext uri="{FF2B5EF4-FFF2-40B4-BE49-F238E27FC236}">
                <a16:creationId xmlns:a16="http://schemas.microsoft.com/office/drawing/2014/main" id="{E96206A2-C062-415C-9E0D-D05FFE93FB82}"/>
              </a:ext>
            </a:extLst>
          </p:cNvPr>
          <p:cNvSpPr/>
          <p:nvPr/>
        </p:nvSpPr>
        <p:spPr>
          <a:xfrm>
            <a:off x="17930" y="460699"/>
            <a:ext cx="3442218" cy="482462"/>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22859" rIns="45718" bIns="22859" rtlCol="0" anchor="ctr"/>
          <a:lstStyle/>
          <a:p>
            <a:pPr algn="ctr"/>
            <a:endParaRPr lang="en-US" sz="900" dirty="0">
              <a:solidFill>
                <a:prstClr val="white"/>
              </a:solidFill>
            </a:endParaRPr>
          </a:p>
        </p:txBody>
      </p:sp>
      <p:sp>
        <p:nvSpPr>
          <p:cNvPr id="4" name="TextBox 3">
            <a:extLst>
              <a:ext uri="{FF2B5EF4-FFF2-40B4-BE49-F238E27FC236}">
                <a16:creationId xmlns:a16="http://schemas.microsoft.com/office/drawing/2014/main" id="{417182EB-E8BE-40CC-959A-390C89A615DC}"/>
              </a:ext>
            </a:extLst>
          </p:cNvPr>
          <p:cNvSpPr txBox="1"/>
          <p:nvPr/>
        </p:nvSpPr>
        <p:spPr>
          <a:xfrm>
            <a:off x="1088288" y="490696"/>
            <a:ext cx="2523791" cy="353941"/>
          </a:xfrm>
          <a:prstGeom prst="rect">
            <a:avLst/>
          </a:prstGeom>
          <a:noFill/>
        </p:spPr>
        <p:txBody>
          <a:bodyPr wrap="square" lIns="45718" tIns="22859" rIns="45718" bIns="22859" rtlCol="0">
            <a:spAutoFit/>
          </a:bodyPr>
          <a:lstStyle/>
          <a:p>
            <a:r>
              <a:rPr lang="en-US" sz="2000" cap="small" dirty="0">
                <a:solidFill>
                  <a:prstClr val="white"/>
                </a:solidFill>
                <a:latin typeface="Open Sans" panose="020B0606030504020204" pitchFamily="34" charset="0"/>
                <a:ea typeface="Open Sans" panose="020B0606030504020204" pitchFamily="34" charset="0"/>
                <a:cs typeface="Open Sans" panose="020B0606030504020204" pitchFamily="34" charset="0"/>
              </a:rPr>
              <a:t>Angel watch center </a:t>
            </a:r>
          </a:p>
        </p:txBody>
      </p:sp>
      <p:sp>
        <p:nvSpPr>
          <p:cNvPr id="5" name="Rectangle 4">
            <a:extLst>
              <a:ext uri="{FF2B5EF4-FFF2-40B4-BE49-F238E27FC236}">
                <a16:creationId xmlns:a16="http://schemas.microsoft.com/office/drawing/2014/main" id="{769B9193-C562-40B7-991D-DF4ADB671105}"/>
              </a:ext>
            </a:extLst>
          </p:cNvPr>
          <p:cNvSpPr/>
          <p:nvPr/>
        </p:nvSpPr>
        <p:spPr>
          <a:xfrm>
            <a:off x="3460148" y="460699"/>
            <a:ext cx="151931" cy="4824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22859" rIns="45718" bIns="22859" rtlCol="0" anchor="ctr"/>
          <a:lstStyle/>
          <a:p>
            <a:pPr algn="ctr"/>
            <a:endParaRPr lang="en-US" sz="900" dirty="0">
              <a:solidFill>
                <a:prstClr val="white"/>
              </a:solidFill>
            </a:endParaRPr>
          </a:p>
        </p:txBody>
      </p:sp>
      <p:pic>
        <p:nvPicPr>
          <p:cNvPr id="6" name="Picture 4" descr="HSI badge">
            <a:extLst>
              <a:ext uri="{FF2B5EF4-FFF2-40B4-BE49-F238E27FC236}">
                <a16:creationId xmlns:a16="http://schemas.microsoft.com/office/drawing/2014/main" id="{3D663C7C-C76B-4743-9D53-6ABEB429868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98004" y="186857"/>
            <a:ext cx="733542" cy="1030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 name="Title 2"/>
          <p:cNvSpPr txBox="1">
            <a:spLocks/>
          </p:cNvSpPr>
          <p:nvPr/>
        </p:nvSpPr>
        <p:spPr>
          <a:xfrm>
            <a:off x="2896761" y="742674"/>
            <a:ext cx="6902426" cy="571500"/>
          </a:xfrm>
          <a:prstGeom prst="rect">
            <a:avLst/>
          </a:prstGeom>
        </p:spPr>
        <p:txBody>
          <a:bodyPr vert="horz" lIns="45718" tIns="22859" rIns="45718" bIns="22859" rtlCol="0" anchor="b">
            <a:normAutofit fontScale="92500"/>
          </a:bodyPr>
          <a:lstStyle>
            <a:lvl1pPr algn="ctr" defTabSz="1828800" rtl="0" eaLnBrk="1" latinLnBrk="0" hangingPunct="1">
              <a:lnSpc>
                <a:spcPct val="90000"/>
              </a:lnSpc>
              <a:spcBef>
                <a:spcPct val="0"/>
              </a:spcBef>
              <a:buNone/>
              <a:defRPr sz="12000" kern="1200">
                <a:solidFill>
                  <a:schemeClr val="tx1"/>
                </a:solidFill>
                <a:latin typeface="+mj-lt"/>
                <a:ea typeface="+mj-ea"/>
                <a:cs typeface="+mj-cs"/>
              </a:defRPr>
            </a:lvl1pPr>
          </a:lstStyle>
          <a:p>
            <a:r>
              <a:rPr lang="en-US" sz="2400" dirty="0"/>
              <a:t>Angel Watch TCSO Notification Process (Cont.)</a:t>
            </a:r>
          </a:p>
        </p:txBody>
      </p:sp>
      <p:grpSp>
        <p:nvGrpSpPr>
          <p:cNvPr id="8" name="Group 7"/>
          <p:cNvGrpSpPr/>
          <p:nvPr/>
        </p:nvGrpSpPr>
        <p:grpSpPr>
          <a:xfrm>
            <a:off x="0" y="6224039"/>
            <a:ext cx="12192000" cy="633962"/>
            <a:chOff x="0" y="12448077"/>
            <a:chExt cx="24384000" cy="1267923"/>
          </a:xfrm>
        </p:grpSpPr>
        <p:grpSp>
          <p:nvGrpSpPr>
            <p:cNvPr id="9" name="Group 8"/>
            <p:cNvGrpSpPr/>
            <p:nvPr/>
          </p:nvGrpSpPr>
          <p:grpSpPr>
            <a:xfrm>
              <a:off x="0" y="13417826"/>
              <a:ext cx="24384000" cy="298174"/>
              <a:chOff x="0" y="13417826"/>
              <a:chExt cx="24384000" cy="298174"/>
            </a:xfrm>
          </p:grpSpPr>
          <p:sp>
            <p:nvSpPr>
              <p:cNvPr id="11" name="Rectangle 10"/>
              <p:cNvSpPr/>
              <p:nvPr/>
            </p:nvSpPr>
            <p:spPr>
              <a:xfrm>
                <a:off x="0" y="13417826"/>
                <a:ext cx="4820034"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12" name="Rectangle 11"/>
              <p:cNvSpPr/>
              <p:nvPr/>
            </p:nvSpPr>
            <p:spPr>
              <a:xfrm>
                <a:off x="4820034"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13" name="Rectangle 12"/>
              <p:cNvSpPr/>
              <p:nvPr/>
            </p:nvSpPr>
            <p:spPr>
              <a:xfrm>
                <a:off x="9735873" y="13417826"/>
                <a:ext cx="491583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14" name="Rectangle 13"/>
              <p:cNvSpPr/>
              <p:nvPr/>
            </p:nvSpPr>
            <p:spPr>
              <a:xfrm>
                <a:off x="14651712"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15" name="Rectangle 14"/>
              <p:cNvSpPr/>
              <p:nvPr/>
            </p:nvSpPr>
            <p:spPr>
              <a:xfrm>
                <a:off x="19567551" y="13417826"/>
                <a:ext cx="481644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grpSp>
        <p:pic>
          <p:nvPicPr>
            <p:cNvPr id="10" name="Picture 3" descr="H:\HSI Srategic Planning\Strategic Planning\General Designs\2016-2020 Strat Plan\ICE-transbkg-s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5775" y="12448077"/>
              <a:ext cx="2057400" cy="74295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a:extLst>
              <a:ext uri="{FF2B5EF4-FFF2-40B4-BE49-F238E27FC236}">
                <a16:creationId xmlns:a16="http://schemas.microsoft.com/office/drawing/2014/main" id="{73E23573-686D-41E2-8F14-BC9A0D93B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2207" y="1778884"/>
            <a:ext cx="4874381" cy="2924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7">
            <a:extLst>
              <a:ext uri="{FF2B5EF4-FFF2-40B4-BE49-F238E27FC236}">
                <a16:creationId xmlns:a16="http://schemas.microsoft.com/office/drawing/2014/main" id="{98F5917D-2075-401D-833F-128DACC99A9C}"/>
              </a:ext>
            </a:extLst>
          </p:cNvPr>
          <p:cNvSpPr txBox="1"/>
          <p:nvPr/>
        </p:nvSpPr>
        <p:spPr>
          <a:xfrm rot="10800000" flipV="1">
            <a:off x="126501" y="5539236"/>
            <a:ext cx="8843327" cy="830997"/>
          </a:xfrm>
          <a:prstGeom prst="rect">
            <a:avLst/>
          </a:prstGeom>
          <a:noFill/>
        </p:spPr>
        <p:txBody>
          <a:bodyPr wrap="square" rtlCol="0">
            <a:spAutoFit/>
          </a:bodyPr>
          <a:lstStyle/>
          <a:p>
            <a:pPr marL="742931" lvl="1" indent="-285750" eaLnBrk="0" hangingPunct="0">
              <a:spcBef>
                <a:spcPts val="300"/>
              </a:spcBef>
              <a:buFont typeface="Wingdings" panose="05000000000000000000" pitchFamily="2" charset="2"/>
              <a:buChar char="v"/>
            </a:pPr>
            <a:r>
              <a:rPr lang="en-US" sz="1600" dirty="0">
                <a:cs typeface="Times New Roman" pitchFamily="18" charset="0"/>
              </a:rPr>
              <a:t>Notification includes the TCSOs identifiers, flight information, relevant open source/social media information (if available) and the NSOR record or state public sex offender registry information.</a:t>
            </a:r>
            <a:endParaRPr lang="en-US" sz="2000" dirty="0">
              <a:cs typeface="Times New Roman" pitchFamily="18" charset="0"/>
            </a:endParaRPr>
          </a:p>
        </p:txBody>
      </p:sp>
    </p:spTree>
    <p:extLst>
      <p:ext uri="{BB962C8B-B14F-4D97-AF65-F5344CB8AC3E}">
        <p14:creationId xmlns:p14="http://schemas.microsoft.com/office/powerpoint/2010/main" val="66884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224039"/>
            <a:ext cx="12192000" cy="633962"/>
            <a:chOff x="0" y="12448077"/>
            <a:chExt cx="24384000" cy="1267923"/>
          </a:xfrm>
        </p:grpSpPr>
        <p:grpSp>
          <p:nvGrpSpPr>
            <p:cNvPr id="23" name="Group 22"/>
            <p:cNvGrpSpPr/>
            <p:nvPr/>
          </p:nvGrpSpPr>
          <p:grpSpPr>
            <a:xfrm>
              <a:off x="0" y="13417826"/>
              <a:ext cx="24384000" cy="298174"/>
              <a:chOff x="0" y="13417826"/>
              <a:chExt cx="24384000" cy="298174"/>
            </a:xfrm>
          </p:grpSpPr>
          <p:sp>
            <p:nvSpPr>
              <p:cNvPr id="24" name="Rectangle 23"/>
              <p:cNvSpPr/>
              <p:nvPr/>
            </p:nvSpPr>
            <p:spPr>
              <a:xfrm>
                <a:off x="0" y="13417826"/>
                <a:ext cx="4820034"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0"/>
                <a:endParaRPr lang="en-US" sz="900" dirty="0">
                  <a:solidFill>
                    <a:prstClr val="white"/>
                  </a:solidFill>
                  <a:latin typeface="Calibri" panose="020F0502020204030204"/>
                </a:endParaRPr>
              </a:p>
            </p:txBody>
          </p:sp>
          <p:sp>
            <p:nvSpPr>
              <p:cNvPr id="25" name="Rectangle 24"/>
              <p:cNvSpPr/>
              <p:nvPr/>
            </p:nvSpPr>
            <p:spPr>
              <a:xfrm>
                <a:off x="4820034"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0"/>
                <a:endParaRPr lang="en-US" sz="900" dirty="0">
                  <a:solidFill>
                    <a:prstClr val="white"/>
                  </a:solidFill>
                  <a:latin typeface="Calibri" panose="020F0502020204030204"/>
                </a:endParaRPr>
              </a:p>
            </p:txBody>
          </p:sp>
          <p:sp>
            <p:nvSpPr>
              <p:cNvPr id="31" name="Rectangle 30"/>
              <p:cNvSpPr/>
              <p:nvPr/>
            </p:nvSpPr>
            <p:spPr>
              <a:xfrm>
                <a:off x="9735873" y="13417826"/>
                <a:ext cx="491583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0"/>
                <a:endParaRPr lang="en-US" sz="900" dirty="0">
                  <a:solidFill>
                    <a:prstClr val="white"/>
                  </a:solidFill>
                  <a:latin typeface="Calibri" panose="020F0502020204030204"/>
                </a:endParaRPr>
              </a:p>
            </p:txBody>
          </p:sp>
          <p:sp>
            <p:nvSpPr>
              <p:cNvPr id="32" name="Rectangle 31"/>
              <p:cNvSpPr/>
              <p:nvPr/>
            </p:nvSpPr>
            <p:spPr>
              <a:xfrm>
                <a:off x="14651712"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0"/>
                <a:endParaRPr lang="en-US" sz="900" dirty="0">
                  <a:solidFill>
                    <a:prstClr val="white"/>
                  </a:solidFill>
                  <a:latin typeface="Calibri" panose="020F0502020204030204"/>
                </a:endParaRPr>
              </a:p>
            </p:txBody>
          </p:sp>
          <p:sp>
            <p:nvSpPr>
              <p:cNvPr id="33" name="Rectangle 32"/>
              <p:cNvSpPr/>
              <p:nvPr/>
            </p:nvSpPr>
            <p:spPr>
              <a:xfrm>
                <a:off x="19567551" y="13417826"/>
                <a:ext cx="481644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0"/>
                <a:endParaRPr lang="en-US" sz="900" dirty="0">
                  <a:solidFill>
                    <a:prstClr val="white"/>
                  </a:solidFill>
                  <a:latin typeface="Calibri" panose="020F0502020204030204"/>
                </a:endParaRPr>
              </a:p>
            </p:txBody>
          </p:sp>
        </p:grpSp>
        <p:pic>
          <p:nvPicPr>
            <p:cNvPr id="34" name="Picture 3" descr="H:\HSI Srategic Planning\Strategic Planning\General Designs\2016-2020 Strat Plan\ICE-transbkg-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5775" y="12448077"/>
              <a:ext cx="2057400" cy="74295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itle 2"/>
          <p:cNvSpPr txBox="1">
            <a:spLocks/>
          </p:cNvSpPr>
          <p:nvPr/>
        </p:nvSpPr>
        <p:spPr>
          <a:xfrm>
            <a:off x="2293648" y="1171829"/>
            <a:ext cx="6902426" cy="571500"/>
          </a:xfrm>
          <a:prstGeom prst="rect">
            <a:avLst/>
          </a:prstGeom>
        </p:spPr>
        <p:txBody>
          <a:bodyPr vert="horz" lIns="45718" tIns="22859" rIns="45718" bIns="22859" rtlCol="0" anchor="b">
            <a:normAutofit fontScale="85000" lnSpcReduction="10000"/>
          </a:bodyPr>
          <a:lstStyle>
            <a:lvl1pPr algn="ctr" defTabSz="1828800" rtl="0" eaLnBrk="1" latinLnBrk="0" hangingPunct="1">
              <a:lnSpc>
                <a:spcPct val="90000"/>
              </a:lnSpc>
              <a:spcBef>
                <a:spcPct val="0"/>
              </a:spcBef>
              <a:buNone/>
              <a:defRPr sz="12000" kern="1200">
                <a:solidFill>
                  <a:schemeClr val="tx1"/>
                </a:solidFill>
                <a:latin typeface="+mj-lt"/>
                <a:ea typeface="+mj-ea"/>
                <a:cs typeface="+mj-cs"/>
              </a:defRPr>
            </a:lvl1pPr>
          </a:lstStyle>
          <a:p>
            <a:r>
              <a:rPr lang="en-US" sz="3550" dirty="0">
                <a:latin typeface="Calibri Light" panose="020F0302020204030204"/>
              </a:rPr>
              <a:t>DHS/ U.S. Department of State Coordination</a:t>
            </a:r>
          </a:p>
        </p:txBody>
      </p:sp>
      <p:sp>
        <p:nvSpPr>
          <p:cNvPr id="19" name="Content Placeholder 3"/>
          <p:cNvSpPr txBox="1">
            <a:spLocks/>
          </p:cNvSpPr>
          <p:nvPr/>
        </p:nvSpPr>
        <p:spPr>
          <a:xfrm>
            <a:off x="1205009" y="1931591"/>
            <a:ext cx="9623412" cy="4060136"/>
          </a:xfrm>
          <a:prstGeom prst="rect">
            <a:avLst/>
          </a:prstGeom>
        </p:spPr>
        <p:txBody>
          <a:bodyPr vert="horz" lIns="45718" tIns="22859" rIns="45718" bIns="22859" rtlCol="0">
            <a:normAutofit/>
          </a:bodyPr>
          <a:lstStyle>
            <a:lvl1pPr marL="0" indent="0" algn="ctr" defTabSz="1828800" rtl="0" eaLnBrk="1" latinLnBrk="0" hangingPunct="1">
              <a:lnSpc>
                <a:spcPct val="90000"/>
              </a:lnSpc>
              <a:spcBef>
                <a:spcPts val="2000"/>
              </a:spcBef>
              <a:buFont typeface="Arial" panose="020B0604020202020204" pitchFamily="34" charset="0"/>
              <a:buNone/>
              <a:defRPr sz="4800" kern="1200">
                <a:solidFill>
                  <a:schemeClr val="tx1"/>
                </a:solidFill>
                <a:latin typeface="+mn-lt"/>
                <a:ea typeface="+mn-ea"/>
                <a:cs typeface="+mn-cs"/>
              </a:defRPr>
            </a:lvl1pPr>
            <a:lvl2pPr marL="914400" indent="0" algn="ctr" defTabSz="1828800"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2pPr>
            <a:lvl3pPr marL="1828800" indent="0" algn="ctr" defTabSz="18288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3pPr>
            <a:lvl4pPr marL="2743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36576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5pPr>
            <a:lvl6pPr marL="45720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4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8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5200" indent="0" algn="ctr" defTabSz="18288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algn="l"/>
            <a:endParaRPr lang="en-US" sz="2150" dirty="0">
              <a:solidFill>
                <a:prstClr val="white"/>
              </a:solidFill>
              <a:latin typeface="Calibri" panose="020F0502020204030204"/>
            </a:endParaRPr>
          </a:p>
        </p:txBody>
      </p:sp>
      <p:sp>
        <p:nvSpPr>
          <p:cNvPr id="16" name="Content Placeholder 3"/>
          <p:cNvSpPr txBox="1">
            <a:spLocks/>
          </p:cNvSpPr>
          <p:nvPr/>
        </p:nvSpPr>
        <p:spPr>
          <a:xfrm>
            <a:off x="830179" y="2460516"/>
            <a:ext cx="10672059" cy="4054120"/>
          </a:xfrm>
          <a:prstGeom prst="rect">
            <a:avLst/>
          </a:prstGeom>
        </p:spPr>
        <p:txBody>
          <a:bodyPr vert="horz" lIns="45718" tIns="22859" rIns="45718" bIns="22859"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spcBef>
                <a:spcPct val="50000"/>
              </a:spcBef>
            </a:pPr>
            <a:r>
              <a:rPr lang="en-US" sz="2150" dirty="0">
                <a:cs typeface="Times New Roman" pitchFamily="18" charset="0"/>
              </a:rPr>
              <a:t>In accordance with International Megan’s Law, the Angel Watch Center works with the Department of State to identify covered child sex offenders who are required to receive a passport endorsement.</a:t>
            </a:r>
          </a:p>
          <a:p>
            <a:pPr marL="0" indent="0" eaLnBrk="0" hangingPunct="0">
              <a:spcBef>
                <a:spcPct val="50000"/>
              </a:spcBef>
              <a:buNone/>
            </a:pPr>
            <a:endParaRPr lang="en-US" sz="2150" dirty="0">
              <a:cs typeface="Times New Roman" pitchFamily="18" charset="0"/>
            </a:endParaRPr>
          </a:p>
          <a:p>
            <a:pPr eaLnBrk="0" hangingPunct="0">
              <a:spcBef>
                <a:spcPct val="50000"/>
              </a:spcBef>
            </a:pPr>
            <a:r>
              <a:rPr lang="en-US" sz="2150" dirty="0">
                <a:cs typeface="Times New Roman" pitchFamily="18" charset="0"/>
              </a:rPr>
              <a:t>The endorsement will state the following: THE BEARER WAS CONVICTED OF A SEX OFFENSE AGAINST A MINOR, AND IS A COVERED SEX OFFENDER PURSUANT TO 22 USC 212B(C)(1).</a:t>
            </a:r>
          </a:p>
        </p:txBody>
      </p:sp>
      <p:sp>
        <p:nvSpPr>
          <p:cNvPr id="17" name="Rectangle 16">
            <a:extLst>
              <a:ext uri="{FF2B5EF4-FFF2-40B4-BE49-F238E27FC236}">
                <a16:creationId xmlns:a16="http://schemas.microsoft.com/office/drawing/2014/main" id="{45CE655B-0E12-4F04-BBBD-242C05A473AF}"/>
              </a:ext>
            </a:extLst>
          </p:cNvPr>
          <p:cNvSpPr/>
          <p:nvPr/>
        </p:nvSpPr>
        <p:spPr>
          <a:xfrm>
            <a:off x="17930" y="460699"/>
            <a:ext cx="3442218" cy="482462"/>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22859" rIns="45718" bIns="22859" rtlCol="0" anchor="ctr"/>
          <a:lstStyle/>
          <a:p>
            <a:pPr algn="ctr"/>
            <a:endParaRPr lang="en-US" sz="900" dirty="0">
              <a:solidFill>
                <a:prstClr val="white"/>
              </a:solidFill>
            </a:endParaRPr>
          </a:p>
        </p:txBody>
      </p:sp>
      <p:sp>
        <p:nvSpPr>
          <p:cNvPr id="20" name="TextBox 19">
            <a:extLst>
              <a:ext uri="{FF2B5EF4-FFF2-40B4-BE49-F238E27FC236}">
                <a16:creationId xmlns:a16="http://schemas.microsoft.com/office/drawing/2014/main" id="{7D376A64-ED70-439D-9574-9AB970CD840B}"/>
              </a:ext>
            </a:extLst>
          </p:cNvPr>
          <p:cNvSpPr txBox="1"/>
          <p:nvPr/>
        </p:nvSpPr>
        <p:spPr>
          <a:xfrm>
            <a:off x="1088288" y="490696"/>
            <a:ext cx="2523791" cy="338552"/>
          </a:xfrm>
          <a:prstGeom prst="rect">
            <a:avLst/>
          </a:prstGeom>
          <a:noFill/>
        </p:spPr>
        <p:txBody>
          <a:bodyPr wrap="square" lIns="45718" tIns="22859" rIns="45718" bIns="22859" rtlCol="0">
            <a:spAutoFit/>
          </a:bodyPr>
          <a:lstStyle/>
          <a:p>
            <a:r>
              <a:rPr lang="en-US" sz="1900" cap="small" dirty="0">
                <a:solidFill>
                  <a:prstClr val="white"/>
                </a:solidFill>
                <a:latin typeface="Open Sans" panose="020B0606030504020204" pitchFamily="34" charset="0"/>
                <a:ea typeface="Open Sans" panose="020B0606030504020204" pitchFamily="34" charset="0"/>
                <a:cs typeface="Open Sans" panose="020B0606030504020204" pitchFamily="34" charset="0"/>
              </a:rPr>
              <a:t>Angel watch center </a:t>
            </a:r>
          </a:p>
        </p:txBody>
      </p:sp>
      <p:pic>
        <p:nvPicPr>
          <p:cNvPr id="21" name="Picture 4" descr="HSI badge">
            <a:extLst>
              <a:ext uri="{FF2B5EF4-FFF2-40B4-BE49-F238E27FC236}">
                <a16:creationId xmlns:a16="http://schemas.microsoft.com/office/drawing/2014/main" id="{3B2A6348-0AE5-4DDB-A0F1-C8C73B28C56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8004" y="186857"/>
            <a:ext cx="733542" cy="1030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8017" y="479619"/>
            <a:ext cx="1652369" cy="16523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9282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FA9B309-F6BA-49B2-B114-69ECF1FE4C45}"/>
              </a:ext>
            </a:extLst>
          </p:cNvPr>
          <p:cNvPicPr>
            <a:picLocks noGrp="1" noChangeAspect="1"/>
          </p:cNvPicPr>
          <p:nvPr>
            <p:ph idx="1"/>
          </p:nvPr>
        </p:nvPicPr>
        <p:blipFill>
          <a:blip r:embed="rId2"/>
          <a:stretch>
            <a:fillRect/>
          </a:stretch>
        </p:blipFill>
        <p:spPr>
          <a:xfrm>
            <a:off x="2608218" y="1322393"/>
            <a:ext cx="6607629" cy="4070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a:extLst>
              <a:ext uri="{FF2B5EF4-FFF2-40B4-BE49-F238E27FC236}">
                <a16:creationId xmlns:a16="http://schemas.microsoft.com/office/drawing/2014/main" id="{45CE655B-0E12-4F04-BBBD-242C05A473AF}"/>
              </a:ext>
            </a:extLst>
          </p:cNvPr>
          <p:cNvSpPr/>
          <p:nvPr/>
        </p:nvSpPr>
        <p:spPr>
          <a:xfrm>
            <a:off x="17930" y="460699"/>
            <a:ext cx="3442218" cy="482462"/>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lIns="45718" tIns="22859" rIns="45718" bIns="22859" rtlCol="0" anchor="ctr"/>
          <a:lstStyle/>
          <a:p>
            <a:pPr algn="ctr"/>
            <a:endParaRPr lang="en-US" sz="900" dirty="0">
              <a:solidFill>
                <a:prstClr val="white"/>
              </a:solidFill>
            </a:endParaRPr>
          </a:p>
        </p:txBody>
      </p:sp>
      <p:sp>
        <p:nvSpPr>
          <p:cNvPr id="5" name="TextBox 4">
            <a:extLst>
              <a:ext uri="{FF2B5EF4-FFF2-40B4-BE49-F238E27FC236}">
                <a16:creationId xmlns:a16="http://schemas.microsoft.com/office/drawing/2014/main" id="{7D376A64-ED70-439D-9574-9AB970CD840B}"/>
              </a:ext>
            </a:extLst>
          </p:cNvPr>
          <p:cNvSpPr txBox="1"/>
          <p:nvPr/>
        </p:nvSpPr>
        <p:spPr>
          <a:xfrm>
            <a:off x="1088288" y="490696"/>
            <a:ext cx="2523791" cy="338552"/>
          </a:xfrm>
          <a:prstGeom prst="rect">
            <a:avLst/>
          </a:prstGeom>
          <a:noFill/>
        </p:spPr>
        <p:txBody>
          <a:bodyPr wrap="square" lIns="45718" tIns="22859" rIns="45718" bIns="22859" rtlCol="0">
            <a:spAutoFit/>
          </a:bodyPr>
          <a:lstStyle/>
          <a:p>
            <a:r>
              <a:rPr lang="en-US" sz="1900" cap="small" dirty="0">
                <a:solidFill>
                  <a:prstClr val="white"/>
                </a:solidFill>
                <a:latin typeface="Open Sans" panose="020B0606030504020204" pitchFamily="34" charset="0"/>
                <a:ea typeface="Open Sans" panose="020B0606030504020204" pitchFamily="34" charset="0"/>
                <a:cs typeface="Open Sans" panose="020B0606030504020204" pitchFamily="34" charset="0"/>
              </a:rPr>
              <a:t>Angel watch center </a:t>
            </a:r>
          </a:p>
        </p:txBody>
      </p:sp>
      <p:pic>
        <p:nvPicPr>
          <p:cNvPr id="6" name="Picture 4" descr="HSI badge">
            <a:extLst>
              <a:ext uri="{FF2B5EF4-FFF2-40B4-BE49-F238E27FC236}">
                <a16:creationId xmlns:a16="http://schemas.microsoft.com/office/drawing/2014/main" id="{3B2A6348-0AE5-4DDB-A0F1-C8C73B28C56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8004" y="186857"/>
            <a:ext cx="733542" cy="1030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7" name="Group 6"/>
          <p:cNvGrpSpPr/>
          <p:nvPr/>
        </p:nvGrpSpPr>
        <p:grpSpPr>
          <a:xfrm>
            <a:off x="0" y="6224039"/>
            <a:ext cx="12192000" cy="633962"/>
            <a:chOff x="0" y="12448077"/>
            <a:chExt cx="24384000" cy="1267923"/>
          </a:xfrm>
        </p:grpSpPr>
        <p:grpSp>
          <p:nvGrpSpPr>
            <p:cNvPr id="8" name="Group 7"/>
            <p:cNvGrpSpPr/>
            <p:nvPr/>
          </p:nvGrpSpPr>
          <p:grpSpPr>
            <a:xfrm>
              <a:off x="0" y="13417826"/>
              <a:ext cx="24384000" cy="298174"/>
              <a:chOff x="0" y="13417826"/>
              <a:chExt cx="24384000" cy="298174"/>
            </a:xfrm>
          </p:grpSpPr>
          <p:sp>
            <p:nvSpPr>
              <p:cNvPr id="10" name="Rectangle 9"/>
              <p:cNvSpPr/>
              <p:nvPr/>
            </p:nvSpPr>
            <p:spPr>
              <a:xfrm>
                <a:off x="0" y="13417826"/>
                <a:ext cx="4820034"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11" name="Rectangle 10"/>
              <p:cNvSpPr/>
              <p:nvPr/>
            </p:nvSpPr>
            <p:spPr>
              <a:xfrm>
                <a:off x="4820034"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12" name="Rectangle 11"/>
              <p:cNvSpPr/>
              <p:nvPr/>
            </p:nvSpPr>
            <p:spPr>
              <a:xfrm>
                <a:off x="9735873" y="13417826"/>
                <a:ext cx="491583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13" name="Rectangle 12"/>
              <p:cNvSpPr/>
              <p:nvPr/>
            </p:nvSpPr>
            <p:spPr>
              <a:xfrm>
                <a:off x="14651712" y="13417826"/>
                <a:ext cx="4915839" cy="29817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14" name="Rectangle 13"/>
              <p:cNvSpPr/>
              <p:nvPr/>
            </p:nvSpPr>
            <p:spPr>
              <a:xfrm>
                <a:off x="19567551" y="13417826"/>
                <a:ext cx="4816449" cy="298174"/>
              </a:xfrm>
              <a:prstGeom prst="rect">
                <a:avLst/>
              </a:prstGeom>
              <a:solidFill>
                <a:srgbClr val="002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grpSp>
        <p:pic>
          <p:nvPicPr>
            <p:cNvPr id="9" name="Picture 3" descr="H:\HSI Srategic Planning\Strategic Planning\General Designs\2016-2020 Strat Plan\ICE-transbkg-s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75775" y="12448077"/>
              <a:ext cx="2057400" cy="7429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02789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AFP Document" ma:contentTypeID="0x010100BA521C41550A427283F34EF72CDB76C8003579B014A34F544AB5A245368A2D3CF5" ma:contentTypeVersion="2" ma:contentTypeDescription="AFP Document - Australian Federal Police Custom Content Type" ma:contentTypeScope="" ma:versionID="30f400c7a2afc8511526ee9d2b76094a">
  <xsd:schema xmlns:xsd="http://www.w3.org/2001/XMLSchema" xmlns:xs="http://www.w3.org/2001/XMLSchema" xmlns:p="http://schemas.microsoft.com/office/2006/metadata/properties" xmlns:ns2="78a5d263-ab56-46a8-bed7-402d18ab00c7" xmlns:ns3="C46C8E19-9F55-4442-889D-FC9559FF4122" xmlns:ns4="c46c8e19-9f55-4442-889d-fc9559ff4122" targetNamespace="http://schemas.microsoft.com/office/2006/metadata/properties" ma:root="true" ma:fieldsID="68780b15af7f82b522b18b5840445ca3" ns2:_="" ns3:_="" ns4:_="">
    <xsd:import namespace="78a5d263-ab56-46a8-bed7-402d18ab00c7"/>
    <xsd:import namespace="C46C8E19-9F55-4442-889D-FC9559FF4122"/>
    <xsd:import namespace="c46c8e19-9f55-4442-889d-fc9559ff4122"/>
    <xsd:element name="properties">
      <xsd:complexType>
        <xsd:sequence>
          <xsd:element name="documentManagement">
            <xsd:complexType>
              <xsd:all>
                <xsd:element ref="ns2:_dlc_DocId" minOccurs="0"/>
                <xsd:element ref="ns2:_dlc_DocIdUrl" minOccurs="0"/>
                <xsd:element ref="ns2:_dlc_DocIdPersistId" minOccurs="0"/>
                <xsd:element ref="ns3:e8c8aaa3f3cc49e99f0b9d09ebadca14" minOccurs="0"/>
                <xsd:element ref="ns3:DocumentDescription" minOccurs="0"/>
                <xsd:element ref="ns2:TaxCatchAll" minOccurs="0"/>
                <xsd:element ref="ns2:TaxCatchAllLabel" minOccurs="0"/>
                <xsd:element ref="ns4:p1ecd1237af04d9b8452df827eadf62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a5d263-ab56-46a8-bed7-402d18ab00c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4" nillable="true" ma:displayName="Taxonomy Catch All Column" ma:hidden="true" ma:list="{7f4caa40-891f-45dc-ac21-76fc21aa27ff}" ma:internalName="TaxCatchAll" ma:showField="CatchAllData" ma:web="78a5d263-ab56-46a8-bed7-402d18ab00c7">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7f4caa40-891f-45dc-ac21-76fc21aa27ff}" ma:internalName="TaxCatchAllLabel" ma:readOnly="true" ma:showField="CatchAllDataLabel" ma:web="78a5d263-ab56-46a8-bed7-402d18ab00c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6C8E19-9F55-4442-889D-FC9559FF4122" elementFormDefault="qualified">
    <xsd:import namespace="http://schemas.microsoft.com/office/2006/documentManagement/types"/>
    <xsd:import namespace="http://schemas.microsoft.com/office/infopath/2007/PartnerControls"/>
    <xsd:element name="e8c8aaa3f3cc49e99f0b9d09ebadca14" ma:index="12" ma:taxonomy="true" ma:internalName="e8c8aaa3f3cc49e99f0b9d09ebadca14" ma:taxonomyFieldName="AFP_x0020_Classification" ma:displayName="AFP Classification" ma:indexed="true" ma:fieldId="{e8c8aaa3-f3cc-49e9-9f0b-9d09ebadca14}" ma:sspId="840ec5ba-1254-420f-88bd-a8510a331eab" ma:termSetId="a15fa104-4ec9-4531-b874-4b55be8f78a5" ma:anchorId="00000000-0000-0000-0000-000000000000" ma:open="false" ma:isKeyword="false">
      <xsd:complexType>
        <xsd:sequence>
          <xsd:element ref="pc:Terms" minOccurs="0" maxOccurs="1"/>
        </xsd:sequence>
      </xsd:complexType>
    </xsd:element>
    <xsd:element name="DocumentDescription" ma:index="13" nillable="true" ma:displayName="Document description" ma:internalName="Document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6c8e19-9f55-4442-889d-fc9559ff4122" elementFormDefault="qualified">
    <xsd:import namespace="http://schemas.microsoft.com/office/2006/documentManagement/types"/>
    <xsd:import namespace="http://schemas.microsoft.com/office/infopath/2007/PartnerControls"/>
    <xsd:element name="p1ecd1237af04d9b8452df827eadf627" ma:index="17" ma:taxonomy="true" ma:internalName="p1ecd1237af04d9b8452df827eadf627" ma:taxonomyFieldName="Activity_x0020_document_x0020_tags" ma:displayName="Activity document tags" ma:fieldId="{91ecd123-7af0-4d9b-8452-df827eadf627}" ma:taxonomyMulti="true" ma:sspId="840ec5ba-1254-420f-88bd-a8510a331eab" ma:termSetId="8061e8cd-2ac4-4ce4-a12c-32f5d936ff92" ma:anchorId="c0ccdf4a-bd41-4c8f-b8d4-7013d604dc27"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1ecd1237af04d9b8452df827eadf627 xmlns="c46c8e19-9f55-4442-889d-fc9559ff4122">
      <Terms xmlns="http://schemas.microsoft.com/office/infopath/2007/PartnerControls">
        <TermInfo xmlns="http://schemas.microsoft.com/office/infopath/2007/PartnerControls">
          <TermName xmlns="http://schemas.microsoft.com/office/infopath/2007/PartnerControls">ACCCE</TermName>
          <TermId xmlns="http://schemas.microsoft.com/office/infopath/2007/PartnerControls">6fa9cab8-7e87-4255-bc31-63bb732469b5</TermId>
        </TermInfo>
      </Terms>
    </p1ecd1237af04d9b8452df827eadf627>
    <_dlc_DocId xmlns="78a5d263-ab56-46a8-bed7-402d18ab00c7">TENXEPR372TU-435719964-23713</_dlc_DocId>
    <e8c8aaa3f3cc49e99f0b9d09ebadca14 xmlns="C46C8E19-9F55-4442-889D-FC9559FF4122">
      <Terms xmlns="http://schemas.microsoft.com/office/infopath/2007/PartnerControls">
        <TermInfo xmlns="http://schemas.microsoft.com/office/infopath/2007/PartnerControls">
          <TermName xmlns="http://schemas.microsoft.com/office/infopath/2007/PartnerControls">For-Official-Use-Only</TermName>
          <TermId xmlns="http://schemas.microsoft.com/office/infopath/2007/PartnerControls">ffa19dd7-111c-43ca-af28-c4a34e200109</TermId>
        </TermInfo>
      </Terms>
    </e8c8aaa3f3cc49e99f0b9d09ebadca14>
    <_dlc_DocIdUrl xmlns="78a5d263-ab56-46a8-bed7-402d18ab00c7">
      <Url>http://activity.afp.le/a/ACCCE/_layouts/DocIdRedir.aspx?ID=TENXEPR372TU-435719964-23713</Url>
      <Description>TENXEPR372TU-435719964-23713</Description>
    </_dlc_DocIdUrl>
    <TaxCatchAll xmlns="78a5d263-ab56-46a8-bed7-402d18ab00c7">
      <Value>2</Value>
      <Value>1</Value>
    </TaxCatchAll>
    <DocumentDescription xmlns="C46C8E19-9F55-4442-889D-FC9559FF4122" xsi:nil="true"/>
  </documentManagement>
</p:properties>
</file>

<file path=customXml/itemProps1.xml><?xml version="1.0" encoding="utf-8"?>
<ds:datastoreItem xmlns:ds="http://schemas.openxmlformats.org/officeDocument/2006/customXml" ds:itemID="{767B4882-C8D4-47D9-9ABE-48263265BDE4}"/>
</file>

<file path=customXml/itemProps2.xml><?xml version="1.0" encoding="utf-8"?>
<ds:datastoreItem xmlns:ds="http://schemas.openxmlformats.org/officeDocument/2006/customXml" ds:itemID="{BCB875A7-6B91-44E2-AC40-36449DA5CBEC}"/>
</file>

<file path=customXml/itemProps3.xml><?xml version="1.0" encoding="utf-8"?>
<ds:datastoreItem xmlns:ds="http://schemas.openxmlformats.org/officeDocument/2006/customXml" ds:itemID="{32DC84A4-7A53-41D7-B651-045165C45C62}"/>
</file>

<file path=customXml/itemProps4.xml><?xml version="1.0" encoding="utf-8"?>
<ds:datastoreItem xmlns:ds="http://schemas.openxmlformats.org/officeDocument/2006/customXml" ds:itemID="{D2D871C0-CB2D-43E2-8EF2-DFF4A19930D7}"/>
</file>

<file path=docProps/app.xml><?xml version="1.0" encoding="utf-8"?>
<Properties xmlns="http://schemas.openxmlformats.org/officeDocument/2006/extended-properties" xmlns:vt="http://schemas.openxmlformats.org/officeDocument/2006/docPropsVTypes">
  <Template>TM04033921[[fn=Damask]]</Template>
  <TotalTime>1270</TotalTime>
  <Words>1029</Words>
  <Application>Microsoft Office PowerPoint</Application>
  <PresentationFormat>Widescreen</PresentationFormat>
  <Paragraphs>138</Paragraphs>
  <Slides>15</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Bodoni MT</vt:lpstr>
      <vt:lpstr>Bookman Old Style</vt:lpstr>
      <vt:lpstr>Calibri</vt:lpstr>
      <vt:lpstr>Calibri Light</vt:lpstr>
      <vt:lpstr>Open Sans</vt:lpstr>
      <vt:lpstr>Open Sans BOLD</vt:lpstr>
      <vt:lpstr>Open Sans Light</vt:lpstr>
      <vt:lpstr>Rockwell</vt:lpstr>
      <vt:lpstr>Times New Roman</vt:lpstr>
      <vt:lpstr>Wingdings</vt:lpstr>
      <vt:lpstr>Damask</vt:lpstr>
      <vt:lpstr>PowerPoint Presentation</vt:lpstr>
      <vt:lpstr>PowerPoint Presentation</vt:lpstr>
      <vt:lpstr>Operation Angel Watch Background </vt:lpstr>
      <vt:lpstr>PowerPoint Presentation</vt:lpstr>
      <vt:lpstr>Angel Watch Center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Bash, Russell</dc:creator>
  <cp:lastModifiedBy>Bash, Russell</cp:lastModifiedBy>
  <cp:revision>17</cp:revision>
  <dcterms:created xsi:type="dcterms:W3CDTF">2019-06-10T01:32:12Z</dcterms:created>
  <dcterms:modified xsi:type="dcterms:W3CDTF">2019-06-17T06:39:21Z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FP Classification">
    <vt:lpwstr>2;#For-Official-Use-Only|ffa19dd7-111c-43ca-af28-c4a34e200109</vt:lpwstr>
  </property>
  <property fmtid="{D5CDD505-2E9C-101B-9397-08002B2CF9AE}" pid="3" name="_dlc_DocIdItemGuid">
    <vt:lpwstr>d9dec6ea-2f75-4b91-9889-86b83faba956</vt:lpwstr>
  </property>
  <property fmtid="{D5CDD505-2E9C-101B-9397-08002B2CF9AE}" pid="4" name="ContentTypeId">
    <vt:lpwstr>0x010100BA521C41550A427283F34EF72CDB76C8003579B014A34F544AB5A245368A2D3CF5</vt:lpwstr>
  </property>
  <property fmtid="{D5CDD505-2E9C-101B-9397-08002B2CF9AE}" pid="5" name="Activity document tags">
    <vt:lpwstr>1;#ACCCE|6fa9cab8-7e87-4255-bc31-63bb732469b5</vt:lpwstr>
  </property>
</Properties>
</file>