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3"/>
  </p:notesMasterIdLst>
  <p:sldIdLst>
    <p:sldId id="266" r:id="rId2"/>
    <p:sldId id="336" r:id="rId3"/>
    <p:sldId id="373" r:id="rId4"/>
    <p:sldId id="374" r:id="rId5"/>
    <p:sldId id="375" r:id="rId6"/>
    <p:sldId id="378" r:id="rId7"/>
    <p:sldId id="256" r:id="rId8"/>
    <p:sldId id="379" r:id="rId9"/>
    <p:sldId id="380" r:id="rId10"/>
    <p:sldId id="381" r:id="rId11"/>
    <p:sldId id="38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A6567-0519-4C32-91BC-21B83CEEF509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20971-0F39-4ED5-BD44-85473FDEB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9FDFA-0E53-4E05-9546-FF9ECD198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reports totaled</a:t>
            </a:r>
            <a:r>
              <a:rPr lang="en-US" baseline="0" dirty="0"/>
              <a:t> over 1.1 million </a:t>
            </a:r>
            <a:r>
              <a:rPr lang="en-US" baseline="0" dirty="0" err="1"/>
              <a:t>CyberTipline</a:t>
            </a:r>
            <a:r>
              <a:rPr lang="en-US" baseline="0" dirty="0"/>
              <a:t> reports (ESPs and Public). 2015 – jumped to 4.4 million. 2016 – jumped to 8.29 million and 2017 – 10.2 million. So far this year (2018), we’ve received over 7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3F8D2-B1DE-4DFC-8BF5-2DF69832E0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5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</a:t>
            </a:r>
            <a:r>
              <a:rPr lang="en-US" baseline="0" dirty="0"/>
              <a:t> anyone ever worked a Facebook report?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04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79E37-C8C0-43D8-A1AE-21156515C07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04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1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6088" y="719138"/>
            <a:ext cx="6380162" cy="3589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defRPr/>
            </a:pPr>
            <a:r>
              <a:rPr lang="en-US" sz="2000" dirty="0"/>
              <a:t>Overall view of general FB reports; we</a:t>
            </a:r>
            <a:r>
              <a:rPr lang="en-US" sz="2000" baseline="0" dirty="0"/>
              <a:t> receive high volume of these reports especially that resolve internationally; will say verified if FB has been able to verify it; they provide lots of info</a:t>
            </a:r>
            <a:endParaRPr lang="en-US" altLang="en-US" dirty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21" indent="-28768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473" indent="-2307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8610" indent="-2307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1748" indent="-2307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982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216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7450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2684" indent="-2307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0468">
              <a:defRPr/>
            </a:pPr>
            <a:fld id="{3DB2BC49-B164-4BBE-B5AC-AC7D9F1FBFD3}" type="slidenum">
              <a:rPr lang="en-US" altLang="en-US" sz="1800" kern="0">
                <a:solidFill>
                  <a:srgbClr val="000000"/>
                </a:solidFill>
                <a:latin typeface="Calibri" panose="020F0502020204030204" pitchFamily="34" charset="0"/>
              </a:rPr>
              <a:pPr defTabSz="910468">
                <a:defRPr/>
              </a:pPr>
              <a:t>4</a:t>
            </a:fld>
            <a:endParaRPr lang="en-US" altLang="en-US" sz="18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7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</a:t>
            </a:r>
            <a:r>
              <a:rPr lang="en-US" baseline="0" dirty="0"/>
              <a:t> dont</a:t>
            </a:r>
            <a:r>
              <a:rPr lang="en-US" dirty="0"/>
              <a:t> rely</a:t>
            </a:r>
            <a:r>
              <a:rPr lang="en-US" baseline="0" dirty="0"/>
              <a:t> on this as it varies by company but each company will have a template in the report with an explanation so be sure to refer to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78C8-7AD3-490B-9834-91FDC3876A9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00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4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37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0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9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3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8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5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7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5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2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8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2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3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C07437-275C-41C9-9E12-B87E9048152D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E62BD6-1C29-4AAB-A8E4-25BDB2B21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248501" y="1365696"/>
            <a:ext cx="5381150" cy="430887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HALF PHOTO SLIDE PAGE 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8501" y="1796583"/>
            <a:ext cx="5381150" cy="276999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QUOTES AND SUCH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6224040"/>
            <a:ext cx="12192000" cy="633962"/>
            <a:chOff x="0" y="12448077"/>
            <a:chExt cx="24384000" cy="1267923"/>
          </a:xfrm>
        </p:grpSpPr>
        <p:pic>
          <p:nvPicPr>
            <p:cNvPr id="142" name="Picture 3" descr="H:\HSI Srategic Planning\Strategic Planning\General Designs\2016-2020 Strat Plan\ICE-transbkg-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5775" y="12448077"/>
              <a:ext cx="205740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3" name="Group 142"/>
            <p:cNvGrpSpPr/>
            <p:nvPr/>
          </p:nvGrpSpPr>
          <p:grpSpPr>
            <a:xfrm>
              <a:off x="0" y="13417826"/>
              <a:ext cx="24384000" cy="298174"/>
              <a:chOff x="0" y="13417826"/>
              <a:chExt cx="24384000" cy="298174"/>
            </a:xfrm>
          </p:grpSpPr>
          <p:sp>
            <p:nvSpPr>
              <p:cNvPr id="144" name="Rectangle 143"/>
              <p:cNvSpPr/>
              <p:nvPr/>
            </p:nvSpPr>
            <p:spPr>
              <a:xfrm>
                <a:off x="0" y="13417826"/>
                <a:ext cx="4820034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4820034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9735873" y="13417826"/>
                <a:ext cx="491583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14651712" y="13417826"/>
                <a:ext cx="4915839" cy="29817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9567551" y="13417826"/>
                <a:ext cx="4816449" cy="298174"/>
              </a:xfrm>
              <a:prstGeom prst="rect">
                <a:avLst/>
              </a:prstGeom>
              <a:solidFill>
                <a:srgbClr val="002D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</p:grpSp>
      <p:sp>
        <p:nvSpPr>
          <p:cNvPr id="149" name="Text Box 5"/>
          <p:cNvSpPr txBox="1">
            <a:spLocks noChangeArrowheads="1"/>
          </p:cNvSpPr>
          <p:nvPr/>
        </p:nvSpPr>
        <p:spPr bwMode="auto">
          <a:xfrm>
            <a:off x="5347716" y="4137235"/>
            <a:ext cx="1495670" cy="109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0" spc="-250" dirty="0">
                <a:solidFill>
                  <a:schemeClr val="accent1">
                    <a:lumMod val="40000"/>
                    <a:lumOff val="60000"/>
                  </a:schemeClr>
                </a:solidFill>
                <a:latin typeface="Bodoni MT" pitchFamily="18" charset="0"/>
                <a:cs typeface="Arial" pitchFamily="34" charset="0"/>
              </a:rPr>
              <a:t>HSI</a:t>
            </a:r>
            <a:endParaRPr lang="en-US" altLang="en-US" sz="6000" spc="-25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"/>
            <a:ext cx="12192000" cy="4319037"/>
            <a:chOff x="1792" y="0"/>
            <a:chExt cx="24384000" cy="863807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28"/>
            <a:stretch/>
          </p:blipFill>
          <p:spPr bwMode="auto">
            <a:xfrm>
              <a:off x="363928" y="0"/>
              <a:ext cx="24020070" cy="6398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792" y="6398325"/>
              <a:ext cx="24384000" cy="104760"/>
            </a:xfrm>
            <a:prstGeom prst="rect">
              <a:avLst/>
            </a:prstGeom>
            <a:solidFill>
              <a:srgbClr val="002D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pic>
          <p:nvPicPr>
            <p:cNvPr id="151" name="Picture 4" descr="HSI badge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052" y="3870162"/>
              <a:ext cx="3753686" cy="4767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18" name="Text Box 7">
            <a:extLst>
              <a:ext uri="{FF2B5EF4-FFF2-40B4-BE49-F238E27FC236}">
                <a16:creationId xmlns:a16="http://schemas.microsoft.com/office/drawing/2014/main" id="{1B502D30-23C3-4887-B83D-0123F8D0C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017" y="5149922"/>
            <a:ext cx="7810180" cy="48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00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Bodoni MT" pitchFamily="18" charset="0"/>
                <a:cs typeface="Arial" pitchFamily="34" charset="0"/>
              </a:rPr>
              <a:t>Homeland Security Investigations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 sz="1400" cap="small" dirty="0">
              <a:solidFill>
                <a:schemeClr val="accent1">
                  <a:lumMod val="40000"/>
                  <a:lumOff val="60000"/>
                </a:schemeClr>
              </a:solidFill>
              <a:latin typeface="Bodoni MT" pitchFamily="18" charset="0"/>
              <a:cs typeface="Arial" pitchFamily="34" charset="0"/>
            </a:endParaRP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cap="small" dirty="0">
                <a:solidFill>
                  <a:schemeClr val="accent1">
                    <a:lumMod val="40000"/>
                    <a:lumOff val="60000"/>
                  </a:schemeClr>
                </a:solidFill>
                <a:latin typeface="Bodoni MT" pitchFamily="18" charset="0"/>
                <a:cs typeface="Arial" pitchFamily="34" charset="0"/>
              </a:rPr>
              <a:t>NCMEC</a:t>
            </a:r>
          </a:p>
        </p:txBody>
      </p:sp>
    </p:spTree>
    <p:extLst>
      <p:ext uri="{BB962C8B-B14F-4D97-AF65-F5344CB8AC3E}">
        <p14:creationId xmlns:p14="http://schemas.microsoft.com/office/powerpoint/2010/main" val="159553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0FEA6-250B-425A-B099-8A2C36E5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NCMEC/HSI Success Stories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A032D-17D9-4587-87EC-6CC74F0E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8049"/>
            <a:ext cx="10515600" cy="405891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 March 1, 2019, HSI Santo Domingo and its Transnational Criminal Investigative Unit (TCIU) Task Force executed two residential search warrants and two arrests warrants based on a NCMEC </a:t>
            </a:r>
            <a:r>
              <a:rPr lang="en-US" dirty="0" err="1">
                <a:solidFill>
                  <a:schemeClr val="bg1"/>
                </a:solidFill>
              </a:rPr>
              <a:t>CyberTip</a:t>
            </a:r>
            <a:r>
              <a:rPr lang="en-US" dirty="0">
                <a:solidFill>
                  <a:schemeClr val="bg1"/>
                </a:solidFill>
              </a:rPr>
              <a:t> report. 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After receiving the </a:t>
            </a:r>
            <a:r>
              <a:rPr lang="en-US" dirty="0" err="1">
                <a:solidFill>
                  <a:schemeClr val="bg1"/>
                </a:solidFill>
              </a:rPr>
              <a:t>CyberTip</a:t>
            </a:r>
            <a:r>
              <a:rPr lang="en-US" dirty="0">
                <a:solidFill>
                  <a:schemeClr val="bg1"/>
                </a:solidFill>
              </a:rPr>
              <a:t> from NCMEC, HSI Santo Domingo TCIU identified the IP addresses used to upload and share child sexual images/abuse which lead to the arrest of a 20-year-old Dominican male middle school school teacher and a 28-year-old Dominican male for violation of Dominican law.</a:t>
            </a:r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74" y="144768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1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9A4C-52CA-4C53-875E-9164FF33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NCMEC/HSI Phnom Penh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339EE-B4C8-4806-9809-146B9EF10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690" y="2215081"/>
            <a:ext cx="8915400" cy="3777622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00" y="253408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08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F301C-4F77-432C-8564-A381216E1BF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1502466" y="284208"/>
            <a:ext cx="8741229" cy="868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C000"/>
                </a:solidFill>
              </a:rPr>
              <a:t>CyberTipline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1869822" y="1138272"/>
            <a:ext cx="9943558" cy="512937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300" dirty="0" err="1">
                <a:solidFill>
                  <a:schemeClr val="bg1"/>
                </a:solidFill>
              </a:rPr>
              <a:t>CyberTips</a:t>
            </a:r>
            <a:r>
              <a:rPr lang="en-US" sz="3300" dirty="0">
                <a:solidFill>
                  <a:schemeClr val="bg1"/>
                </a:solidFill>
              </a:rPr>
              <a:t> submitted by ESPs and the Public (99%/1%)</a:t>
            </a:r>
          </a:p>
          <a:p>
            <a:endParaRPr lang="en-US" sz="3300" dirty="0">
              <a:solidFill>
                <a:schemeClr val="bg1"/>
              </a:solidFill>
            </a:endParaRPr>
          </a:p>
          <a:p>
            <a:r>
              <a:rPr lang="en-US" sz="3300" dirty="0" err="1">
                <a:solidFill>
                  <a:schemeClr val="bg1"/>
                </a:solidFill>
              </a:rPr>
              <a:t>CyberTips</a:t>
            </a:r>
            <a:r>
              <a:rPr lang="en-US" sz="3300" dirty="0">
                <a:solidFill>
                  <a:schemeClr val="bg1"/>
                </a:solidFill>
              </a:rPr>
              <a:t> sent to LE via “VPN”/Downloader</a:t>
            </a:r>
          </a:p>
          <a:p>
            <a:endParaRPr lang="en-US" sz="33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Generally to state and locals domestically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To HSI Attaché Offices and designated foreign LE agencies for overseas leads</a:t>
            </a:r>
          </a:p>
          <a:p>
            <a:pPr lvl="2"/>
            <a:r>
              <a:rPr lang="en-US" sz="1600" dirty="0">
                <a:solidFill>
                  <a:schemeClr val="bg1"/>
                </a:solidFill>
              </a:rPr>
              <a:t>100 Countries covered as of June, 2018</a:t>
            </a:r>
          </a:p>
          <a:p>
            <a:pPr lvl="2"/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Offer to specific investigator if investigator previously queried the target</a:t>
            </a:r>
          </a:p>
        </p:txBody>
      </p:sp>
      <p:pic>
        <p:nvPicPr>
          <p:cNvPr id="7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231" y="93444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" y="34014"/>
            <a:ext cx="3412548" cy="19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602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383" y="2805293"/>
            <a:ext cx="4085541" cy="329741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266" y="247537"/>
            <a:ext cx="10912642" cy="148898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Explanation of a </a:t>
            </a:r>
            <a:r>
              <a:rPr lang="en-US" b="1" dirty="0" err="1">
                <a:solidFill>
                  <a:srgbClr val="FFC000"/>
                </a:solidFill>
              </a:rPr>
              <a:t>Cybertip</a:t>
            </a:r>
            <a:r>
              <a:rPr lang="en-US" b="1" dirty="0">
                <a:solidFill>
                  <a:srgbClr val="FFC000"/>
                </a:solidFill>
              </a:rPr>
              <a:t> Submitted By Facebook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1264317" y="2805293"/>
            <a:ext cx="7886700" cy="21095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Information Provided By Industry</a:t>
            </a:r>
          </a:p>
        </p:txBody>
      </p:sp>
      <p:pic>
        <p:nvPicPr>
          <p:cNvPr id="9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105" y="0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8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78106AD-6A3C-4C77-8DA5-CB8945BE4251}"/>
              </a:ext>
            </a:extLst>
          </p:cNvPr>
          <p:cNvGrpSpPr/>
          <p:nvPr/>
        </p:nvGrpSpPr>
        <p:grpSpPr>
          <a:xfrm>
            <a:off x="4036174" y="1778157"/>
            <a:ext cx="4220679" cy="4101786"/>
            <a:chOff x="7952527" y="3543300"/>
            <a:chExt cx="8441358" cy="82035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2527" y="3543300"/>
              <a:ext cx="8441358" cy="820357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3A36DE-2622-46BF-AEF9-9893D5FD4EC4}"/>
                </a:ext>
              </a:extLst>
            </p:cNvPr>
            <p:cNvSpPr txBox="1"/>
            <p:nvPr/>
          </p:nvSpPr>
          <p:spPr>
            <a:xfrm>
              <a:off x="9721517" y="8795668"/>
              <a:ext cx="30251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1000000xxxxxx</a:t>
              </a:r>
            </a:p>
          </p:txBody>
        </p:sp>
      </p:grpSp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487952" y="410711"/>
            <a:ext cx="9890621" cy="1325563"/>
          </a:xfrm>
        </p:spPr>
        <p:txBody>
          <a:bodyPr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FFC000"/>
                </a:solidFill>
              </a:rPr>
              <a:t>Who is the Individual Reported?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273841" y="2101361"/>
            <a:ext cx="2740012" cy="75020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425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Email address provided by user during account creation and verified by Facebook </a:t>
            </a:r>
          </a:p>
        </p:txBody>
      </p:sp>
      <p:cxnSp>
        <p:nvCxnSpPr>
          <p:cNvPr id="16" name="Straight Arrow Connector 9"/>
          <p:cNvCxnSpPr>
            <a:cxnSpLocks noChangeShapeType="1"/>
          </p:cNvCxnSpPr>
          <p:nvPr/>
        </p:nvCxnSpPr>
        <p:spPr bwMode="auto">
          <a:xfrm>
            <a:off x="3894033" y="3443146"/>
            <a:ext cx="1216808" cy="385905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9" name="Rectangle 18"/>
          <p:cNvSpPr/>
          <p:nvPr/>
        </p:nvSpPr>
        <p:spPr bwMode="auto">
          <a:xfrm>
            <a:off x="8279173" y="2051620"/>
            <a:ext cx="1600200" cy="78483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Date of birth;  not verified by Facebook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279173" y="4083324"/>
            <a:ext cx="1600200" cy="55399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IP address with date and time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279173" y="3467332"/>
            <a:ext cx="1600200" cy="55399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Facebook User ID</a:t>
            </a:r>
          </a:p>
        </p:txBody>
      </p:sp>
      <p:cxnSp>
        <p:nvCxnSpPr>
          <p:cNvPr id="22" name="Straight Arrow Connector 9"/>
          <p:cNvCxnSpPr>
            <a:cxnSpLocks noChangeShapeType="1"/>
          </p:cNvCxnSpPr>
          <p:nvPr/>
        </p:nvCxnSpPr>
        <p:spPr bwMode="auto">
          <a:xfrm flipH="1">
            <a:off x="5893651" y="2790284"/>
            <a:ext cx="2512642" cy="1269097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4" name="Straight Arrow Connector 9"/>
          <p:cNvCxnSpPr>
            <a:cxnSpLocks noChangeShapeType="1"/>
          </p:cNvCxnSpPr>
          <p:nvPr/>
        </p:nvCxnSpPr>
        <p:spPr bwMode="auto">
          <a:xfrm flipH="1">
            <a:off x="6162175" y="3802290"/>
            <a:ext cx="2116999" cy="648326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5" name="Straight Arrow Connector 9"/>
          <p:cNvCxnSpPr>
            <a:cxnSpLocks noChangeShapeType="1"/>
          </p:cNvCxnSpPr>
          <p:nvPr/>
        </p:nvCxnSpPr>
        <p:spPr bwMode="auto">
          <a:xfrm flipH="1">
            <a:off x="6098551" y="4508576"/>
            <a:ext cx="2180623" cy="318481"/>
          </a:xfrm>
          <a:prstGeom prst="straightConnector1">
            <a:avLst/>
          </a:prstGeom>
          <a:noFill/>
          <a:ln w="63500" cap="rnd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B496104-082B-4473-A328-3ACAEFF38CB1}"/>
              </a:ext>
            </a:extLst>
          </p:cNvPr>
          <p:cNvSpPr/>
          <p:nvPr/>
        </p:nvSpPr>
        <p:spPr bwMode="auto">
          <a:xfrm>
            <a:off x="8526113" y="5002130"/>
            <a:ext cx="3257123" cy="78483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*Now providing last non-mobile/cellular IP address with date and time*</a:t>
            </a:r>
          </a:p>
        </p:txBody>
      </p:sp>
      <p:sp>
        <p:nvSpPr>
          <p:cNvPr id="38" name="Oval 37"/>
          <p:cNvSpPr/>
          <p:nvPr/>
        </p:nvSpPr>
        <p:spPr>
          <a:xfrm>
            <a:off x="3766914" y="5002130"/>
            <a:ext cx="1628775" cy="26701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8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449" y="117689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8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1" grpId="0" animBg="1"/>
      <p:bldP spid="13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5754" y="422521"/>
            <a:ext cx="9068499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When Did It Happen?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103409-D32A-4CD5-8657-4E48F4B46F5E}"/>
              </a:ext>
            </a:extLst>
          </p:cNvPr>
          <p:cNvGrpSpPr/>
          <p:nvPr/>
        </p:nvGrpSpPr>
        <p:grpSpPr>
          <a:xfrm>
            <a:off x="1451811" y="1591528"/>
            <a:ext cx="10426503" cy="5360316"/>
            <a:chOff x="2903622" y="2050943"/>
            <a:chExt cx="20853005" cy="107206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9890" y="8229601"/>
              <a:ext cx="9287784" cy="316105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477125" y="9852767"/>
              <a:ext cx="3257550" cy="53402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7219950" y="10515601"/>
              <a:ext cx="3771900" cy="87505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pic>
          <p:nvPicPr>
            <p:cNvPr id="7174" name="Picture 6" descr="C:\Users\lmadden\AppData\Local\Temp\SNAGHTML1406feb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622" y="2050943"/>
              <a:ext cx="17795630" cy="1072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9641827" y="5328291"/>
              <a:ext cx="4114800" cy="156966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Varies and may not      be associated with reported IP address</a:t>
              </a:r>
            </a:p>
          </p:txBody>
        </p:sp>
        <p:cxnSp>
          <p:nvCxnSpPr>
            <p:cNvPr id="13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1993783" y="6311424"/>
              <a:ext cx="7648044" cy="128868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</p:grpSp>
      <p:pic>
        <p:nvPicPr>
          <p:cNvPr id="16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896" y="61266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44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49" y="447770"/>
            <a:ext cx="8925885" cy="10896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Facebook “Manual” Report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049C8D-9590-4151-ACA9-79A579F05B10}"/>
              </a:ext>
            </a:extLst>
          </p:cNvPr>
          <p:cNvGrpSpPr/>
          <p:nvPr/>
        </p:nvGrpSpPr>
        <p:grpSpPr>
          <a:xfrm>
            <a:off x="2538886" y="1804335"/>
            <a:ext cx="8652548" cy="4338100"/>
            <a:chOff x="4627904" y="3608670"/>
            <a:chExt cx="17305095" cy="8676199"/>
          </a:xfrm>
        </p:grpSpPr>
        <p:sp>
          <p:nvSpPr>
            <p:cNvPr id="5" name="Rectangle 4"/>
            <p:cNvSpPr/>
            <p:nvPr/>
          </p:nvSpPr>
          <p:spPr bwMode="auto">
            <a:xfrm>
              <a:off x="15396445" y="3748264"/>
              <a:ext cx="3314700" cy="64633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ESP escalation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781073" y="5383226"/>
              <a:ext cx="5029200" cy="64633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Child Victim information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2620" y="8764255"/>
              <a:ext cx="7826568" cy="29785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415" y="5383225"/>
              <a:ext cx="8156270" cy="3381030"/>
            </a:xfrm>
            <a:prstGeom prst="rect">
              <a:avLst/>
            </a:prstGeom>
          </p:spPr>
        </p:pic>
        <p:cxnSp>
          <p:nvCxnSpPr>
            <p:cNvPr id="12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2192003" y="5905382"/>
              <a:ext cx="1534454" cy="1136104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cxnSp>
          <p:nvCxnSpPr>
            <p:cNvPr id="13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2192002" y="7619093"/>
              <a:ext cx="1508156" cy="1410610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7904" y="3608670"/>
              <a:ext cx="9777268" cy="1618104"/>
            </a:xfrm>
            <a:prstGeom prst="rect">
              <a:avLst/>
            </a:prstGeom>
          </p:spPr>
        </p:pic>
        <p:cxnSp>
          <p:nvCxnSpPr>
            <p:cNvPr id="15" name="Straight Arrow Connector 9"/>
            <p:cNvCxnSpPr>
              <a:cxnSpLocks noChangeShapeType="1"/>
            </p:cNvCxnSpPr>
            <p:nvPr/>
          </p:nvCxnSpPr>
          <p:spPr bwMode="auto">
            <a:xfrm flipH="1">
              <a:off x="13677900" y="4194716"/>
              <a:ext cx="1714500" cy="437820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cxnSp>
        <p:sp>
          <p:nvSpPr>
            <p:cNvPr id="17" name="Rectangle 16"/>
            <p:cNvSpPr/>
            <p:nvPr/>
          </p:nvSpPr>
          <p:spPr bwMode="auto">
            <a:xfrm>
              <a:off x="13781073" y="7041486"/>
              <a:ext cx="5143500" cy="646330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Reported User information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228711" y="10253543"/>
              <a:ext cx="7704288" cy="2031326"/>
            </a:xfrm>
            <a:prstGeom prst="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en-US" sz="15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Additional Information section can contain information such as additional accounts and chats</a:t>
              </a:r>
            </a:p>
            <a:p>
              <a:pPr eaLnBrk="0" hangingPunct="0">
                <a:defRPr/>
              </a:pPr>
              <a:endParaRPr lang="en-US" sz="15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19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914" y="185750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88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1754-FBCA-487F-B7EF-F2899BE0A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57062" y="447090"/>
            <a:ext cx="9144000" cy="8389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NCMEC Classifications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6D866-33B9-412E-A8FE-AA79B209C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315" y="1494763"/>
            <a:ext cx="9144000" cy="438398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NCMEC provides leads to an established law enforcement VPN that fall into four different categories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A Priority 1 report indicates current or imminent risk to an individual.</a:t>
            </a:r>
          </a:p>
          <a:p>
            <a:pPr marL="457200" indent="-457200" algn="l"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A Priority 2 report indicates possible risk to an individual in the near future or is otherwise time sensitive.</a:t>
            </a:r>
          </a:p>
          <a:p>
            <a:pPr marL="457200" indent="-457200" algn="l"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A Priority 3 report can be instances where additional information is required to determine possible risks and a priority.</a:t>
            </a:r>
          </a:p>
          <a:p>
            <a:pPr marL="457200" indent="-457200" algn="l">
              <a:buAutoNum type="arabicParenR"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 algn="l">
              <a:buAutoNum type="arabicParenR"/>
            </a:pPr>
            <a:r>
              <a:rPr lang="en-US" dirty="0">
                <a:solidFill>
                  <a:schemeClr val="bg1"/>
                </a:solidFill>
              </a:rPr>
              <a:t>A Priority E report is a report submitted by a registered Electronic Service Provider.</a:t>
            </a:r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69" y="57247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107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FDE08-CA27-4D76-995B-D561ACA40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NCMEC FY Stats for Cambodia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285B-5FA3-4605-B360-745AA47B9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October 1, 2018-June 1, 2019- </a:t>
            </a:r>
            <a:r>
              <a:rPr lang="en-US" dirty="0">
                <a:solidFill>
                  <a:srgbClr val="FF0000"/>
                </a:solidFill>
              </a:rPr>
              <a:t>24,167</a:t>
            </a:r>
            <a:r>
              <a:rPr lang="en-US" dirty="0">
                <a:solidFill>
                  <a:schemeClr val="bg1"/>
                </a:solidFill>
              </a:rPr>
              <a:t> NCMEC reports generated.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October 1, 2017-September 30, 2018- </a:t>
            </a:r>
            <a:r>
              <a:rPr lang="en-US" dirty="0">
                <a:solidFill>
                  <a:srgbClr val="FF0000"/>
                </a:solidFill>
              </a:rPr>
              <a:t>58,319</a:t>
            </a:r>
            <a:r>
              <a:rPr lang="en-US" dirty="0">
                <a:solidFill>
                  <a:schemeClr val="bg1"/>
                </a:solidFill>
              </a:rPr>
              <a:t> NCMEC reports generated.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October 1, 2016-September 30, 2017-</a:t>
            </a:r>
            <a:r>
              <a:rPr lang="en-US" dirty="0">
                <a:solidFill>
                  <a:srgbClr val="FF0000"/>
                </a:solidFill>
              </a:rPr>
              <a:t>3,723</a:t>
            </a:r>
            <a:r>
              <a:rPr lang="en-US" dirty="0">
                <a:solidFill>
                  <a:schemeClr val="bg1"/>
                </a:solidFill>
              </a:rPr>
              <a:t> NCMEC reports generated. </a:t>
            </a:r>
          </a:p>
          <a:p>
            <a:endParaRPr lang="en-US" dirty="0"/>
          </a:p>
        </p:txBody>
      </p:sp>
      <p:pic>
        <p:nvPicPr>
          <p:cNvPr id="5" name="Picture 4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374" y="124822"/>
            <a:ext cx="1956331" cy="167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8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2297-382E-49BB-9EE6-407EEF374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NCMEC/HSI 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7F81-7748-481E-9B97-A60062F39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 January 2019, HSI Ho Chi Minh City (HCMC) received a </a:t>
            </a:r>
            <a:r>
              <a:rPr lang="en-US" dirty="0" err="1">
                <a:solidFill>
                  <a:schemeClr val="bg1"/>
                </a:solidFill>
              </a:rPr>
              <a:t>CyberTip</a:t>
            </a:r>
            <a:r>
              <a:rPr lang="en-US" dirty="0">
                <a:solidFill>
                  <a:schemeClr val="bg1"/>
                </a:solidFill>
              </a:rPr>
              <a:t> report from NCMEC regarding a Google user who was uploading images of hands-on abuse of a minor female.</a:t>
            </a:r>
          </a:p>
          <a:p>
            <a:r>
              <a:rPr lang="en-US" dirty="0">
                <a:solidFill>
                  <a:schemeClr val="bg1"/>
                </a:solidFill>
              </a:rPr>
              <a:t>HSI HCMC provided this information to the Vietnam Ministry of Public Security (MPS). The investigation identified a 20-year-old Vietnamese citizen (KIEN) and showed the abuse occurred at his residence with his 10-year-old niece.</a:t>
            </a:r>
          </a:p>
          <a:p>
            <a:r>
              <a:rPr lang="en-US" dirty="0">
                <a:solidFill>
                  <a:schemeClr val="bg1"/>
                </a:solidFill>
              </a:rPr>
              <a:t>On March 8, 2019, MPS and HSI HCMC reported the arrest of KIEN who admitted to molesting his niece and collecting images of child pornography over a long period of time. </a:t>
            </a:r>
          </a:p>
          <a:p>
            <a:endParaRPr lang="en-US" dirty="0"/>
          </a:p>
        </p:txBody>
      </p:sp>
      <p:pic>
        <p:nvPicPr>
          <p:cNvPr id="6" name="Picture 5" descr="HSI badge">
            <a:extLst>
              <a:ext uri="{FF2B5EF4-FFF2-40B4-BE49-F238E27FC236}">
                <a16:creationId xmlns:a16="http://schemas.microsoft.com/office/drawing/2014/main" id="{FDCC4A1E-185A-43F5-B4CC-9AB8EC633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700" y="124822"/>
            <a:ext cx="1886149" cy="161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072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FP Document" ma:contentTypeID="0x010100BA521C41550A427283F34EF72CDB76C8003579B014A34F544AB5A245368A2D3CF5" ma:contentTypeVersion="2" ma:contentTypeDescription="AFP Document - Australian Federal Police Custom Content Type" ma:contentTypeScope="" ma:versionID="30f400c7a2afc8511526ee9d2b76094a">
  <xsd:schema xmlns:xsd="http://www.w3.org/2001/XMLSchema" xmlns:xs="http://www.w3.org/2001/XMLSchema" xmlns:p="http://schemas.microsoft.com/office/2006/metadata/properties" xmlns:ns2="78a5d263-ab56-46a8-bed7-402d18ab00c7" xmlns:ns3="C46C8E19-9F55-4442-889D-FC9559FF4122" xmlns:ns4="c46c8e19-9f55-4442-889d-fc9559ff4122" targetNamespace="http://schemas.microsoft.com/office/2006/metadata/properties" ma:root="true" ma:fieldsID="68780b15af7f82b522b18b5840445ca3" ns2:_="" ns3:_="" ns4:_="">
    <xsd:import namespace="78a5d263-ab56-46a8-bed7-402d18ab00c7"/>
    <xsd:import namespace="C46C8E19-9F55-4442-889D-FC9559FF4122"/>
    <xsd:import namespace="c46c8e19-9f55-4442-889d-fc9559ff41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8c8aaa3f3cc49e99f0b9d09ebadca14" minOccurs="0"/>
                <xsd:element ref="ns3:DocumentDescription" minOccurs="0"/>
                <xsd:element ref="ns2:TaxCatchAll" minOccurs="0"/>
                <xsd:element ref="ns2:TaxCatchAllLabel" minOccurs="0"/>
                <xsd:element ref="ns4:p1ecd1237af04d9b8452df827eadf62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5d263-ab56-46a8-bed7-402d18ab00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f4caa40-891f-45dc-ac21-76fc21aa27ff}" ma:internalName="TaxCatchAll" ma:showField="CatchAllData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7f4caa40-891f-45dc-ac21-76fc21aa27ff}" ma:internalName="TaxCatchAllLabel" ma:readOnly="true" ma:showField="CatchAllDataLabel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e8c8aaa3f3cc49e99f0b9d09ebadca14" ma:index="12" ma:taxonomy="true" ma:internalName="e8c8aaa3f3cc49e99f0b9d09ebadca14" ma:taxonomyFieldName="AFP_x0020_Classification" ma:displayName="AFP Classification" ma:indexed="true" ma:fieldId="{e8c8aaa3-f3cc-49e9-9f0b-9d09ebadca14}" ma:sspId="840ec5ba-1254-420f-88bd-a8510a331eab" ma:termSetId="a15fa104-4ec9-4531-b874-4b55be8f78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Description" ma:index="13" nillable="true" ma:displayName="Document descriptio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p1ecd1237af04d9b8452df827eadf627" ma:index="17" ma:taxonomy="true" ma:internalName="p1ecd1237af04d9b8452df827eadf627" ma:taxonomyFieldName="Activity_x0020_document_x0020_tags" ma:displayName="Activity document tags" ma:fieldId="{91ecd123-7af0-4d9b-8452-df827eadf627}" ma:taxonomyMulti="true" ma:sspId="840ec5ba-1254-420f-88bd-a8510a331eab" ma:termSetId="8061e8cd-2ac4-4ce4-a12c-32f5d936ff92" ma:anchorId="c0ccdf4a-bd41-4c8f-b8d4-7013d604dc27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1ecd1237af04d9b8452df827eadf627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ACCCE</TermName>
          <TermId xmlns="http://schemas.microsoft.com/office/infopath/2007/PartnerControls">6fa9cab8-7e87-4255-bc31-63bb732469b5</TermId>
        </TermInfo>
      </Terms>
    </p1ecd1237af04d9b8452df827eadf627>
    <_dlc_DocId xmlns="78a5d263-ab56-46a8-bed7-402d18ab00c7">TENXEPR372TU-435719964-23710</_dlc_DocId>
    <e8c8aaa3f3cc49e99f0b9d09ebadca14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For-Official-Use-Only</TermName>
          <TermId xmlns="http://schemas.microsoft.com/office/infopath/2007/PartnerControls">ffa19dd7-111c-43ca-af28-c4a34e200109</TermId>
        </TermInfo>
      </Terms>
    </e8c8aaa3f3cc49e99f0b9d09ebadca14>
    <_dlc_DocIdUrl xmlns="78a5d263-ab56-46a8-bed7-402d18ab00c7">
      <Url>http://activity.afp.le/a/ACCCE/_layouts/DocIdRedir.aspx?ID=TENXEPR372TU-435719964-23710</Url>
      <Description>TENXEPR372TU-435719964-23710</Description>
    </_dlc_DocIdUrl>
    <TaxCatchAll xmlns="78a5d263-ab56-46a8-bed7-402d18ab00c7">
      <Value>2</Value>
      <Value>1</Value>
    </TaxCatchAll>
    <DocumentDescription xmlns="C46C8E19-9F55-4442-889D-FC9559FF4122" xsi:nil="true"/>
  </documentManagement>
</p:properties>
</file>

<file path=customXml/itemProps1.xml><?xml version="1.0" encoding="utf-8"?>
<ds:datastoreItem xmlns:ds="http://schemas.openxmlformats.org/officeDocument/2006/customXml" ds:itemID="{4FCFF156-3EAC-4D55-BE11-C14F8E5B7FDD}"/>
</file>

<file path=customXml/itemProps2.xml><?xml version="1.0" encoding="utf-8"?>
<ds:datastoreItem xmlns:ds="http://schemas.openxmlformats.org/officeDocument/2006/customXml" ds:itemID="{83508396-D4B7-4A5B-B7B9-C38F250A0F14}"/>
</file>

<file path=customXml/itemProps3.xml><?xml version="1.0" encoding="utf-8"?>
<ds:datastoreItem xmlns:ds="http://schemas.openxmlformats.org/officeDocument/2006/customXml" ds:itemID="{01AB31C7-8458-47E5-8FD6-BFD6A162B707}"/>
</file>

<file path=customXml/itemProps4.xml><?xml version="1.0" encoding="utf-8"?>
<ds:datastoreItem xmlns:ds="http://schemas.openxmlformats.org/officeDocument/2006/customXml" ds:itemID="{C4E46378-94A3-4174-9C37-040222F89FEE}"/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4643</TotalTime>
  <Words>634</Words>
  <Application>Microsoft Office PowerPoint</Application>
  <PresentationFormat>Widescreen</PresentationFormat>
  <Paragraphs>71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Bodoni MT</vt:lpstr>
      <vt:lpstr>Calibri</vt:lpstr>
      <vt:lpstr>Corbel</vt:lpstr>
      <vt:lpstr>Open Sans BOLD</vt:lpstr>
      <vt:lpstr>Parallax</vt:lpstr>
      <vt:lpstr>PowerPoint Presentation</vt:lpstr>
      <vt:lpstr>PowerPoint Presentation</vt:lpstr>
      <vt:lpstr>Explanation of a Cybertip Submitted By Facebook</vt:lpstr>
      <vt:lpstr>Who is the Individual Reported?</vt:lpstr>
      <vt:lpstr>When Did It Happen?</vt:lpstr>
      <vt:lpstr>Facebook “Manual” Report</vt:lpstr>
      <vt:lpstr>NCMEC Classifications  </vt:lpstr>
      <vt:lpstr>NCMEC FY Stats for Cambodia</vt:lpstr>
      <vt:lpstr>NCMEC/HSI Success Stories</vt:lpstr>
      <vt:lpstr>NCMEC/HSI Success Stories Cont.</vt:lpstr>
      <vt:lpstr>NCMEC/HSI Phnom Penh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Bash, Russell</dc:creator>
  <cp:lastModifiedBy>Bash, Russell</cp:lastModifiedBy>
  <cp:revision>19</cp:revision>
  <dcterms:created xsi:type="dcterms:W3CDTF">2019-06-10T04:38:11Z</dcterms:created>
  <dcterms:modified xsi:type="dcterms:W3CDTF">2019-06-14T09:31:33Z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FP Classification">
    <vt:lpwstr>2;#For-Official-Use-Only|ffa19dd7-111c-43ca-af28-c4a34e200109</vt:lpwstr>
  </property>
  <property fmtid="{D5CDD505-2E9C-101B-9397-08002B2CF9AE}" pid="3" name="_dlc_DocIdItemGuid">
    <vt:lpwstr>af3240e5-27b6-4f14-bc03-fd8e2a9cd31f</vt:lpwstr>
  </property>
  <property fmtid="{D5CDD505-2E9C-101B-9397-08002B2CF9AE}" pid="4" name="ContentTypeId">
    <vt:lpwstr>0x010100BA521C41550A427283F34EF72CDB76C8003579B014A34F544AB5A245368A2D3CF5</vt:lpwstr>
  </property>
  <property fmtid="{D5CDD505-2E9C-101B-9397-08002B2CF9AE}" pid="5" name="Activity document tags">
    <vt:lpwstr>1;#ACCCE|6fa9cab8-7e87-4255-bc31-63bb732469b5</vt:lpwstr>
  </property>
</Properties>
</file>