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4"/>
  </p:sldMasterIdLst>
  <p:notesMasterIdLst>
    <p:notesMasterId r:id="rId17"/>
  </p:notesMasterIdLst>
  <p:handoutMasterIdLst>
    <p:handoutMasterId r:id="rId18"/>
  </p:handoutMasterIdLst>
  <p:sldIdLst>
    <p:sldId id="256" r:id="rId5"/>
    <p:sldId id="260" r:id="rId6"/>
    <p:sldId id="257" r:id="rId7"/>
    <p:sldId id="264" r:id="rId8"/>
    <p:sldId id="265" r:id="rId9"/>
    <p:sldId id="266" r:id="rId10"/>
    <p:sldId id="330" r:id="rId11"/>
    <p:sldId id="328" r:id="rId12"/>
    <p:sldId id="331" r:id="rId13"/>
    <p:sldId id="332" r:id="rId14"/>
    <p:sldId id="333" r:id="rId15"/>
    <p:sldId id="33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mrose"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35D"/>
    <a:srgbClr val="003E6C"/>
    <a:srgbClr val="0E4870"/>
    <a:srgbClr val="678C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3" autoAdjust="0"/>
    <p:restoredTop sz="83537" autoAdjust="0"/>
  </p:normalViewPr>
  <p:slideViewPr>
    <p:cSldViewPr>
      <p:cViewPr varScale="1">
        <p:scale>
          <a:sx n="82" d="100"/>
          <a:sy n="82" d="100"/>
        </p:scale>
        <p:origin x="1742" y="72"/>
      </p:cViewPr>
      <p:guideLst>
        <p:guide orient="horz" pos="2160"/>
        <p:guide pos="2880"/>
      </p:guideLst>
    </p:cSldViewPr>
  </p:slideViewPr>
  <p:outlineViewPr>
    <p:cViewPr>
      <p:scale>
        <a:sx n="33" d="100"/>
        <a:sy n="33" d="100"/>
      </p:scale>
      <p:origin x="0" y="23928"/>
    </p:cViewPr>
  </p:outlineViewPr>
  <p:notesTextViewPr>
    <p:cViewPr>
      <p:scale>
        <a:sx n="100" d="100"/>
        <a:sy n="100" d="100"/>
      </p:scale>
      <p:origin x="0" y="0"/>
    </p:cViewPr>
  </p:notesTextViewPr>
  <p:notesViewPr>
    <p:cSldViewPr>
      <p:cViewPr>
        <p:scale>
          <a:sx n="200" d="100"/>
          <a:sy n="200" d="100"/>
        </p:scale>
        <p:origin x="-13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209800" cy="457200"/>
          </a:xfrm>
          <a:prstGeom prst="rect">
            <a:avLst/>
          </a:prstGeom>
        </p:spPr>
        <p:txBody>
          <a:bodyPr vert="horz" lIns="91440" tIns="45720" rIns="91440" bIns="45720" rtlCol="0" anchor="b"/>
          <a:lstStyle>
            <a:lvl1pPr algn="l">
              <a:defRPr sz="1200"/>
            </a:lvl1pPr>
          </a:lstStyle>
          <a:p>
            <a:r>
              <a:rPr lang="en-US" sz="900" dirty="0"/>
              <a:t>FBI 2013 TRANSITION BRIEFING</a:t>
            </a:r>
          </a:p>
        </p:txBody>
      </p:sp>
      <p:sp>
        <p:nvSpPr>
          <p:cNvPr id="5" name="Slide Number Placeholder 4"/>
          <p:cNvSpPr>
            <a:spLocks noGrp="1"/>
          </p:cNvSpPr>
          <p:nvPr>
            <p:ph type="sldNum" sz="quarter" idx="3"/>
          </p:nvPr>
        </p:nvSpPr>
        <p:spPr>
          <a:xfrm>
            <a:off x="6400799" y="8685213"/>
            <a:ext cx="455613" cy="457200"/>
          </a:xfrm>
          <a:prstGeom prst="rect">
            <a:avLst/>
          </a:prstGeom>
        </p:spPr>
        <p:txBody>
          <a:bodyPr vert="horz" lIns="91440" tIns="45720" rIns="91440" bIns="45720" rtlCol="0" anchor="b"/>
          <a:lstStyle>
            <a:lvl1pPr algn="r">
              <a:defRPr sz="1200"/>
            </a:lvl1pPr>
          </a:lstStyle>
          <a:p>
            <a:fld id="{784DE064-A9B5-4324-A90D-1C3FA0EA0948}" type="slidenum">
              <a:rPr lang="en-US" b="1" smtClean="0"/>
              <a:pPr/>
              <a:t>‹#›</a:t>
            </a:fld>
            <a:endParaRPr lang="en-US" b="1" dirty="0"/>
          </a:p>
        </p:txBody>
      </p:sp>
      <p:sp>
        <p:nvSpPr>
          <p:cNvPr id="6" name="TextBox 5"/>
          <p:cNvSpPr txBox="1"/>
          <p:nvPr/>
        </p:nvSpPr>
        <p:spPr>
          <a:xfrm>
            <a:off x="3105102" y="8915400"/>
            <a:ext cx="628698" cy="228600"/>
          </a:xfrm>
          <a:prstGeom prst="rect">
            <a:avLst/>
          </a:prstGeom>
          <a:noFill/>
        </p:spPr>
        <p:txBody>
          <a:bodyPr wrap="square" rtlCol="0">
            <a:spAutoFit/>
          </a:bodyPr>
          <a:lstStyle/>
          <a:p>
            <a:r>
              <a:rPr lang="en-US" sz="900" dirty="0"/>
              <a:t>U//FOUO</a:t>
            </a:r>
          </a:p>
        </p:txBody>
      </p:sp>
      <p:pic>
        <p:nvPicPr>
          <p:cNvPr id="7" name="Picture 6" descr="FBI-Seal.png"/>
          <p:cNvPicPr>
            <a:picLocks noChangeAspect="1"/>
          </p:cNvPicPr>
          <p:nvPr/>
        </p:nvPicPr>
        <p:blipFill>
          <a:blip r:embed="rId2" cstate="print"/>
          <a:stretch>
            <a:fillRect/>
          </a:stretch>
        </p:blipFill>
        <p:spPr>
          <a:xfrm>
            <a:off x="609600" y="76200"/>
            <a:ext cx="685800" cy="703631"/>
          </a:xfrm>
          <a:prstGeom prst="rect">
            <a:avLst/>
          </a:prstGeom>
        </p:spPr>
      </p:pic>
      <p:sp>
        <p:nvSpPr>
          <p:cNvPr id="8" name="TextBox 7"/>
          <p:cNvSpPr txBox="1"/>
          <p:nvPr/>
        </p:nvSpPr>
        <p:spPr>
          <a:xfrm>
            <a:off x="1447800" y="228600"/>
            <a:ext cx="3530134" cy="400110"/>
          </a:xfrm>
          <a:prstGeom prst="rect">
            <a:avLst/>
          </a:prstGeom>
          <a:noFill/>
        </p:spPr>
        <p:txBody>
          <a:bodyPr wrap="none" rtlCol="0">
            <a:spAutoFit/>
          </a:bodyPr>
          <a:lstStyle/>
          <a:p>
            <a:r>
              <a:rPr lang="en-US" sz="2000" b="1" dirty="0">
                <a:solidFill>
                  <a:srgbClr val="003E6C"/>
                </a:solidFill>
              </a:rPr>
              <a:t>FBI 2013 TRANSITION BRIEFING</a:t>
            </a:r>
          </a:p>
        </p:txBody>
      </p:sp>
    </p:spTree>
    <p:extLst>
      <p:ext uri="{BB962C8B-B14F-4D97-AF65-F5344CB8AC3E}">
        <p14:creationId xmlns:p14="http://schemas.microsoft.com/office/powerpoint/2010/main" val="251768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324599" y="8685213"/>
            <a:ext cx="531813" cy="457200"/>
          </a:xfrm>
          <a:prstGeom prst="rect">
            <a:avLst/>
          </a:prstGeom>
        </p:spPr>
        <p:txBody>
          <a:bodyPr vert="horz" lIns="91440" tIns="45720" rIns="91440" bIns="45720" rtlCol="0" anchor="b"/>
          <a:lstStyle>
            <a:lvl1pPr algn="r">
              <a:defRPr sz="1200" b="1"/>
            </a:lvl1pPr>
          </a:lstStyle>
          <a:p>
            <a:fld id="{99395FAA-D77A-4C44-894E-611AC41905A2}" type="slidenum">
              <a:rPr lang="en-US" smtClean="0"/>
              <a:pPr/>
              <a:t>‹#›</a:t>
            </a:fld>
            <a:endParaRPr lang="en-US" dirty="0"/>
          </a:p>
        </p:txBody>
      </p:sp>
      <p:sp>
        <p:nvSpPr>
          <p:cNvPr id="8" name="Footer Placeholder 3"/>
          <p:cNvSpPr>
            <a:spLocks noGrp="1"/>
          </p:cNvSpPr>
          <p:nvPr>
            <p:ph type="ftr" sz="quarter" idx="4"/>
          </p:nvPr>
        </p:nvSpPr>
        <p:spPr>
          <a:xfrm>
            <a:off x="0" y="8685213"/>
            <a:ext cx="2209800" cy="457200"/>
          </a:xfrm>
          <a:prstGeom prst="rect">
            <a:avLst/>
          </a:prstGeom>
        </p:spPr>
        <p:txBody>
          <a:bodyPr vert="horz" lIns="91440" tIns="45720" rIns="91440" bIns="45720" rtlCol="0" anchor="b"/>
          <a:lstStyle>
            <a:lvl1pPr algn="l">
              <a:defRPr sz="1200"/>
            </a:lvl1pPr>
          </a:lstStyle>
          <a:p>
            <a:r>
              <a:rPr lang="en-US" sz="900" dirty="0"/>
              <a:t>FBI 2013 TRANSITION BRIEFING</a:t>
            </a:r>
          </a:p>
        </p:txBody>
      </p:sp>
      <p:sp>
        <p:nvSpPr>
          <p:cNvPr id="9" name="TextBox 8"/>
          <p:cNvSpPr txBox="1"/>
          <p:nvPr/>
        </p:nvSpPr>
        <p:spPr>
          <a:xfrm>
            <a:off x="3105102" y="8915400"/>
            <a:ext cx="628698" cy="228600"/>
          </a:xfrm>
          <a:prstGeom prst="rect">
            <a:avLst/>
          </a:prstGeom>
          <a:noFill/>
        </p:spPr>
        <p:txBody>
          <a:bodyPr wrap="square" rtlCol="0">
            <a:spAutoFit/>
          </a:bodyPr>
          <a:lstStyle/>
          <a:p>
            <a:r>
              <a:rPr lang="en-US" sz="900" dirty="0"/>
              <a:t>U//FOUO</a:t>
            </a:r>
          </a:p>
        </p:txBody>
      </p:sp>
    </p:spTree>
    <p:extLst>
      <p:ext uri="{BB962C8B-B14F-4D97-AF65-F5344CB8AC3E}">
        <p14:creationId xmlns:p14="http://schemas.microsoft.com/office/powerpoint/2010/main" val="85510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1</a:t>
            </a:fld>
            <a:endParaRPr lang="en-US" dirty="0"/>
          </a:p>
        </p:txBody>
      </p:sp>
    </p:spTree>
    <p:extLst>
      <p:ext uri="{BB962C8B-B14F-4D97-AF65-F5344CB8AC3E}">
        <p14:creationId xmlns:p14="http://schemas.microsoft.com/office/powerpoint/2010/main" val="229921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2</a:t>
            </a:fld>
            <a:endParaRPr lang="en-US" dirty="0"/>
          </a:p>
        </p:txBody>
      </p:sp>
    </p:spTree>
    <p:extLst>
      <p:ext uri="{BB962C8B-B14F-4D97-AF65-F5344CB8AC3E}">
        <p14:creationId xmlns:p14="http://schemas.microsoft.com/office/powerpoint/2010/main" val="387829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 FBI</a:t>
            </a:r>
            <a:r>
              <a:rPr lang="en-US" baseline="0" dirty="0"/>
              <a:t> is considered the premier security and crime-fighting force on the planet.</a:t>
            </a:r>
          </a:p>
          <a:p>
            <a:pPr>
              <a:buFont typeface="Arial" pitchFamily="34" charset="0"/>
              <a:buChar char="•"/>
            </a:pPr>
            <a:r>
              <a:rPr lang="en-US" baseline="0" dirty="0"/>
              <a:t> The Bureau reports to both the Attorney </a:t>
            </a:r>
            <a:r>
              <a:rPr lang="en-US" dirty="0"/>
              <a:t>G</a:t>
            </a:r>
            <a:r>
              <a:rPr lang="en-US" baseline="0" dirty="0"/>
              <a:t>eneral and Director of National </a:t>
            </a:r>
            <a:r>
              <a:rPr lang="en-US" dirty="0"/>
              <a:t>I</a:t>
            </a:r>
            <a:r>
              <a:rPr lang="en-US" baseline="0" dirty="0"/>
              <a:t>ntelligence – it has dual functions as an intelligence and law enforcement agency.</a:t>
            </a:r>
          </a:p>
          <a:p>
            <a:pPr>
              <a:buFont typeface="Arial" pitchFamily="34" charset="0"/>
              <a:buChar char="•"/>
            </a:pPr>
            <a:r>
              <a:rPr lang="en-US" baseline="0" dirty="0"/>
              <a:t> The FBI’s investigative responsibilities are considerable and far-reaching.</a:t>
            </a:r>
          </a:p>
          <a:p>
            <a:pPr>
              <a:buFont typeface="Arial" pitchFamily="34" charset="0"/>
              <a:buChar char="•"/>
            </a:pPr>
            <a:r>
              <a:rPr lang="en-US" baseline="0" dirty="0"/>
              <a:t> The Bureau is a key part of our country’s national security team and addresses terrorism, espionage, weapons of mass destruction, and cyber crime. The FBI is the United</a:t>
            </a:r>
            <a:r>
              <a:rPr lang="en-US" dirty="0"/>
              <a:t> States’ lead domestic intelligence agency and takes the lead in detecting, preempting, and disrupting terrorism in the United States. </a:t>
            </a:r>
            <a:endParaRPr lang="en-US" baseline="0" dirty="0"/>
          </a:p>
          <a:p>
            <a:pPr>
              <a:buFont typeface="Arial" pitchFamily="34" charset="0"/>
              <a:buChar char="•"/>
            </a:pPr>
            <a:r>
              <a:rPr lang="en-US" baseline="0" dirty="0"/>
              <a:t> At the same time, the FBI also plays a role in protecting local communities, from rescuing kidnapped children to dismantling street gangs, and from catching murderers to stopping scams that defraud the American people.</a:t>
            </a:r>
          </a:p>
          <a:p>
            <a:pPr>
              <a:buFont typeface="Arial" pitchFamily="34" charset="0"/>
              <a:buChar char="•"/>
            </a:pPr>
            <a:r>
              <a:rPr lang="en-US" baseline="0" dirty="0"/>
              <a:t> On any given day, the FBI is rooting out public corruption, recovering stolen art, protecting corporate trade secrets, and taking down organized crime networks.</a:t>
            </a:r>
          </a:p>
          <a:p>
            <a:pPr>
              <a:buFont typeface="Arial" pitchFamily="34" charset="0"/>
              <a:buChar char="•"/>
            </a:pPr>
            <a:endParaRPr lang="en-US" baseline="0" dirty="0"/>
          </a:p>
          <a:p>
            <a:pPr marL="0" marR="0" indent="0" algn="l" defTabSz="914400" rtl="0" eaLnBrk="1" fontAlgn="auto" latinLnBrk="0" hangingPunct="1">
              <a:lnSpc>
                <a:spcPct val="300000"/>
              </a:lnSpc>
              <a:spcBef>
                <a:spcPts val="1800"/>
              </a:spcBef>
              <a:spcAft>
                <a:spcPts val="0"/>
              </a:spcAft>
              <a:buClrTx/>
              <a:buSzTx/>
              <a:buFont typeface="Arial" pitchFamily="34" charset="0"/>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395FAA-D77A-4C44-894E-611AC41905A2}" type="slidenum">
              <a:rPr lang="en-US" smtClean="0"/>
              <a:pPr/>
              <a:t>3</a:t>
            </a:fld>
            <a:endParaRPr lang="en-US" dirty="0"/>
          </a:p>
        </p:txBody>
      </p:sp>
    </p:spTree>
    <p:extLst>
      <p:ext uri="{BB962C8B-B14F-4D97-AF65-F5344CB8AC3E}">
        <p14:creationId xmlns:p14="http://schemas.microsoft.com/office/powerpoint/2010/main" val="225062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baseline="0" dirty="0">
                <a:solidFill>
                  <a:schemeClr val="tx1"/>
                </a:solidFill>
                <a:latin typeface="+mn-lt"/>
                <a:ea typeface="+mn-ea"/>
                <a:cs typeface="+mn-cs"/>
              </a:rPr>
              <a:t>FBI Headquarters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At FBI Headquarters in Washington, D.C., personnel from a wide range of disciplines organize and coordinate FBI activities around the world. They set investigative priorities, oversee intelligence activities and major cases, and manage the organization’s resources, technology, and staffing.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the FBI has grown, some Headquarters functions have moved to other locations. The Laboratory, Operational Technology Division, and FBI Academy are located in Quantico, Virginia. The Criminal Justice Information Services Division is located in Clarksburg, West Virginia. The FBI’s Counterterrorism Division is co-located with the Central Intelligence Agency’s Counterterrorism Division and the National Counterterrorism Center in a state-of-the-art facility in Virginia. Other specialized facilities, such as high-tech computer forensics centers, are housed at various locations across the country.</a:t>
            </a:r>
          </a:p>
          <a:p>
            <a:endParaRPr lang="en-US" sz="1200" kern="1200" baseline="0" dirty="0">
              <a:solidFill>
                <a:schemeClr val="tx1"/>
              </a:solidFill>
              <a:latin typeface="+mn-lt"/>
              <a:ea typeface="+mn-ea"/>
              <a:cs typeface="+mn-cs"/>
            </a:endParaRPr>
          </a:p>
          <a:p>
            <a:r>
              <a:rPr lang="en-US" sz="1200" dirty="0"/>
              <a:t>FBI Headquarters is organized into five main branches, each of which is composed of multiple divisions that carry out the Bureau’s mission:</a:t>
            </a:r>
            <a:endParaRPr lang="en-US" sz="1200" kern="1200" baseline="0" dirty="0">
              <a:solidFill>
                <a:schemeClr val="tx1"/>
              </a:solidFill>
              <a:latin typeface="+mn-lt"/>
              <a:ea typeface="+mn-ea"/>
              <a:cs typeface="+mn-cs"/>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National Security Branch</a:t>
            </a:r>
          </a:p>
          <a:p>
            <a:r>
              <a:rPr lang="en-US" sz="1200" kern="1200" baseline="0" dirty="0">
                <a:solidFill>
                  <a:schemeClr val="tx1"/>
                </a:solidFill>
                <a:latin typeface="+mn-lt"/>
                <a:ea typeface="+mn-ea"/>
                <a:cs typeface="+mn-cs"/>
              </a:rPr>
              <a:t>Created in September 2005, the National Security Branch unites the capabilities of the FBI’s national security operations into a single, seamless force — combining the missions and resources of the counterterrorism, counterintelligence, weapons of mass destruction, and intelligence elements under the leadership of a senior Bureau official.</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Criminal, Cyber, Response, and Services Branch</a:t>
            </a:r>
          </a:p>
          <a:p>
            <a:r>
              <a:rPr lang="en-US" sz="1200" kern="1200" baseline="0" dirty="0">
                <a:solidFill>
                  <a:schemeClr val="tx1"/>
                </a:solidFill>
                <a:latin typeface="+mn-lt"/>
                <a:ea typeface="+mn-ea"/>
                <a:cs typeface="+mn-cs"/>
              </a:rPr>
              <a:t>The Criminal, Cyber, Response, and Services Branch is responsible for investigations of white-collar crime, violent crime, organized crime, public corruption, civil rights violations, and drug-related crime. It also oversees all computer-based crime related to counterterrorism, counterintelligence, and criminal threats against the United States.</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Human Resources Branch</a:t>
            </a:r>
          </a:p>
          <a:p>
            <a:r>
              <a:rPr lang="en-US" sz="1200" kern="1200" baseline="0" dirty="0">
                <a:solidFill>
                  <a:schemeClr val="tx1"/>
                </a:solidFill>
                <a:latin typeface="+mn-lt"/>
                <a:ea typeface="+mn-ea"/>
                <a:cs typeface="+mn-cs"/>
              </a:rPr>
              <a:t>The Human Resources Branch supports the FBI’s human capital needs, enhancing and expanding the capabilities of Bureau employees and partners. It directs the FBI’s leadership development efforts, all human resources programs, training and research, and the security of people, information, operations, and facilities.</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Science and Technology Branch</a:t>
            </a:r>
          </a:p>
          <a:p>
            <a:r>
              <a:rPr lang="en-US" sz="1200" kern="1200" baseline="0" dirty="0">
                <a:solidFill>
                  <a:schemeClr val="tx1"/>
                </a:solidFill>
                <a:latin typeface="+mn-lt"/>
                <a:ea typeface="+mn-ea"/>
                <a:cs typeface="+mn-cs"/>
              </a:rPr>
              <a:t>Established in July 2006, the Science and Technology Branch centralizes the FBI’s scientific and technological capabilities and functions. Its highly trained professionals support the FBI and its partners </a:t>
            </a:r>
            <a:r>
              <a:rPr lang="en-US" dirty="0"/>
              <a:t>by discovering, developing, and delivering </a:t>
            </a:r>
            <a:r>
              <a:rPr lang="en-US" sz="1200" kern="1200" baseline="0" dirty="0">
                <a:solidFill>
                  <a:schemeClr val="tx1"/>
                </a:solidFill>
                <a:latin typeface="+mn-lt"/>
                <a:ea typeface="+mn-ea"/>
                <a:cs typeface="+mn-cs"/>
              </a:rPr>
              <a:t>state-of-the-art tools and techniques to collect, analyze, and share information and evidence.</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Information and Technology Branch</a:t>
            </a:r>
          </a:p>
          <a:p>
            <a:r>
              <a:rPr lang="en-US" sz="1200" kern="1200" baseline="0" dirty="0">
                <a:solidFill>
                  <a:schemeClr val="tx1"/>
                </a:solidFill>
                <a:latin typeface="+mn-lt"/>
                <a:ea typeface="+mn-ea"/>
                <a:cs typeface="+mn-cs"/>
              </a:rPr>
              <a:t>The Information and Technology Branch delivers reliable and effective technology solutions to fulfill the FBI’s mission, leads the strategic direction for the FBI’s information technology, and promotes and facilitates the creation, sharing, and application of FBI knowledge products to improve overall effectiveness.</a:t>
            </a:r>
            <a:endParaRPr lang="en-US" dirty="0"/>
          </a:p>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4</a:t>
            </a:fld>
            <a:endParaRPr lang="en-US" dirty="0"/>
          </a:p>
        </p:txBody>
      </p:sp>
    </p:spTree>
    <p:extLst>
      <p:ext uri="{BB962C8B-B14F-4D97-AF65-F5344CB8AC3E}">
        <p14:creationId xmlns:p14="http://schemas.microsoft.com/office/powerpoint/2010/main" val="22103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Field Offices</a:t>
            </a:r>
          </a:p>
          <a:p>
            <a:endParaRPr lang="en-US" dirty="0"/>
          </a:p>
          <a:p>
            <a:pPr>
              <a:buFont typeface="Arial" pitchFamily="34" charset="0"/>
              <a:buChar char="•"/>
            </a:pPr>
            <a:r>
              <a:rPr lang="en-US" sz="1200" kern="1200" baseline="0" dirty="0">
                <a:solidFill>
                  <a:schemeClr val="tx1"/>
                </a:solidFill>
                <a:latin typeface="+mn-lt"/>
                <a:ea typeface="+mn-ea"/>
                <a:cs typeface="+mn-cs"/>
              </a:rPr>
              <a:t>The nuts-and-bolts work of the FBI is done in its 56 field offices and their approximately 380 satellite offices, known as resident agencies. </a:t>
            </a:r>
          </a:p>
          <a:p>
            <a:pPr>
              <a:buFont typeface="Arial" pitchFamily="34" charset="0"/>
              <a:buChar char="•"/>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In these offices, special agents, intelligence analysts, language specialists, surveillance experts, and other professionals collect intelligence and conduct investigations to build cases for prosecution. These teams investigate clues, track down leads, and work with local law enforcement and other partners to arrest terrorists, spies, and criminals of all kinds. </a:t>
            </a:r>
          </a:p>
          <a:p>
            <a:pPr>
              <a:buFont typeface="Arial" pitchFamily="34" charset="0"/>
              <a:buChar char="•"/>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A Special Agent in Charge (SAC) oversees each field office, except for the largest field offices in New York City, Los Angeles, and Washington, D.C., which are headed by an Assistant Director in Charge (ADIC).</a:t>
            </a:r>
            <a:endParaRPr lang="en-US" dirty="0"/>
          </a:p>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5</a:t>
            </a:fld>
            <a:endParaRPr lang="en-US" dirty="0"/>
          </a:p>
        </p:txBody>
      </p:sp>
    </p:spTree>
    <p:extLst>
      <p:ext uri="{BB962C8B-B14F-4D97-AF65-F5344CB8AC3E}">
        <p14:creationId xmlns:p14="http://schemas.microsoft.com/office/powerpoint/2010/main" val="83145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International Offices (</a:t>
            </a:r>
            <a:r>
              <a:rPr lang="en-US" b="1" dirty="0" err="1"/>
              <a:t>Legats</a:t>
            </a:r>
            <a:r>
              <a:rPr lang="en-US" b="1" dirty="0"/>
              <a:t>)</a:t>
            </a:r>
          </a:p>
          <a:p>
            <a:endParaRPr lang="en-US" dirty="0"/>
          </a:p>
          <a:p>
            <a:pPr>
              <a:buFont typeface="Arial" pitchFamily="34" charset="0"/>
              <a:buChar char="•"/>
            </a:pPr>
            <a:r>
              <a:rPr lang="en-US" sz="1200" kern="1200" baseline="0" dirty="0">
                <a:solidFill>
                  <a:schemeClr val="tx1"/>
                </a:solidFill>
                <a:latin typeface="+mn-lt"/>
                <a:ea typeface="+mn-ea"/>
                <a:cs typeface="+mn-cs"/>
              </a:rPr>
              <a:t> The threats posed by criminal and terrorist groups that cross borders require the FBI to work seamlessly with intelligence and law enforcement agencies around the world. The critical work of coordinating these activities is primarily conducted in the Bureau’s 63 international offices — known as legal attachés, or legats — and 15 legat sub-offices. </a:t>
            </a:r>
          </a:p>
          <a:p>
            <a:pPr>
              <a:buFont typeface="Arial" pitchFamily="34" charset="0"/>
              <a:buNone/>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 These offices, located in U.S. Embassies, are each headed by a special agent.</a:t>
            </a:r>
          </a:p>
          <a:p>
            <a:pPr>
              <a:buFont typeface="Arial" pitchFamily="34" charset="0"/>
              <a:buNone/>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 Each legat works with law enforcement and security agencies in the host country and its area of responsibility to coordinate investigations of interest to both countries. The rules for joint activities and information sharing are generally spelled out in formal agreements between the United States and the legat’s host country. </a:t>
            </a:r>
          </a:p>
          <a:p>
            <a:pPr>
              <a:buFont typeface="Arial" pitchFamily="34" charset="0"/>
              <a:buNone/>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 In addition to the work of legats, the Bureau often deploys agents and crime scene experts to assist in the investigation of attacks in other countries as requested, and stations personnel overseas in such global partnerships as Interpol and Europol.</a:t>
            </a:r>
            <a:endParaRPr lang="en-US" dirty="0"/>
          </a:p>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6</a:t>
            </a:fld>
            <a:endParaRPr lang="en-US" dirty="0"/>
          </a:p>
        </p:txBody>
      </p:sp>
    </p:spTree>
    <p:extLst>
      <p:ext uri="{BB962C8B-B14F-4D97-AF65-F5344CB8AC3E}">
        <p14:creationId xmlns:p14="http://schemas.microsoft.com/office/powerpoint/2010/main" val="40360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9</a:t>
            </a:fld>
            <a:endParaRPr lang="en-US" dirty="0"/>
          </a:p>
        </p:txBody>
      </p:sp>
    </p:spTree>
    <p:extLst>
      <p:ext uri="{BB962C8B-B14F-4D97-AF65-F5344CB8AC3E}">
        <p14:creationId xmlns:p14="http://schemas.microsoft.com/office/powerpoint/2010/main" val="96964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395FAA-D77A-4C44-894E-611AC41905A2}" type="slidenum">
              <a:rPr lang="en-US" smtClean="0"/>
              <a:pPr/>
              <a:t>11</a:t>
            </a:fld>
            <a:endParaRPr lang="en-US" dirty="0"/>
          </a:p>
        </p:txBody>
      </p:sp>
    </p:spTree>
    <p:extLst>
      <p:ext uri="{BB962C8B-B14F-4D97-AF65-F5344CB8AC3E}">
        <p14:creationId xmlns:p14="http://schemas.microsoft.com/office/powerpoint/2010/main" val="239951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Slide">
    <p:spTree>
      <p:nvGrpSpPr>
        <p:cNvPr id="1" name=""/>
        <p:cNvGrpSpPr/>
        <p:nvPr/>
      </p:nvGrpSpPr>
      <p:grpSpPr>
        <a:xfrm>
          <a:off x="0" y="0"/>
          <a:ext cx="0" cy="0"/>
          <a:chOff x="0" y="0"/>
          <a:chExt cx="0" cy="0"/>
        </a:xfrm>
      </p:grpSpPr>
      <p:sp>
        <p:nvSpPr>
          <p:cNvPr id="13" name="Rectangle 12"/>
          <p:cNvSpPr/>
          <p:nvPr userDrawn="1"/>
        </p:nvSpPr>
        <p:spPr>
          <a:xfrm>
            <a:off x="0" y="0"/>
            <a:ext cx="9144000" cy="29718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hasCustomPrompt="1"/>
          </p:nvPr>
        </p:nvSpPr>
        <p:spPr>
          <a:xfrm>
            <a:off x="685800" y="381000"/>
            <a:ext cx="7772400" cy="1828800"/>
          </a:xfrm>
        </p:spPr>
        <p:txBody>
          <a:bodyPr lIns="45720" rIns="45720" bIns="45720">
            <a:normAutofit/>
          </a:bodyPr>
          <a:lstStyle>
            <a:lvl1pPr algn="r">
              <a:defRPr sz="4000" b="1">
                <a:solidFill>
                  <a:srgbClr val="003E6C"/>
                </a:solidFill>
                <a:effectLst/>
                <a:latin typeface="+mj-lt"/>
              </a:defRPr>
            </a:lvl1pPr>
            <a:extLst/>
          </a:lstStyle>
          <a:p>
            <a:r>
              <a:rPr kumimoji="0" lang="en-US" dirty="0"/>
              <a:t>CLICK TO EDIT MASTER TITLE STYLE</a:t>
            </a:r>
          </a:p>
        </p:txBody>
      </p:sp>
      <p:sp>
        <p:nvSpPr>
          <p:cNvPr id="20" name="Subtitle 19"/>
          <p:cNvSpPr>
            <a:spLocks noGrp="1"/>
          </p:cNvSpPr>
          <p:nvPr>
            <p:ph type="subTitle" idx="1"/>
          </p:nvPr>
        </p:nvSpPr>
        <p:spPr>
          <a:xfrm>
            <a:off x="685800" y="2209800"/>
            <a:ext cx="7772400" cy="914400"/>
          </a:xfrm>
        </p:spPr>
        <p:txBody>
          <a:bodyPr lIns="182880" tIns="0">
            <a:normAutofit/>
          </a:bodyPr>
          <a:lstStyle>
            <a:lvl1pPr marL="36576" indent="0" algn="r">
              <a:spcBef>
                <a:spcPts val="0"/>
              </a:spcBef>
              <a:buNone/>
              <a:defRPr lang="en-US" sz="3200" dirty="0">
                <a:solidFill>
                  <a:srgbClr val="003E6C"/>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11" name="Slide Number Placeholder 10"/>
          <p:cNvSpPr>
            <a:spLocks noGrp="1"/>
          </p:cNvSpPr>
          <p:nvPr>
            <p:ph type="sldNum" sz="quarter" idx="12"/>
          </p:nvPr>
        </p:nvSpPr>
        <p:spPr/>
        <p:txBody>
          <a:bodyPr/>
          <a:lstStyle/>
          <a:p>
            <a:fld id="{E8E2F1F9-DF3C-40DE-A81E-85252611290F}" type="slidenum">
              <a:rPr lang="en-US" smtClean="0"/>
              <a:pPr/>
              <a:t>‹#›</a:t>
            </a:fld>
            <a:endParaRPr lang="en-US" dirty="0"/>
          </a:p>
        </p:txBody>
      </p:sp>
      <p:sp>
        <p:nvSpPr>
          <p:cNvPr id="9"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chemeClr val="bg2">
                    <a:shade val="50000"/>
                  </a:schemeClr>
                </a:solidFill>
              </a:defRPr>
            </a:lvl1pPr>
            <a:extLst/>
          </a:lstStyle>
          <a:p>
            <a:r>
              <a:rPr lang="en-US" dirty="0"/>
              <a:t>FBI 2013 TRANSITION BRIEFING</a:t>
            </a:r>
          </a:p>
        </p:txBody>
      </p:sp>
      <p:sp>
        <p:nvSpPr>
          <p:cNvPr id="12"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chemeClr val="bg2">
                    <a:shade val="50000"/>
                  </a:schemeClr>
                </a:solidFill>
                <a:effectLst/>
              </a:defRPr>
            </a:lvl1pPr>
            <a:extLst/>
          </a:lstStyle>
          <a:p>
            <a:r>
              <a:rPr lang="en-US" dirty="0"/>
              <a:t>U//FOUO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ounded Rectangle 9"/>
          <p:cNvSpPr/>
          <p:nvPr userDrawn="1"/>
        </p:nvSpPr>
        <p:spPr>
          <a:xfrm>
            <a:off x="0" y="0"/>
            <a:ext cx="9144000" cy="990600"/>
          </a:xfrm>
          <a:prstGeom prst="roundRect">
            <a:avLst>
              <a:gd name="adj" fmla="val 0"/>
            </a:avLst>
          </a:prstGeom>
          <a:blipFill dpi="0" rotWithShape="1">
            <a:blip r:embed="rId2" cstate="print"/>
            <a:srcRect/>
            <a:tile tx="-952500" ty="0" sx="100000" sy="100000" flip="none" algn="ctr"/>
          </a:blip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457200" y="1143000"/>
            <a:ext cx="8306809" cy="5486400"/>
          </a:xfrm>
          <a:prstGeom prst="roundRect">
            <a:avLst>
              <a:gd name="adj" fmla="val 3968"/>
            </a:avLst>
          </a:prstGeom>
          <a:solidFill>
            <a:schemeClr val="bg1">
              <a:lumMod val="85000"/>
              <a:alpha val="85000"/>
            </a:schemeClr>
          </a:solidFill>
          <a:ln w="8890" cap="rnd" cmpd="sng" algn="ctr">
            <a:noFill/>
            <a:prstDash val="soli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aseline="-25000" dirty="0"/>
          </a:p>
        </p:txBody>
      </p:sp>
      <p:sp>
        <p:nvSpPr>
          <p:cNvPr id="2" name="Title 1"/>
          <p:cNvSpPr>
            <a:spLocks noGrp="1"/>
          </p:cNvSpPr>
          <p:nvPr userDrawn="1">
            <p:ph type="title" hasCustomPrompt="1"/>
          </p:nvPr>
        </p:nvSpPr>
        <p:spPr>
          <a:xfrm>
            <a:off x="1219200" y="0"/>
            <a:ext cx="7315200" cy="990600"/>
          </a:xfrm>
          <a:effectLst/>
        </p:spPr>
        <p:txBody>
          <a:bodyPr anchor="ctr">
            <a:normAutofit/>
          </a:bodyPr>
          <a:lstStyle>
            <a:lvl1pPr>
              <a:defRPr sz="2800">
                <a:ln>
                  <a:noFill/>
                </a:ln>
                <a:solidFill>
                  <a:srgbClr val="003E6C"/>
                </a:solidFill>
                <a:effectLst/>
                <a:latin typeface="Arial Narrow" pitchFamily="34" charset="0"/>
              </a:defRPr>
            </a:lvl1pPr>
            <a:extLst/>
          </a:lstStyle>
          <a:p>
            <a:r>
              <a:rPr kumimoji="0" lang="en-US" dirty="0"/>
              <a:t>CLICK TO EDIT MASTER TITLE STYLE</a:t>
            </a:r>
          </a:p>
        </p:txBody>
      </p:sp>
      <p:sp>
        <p:nvSpPr>
          <p:cNvPr id="3" name="Content Placeholder 2"/>
          <p:cNvSpPr>
            <a:spLocks noGrp="1"/>
          </p:cNvSpPr>
          <p:nvPr userDrawn="1">
            <p:ph idx="1"/>
          </p:nvPr>
        </p:nvSpPr>
        <p:spPr>
          <a:xfrm>
            <a:off x="685800" y="1447800"/>
            <a:ext cx="7848600" cy="4419600"/>
          </a:xfrm>
          <a:noFill/>
        </p:spPr>
        <p:txBody>
          <a:bodyPr/>
          <a:lstStyle>
            <a:lvl1pPr>
              <a:lnSpc>
                <a:spcPct val="100000"/>
              </a:lnSpc>
              <a:spcAft>
                <a:spcPts val="1200"/>
              </a:spcAft>
              <a:buClr>
                <a:schemeClr val="accent3">
                  <a:lumMod val="75000"/>
                </a:schemeClr>
              </a:buClr>
              <a:buFont typeface="Webdings" pitchFamily="18" charset="2"/>
              <a:buChar char=""/>
              <a:defRPr>
                <a:solidFill>
                  <a:schemeClr val="tx1"/>
                </a:solidFill>
              </a:defRPr>
            </a:lvl1pPr>
            <a:lvl2pPr>
              <a:spcAft>
                <a:spcPts val="1200"/>
              </a:spcAft>
              <a:buClr>
                <a:schemeClr val="accent3">
                  <a:lumMod val="75000"/>
                </a:schemeClr>
              </a:buClr>
              <a:buFont typeface="Wingdings" pitchFamily="2" charset="2"/>
              <a:buChar char="§"/>
              <a:defRPr>
                <a:solidFill>
                  <a:schemeClr val="tx1"/>
                </a:solidFill>
              </a:defRPr>
            </a:lvl2pPr>
            <a:lvl3pPr>
              <a:buClr>
                <a:schemeClr val="accent3">
                  <a:lumMod val="75000"/>
                </a:schemeClr>
              </a:buClr>
              <a:buFont typeface="Wingdings 2" pitchFamily="18" charset="2"/>
              <a:buChar char=""/>
              <a:defRPr>
                <a:solidFill>
                  <a:schemeClr val="tx1"/>
                </a:solidFill>
              </a:defRPr>
            </a:lvl3pPr>
            <a:lvl4pPr>
              <a:buClr>
                <a:schemeClr val="accent3">
                  <a:lumMod val="75000"/>
                </a:schemeClr>
              </a:buClr>
              <a:buFont typeface="Verdana" pitchFamily="34" charset="0"/>
              <a:buChar char="­"/>
              <a:defRPr>
                <a:solidFill>
                  <a:schemeClr val="tx1"/>
                </a:solidFill>
              </a:defRPr>
            </a:lvl4pPr>
            <a:lvl5pPr>
              <a:buClr>
                <a:schemeClr val="accent3">
                  <a:lumMod val="75000"/>
                </a:schemeClr>
              </a:buCl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13" name="Picture 12" descr="FBI-Seal.png"/>
          <p:cNvPicPr>
            <a:picLocks noChangeAspect="1"/>
          </p:cNvPicPr>
          <p:nvPr userDrawn="1"/>
        </p:nvPicPr>
        <p:blipFill>
          <a:blip r:embed="rId3" cstate="print"/>
          <a:stretch>
            <a:fillRect/>
          </a:stretch>
        </p:blipFill>
        <p:spPr>
          <a:xfrm>
            <a:off x="228600" y="132588"/>
            <a:ext cx="762000" cy="781812"/>
          </a:xfrm>
          <a:prstGeom prst="rect">
            <a:avLst/>
          </a:prstGeom>
        </p:spPr>
      </p:pic>
      <p:sp>
        <p:nvSpPr>
          <p:cNvPr id="6" name="Slide Number Placeholder 5"/>
          <p:cNvSpPr>
            <a:spLocks noGrp="1"/>
          </p:cNvSpPr>
          <p:nvPr userDrawn="1">
            <p:ph type="sldNum" sz="quarter" idx="12"/>
          </p:nvPr>
        </p:nvSpPr>
        <p:spPr/>
        <p:txBody>
          <a:bodyPr/>
          <a:lstStyle>
            <a:lvl1pPr>
              <a:defRPr>
                <a:solidFill>
                  <a:srgbClr val="003E6C"/>
                </a:solidFill>
              </a:defRPr>
            </a:lvl1pPr>
            <a:extLst/>
          </a:lstStyle>
          <a:p>
            <a:fld id="{E8E2F1F9-DF3C-40DE-A81E-85252611290F}" type="slidenum">
              <a:rPr lang="en-US" smtClean="0"/>
              <a:pPr/>
              <a:t>‹#›</a:t>
            </a:fld>
            <a:endParaRPr lang="en-US" dirty="0"/>
          </a:p>
        </p:txBody>
      </p:sp>
      <p:sp>
        <p:nvSpPr>
          <p:cNvPr id="7" name="Date Placeholder 24"/>
          <p:cNvSpPr>
            <a:spLocks noGrp="1"/>
          </p:cNvSpPr>
          <p:nvPr userDrawn="1">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8" name="Footer Placeholder 17"/>
          <p:cNvSpPr>
            <a:spLocks noGrp="1"/>
          </p:cNvSpPr>
          <p:nvPr userDrawn="1">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0" y="1676400"/>
            <a:ext cx="9144000" cy="3505200"/>
          </a:xfrm>
          <a:prstGeom prst="roundRect">
            <a:avLst>
              <a:gd name="adj" fmla="val 0"/>
            </a:avLst>
          </a:prstGeom>
          <a:blipFill dpi="0" rotWithShape="1">
            <a:blip r:embed="rId2" cstate="print"/>
            <a:srcRect/>
            <a:stretch>
              <a:fillRect/>
            </a:stretch>
          </a:blipFill>
          <a:ln w="2000" cap="rnd" cmpd="sng" algn="ctr">
            <a:solidFill>
              <a:srgbClr val="302F2C">
                <a:tint val="65000"/>
                <a:satMod val="120000"/>
              </a:srgbClr>
            </a:solidFill>
            <a:prstDash val="solid"/>
          </a:ln>
          <a:effectLst>
            <a:outerShdw blurRad="342900" dist="127000" dir="5400000" sx="68000" sy="68000" rotWithShape="0">
              <a:schemeClr val="tx1">
                <a:lumMod val="95000"/>
                <a:lumOff val="5000"/>
                <a:alpha val="84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533400" y="2133600"/>
            <a:ext cx="8183880" cy="1133856"/>
          </a:xfrm>
          <a:effectLst>
            <a:outerShdw blurRad="38100" dist="25400" dir="5400000" algn="t" rotWithShape="0">
              <a:prstClr val="black">
                <a:alpha val="47000"/>
              </a:prstClr>
            </a:outerShdw>
          </a:effectLst>
        </p:spPr>
        <p:txBody>
          <a:bodyPr lIns="91440" bIns="0" anchor="b"/>
          <a:lstStyle>
            <a:lvl1pPr algn="ctr">
              <a:buNone/>
              <a:defRPr sz="3600" b="0" cap="none" baseline="0">
                <a:solidFill>
                  <a:srgbClr val="003E6C"/>
                </a:solidFill>
                <a:effectLst/>
                <a:latin typeface="+mj-lt"/>
              </a:defRPr>
            </a:lvl1pPr>
            <a:extLst/>
          </a:lstStyle>
          <a:p>
            <a:r>
              <a:rPr kumimoji="0" lang="en-US" dirty="0"/>
              <a:t>CLICK TO EDIT MASTER TITLE STYLE</a:t>
            </a:r>
          </a:p>
        </p:txBody>
      </p:sp>
      <p:sp>
        <p:nvSpPr>
          <p:cNvPr id="3" name="Text Placeholder 2"/>
          <p:cNvSpPr>
            <a:spLocks noGrp="1"/>
          </p:cNvSpPr>
          <p:nvPr>
            <p:ph type="body" idx="1" hasCustomPrompt="1"/>
          </p:nvPr>
        </p:nvSpPr>
        <p:spPr>
          <a:xfrm>
            <a:off x="533400" y="3286668"/>
            <a:ext cx="8183880" cy="751932"/>
          </a:xfrm>
          <a:effectLst>
            <a:outerShdw blurRad="25400" dist="12700" dir="5400000" algn="t" rotWithShape="0">
              <a:srgbClr val="003E6C">
                <a:alpha val="40000"/>
              </a:srgbClr>
            </a:outerShdw>
          </a:effectLst>
        </p:spPr>
        <p:txBody>
          <a:bodyPr lIns="118872" tIns="0" anchor="t"/>
          <a:lstStyle>
            <a:lvl1pPr marL="0" marR="36576" indent="0" algn="ctr">
              <a:spcBef>
                <a:spcPts val="0"/>
              </a:spcBef>
              <a:spcAft>
                <a:spcPts val="0"/>
              </a:spcAft>
              <a:buNone/>
              <a:defRPr sz="1800" b="0">
                <a:solidFill>
                  <a:schemeClr val="accent3">
                    <a:lumMod val="60000"/>
                    <a:lumOff val="40000"/>
                  </a:schemeClr>
                </a:solidFill>
                <a:effectLst/>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CLICK TO EDIT MASTER TEXT STYLES</a:t>
            </a:r>
          </a:p>
        </p:txBody>
      </p:sp>
      <p:sp>
        <p:nvSpPr>
          <p:cNvPr id="6" name="Slide Number Placeholder 5"/>
          <p:cNvSpPr>
            <a:spLocks noGrp="1"/>
          </p:cNvSpPr>
          <p:nvPr>
            <p:ph type="sldNum" sz="quarter" idx="12"/>
          </p:nvPr>
        </p:nvSpPr>
        <p:spPr/>
        <p:txBody>
          <a:bodyPr/>
          <a:lstStyle/>
          <a:p>
            <a:fld id="{E8E2F1F9-DF3C-40DE-A81E-85252611290F}" type="slidenum">
              <a:rPr lang="en-US" smtClean="0"/>
              <a:pPr/>
              <a:t>‹#›</a:t>
            </a:fld>
            <a:endParaRPr lang="en-US" dirty="0"/>
          </a:p>
        </p:txBody>
      </p:sp>
      <p:sp>
        <p:nvSpPr>
          <p:cNvPr id="9"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chemeClr val="bg2">
                    <a:shade val="50000"/>
                  </a:schemeClr>
                </a:solidFill>
              </a:defRPr>
            </a:lvl1pPr>
            <a:extLst/>
          </a:lstStyle>
          <a:p>
            <a:r>
              <a:rPr lang="en-US" dirty="0"/>
              <a:t>FBI 2013 TRANSITION BRIEFING</a:t>
            </a:r>
          </a:p>
        </p:txBody>
      </p:sp>
      <p:sp>
        <p:nvSpPr>
          <p:cNvPr id="10"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chemeClr val="bg2">
                    <a:shade val="50000"/>
                  </a:schemeClr>
                </a:solidFill>
                <a:effectLst/>
              </a:defRPr>
            </a:lvl1pPr>
            <a:extLst/>
          </a:lstStyle>
          <a:p>
            <a:r>
              <a:rPr lang="en-US" dirty="0"/>
              <a:t>U//FOUO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Rounded Rectangle 12"/>
          <p:cNvSpPr/>
          <p:nvPr userDrawn="1"/>
        </p:nvSpPr>
        <p:spPr>
          <a:xfrm>
            <a:off x="0" y="0"/>
            <a:ext cx="9144000" cy="990600"/>
          </a:xfrm>
          <a:prstGeom prst="roundRect">
            <a:avLst>
              <a:gd name="adj" fmla="val 0"/>
            </a:avLst>
          </a:prstGeom>
          <a:blipFill dpi="0" rotWithShape="1">
            <a:blip r:embed="rId2" cstate="print"/>
            <a:srcRect/>
            <a:tile tx="-952500" ty="0" sx="100000" sy="100000" flip="none" algn="ctr"/>
          </a:blip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ounded Rectangle 13"/>
          <p:cNvSpPr/>
          <p:nvPr userDrawn="1"/>
        </p:nvSpPr>
        <p:spPr>
          <a:xfrm>
            <a:off x="457200" y="1143000"/>
            <a:ext cx="8306809" cy="5486400"/>
          </a:xfrm>
          <a:prstGeom prst="roundRect">
            <a:avLst>
              <a:gd name="adj" fmla="val 3968"/>
            </a:avLst>
          </a:prstGeom>
          <a:solidFill>
            <a:schemeClr val="bg1">
              <a:lumMod val="85000"/>
              <a:alpha val="85000"/>
            </a:schemeClr>
          </a:solidFill>
          <a:ln w="8890" cap="rnd" cmpd="sng" algn="ctr">
            <a:noFill/>
            <a:prstDash val="soli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aseline="-25000" dirty="0"/>
          </a:p>
        </p:txBody>
      </p:sp>
      <p:sp>
        <p:nvSpPr>
          <p:cNvPr id="15" name="Title 1"/>
          <p:cNvSpPr>
            <a:spLocks noGrp="1"/>
          </p:cNvSpPr>
          <p:nvPr>
            <p:ph type="title" hasCustomPrompt="1"/>
          </p:nvPr>
        </p:nvSpPr>
        <p:spPr>
          <a:xfrm>
            <a:off x="1219200" y="0"/>
            <a:ext cx="7315200" cy="990600"/>
          </a:xfrm>
          <a:effectLst/>
        </p:spPr>
        <p:txBody>
          <a:bodyPr anchor="ctr">
            <a:normAutofit/>
          </a:bodyPr>
          <a:lstStyle>
            <a:lvl1pPr>
              <a:defRPr sz="2800">
                <a:ln>
                  <a:noFill/>
                </a:ln>
                <a:solidFill>
                  <a:srgbClr val="003E6C"/>
                </a:solidFill>
                <a:effectLst/>
                <a:latin typeface="Arial Narrow" pitchFamily="34" charset="0"/>
              </a:defRPr>
            </a:lvl1pPr>
            <a:extLst/>
          </a:lstStyle>
          <a:p>
            <a:r>
              <a:rPr kumimoji="0" lang="en-US" dirty="0"/>
              <a:t>CLICK TO EDIT MASTER TITLE STYLE</a:t>
            </a:r>
          </a:p>
        </p:txBody>
      </p:sp>
      <p:pic>
        <p:nvPicPr>
          <p:cNvPr id="16" name="Picture 15" descr="FBI-Seal.png"/>
          <p:cNvPicPr>
            <a:picLocks noChangeAspect="1"/>
          </p:cNvPicPr>
          <p:nvPr userDrawn="1"/>
        </p:nvPicPr>
        <p:blipFill>
          <a:blip r:embed="rId3" cstate="print"/>
          <a:stretch>
            <a:fillRect/>
          </a:stretch>
        </p:blipFill>
        <p:spPr>
          <a:xfrm>
            <a:off x="228600" y="132588"/>
            <a:ext cx="762000" cy="781812"/>
          </a:xfrm>
          <a:prstGeom prst="rect">
            <a:avLst/>
          </a:prstGeom>
        </p:spPr>
      </p:pic>
      <p:sp>
        <p:nvSpPr>
          <p:cNvPr id="17"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a:t>
            </a:fld>
            <a:endParaRPr lang="en-US" dirty="0"/>
          </a:p>
        </p:txBody>
      </p:sp>
      <p:sp>
        <p:nvSpPr>
          <p:cNvPr id="18" name="Date Placeholder 24"/>
          <p:cNvSpPr>
            <a:spLocks noGrp="1"/>
          </p:cNvSpPr>
          <p:nvPr>
            <p:ph type="dt" sz="half" idx="13"/>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19"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
        <p:nvSpPr>
          <p:cNvPr id="20" name="Content Placeholder 2"/>
          <p:cNvSpPr>
            <a:spLocks noGrp="1"/>
          </p:cNvSpPr>
          <p:nvPr>
            <p:ph idx="14"/>
          </p:nvPr>
        </p:nvSpPr>
        <p:spPr>
          <a:xfrm>
            <a:off x="685800" y="1447800"/>
            <a:ext cx="3733800" cy="4419600"/>
          </a:xfrm>
          <a:noFill/>
        </p:spPr>
        <p:txBody>
          <a:bodyPr/>
          <a:lstStyle>
            <a:lvl1pPr>
              <a:lnSpc>
                <a:spcPct val="100000"/>
              </a:lnSpc>
              <a:spcAft>
                <a:spcPts val="1200"/>
              </a:spcAft>
              <a:buClr>
                <a:schemeClr val="accent3">
                  <a:lumMod val="75000"/>
                </a:schemeClr>
              </a:buClr>
              <a:buFont typeface="Webdings" pitchFamily="18" charset="2"/>
              <a:buChar char=""/>
              <a:defRPr>
                <a:solidFill>
                  <a:schemeClr val="tx1"/>
                </a:solidFill>
              </a:defRPr>
            </a:lvl1pPr>
            <a:lvl2pPr>
              <a:spcAft>
                <a:spcPts val="1200"/>
              </a:spcAft>
              <a:buClr>
                <a:schemeClr val="accent3">
                  <a:lumMod val="75000"/>
                </a:schemeClr>
              </a:buClr>
              <a:buFont typeface="Wingdings" pitchFamily="2" charset="2"/>
              <a:buChar char="§"/>
              <a:defRPr>
                <a:solidFill>
                  <a:schemeClr val="tx1"/>
                </a:solidFill>
              </a:defRPr>
            </a:lvl2pPr>
            <a:lvl3pPr>
              <a:buClr>
                <a:schemeClr val="accent3">
                  <a:lumMod val="75000"/>
                </a:schemeClr>
              </a:buClr>
              <a:buFont typeface="Wingdings 2" pitchFamily="18" charset="2"/>
              <a:buChar char=""/>
              <a:defRPr>
                <a:solidFill>
                  <a:schemeClr val="tx1"/>
                </a:solidFill>
              </a:defRPr>
            </a:lvl3pPr>
            <a:lvl4pPr>
              <a:buClr>
                <a:schemeClr val="accent3">
                  <a:lumMod val="75000"/>
                </a:schemeClr>
              </a:buClr>
              <a:buFont typeface="Verdana" pitchFamily="34" charset="0"/>
              <a:buChar char="­"/>
              <a:defRPr>
                <a:solidFill>
                  <a:schemeClr val="tx1"/>
                </a:solidFill>
              </a:defRPr>
            </a:lvl4pPr>
            <a:lvl5pPr>
              <a:buClr>
                <a:schemeClr val="accent3">
                  <a:lumMod val="75000"/>
                </a:schemeClr>
              </a:buCl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1" name="Content Placeholder 2"/>
          <p:cNvSpPr>
            <a:spLocks noGrp="1"/>
          </p:cNvSpPr>
          <p:nvPr>
            <p:ph idx="15"/>
          </p:nvPr>
        </p:nvSpPr>
        <p:spPr>
          <a:xfrm>
            <a:off x="4800600" y="1447800"/>
            <a:ext cx="3733800" cy="4419600"/>
          </a:xfrm>
          <a:noFill/>
        </p:spPr>
        <p:txBody>
          <a:bodyPr/>
          <a:lstStyle>
            <a:lvl1pPr>
              <a:lnSpc>
                <a:spcPct val="100000"/>
              </a:lnSpc>
              <a:spcAft>
                <a:spcPts val="1200"/>
              </a:spcAft>
              <a:buClr>
                <a:schemeClr val="accent3">
                  <a:lumMod val="75000"/>
                </a:schemeClr>
              </a:buClr>
              <a:buFont typeface="Webdings" pitchFamily="18" charset="2"/>
              <a:buChar char=""/>
              <a:defRPr>
                <a:solidFill>
                  <a:schemeClr val="tx1"/>
                </a:solidFill>
              </a:defRPr>
            </a:lvl1pPr>
            <a:lvl2pPr>
              <a:spcAft>
                <a:spcPts val="1200"/>
              </a:spcAft>
              <a:buClr>
                <a:schemeClr val="accent3">
                  <a:lumMod val="75000"/>
                </a:schemeClr>
              </a:buClr>
              <a:buFont typeface="Wingdings" pitchFamily="2" charset="2"/>
              <a:buChar char="§"/>
              <a:defRPr>
                <a:solidFill>
                  <a:schemeClr val="tx1"/>
                </a:solidFill>
              </a:defRPr>
            </a:lvl2pPr>
            <a:lvl3pPr>
              <a:buClr>
                <a:schemeClr val="accent3">
                  <a:lumMod val="75000"/>
                </a:schemeClr>
              </a:buClr>
              <a:buFont typeface="Wingdings 2" pitchFamily="18" charset="2"/>
              <a:buChar char=""/>
              <a:defRPr>
                <a:solidFill>
                  <a:schemeClr val="tx1"/>
                </a:solidFill>
              </a:defRPr>
            </a:lvl3pPr>
            <a:lvl4pPr>
              <a:buClr>
                <a:schemeClr val="accent3">
                  <a:lumMod val="75000"/>
                </a:schemeClr>
              </a:buClr>
              <a:buFont typeface="Verdana" pitchFamily="34" charset="0"/>
              <a:buChar char="­"/>
              <a:defRPr>
                <a:solidFill>
                  <a:schemeClr val="tx1"/>
                </a:solidFill>
              </a:defRPr>
            </a:lvl4pPr>
            <a:lvl5pPr>
              <a:buClr>
                <a:schemeClr val="accent3">
                  <a:lumMod val="75000"/>
                </a:schemeClr>
              </a:buCl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Rounded Rectangle 16"/>
          <p:cNvSpPr/>
          <p:nvPr userDrawn="1"/>
        </p:nvSpPr>
        <p:spPr>
          <a:xfrm>
            <a:off x="0" y="0"/>
            <a:ext cx="9144000" cy="990600"/>
          </a:xfrm>
          <a:prstGeom prst="roundRect">
            <a:avLst>
              <a:gd name="adj" fmla="val 0"/>
            </a:avLst>
          </a:prstGeom>
          <a:blipFill dpi="0" rotWithShape="1">
            <a:blip r:embed="rId2" cstate="print"/>
            <a:srcRect/>
            <a:tile tx="-952500" ty="0" sx="100000" sy="100000" flip="none" algn="ctr"/>
          </a:blip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ounded Rectangle 17"/>
          <p:cNvSpPr/>
          <p:nvPr userDrawn="1"/>
        </p:nvSpPr>
        <p:spPr>
          <a:xfrm>
            <a:off x="457200" y="1143000"/>
            <a:ext cx="8306809" cy="5486400"/>
          </a:xfrm>
          <a:prstGeom prst="roundRect">
            <a:avLst>
              <a:gd name="adj" fmla="val 3968"/>
            </a:avLst>
          </a:prstGeom>
          <a:solidFill>
            <a:schemeClr val="bg1">
              <a:lumMod val="85000"/>
              <a:alpha val="85000"/>
            </a:schemeClr>
          </a:solidFill>
          <a:ln w="8890" cap="rnd" cmpd="sng" algn="ctr">
            <a:noFill/>
            <a:prstDash val="soli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aseline="-25000" dirty="0"/>
          </a:p>
        </p:txBody>
      </p:sp>
      <p:sp>
        <p:nvSpPr>
          <p:cNvPr id="19" name="Title 1"/>
          <p:cNvSpPr txBox="1">
            <a:spLocks/>
          </p:cNvSpPr>
          <p:nvPr userDrawn="1"/>
        </p:nvSpPr>
        <p:spPr>
          <a:xfrm>
            <a:off x="1219200" y="0"/>
            <a:ext cx="7315200" cy="990600"/>
          </a:xfrm>
          <a:prstGeom prst="rect">
            <a:avLst/>
          </a:prstGeom>
          <a:effectLst/>
        </p:spPr>
        <p:txBody>
          <a:bodyPr vert="horz" anchor="ctr">
            <a:normAutofit/>
          </a:bodyPr>
          <a:lstStyle>
            <a:lvl1pPr>
              <a:defRPr sz="2800">
                <a:ln>
                  <a:noFill/>
                </a:ln>
                <a:solidFill>
                  <a:srgbClr val="003E6C"/>
                </a:solidFill>
                <a:effectLst/>
                <a:latin typeface="Arial Narrow" pitchFamily="34" charset="0"/>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E6C"/>
                </a:solidFill>
                <a:effectLst/>
                <a:uLnTx/>
                <a:uFillTx/>
                <a:latin typeface="Arial Narrow" pitchFamily="34" charset="0"/>
                <a:ea typeface="+mj-ea"/>
                <a:cs typeface="+mj-cs"/>
              </a:rPr>
              <a:t>CLICK TO EDIT MASTER TITLE STYLE</a:t>
            </a:r>
          </a:p>
        </p:txBody>
      </p:sp>
      <p:pic>
        <p:nvPicPr>
          <p:cNvPr id="20" name="Picture 19" descr="FBI-Seal.png"/>
          <p:cNvPicPr>
            <a:picLocks noChangeAspect="1"/>
          </p:cNvPicPr>
          <p:nvPr userDrawn="1"/>
        </p:nvPicPr>
        <p:blipFill>
          <a:blip r:embed="rId3" cstate="print"/>
          <a:stretch>
            <a:fillRect/>
          </a:stretch>
        </p:blipFill>
        <p:spPr>
          <a:xfrm>
            <a:off x="228600" y="132588"/>
            <a:ext cx="762000" cy="781812"/>
          </a:xfrm>
          <a:prstGeom prst="rect">
            <a:avLst/>
          </a:prstGeom>
        </p:spPr>
      </p:pic>
      <p:sp>
        <p:nvSpPr>
          <p:cNvPr id="21" name="Slide Number Placeholder 5"/>
          <p:cNvSpPr txBox="1">
            <a:spLocks/>
          </p:cNvSpPr>
          <p:nvPr userDrawn="1"/>
        </p:nvSpPr>
        <p:spPr>
          <a:xfrm>
            <a:off x="8348328" y="6111875"/>
            <a:ext cx="457200" cy="365125"/>
          </a:xfrm>
          <a:prstGeom prst="rect">
            <a:avLst/>
          </a:prstGeom>
        </p:spPr>
        <p:txBody>
          <a:bodyPr vert="horz" anchor="b"/>
          <a:lstStyle>
            <a:lvl1pPr>
              <a:defRPr>
                <a:solidFill>
                  <a:srgbClr val="003E6C"/>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8E2F1F9-DF3C-40DE-A81E-85252611290F}" type="slidenum">
              <a:rPr kumimoji="0" lang="en-US" sz="1000" b="1" i="0" u="none" strike="noStrike" kern="1200" cap="none" spc="0" normalizeH="0" baseline="0" noProof="0" smtClean="0">
                <a:ln>
                  <a:noFill/>
                </a:ln>
                <a:solidFill>
                  <a:srgbClr val="003E6C"/>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003E6C"/>
              </a:solidFill>
              <a:effectLst/>
              <a:uLnTx/>
              <a:uFillTx/>
              <a:latin typeface="+mn-lt"/>
              <a:ea typeface="+mn-ea"/>
              <a:cs typeface="+mn-cs"/>
            </a:endParaRPr>
          </a:p>
        </p:txBody>
      </p:sp>
      <p:sp>
        <p:nvSpPr>
          <p:cNvPr id="22" name="Date Placeholder 24"/>
          <p:cNvSpPr txBox="1">
            <a:spLocks/>
          </p:cNvSpPr>
          <p:nvPr userDrawn="1"/>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3E6C"/>
                </a:solidFill>
                <a:effectLst/>
                <a:uLnTx/>
                <a:uFillTx/>
                <a:latin typeface="+mn-lt"/>
                <a:ea typeface="+mn-ea"/>
                <a:cs typeface="+mn-cs"/>
              </a:rPr>
              <a:t>FBI 2013 TRANSITION BRIEFING</a:t>
            </a:r>
          </a:p>
        </p:txBody>
      </p:sp>
      <p:sp>
        <p:nvSpPr>
          <p:cNvPr id="23" name="Footer Placeholder 17"/>
          <p:cNvSpPr txBox="1">
            <a:spLocks/>
          </p:cNvSpPr>
          <p:nvPr userDrawn="1"/>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3E6C"/>
                </a:solidFill>
                <a:effectLst/>
                <a:uLnTx/>
                <a:uFillTx/>
                <a:latin typeface="+mn-lt"/>
                <a:ea typeface="+mn-ea"/>
                <a:cs typeface="+mn-cs"/>
              </a:rPr>
              <a:t>U//FOUO</a:t>
            </a:r>
          </a:p>
        </p:txBody>
      </p:sp>
      <p:sp>
        <p:nvSpPr>
          <p:cNvPr id="2" name="Title 1"/>
          <p:cNvSpPr>
            <a:spLocks noGrp="1"/>
          </p:cNvSpPr>
          <p:nvPr>
            <p:ph type="title" hasCustomPrompt="1"/>
          </p:nvPr>
        </p:nvSpPr>
        <p:spPr>
          <a:xfrm>
            <a:off x="5538784" y="1295400"/>
            <a:ext cx="2971800" cy="838200"/>
          </a:xfrm>
        </p:spPr>
        <p:txBody>
          <a:bodyPr anchor="b"/>
          <a:lstStyle>
            <a:lvl1pPr algn="l">
              <a:buNone/>
              <a:defRPr sz="2200" b="1">
                <a:solidFill>
                  <a:srgbClr val="003E6C"/>
                </a:solidFill>
              </a:defRPr>
            </a:lvl1pPr>
            <a:extLst/>
          </a:lstStyle>
          <a:p>
            <a:r>
              <a:rPr kumimoji="0" lang="en-US" dirty="0"/>
              <a:t>CLICK TO EDIT MASTER TITLE STYLE</a:t>
            </a:r>
          </a:p>
        </p:txBody>
      </p:sp>
      <p:sp>
        <p:nvSpPr>
          <p:cNvPr id="3" name="Text Placeholder 2"/>
          <p:cNvSpPr>
            <a:spLocks noGrp="1"/>
          </p:cNvSpPr>
          <p:nvPr>
            <p:ph type="body" idx="2"/>
          </p:nvPr>
        </p:nvSpPr>
        <p:spPr>
          <a:xfrm>
            <a:off x="5538847" y="2133600"/>
            <a:ext cx="2971800" cy="3886200"/>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4" name="Content Placeholder 2"/>
          <p:cNvSpPr>
            <a:spLocks noGrp="1"/>
          </p:cNvSpPr>
          <p:nvPr>
            <p:ph idx="14"/>
          </p:nvPr>
        </p:nvSpPr>
        <p:spPr>
          <a:xfrm>
            <a:off x="762000" y="1371600"/>
            <a:ext cx="4572000" cy="4648200"/>
          </a:xfrm>
          <a:noFill/>
        </p:spPr>
        <p:txBody>
          <a:bodyPr/>
          <a:lstStyle>
            <a:lvl1pPr>
              <a:lnSpc>
                <a:spcPct val="100000"/>
              </a:lnSpc>
              <a:spcAft>
                <a:spcPts val="1200"/>
              </a:spcAft>
              <a:buClr>
                <a:schemeClr val="accent3">
                  <a:lumMod val="75000"/>
                </a:schemeClr>
              </a:buClr>
              <a:buFont typeface="Webdings" pitchFamily="18" charset="2"/>
              <a:buChar char=""/>
              <a:defRPr>
                <a:solidFill>
                  <a:schemeClr val="tx1"/>
                </a:solidFill>
              </a:defRPr>
            </a:lvl1pPr>
            <a:lvl2pPr>
              <a:spcAft>
                <a:spcPts val="1200"/>
              </a:spcAft>
              <a:buClr>
                <a:schemeClr val="accent3">
                  <a:lumMod val="75000"/>
                </a:schemeClr>
              </a:buClr>
              <a:buFont typeface="Wingdings" pitchFamily="2" charset="2"/>
              <a:buChar char="§"/>
              <a:defRPr>
                <a:solidFill>
                  <a:schemeClr val="tx1"/>
                </a:solidFill>
              </a:defRPr>
            </a:lvl2pPr>
            <a:lvl3pPr>
              <a:buClr>
                <a:schemeClr val="accent3">
                  <a:lumMod val="75000"/>
                </a:schemeClr>
              </a:buClr>
              <a:buFont typeface="Wingdings 2" pitchFamily="18" charset="2"/>
              <a:buChar char=""/>
              <a:defRPr>
                <a:solidFill>
                  <a:schemeClr val="tx1"/>
                </a:solidFill>
              </a:defRPr>
            </a:lvl3pPr>
            <a:lvl4pPr>
              <a:buClr>
                <a:schemeClr val="accent3">
                  <a:lumMod val="75000"/>
                </a:schemeClr>
              </a:buClr>
              <a:buFont typeface="Verdana" pitchFamily="34" charset="0"/>
              <a:buChar char="­"/>
              <a:defRPr>
                <a:solidFill>
                  <a:schemeClr val="tx1"/>
                </a:solidFill>
              </a:defRPr>
            </a:lvl4pPr>
            <a:lvl5pPr>
              <a:buClr>
                <a:schemeClr val="accent3">
                  <a:lumMod val="75000"/>
                </a:schemeClr>
              </a:buCl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alphaModFix amt="99000"/>
            <a:lum/>
          </a:blip>
          <a:srcRect/>
          <a:stretch>
            <a:fillRect l="-11000" r="-11000"/>
          </a:stretch>
        </a:blipFill>
        <a:effectLst/>
      </p:bgPr>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502920" y="533400"/>
            <a:ext cx="8183880" cy="1051560"/>
          </a:xfrm>
          <a:prstGeom prst="rect">
            <a:avLst/>
          </a:prstGeom>
          <a:effectLst/>
        </p:spPr>
        <p:txBody>
          <a:bodyPr vert="horz" anchor="b">
            <a:normAutofit/>
          </a:bodyPr>
          <a:lstStyle/>
          <a:p>
            <a:r>
              <a:rPr kumimoji="0" lang="en-US" dirty="0"/>
              <a:t>CLICK TO EDIT MASTER TITLE STYLE</a:t>
            </a:r>
          </a:p>
        </p:txBody>
      </p:sp>
      <p:sp>
        <p:nvSpPr>
          <p:cNvPr id="4" name="Text Placeholder 3"/>
          <p:cNvSpPr>
            <a:spLocks noGrp="1"/>
          </p:cNvSpPr>
          <p:nvPr>
            <p:ph type="body" idx="1"/>
          </p:nvPr>
        </p:nvSpPr>
        <p:spPr>
          <a:xfrm>
            <a:off x="502920" y="1600200"/>
            <a:ext cx="8183880" cy="4187952"/>
          </a:xfrm>
          <a:prstGeom prst="rect">
            <a:avLst/>
          </a:prstGeom>
        </p:spPr>
        <p:txBody>
          <a:bodyPr vert="horz" lIns="182880" tIns="9144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5"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chemeClr val="bg2">
                    <a:shade val="50000"/>
                  </a:schemeClr>
                </a:solidFill>
              </a:defRPr>
            </a:lvl1pPr>
            <a:extLst/>
          </a:lstStyle>
          <a:p>
            <a:r>
              <a:rPr lang="en-US" dirty="0"/>
              <a:t>FBI 2013 TRANSITION BRIEFING</a:t>
            </a:r>
          </a:p>
        </p:txBody>
      </p:sp>
      <p:sp>
        <p:nvSpPr>
          <p:cNvPr id="18"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chemeClr val="bg2">
                    <a:shade val="50000"/>
                  </a:schemeClr>
                </a:solidFill>
                <a:effectLst/>
              </a:defRPr>
            </a:lvl1pPr>
            <a:extLst/>
          </a:lstStyle>
          <a:p>
            <a:r>
              <a:rPr lang="en-US" dirty="0"/>
              <a:t>U//FOUO</a:t>
            </a: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b="1">
                <a:solidFill>
                  <a:schemeClr val="bg2">
                    <a:shade val="50000"/>
                  </a:schemeClr>
                </a:solidFill>
              </a:defRPr>
            </a:lvl1pPr>
            <a:extLst/>
          </a:lstStyle>
          <a:p>
            <a:fld id="{E8E2F1F9-DF3C-40DE-A81E-8525261129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6" r:id="rId5"/>
  </p:sldLayoutIdLst>
  <p:txStyles>
    <p:titleStyle>
      <a:lvl1pPr algn="l" rtl="0" eaLnBrk="1" latinLnBrk="0" hangingPunct="1">
        <a:spcBef>
          <a:spcPct val="0"/>
        </a:spcBef>
        <a:buNone/>
        <a:defRPr kumimoji="0" sz="3600" b="1" kern="1200">
          <a:solidFill>
            <a:srgbClr val="0070C0"/>
          </a:solidFill>
          <a:effectLst/>
          <a:latin typeface="Arial Narrow" pitchFamily="34" charset="0"/>
          <a:ea typeface="+mj-ea"/>
          <a:cs typeface="+mj-cs"/>
        </a:defRPr>
      </a:lvl1pPr>
      <a:extLst/>
    </p:titleStyle>
    <p:bodyStyle>
      <a:lvl1pPr marL="265176" indent="-265176" algn="l" rtl="0" eaLnBrk="1" latinLnBrk="0" hangingPunct="1">
        <a:spcBef>
          <a:spcPts val="250"/>
        </a:spcBef>
        <a:buClr>
          <a:srgbClr val="003E6C"/>
        </a:buClr>
        <a:buSzPct val="80000"/>
        <a:buFont typeface="Wingdings" pitchFamily="2" charset="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rgbClr val="003E6C"/>
        </a:buClr>
        <a:buSzPct val="100000"/>
        <a:buFont typeface="Arial" pitchFamily="34" charset="0"/>
        <a:buChar char="•"/>
        <a:defRPr kumimoji="0" sz="2400" kern="1200">
          <a:solidFill>
            <a:schemeClr val="tx1"/>
          </a:solidFill>
          <a:latin typeface="+mn-lt"/>
          <a:ea typeface="+mn-ea"/>
          <a:cs typeface="+mn-cs"/>
        </a:defRPr>
      </a:lvl2pPr>
      <a:lvl3pPr marL="786384" indent="-182880" algn="l" rtl="0" eaLnBrk="1" latinLnBrk="0" hangingPunct="1">
        <a:spcBef>
          <a:spcPts val="250"/>
        </a:spcBef>
        <a:buClr>
          <a:srgbClr val="003E6C"/>
        </a:buClr>
        <a:buSzPct val="100000"/>
        <a:buFont typeface="Wingdings 2" pitchFamily="18" charset="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rgbClr val="003E6C"/>
        </a:buClr>
        <a:buSzPct val="112000"/>
        <a:buFont typeface="Verdana" pitchFamily="34" charset="0"/>
        <a:buChar char="­"/>
        <a:defRPr kumimoji="0" sz="1900" kern="1200">
          <a:solidFill>
            <a:schemeClr val="tx1"/>
          </a:solidFill>
          <a:latin typeface="+mn-lt"/>
          <a:ea typeface="+mn-ea"/>
          <a:cs typeface="+mn-cs"/>
        </a:defRPr>
      </a:lvl4pPr>
      <a:lvl5pPr marL="1280160" indent="-182880" algn="l" rtl="0" eaLnBrk="1" latinLnBrk="0" hangingPunct="1">
        <a:spcBef>
          <a:spcPts val="250"/>
        </a:spcBef>
        <a:buClr>
          <a:srgbClr val="003E6C"/>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828800"/>
          </a:xfrm>
        </p:spPr>
        <p:txBody>
          <a:bodyPr>
            <a:normAutofit/>
          </a:bodyPr>
          <a:lstStyle/>
          <a:p>
            <a:r>
              <a:rPr lang="en-US" sz="8000" dirty="0"/>
              <a:t>FBI 2019</a:t>
            </a:r>
          </a:p>
        </p:txBody>
      </p:sp>
      <p:sp>
        <p:nvSpPr>
          <p:cNvPr id="3" name="Subtitle 2"/>
          <p:cNvSpPr>
            <a:spLocks noGrp="1"/>
          </p:cNvSpPr>
          <p:nvPr>
            <p:ph type="subTitle" idx="1"/>
          </p:nvPr>
        </p:nvSpPr>
        <p:spPr>
          <a:xfrm>
            <a:off x="838200" y="2006851"/>
            <a:ext cx="7772400" cy="914400"/>
          </a:xfrm>
        </p:spPr>
        <p:txBody>
          <a:bodyPr>
            <a:normAutofit/>
          </a:bodyPr>
          <a:lstStyle/>
          <a:p>
            <a:r>
              <a:rPr lang="en-US" sz="3600" dirty="0"/>
              <a:t>CHILD SEX TOURISM BRIEFING</a:t>
            </a:r>
          </a:p>
        </p:txBody>
      </p:sp>
      <p:pic>
        <p:nvPicPr>
          <p:cNvPr id="12" name="Picture 11" descr="FBI-Seal.png"/>
          <p:cNvPicPr>
            <a:picLocks noChangeAspect="1"/>
          </p:cNvPicPr>
          <p:nvPr/>
        </p:nvPicPr>
        <p:blipFill>
          <a:blip r:embed="rId3" cstate="print"/>
          <a:stretch>
            <a:fillRect/>
          </a:stretch>
        </p:blipFill>
        <p:spPr>
          <a:xfrm>
            <a:off x="762000" y="381000"/>
            <a:ext cx="2302339" cy="23622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425" y="3048000"/>
            <a:ext cx="3914775" cy="1943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ESTABLISHMENT-BASED EXPLOITATION</a:t>
            </a:r>
          </a:p>
        </p:txBody>
      </p:sp>
      <p:sp>
        <p:nvSpPr>
          <p:cNvPr id="3" name="Content Placeholder 2"/>
          <p:cNvSpPr>
            <a:spLocks noGrp="1"/>
          </p:cNvSpPr>
          <p:nvPr>
            <p:ph idx="1"/>
          </p:nvPr>
        </p:nvSpPr>
        <p:spPr/>
        <p:txBody>
          <a:bodyPr/>
          <a:lstStyle/>
          <a:p>
            <a:r>
              <a:rPr lang="en-US" dirty="0">
                <a:solidFill>
                  <a:srgbClr val="002060"/>
                </a:solidFill>
              </a:rPr>
              <a:t>Brothels</a:t>
            </a:r>
          </a:p>
          <a:p>
            <a:r>
              <a:rPr lang="en-US" dirty="0">
                <a:solidFill>
                  <a:srgbClr val="002060"/>
                </a:solidFill>
              </a:rPr>
              <a:t>Beer Gardens</a:t>
            </a:r>
          </a:p>
          <a:p>
            <a:r>
              <a:rPr lang="en-US" dirty="0">
                <a:solidFill>
                  <a:srgbClr val="002060"/>
                </a:solidFill>
              </a:rPr>
              <a:t>Karaoke Bars</a:t>
            </a:r>
          </a:p>
          <a:p>
            <a:r>
              <a:rPr lang="en-US" dirty="0">
                <a:solidFill>
                  <a:srgbClr val="002060"/>
                </a:solidFill>
              </a:rPr>
              <a:t>Massage Parlors</a:t>
            </a:r>
          </a:p>
          <a:p>
            <a:r>
              <a:rPr lang="en-US" dirty="0">
                <a:solidFill>
                  <a:srgbClr val="002060"/>
                </a:solidFill>
              </a:rPr>
              <a:t>Bars/ Night Clubs</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074156" y="1447800"/>
            <a:ext cx="4444202" cy="3164650"/>
          </a:xfrm>
          <a:prstGeom prst="rect">
            <a:avLst/>
          </a:prstGeom>
          <a:noFill/>
          <a:ln w="9525">
            <a:noFill/>
            <a:miter lim="800000"/>
            <a:headEnd/>
            <a:tailEnd/>
          </a:ln>
          <a:effectLst/>
        </p:spPr>
      </p:pic>
    </p:spTree>
    <p:extLst>
      <p:ext uri="{BB962C8B-B14F-4D97-AF65-F5344CB8AC3E}">
        <p14:creationId xmlns:p14="http://schemas.microsoft.com/office/powerpoint/2010/main" val="332253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STREET/FAMILY-BASED</a:t>
            </a:r>
          </a:p>
        </p:txBody>
      </p:sp>
      <p:sp>
        <p:nvSpPr>
          <p:cNvPr id="3" name="Content Placeholder 2"/>
          <p:cNvSpPr>
            <a:spLocks noGrp="1"/>
          </p:cNvSpPr>
          <p:nvPr>
            <p:ph idx="1"/>
          </p:nvPr>
        </p:nvSpPr>
        <p:spPr/>
        <p:txBody>
          <a:bodyPr/>
          <a:lstStyle/>
          <a:p>
            <a:pPr marL="342900" lvl="0" indent="-342900" eaLnBrk="0" fontAlgn="base" hangingPunct="0">
              <a:spcBef>
                <a:spcPct val="20000"/>
              </a:spcBef>
              <a:spcAft>
                <a:spcPct val="0"/>
              </a:spcAft>
              <a:buClrTx/>
              <a:buSzTx/>
              <a:buFontTx/>
              <a:buChar char="•"/>
              <a:defRPr/>
            </a:pPr>
            <a:r>
              <a:rPr lang="en-US" kern="0" dirty="0">
                <a:solidFill>
                  <a:srgbClr val="002060"/>
                </a:solidFill>
              </a:rPr>
              <a:t>Beaches</a:t>
            </a:r>
          </a:p>
          <a:p>
            <a:pPr marL="342900" lvl="0" indent="-342900" eaLnBrk="0" fontAlgn="base" hangingPunct="0">
              <a:spcBef>
                <a:spcPct val="20000"/>
              </a:spcBef>
              <a:spcAft>
                <a:spcPct val="0"/>
              </a:spcAft>
              <a:buClrTx/>
              <a:buSzTx/>
              <a:buFontTx/>
              <a:buChar char="•"/>
              <a:defRPr/>
            </a:pPr>
            <a:r>
              <a:rPr lang="en-US" kern="0" dirty="0">
                <a:solidFill>
                  <a:srgbClr val="002060"/>
                </a:solidFill>
              </a:rPr>
              <a:t>Tourist attractions</a:t>
            </a:r>
          </a:p>
          <a:p>
            <a:pPr marL="342900" lvl="0" indent="-342900" eaLnBrk="0" fontAlgn="base" hangingPunct="0">
              <a:spcBef>
                <a:spcPct val="20000"/>
              </a:spcBef>
              <a:spcAft>
                <a:spcPct val="0"/>
              </a:spcAft>
              <a:buClrTx/>
              <a:buSzTx/>
              <a:buFontTx/>
              <a:buChar char="•"/>
              <a:defRPr/>
            </a:pPr>
            <a:r>
              <a:rPr lang="en-US" kern="0" dirty="0">
                <a:solidFill>
                  <a:srgbClr val="002060"/>
                </a:solidFill>
              </a:rPr>
              <a:t>Restaurant / ex-pat areas</a:t>
            </a:r>
          </a:p>
          <a:p>
            <a:pPr marL="342900" lvl="0" indent="-342900" eaLnBrk="0" fontAlgn="base" hangingPunct="0">
              <a:spcBef>
                <a:spcPct val="20000"/>
              </a:spcBef>
              <a:spcAft>
                <a:spcPct val="0"/>
              </a:spcAft>
              <a:buClrTx/>
              <a:buSzTx/>
              <a:buFontTx/>
              <a:buChar char="•"/>
              <a:defRPr/>
            </a:pPr>
            <a:r>
              <a:rPr lang="en-US" kern="0" dirty="0">
                <a:solidFill>
                  <a:srgbClr val="002060"/>
                </a:solidFill>
              </a:rPr>
              <a:t>Rural areas with poor families</a:t>
            </a:r>
          </a:p>
          <a:p>
            <a:endParaRPr lang="en-US" dirty="0">
              <a:solidFill>
                <a:srgbClr val="002060"/>
              </a:solidFill>
            </a:endParaRPr>
          </a:p>
        </p:txBody>
      </p:sp>
      <p:pic>
        <p:nvPicPr>
          <p:cNvPr id="4" name="Picture 3"/>
          <p:cNvPicPr>
            <a:picLocks noChangeAspect="1" noChangeArrowheads="1"/>
          </p:cNvPicPr>
          <p:nvPr/>
        </p:nvPicPr>
        <p:blipFill>
          <a:blip r:embed="rId3" cstate="print"/>
          <a:srcRect/>
          <a:stretch>
            <a:fillRect/>
          </a:stretch>
        </p:blipFill>
        <p:spPr bwMode="auto">
          <a:xfrm>
            <a:off x="768801" y="4087929"/>
            <a:ext cx="2888799" cy="2411176"/>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5867400" y="1371600"/>
            <a:ext cx="2465403" cy="2545452"/>
          </a:xfrm>
          <a:prstGeom prst="rect">
            <a:avLst/>
          </a:prstGeom>
          <a:noFill/>
          <a:ln w="9525">
            <a:noFill/>
            <a:miter lim="800000"/>
            <a:headEnd/>
            <a:tailEnd/>
          </a:ln>
        </p:spPr>
      </p:pic>
      <p:pic>
        <p:nvPicPr>
          <p:cNvPr id="6" name="Content Placeholder 10" descr="Haley Dennis 1.JPG"/>
          <p:cNvPicPr>
            <a:picLocks noChangeAspect="1"/>
          </p:cNvPicPr>
          <p:nvPr/>
        </p:nvPicPr>
        <p:blipFill rotWithShape="1">
          <a:blip r:embed="rId5" cstate="print"/>
          <a:srcRect b="20385"/>
          <a:stretch/>
        </p:blipFill>
        <p:spPr bwMode="auto">
          <a:xfrm>
            <a:off x="4298344" y="4114800"/>
            <a:ext cx="4083656" cy="2438400"/>
          </a:xfrm>
          <a:prstGeom prst="rect">
            <a:avLst/>
          </a:prstGeom>
          <a:noFill/>
          <a:ln w="9525">
            <a:noFill/>
            <a:miter lim="800000"/>
            <a:headEnd/>
            <a:tailEnd/>
          </a:ln>
        </p:spPr>
      </p:pic>
    </p:spTree>
    <p:extLst>
      <p:ext uri="{BB962C8B-B14F-4D97-AF65-F5344CB8AC3E}">
        <p14:creationId xmlns:p14="http://schemas.microsoft.com/office/powerpoint/2010/main" val="171761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ENGAGEMENT</a:t>
            </a:r>
          </a:p>
        </p:txBody>
      </p:sp>
      <p:sp>
        <p:nvSpPr>
          <p:cNvPr id="3" name="Content Placeholder 2"/>
          <p:cNvSpPr>
            <a:spLocks noGrp="1"/>
          </p:cNvSpPr>
          <p:nvPr>
            <p:ph idx="1"/>
          </p:nvPr>
        </p:nvSpPr>
        <p:spPr/>
        <p:txBody>
          <a:bodyPr>
            <a:normAutofit lnSpcReduction="10000"/>
          </a:bodyPr>
          <a:lstStyle/>
          <a:p>
            <a:r>
              <a:rPr lang="en-US" dirty="0">
                <a:solidFill>
                  <a:srgbClr val="002060"/>
                </a:solidFill>
              </a:rPr>
              <a:t>Teachers, child-focused NGOs, orphanages, pediatricians, volunteers</a:t>
            </a:r>
          </a:p>
          <a:p>
            <a:pPr lvl="1"/>
            <a:r>
              <a:rPr lang="en-US" dirty="0">
                <a:solidFill>
                  <a:srgbClr val="002060"/>
                </a:solidFill>
              </a:rPr>
              <a:t>“</a:t>
            </a:r>
            <a:r>
              <a:rPr lang="en-US" dirty="0" err="1">
                <a:solidFill>
                  <a:srgbClr val="002060"/>
                </a:solidFill>
              </a:rPr>
              <a:t>Volun</a:t>
            </a:r>
            <a:r>
              <a:rPr lang="en-US" dirty="0">
                <a:solidFill>
                  <a:srgbClr val="002060"/>
                </a:solidFill>
              </a:rPr>
              <a:t>-tourism” </a:t>
            </a:r>
          </a:p>
          <a:p>
            <a:pPr lvl="1"/>
            <a:r>
              <a:rPr lang="en-US" dirty="0">
                <a:solidFill>
                  <a:srgbClr val="002060"/>
                </a:solidFill>
              </a:rPr>
              <a:t>“Orphanage Tourism”</a:t>
            </a:r>
            <a:endParaRPr lang="en-US" sz="2800" dirty="0">
              <a:solidFill>
                <a:srgbClr val="002060"/>
              </a:solidFill>
            </a:endParaRPr>
          </a:p>
          <a:p>
            <a:r>
              <a:rPr lang="en-US" dirty="0">
                <a:solidFill>
                  <a:srgbClr val="002060"/>
                </a:solidFill>
              </a:rPr>
              <a:t>Character not a </a:t>
            </a:r>
            <a:r>
              <a:rPr lang="en-US" dirty="0" err="1">
                <a:solidFill>
                  <a:srgbClr val="002060"/>
                </a:solidFill>
              </a:rPr>
              <a:t>mitigator</a:t>
            </a:r>
            <a:r>
              <a:rPr lang="en-US" dirty="0">
                <a:solidFill>
                  <a:srgbClr val="002060"/>
                </a:solidFill>
              </a:rPr>
              <a:t> of </a:t>
            </a:r>
          </a:p>
          <a:p>
            <a:pPr marL="457200" lvl="1" indent="0">
              <a:buNone/>
            </a:pPr>
            <a:r>
              <a:rPr lang="en-US" dirty="0">
                <a:solidFill>
                  <a:srgbClr val="002060"/>
                </a:solidFill>
              </a:rPr>
              <a:t>Risk </a:t>
            </a:r>
          </a:p>
          <a:p>
            <a:pPr marL="457200" lvl="1" indent="0"/>
            <a:r>
              <a:rPr lang="en-US" dirty="0">
                <a:solidFill>
                  <a:srgbClr val="002060"/>
                </a:solidFill>
              </a:rPr>
              <a:t> Subjects can do both good</a:t>
            </a:r>
          </a:p>
          <a:p>
            <a:pPr marL="457200" lvl="1" indent="0">
              <a:buNone/>
            </a:pPr>
            <a:r>
              <a:rPr lang="en-US" dirty="0">
                <a:solidFill>
                  <a:srgbClr val="002060"/>
                </a:solidFill>
              </a:rPr>
              <a:t>   and bad</a:t>
            </a:r>
          </a:p>
          <a:p>
            <a:endParaRPr lang="en-US" dirty="0"/>
          </a:p>
        </p:txBody>
      </p:sp>
      <p:pic>
        <p:nvPicPr>
          <p:cNvPr id="4" name="Picture 2" descr="C:\Users\jeff\Desktop\ICMEC Conference - Manila\Volunteer Tourism p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247" y="2286000"/>
            <a:ext cx="320215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3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4876800"/>
            <a:ext cx="4343400" cy="1133856"/>
          </a:xfrm>
        </p:spPr>
        <p:txBody>
          <a:bodyPr>
            <a:noAutofit/>
          </a:bodyPr>
          <a:lstStyle/>
          <a:p>
            <a:pPr algn="l"/>
            <a:r>
              <a:rPr lang="en-US" sz="6000" b="1" dirty="0">
                <a:solidFill>
                  <a:schemeClr val="bg1"/>
                </a:solidFill>
                <a:latin typeface="+mn-lt"/>
              </a:rPr>
              <a:t> OVERVIEW</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69" y="1"/>
            <a:ext cx="9474595" cy="51815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FBI</a:t>
            </a:r>
          </a:p>
        </p:txBody>
      </p:sp>
      <p:sp>
        <p:nvSpPr>
          <p:cNvPr id="3" name="Content Placeholder 2"/>
          <p:cNvSpPr>
            <a:spLocks noGrp="1"/>
          </p:cNvSpPr>
          <p:nvPr>
            <p:ph idx="1"/>
          </p:nvPr>
        </p:nvSpPr>
        <p:spPr/>
        <p:txBody>
          <a:bodyPr>
            <a:normAutofit fontScale="92500" lnSpcReduction="10000"/>
          </a:bodyPr>
          <a:lstStyle/>
          <a:p>
            <a:r>
              <a:rPr lang="en-US" dirty="0"/>
              <a:t>Intelligence-driven and threat-focused </a:t>
            </a:r>
          </a:p>
          <a:p>
            <a:r>
              <a:rPr lang="en-US" dirty="0"/>
              <a:t>National security organization with both intelligence and law enforcement responsibilities</a:t>
            </a:r>
          </a:p>
          <a:p>
            <a:r>
              <a:rPr lang="en-US" dirty="0"/>
              <a:t>Dedicated cadre of 36,000 agents, analysts, and professional staff</a:t>
            </a:r>
          </a:p>
          <a:p>
            <a:r>
              <a:rPr lang="en-US" dirty="0"/>
              <a:t>Protects the United States from terrorism, espionage, cyber attacks, and major criminal threats</a:t>
            </a:r>
          </a:p>
          <a:p>
            <a:r>
              <a:rPr lang="en-US" dirty="0"/>
              <a:t>Provides our partners with services, support, training, and leadership</a:t>
            </a:r>
          </a:p>
          <a:p>
            <a:endParaRPr lang="en-US" dirty="0"/>
          </a:p>
          <a:p>
            <a:endParaRPr lang="en-US" dirty="0"/>
          </a:p>
          <a:p>
            <a:endParaRPr lang="en-US" dirty="0"/>
          </a:p>
          <a:p>
            <a:endParaRPr lang="en-US" dirty="0"/>
          </a:p>
          <a:p>
            <a:endParaRPr lang="en-US" dirty="0"/>
          </a:p>
        </p:txBody>
      </p:sp>
      <p:sp>
        <p:nvSpPr>
          <p:cNvPr id="6"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3</a:t>
            </a:fld>
            <a:endParaRPr lang="en-US" dirty="0"/>
          </a:p>
        </p:txBody>
      </p:sp>
      <p:sp>
        <p:nvSpPr>
          <p:cNvPr id="7"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8"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36855"/>
            <a:ext cx="8305799" cy="5492545"/>
          </a:xfrm>
          <a:prstGeom prst="rect">
            <a:avLst/>
          </a:prstGeom>
        </p:spPr>
      </p:pic>
      <p:sp>
        <p:nvSpPr>
          <p:cNvPr id="2" name="Title 1"/>
          <p:cNvSpPr>
            <a:spLocks noGrp="1"/>
          </p:cNvSpPr>
          <p:nvPr>
            <p:ph type="title"/>
          </p:nvPr>
        </p:nvSpPr>
        <p:spPr/>
        <p:txBody>
          <a:bodyPr/>
          <a:lstStyle/>
          <a:p>
            <a:r>
              <a:rPr lang="en-US" dirty="0"/>
              <a:t>FBI HEADQUARTERS</a:t>
            </a:r>
          </a:p>
        </p:txBody>
      </p:sp>
      <p:sp>
        <p:nvSpPr>
          <p:cNvPr id="3" name="Content Placeholder 2"/>
          <p:cNvSpPr>
            <a:spLocks noGrp="1"/>
          </p:cNvSpPr>
          <p:nvPr>
            <p:ph idx="1"/>
          </p:nvPr>
        </p:nvSpPr>
        <p:spPr>
          <a:xfrm>
            <a:off x="685800" y="1295400"/>
            <a:ext cx="7848600" cy="4724400"/>
          </a:xfrm>
        </p:spPr>
        <p:txBody>
          <a:bodyPr>
            <a:normAutofit fontScale="92500" lnSpcReduction="20000"/>
          </a:bodyPr>
          <a:lstStyle/>
          <a:p>
            <a:pPr marL="0" indent="0">
              <a:buClr>
                <a:srgbClr val="003E6C"/>
              </a:buClr>
              <a:buNone/>
            </a:pPr>
            <a:r>
              <a:rPr lang="en-US" sz="2000" dirty="0">
                <a:solidFill>
                  <a:schemeClr val="tx1">
                    <a:lumMod val="85000"/>
                    <a:lumOff val="15000"/>
                  </a:schemeClr>
                </a:solidFill>
              </a:rPr>
              <a:t>Personnel at FBI Headquarters in Washington, D.C., organize and coordinate FBI activities around the world, set investigative priorities, oversee intelligence activities and major cases, and manage resources, technology, and staffing.</a:t>
            </a:r>
          </a:p>
          <a:p>
            <a:pPr marL="0" indent="0">
              <a:buClr>
                <a:srgbClr val="003E6C"/>
              </a:buClr>
              <a:buNone/>
            </a:pPr>
            <a:r>
              <a:rPr lang="en-US" sz="2000" dirty="0">
                <a:solidFill>
                  <a:schemeClr val="tx1">
                    <a:lumMod val="85000"/>
                    <a:lumOff val="15000"/>
                  </a:schemeClr>
                </a:solidFill>
              </a:rPr>
              <a:t>As the FBI has grown, some HQ functions have moved to other locations: </a:t>
            </a:r>
          </a:p>
          <a:p>
            <a:pPr lvl="1">
              <a:spcAft>
                <a:spcPts val="0"/>
              </a:spcAft>
              <a:buClr>
                <a:srgbClr val="003E6C"/>
              </a:buClr>
              <a:buFont typeface="Webdings" pitchFamily="18" charset="2"/>
              <a:buChar char="4"/>
            </a:pPr>
            <a:r>
              <a:rPr lang="en-US" sz="1600" dirty="0">
                <a:solidFill>
                  <a:schemeClr val="tx1">
                    <a:lumMod val="85000"/>
                    <a:lumOff val="15000"/>
                  </a:schemeClr>
                </a:solidFill>
              </a:rPr>
              <a:t>FBI Laboratory, Operational Technology Division, and FBI Academy in Quantico, VA </a:t>
            </a:r>
          </a:p>
          <a:p>
            <a:pPr lvl="1">
              <a:spcAft>
                <a:spcPts val="0"/>
              </a:spcAft>
              <a:buClr>
                <a:srgbClr val="003E6C"/>
              </a:buClr>
              <a:buFont typeface="Webdings" pitchFamily="18" charset="2"/>
              <a:buChar char="4"/>
            </a:pPr>
            <a:r>
              <a:rPr lang="en-US" sz="1600" dirty="0">
                <a:solidFill>
                  <a:schemeClr val="tx1">
                    <a:lumMod val="85000"/>
                    <a:lumOff val="15000"/>
                  </a:schemeClr>
                </a:solidFill>
              </a:rPr>
              <a:t>Criminal Justice Information Services (CJIS) in Clarksburg, WV</a:t>
            </a:r>
          </a:p>
          <a:p>
            <a:pPr lvl="1">
              <a:spcAft>
                <a:spcPts val="0"/>
              </a:spcAft>
              <a:buClr>
                <a:srgbClr val="003E6C"/>
              </a:buClr>
              <a:buFont typeface="Webdings" pitchFamily="18" charset="2"/>
              <a:buChar char="4"/>
            </a:pPr>
            <a:r>
              <a:rPr lang="en-US" sz="1600" dirty="0">
                <a:solidFill>
                  <a:schemeClr val="tx1">
                    <a:lumMod val="85000"/>
                    <a:lumOff val="15000"/>
                  </a:schemeClr>
                </a:solidFill>
              </a:rPr>
              <a:t>FBI’s Counterterrorism Division is co-located with CIA’s Counterterrorism Division and the National Counterterrorism Center in Virginia</a:t>
            </a:r>
          </a:p>
          <a:p>
            <a:pPr lvl="1">
              <a:spcAft>
                <a:spcPts val="0"/>
              </a:spcAft>
              <a:buClr>
                <a:srgbClr val="003E6C"/>
              </a:buClr>
              <a:buFont typeface="Courier New" pitchFamily="49" charset="0"/>
              <a:buChar char="o"/>
            </a:pPr>
            <a:endParaRPr lang="en-US" sz="1600" dirty="0">
              <a:solidFill>
                <a:schemeClr val="tx1">
                  <a:lumMod val="85000"/>
                  <a:lumOff val="15000"/>
                </a:schemeClr>
              </a:solidFill>
            </a:endParaRPr>
          </a:p>
          <a:p>
            <a:pPr marL="0" indent="0">
              <a:buClr>
                <a:srgbClr val="003E6C"/>
              </a:buClr>
              <a:buNone/>
            </a:pPr>
            <a:r>
              <a:rPr lang="en-US" sz="2000" dirty="0">
                <a:solidFill>
                  <a:schemeClr val="tx1">
                    <a:lumMod val="85000"/>
                    <a:lumOff val="15000"/>
                  </a:schemeClr>
                </a:solidFill>
              </a:rPr>
              <a:t>FBI Headquarters is organized into five main branches, each of which is composed of multiple divisions that carry out the Bureau’s mission:</a:t>
            </a:r>
          </a:p>
          <a:p>
            <a:pPr lvl="1">
              <a:spcAft>
                <a:spcPts val="0"/>
              </a:spcAft>
              <a:buClr>
                <a:srgbClr val="003E6C"/>
              </a:buClr>
              <a:buFont typeface="Webdings" pitchFamily="18" charset="2"/>
              <a:buChar char="4"/>
            </a:pPr>
            <a:r>
              <a:rPr lang="en-US" sz="1600" dirty="0">
                <a:solidFill>
                  <a:schemeClr val="tx1">
                    <a:lumMod val="85000"/>
                    <a:lumOff val="15000"/>
                  </a:schemeClr>
                </a:solidFill>
              </a:rPr>
              <a:t>National Security Branch</a:t>
            </a:r>
          </a:p>
          <a:p>
            <a:pPr lvl="1">
              <a:spcAft>
                <a:spcPts val="0"/>
              </a:spcAft>
              <a:buClr>
                <a:srgbClr val="003E6C"/>
              </a:buClr>
              <a:buFont typeface="Webdings" pitchFamily="18" charset="2"/>
              <a:buChar char="4"/>
            </a:pPr>
            <a:r>
              <a:rPr lang="en-US" sz="1600" dirty="0">
                <a:solidFill>
                  <a:schemeClr val="tx1">
                    <a:lumMod val="85000"/>
                    <a:lumOff val="15000"/>
                  </a:schemeClr>
                </a:solidFill>
              </a:rPr>
              <a:t>Criminal, Cyber, Response, and Services Branch</a:t>
            </a:r>
          </a:p>
          <a:p>
            <a:pPr lvl="1">
              <a:spcAft>
                <a:spcPts val="0"/>
              </a:spcAft>
              <a:buClr>
                <a:srgbClr val="003E6C"/>
              </a:buClr>
              <a:buFont typeface="Webdings" pitchFamily="18" charset="2"/>
              <a:buChar char="4"/>
            </a:pPr>
            <a:r>
              <a:rPr lang="en-US" sz="1600" dirty="0">
                <a:solidFill>
                  <a:schemeClr val="tx1">
                    <a:lumMod val="85000"/>
                    <a:lumOff val="15000"/>
                  </a:schemeClr>
                </a:solidFill>
              </a:rPr>
              <a:t>Human Resources Branch</a:t>
            </a:r>
          </a:p>
          <a:p>
            <a:pPr lvl="1">
              <a:spcAft>
                <a:spcPts val="0"/>
              </a:spcAft>
              <a:buClr>
                <a:srgbClr val="003E6C"/>
              </a:buClr>
              <a:buFont typeface="Webdings" pitchFamily="18" charset="2"/>
              <a:buChar char="4"/>
            </a:pPr>
            <a:r>
              <a:rPr lang="en-US" sz="1600" dirty="0">
                <a:solidFill>
                  <a:schemeClr val="tx1">
                    <a:lumMod val="85000"/>
                    <a:lumOff val="15000"/>
                  </a:schemeClr>
                </a:solidFill>
              </a:rPr>
              <a:t>Science and Technology Branch</a:t>
            </a:r>
          </a:p>
          <a:p>
            <a:pPr lvl="1">
              <a:spcAft>
                <a:spcPts val="0"/>
              </a:spcAft>
              <a:buClr>
                <a:srgbClr val="003E6C"/>
              </a:buClr>
              <a:buFont typeface="Webdings" pitchFamily="18" charset="2"/>
              <a:buChar char="4"/>
            </a:pPr>
            <a:r>
              <a:rPr lang="en-US" sz="1600" dirty="0">
                <a:solidFill>
                  <a:schemeClr val="tx1">
                    <a:lumMod val="85000"/>
                    <a:lumOff val="15000"/>
                  </a:schemeClr>
                </a:solidFill>
              </a:rPr>
              <a:t>Information and Technology Branch</a:t>
            </a:r>
          </a:p>
        </p:txBody>
      </p:sp>
      <p:sp>
        <p:nvSpPr>
          <p:cNvPr id="7"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4</a:t>
            </a:fld>
            <a:endParaRPr lang="en-US" dirty="0"/>
          </a:p>
        </p:txBody>
      </p:sp>
      <p:sp>
        <p:nvSpPr>
          <p:cNvPr id="8"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9"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FBI FIELD OFFICES</a:t>
            </a:r>
          </a:p>
        </p:txBody>
      </p:sp>
      <p:sp>
        <p:nvSpPr>
          <p:cNvPr id="4" name="Content Placeholder 2"/>
          <p:cNvSpPr txBox="1">
            <a:spLocks/>
          </p:cNvSpPr>
          <p:nvPr/>
        </p:nvSpPr>
        <p:spPr>
          <a:xfrm>
            <a:off x="838200" y="1828800"/>
            <a:ext cx="7848600" cy="2057400"/>
          </a:xfrm>
          <a:prstGeom prst="rect">
            <a:avLst/>
          </a:prstGeom>
          <a:no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1200"/>
              </a:spcAft>
              <a:buClr>
                <a:schemeClr val="accent3">
                  <a:lumMod val="75000"/>
                </a:schemeClr>
              </a:buClr>
              <a:buSzPct val="80000"/>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685800" y="1143000"/>
            <a:ext cx="7772400" cy="2362200"/>
          </a:xfrm>
        </p:spPr>
        <p:txBody>
          <a:bodyPr>
            <a:noAutofit/>
          </a:bodyPr>
          <a:lstStyle/>
          <a:p>
            <a:pPr>
              <a:spcAft>
                <a:spcPts val="300"/>
              </a:spcAft>
              <a:buFont typeface="Webdings" pitchFamily="18" charset="2"/>
              <a:buChar char="4"/>
            </a:pPr>
            <a:r>
              <a:rPr lang="en-US" sz="1600" dirty="0"/>
              <a:t>The nuts-and-bolts work of the FBI is done in its 56 field offices and their approximately 380 satellite offices, known as resident agencies</a:t>
            </a:r>
          </a:p>
          <a:p>
            <a:pPr>
              <a:spcAft>
                <a:spcPts val="300"/>
              </a:spcAft>
              <a:buFont typeface="Webdings" pitchFamily="18" charset="2"/>
              <a:buChar char="4"/>
            </a:pPr>
            <a:r>
              <a:rPr lang="en-US" sz="1600" dirty="0"/>
              <a:t>In these offices, special agents, intelligence analysts, and other professionals collect intelligence and conduct investigations to build cases for prosecution </a:t>
            </a:r>
          </a:p>
          <a:p>
            <a:pPr>
              <a:spcAft>
                <a:spcPts val="300"/>
              </a:spcAft>
              <a:buFont typeface="Webdings" pitchFamily="18" charset="2"/>
              <a:buChar char="4"/>
            </a:pPr>
            <a:r>
              <a:rPr lang="en-US" sz="1600" dirty="0"/>
              <a:t>A Special Agent in Charge (SAC) oversees each field office</a:t>
            </a:r>
          </a:p>
          <a:p>
            <a:pPr>
              <a:spcAft>
                <a:spcPts val="300"/>
              </a:spcAft>
              <a:buFont typeface="Webdings" pitchFamily="18" charset="2"/>
              <a:buChar char="4"/>
            </a:pPr>
            <a:r>
              <a:rPr lang="en-US" sz="1600" dirty="0"/>
              <a:t>The largest field offices in New York City, Los Angeles, and Washington, D.C., are headed by an Assistant Director in Charge (ADIC)</a:t>
            </a:r>
          </a:p>
        </p:txBody>
      </p:sp>
      <p:pic>
        <p:nvPicPr>
          <p:cNvPr id="8" name="Picture 7" descr="FO-USA-map_PowerPoint.png"/>
          <p:cNvPicPr>
            <a:picLocks noChangeAspect="1"/>
          </p:cNvPicPr>
          <p:nvPr/>
        </p:nvPicPr>
        <p:blipFill>
          <a:blip r:embed="rId3" cstate="print"/>
          <a:stretch>
            <a:fillRect/>
          </a:stretch>
        </p:blipFill>
        <p:spPr>
          <a:xfrm>
            <a:off x="990600" y="3046070"/>
            <a:ext cx="7239000" cy="3811929"/>
          </a:xfrm>
          <a:prstGeom prst="rect">
            <a:avLst/>
          </a:prstGeom>
        </p:spPr>
      </p:pic>
      <p:sp>
        <p:nvSpPr>
          <p:cNvPr id="6"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5</a:t>
            </a:fld>
            <a:endParaRPr lang="en-US" dirty="0"/>
          </a:p>
        </p:txBody>
      </p:sp>
      <p:sp>
        <p:nvSpPr>
          <p:cNvPr id="7"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9"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OFFICES – LEGATS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17" y="2758546"/>
            <a:ext cx="7233983" cy="4084107"/>
          </a:xfrm>
          <a:prstGeom prst="rect">
            <a:avLst/>
          </a:prstGeom>
        </p:spPr>
      </p:pic>
      <p:sp>
        <p:nvSpPr>
          <p:cNvPr id="3" name="Content Placeholder 2"/>
          <p:cNvSpPr>
            <a:spLocks noGrp="1"/>
          </p:cNvSpPr>
          <p:nvPr>
            <p:ph idx="1"/>
          </p:nvPr>
        </p:nvSpPr>
        <p:spPr>
          <a:xfrm>
            <a:off x="685800" y="1143000"/>
            <a:ext cx="7924800" cy="2362200"/>
          </a:xfrm>
        </p:spPr>
        <p:txBody>
          <a:bodyPr>
            <a:normAutofit/>
          </a:bodyPr>
          <a:lstStyle/>
          <a:p>
            <a:pPr>
              <a:spcBef>
                <a:spcPts val="0"/>
              </a:spcBef>
              <a:spcAft>
                <a:spcPts val="0"/>
              </a:spcAft>
              <a:buFont typeface="Webdings" pitchFamily="18" charset="2"/>
              <a:buChar char="4"/>
            </a:pPr>
            <a:r>
              <a:rPr lang="en-US" sz="1600" dirty="0"/>
              <a:t>The Bureau’s 63 international offices — known as legal attachés, or legats — and 15 legat sub-offices, coordinate the FBI’s work with intelligence and law enforcement agencies worldwide</a:t>
            </a:r>
          </a:p>
          <a:p>
            <a:pPr>
              <a:spcBef>
                <a:spcPts val="0"/>
              </a:spcBef>
              <a:spcAft>
                <a:spcPts val="0"/>
              </a:spcAft>
              <a:buFont typeface="Webdings" pitchFamily="18" charset="2"/>
              <a:buChar char="4"/>
            </a:pPr>
            <a:r>
              <a:rPr lang="en-US" sz="1600" dirty="0"/>
              <a:t>Each is located in a U.S. Embassy and headed by a special agent</a:t>
            </a:r>
          </a:p>
          <a:p>
            <a:pPr>
              <a:spcBef>
                <a:spcPts val="0"/>
              </a:spcBef>
              <a:spcAft>
                <a:spcPts val="0"/>
              </a:spcAft>
              <a:buFont typeface="Webdings" pitchFamily="18" charset="2"/>
              <a:buChar char="4"/>
            </a:pPr>
            <a:r>
              <a:rPr lang="en-US" sz="1600" dirty="0"/>
              <a:t>Each legat works with law enforcement and security agencies in the host country to coordinate investigations of mutual interest</a:t>
            </a:r>
          </a:p>
        </p:txBody>
      </p:sp>
      <p:sp>
        <p:nvSpPr>
          <p:cNvPr id="6"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6</a:t>
            </a:fld>
            <a:endParaRPr lang="en-US" dirty="0"/>
          </a:p>
        </p:txBody>
      </p:sp>
      <p:sp>
        <p:nvSpPr>
          <p:cNvPr id="7"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8"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
        <p:nvSpPr>
          <p:cNvPr id="9" name="5-Point Star 8"/>
          <p:cNvSpPr/>
          <p:nvPr/>
        </p:nvSpPr>
        <p:spPr>
          <a:xfrm>
            <a:off x="6837218" y="5441373"/>
            <a:ext cx="73152" cy="73152"/>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     CHILD SEX TOURISM</a:t>
            </a:r>
            <a:endParaRPr lang="en-US"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457200" y="1143000"/>
            <a:ext cx="8305800" cy="5486570"/>
          </a:xfrm>
          <a:prstGeom prst="rect">
            <a:avLst/>
          </a:prstGeom>
          <a:noFill/>
          <a:ln w="9525">
            <a:noFill/>
            <a:miter lim="800000"/>
            <a:headEnd/>
            <a:tailEnd/>
          </a:ln>
        </p:spPr>
      </p:pic>
    </p:spTree>
    <p:extLst>
      <p:ext uri="{BB962C8B-B14F-4D97-AF65-F5344CB8AC3E}">
        <p14:creationId xmlns:p14="http://schemas.microsoft.com/office/powerpoint/2010/main" val="242200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SEX TOURISM OFFENDERS</a:t>
            </a:r>
          </a:p>
        </p:txBody>
      </p:sp>
      <p:sp>
        <p:nvSpPr>
          <p:cNvPr id="3" name="Content Placeholder 2"/>
          <p:cNvSpPr>
            <a:spLocks noGrp="1"/>
          </p:cNvSpPr>
          <p:nvPr>
            <p:ph idx="1"/>
          </p:nvPr>
        </p:nvSpPr>
        <p:spPr/>
        <p:txBody>
          <a:bodyPr>
            <a:normAutofit fontScale="92500" lnSpcReduction="20000"/>
          </a:bodyPr>
          <a:lstStyle/>
          <a:p>
            <a:pPr>
              <a:defRPr/>
            </a:pPr>
            <a:r>
              <a:rPr lang="en-US" sz="2400" dirty="0">
                <a:solidFill>
                  <a:srgbClr val="002060"/>
                </a:solidFill>
              </a:rPr>
              <a:t>Primarily male, many over age 50</a:t>
            </a:r>
            <a:endParaRPr lang="en-US" sz="2400" dirty="0">
              <a:solidFill>
                <a:srgbClr val="002060"/>
              </a:solidFill>
              <a:effectLst>
                <a:outerShdw blurRad="38100" dist="38100" dir="2700000" algn="tl">
                  <a:srgbClr val="000000"/>
                </a:outerShdw>
              </a:effectLst>
              <a:cs typeface="Times New Roman" pitchFamily="18" charset="0"/>
            </a:endParaRPr>
          </a:p>
          <a:p>
            <a:pPr>
              <a:defRPr/>
            </a:pPr>
            <a:r>
              <a:rPr lang="en-US" sz="2400" dirty="0">
                <a:solidFill>
                  <a:srgbClr val="002060"/>
                </a:solidFill>
              </a:rPr>
              <a:t>Often assume positions with access to children</a:t>
            </a:r>
          </a:p>
          <a:p>
            <a:pPr>
              <a:defRPr/>
            </a:pPr>
            <a:r>
              <a:rPr lang="en-US" sz="2400" dirty="0">
                <a:solidFill>
                  <a:srgbClr val="002060"/>
                </a:solidFill>
              </a:rPr>
              <a:t>Rationalize their acts of exploitation</a:t>
            </a:r>
          </a:p>
          <a:p>
            <a:pPr lvl="1">
              <a:defRPr/>
            </a:pPr>
            <a:r>
              <a:rPr lang="en-US" dirty="0">
                <a:solidFill>
                  <a:srgbClr val="002060"/>
                </a:solidFill>
              </a:rPr>
              <a:t>Believe child sex tourism is “culturally acceptable”</a:t>
            </a:r>
          </a:p>
          <a:p>
            <a:pPr lvl="1">
              <a:defRPr/>
            </a:pPr>
            <a:r>
              <a:rPr lang="en-US" dirty="0">
                <a:solidFill>
                  <a:srgbClr val="002060"/>
                </a:solidFill>
              </a:rPr>
              <a:t>“I’m helping them”</a:t>
            </a:r>
          </a:p>
          <a:p>
            <a:pPr>
              <a:defRPr/>
            </a:pPr>
            <a:r>
              <a:rPr lang="en-US" sz="2400" dirty="0">
                <a:solidFill>
                  <a:srgbClr val="002060"/>
                </a:solidFill>
              </a:rPr>
              <a:t>Situational and Preferential offenders</a:t>
            </a:r>
          </a:p>
          <a:p>
            <a:pPr>
              <a:defRPr/>
            </a:pPr>
            <a:r>
              <a:rPr lang="en-US" sz="2400" dirty="0">
                <a:solidFill>
                  <a:srgbClr val="002060"/>
                </a:solidFill>
                <a:cs typeface="Times New Roman" pitchFamily="18" charset="0"/>
              </a:rPr>
              <a:t>Don’t believe they will get caught</a:t>
            </a:r>
          </a:p>
          <a:p>
            <a:pPr lvl="1">
              <a:defRPr/>
            </a:pPr>
            <a:r>
              <a:rPr lang="en-US" dirty="0">
                <a:solidFill>
                  <a:srgbClr val="002060"/>
                </a:solidFill>
                <a:cs typeface="Times New Roman" pitchFamily="18" charset="0"/>
              </a:rPr>
              <a:t>Assume local citizens reluctant to report</a:t>
            </a:r>
          </a:p>
          <a:p>
            <a:pPr>
              <a:defRPr/>
            </a:pPr>
            <a:r>
              <a:rPr lang="en-US" sz="2400" dirty="0">
                <a:solidFill>
                  <a:srgbClr val="002060"/>
                </a:solidFill>
                <a:cs typeface="Times New Roman" pitchFamily="18" charset="0"/>
              </a:rPr>
              <a:t>Don’t stop until they are caught</a:t>
            </a:r>
          </a:p>
          <a:p>
            <a:endParaRPr lang="en-US" dirty="0"/>
          </a:p>
        </p:txBody>
      </p:sp>
    </p:spTree>
    <p:extLst>
      <p:ext uri="{BB962C8B-B14F-4D97-AF65-F5344CB8AC3E}">
        <p14:creationId xmlns:p14="http://schemas.microsoft.com/office/powerpoint/2010/main" val="161221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VENUES OF CST EXPLOITATION</a:t>
            </a:r>
          </a:p>
        </p:txBody>
      </p:sp>
      <p:sp>
        <p:nvSpPr>
          <p:cNvPr id="3" name="Content Placeholder 2"/>
          <p:cNvSpPr>
            <a:spLocks noGrp="1"/>
          </p:cNvSpPr>
          <p:nvPr>
            <p:ph idx="1"/>
          </p:nvPr>
        </p:nvSpPr>
        <p:spPr/>
        <p:txBody>
          <a:bodyPr/>
          <a:lstStyle/>
          <a:p>
            <a:pPr>
              <a:defRPr/>
            </a:pPr>
            <a:r>
              <a:rPr lang="en-US" dirty="0">
                <a:solidFill>
                  <a:srgbClr val="002060"/>
                </a:solidFill>
              </a:rPr>
              <a:t>Establishment based</a:t>
            </a:r>
          </a:p>
          <a:p>
            <a:pPr>
              <a:defRPr/>
            </a:pPr>
            <a:r>
              <a:rPr lang="en-US" dirty="0">
                <a:solidFill>
                  <a:srgbClr val="002060"/>
                </a:solidFill>
              </a:rPr>
              <a:t>Street / Family based </a:t>
            </a:r>
          </a:p>
          <a:p>
            <a:pPr>
              <a:defRPr/>
            </a:pPr>
            <a:r>
              <a:rPr lang="en-US" dirty="0">
                <a:solidFill>
                  <a:srgbClr val="002060"/>
                </a:solidFill>
              </a:rPr>
              <a:t>Professional Engagement / Pseudo- caregiver</a:t>
            </a:r>
          </a:p>
          <a:p>
            <a:pPr>
              <a:defRPr/>
            </a:pPr>
            <a:r>
              <a:rPr lang="en-US" dirty="0">
                <a:solidFill>
                  <a:srgbClr val="002060"/>
                </a:solidFill>
              </a:rPr>
              <a:t>Internet / Webcam-based</a:t>
            </a: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4878276" y="3810000"/>
            <a:ext cx="3656124" cy="2743200"/>
          </a:xfrm>
          <a:prstGeom prst="rect">
            <a:avLst/>
          </a:prstGeom>
          <a:noFill/>
          <a:ln w="9525">
            <a:noFill/>
            <a:miter lim="800000"/>
            <a:headEnd/>
            <a:tailEnd/>
          </a:ln>
        </p:spPr>
      </p:pic>
    </p:spTree>
    <p:extLst>
      <p:ext uri="{BB962C8B-B14F-4D97-AF65-F5344CB8AC3E}">
        <p14:creationId xmlns:p14="http://schemas.microsoft.com/office/powerpoint/2010/main" val="3350602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FP Document" ma:contentTypeID="0x010100BA521C41550A427283F34EF72CDB76C8003579B014A34F544AB5A245368A2D3CF5" ma:contentTypeVersion="2" ma:contentTypeDescription="AFP Document - Australian Federal Police Custom Content Type" ma:contentTypeScope="" ma:versionID="30f400c7a2afc8511526ee9d2b76094a">
  <xsd:schema xmlns:xsd="http://www.w3.org/2001/XMLSchema" xmlns:xs="http://www.w3.org/2001/XMLSchema" xmlns:p="http://schemas.microsoft.com/office/2006/metadata/properties" xmlns:ns2="78a5d263-ab56-46a8-bed7-402d18ab00c7" xmlns:ns3="C46C8E19-9F55-4442-889D-FC9559FF4122" xmlns:ns4="c46c8e19-9f55-4442-889d-fc9559ff4122" targetNamespace="http://schemas.microsoft.com/office/2006/metadata/properties" ma:root="true" ma:fieldsID="68780b15af7f82b522b18b5840445ca3" ns2:_="" ns3:_="" ns4:_="">
    <xsd:import namespace="78a5d263-ab56-46a8-bed7-402d18ab00c7"/>
    <xsd:import namespace="C46C8E19-9F55-4442-889D-FC9559FF4122"/>
    <xsd:import namespace="c46c8e19-9f55-4442-889d-fc9559ff4122"/>
    <xsd:element name="properties">
      <xsd:complexType>
        <xsd:sequence>
          <xsd:element name="documentManagement">
            <xsd:complexType>
              <xsd:all>
                <xsd:element ref="ns2:_dlc_DocId" minOccurs="0"/>
                <xsd:element ref="ns2:_dlc_DocIdUrl" minOccurs="0"/>
                <xsd:element ref="ns2:_dlc_DocIdPersistId" minOccurs="0"/>
                <xsd:element ref="ns3:e8c8aaa3f3cc49e99f0b9d09ebadca14" minOccurs="0"/>
                <xsd:element ref="ns3:DocumentDescription" minOccurs="0"/>
                <xsd:element ref="ns2:TaxCatchAll" minOccurs="0"/>
                <xsd:element ref="ns2:TaxCatchAllLabel" minOccurs="0"/>
                <xsd:element ref="ns4:p1ecd1237af04d9b8452df827eadf62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d263-ab56-46a8-bed7-402d18ab00c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7f4caa40-891f-45dc-ac21-76fc21aa27ff}" ma:internalName="TaxCatchAll" ma:showField="CatchAllData" ma:web="78a5d263-ab56-46a8-bed7-402d18ab00c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7f4caa40-891f-45dc-ac21-76fc21aa27ff}" ma:internalName="TaxCatchAllLabel" ma:readOnly="true" ma:showField="CatchAllDataLabel" ma:web="78a5d263-ab56-46a8-bed7-402d18ab00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e8c8aaa3f3cc49e99f0b9d09ebadca14" ma:index="12" ma:taxonomy="true" ma:internalName="e8c8aaa3f3cc49e99f0b9d09ebadca14" ma:taxonomyFieldName="AFP_x0020_Classification" ma:displayName="AFP Classification" ma:indexed="true" ma:fieldId="{e8c8aaa3-f3cc-49e9-9f0b-9d09ebadca14}" ma:sspId="840ec5ba-1254-420f-88bd-a8510a331eab" ma:termSetId="a15fa104-4ec9-4531-b874-4b55be8f78a5" ma:anchorId="00000000-0000-0000-0000-000000000000" ma:open="false" ma:isKeyword="false">
      <xsd:complexType>
        <xsd:sequence>
          <xsd:element ref="pc:Terms" minOccurs="0" maxOccurs="1"/>
        </xsd:sequence>
      </xsd:complexType>
    </xsd:element>
    <xsd:element name="DocumentDescription" ma:index="13" nillable="true" ma:displayName="Document description" ma:internalName="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p1ecd1237af04d9b8452df827eadf627" ma:index="17" ma:taxonomy="true" ma:internalName="p1ecd1237af04d9b8452df827eadf627" ma:taxonomyFieldName="Activity_x0020_document_x0020_tags" ma:displayName="Activity document tags" ma:fieldId="{91ecd123-7af0-4d9b-8452-df827eadf627}" ma:taxonomyMulti="true" ma:sspId="840ec5ba-1254-420f-88bd-a8510a331eab" ma:termSetId="8061e8cd-2ac4-4ce4-a12c-32f5d936ff92" ma:anchorId="c0ccdf4a-bd41-4c8f-b8d4-7013d604dc27"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Description xmlns="C46C8E19-9F55-4442-889D-FC9559FF4122" xsi:nil="true"/>
    <e8c8aaa3f3cc49e99f0b9d09ebadca14 xmlns="C46C8E19-9F55-4442-889D-FC9559FF4122">
      <Terms xmlns="http://schemas.microsoft.com/office/infopath/2007/PartnerControls">
        <TermInfo xmlns="http://schemas.microsoft.com/office/infopath/2007/PartnerControls">
          <TermName xmlns="http://schemas.microsoft.com/office/infopath/2007/PartnerControls">For-Official-Use-Only</TermName>
          <TermId xmlns="http://schemas.microsoft.com/office/infopath/2007/PartnerControls">ffa19dd7-111c-43ca-af28-c4a34e200109</TermId>
        </TermInfo>
      </Terms>
    </e8c8aaa3f3cc49e99f0b9d09ebadca14>
    <p1ecd1237af04d9b8452df827eadf627 xmlns="c46c8e19-9f55-4442-889d-fc9559ff4122">
      <Terms xmlns="http://schemas.microsoft.com/office/infopath/2007/PartnerControls">
        <TermInfo xmlns="http://schemas.microsoft.com/office/infopath/2007/PartnerControls">
          <TermName xmlns="http://schemas.microsoft.com/office/infopath/2007/PartnerControls">ACCCE</TermName>
          <TermId xmlns="http://schemas.microsoft.com/office/infopath/2007/PartnerControls">6fa9cab8-7e87-4255-bc31-63bb732469b5</TermId>
        </TermInfo>
      </Terms>
    </p1ecd1237af04d9b8452df827eadf627>
    <TaxCatchAll xmlns="78a5d263-ab56-46a8-bed7-402d18ab00c7">
      <Value>2</Value>
      <Value>1</Value>
    </TaxCatchAll>
    <_dlc_DocId xmlns="78a5d263-ab56-46a8-bed7-402d18ab00c7">TENXEPR372TU-435719964-23720</_dlc_DocId>
    <_dlc_DocIdUrl xmlns="78a5d263-ab56-46a8-bed7-402d18ab00c7">
      <Url>http://activity.afp.le/a/ACCCE/_layouts/DocIdRedir.aspx?ID=TENXEPR372TU-435719964-23720</Url>
      <Description>TENXEPR372TU-435719964-23720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4ECEDCF-69F1-434C-A926-B042E1F98053}"/>
</file>

<file path=customXml/itemProps2.xml><?xml version="1.0" encoding="utf-8"?>
<ds:datastoreItem xmlns:ds="http://schemas.openxmlformats.org/officeDocument/2006/customXml" ds:itemID="{F83B89CE-DF57-41F4-812F-8C43BF1C787E}"/>
</file>

<file path=customXml/itemProps3.xml><?xml version="1.0" encoding="utf-8"?>
<ds:datastoreItem xmlns:ds="http://schemas.openxmlformats.org/officeDocument/2006/customXml" ds:itemID="{D0C2CED0-96C9-4A89-B298-7AC669C28918}"/>
</file>

<file path=customXml/itemProps4.xml><?xml version="1.0" encoding="utf-8"?>
<ds:datastoreItem xmlns:ds="http://schemas.openxmlformats.org/officeDocument/2006/customXml" ds:itemID="{8463CC4D-40FA-47B1-A05F-960290044E8D}"/>
</file>

<file path=docProps/app.xml><?xml version="1.0" encoding="utf-8"?>
<Properties xmlns="http://schemas.openxmlformats.org/officeDocument/2006/extended-properties" xmlns:vt="http://schemas.openxmlformats.org/officeDocument/2006/docPropsVTypes">
  <Template>Aspect</Template>
  <TotalTime>4389</TotalTime>
  <Words>1491</Words>
  <Application>Microsoft Office PowerPoint</Application>
  <PresentationFormat>On-screen Show (4:3)</PresentationFormat>
  <Paragraphs>133</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Narrow</vt:lpstr>
      <vt:lpstr>Calibri</vt:lpstr>
      <vt:lpstr>Courier New</vt:lpstr>
      <vt:lpstr>Verdana</vt:lpstr>
      <vt:lpstr>Webdings</vt:lpstr>
      <vt:lpstr>Wingdings</vt:lpstr>
      <vt:lpstr>Wingdings 2</vt:lpstr>
      <vt:lpstr>Aspect</vt:lpstr>
      <vt:lpstr>FBI 2019</vt:lpstr>
      <vt:lpstr> OVERVIEW</vt:lpstr>
      <vt:lpstr>TODAY’S FBI</vt:lpstr>
      <vt:lpstr>FBI HEADQUARTERS</vt:lpstr>
      <vt:lpstr>FBI FIELD OFFICES</vt:lpstr>
      <vt:lpstr>INTERNATIONAL OFFICES – LEGATS</vt:lpstr>
      <vt:lpstr>     CHILD SEX TOURISM</vt:lpstr>
      <vt:lpstr>CHILD SEX TOURISM OFFENDERS</vt:lpstr>
      <vt:lpstr>  VENUES OF CST EXPLOITATION</vt:lpstr>
      <vt:lpstr>ESTABLISHMENT-BASED EXPLOITATION</vt:lpstr>
      <vt:lpstr>                    STREET/FAMILY-BASED</vt:lpstr>
      <vt:lpstr>PROFESSIONAL ENGAGEMENT</vt:lpstr>
    </vt:vector>
  </TitlesOfParts>
  <Company>FBI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FBI 2013 Transition Briefing PowerPoint</dc:title>
  <dc:creator>scedeno</dc:creator>
  <cp:lastModifiedBy>anita dodds</cp:lastModifiedBy>
  <cp:revision>162</cp:revision>
  <dcterms:created xsi:type="dcterms:W3CDTF">2012-10-25T11:43:34Z</dcterms:created>
  <dcterms:modified xsi:type="dcterms:W3CDTF">2019-06-11T14:59:48Z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0x010100BA521C41550A427283F34EF72CDB76C8003579B014A34F544AB5A245368A2D3CF5</vt:lpwstr>
  </property>
  <property fmtid="{D5CDD505-2E9C-101B-9397-08002B2CF9AE}" pid="3" name="Order">
    <vt:r8>3900</vt:r8>
  </property>
  <property fmtid="{D5CDD505-2E9C-101B-9397-08002B2CF9AE}" pid="4" name="xd_ProgID">
    <vt:lpwstr/>
  </property>
  <property fmtid="{D5CDD505-2E9C-101B-9397-08002B2CF9AE}" pid="5" name="TemplateUrl">
    <vt:lpwstr/>
  </property>
  <property fmtid="{D5CDD505-2E9C-101B-9397-08002B2CF9AE}" pid="6" name="_dlc_DocIdItemGuid">
    <vt:lpwstr>11deee49-2e97-4b43-ba21-a2aa1e7e20a7</vt:lpwstr>
  </property>
  <property fmtid="{D5CDD505-2E9C-101B-9397-08002B2CF9AE}" pid="7" name="Activity document tags">
    <vt:lpwstr>1;#ACCCE|6fa9cab8-7e87-4255-bc31-63bb732469b5</vt:lpwstr>
  </property>
  <property fmtid="{D5CDD505-2E9C-101B-9397-08002B2CF9AE}" pid="8" name="AFP Classification">
    <vt:lpwstr>2;#For-Official-Use-Only|ffa19dd7-111c-43ca-af28-c4a34e200109</vt:lpwstr>
  </property>
</Properties>
</file>