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4"/>
  </p:sldMasterIdLst>
  <p:notesMasterIdLst>
    <p:notesMasterId r:id="rId19"/>
  </p:notesMasterIdLst>
  <p:handoutMasterIdLst>
    <p:handoutMasterId r:id="rId20"/>
  </p:handoutMasterIdLst>
  <p:sldIdLst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  <p:sldId id="348" r:id="rId17"/>
    <p:sldId id="31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amrose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35D"/>
    <a:srgbClr val="003E6C"/>
    <a:srgbClr val="0E4870"/>
    <a:srgbClr val="678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33" autoAdjust="0"/>
    <p:restoredTop sz="83537" autoAdjust="0"/>
  </p:normalViewPr>
  <p:slideViewPr>
    <p:cSldViewPr>
      <p:cViewPr varScale="1">
        <p:scale>
          <a:sx n="82" d="100"/>
          <a:sy n="82" d="100"/>
        </p:scale>
        <p:origin x="17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92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200" d="100"/>
          <a:sy n="200" d="100"/>
        </p:scale>
        <p:origin x="-139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900" dirty="0"/>
              <a:t>FBI 2013 TRANSITION BRIEFING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00799" y="8685213"/>
            <a:ext cx="4556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DE064-A9B5-4324-A90D-1C3FA0EA0948}" type="slidenum">
              <a:rPr lang="en-US" b="1" smtClean="0"/>
              <a:pPr/>
              <a:t>‹#›</a:t>
            </a:fld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05102" y="8915400"/>
            <a:ext cx="628698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U//FOUO</a:t>
            </a:r>
          </a:p>
        </p:txBody>
      </p:sp>
      <p:pic>
        <p:nvPicPr>
          <p:cNvPr id="7" name="Picture 6" descr="FBI-Se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76200"/>
            <a:ext cx="685800" cy="7036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228600"/>
            <a:ext cx="3530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3E6C"/>
                </a:solidFill>
              </a:rPr>
              <a:t>FBI 2013 TRANSITION BRIEFING</a:t>
            </a:r>
          </a:p>
        </p:txBody>
      </p:sp>
    </p:spTree>
    <p:extLst>
      <p:ext uri="{BB962C8B-B14F-4D97-AF65-F5344CB8AC3E}">
        <p14:creationId xmlns:p14="http://schemas.microsoft.com/office/powerpoint/2010/main" val="251768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/>
            </a:lvl1pPr>
          </a:lstStyle>
          <a:p>
            <a:fld id="{99395FAA-D77A-4C44-894E-611AC41905A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900" dirty="0"/>
              <a:t>FBI 2013 TRANSITION BRIEFING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5102" y="8915400"/>
            <a:ext cx="628698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U//FOUO</a:t>
            </a:r>
          </a:p>
        </p:txBody>
      </p:sp>
    </p:spTree>
    <p:extLst>
      <p:ext uri="{BB962C8B-B14F-4D97-AF65-F5344CB8AC3E}">
        <p14:creationId xmlns:p14="http://schemas.microsoft.com/office/powerpoint/2010/main" val="85510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5FAA-D77A-4C44-894E-611AC41905A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958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Trial in May 2018 - Found guilty on all counts</a:t>
            </a:r>
          </a:p>
          <a:p>
            <a:endParaRPr lang="en-US" dirty="0"/>
          </a:p>
          <a:p>
            <a:r>
              <a:rPr lang="en-US" dirty="0"/>
              <a:t>January 2019 Sentenced to life in prison to be served concurrently with a 180-year sentence on other counts. (currently 41 years old)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D5968-D0E7-4CD1-91ED-222EAB0F30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82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95FAA-D77A-4C44-894E-611AC41905A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9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Toledo PD in Oregon requested investigative assistance from FBI to locate, arrest and extradite Johnson.</a:t>
            </a:r>
          </a:p>
          <a:p>
            <a:endParaRPr lang="en-US" dirty="0"/>
          </a:p>
          <a:p>
            <a:r>
              <a:rPr lang="en-US" dirty="0"/>
              <a:t>Inmate had disclosed he had been abused by his foster mother’s brother (Johnson) 12 years earlier.</a:t>
            </a:r>
          </a:p>
          <a:p>
            <a:r>
              <a:rPr lang="en-US" dirty="0"/>
              <a:t>Inmate and his brother were interviewed and disclosed abuse by Johnson</a:t>
            </a:r>
          </a:p>
          <a:p>
            <a:r>
              <a:rPr lang="en-US" dirty="0"/>
              <a:t>Inmate was re-interviewed and revealed that Johnson was overseas doing charity work for a church.</a:t>
            </a:r>
          </a:p>
          <a:p>
            <a:r>
              <a:rPr lang="en-US" dirty="0"/>
              <a:t>One of the victims ultimately committed suicide in June 2013.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Indicted by Lincoln County Oregon and state arrest warrant issued August 2013.</a:t>
            </a:r>
          </a:p>
          <a:p>
            <a:endParaRPr lang="en-US" dirty="0"/>
          </a:p>
          <a:p>
            <a:r>
              <a:rPr lang="en-US" dirty="0"/>
              <a:t>one count sodomy in second degree</a:t>
            </a:r>
          </a:p>
          <a:p>
            <a:r>
              <a:rPr lang="en-US" dirty="0"/>
              <a:t>One count Sex Abuse in First Degree</a:t>
            </a:r>
          </a:p>
          <a:p>
            <a:r>
              <a:rPr lang="en-US" dirty="0"/>
              <a:t>Three Counts Sodomy in Third degree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Found travel records to Asia May 2013 – traveled to Thailand and walked over border in September 2013</a:t>
            </a:r>
          </a:p>
          <a:p>
            <a:endParaRPr lang="en-US" baseline="0" dirty="0"/>
          </a:p>
          <a:p>
            <a:r>
              <a:rPr lang="en-US" baseline="0" dirty="0"/>
              <a:t>FBI requested revocation of passport based on warrant – allow for immigration arrest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D5968-D0E7-4CD1-91ED-222EAB0F300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20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Affiliated with Skyline Baptist Church in Oregon – hope transitions ministry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Jonson found on Hope Transitions </a:t>
            </a:r>
            <a:r>
              <a:rPr lang="en-US" baseline="0" dirty="0" err="1"/>
              <a:t>youtube</a:t>
            </a:r>
            <a:r>
              <a:rPr lang="en-US" baseline="0" dirty="0"/>
              <a:t> videos.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NGO located Johnson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r>
              <a:rPr lang="en-US" dirty="0"/>
              <a:t>Found at Hope Transitions Orphanage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D5968-D0E7-4CD1-91ED-222EAB0F300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arrested on 12/9/2013 by GDI on immigration due to passport being revoked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D5968-D0E7-4CD1-91ED-222EAB0F300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205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Children disclosed abuse by Johnson</a:t>
            </a:r>
          </a:p>
          <a:p>
            <a:r>
              <a:rPr lang="en-US" dirty="0"/>
              <a:t>More interviews = two more disclosures</a:t>
            </a:r>
          </a:p>
          <a:p>
            <a:endParaRPr lang="en-US" dirty="0"/>
          </a:p>
          <a:p>
            <a:r>
              <a:rPr lang="en-US" dirty="0"/>
              <a:t>At the time of his arrest, multiple devices were seized.</a:t>
            </a:r>
          </a:p>
          <a:p>
            <a:r>
              <a:rPr lang="en-US" dirty="0"/>
              <a:t>2 cell phones</a:t>
            </a:r>
          </a:p>
          <a:p>
            <a:r>
              <a:rPr lang="en-US" dirty="0"/>
              <a:t>5 thumb drives</a:t>
            </a:r>
          </a:p>
          <a:p>
            <a:r>
              <a:rPr lang="en-US" dirty="0"/>
              <a:t>1 video camera</a:t>
            </a:r>
          </a:p>
          <a:p>
            <a:r>
              <a:rPr lang="en-US" dirty="0"/>
              <a:t>2 digital cameras </a:t>
            </a:r>
          </a:p>
          <a:p>
            <a:r>
              <a:rPr lang="en-US" dirty="0"/>
              <a:t>1 laptop</a:t>
            </a:r>
          </a:p>
          <a:p>
            <a:r>
              <a:rPr lang="en-US" dirty="0"/>
              <a:t>1 external hard drive</a:t>
            </a:r>
          </a:p>
          <a:p>
            <a:r>
              <a:rPr lang="en-US" dirty="0"/>
              <a:t>1 </a:t>
            </a:r>
            <a:r>
              <a:rPr lang="en-US" dirty="0" err="1"/>
              <a:t>cpu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Center was closed because it was found to be unregistered. Children sent to various safe shelters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D5968-D0E7-4CD1-91ED-222EAB0F300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3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Charged in PN Municipal Court with indecent acts committed against 5 boys under the of 15</a:t>
            </a:r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Sentenced to one year in  along with a fine of 4 million Riel ($1000 USD)violation of Cambodian Anti-Human trafficking and Exploitation Law.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D5968-D0E7-4CD1-91ED-222EAB0F300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42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Meanwhile…FBI investigation continues investigation</a:t>
            </a:r>
          </a:p>
          <a:p>
            <a:endParaRPr lang="en-US" dirty="0"/>
          </a:p>
          <a:p>
            <a:r>
              <a:rPr lang="en-US" dirty="0"/>
              <a:t>CAFI Interviews with victims</a:t>
            </a:r>
          </a:p>
          <a:p>
            <a:endParaRPr lang="en-US" dirty="0"/>
          </a:p>
          <a:p>
            <a:r>
              <a:rPr lang="en-US" dirty="0"/>
              <a:t>Victims disclosed to CNP but many recanted during FBI interviews – 7 interviewed by CAFI </a:t>
            </a:r>
          </a:p>
          <a:p>
            <a:endParaRPr lang="en-US" dirty="0"/>
          </a:p>
          <a:p>
            <a:r>
              <a:rPr lang="en-US" dirty="0"/>
              <a:t>FB messages showing Johnson dissuading victims from talking about abuse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D5968-D0E7-4CD1-91ED-222EAB0F300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90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December 2014 – arrest warrant issued pursuant to federal indictment in District of Oregon.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D5968-D0E7-4CD1-91ED-222EAB0F300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71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Meanwhile…FBI investigation continues investigation</a:t>
            </a:r>
          </a:p>
          <a:p>
            <a:endParaRPr lang="en-US" dirty="0"/>
          </a:p>
          <a:p>
            <a:r>
              <a:rPr lang="en-US" dirty="0"/>
              <a:t>Victims disclosed to CNP but many recanted during FBI interviews – 7 interviewed by CAFI </a:t>
            </a:r>
          </a:p>
          <a:p>
            <a:endParaRPr lang="en-US" dirty="0"/>
          </a:p>
          <a:p>
            <a:r>
              <a:rPr lang="en-US" dirty="0"/>
              <a:t>FB messages showing Johnson dissuading victims from talking about abuse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AD5968-D0E7-4CD1-91ED-222EAB0F300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5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29718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5800" y="381000"/>
            <a:ext cx="7772400" cy="1828800"/>
          </a:xfrm>
        </p:spPr>
        <p:txBody>
          <a:bodyPr lIns="45720" rIns="45720" bIns="45720">
            <a:normAutofit/>
          </a:bodyPr>
          <a:lstStyle>
            <a:lvl1pPr algn="r">
              <a:defRPr sz="4000" b="1">
                <a:solidFill>
                  <a:srgbClr val="003E6C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772400" cy="914400"/>
          </a:xfrm>
        </p:spPr>
        <p:txBody>
          <a:bodyPr lIns="182880" tIns="0">
            <a:normAutofit/>
          </a:bodyPr>
          <a:lstStyle>
            <a:lvl1pPr marL="36576" indent="0" algn="r">
              <a:spcBef>
                <a:spcPts val="0"/>
              </a:spcBef>
              <a:buNone/>
              <a:defRPr lang="en-US" sz="3200" dirty="0">
                <a:solidFill>
                  <a:srgbClr val="003E6C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F1F9-DF3C-40DE-A81E-8525261129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4"/>
          <p:cNvSpPr>
            <a:spLocks noGrp="1"/>
          </p:cNvSpPr>
          <p:nvPr>
            <p:ph type="dt" sz="half" idx="2"/>
          </p:nvPr>
        </p:nvSpPr>
        <p:spPr>
          <a:xfrm>
            <a:off x="4572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dirty="0"/>
              <a:t>FBI 2013 TRANSITION BRIEFING</a:t>
            </a:r>
          </a:p>
        </p:txBody>
      </p:sp>
      <p:sp>
        <p:nvSpPr>
          <p:cNvPr id="12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5814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800" b="1">
                <a:solidFill>
                  <a:schemeClr val="bg2">
                    <a:shade val="50000"/>
                  </a:schemeClr>
                </a:solidFill>
                <a:effectLst/>
              </a:defRPr>
            </a:lvl1pPr>
            <a:extLst/>
          </a:lstStyle>
          <a:p>
            <a:r>
              <a:rPr lang="en-US" dirty="0"/>
              <a:t>U//FOUO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0" y="0"/>
            <a:ext cx="9144000" cy="990600"/>
          </a:xfrm>
          <a:prstGeom prst="roundRect">
            <a:avLst>
              <a:gd name="adj" fmla="val 0"/>
            </a:avLst>
          </a:prstGeom>
          <a:blipFill dpi="0" rotWithShape="1">
            <a:blip r:embed="rId2" cstate="print"/>
            <a:srcRect/>
            <a:tile tx="-952500" ty="0" sx="100000" sy="100000" flip="none" algn="ctr"/>
          </a:blip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457200" y="1143000"/>
            <a:ext cx="8306809" cy="5486400"/>
          </a:xfrm>
          <a:prstGeom prst="roundRect">
            <a:avLst>
              <a:gd name="adj" fmla="val 3968"/>
            </a:avLst>
          </a:prstGeom>
          <a:solidFill>
            <a:schemeClr val="bg1">
              <a:lumMod val="85000"/>
              <a:alpha val="85000"/>
            </a:schemeClr>
          </a:soli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aseline="-25000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0"/>
            <a:ext cx="7315200" cy="990600"/>
          </a:xfrm>
          <a:effectLst/>
        </p:spPr>
        <p:txBody>
          <a:bodyPr anchor="ctr">
            <a:normAutofit/>
          </a:bodyPr>
          <a:lstStyle>
            <a:lvl1pPr>
              <a:defRPr sz="2800">
                <a:ln>
                  <a:noFill/>
                </a:ln>
                <a:solidFill>
                  <a:srgbClr val="003E6C"/>
                </a:solidFill>
                <a:effectLst/>
                <a:latin typeface="Arial Narrow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85800" y="1447800"/>
            <a:ext cx="7848600" cy="4419600"/>
          </a:xfrm>
          <a:noFill/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ebdings" pitchFamily="18" charset="2"/>
              <a:buChar char=""/>
              <a:defRPr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Clr>
                <a:schemeClr val="accent3">
                  <a:lumMod val="75000"/>
                </a:schemeClr>
              </a:buClr>
              <a:buFont typeface="Wingdings 2" pitchFamily="18" charset="2"/>
              <a:buChar char=""/>
              <a:defRPr>
                <a:solidFill>
                  <a:schemeClr val="tx1"/>
                </a:solidFill>
              </a:defRPr>
            </a:lvl3pPr>
            <a:lvl4pPr>
              <a:buClr>
                <a:schemeClr val="accent3">
                  <a:lumMod val="75000"/>
                </a:schemeClr>
              </a:buClr>
              <a:buFont typeface="Verdana" pitchFamily="34" charset="0"/>
              <a:buChar char="­"/>
              <a:defRPr>
                <a:solidFill>
                  <a:schemeClr val="tx1"/>
                </a:solidFill>
              </a:defRPr>
            </a:lvl4pPr>
            <a:lvl5pPr>
              <a:buClr>
                <a:schemeClr val="accent3">
                  <a:lumMod val="75000"/>
                </a:schemeClr>
              </a:buClr>
              <a:defRPr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13" name="Picture 12" descr="FBI-Se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132588"/>
            <a:ext cx="762000" cy="78181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3E6C"/>
                </a:solidFill>
              </a:defRPr>
            </a:lvl1pPr>
            <a:extLst/>
          </a:lstStyle>
          <a:p>
            <a:fld id="{E8E2F1F9-DF3C-40DE-A81E-8525261129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4"/>
          <p:cNvSpPr>
            <a:spLocks noGrp="1"/>
          </p:cNvSpPr>
          <p:nvPr userDrawn="1">
            <p:ph type="dt" sz="half" idx="2"/>
          </p:nvPr>
        </p:nvSpPr>
        <p:spPr>
          <a:xfrm>
            <a:off x="4572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00">
                <a:solidFill>
                  <a:srgbClr val="003E6C"/>
                </a:solidFill>
              </a:defRPr>
            </a:lvl1pPr>
            <a:extLst/>
          </a:lstStyle>
          <a:p>
            <a:r>
              <a:rPr lang="en-US" dirty="0"/>
              <a:t>FBI 2013 TRANSITION BRIEFING</a:t>
            </a:r>
          </a:p>
        </p:txBody>
      </p:sp>
      <p:sp>
        <p:nvSpPr>
          <p:cNvPr id="8" name="Footer Placeholder 17"/>
          <p:cNvSpPr>
            <a:spLocks noGrp="1"/>
          </p:cNvSpPr>
          <p:nvPr userDrawn="1">
            <p:ph type="ftr" sz="quarter" idx="3"/>
          </p:nvPr>
        </p:nvSpPr>
        <p:spPr>
          <a:xfrm>
            <a:off x="35814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800" b="1">
                <a:solidFill>
                  <a:srgbClr val="003E6C"/>
                </a:solidFill>
                <a:effectLst/>
              </a:defRPr>
            </a:lvl1pPr>
            <a:extLst/>
          </a:lstStyle>
          <a:p>
            <a:r>
              <a:rPr lang="en-US" dirty="0"/>
              <a:t>U//FOUO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0" y="1676400"/>
            <a:ext cx="9144000" cy="3505200"/>
          </a:xfrm>
          <a:prstGeom prst="roundRect">
            <a:avLst>
              <a:gd name="adj" fmla="val 0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342900" dist="127000" dir="5400000" sx="68000" sy="68000" rotWithShape="0">
              <a:schemeClr val="tx1">
                <a:lumMod val="95000"/>
                <a:lumOff val="5000"/>
                <a:alpha val="84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133600"/>
            <a:ext cx="8183880" cy="1133856"/>
          </a:xfrm>
          <a:effectLst>
            <a:outerShdw blurRad="38100" dist="25400" dir="5400000" algn="t" rotWithShape="0">
              <a:prstClr val="black">
                <a:alpha val="47000"/>
              </a:prstClr>
            </a:outerShdw>
          </a:effectLst>
        </p:spPr>
        <p:txBody>
          <a:bodyPr lIns="91440" bIns="0" anchor="b"/>
          <a:lstStyle>
            <a:lvl1pPr algn="ctr">
              <a:buNone/>
              <a:defRPr sz="3600" b="0" cap="none" baseline="0">
                <a:solidFill>
                  <a:srgbClr val="003E6C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3286668"/>
            <a:ext cx="8183880" cy="751932"/>
          </a:xfrm>
          <a:effectLst>
            <a:outerShdw blurRad="25400" dist="12700" dir="5400000" algn="t" rotWithShape="0">
              <a:srgbClr val="003E6C">
                <a:alpha val="40000"/>
              </a:srgbClr>
            </a:outerShdw>
          </a:effectLst>
        </p:spPr>
        <p:txBody>
          <a:bodyPr lIns="118872" tIns="0" anchor="t"/>
          <a:lstStyle>
            <a:lvl1pPr marL="0" marR="36576" indent="0" algn="ctr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+mj-l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2F1F9-DF3C-40DE-A81E-8525261129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4"/>
          <p:cNvSpPr>
            <a:spLocks noGrp="1"/>
          </p:cNvSpPr>
          <p:nvPr>
            <p:ph type="dt" sz="half" idx="2"/>
          </p:nvPr>
        </p:nvSpPr>
        <p:spPr>
          <a:xfrm>
            <a:off x="4572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dirty="0"/>
              <a:t>FBI 2013 TRANSITION BRIEFING</a:t>
            </a:r>
          </a:p>
        </p:txBody>
      </p:sp>
      <p:sp>
        <p:nvSpPr>
          <p:cNvPr id="10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5814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800" b="1">
                <a:solidFill>
                  <a:schemeClr val="bg2">
                    <a:shade val="50000"/>
                  </a:schemeClr>
                </a:solidFill>
                <a:effectLst/>
              </a:defRPr>
            </a:lvl1pPr>
            <a:extLst/>
          </a:lstStyle>
          <a:p>
            <a:r>
              <a:rPr lang="en-US" dirty="0"/>
              <a:t>U//FOUO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0" y="0"/>
            <a:ext cx="9144000" cy="990600"/>
          </a:xfrm>
          <a:prstGeom prst="roundRect">
            <a:avLst>
              <a:gd name="adj" fmla="val 0"/>
            </a:avLst>
          </a:prstGeom>
          <a:blipFill dpi="0" rotWithShape="1">
            <a:blip r:embed="rId2" cstate="print"/>
            <a:srcRect/>
            <a:tile tx="-952500" ty="0" sx="100000" sy="100000" flip="none" algn="ctr"/>
          </a:blip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457200" y="1143000"/>
            <a:ext cx="8306809" cy="5486400"/>
          </a:xfrm>
          <a:prstGeom prst="roundRect">
            <a:avLst>
              <a:gd name="adj" fmla="val 3968"/>
            </a:avLst>
          </a:prstGeom>
          <a:solidFill>
            <a:schemeClr val="bg1">
              <a:lumMod val="85000"/>
              <a:alpha val="85000"/>
            </a:schemeClr>
          </a:soli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aseline="-25000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0"/>
            <a:ext cx="7315200" cy="990600"/>
          </a:xfrm>
          <a:effectLst/>
        </p:spPr>
        <p:txBody>
          <a:bodyPr anchor="ctr">
            <a:normAutofit/>
          </a:bodyPr>
          <a:lstStyle>
            <a:lvl1pPr>
              <a:defRPr sz="2800">
                <a:ln>
                  <a:noFill/>
                </a:ln>
                <a:solidFill>
                  <a:srgbClr val="003E6C"/>
                </a:solidFill>
                <a:effectLst/>
                <a:latin typeface="Arial Narrow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16" name="Picture 15" descr="FBI-Se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132588"/>
            <a:ext cx="762000" cy="781812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</p:spPr>
        <p:txBody>
          <a:bodyPr/>
          <a:lstStyle>
            <a:lvl1pPr>
              <a:defRPr>
                <a:solidFill>
                  <a:srgbClr val="003E6C"/>
                </a:solidFill>
              </a:defRPr>
            </a:lvl1pPr>
            <a:extLst/>
          </a:lstStyle>
          <a:p>
            <a:fld id="{E8E2F1F9-DF3C-40DE-A81E-85252611290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24"/>
          <p:cNvSpPr>
            <a:spLocks noGrp="1"/>
          </p:cNvSpPr>
          <p:nvPr>
            <p:ph type="dt" sz="half" idx="13"/>
          </p:nvPr>
        </p:nvSpPr>
        <p:spPr>
          <a:xfrm>
            <a:off x="4572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00">
                <a:solidFill>
                  <a:srgbClr val="003E6C"/>
                </a:solidFill>
              </a:defRPr>
            </a:lvl1pPr>
            <a:extLst/>
          </a:lstStyle>
          <a:p>
            <a:r>
              <a:rPr lang="en-US" dirty="0"/>
              <a:t>FBI 2013 TRANSITION BRIEFING</a:t>
            </a:r>
          </a:p>
        </p:txBody>
      </p:sp>
      <p:sp>
        <p:nvSpPr>
          <p:cNvPr id="19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5814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800" b="1">
                <a:solidFill>
                  <a:srgbClr val="003E6C"/>
                </a:solidFill>
                <a:effectLst/>
              </a:defRPr>
            </a:lvl1pPr>
            <a:extLst/>
          </a:lstStyle>
          <a:p>
            <a:r>
              <a:rPr lang="en-US" dirty="0"/>
              <a:t>U//FOUO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685800" y="1447800"/>
            <a:ext cx="3733800" cy="4419600"/>
          </a:xfrm>
          <a:noFill/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ebdings" pitchFamily="18" charset="2"/>
              <a:buChar char=""/>
              <a:defRPr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Clr>
                <a:schemeClr val="accent3">
                  <a:lumMod val="75000"/>
                </a:schemeClr>
              </a:buClr>
              <a:buFont typeface="Wingdings 2" pitchFamily="18" charset="2"/>
              <a:buChar char=""/>
              <a:defRPr>
                <a:solidFill>
                  <a:schemeClr val="tx1"/>
                </a:solidFill>
              </a:defRPr>
            </a:lvl3pPr>
            <a:lvl4pPr>
              <a:buClr>
                <a:schemeClr val="accent3">
                  <a:lumMod val="75000"/>
                </a:schemeClr>
              </a:buClr>
              <a:buFont typeface="Verdana" pitchFamily="34" charset="0"/>
              <a:buChar char="­"/>
              <a:defRPr>
                <a:solidFill>
                  <a:schemeClr val="tx1"/>
                </a:solidFill>
              </a:defRPr>
            </a:lvl4pPr>
            <a:lvl5pPr>
              <a:buClr>
                <a:schemeClr val="accent3">
                  <a:lumMod val="75000"/>
                </a:schemeClr>
              </a:buClr>
              <a:defRPr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5"/>
          </p:nvPr>
        </p:nvSpPr>
        <p:spPr>
          <a:xfrm>
            <a:off x="4800600" y="1447800"/>
            <a:ext cx="3733800" cy="4419600"/>
          </a:xfrm>
          <a:noFill/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ebdings" pitchFamily="18" charset="2"/>
              <a:buChar char=""/>
              <a:defRPr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Clr>
                <a:schemeClr val="accent3">
                  <a:lumMod val="75000"/>
                </a:schemeClr>
              </a:buClr>
              <a:buFont typeface="Wingdings 2" pitchFamily="18" charset="2"/>
              <a:buChar char=""/>
              <a:defRPr>
                <a:solidFill>
                  <a:schemeClr val="tx1"/>
                </a:solidFill>
              </a:defRPr>
            </a:lvl3pPr>
            <a:lvl4pPr>
              <a:buClr>
                <a:schemeClr val="accent3">
                  <a:lumMod val="75000"/>
                </a:schemeClr>
              </a:buClr>
              <a:buFont typeface="Verdana" pitchFamily="34" charset="0"/>
              <a:buChar char="­"/>
              <a:defRPr>
                <a:solidFill>
                  <a:schemeClr val="tx1"/>
                </a:solidFill>
              </a:defRPr>
            </a:lvl4pPr>
            <a:lvl5pPr>
              <a:buClr>
                <a:schemeClr val="accent3">
                  <a:lumMod val="75000"/>
                </a:schemeClr>
              </a:buClr>
              <a:defRPr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0" y="0"/>
            <a:ext cx="9144000" cy="990600"/>
          </a:xfrm>
          <a:prstGeom prst="roundRect">
            <a:avLst>
              <a:gd name="adj" fmla="val 0"/>
            </a:avLst>
          </a:prstGeom>
          <a:blipFill dpi="0" rotWithShape="1">
            <a:blip r:embed="rId2" cstate="print"/>
            <a:srcRect/>
            <a:tile tx="-952500" ty="0" sx="100000" sy="100000" flip="none" algn="ctr"/>
          </a:blip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457200" y="1143000"/>
            <a:ext cx="8306809" cy="5486400"/>
          </a:xfrm>
          <a:prstGeom prst="roundRect">
            <a:avLst>
              <a:gd name="adj" fmla="val 3968"/>
            </a:avLst>
          </a:prstGeom>
          <a:solidFill>
            <a:schemeClr val="bg1">
              <a:lumMod val="85000"/>
              <a:alpha val="85000"/>
            </a:schemeClr>
          </a:soli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aseline="-25000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1219200" y="0"/>
            <a:ext cx="7315200" cy="990600"/>
          </a:xfrm>
          <a:prstGeom prst="rect">
            <a:avLst/>
          </a:prstGeom>
          <a:effectLst/>
        </p:spPr>
        <p:txBody>
          <a:bodyPr vert="horz" anchor="ctr">
            <a:normAutofit/>
          </a:bodyPr>
          <a:lstStyle>
            <a:lvl1pPr>
              <a:defRPr sz="2800">
                <a:ln>
                  <a:noFill/>
                </a:ln>
                <a:solidFill>
                  <a:srgbClr val="003E6C"/>
                </a:solidFill>
                <a:effectLst/>
                <a:latin typeface="Arial Narrow" pitchFamily="34" charset="0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E6C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CLICK TO EDIT MASTER TITLE STYLE</a:t>
            </a:r>
          </a:p>
        </p:txBody>
      </p:sp>
      <p:pic>
        <p:nvPicPr>
          <p:cNvPr id="20" name="Picture 19" descr="FBI-Sea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8600" y="132588"/>
            <a:ext cx="762000" cy="781812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 userDrawn="1"/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rgbClr val="003E6C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2F1F9-DF3C-40DE-A81E-85252611290F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3E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3E6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Date Placeholder 24"/>
          <p:cNvSpPr txBox="1">
            <a:spLocks/>
          </p:cNvSpPr>
          <p:nvPr userDrawn="1"/>
        </p:nvSpPr>
        <p:spPr>
          <a:xfrm>
            <a:off x="4572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00">
                <a:solidFill>
                  <a:srgbClr val="003E6C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3E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FBI 2013 TRANSITION BRIEFING</a:t>
            </a:r>
          </a:p>
        </p:txBody>
      </p:sp>
      <p:sp>
        <p:nvSpPr>
          <p:cNvPr id="23" name="Footer Placeholder 17"/>
          <p:cNvSpPr txBox="1">
            <a:spLocks/>
          </p:cNvSpPr>
          <p:nvPr userDrawn="1"/>
        </p:nvSpPr>
        <p:spPr>
          <a:xfrm>
            <a:off x="35814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800" b="1">
                <a:solidFill>
                  <a:srgbClr val="003E6C"/>
                </a:solidFill>
                <a:effectLst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3E6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U//FOUO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38784" y="1295400"/>
            <a:ext cx="2971800" cy="838200"/>
          </a:xfrm>
        </p:spPr>
        <p:txBody>
          <a:bodyPr anchor="b"/>
          <a:lstStyle>
            <a:lvl1pPr algn="l">
              <a:buNone/>
              <a:defRPr sz="2200" b="1">
                <a:solidFill>
                  <a:srgbClr val="003E6C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2133600"/>
            <a:ext cx="2971800" cy="3886200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4" name="Content Placeholder 2"/>
          <p:cNvSpPr>
            <a:spLocks noGrp="1"/>
          </p:cNvSpPr>
          <p:nvPr>
            <p:ph idx="14"/>
          </p:nvPr>
        </p:nvSpPr>
        <p:spPr>
          <a:xfrm>
            <a:off x="762000" y="1371600"/>
            <a:ext cx="4572000" cy="4648200"/>
          </a:xfrm>
          <a:noFill/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ebdings" pitchFamily="18" charset="2"/>
              <a:buChar char=""/>
              <a:defRPr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buClr>
                <a:schemeClr val="accent3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2pPr>
            <a:lvl3pPr>
              <a:buClr>
                <a:schemeClr val="accent3">
                  <a:lumMod val="75000"/>
                </a:schemeClr>
              </a:buClr>
              <a:buFont typeface="Wingdings 2" pitchFamily="18" charset="2"/>
              <a:buChar char=""/>
              <a:defRPr>
                <a:solidFill>
                  <a:schemeClr val="tx1"/>
                </a:solidFill>
              </a:defRPr>
            </a:lvl3pPr>
            <a:lvl4pPr>
              <a:buClr>
                <a:schemeClr val="accent3">
                  <a:lumMod val="75000"/>
                </a:schemeClr>
              </a:buClr>
              <a:buFont typeface="Verdana" pitchFamily="34" charset="0"/>
              <a:buChar char="­"/>
              <a:defRPr>
                <a:solidFill>
                  <a:schemeClr val="tx1"/>
                </a:solidFill>
              </a:defRPr>
            </a:lvl4pPr>
            <a:lvl5pPr>
              <a:buClr>
                <a:schemeClr val="accent3">
                  <a:lumMod val="75000"/>
                </a:schemeClr>
              </a:buClr>
              <a:defRPr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B5C35-0186-4716-AA29-78DD13B29A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1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alphaModFix amt="9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533400"/>
            <a:ext cx="8183880" cy="1051560"/>
          </a:xfrm>
          <a:prstGeom prst="rect">
            <a:avLst/>
          </a:prstGeom>
          <a:effectLst/>
        </p:spPr>
        <p:txBody>
          <a:bodyPr vert="horz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1600200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572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dirty="0"/>
              <a:t>FBI 2013 TRANSITION BRIEFING</a:t>
            </a: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3581400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800" b="1">
                <a:solidFill>
                  <a:schemeClr val="bg2">
                    <a:shade val="50000"/>
                  </a:schemeClr>
                </a:solidFill>
                <a:effectLst/>
              </a:defRPr>
            </a:lvl1pPr>
            <a:extLst/>
          </a:lstStyle>
          <a:p>
            <a:r>
              <a:rPr lang="en-US" dirty="0"/>
              <a:t>U//FOUO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1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E2F1F9-DF3C-40DE-A81E-85252611290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6" r:id="rId5"/>
    <p:sldLayoutId id="2147484017" r:id="rId6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rgbClr val="0070C0"/>
          </a:solidFill>
          <a:effectLst/>
          <a:latin typeface="Arial Narrow" pitchFamily="34" charset="0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rgbClr val="003E6C"/>
        </a:buClr>
        <a:buSzPct val="80000"/>
        <a:buFont typeface="Wingdings" pitchFamily="2" charset="2"/>
        <a:buChar char="§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rgbClr val="003E6C"/>
        </a:buClr>
        <a:buSzPct val="100000"/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rgbClr val="003E6C"/>
        </a:buClr>
        <a:buSzPct val="100000"/>
        <a:buFont typeface="Wingdings 2" pitchFamily="18" charset="2"/>
        <a:buChar char="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rgbClr val="003E6C"/>
        </a:buClr>
        <a:buSzPct val="112000"/>
        <a:buFont typeface="Verdana" pitchFamily="34" charset="0"/>
        <a:buChar char="­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rgbClr val="003E6C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INVESTIGATIVE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>
                <a:solidFill>
                  <a:srgbClr val="002060"/>
                </a:solidFill>
              </a:rPr>
              <a:t>Parallel investigations (Foreign police and FBI)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No foreign FBI authority--actions only with foreign approval</a:t>
            </a:r>
          </a:p>
          <a:p>
            <a:r>
              <a:rPr lang="en-US" sz="2600" dirty="0">
                <a:solidFill>
                  <a:srgbClr val="002060"/>
                </a:solidFill>
              </a:rPr>
              <a:t>FBI support including: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Undercover Agents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Technical / Recording devices 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Subject interviews by Local Police and/or FBI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Computer forensics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Child forensic interviews and services</a:t>
            </a:r>
            <a:endParaRPr lang="en-US" sz="2800" dirty="0">
              <a:solidFill>
                <a:srgbClr val="002060"/>
              </a:solidFill>
            </a:endParaRPr>
          </a:p>
          <a:p>
            <a:r>
              <a:rPr lang="en-US" sz="2600" dirty="0">
                <a:solidFill>
                  <a:srgbClr val="002060"/>
                </a:solidFill>
              </a:rPr>
              <a:t>Prosecutions can occur in Foreign Country, USA or both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54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4856" y="1907628"/>
            <a:ext cx="7412726" cy="440109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FBI Investigation continues…</a:t>
            </a:r>
          </a:p>
          <a:p>
            <a:pPr marL="457200" lvl="1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Re-interview victims with CAFIs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Interviews with witnesses both in US and Cambodia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Johnson had been traveling to and volunteering  in Cambodia since 2000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Forensic review of devices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Search warrants to view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21980" y="290402"/>
            <a:ext cx="6911163" cy="1143000"/>
          </a:xfrm>
          <a:prstGeom prst="rect">
            <a:avLst/>
          </a:prstGeom>
          <a:effectLst/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rgbClr val="0070C0"/>
                </a:solidFill>
                <a:effectLst/>
                <a:latin typeface="Arial Narrow" pitchFamily="34" charset="0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>
                <a:solidFill>
                  <a:schemeClr val="bg1"/>
                </a:solidFill>
              </a:rPr>
              <a:t>Daniel Stephen Johnson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3324" y="1907628"/>
            <a:ext cx="7977352" cy="4401097"/>
          </a:xfrm>
        </p:spPr>
        <p:txBody>
          <a:bodyPr/>
          <a:lstStyle/>
          <a:p>
            <a:pPr marL="457200" lvl="1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Victims who had previously disclosed started recanting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Johnson had gained access to Facebook in prison and was dissuading them from disclosing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Sending money through his brother</a:t>
            </a:r>
          </a:p>
          <a:p>
            <a:pPr marL="457200" lvl="1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Indicted on Title 18 USC, § 2423(c) - Illicit Sexual Conduct in a Foreign Place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Arrest warrant issued and deported back to Oregon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21980" y="290402"/>
            <a:ext cx="6911163" cy="1143000"/>
          </a:xfrm>
          <a:prstGeom prst="rect">
            <a:avLst/>
          </a:prstGeom>
          <a:effectLst/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rgbClr val="0070C0"/>
                </a:solidFill>
                <a:effectLst/>
                <a:latin typeface="Arial Narrow" pitchFamily="34" charset="0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>
                <a:solidFill>
                  <a:schemeClr val="bg1"/>
                </a:solidFill>
              </a:rPr>
              <a:t>Daniel Stephen Johnson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1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3324" y="1907628"/>
            <a:ext cx="8355724" cy="4401097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Second round of CAFI interviews in 2017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Ultimately 12 victims disclosed abuse dating back to 2005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Followed by a superseding indictment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Title 18 USC § 2423(c) - Engaging in Illicit Sexual Conduct in a Foreign Place.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Title 18 USC § 2423(b) - Travel with Intent to Engage in Illicit Sexual Conduct.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Title 18 USC § 2241(c) - Aggravated Sexual Abuse.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21980" y="290402"/>
            <a:ext cx="6911163" cy="1143000"/>
          </a:xfrm>
          <a:prstGeom prst="rect">
            <a:avLst/>
          </a:prstGeom>
          <a:effectLst/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rgbClr val="0070C0"/>
                </a:solidFill>
                <a:effectLst/>
                <a:latin typeface="Arial Narrow" pitchFamily="34" charset="0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>
                <a:solidFill>
                  <a:schemeClr val="bg1"/>
                </a:solidFill>
              </a:rPr>
              <a:t>Daniel Stephen Johnson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91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95801" y="2091530"/>
            <a:ext cx="4495800" cy="402643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Trial in May 2018 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12 victims testify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Found guilty on all counts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Sentencing in January 2019 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Life in prison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to be served concurrently with a 180-year sentence</a:t>
            </a:r>
          </a:p>
          <a:p>
            <a:pPr marL="0" indent="0"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21980" y="290402"/>
            <a:ext cx="6911163" cy="1143000"/>
          </a:xfrm>
          <a:prstGeom prst="rect">
            <a:avLst/>
          </a:prstGeom>
          <a:effectLst/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rgbClr val="0070C0"/>
                </a:solidFill>
                <a:effectLst/>
                <a:latin typeface="Arial Narrow" pitchFamily="34" charset="0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>
                <a:solidFill>
                  <a:schemeClr val="bg1"/>
                </a:solidFill>
              </a:rPr>
              <a:t>Daniel Stephen Johnson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424666-010A-8E46-B881-A434526BC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5" y="2091530"/>
            <a:ext cx="3867835" cy="38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191000" y="1295400"/>
            <a:ext cx="2895600" cy="9144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dirty="0"/>
              <a:t>U.S. Department of Justice</a:t>
            </a:r>
          </a:p>
          <a:p>
            <a:pPr algn="l"/>
            <a:r>
              <a:rPr lang="en-US" b="1" dirty="0"/>
              <a:t>Federal Bureau of Investigation</a:t>
            </a:r>
          </a:p>
          <a:p>
            <a:pPr algn="l"/>
            <a:r>
              <a:rPr lang="en-US" dirty="0"/>
              <a:t>Office of Public Affairs</a:t>
            </a:r>
          </a:p>
          <a:p>
            <a:pPr algn="l"/>
            <a:r>
              <a:rPr lang="en-US" dirty="0"/>
              <a:t>Washington, D.C. 20535</a:t>
            </a:r>
          </a:p>
        </p:txBody>
      </p:sp>
      <p:pic>
        <p:nvPicPr>
          <p:cNvPr id="5" name="Picture 4" descr="FBI-Se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533400"/>
            <a:ext cx="2009905" cy="20621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INVESTIGATIVE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Identify U.S. Citizen targets from: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Foreign Police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Non-governmental Organizations (NGO)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Informants / cooperating defendants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Citizen complaints</a:t>
            </a:r>
          </a:p>
          <a:p>
            <a:pPr lvl="1"/>
            <a:r>
              <a:rPr lang="en-US" sz="2200" dirty="0">
                <a:solidFill>
                  <a:srgbClr val="002060"/>
                </a:solidFill>
              </a:rPr>
              <a:t>U.S. records of child sex offender travel history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5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CST INVESTIGATIVE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Overall Goals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Recover child victims from abusive situations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Arrest and prosecute subjects for child sex offenses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Foreign (local) law</a:t>
            </a:r>
          </a:p>
          <a:p>
            <a:pPr lvl="2"/>
            <a:r>
              <a:rPr lang="en-US" dirty="0">
                <a:solidFill>
                  <a:srgbClr val="002060"/>
                </a:solidFill>
              </a:rPr>
              <a:t>U.S. Law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Deport / Block prior child sex offenders from entering Child Sex Tourism Hotspot countries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7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266944"/>
            <a:ext cx="8183880" cy="752856"/>
          </a:xfrm>
        </p:spPr>
        <p:txBody>
          <a:bodyPr>
            <a:no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</a:rPr>
              <a:t>INVESTIGATIONS</a:t>
            </a:r>
          </a:p>
        </p:txBody>
      </p:sp>
      <p:pic>
        <p:nvPicPr>
          <p:cNvPr id="3" name="Picture 2" descr="investiga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2400" y="0"/>
            <a:ext cx="9525000" cy="520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2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980" y="290402"/>
            <a:ext cx="6911163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Daniel Stephen Johnson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200160" y="1746398"/>
            <a:ext cx="4829540" cy="4212967"/>
          </a:xfrm>
        </p:spPr>
        <p:txBody>
          <a:bodyPr/>
          <a:lstStyle/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August 2013 – request for assistance from Oregon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Indicted and state warrant for prior abuse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Traveled to Cambodia in 2013</a:t>
            </a:r>
          </a:p>
          <a:p>
            <a:pPr marL="457200" lvl="1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Revocation of US passport</a:t>
            </a:r>
          </a:p>
          <a:p>
            <a:pPr lvl="1"/>
            <a:endParaRPr lang="en-US" sz="16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424666-010A-8E46-B881-A434526BC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0" y="2091530"/>
            <a:ext cx="3867835" cy="386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34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03986" y="1765738"/>
            <a:ext cx="4382813" cy="4169039"/>
          </a:xfrm>
        </p:spPr>
        <p:txBody>
          <a:bodyPr/>
          <a:lstStyle/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Located at Hope Transitions </a:t>
            </a:r>
          </a:p>
          <a:p>
            <a:pPr lvl="1"/>
            <a:r>
              <a:rPr lang="en-US" sz="1800" b="1" dirty="0">
                <a:solidFill>
                  <a:schemeClr val="bg1"/>
                </a:solidFill>
              </a:rPr>
              <a:t>Working as Director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B7B929-A85E-5443-BD0F-229D10DF4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2"/>
          <a:stretch/>
        </p:blipFill>
        <p:spPr>
          <a:xfrm>
            <a:off x="1600200" y="1707931"/>
            <a:ext cx="7195753" cy="46206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DB9EE2-1BF6-014B-B50C-1E95E71098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t="10275" b="25344"/>
          <a:stretch/>
        </p:blipFill>
        <p:spPr>
          <a:xfrm>
            <a:off x="76200" y="2514600"/>
            <a:ext cx="5372003" cy="420802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21980" y="290402"/>
            <a:ext cx="6911163" cy="1143000"/>
          </a:xfrm>
          <a:prstGeom prst="rect">
            <a:avLst/>
          </a:prstGeom>
          <a:effectLst/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rgbClr val="0070C0"/>
                </a:solidFill>
                <a:effectLst/>
                <a:latin typeface="Arial Narrow" pitchFamily="34" charset="0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>
                <a:solidFill>
                  <a:schemeClr val="bg1"/>
                </a:solidFill>
              </a:rPr>
              <a:t>Daniel Stephen Johnson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3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1807"/>
            <a:ext cx="4038600" cy="4525963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166648" y="1907628"/>
            <a:ext cx="6860933" cy="4401097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</a:rPr>
              <a:t>Arrested in December 2013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Passport revoked/state warrant</a:t>
            </a:r>
          </a:p>
          <a:p>
            <a:pPr marL="457200" lvl="1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8DCF63-40B2-1843-BF7B-93CB595800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3882" y="2883783"/>
            <a:ext cx="6563836" cy="375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21980" y="290402"/>
            <a:ext cx="6911163" cy="1143000"/>
          </a:xfrm>
          <a:prstGeom prst="rect">
            <a:avLst/>
          </a:prstGeom>
          <a:effectLst/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rgbClr val="0070C0"/>
                </a:solidFill>
                <a:effectLst/>
                <a:latin typeface="Arial Narrow" pitchFamily="34" charset="0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>
                <a:solidFill>
                  <a:schemeClr val="bg1"/>
                </a:solidFill>
              </a:rPr>
              <a:t>Daniel Stephen Johnson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5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166648" y="1907628"/>
            <a:ext cx="6860933" cy="4401097"/>
          </a:xfrm>
        </p:spPr>
        <p:txBody>
          <a:bodyPr/>
          <a:lstStyle/>
          <a:p>
            <a:pPr marL="457200" lvl="1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CNP interviewed children at orphanage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Three disclosed immediately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Two additional disclosures</a:t>
            </a:r>
          </a:p>
          <a:p>
            <a:pPr lvl="1"/>
            <a:endParaRPr lang="en-US" sz="20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Multiple devices seized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No CAM but other useful intelligence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Orphanage found to be unregistered</a:t>
            </a:r>
            <a:endParaRPr lang="en-US" sz="2000" b="1" dirty="0">
              <a:solidFill>
                <a:schemeClr val="bg1"/>
              </a:solidFill>
            </a:endParaRPr>
          </a:p>
          <a:p>
            <a:pPr lvl="1"/>
            <a:r>
              <a:rPr lang="en-US" sz="2000" b="1" dirty="0">
                <a:solidFill>
                  <a:schemeClr val="bg1"/>
                </a:solidFill>
              </a:rPr>
              <a:t>Closed and children sent to safe shelters</a:t>
            </a:r>
          </a:p>
          <a:p>
            <a:pPr marL="457200" lvl="1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21980" y="290402"/>
            <a:ext cx="6911163" cy="1143000"/>
          </a:xfrm>
          <a:prstGeom prst="rect">
            <a:avLst/>
          </a:prstGeom>
          <a:effectLst/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rgbClr val="0070C0"/>
                </a:solidFill>
                <a:effectLst/>
                <a:latin typeface="Arial Narrow" pitchFamily="34" charset="0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>
                <a:solidFill>
                  <a:schemeClr val="bg1"/>
                </a:solidFill>
              </a:rPr>
              <a:t>Daniel Stephen Johnson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8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78675" y="1928949"/>
            <a:ext cx="4595649" cy="434445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In Cambodia:</a:t>
            </a:r>
          </a:p>
          <a:p>
            <a:pPr marL="347472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Charged with indecent acts against 5 boys under 15</a:t>
            </a:r>
          </a:p>
          <a:p>
            <a:pPr marL="347472" lvl="1" indent="0">
              <a:buNone/>
            </a:pPr>
            <a:r>
              <a:rPr lang="en-US" b="1" dirty="0">
                <a:solidFill>
                  <a:schemeClr val="bg1"/>
                </a:solidFill>
              </a:rPr>
              <a:t>Sentenced to one year in prison  </a:t>
            </a:r>
          </a:p>
          <a:p>
            <a:pPr marL="603504" lvl="2" indent="0">
              <a:buNone/>
            </a:pPr>
            <a:r>
              <a:rPr lang="en-US" b="1" dirty="0">
                <a:solidFill>
                  <a:schemeClr val="bg1"/>
                </a:solidFill>
              </a:rPr>
              <a:t>Plus 4 million Riel ($1000 USD)</a:t>
            </a:r>
          </a:p>
          <a:p>
            <a:pPr marL="603504" lvl="2" indent="0">
              <a:buNone/>
            </a:pPr>
            <a:r>
              <a:rPr lang="en-US" b="1" dirty="0">
                <a:solidFill>
                  <a:schemeClr val="bg1"/>
                </a:solidFill>
              </a:rPr>
              <a:t>Violation of Cambodian Anti-Human trafficking and Exploitation Law.</a:t>
            </a:r>
          </a:p>
        </p:txBody>
      </p:sp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7B681FB3-5E6B-EB40-BC74-E849AC9B58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788" y="1676400"/>
            <a:ext cx="4147812" cy="608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21980" y="290402"/>
            <a:ext cx="6911163" cy="1143000"/>
          </a:xfrm>
          <a:prstGeom prst="rect">
            <a:avLst/>
          </a:prstGeom>
          <a:effectLst/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rgbClr val="0070C0"/>
                </a:solidFill>
                <a:effectLst/>
                <a:latin typeface="Arial Narrow" pitchFamily="34" charset="0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>
                <a:solidFill>
                  <a:schemeClr val="bg1"/>
                </a:solidFill>
              </a:rPr>
              <a:t>Daniel Stephen Johnson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02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FP Document" ma:contentTypeID="0x010100BA521C41550A427283F34EF72CDB76C8003579B014A34F544AB5A245368A2D3CF5" ma:contentTypeVersion="2" ma:contentTypeDescription="AFP Document - Australian Federal Police Custom Content Type" ma:contentTypeScope="" ma:versionID="30f400c7a2afc8511526ee9d2b76094a">
  <xsd:schema xmlns:xsd="http://www.w3.org/2001/XMLSchema" xmlns:xs="http://www.w3.org/2001/XMLSchema" xmlns:p="http://schemas.microsoft.com/office/2006/metadata/properties" xmlns:ns2="78a5d263-ab56-46a8-bed7-402d18ab00c7" xmlns:ns3="C46C8E19-9F55-4442-889D-FC9559FF4122" xmlns:ns4="c46c8e19-9f55-4442-889d-fc9559ff4122" targetNamespace="http://schemas.microsoft.com/office/2006/metadata/properties" ma:root="true" ma:fieldsID="68780b15af7f82b522b18b5840445ca3" ns2:_="" ns3:_="" ns4:_="">
    <xsd:import namespace="78a5d263-ab56-46a8-bed7-402d18ab00c7"/>
    <xsd:import namespace="C46C8E19-9F55-4442-889D-FC9559FF4122"/>
    <xsd:import namespace="c46c8e19-9f55-4442-889d-fc9559ff41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e8c8aaa3f3cc49e99f0b9d09ebadca14" minOccurs="0"/>
                <xsd:element ref="ns3:DocumentDescription" minOccurs="0"/>
                <xsd:element ref="ns2:TaxCatchAll" minOccurs="0"/>
                <xsd:element ref="ns2:TaxCatchAllLabel" minOccurs="0"/>
                <xsd:element ref="ns4:p1ecd1237af04d9b8452df827eadf62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5d263-ab56-46a8-bed7-402d18ab00c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7f4caa40-891f-45dc-ac21-76fc21aa27ff}" ma:internalName="TaxCatchAll" ma:showField="CatchAllData" ma:web="78a5d263-ab56-46a8-bed7-402d18ab00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7f4caa40-891f-45dc-ac21-76fc21aa27ff}" ma:internalName="TaxCatchAllLabel" ma:readOnly="true" ma:showField="CatchAllDataLabel" ma:web="78a5d263-ab56-46a8-bed7-402d18ab00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C8E19-9F55-4442-889D-FC9559FF4122" elementFormDefault="qualified">
    <xsd:import namespace="http://schemas.microsoft.com/office/2006/documentManagement/types"/>
    <xsd:import namespace="http://schemas.microsoft.com/office/infopath/2007/PartnerControls"/>
    <xsd:element name="e8c8aaa3f3cc49e99f0b9d09ebadca14" ma:index="12" ma:taxonomy="true" ma:internalName="e8c8aaa3f3cc49e99f0b9d09ebadca14" ma:taxonomyFieldName="AFP_x0020_Classification" ma:displayName="AFP Classification" ma:indexed="true" ma:fieldId="{e8c8aaa3-f3cc-49e9-9f0b-9d09ebadca14}" ma:sspId="840ec5ba-1254-420f-88bd-a8510a331eab" ma:termSetId="a15fa104-4ec9-4531-b874-4b55be8f78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Description" ma:index="13" nillable="true" ma:displayName="Document description" ma:internalName="Documen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c8e19-9f55-4442-889d-fc9559ff4122" elementFormDefault="qualified">
    <xsd:import namespace="http://schemas.microsoft.com/office/2006/documentManagement/types"/>
    <xsd:import namespace="http://schemas.microsoft.com/office/infopath/2007/PartnerControls"/>
    <xsd:element name="p1ecd1237af04d9b8452df827eadf627" ma:index="17" ma:taxonomy="true" ma:internalName="p1ecd1237af04d9b8452df827eadf627" ma:taxonomyFieldName="Activity_x0020_document_x0020_tags" ma:displayName="Activity document tags" ma:fieldId="{91ecd123-7af0-4d9b-8452-df827eadf627}" ma:taxonomyMulti="true" ma:sspId="840ec5ba-1254-420f-88bd-a8510a331eab" ma:termSetId="8061e8cd-2ac4-4ce4-a12c-32f5d936ff92" ma:anchorId="c0ccdf4a-bd41-4c8f-b8d4-7013d604dc27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Description xmlns="C46C8E19-9F55-4442-889D-FC9559FF4122" xsi:nil="true"/>
    <e8c8aaa3f3cc49e99f0b9d09ebadca14 xmlns="C46C8E19-9F55-4442-889D-FC9559FF41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For-Official-Use-Only</TermName>
          <TermId xmlns="http://schemas.microsoft.com/office/infopath/2007/PartnerControls">ffa19dd7-111c-43ca-af28-c4a34e200109</TermId>
        </TermInfo>
      </Terms>
    </e8c8aaa3f3cc49e99f0b9d09ebadca14>
    <p1ecd1237af04d9b8452df827eadf627 xmlns="c46c8e19-9f55-4442-889d-fc9559ff41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ACCCE</TermName>
          <TermId xmlns="http://schemas.microsoft.com/office/infopath/2007/PartnerControls">6fa9cab8-7e87-4255-bc31-63bb732469b5</TermId>
        </TermInfo>
      </Terms>
    </p1ecd1237af04d9b8452df827eadf627>
    <TaxCatchAll xmlns="78a5d263-ab56-46a8-bed7-402d18ab00c7">
      <Value>2</Value>
      <Value>1</Value>
    </TaxCatchAll>
    <_dlc_DocId xmlns="78a5d263-ab56-46a8-bed7-402d18ab00c7">TENXEPR372TU-435719964-23718</_dlc_DocId>
    <_dlc_DocIdUrl xmlns="78a5d263-ab56-46a8-bed7-402d18ab00c7">
      <Url>http://activity.afp.le/a/ACCCE/_layouts/DocIdRedir.aspx?ID=TENXEPR372TU-435719964-23718</Url>
      <Description>TENXEPR372TU-435719964-23718</Description>
    </_dlc_DocIdUrl>
  </documentManagement>
</p:properties>
</file>

<file path=customXml/itemProps1.xml><?xml version="1.0" encoding="utf-8"?>
<ds:datastoreItem xmlns:ds="http://schemas.openxmlformats.org/officeDocument/2006/customXml" ds:itemID="{FE9EB0BB-5E78-486C-8E84-51639AE850BD}"/>
</file>

<file path=customXml/itemProps2.xml><?xml version="1.0" encoding="utf-8"?>
<ds:datastoreItem xmlns:ds="http://schemas.openxmlformats.org/officeDocument/2006/customXml" ds:itemID="{9FAA1B53-A578-4A5A-AD0E-321183853BC7}"/>
</file>

<file path=customXml/itemProps3.xml><?xml version="1.0" encoding="utf-8"?>
<ds:datastoreItem xmlns:ds="http://schemas.openxmlformats.org/officeDocument/2006/customXml" ds:itemID="{D0C2CED0-96C9-4A89-B298-7AC669C28918}"/>
</file>

<file path=customXml/itemProps4.xml><?xml version="1.0" encoding="utf-8"?>
<ds:datastoreItem xmlns:ds="http://schemas.openxmlformats.org/officeDocument/2006/customXml" ds:itemID="{F83B89CE-DF57-41F4-812F-8C43BF1C787E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4389</TotalTime>
  <Words>887</Words>
  <Application>Microsoft Office PowerPoint</Application>
  <PresentationFormat>On-screen Show (4:3)</PresentationFormat>
  <Paragraphs>318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Verdana</vt:lpstr>
      <vt:lpstr>Webdings</vt:lpstr>
      <vt:lpstr>Wingdings</vt:lpstr>
      <vt:lpstr>Wingdings 2</vt:lpstr>
      <vt:lpstr>Aspect</vt:lpstr>
      <vt:lpstr>CST INVESTIGATIVE STRATEGY</vt:lpstr>
      <vt:lpstr>CST INVESTIGATIVE STRATEGY</vt:lpstr>
      <vt:lpstr>CST INVESTIGATIVE STRATEGY</vt:lpstr>
      <vt:lpstr>INVESTIGATIONS</vt:lpstr>
      <vt:lpstr>Daniel Stephen Johnson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FBI 2013 Transition Briefing PowerPoint</dc:title>
  <dc:creator>scedeno</dc:creator>
  <cp:lastModifiedBy>anita dodds</cp:lastModifiedBy>
  <cp:revision>161</cp:revision>
  <dcterms:created xsi:type="dcterms:W3CDTF">2012-10-25T11:43:34Z</dcterms:created>
  <dcterms:modified xsi:type="dcterms:W3CDTF">2019-06-11T15:01:30Z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0x010100BA521C41550A427283F34EF72CDB76C8003579B014A34F544AB5A245368A2D3CF5</vt:lpwstr>
  </property>
  <property fmtid="{D5CDD505-2E9C-101B-9397-08002B2CF9AE}" pid="3" name="Order">
    <vt:r8>3900</vt:r8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_dlc_DocIdItemGuid">
    <vt:lpwstr>d907e546-c832-4f7c-8a9c-27f4f1c49a36</vt:lpwstr>
  </property>
  <property fmtid="{D5CDD505-2E9C-101B-9397-08002B2CF9AE}" pid="7" name="Activity document tags">
    <vt:lpwstr>1;#ACCCE|6fa9cab8-7e87-4255-bc31-63bb732469b5</vt:lpwstr>
  </property>
  <property fmtid="{D5CDD505-2E9C-101B-9397-08002B2CF9AE}" pid="8" name="AFP Classification">
    <vt:lpwstr>2;#For-Official-Use-Only|ffa19dd7-111c-43ca-af28-c4a34e200109</vt:lpwstr>
  </property>
</Properties>
</file>