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59" r:id="rId2"/>
    <p:sldId id="564" r:id="rId3"/>
    <p:sldId id="592" r:id="rId4"/>
    <p:sldId id="560" r:id="rId5"/>
    <p:sldId id="595" r:id="rId6"/>
    <p:sldId id="633" r:id="rId7"/>
    <p:sldId id="582" r:id="rId8"/>
    <p:sldId id="604" r:id="rId9"/>
    <p:sldId id="5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dodds" initials="ad" lastIdx="1" clrIdx="0">
    <p:extLst>
      <p:ext uri="{19B8F6BF-5375-455C-9EA6-DF929625EA0E}">
        <p15:presenceInfo xmlns:p15="http://schemas.microsoft.com/office/powerpoint/2012/main" userId="b503af6dd4e305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9" autoAdjust="0"/>
    <p:restoredTop sz="94605" autoAdjust="0"/>
  </p:normalViewPr>
  <p:slideViewPr>
    <p:cSldViewPr snapToGrid="0">
      <p:cViewPr varScale="1">
        <p:scale>
          <a:sx n="108" d="100"/>
          <a:sy n="108" d="100"/>
        </p:scale>
        <p:origin x="624" y="96"/>
      </p:cViewPr>
      <p:guideLst/>
    </p:cSldViewPr>
  </p:slideViewPr>
  <p:notesTextViewPr>
    <p:cViewPr>
      <p:scale>
        <a:sx n="1" d="1"/>
        <a:sy n="1" d="1"/>
      </p:scale>
      <p:origin x="0" y="0"/>
    </p:cViewPr>
  </p:notesTextViewPr>
  <p:sorterViewPr>
    <p:cViewPr>
      <p:scale>
        <a:sx n="48" d="100"/>
        <a:sy n="48" d="100"/>
      </p:scale>
      <p:origin x="0" y="-9019"/>
    </p:cViewPr>
  </p:sorterViewPr>
  <p:notesViewPr>
    <p:cSldViewPr snapToGrid="0">
      <p:cViewPr>
        <p:scale>
          <a:sx n="85" d="100"/>
          <a:sy n="85" d="100"/>
        </p:scale>
        <p:origin x="27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14.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684E9EF-C0A7-434C-83EA-064BB331D08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03B895A-3DA2-48AB-A6C2-7F6B5BEFCAAB}">
      <dgm:prSet/>
      <dgm:spPr/>
      <dgm:t>
        <a:bodyPr/>
        <a:lstStyle/>
        <a:p>
          <a:r>
            <a:rPr lang="km-KH" dirty="0"/>
            <a:t>     រាល់ទម្រង់នៃការរំលោភផ្លូវភេទ និងការធ្វើអាជីវកម្មដែលមានភ្ជាប់ទៅនឹងប្រព័ន្ធអ៊ីនធើណែត និងឧបករណ៍ផ្សេងៗ</a:t>
          </a:r>
        </a:p>
      </dgm:t>
    </dgm:pt>
    <dgm:pt modelId="{B8A10420-8E3A-4C8A-90B2-974D9D066600}" type="parTrans" cxnId="{7C7156B0-5CB0-4EAE-8995-B5C6ADC35CBF}">
      <dgm:prSet/>
      <dgm:spPr/>
      <dgm:t>
        <a:bodyPr/>
        <a:lstStyle/>
        <a:p>
          <a:endParaRPr lang="en-US"/>
        </a:p>
      </dgm:t>
    </dgm:pt>
    <dgm:pt modelId="{F2A09F32-3850-45BD-AE4D-3B279271CD0F}" type="sibTrans" cxnId="{7C7156B0-5CB0-4EAE-8995-B5C6ADC35CBF}">
      <dgm:prSet/>
      <dgm:spPr/>
      <dgm:t>
        <a:bodyPr/>
        <a:lstStyle/>
        <a:p>
          <a:endParaRPr lang="en-US"/>
        </a:p>
      </dgm:t>
    </dgm:pt>
    <dgm:pt modelId="{EA235B7E-E066-4D18-974E-BB96F12914A5}">
      <dgm:prSet/>
      <dgm:spPr/>
      <dgm:t>
        <a:bodyPr/>
        <a:lstStyle/>
        <a:p>
          <a:r>
            <a:rPr lang="km-KH" dirty="0"/>
            <a:t>     រួមទាំងអំពើរនៃការរំលោភផ្លូវភេទ ដែលមានរូបភាព ឬវីដេអូ / សម្លេង ហើយបង្ហោះតាមអនឡាញ</a:t>
          </a:r>
          <a:endParaRPr lang="en-US" dirty="0"/>
        </a:p>
      </dgm:t>
    </dgm:pt>
    <dgm:pt modelId="{F68BD5A8-4043-4D00-AC54-A705DAFEF5EB}" type="parTrans" cxnId="{139324E6-6BCB-4BCA-B4B4-4653AA4D90E1}">
      <dgm:prSet/>
      <dgm:spPr/>
      <dgm:t>
        <a:bodyPr/>
        <a:lstStyle/>
        <a:p>
          <a:endParaRPr lang="en-US"/>
        </a:p>
      </dgm:t>
    </dgm:pt>
    <dgm:pt modelId="{5D087F50-D65C-4366-BA56-3DBFFE727D9B}" type="sibTrans" cxnId="{139324E6-6BCB-4BCA-B4B4-4653AA4D90E1}">
      <dgm:prSet/>
      <dgm:spPr/>
      <dgm:t>
        <a:bodyPr/>
        <a:lstStyle/>
        <a:p>
          <a:endParaRPr lang="en-US"/>
        </a:p>
      </dgm:t>
    </dgm:pt>
    <dgm:pt modelId="{108B9FD8-F1EA-4131-BBDF-A7D81B896217}" type="pres">
      <dgm:prSet presAssocID="{4684E9EF-C0A7-434C-83EA-064BB331D08F}" presName="vert0" presStyleCnt="0">
        <dgm:presLayoutVars>
          <dgm:dir/>
          <dgm:animOne val="branch"/>
          <dgm:animLvl val="lvl"/>
        </dgm:presLayoutVars>
      </dgm:prSet>
      <dgm:spPr/>
    </dgm:pt>
    <dgm:pt modelId="{27BEE198-2C50-4096-B1DC-F4CF94409F6B}" type="pres">
      <dgm:prSet presAssocID="{C03B895A-3DA2-48AB-A6C2-7F6B5BEFCAAB}" presName="thickLine" presStyleLbl="alignNode1" presStyleIdx="0" presStyleCnt="2"/>
      <dgm:spPr/>
    </dgm:pt>
    <dgm:pt modelId="{0F6B5635-523C-47B5-B16B-8C263EE74AD1}" type="pres">
      <dgm:prSet presAssocID="{C03B895A-3DA2-48AB-A6C2-7F6B5BEFCAAB}" presName="horz1" presStyleCnt="0"/>
      <dgm:spPr/>
    </dgm:pt>
    <dgm:pt modelId="{0E6CA1BB-F6E0-4AA5-9E71-B2EB16161E47}" type="pres">
      <dgm:prSet presAssocID="{C03B895A-3DA2-48AB-A6C2-7F6B5BEFCAAB}" presName="tx1" presStyleLbl="revTx" presStyleIdx="0" presStyleCnt="2" custScaleY="80441"/>
      <dgm:spPr/>
    </dgm:pt>
    <dgm:pt modelId="{97FB4031-A939-4B77-A44D-ED80830EB405}" type="pres">
      <dgm:prSet presAssocID="{C03B895A-3DA2-48AB-A6C2-7F6B5BEFCAAB}" presName="vert1" presStyleCnt="0"/>
      <dgm:spPr/>
    </dgm:pt>
    <dgm:pt modelId="{AE3E5A63-DCF4-4094-896E-7EFA27FACB5B}" type="pres">
      <dgm:prSet presAssocID="{EA235B7E-E066-4D18-974E-BB96F12914A5}" presName="thickLine" presStyleLbl="alignNode1" presStyleIdx="1" presStyleCnt="2"/>
      <dgm:spPr/>
    </dgm:pt>
    <dgm:pt modelId="{30C6E1F3-AA5A-4825-883D-7F61F784D6E1}" type="pres">
      <dgm:prSet presAssocID="{EA235B7E-E066-4D18-974E-BB96F12914A5}" presName="horz1" presStyleCnt="0"/>
      <dgm:spPr/>
    </dgm:pt>
    <dgm:pt modelId="{015498A2-0080-4BBA-B95D-8AA0C0FD159B}" type="pres">
      <dgm:prSet presAssocID="{EA235B7E-E066-4D18-974E-BB96F12914A5}" presName="tx1" presStyleLbl="revTx" presStyleIdx="1" presStyleCnt="2"/>
      <dgm:spPr/>
    </dgm:pt>
    <dgm:pt modelId="{F91F32D8-0999-4AB7-9D37-245F00A94C45}" type="pres">
      <dgm:prSet presAssocID="{EA235B7E-E066-4D18-974E-BB96F12914A5}" presName="vert1" presStyleCnt="0"/>
      <dgm:spPr/>
    </dgm:pt>
  </dgm:ptLst>
  <dgm:cxnLst>
    <dgm:cxn modelId="{1EF0D369-0607-45D8-B8FE-4227973D6D2D}" type="presOf" srcId="{EA235B7E-E066-4D18-974E-BB96F12914A5}" destId="{015498A2-0080-4BBA-B95D-8AA0C0FD159B}" srcOrd="0" destOrd="0" presId="urn:microsoft.com/office/officeart/2008/layout/LinedList"/>
    <dgm:cxn modelId="{436FE75A-F25D-4BE8-B502-7845B880A3B9}" type="presOf" srcId="{4684E9EF-C0A7-434C-83EA-064BB331D08F}" destId="{108B9FD8-F1EA-4131-BBDF-A7D81B896217}" srcOrd="0" destOrd="0" presId="urn:microsoft.com/office/officeart/2008/layout/LinedList"/>
    <dgm:cxn modelId="{7C7156B0-5CB0-4EAE-8995-B5C6ADC35CBF}" srcId="{4684E9EF-C0A7-434C-83EA-064BB331D08F}" destId="{C03B895A-3DA2-48AB-A6C2-7F6B5BEFCAAB}" srcOrd="0" destOrd="0" parTransId="{B8A10420-8E3A-4C8A-90B2-974D9D066600}" sibTransId="{F2A09F32-3850-45BD-AE4D-3B279271CD0F}"/>
    <dgm:cxn modelId="{04EB23DA-20F5-4B34-8C26-AB5D22B67752}" type="presOf" srcId="{C03B895A-3DA2-48AB-A6C2-7F6B5BEFCAAB}" destId="{0E6CA1BB-F6E0-4AA5-9E71-B2EB16161E47}" srcOrd="0" destOrd="0" presId="urn:microsoft.com/office/officeart/2008/layout/LinedList"/>
    <dgm:cxn modelId="{139324E6-6BCB-4BCA-B4B4-4653AA4D90E1}" srcId="{4684E9EF-C0A7-434C-83EA-064BB331D08F}" destId="{EA235B7E-E066-4D18-974E-BB96F12914A5}" srcOrd="1" destOrd="0" parTransId="{F68BD5A8-4043-4D00-AC54-A705DAFEF5EB}" sibTransId="{5D087F50-D65C-4366-BA56-3DBFFE727D9B}"/>
    <dgm:cxn modelId="{E17E3A6E-1B07-4CB2-A624-BE3C470B6385}" type="presParOf" srcId="{108B9FD8-F1EA-4131-BBDF-A7D81B896217}" destId="{27BEE198-2C50-4096-B1DC-F4CF94409F6B}" srcOrd="0" destOrd="0" presId="urn:microsoft.com/office/officeart/2008/layout/LinedList"/>
    <dgm:cxn modelId="{E786FBB5-8B4C-47E5-99F1-55EABC185C50}" type="presParOf" srcId="{108B9FD8-F1EA-4131-BBDF-A7D81B896217}" destId="{0F6B5635-523C-47B5-B16B-8C263EE74AD1}" srcOrd="1" destOrd="0" presId="urn:microsoft.com/office/officeart/2008/layout/LinedList"/>
    <dgm:cxn modelId="{1605B962-D2F1-4854-B5DA-7DFEB8C932FB}" type="presParOf" srcId="{0F6B5635-523C-47B5-B16B-8C263EE74AD1}" destId="{0E6CA1BB-F6E0-4AA5-9E71-B2EB16161E47}" srcOrd="0" destOrd="0" presId="urn:microsoft.com/office/officeart/2008/layout/LinedList"/>
    <dgm:cxn modelId="{3D56CCBB-0E6C-4911-A0C6-891570D73573}" type="presParOf" srcId="{0F6B5635-523C-47B5-B16B-8C263EE74AD1}" destId="{97FB4031-A939-4B77-A44D-ED80830EB405}" srcOrd="1" destOrd="0" presId="urn:microsoft.com/office/officeart/2008/layout/LinedList"/>
    <dgm:cxn modelId="{3F112F9F-5157-4E80-A0D2-89A95338817C}" type="presParOf" srcId="{108B9FD8-F1EA-4131-BBDF-A7D81B896217}" destId="{AE3E5A63-DCF4-4094-896E-7EFA27FACB5B}" srcOrd="2" destOrd="0" presId="urn:microsoft.com/office/officeart/2008/layout/LinedList"/>
    <dgm:cxn modelId="{E00C7D88-E0E6-4220-88E3-6AD1FBD6AB6E}" type="presParOf" srcId="{108B9FD8-F1EA-4131-BBDF-A7D81B896217}" destId="{30C6E1F3-AA5A-4825-883D-7F61F784D6E1}" srcOrd="3" destOrd="0" presId="urn:microsoft.com/office/officeart/2008/layout/LinedList"/>
    <dgm:cxn modelId="{115B9A42-BE82-4C98-8F5A-6776E9AA0016}" type="presParOf" srcId="{30C6E1F3-AA5A-4825-883D-7F61F784D6E1}" destId="{015498A2-0080-4BBA-B95D-8AA0C0FD159B}" srcOrd="0" destOrd="0" presId="urn:microsoft.com/office/officeart/2008/layout/LinedList"/>
    <dgm:cxn modelId="{50622D37-E6BD-4E89-AC56-59467D4464E2}" type="presParOf" srcId="{30C6E1F3-AA5A-4825-883D-7F61F784D6E1}" destId="{F91F32D8-0999-4AB7-9D37-245F00A94C4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354F9-4C7C-411F-B3EF-063348A6CF4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F60906E4-96A4-4B7C-9BE8-07D16A1A39C5}">
      <dgm:prSet custT="1"/>
      <dgm:spPr/>
      <dgm:t>
        <a:bodyPr/>
        <a:lstStyle/>
        <a:p>
          <a:r>
            <a:rPr lang="km-KH" sz="1800" dirty="0">
              <a:solidFill>
                <a:srgbClr val="FFFFFF"/>
              </a:solidFill>
              <a:cs typeface="+mn-cs"/>
            </a:rPr>
            <a:t>ការធ្វើអាជីវកម្មផ្លូវភេទលើកុមារតាមអនឡាញរួមមាន៖</a:t>
          </a:r>
          <a:endParaRPr lang="km-KH" sz="1800" dirty="0"/>
        </a:p>
      </dgm:t>
    </dgm:pt>
    <dgm:pt modelId="{EFCF1406-BBA7-4EE8-A0DE-C0A32648AB4C}" type="parTrans" cxnId="{0733B333-7132-4C31-B465-835B05A783BC}">
      <dgm:prSet/>
      <dgm:spPr/>
      <dgm:t>
        <a:bodyPr/>
        <a:lstStyle/>
        <a:p>
          <a:endParaRPr lang="en-US"/>
        </a:p>
      </dgm:t>
    </dgm:pt>
    <dgm:pt modelId="{B36B36B3-253D-4183-9D6D-7B51E0948243}" type="sibTrans" cxnId="{0733B333-7132-4C31-B465-835B05A783BC}">
      <dgm:prSet/>
      <dgm:spPr/>
      <dgm:t>
        <a:bodyPr/>
        <a:lstStyle/>
        <a:p>
          <a:endParaRPr lang="en-US"/>
        </a:p>
      </dgm:t>
    </dgm:pt>
    <dgm:pt modelId="{5BE0A366-4B74-420E-8AB9-1762138454F8}">
      <dgm:prSet custT="1"/>
      <dgm:spPr/>
      <dgm:t>
        <a:bodyPr/>
        <a:lstStyle/>
        <a:p>
          <a:r>
            <a:rPr lang="km-KH" sz="1800" dirty="0"/>
            <a:t>ផលិតកម្ម/ការផលិត ការកាន់កាប់ និងការចែកចាយសម្ភារៈនៃការរំលោភកុមារតាមអនឡាន</a:t>
          </a:r>
          <a:endParaRPr lang="en-US" sz="1800" dirty="0"/>
        </a:p>
      </dgm:t>
    </dgm:pt>
    <dgm:pt modelId="{5BCCC1AF-01BB-4001-8439-B4E6AD14A4C7}" type="parTrans" cxnId="{D486CB34-9974-40CD-B8F9-ED6C9473ED70}">
      <dgm:prSet/>
      <dgm:spPr/>
      <dgm:t>
        <a:bodyPr/>
        <a:lstStyle/>
        <a:p>
          <a:endParaRPr lang="en-US"/>
        </a:p>
      </dgm:t>
    </dgm:pt>
    <dgm:pt modelId="{23229CB2-3DDE-401A-9D39-D69DBD6F5E84}" type="sibTrans" cxnId="{D486CB34-9974-40CD-B8F9-ED6C9473ED70}">
      <dgm:prSet/>
      <dgm:spPr/>
      <dgm:t>
        <a:bodyPr/>
        <a:lstStyle/>
        <a:p>
          <a:endParaRPr lang="en-US"/>
        </a:p>
      </dgm:t>
    </dgm:pt>
    <dgm:pt modelId="{236812C6-7069-481A-B313-C8D49E131F5E}">
      <dgm:prSet custT="1"/>
      <dgm:spPr/>
      <dgm:t>
        <a:bodyPr/>
        <a:lstStyle/>
        <a:p>
          <a:r>
            <a:rPr lang="km-KH" sz="1800" dirty="0"/>
            <a:t>ការបង្ហាញជាបន្តបន្ទាប់ជនរងគ្រោះជាកុមារមានសក្តានុពលតាមអនឡានដោយមានចេតនាធ្វើអាជីវកម្មផ្លូវភេទ</a:t>
          </a:r>
          <a:endParaRPr lang="en-US" sz="1800" dirty="0"/>
        </a:p>
      </dgm:t>
    </dgm:pt>
    <dgm:pt modelId="{2C84ACEB-7ECA-4985-8555-E18C7235C5EC}" type="parTrans" cxnId="{F8CB266F-190D-4881-8FFF-0E6F21876506}">
      <dgm:prSet/>
      <dgm:spPr/>
      <dgm:t>
        <a:bodyPr/>
        <a:lstStyle/>
        <a:p>
          <a:endParaRPr lang="en-US"/>
        </a:p>
      </dgm:t>
    </dgm:pt>
    <dgm:pt modelId="{3AC32F39-98B4-4737-BA65-EA4BDF078DDA}" type="sibTrans" cxnId="{F8CB266F-190D-4881-8FFF-0E6F21876506}">
      <dgm:prSet/>
      <dgm:spPr/>
      <dgm:t>
        <a:bodyPr/>
        <a:lstStyle/>
        <a:p>
          <a:endParaRPr lang="en-US"/>
        </a:p>
      </dgm:t>
    </dgm:pt>
    <dgm:pt modelId="{E5A22697-511E-4F73-B493-9C42CD767070}">
      <dgm:prSet/>
      <dgm:spPr/>
      <dgm:t>
        <a:bodyPr/>
        <a:lstStyle/>
        <a:p>
          <a:r>
            <a:rPr lang="km-KH" dirty="0"/>
            <a:t>ការបង្ហាញ/បញ្ជ្រៀបដោយផ្ទាល់ពីការធ្វើអាជីវកម្ម និង ការរំលោភកុមារ</a:t>
          </a:r>
        </a:p>
      </dgm:t>
    </dgm:pt>
    <dgm:pt modelId="{C83D4703-A278-496E-91C9-345FE997B09F}" type="parTrans" cxnId="{C7BF148E-FFC9-43A1-9DD7-C74A3B7BF425}">
      <dgm:prSet/>
      <dgm:spPr/>
      <dgm:t>
        <a:bodyPr/>
        <a:lstStyle/>
        <a:p>
          <a:endParaRPr lang="en-US"/>
        </a:p>
      </dgm:t>
    </dgm:pt>
    <dgm:pt modelId="{7ED4389C-8FA0-4B41-BCE8-1EAEF661CF73}" type="sibTrans" cxnId="{C7BF148E-FFC9-43A1-9DD7-C74A3B7BF425}">
      <dgm:prSet/>
      <dgm:spPr/>
      <dgm:t>
        <a:bodyPr/>
        <a:lstStyle/>
        <a:p>
          <a:endParaRPr lang="en-US"/>
        </a:p>
      </dgm:t>
    </dgm:pt>
    <dgm:pt modelId="{57DAF38B-0947-479B-B17D-A5E7A693E663}" type="pres">
      <dgm:prSet presAssocID="{9DF354F9-4C7C-411F-B3EF-063348A6CF4F}" presName="Name0" presStyleCnt="0">
        <dgm:presLayoutVars>
          <dgm:dir/>
          <dgm:animLvl val="lvl"/>
          <dgm:resizeHandles val="exact"/>
        </dgm:presLayoutVars>
      </dgm:prSet>
      <dgm:spPr/>
    </dgm:pt>
    <dgm:pt modelId="{EC65BEB0-210C-43E1-9940-9C7E57F8C581}" type="pres">
      <dgm:prSet presAssocID="{E5A22697-511E-4F73-B493-9C42CD767070}" presName="boxAndChildren" presStyleCnt="0"/>
      <dgm:spPr/>
    </dgm:pt>
    <dgm:pt modelId="{E8A5D725-0606-404C-AC89-0501558FFF29}" type="pres">
      <dgm:prSet presAssocID="{E5A22697-511E-4F73-B493-9C42CD767070}" presName="parentTextBox" presStyleLbl="node1" presStyleIdx="0" presStyleCnt="4"/>
      <dgm:spPr/>
    </dgm:pt>
    <dgm:pt modelId="{5D1C1940-4015-428C-AA7C-2F8979E7C76D}" type="pres">
      <dgm:prSet presAssocID="{3AC32F39-98B4-4737-BA65-EA4BDF078DDA}" presName="sp" presStyleCnt="0"/>
      <dgm:spPr/>
    </dgm:pt>
    <dgm:pt modelId="{432A803E-8135-45B0-AC49-27E19BC5CBC6}" type="pres">
      <dgm:prSet presAssocID="{236812C6-7069-481A-B313-C8D49E131F5E}" presName="arrowAndChildren" presStyleCnt="0"/>
      <dgm:spPr/>
    </dgm:pt>
    <dgm:pt modelId="{FF0689C8-7822-4824-9CC4-AEC1E996AA27}" type="pres">
      <dgm:prSet presAssocID="{236812C6-7069-481A-B313-C8D49E131F5E}" presName="parentTextArrow" presStyleLbl="node1" presStyleIdx="1" presStyleCnt="4"/>
      <dgm:spPr/>
    </dgm:pt>
    <dgm:pt modelId="{46D7C53F-AB8C-442E-A7CC-ACC2A1F76953}" type="pres">
      <dgm:prSet presAssocID="{23229CB2-3DDE-401A-9D39-D69DBD6F5E84}" presName="sp" presStyleCnt="0"/>
      <dgm:spPr/>
    </dgm:pt>
    <dgm:pt modelId="{D0316A4F-A3E5-4023-A915-78A771E5948D}" type="pres">
      <dgm:prSet presAssocID="{5BE0A366-4B74-420E-8AB9-1762138454F8}" presName="arrowAndChildren" presStyleCnt="0"/>
      <dgm:spPr/>
    </dgm:pt>
    <dgm:pt modelId="{A7EED920-C919-4620-BA62-0D5264293083}" type="pres">
      <dgm:prSet presAssocID="{5BE0A366-4B74-420E-8AB9-1762138454F8}" presName="parentTextArrow" presStyleLbl="node1" presStyleIdx="2" presStyleCnt="4"/>
      <dgm:spPr/>
    </dgm:pt>
    <dgm:pt modelId="{39C14B24-CD59-413C-8A71-A9CB073C1521}" type="pres">
      <dgm:prSet presAssocID="{B36B36B3-253D-4183-9D6D-7B51E0948243}" presName="sp" presStyleCnt="0"/>
      <dgm:spPr/>
    </dgm:pt>
    <dgm:pt modelId="{4728520D-487F-4438-AC0B-7B6D852F436E}" type="pres">
      <dgm:prSet presAssocID="{F60906E4-96A4-4B7C-9BE8-07D16A1A39C5}" presName="arrowAndChildren" presStyleCnt="0"/>
      <dgm:spPr/>
    </dgm:pt>
    <dgm:pt modelId="{06BD29C6-6ACB-4BC8-9261-B7BF1C80C297}" type="pres">
      <dgm:prSet presAssocID="{F60906E4-96A4-4B7C-9BE8-07D16A1A39C5}" presName="parentTextArrow" presStyleLbl="node1" presStyleIdx="3" presStyleCnt="4"/>
      <dgm:spPr/>
    </dgm:pt>
  </dgm:ptLst>
  <dgm:cxnLst>
    <dgm:cxn modelId="{3E757415-33C6-4A6B-9F58-433CA35AADB4}" type="presOf" srcId="{F60906E4-96A4-4B7C-9BE8-07D16A1A39C5}" destId="{06BD29C6-6ACB-4BC8-9261-B7BF1C80C297}" srcOrd="0" destOrd="0" presId="urn:microsoft.com/office/officeart/2005/8/layout/process4"/>
    <dgm:cxn modelId="{F0CCCD23-DC01-4614-817E-2FD0427588AF}" type="presOf" srcId="{E5A22697-511E-4F73-B493-9C42CD767070}" destId="{E8A5D725-0606-404C-AC89-0501558FFF29}" srcOrd="0" destOrd="0" presId="urn:microsoft.com/office/officeart/2005/8/layout/process4"/>
    <dgm:cxn modelId="{0733B333-7132-4C31-B465-835B05A783BC}" srcId="{9DF354F9-4C7C-411F-B3EF-063348A6CF4F}" destId="{F60906E4-96A4-4B7C-9BE8-07D16A1A39C5}" srcOrd="0" destOrd="0" parTransId="{EFCF1406-BBA7-4EE8-A0DE-C0A32648AB4C}" sibTransId="{B36B36B3-253D-4183-9D6D-7B51E0948243}"/>
    <dgm:cxn modelId="{01478234-F39E-47EF-B954-A8816600B6A5}" type="presOf" srcId="{9DF354F9-4C7C-411F-B3EF-063348A6CF4F}" destId="{57DAF38B-0947-479B-B17D-A5E7A693E663}" srcOrd="0" destOrd="0" presId="urn:microsoft.com/office/officeart/2005/8/layout/process4"/>
    <dgm:cxn modelId="{D486CB34-9974-40CD-B8F9-ED6C9473ED70}" srcId="{9DF354F9-4C7C-411F-B3EF-063348A6CF4F}" destId="{5BE0A366-4B74-420E-8AB9-1762138454F8}" srcOrd="1" destOrd="0" parTransId="{5BCCC1AF-01BB-4001-8439-B4E6AD14A4C7}" sibTransId="{23229CB2-3DDE-401A-9D39-D69DBD6F5E84}"/>
    <dgm:cxn modelId="{BBDF783B-515D-4D00-AE6C-89A2B49688EC}" type="presOf" srcId="{236812C6-7069-481A-B313-C8D49E131F5E}" destId="{FF0689C8-7822-4824-9CC4-AEC1E996AA27}" srcOrd="0" destOrd="0" presId="urn:microsoft.com/office/officeart/2005/8/layout/process4"/>
    <dgm:cxn modelId="{F8CB266F-190D-4881-8FFF-0E6F21876506}" srcId="{9DF354F9-4C7C-411F-B3EF-063348A6CF4F}" destId="{236812C6-7069-481A-B313-C8D49E131F5E}" srcOrd="2" destOrd="0" parTransId="{2C84ACEB-7ECA-4985-8555-E18C7235C5EC}" sibTransId="{3AC32F39-98B4-4737-BA65-EA4BDF078DDA}"/>
    <dgm:cxn modelId="{C7BF148E-FFC9-43A1-9DD7-C74A3B7BF425}" srcId="{9DF354F9-4C7C-411F-B3EF-063348A6CF4F}" destId="{E5A22697-511E-4F73-B493-9C42CD767070}" srcOrd="3" destOrd="0" parTransId="{C83D4703-A278-496E-91C9-345FE997B09F}" sibTransId="{7ED4389C-8FA0-4B41-BCE8-1EAEF661CF73}"/>
    <dgm:cxn modelId="{7713C4AF-E06F-4B55-A92A-288BCF542743}" type="presOf" srcId="{5BE0A366-4B74-420E-8AB9-1762138454F8}" destId="{A7EED920-C919-4620-BA62-0D5264293083}" srcOrd="0" destOrd="0" presId="urn:microsoft.com/office/officeart/2005/8/layout/process4"/>
    <dgm:cxn modelId="{57736CFC-24D3-4F45-BDAD-D5F8FB09F826}" type="presParOf" srcId="{57DAF38B-0947-479B-B17D-A5E7A693E663}" destId="{EC65BEB0-210C-43E1-9940-9C7E57F8C581}" srcOrd="0" destOrd="0" presId="urn:microsoft.com/office/officeart/2005/8/layout/process4"/>
    <dgm:cxn modelId="{5C5441CA-9A9E-4E2A-BCDD-D6BB753085EA}" type="presParOf" srcId="{EC65BEB0-210C-43E1-9940-9C7E57F8C581}" destId="{E8A5D725-0606-404C-AC89-0501558FFF29}" srcOrd="0" destOrd="0" presId="urn:microsoft.com/office/officeart/2005/8/layout/process4"/>
    <dgm:cxn modelId="{A73A0584-5D36-4718-925D-B3280ED14385}" type="presParOf" srcId="{57DAF38B-0947-479B-B17D-A5E7A693E663}" destId="{5D1C1940-4015-428C-AA7C-2F8979E7C76D}" srcOrd="1" destOrd="0" presId="urn:microsoft.com/office/officeart/2005/8/layout/process4"/>
    <dgm:cxn modelId="{7B1C1445-71CA-4FE8-9CC5-3EE54B55866A}" type="presParOf" srcId="{57DAF38B-0947-479B-B17D-A5E7A693E663}" destId="{432A803E-8135-45B0-AC49-27E19BC5CBC6}" srcOrd="2" destOrd="0" presId="urn:microsoft.com/office/officeart/2005/8/layout/process4"/>
    <dgm:cxn modelId="{BC054A91-0407-497A-BCAA-A43ACB80A0AF}" type="presParOf" srcId="{432A803E-8135-45B0-AC49-27E19BC5CBC6}" destId="{FF0689C8-7822-4824-9CC4-AEC1E996AA27}" srcOrd="0" destOrd="0" presId="urn:microsoft.com/office/officeart/2005/8/layout/process4"/>
    <dgm:cxn modelId="{5AD1F272-27D9-4B82-AD1C-F2F560FFBE8F}" type="presParOf" srcId="{57DAF38B-0947-479B-B17D-A5E7A693E663}" destId="{46D7C53F-AB8C-442E-A7CC-ACC2A1F76953}" srcOrd="3" destOrd="0" presId="urn:microsoft.com/office/officeart/2005/8/layout/process4"/>
    <dgm:cxn modelId="{2017C8EB-5114-423E-B67C-3B795AD5E13B}" type="presParOf" srcId="{57DAF38B-0947-479B-B17D-A5E7A693E663}" destId="{D0316A4F-A3E5-4023-A915-78A771E5948D}" srcOrd="4" destOrd="0" presId="urn:microsoft.com/office/officeart/2005/8/layout/process4"/>
    <dgm:cxn modelId="{C9EFC237-66FE-4040-9486-C864DEF3D850}" type="presParOf" srcId="{D0316A4F-A3E5-4023-A915-78A771E5948D}" destId="{A7EED920-C919-4620-BA62-0D5264293083}" srcOrd="0" destOrd="0" presId="urn:microsoft.com/office/officeart/2005/8/layout/process4"/>
    <dgm:cxn modelId="{2A747684-8E95-436F-9020-E218BE843E42}" type="presParOf" srcId="{57DAF38B-0947-479B-B17D-A5E7A693E663}" destId="{39C14B24-CD59-413C-8A71-A9CB073C1521}" srcOrd="5" destOrd="0" presId="urn:microsoft.com/office/officeart/2005/8/layout/process4"/>
    <dgm:cxn modelId="{8642F097-75B5-4C75-8698-AD295D9F97AF}" type="presParOf" srcId="{57DAF38B-0947-479B-B17D-A5E7A693E663}" destId="{4728520D-487F-4438-AC0B-7B6D852F436E}" srcOrd="6" destOrd="0" presId="urn:microsoft.com/office/officeart/2005/8/layout/process4"/>
    <dgm:cxn modelId="{A65DCBC2-B9F7-4F42-8B1A-020602509508}" type="presParOf" srcId="{4728520D-487F-4438-AC0B-7B6D852F436E}" destId="{06BD29C6-6ACB-4BC8-9261-B7BF1C80C29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0CE25-2F80-4243-92BE-BCA36A8122C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86F921-3461-4D83-846D-33ED916C132D}">
      <dgm:prSet custT="1"/>
      <dgm:spPr/>
      <dgm:t>
        <a:bodyPr/>
        <a:lstStyle/>
        <a:p>
          <a:r>
            <a:rPr lang="km-KH" sz="1600" dirty="0"/>
            <a:t>ការបង្ហាញជាបន្តបន្ទាប់តាមអនឡាញ</a:t>
          </a:r>
          <a:endParaRPr lang="en-US" sz="1600" dirty="0"/>
        </a:p>
      </dgm:t>
    </dgm:pt>
    <dgm:pt modelId="{6E4BD00C-603B-41FB-B0DB-729AEDE40E76}" type="parTrans" cxnId="{FDC1E0D9-4984-45E7-A21F-2AABD939F0E5}">
      <dgm:prSet/>
      <dgm:spPr/>
      <dgm:t>
        <a:bodyPr/>
        <a:lstStyle/>
        <a:p>
          <a:endParaRPr lang="en-US" sz="2000"/>
        </a:p>
      </dgm:t>
    </dgm:pt>
    <dgm:pt modelId="{5A14F10B-BF76-48AB-8520-8E09CCA82FF7}" type="sibTrans" cxnId="{FDC1E0D9-4984-45E7-A21F-2AABD939F0E5}">
      <dgm:prSet/>
      <dgm:spPr/>
      <dgm:t>
        <a:bodyPr/>
        <a:lstStyle/>
        <a:p>
          <a:endParaRPr lang="en-US" sz="2000"/>
        </a:p>
      </dgm:t>
    </dgm:pt>
    <dgm:pt modelId="{1335BB4E-E6FD-4788-985B-32BB99B7098A}">
      <dgm:prSet custT="1"/>
      <dgm:spPr/>
      <dgm:t>
        <a:bodyPr/>
        <a:lstStyle/>
        <a:p>
          <a:r>
            <a:rPr lang="en-AU" sz="1600" dirty="0" err="1"/>
            <a:t>Sextortion</a:t>
          </a:r>
          <a:r>
            <a:rPr lang="en-AU" sz="1600" dirty="0"/>
            <a:t>.</a:t>
          </a:r>
          <a:endParaRPr lang="en-US" sz="1600" dirty="0"/>
        </a:p>
      </dgm:t>
    </dgm:pt>
    <dgm:pt modelId="{462D300E-D174-4FDF-981F-8895B79EFFAD}" type="parTrans" cxnId="{617E4CC1-1B7B-4C65-9672-84886640F516}">
      <dgm:prSet/>
      <dgm:spPr/>
      <dgm:t>
        <a:bodyPr/>
        <a:lstStyle/>
        <a:p>
          <a:endParaRPr lang="en-US" sz="2000"/>
        </a:p>
      </dgm:t>
    </dgm:pt>
    <dgm:pt modelId="{CF785CB1-3728-486D-93A5-E76852249342}" type="sibTrans" cxnId="{617E4CC1-1B7B-4C65-9672-84886640F516}">
      <dgm:prSet/>
      <dgm:spPr/>
      <dgm:t>
        <a:bodyPr/>
        <a:lstStyle/>
        <a:p>
          <a:endParaRPr lang="en-US" sz="2000"/>
        </a:p>
      </dgm:t>
    </dgm:pt>
    <dgm:pt modelId="{7D01D38E-5004-477C-921C-B7D00E20AE91}">
      <dgm:prSet custT="1"/>
      <dgm:spPr/>
      <dgm:t>
        <a:bodyPr/>
        <a:lstStyle/>
        <a:p>
          <a:r>
            <a:rPr lang="km-KH" sz="1400" dirty="0"/>
            <a:t>ការបង្ហាញដោយផ្ទាល់ និងអាជីវកម្មដោយផ្ទាល់តាមកាមេរ៉ាទៅកុំព្យូទ័រ (</a:t>
          </a:r>
          <a:r>
            <a:rPr lang="en-AU" sz="1400" dirty="0"/>
            <a:t>Live streaming and webcam exploitation</a:t>
          </a:r>
          <a:r>
            <a:rPr lang="km-KH" sz="1400" dirty="0"/>
            <a:t>)</a:t>
          </a:r>
          <a:r>
            <a:rPr lang="en-AU" sz="1400" dirty="0"/>
            <a:t> </a:t>
          </a:r>
          <a:endParaRPr lang="en-US" sz="1400" dirty="0"/>
        </a:p>
      </dgm:t>
    </dgm:pt>
    <dgm:pt modelId="{62DC8CAF-46D9-42F7-9E93-3AC72C345891}" type="parTrans" cxnId="{01CD130D-82FE-4E07-BCF0-0C1B43B4C764}">
      <dgm:prSet/>
      <dgm:spPr/>
      <dgm:t>
        <a:bodyPr/>
        <a:lstStyle/>
        <a:p>
          <a:endParaRPr lang="en-US" sz="2000"/>
        </a:p>
      </dgm:t>
    </dgm:pt>
    <dgm:pt modelId="{5EF6B7FD-68F0-48E6-9AA7-1630EE965FC3}" type="sibTrans" cxnId="{01CD130D-82FE-4E07-BCF0-0C1B43B4C764}">
      <dgm:prSet/>
      <dgm:spPr/>
      <dgm:t>
        <a:bodyPr/>
        <a:lstStyle/>
        <a:p>
          <a:endParaRPr lang="en-US" sz="2000"/>
        </a:p>
      </dgm:t>
    </dgm:pt>
    <dgm:pt modelId="{06E84500-2BF1-44F8-856C-0E3DACADF2F8}">
      <dgm:prSet custT="1"/>
      <dgm:spPr/>
      <dgm:t>
        <a:bodyPr/>
        <a:lstStyle/>
        <a:p>
          <a:r>
            <a:rPr lang="km-KH" sz="1400" dirty="0"/>
            <a:t>ផលិតកម្ម ការចែកចាយ ការបានទទួល/អាចចូលមើលបានតាមឧបករណ៍អំពីការរំលោភកុមារ (ដែលគេស្គាល់ថាជារូបអាសភាសន៍កុមារ)</a:t>
          </a:r>
          <a:endParaRPr lang="en-US" sz="1400" dirty="0"/>
        </a:p>
      </dgm:t>
    </dgm:pt>
    <dgm:pt modelId="{0743B68F-F593-4C24-B4AF-6FC153B61ECA}" type="parTrans" cxnId="{136BC9FD-FC2A-42D4-8F09-4E4013635B4D}">
      <dgm:prSet/>
      <dgm:spPr/>
      <dgm:t>
        <a:bodyPr/>
        <a:lstStyle/>
        <a:p>
          <a:endParaRPr lang="en-US" sz="2000"/>
        </a:p>
      </dgm:t>
    </dgm:pt>
    <dgm:pt modelId="{4A15B675-2ADB-4D43-91DF-C19A8B160465}" type="sibTrans" cxnId="{136BC9FD-FC2A-42D4-8F09-4E4013635B4D}">
      <dgm:prSet/>
      <dgm:spPr/>
      <dgm:t>
        <a:bodyPr/>
        <a:lstStyle/>
        <a:p>
          <a:endParaRPr lang="en-US" sz="2000"/>
        </a:p>
      </dgm:t>
    </dgm:pt>
    <dgm:pt modelId="{1A4C5092-F44E-4F86-8A67-C23C9EE5CBF2}">
      <dgm:prSet custT="1"/>
      <dgm:spPr/>
      <dgm:t>
        <a:bodyPr/>
        <a:lstStyle/>
        <a:p>
          <a:r>
            <a:rPr lang="km-KH" sz="1600" dirty="0"/>
            <a:t>កុមារត្រូវបានគេលក់តាមអនឡាន សម្រាប់ការរំលោភ​ផ្លូវភេទ</a:t>
          </a:r>
          <a:endParaRPr lang="en-US" sz="1600" dirty="0"/>
        </a:p>
      </dgm:t>
    </dgm:pt>
    <dgm:pt modelId="{AAE0603B-A27D-4681-A086-FAB1DB5FB82C}" type="parTrans" cxnId="{719E0C87-0A65-4679-B26D-479A32B641E5}">
      <dgm:prSet/>
      <dgm:spPr/>
      <dgm:t>
        <a:bodyPr/>
        <a:lstStyle/>
        <a:p>
          <a:endParaRPr lang="en-US" sz="2000"/>
        </a:p>
      </dgm:t>
    </dgm:pt>
    <dgm:pt modelId="{AF7ABE83-A9FC-4364-BB98-D1382503690A}" type="sibTrans" cxnId="{719E0C87-0A65-4679-B26D-479A32B641E5}">
      <dgm:prSet/>
      <dgm:spPr/>
      <dgm:t>
        <a:bodyPr/>
        <a:lstStyle/>
        <a:p>
          <a:endParaRPr lang="en-US" sz="2000"/>
        </a:p>
      </dgm:t>
    </dgm:pt>
    <dgm:pt modelId="{F4B1EC20-7AFB-4F6E-8DC5-58C5858365F3}" type="pres">
      <dgm:prSet presAssocID="{47C0CE25-2F80-4243-92BE-BCA36A8122C4}" presName="root" presStyleCnt="0">
        <dgm:presLayoutVars>
          <dgm:dir/>
          <dgm:resizeHandles val="exact"/>
        </dgm:presLayoutVars>
      </dgm:prSet>
      <dgm:spPr/>
    </dgm:pt>
    <dgm:pt modelId="{69B4E0B6-8E89-421D-8B76-6E97EF485368}" type="pres">
      <dgm:prSet presAssocID="{1F86F921-3461-4D83-846D-33ED916C132D}" presName="compNode" presStyleCnt="0"/>
      <dgm:spPr/>
    </dgm:pt>
    <dgm:pt modelId="{A91BDB2D-A14C-4BB4-8D5D-C436243FC0D5}" type="pres">
      <dgm:prSet presAssocID="{1F86F921-3461-4D83-846D-33ED916C132D}" presName="bgRect" presStyleLbl="bgShp" presStyleIdx="0" presStyleCnt="5"/>
      <dgm:spPr/>
    </dgm:pt>
    <dgm:pt modelId="{43810250-6647-4E80-91BF-759F10F33A08}" type="pres">
      <dgm:prSet presAssocID="{1F86F921-3461-4D83-846D-33ED916C132D}"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mputer"/>
        </a:ext>
      </dgm:extLst>
    </dgm:pt>
    <dgm:pt modelId="{8825B0C8-94DA-42CC-90AC-EE8BA19BCF4F}" type="pres">
      <dgm:prSet presAssocID="{1F86F921-3461-4D83-846D-33ED916C132D}" presName="spaceRect" presStyleCnt="0"/>
      <dgm:spPr/>
    </dgm:pt>
    <dgm:pt modelId="{619BF6D0-54D3-4D65-993B-4FD6509A48CC}" type="pres">
      <dgm:prSet presAssocID="{1F86F921-3461-4D83-846D-33ED916C132D}" presName="parTx" presStyleLbl="revTx" presStyleIdx="0" presStyleCnt="5">
        <dgm:presLayoutVars>
          <dgm:chMax val="0"/>
          <dgm:chPref val="0"/>
        </dgm:presLayoutVars>
      </dgm:prSet>
      <dgm:spPr/>
    </dgm:pt>
    <dgm:pt modelId="{1C3709FF-756D-4437-95BD-7D3490235A28}" type="pres">
      <dgm:prSet presAssocID="{5A14F10B-BF76-48AB-8520-8E09CCA82FF7}" presName="sibTrans" presStyleCnt="0"/>
      <dgm:spPr/>
    </dgm:pt>
    <dgm:pt modelId="{75408B4E-BC41-4344-B46A-B5C8B156D060}" type="pres">
      <dgm:prSet presAssocID="{1335BB4E-E6FD-4788-985B-32BB99B7098A}" presName="compNode" presStyleCnt="0"/>
      <dgm:spPr/>
    </dgm:pt>
    <dgm:pt modelId="{90EEC01D-1546-4E54-84A0-7C5A1A2EFB4F}" type="pres">
      <dgm:prSet presAssocID="{1335BB4E-E6FD-4788-985B-32BB99B7098A}" presName="bgRect" presStyleLbl="bgShp" presStyleIdx="1" presStyleCnt="5"/>
      <dgm:spPr/>
    </dgm:pt>
    <dgm:pt modelId="{E0DCD9CC-6E22-409D-9EA8-17C8DD201D8D}" type="pres">
      <dgm:prSet presAssocID="{1335BB4E-E6FD-4788-985B-32BB99B7098A}"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vil face with no fill"/>
        </a:ext>
      </dgm:extLst>
    </dgm:pt>
    <dgm:pt modelId="{E1FB81F3-402B-46BA-987B-EB9E89AB9BBB}" type="pres">
      <dgm:prSet presAssocID="{1335BB4E-E6FD-4788-985B-32BB99B7098A}" presName="spaceRect" presStyleCnt="0"/>
      <dgm:spPr/>
    </dgm:pt>
    <dgm:pt modelId="{ADCEA07C-083E-415E-A48F-7ACE5ED44B07}" type="pres">
      <dgm:prSet presAssocID="{1335BB4E-E6FD-4788-985B-32BB99B7098A}" presName="parTx" presStyleLbl="revTx" presStyleIdx="1" presStyleCnt="5">
        <dgm:presLayoutVars>
          <dgm:chMax val="0"/>
          <dgm:chPref val="0"/>
        </dgm:presLayoutVars>
      </dgm:prSet>
      <dgm:spPr/>
    </dgm:pt>
    <dgm:pt modelId="{53A610F8-9AA6-4D37-86D1-9F48A5C1B3CB}" type="pres">
      <dgm:prSet presAssocID="{CF785CB1-3728-486D-93A5-E76852249342}" presName="sibTrans" presStyleCnt="0"/>
      <dgm:spPr/>
    </dgm:pt>
    <dgm:pt modelId="{A8259DBD-DA07-44E5-9629-489909DE5C80}" type="pres">
      <dgm:prSet presAssocID="{7D01D38E-5004-477C-921C-B7D00E20AE91}" presName="compNode" presStyleCnt="0"/>
      <dgm:spPr/>
    </dgm:pt>
    <dgm:pt modelId="{B20D76A0-4F4F-4256-A45A-D08FAEDBC0DB}" type="pres">
      <dgm:prSet presAssocID="{7D01D38E-5004-477C-921C-B7D00E20AE91}" presName="bgRect" presStyleLbl="bgShp" presStyleIdx="2" presStyleCnt="5"/>
      <dgm:spPr/>
    </dgm:pt>
    <dgm:pt modelId="{C87C2058-460F-4AE2-8FB4-F584D243E104}" type="pres">
      <dgm:prSet presAssocID="{7D01D38E-5004-477C-921C-B7D00E20AE91}"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cam"/>
        </a:ext>
      </dgm:extLst>
    </dgm:pt>
    <dgm:pt modelId="{1628C89E-8AF6-493C-8B35-39B978FF077F}" type="pres">
      <dgm:prSet presAssocID="{7D01D38E-5004-477C-921C-B7D00E20AE91}" presName="spaceRect" presStyleCnt="0"/>
      <dgm:spPr/>
    </dgm:pt>
    <dgm:pt modelId="{80292A5E-83DC-4232-895A-781D025C7236}" type="pres">
      <dgm:prSet presAssocID="{7D01D38E-5004-477C-921C-B7D00E20AE91}" presName="parTx" presStyleLbl="revTx" presStyleIdx="2" presStyleCnt="5">
        <dgm:presLayoutVars>
          <dgm:chMax val="0"/>
          <dgm:chPref val="0"/>
        </dgm:presLayoutVars>
      </dgm:prSet>
      <dgm:spPr/>
    </dgm:pt>
    <dgm:pt modelId="{B101ED17-94B2-4108-814E-D17AF4464D5F}" type="pres">
      <dgm:prSet presAssocID="{5EF6B7FD-68F0-48E6-9AA7-1630EE965FC3}" presName="sibTrans" presStyleCnt="0"/>
      <dgm:spPr/>
    </dgm:pt>
    <dgm:pt modelId="{A83DA92E-94A5-4158-BB45-DF7C25F78839}" type="pres">
      <dgm:prSet presAssocID="{06E84500-2BF1-44F8-856C-0E3DACADF2F8}" presName="compNode" presStyleCnt="0"/>
      <dgm:spPr/>
    </dgm:pt>
    <dgm:pt modelId="{58E6DA07-C077-4E1B-A8F3-B7D3DFB6E6EB}" type="pres">
      <dgm:prSet presAssocID="{06E84500-2BF1-44F8-856C-0E3DACADF2F8}" presName="bgRect" presStyleLbl="bgShp" presStyleIdx="3" presStyleCnt="5"/>
      <dgm:spPr/>
    </dgm:pt>
    <dgm:pt modelId="{C477432E-824D-4758-8B77-51A95D3D4F85}" type="pres">
      <dgm:prSet presAssocID="{06E84500-2BF1-44F8-856C-0E3DACADF2F8}"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21852082-FE83-4348-9ED5-A266B644DBA0}" type="pres">
      <dgm:prSet presAssocID="{06E84500-2BF1-44F8-856C-0E3DACADF2F8}" presName="spaceRect" presStyleCnt="0"/>
      <dgm:spPr/>
    </dgm:pt>
    <dgm:pt modelId="{C3FFF644-20A6-4923-A5A2-E0764794C38B}" type="pres">
      <dgm:prSet presAssocID="{06E84500-2BF1-44F8-856C-0E3DACADF2F8}" presName="parTx" presStyleLbl="revTx" presStyleIdx="3" presStyleCnt="5" custScaleY="95585">
        <dgm:presLayoutVars>
          <dgm:chMax val="0"/>
          <dgm:chPref val="0"/>
        </dgm:presLayoutVars>
      </dgm:prSet>
      <dgm:spPr/>
    </dgm:pt>
    <dgm:pt modelId="{D1B5DE2B-12A7-411C-9747-8DA59FB350DA}" type="pres">
      <dgm:prSet presAssocID="{4A15B675-2ADB-4D43-91DF-C19A8B160465}" presName="sibTrans" presStyleCnt="0"/>
      <dgm:spPr/>
    </dgm:pt>
    <dgm:pt modelId="{3EF2228F-9CA8-4B62-8317-92BEAC9FF215}" type="pres">
      <dgm:prSet presAssocID="{1A4C5092-F44E-4F86-8A67-C23C9EE5CBF2}" presName="compNode" presStyleCnt="0"/>
      <dgm:spPr/>
    </dgm:pt>
    <dgm:pt modelId="{79118BEA-96F0-41EE-A321-343FA88BD830}" type="pres">
      <dgm:prSet presAssocID="{1A4C5092-F44E-4F86-8A67-C23C9EE5CBF2}" presName="bgRect" presStyleLbl="bgShp" presStyleIdx="4" presStyleCnt="5"/>
      <dgm:spPr/>
    </dgm:pt>
    <dgm:pt modelId="{6A04FBA2-9B76-46A0-A909-B65AA793C20B}" type="pres">
      <dgm:prSet presAssocID="{1A4C5092-F44E-4F86-8A67-C23C9EE5CBF2}"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ildren"/>
        </a:ext>
      </dgm:extLst>
    </dgm:pt>
    <dgm:pt modelId="{ABA70068-1115-4978-A495-12F76A0A8383}" type="pres">
      <dgm:prSet presAssocID="{1A4C5092-F44E-4F86-8A67-C23C9EE5CBF2}" presName="spaceRect" presStyleCnt="0"/>
      <dgm:spPr/>
    </dgm:pt>
    <dgm:pt modelId="{1290F1D0-8632-40A3-B997-63B6EB37E6FF}" type="pres">
      <dgm:prSet presAssocID="{1A4C5092-F44E-4F86-8A67-C23C9EE5CBF2}" presName="parTx" presStyleLbl="revTx" presStyleIdx="4" presStyleCnt="5">
        <dgm:presLayoutVars>
          <dgm:chMax val="0"/>
          <dgm:chPref val="0"/>
        </dgm:presLayoutVars>
      </dgm:prSet>
      <dgm:spPr/>
    </dgm:pt>
  </dgm:ptLst>
  <dgm:cxnLst>
    <dgm:cxn modelId="{01CD130D-82FE-4E07-BCF0-0C1B43B4C764}" srcId="{47C0CE25-2F80-4243-92BE-BCA36A8122C4}" destId="{7D01D38E-5004-477C-921C-B7D00E20AE91}" srcOrd="2" destOrd="0" parTransId="{62DC8CAF-46D9-42F7-9E93-3AC72C345891}" sibTransId="{5EF6B7FD-68F0-48E6-9AA7-1630EE965FC3}"/>
    <dgm:cxn modelId="{A103210D-30F7-4258-871E-0455D90DB4FC}" type="presOf" srcId="{1F86F921-3461-4D83-846D-33ED916C132D}" destId="{619BF6D0-54D3-4D65-993B-4FD6509A48CC}" srcOrd="0" destOrd="0" presId="urn:microsoft.com/office/officeart/2018/2/layout/IconVerticalSolidList"/>
    <dgm:cxn modelId="{02DB6D15-C2CA-4A54-A5AD-A7BF7CB13681}" type="presOf" srcId="{06E84500-2BF1-44F8-856C-0E3DACADF2F8}" destId="{C3FFF644-20A6-4923-A5A2-E0764794C38B}" srcOrd="0" destOrd="0" presId="urn:microsoft.com/office/officeart/2018/2/layout/IconVerticalSolidList"/>
    <dgm:cxn modelId="{0A0C1065-A534-4EC6-8191-4AAE25EEE48A}" type="presOf" srcId="{7D01D38E-5004-477C-921C-B7D00E20AE91}" destId="{80292A5E-83DC-4232-895A-781D025C7236}" srcOrd="0" destOrd="0" presId="urn:microsoft.com/office/officeart/2018/2/layout/IconVerticalSolidList"/>
    <dgm:cxn modelId="{5B554966-ECE5-4520-BD85-9BF1E43F88D7}" type="presOf" srcId="{47C0CE25-2F80-4243-92BE-BCA36A8122C4}" destId="{F4B1EC20-7AFB-4F6E-8DC5-58C5858365F3}" srcOrd="0" destOrd="0" presId="urn:microsoft.com/office/officeart/2018/2/layout/IconVerticalSolidList"/>
    <dgm:cxn modelId="{4B31617C-7369-4FE6-8426-10D1E00C1EAE}" type="presOf" srcId="{1A4C5092-F44E-4F86-8A67-C23C9EE5CBF2}" destId="{1290F1D0-8632-40A3-B997-63B6EB37E6FF}" srcOrd="0" destOrd="0" presId="urn:microsoft.com/office/officeart/2018/2/layout/IconVerticalSolidList"/>
    <dgm:cxn modelId="{719E0C87-0A65-4679-B26D-479A32B641E5}" srcId="{47C0CE25-2F80-4243-92BE-BCA36A8122C4}" destId="{1A4C5092-F44E-4F86-8A67-C23C9EE5CBF2}" srcOrd="4" destOrd="0" parTransId="{AAE0603B-A27D-4681-A086-FAB1DB5FB82C}" sibTransId="{AF7ABE83-A9FC-4364-BB98-D1382503690A}"/>
    <dgm:cxn modelId="{617E4CC1-1B7B-4C65-9672-84886640F516}" srcId="{47C0CE25-2F80-4243-92BE-BCA36A8122C4}" destId="{1335BB4E-E6FD-4788-985B-32BB99B7098A}" srcOrd="1" destOrd="0" parTransId="{462D300E-D174-4FDF-981F-8895B79EFFAD}" sibTransId="{CF785CB1-3728-486D-93A5-E76852249342}"/>
    <dgm:cxn modelId="{FDC1E0D9-4984-45E7-A21F-2AABD939F0E5}" srcId="{47C0CE25-2F80-4243-92BE-BCA36A8122C4}" destId="{1F86F921-3461-4D83-846D-33ED916C132D}" srcOrd="0" destOrd="0" parTransId="{6E4BD00C-603B-41FB-B0DB-729AEDE40E76}" sibTransId="{5A14F10B-BF76-48AB-8520-8E09CCA82FF7}"/>
    <dgm:cxn modelId="{136BC9FD-FC2A-42D4-8F09-4E4013635B4D}" srcId="{47C0CE25-2F80-4243-92BE-BCA36A8122C4}" destId="{06E84500-2BF1-44F8-856C-0E3DACADF2F8}" srcOrd="3" destOrd="0" parTransId="{0743B68F-F593-4C24-B4AF-6FC153B61ECA}" sibTransId="{4A15B675-2ADB-4D43-91DF-C19A8B160465}"/>
    <dgm:cxn modelId="{14C947FE-F826-48B8-9100-0F2434440773}" type="presOf" srcId="{1335BB4E-E6FD-4788-985B-32BB99B7098A}" destId="{ADCEA07C-083E-415E-A48F-7ACE5ED44B07}" srcOrd="0" destOrd="0" presId="urn:microsoft.com/office/officeart/2018/2/layout/IconVerticalSolidList"/>
    <dgm:cxn modelId="{84BA55AB-B79F-4EEF-8347-3801CF29C4B3}" type="presParOf" srcId="{F4B1EC20-7AFB-4F6E-8DC5-58C5858365F3}" destId="{69B4E0B6-8E89-421D-8B76-6E97EF485368}" srcOrd="0" destOrd="0" presId="urn:microsoft.com/office/officeart/2018/2/layout/IconVerticalSolidList"/>
    <dgm:cxn modelId="{BC54D304-164C-440C-85E3-775BD0597CD5}" type="presParOf" srcId="{69B4E0B6-8E89-421D-8B76-6E97EF485368}" destId="{A91BDB2D-A14C-4BB4-8D5D-C436243FC0D5}" srcOrd="0" destOrd="0" presId="urn:microsoft.com/office/officeart/2018/2/layout/IconVerticalSolidList"/>
    <dgm:cxn modelId="{79EDDFE5-9B29-4D4D-975D-855E57CD469A}" type="presParOf" srcId="{69B4E0B6-8E89-421D-8B76-6E97EF485368}" destId="{43810250-6647-4E80-91BF-759F10F33A08}" srcOrd="1" destOrd="0" presId="urn:microsoft.com/office/officeart/2018/2/layout/IconVerticalSolidList"/>
    <dgm:cxn modelId="{7947FBFD-780C-4031-BC74-E36A0ECF8016}" type="presParOf" srcId="{69B4E0B6-8E89-421D-8B76-6E97EF485368}" destId="{8825B0C8-94DA-42CC-90AC-EE8BA19BCF4F}" srcOrd="2" destOrd="0" presId="urn:microsoft.com/office/officeart/2018/2/layout/IconVerticalSolidList"/>
    <dgm:cxn modelId="{EEEBBC8A-3C3B-4732-8764-17A0B9A76B1D}" type="presParOf" srcId="{69B4E0B6-8E89-421D-8B76-6E97EF485368}" destId="{619BF6D0-54D3-4D65-993B-4FD6509A48CC}" srcOrd="3" destOrd="0" presId="urn:microsoft.com/office/officeart/2018/2/layout/IconVerticalSolidList"/>
    <dgm:cxn modelId="{F0B631F3-65A0-446C-B3FE-94B72AC03D2E}" type="presParOf" srcId="{F4B1EC20-7AFB-4F6E-8DC5-58C5858365F3}" destId="{1C3709FF-756D-4437-95BD-7D3490235A28}" srcOrd="1" destOrd="0" presId="urn:microsoft.com/office/officeart/2018/2/layout/IconVerticalSolidList"/>
    <dgm:cxn modelId="{204127DC-A26E-4565-AFC2-4B3A58C0DFA0}" type="presParOf" srcId="{F4B1EC20-7AFB-4F6E-8DC5-58C5858365F3}" destId="{75408B4E-BC41-4344-B46A-B5C8B156D060}" srcOrd="2" destOrd="0" presId="urn:microsoft.com/office/officeart/2018/2/layout/IconVerticalSolidList"/>
    <dgm:cxn modelId="{FE3EADDD-7663-4DB3-96C2-821BBDE9197B}" type="presParOf" srcId="{75408B4E-BC41-4344-B46A-B5C8B156D060}" destId="{90EEC01D-1546-4E54-84A0-7C5A1A2EFB4F}" srcOrd="0" destOrd="0" presId="urn:microsoft.com/office/officeart/2018/2/layout/IconVerticalSolidList"/>
    <dgm:cxn modelId="{CBA483EC-6831-445F-92AA-6545AC2AB30C}" type="presParOf" srcId="{75408B4E-BC41-4344-B46A-B5C8B156D060}" destId="{E0DCD9CC-6E22-409D-9EA8-17C8DD201D8D}" srcOrd="1" destOrd="0" presId="urn:microsoft.com/office/officeart/2018/2/layout/IconVerticalSolidList"/>
    <dgm:cxn modelId="{15B8D201-C90B-4FD6-BFFA-D34637F5C6F7}" type="presParOf" srcId="{75408B4E-BC41-4344-B46A-B5C8B156D060}" destId="{E1FB81F3-402B-46BA-987B-EB9E89AB9BBB}" srcOrd="2" destOrd="0" presId="urn:microsoft.com/office/officeart/2018/2/layout/IconVerticalSolidList"/>
    <dgm:cxn modelId="{D98745B5-C4A5-40C8-AACC-41363E791E69}" type="presParOf" srcId="{75408B4E-BC41-4344-B46A-B5C8B156D060}" destId="{ADCEA07C-083E-415E-A48F-7ACE5ED44B07}" srcOrd="3" destOrd="0" presId="urn:microsoft.com/office/officeart/2018/2/layout/IconVerticalSolidList"/>
    <dgm:cxn modelId="{8FC0ED19-38E3-4581-B82C-F001AA9E38D1}" type="presParOf" srcId="{F4B1EC20-7AFB-4F6E-8DC5-58C5858365F3}" destId="{53A610F8-9AA6-4D37-86D1-9F48A5C1B3CB}" srcOrd="3" destOrd="0" presId="urn:microsoft.com/office/officeart/2018/2/layout/IconVerticalSolidList"/>
    <dgm:cxn modelId="{9B3BFBDA-15AF-48FF-ACD1-FDB728810622}" type="presParOf" srcId="{F4B1EC20-7AFB-4F6E-8DC5-58C5858365F3}" destId="{A8259DBD-DA07-44E5-9629-489909DE5C80}" srcOrd="4" destOrd="0" presId="urn:microsoft.com/office/officeart/2018/2/layout/IconVerticalSolidList"/>
    <dgm:cxn modelId="{E93915CF-1339-41D0-8443-2ABC80D359F4}" type="presParOf" srcId="{A8259DBD-DA07-44E5-9629-489909DE5C80}" destId="{B20D76A0-4F4F-4256-A45A-D08FAEDBC0DB}" srcOrd="0" destOrd="0" presId="urn:microsoft.com/office/officeart/2018/2/layout/IconVerticalSolidList"/>
    <dgm:cxn modelId="{BD6EF151-6756-4B0F-B8C4-FD0D9F03E6E5}" type="presParOf" srcId="{A8259DBD-DA07-44E5-9629-489909DE5C80}" destId="{C87C2058-460F-4AE2-8FB4-F584D243E104}" srcOrd="1" destOrd="0" presId="urn:microsoft.com/office/officeart/2018/2/layout/IconVerticalSolidList"/>
    <dgm:cxn modelId="{8279C4DE-EDD4-465E-B6DC-B4F834EC443F}" type="presParOf" srcId="{A8259DBD-DA07-44E5-9629-489909DE5C80}" destId="{1628C89E-8AF6-493C-8B35-39B978FF077F}" srcOrd="2" destOrd="0" presId="urn:microsoft.com/office/officeart/2018/2/layout/IconVerticalSolidList"/>
    <dgm:cxn modelId="{6E1E0EEB-1ECF-444C-BE98-CF75C0DA6594}" type="presParOf" srcId="{A8259DBD-DA07-44E5-9629-489909DE5C80}" destId="{80292A5E-83DC-4232-895A-781D025C7236}" srcOrd="3" destOrd="0" presId="urn:microsoft.com/office/officeart/2018/2/layout/IconVerticalSolidList"/>
    <dgm:cxn modelId="{E6008B0F-3759-4F0B-98A3-B305E2AA3CDA}" type="presParOf" srcId="{F4B1EC20-7AFB-4F6E-8DC5-58C5858365F3}" destId="{B101ED17-94B2-4108-814E-D17AF4464D5F}" srcOrd="5" destOrd="0" presId="urn:microsoft.com/office/officeart/2018/2/layout/IconVerticalSolidList"/>
    <dgm:cxn modelId="{AB575C16-5A5C-46ED-8E09-93919E3F00C2}" type="presParOf" srcId="{F4B1EC20-7AFB-4F6E-8DC5-58C5858365F3}" destId="{A83DA92E-94A5-4158-BB45-DF7C25F78839}" srcOrd="6" destOrd="0" presId="urn:microsoft.com/office/officeart/2018/2/layout/IconVerticalSolidList"/>
    <dgm:cxn modelId="{DFC7ED82-D92D-44CE-AE24-020C39078D0B}" type="presParOf" srcId="{A83DA92E-94A5-4158-BB45-DF7C25F78839}" destId="{58E6DA07-C077-4E1B-A8F3-B7D3DFB6E6EB}" srcOrd="0" destOrd="0" presId="urn:microsoft.com/office/officeart/2018/2/layout/IconVerticalSolidList"/>
    <dgm:cxn modelId="{F2014B9C-16FD-4380-B560-DB102FD2D097}" type="presParOf" srcId="{A83DA92E-94A5-4158-BB45-DF7C25F78839}" destId="{C477432E-824D-4758-8B77-51A95D3D4F85}" srcOrd="1" destOrd="0" presId="urn:microsoft.com/office/officeart/2018/2/layout/IconVerticalSolidList"/>
    <dgm:cxn modelId="{D3A0E6B8-D8FE-4F88-A88A-920DC9EB83A9}" type="presParOf" srcId="{A83DA92E-94A5-4158-BB45-DF7C25F78839}" destId="{21852082-FE83-4348-9ED5-A266B644DBA0}" srcOrd="2" destOrd="0" presId="urn:microsoft.com/office/officeart/2018/2/layout/IconVerticalSolidList"/>
    <dgm:cxn modelId="{F075479D-B9D1-416C-909D-FE8694A740F8}" type="presParOf" srcId="{A83DA92E-94A5-4158-BB45-DF7C25F78839}" destId="{C3FFF644-20A6-4923-A5A2-E0764794C38B}" srcOrd="3" destOrd="0" presId="urn:microsoft.com/office/officeart/2018/2/layout/IconVerticalSolidList"/>
    <dgm:cxn modelId="{CDEF6AA8-745B-4826-987C-F7885BC60533}" type="presParOf" srcId="{F4B1EC20-7AFB-4F6E-8DC5-58C5858365F3}" destId="{D1B5DE2B-12A7-411C-9747-8DA59FB350DA}" srcOrd="7" destOrd="0" presId="urn:microsoft.com/office/officeart/2018/2/layout/IconVerticalSolidList"/>
    <dgm:cxn modelId="{A7F34FB2-66A1-4F96-BC0E-A247B31B5CD8}" type="presParOf" srcId="{F4B1EC20-7AFB-4F6E-8DC5-58C5858365F3}" destId="{3EF2228F-9CA8-4B62-8317-92BEAC9FF215}" srcOrd="8" destOrd="0" presId="urn:microsoft.com/office/officeart/2018/2/layout/IconVerticalSolidList"/>
    <dgm:cxn modelId="{DEB1BE3B-D653-4547-8F11-421FD37D055E}" type="presParOf" srcId="{3EF2228F-9CA8-4B62-8317-92BEAC9FF215}" destId="{79118BEA-96F0-41EE-A321-343FA88BD830}" srcOrd="0" destOrd="0" presId="urn:microsoft.com/office/officeart/2018/2/layout/IconVerticalSolidList"/>
    <dgm:cxn modelId="{91451C11-0A27-4274-AD96-1D4907F19230}" type="presParOf" srcId="{3EF2228F-9CA8-4B62-8317-92BEAC9FF215}" destId="{6A04FBA2-9B76-46A0-A909-B65AA793C20B}" srcOrd="1" destOrd="0" presId="urn:microsoft.com/office/officeart/2018/2/layout/IconVerticalSolidList"/>
    <dgm:cxn modelId="{B924CF94-15F0-4628-8F48-D98DE4A3B902}" type="presParOf" srcId="{3EF2228F-9CA8-4B62-8317-92BEAC9FF215}" destId="{ABA70068-1115-4978-A495-12F76A0A8383}" srcOrd="2" destOrd="0" presId="urn:microsoft.com/office/officeart/2018/2/layout/IconVerticalSolidList"/>
    <dgm:cxn modelId="{BCBA0D1B-8AA3-416E-9A4C-F043FC83F1D8}" type="presParOf" srcId="{3EF2228F-9CA8-4B62-8317-92BEAC9FF215}" destId="{1290F1D0-8632-40A3-B997-63B6EB37E6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EE198-2C50-4096-B1DC-F4CF94409F6B}">
      <dsp:nvSpPr>
        <dsp:cNvPr id="0" name=""/>
        <dsp:cNvSpPr/>
      </dsp:nvSpPr>
      <dsp:spPr>
        <a:xfrm>
          <a:off x="0" y="224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CA1BB-F6E0-4AA5-9E71-B2EB16161E47}">
      <dsp:nvSpPr>
        <dsp:cNvPr id="0" name=""/>
        <dsp:cNvSpPr/>
      </dsp:nvSpPr>
      <dsp:spPr>
        <a:xfrm>
          <a:off x="0" y="2242"/>
          <a:ext cx="6492875" cy="2273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km-KH" sz="2900" kern="1200" dirty="0"/>
            <a:t>     រាល់ទម្រង់នៃការរំលោភផ្លូវភេទ និងការធ្វើអាជីវកម្មដែលមានភ្ជាប់ទៅនឹងប្រព័ន្ធអ៊ីនធើណែត និងឧបករណ៍ផ្សេងៗ</a:t>
          </a:r>
        </a:p>
      </dsp:txBody>
      <dsp:txXfrm>
        <a:off x="0" y="2242"/>
        <a:ext cx="6492875" cy="2273999"/>
      </dsp:txXfrm>
    </dsp:sp>
    <dsp:sp modelId="{AE3E5A63-DCF4-4094-896E-7EFA27FACB5B}">
      <dsp:nvSpPr>
        <dsp:cNvPr id="0" name=""/>
        <dsp:cNvSpPr/>
      </dsp:nvSpPr>
      <dsp:spPr>
        <a:xfrm>
          <a:off x="0" y="227624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498A2-0080-4BBA-B95D-8AA0C0FD159B}">
      <dsp:nvSpPr>
        <dsp:cNvPr id="0" name=""/>
        <dsp:cNvSpPr/>
      </dsp:nvSpPr>
      <dsp:spPr>
        <a:xfrm>
          <a:off x="0" y="2276241"/>
          <a:ext cx="6492875" cy="2826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km-KH" sz="2900" kern="1200" dirty="0"/>
            <a:t>     រួមទាំងអំពើរនៃការរំលោភផ្លូវភេទ ដែលមានរូបភាព ឬវីដេអូ / សម្លេង ហើយបង្ហោះតាមអនឡាញ</a:t>
          </a:r>
          <a:endParaRPr lang="en-US" sz="2900" kern="1200" dirty="0"/>
        </a:p>
      </dsp:txBody>
      <dsp:txXfrm>
        <a:off x="0" y="2276241"/>
        <a:ext cx="6492875" cy="2826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5D725-0606-404C-AC89-0501558FFF29}">
      <dsp:nvSpPr>
        <dsp:cNvPr id="0" name=""/>
        <dsp:cNvSpPr/>
      </dsp:nvSpPr>
      <dsp:spPr>
        <a:xfrm>
          <a:off x="0" y="3711239"/>
          <a:ext cx="7315200" cy="8119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km-KH" sz="1800" kern="1200" dirty="0"/>
            <a:t>ការបង្ហាញ/បញ្ជ្រៀបដោយផ្ទាល់ពីការធ្វើអាជីវកម្ម និង ការរំលោភកុមារ</a:t>
          </a:r>
        </a:p>
      </dsp:txBody>
      <dsp:txXfrm>
        <a:off x="0" y="3711239"/>
        <a:ext cx="7315200" cy="811928"/>
      </dsp:txXfrm>
    </dsp:sp>
    <dsp:sp modelId="{FF0689C8-7822-4824-9CC4-AEC1E996AA27}">
      <dsp:nvSpPr>
        <dsp:cNvPr id="0" name=""/>
        <dsp:cNvSpPr/>
      </dsp:nvSpPr>
      <dsp:spPr>
        <a:xfrm rot="10800000">
          <a:off x="0" y="2474672"/>
          <a:ext cx="7315200" cy="1248745"/>
        </a:xfrm>
        <a:prstGeom prst="upArrowCallou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km-KH" sz="1800" kern="1200" dirty="0"/>
            <a:t>ការបង្ហាញជាបន្តបន្ទាប់ជនរងគ្រោះជាកុមារមានសក្តានុពលតាមអនឡានដោយមានចេតនាធ្វើអាជីវកម្មផ្លូវភេទ</a:t>
          </a:r>
          <a:endParaRPr lang="en-US" sz="1800" kern="1200" dirty="0"/>
        </a:p>
      </dsp:txBody>
      <dsp:txXfrm rot="10800000">
        <a:off x="0" y="2474672"/>
        <a:ext cx="7315200" cy="811397"/>
      </dsp:txXfrm>
    </dsp:sp>
    <dsp:sp modelId="{A7EED920-C919-4620-BA62-0D5264293083}">
      <dsp:nvSpPr>
        <dsp:cNvPr id="0" name=""/>
        <dsp:cNvSpPr/>
      </dsp:nvSpPr>
      <dsp:spPr>
        <a:xfrm rot="10800000">
          <a:off x="0" y="1238105"/>
          <a:ext cx="7315200" cy="1248745"/>
        </a:xfrm>
        <a:prstGeom prst="upArrowCallou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km-KH" sz="1800" kern="1200" dirty="0"/>
            <a:t>ផលិតកម្ម/ការផលិត ការកាន់កាប់ និងការចែកចាយសម្ភារៈនៃការរំលោភកុមារតាមអនឡាន</a:t>
          </a:r>
          <a:endParaRPr lang="en-US" sz="1800" kern="1200" dirty="0"/>
        </a:p>
      </dsp:txBody>
      <dsp:txXfrm rot="10800000">
        <a:off x="0" y="1238105"/>
        <a:ext cx="7315200" cy="811397"/>
      </dsp:txXfrm>
    </dsp:sp>
    <dsp:sp modelId="{06BD29C6-6ACB-4BC8-9261-B7BF1C80C297}">
      <dsp:nvSpPr>
        <dsp:cNvPr id="0" name=""/>
        <dsp:cNvSpPr/>
      </dsp:nvSpPr>
      <dsp:spPr>
        <a:xfrm rot="10800000">
          <a:off x="0" y="1538"/>
          <a:ext cx="7315200" cy="1248745"/>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km-KH" sz="1800" kern="1200" dirty="0">
              <a:solidFill>
                <a:srgbClr val="FFFFFF"/>
              </a:solidFill>
              <a:cs typeface="+mn-cs"/>
            </a:rPr>
            <a:t>ការធ្វើអាជីវកម្មផ្លូវភេទលើកុមារតាមអនឡាញរួមមាន៖</a:t>
          </a:r>
          <a:endParaRPr lang="km-KH" sz="1800" kern="1200" dirty="0"/>
        </a:p>
      </dsp:txBody>
      <dsp:txXfrm rot="10800000">
        <a:off x="0" y="1538"/>
        <a:ext cx="7315200" cy="811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DB2D-A14C-4BB4-8D5D-C436243FC0D5}">
      <dsp:nvSpPr>
        <dsp:cNvPr id="0" name=""/>
        <dsp:cNvSpPr/>
      </dsp:nvSpPr>
      <dsp:spPr>
        <a:xfrm>
          <a:off x="0" y="322908"/>
          <a:ext cx="6513603" cy="8433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10250-6647-4E80-91BF-759F10F33A08}">
      <dsp:nvSpPr>
        <dsp:cNvPr id="0" name=""/>
        <dsp:cNvSpPr/>
      </dsp:nvSpPr>
      <dsp:spPr>
        <a:xfrm>
          <a:off x="255112" y="512661"/>
          <a:ext cx="464294" cy="46384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9BF6D0-54D3-4D65-993B-4FD6509A48CC}">
      <dsp:nvSpPr>
        <dsp:cNvPr id="0" name=""/>
        <dsp:cNvSpPr/>
      </dsp:nvSpPr>
      <dsp:spPr>
        <a:xfrm>
          <a:off x="974520" y="322908"/>
          <a:ext cx="5464225" cy="85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30" tIns="90430" rIns="90430" bIns="90430" numCol="1" spcCol="1270" anchor="ctr" anchorCtr="0">
          <a:noAutofit/>
        </a:bodyPr>
        <a:lstStyle/>
        <a:p>
          <a:pPr marL="0" lvl="0" indent="0" algn="l" defTabSz="711200">
            <a:lnSpc>
              <a:spcPct val="90000"/>
            </a:lnSpc>
            <a:spcBef>
              <a:spcPct val="0"/>
            </a:spcBef>
            <a:spcAft>
              <a:spcPct val="35000"/>
            </a:spcAft>
            <a:buNone/>
          </a:pPr>
          <a:r>
            <a:rPr lang="km-KH" sz="1600" kern="1200" dirty="0"/>
            <a:t>ការបង្ហាញជាបន្តបន្ទាប់តាមអនឡាញ</a:t>
          </a:r>
          <a:endParaRPr lang="en-US" sz="1600" kern="1200" dirty="0"/>
        </a:p>
      </dsp:txBody>
      <dsp:txXfrm>
        <a:off x="974520" y="322908"/>
        <a:ext cx="5464225" cy="854461"/>
      </dsp:txXfrm>
    </dsp:sp>
    <dsp:sp modelId="{90EEC01D-1546-4E54-84A0-7C5A1A2EFB4F}">
      <dsp:nvSpPr>
        <dsp:cNvPr id="0" name=""/>
        <dsp:cNvSpPr/>
      </dsp:nvSpPr>
      <dsp:spPr>
        <a:xfrm>
          <a:off x="0" y="1421973"/>
          <a:ext cx="6513603" cy="8433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CD9CC-6E22-409D-9EA8-17C8DD201D8D}">
      <dsp:nvSpPr>
        <dsp:cNvPr id="0" name=""/>
        <dsp:cNvSpPr/>
      </dsp:nvSpPr>
      <dsp:spPr>
        <a:xfrm>
          <a:off x="255112" y="1611727"/>
          <a:ext cx="464294" cy="46384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EA07C-083E-415E-A48F-7ACE5ED44B07}">
      <dsp:nvSpPr>
        <dsp:cNvPr id="0" name=""/>
        <dsp:cNvSpPr/>
      </dsp:nvSpPr>
      <dsp:spPr>
        <a:xfrm>
          <a:off x="974520" y="1421973"/>
          <a:ext cx="5464225" cy="85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30" tIns="90430" rIns="90430" bIns="90430" numCol="1" spcCol="1270" anchor="ctr" anchorCtr="0">
          <a:noAutofit/>
        </a:bodyPr>
        <a:lstStyle/>
        <a:p>
          <a:pPr marL="0" lvl="0" indent="0" algn="l" defTabSz="711200">
            <a:lnSpc>
              <a:spcPct val="90000"/>
            </a:lnSpc>
            <a:spcBef>
              <a:spcPct val="0"/>
            </a:spcBef>
            <a:spcAft>
              <a:spcPct val="35000"/>
            </a:spcAft>
            <a:buNone/>
          </a:pPr>
          <a:r>
            <a:rPr lang="en-AU" sz="1600" kern="1200" dirty="0" err="1"/>
            <a:t>Sextortion</a:t>
          </a:r>
          <a:r>
            <a:rPr lang="en-AU" sz="1600" kern="1200" dirty="0"/>
            <a:t>.</a:t>
          </a:r>
          <a:endParaRPr lang="en-US" sz="1600" kern="1200" dirty="0"/>
        </a:p>
      </dsp:txBody>
      <dsp:txXfrm>
        <a:off x="974520" y="1421973"/>
        <a:ext cx="5464225" cy="854461"/>
      </dsp:txXfrm>
    </dsp:sp>
    <dsp:sp modelId="{B20D76A0-4F4F-4256-A45A-D08FAEDBC0DB}">
      <dsp:nvSpPr>
        <dsp:cNvPr id="0" name=""/>
        <dsp:cNvSpPr/>
      </dsp:nvSpPr>
      <dsp:spPr>
        <a:xfrm>
          <a:off x="0" y="2521039"/>
          <a:ext cx="6513603" cy="8433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7C2058-460F-4AE2-8FB4-F584D243E104}">
      <dsp:nvSpPr>
        <dsp:cNvPr id="0" name=""/>
        <dsp:cNvSpPr/>
      </dsp:nvSpPr>
      <dsp:spPr>
        <a:xfrm>
          <a:off x="255112" y="2710792"/>
          <a:ext cx="464294" cy="46384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292A5E-83DC-4232-895A-781D025C7236}">
      <dsp:nvSpPr>
        <dsp:cNvPr id="0" name=""/>
        <dsp:cNvSpPr/>
      </dsp:nvSpPr>
      <dsp:spPr>
        <a:xfrm>
          <a:off x="974520" y="2521039"/>
          <a:ext cx="5464225" cy="85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30" tIns="90430" rIns="90430" bIns="90430" numCol="1" spcCol="1270" anchor="ctr" anchorCtr="0">
          <a:noAutofit/>
        </a:bodyPr>
        <a:lstStyle/>
        <a:p>
          <a:pPr marL="0" lvl="0" indent="0" algn="l" defTabSz="622300">
            <a:lnSpc>
              <a:spcPct val="90000"/>
            </a:lnSpc>
            <a:spcBef>
              <a:spcPct val="0"/>
            </a:spcBef>
            <a:spcAft>
              <a:spcPct val="35000"/>
            </a:spcAft>
            <a:buNone/>
          </a:pPr>
          <a:r>
            <a:rPr lang="km-KH" sz="1400" kern="1200" dirty="0"/>
            <a:t>ការបង្ហាញដោយផ្ទាល់ និងអាជីវកម្មដោយផ្ទាល់តាមកាមេរ៉ាទៅកុំព្យូទ័រ (</a:t>
          </a:r>
          <a:r>
            <a:rPr lang="en-AU" sz="1400" kern="1200" dirty="0"/>
            <a:t>Live streaming and webcam exploitation</a:t>
          </a:r>
          <a:r>
            <a:rPr lang="km-KH" sz="1400" kern="1200" dirty="0"/>
            <a:t>)</a:t>
          </a:r>
          <a:r>
            <a:rPr lang="en-AU" sz="1400" kern="1200" dirty="0"/>
            <a:t> </a:t>
          </a:r>
          <a:endParaRPr lang="en-US" sz="1400" kern="1200" dirty="0"/>
        </a:p>
      </dsp:txBody>
      <dsp:txXfrm>
        <a:off x="974520" y="2521039"/>
        <a:ext cx="5464225" cy="854461"/>
      </dsp:txXfrm>
    </dsp:sp>
    <dsp:sp modelId="{58E6DA07-C077-4E1B-A8F3-B7D3DFB6E6EB}">
      <dsp:nvSpPr>
        <dsp:cNvPr id="0" name=""/>
        <dsp:cNvSpPr/>
      </dsp:nvSpPr>
      <dsp:spPr>
        <a:xfrm>
          <a:off x="0" y="3620104"/>
          <a:ext cx="6513603" cy="84334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7432E-824D-4758-8B77-51A95D3D4F85}">
      <dsp:nvSpPr>
        <dsp:cNvPr id="0" name=""/>
        <dsp:cNvSpPr/>
      </dsp:nvSpPr>
      <dsp:spPr>
        <a:xfrm>
          <a:off x="255112" y="3809857"/>
          <a:ext cx="464294" cy="46384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FFF644-20A6-4923-A5A2-E0764794C38B}">
      <dsp:nvSpPr>
        <dsp:cNvPr id="0" name=""/>
        <dsp:cNvSpPr/>
      </dsp:nvSpPr>
      <dsp:spPr>
        <a:xfrm>
          <a:off x="974520" y="3638966"/>
          <a:ext cx="5464225" cy="81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30" tIns="90430" rIns="90430" bIns="90430" numCol="1" spcCol="1270" anchor="ctr" anchorCtr="0">
          <a:noAutofit/>
        </a:bodyPr>
        <a:lstStyle/>
        <a:p>
          <a:pPr marL="0" lvl="0" indent="0" algn="l" defTabSz="622300">
            <a:lnSpc>
              <a:spcPct val="90000"/>
            </a:lnSpc>
            <a:spcBef>
              <a:spcPct val="0"/>
            </a:spcBef>
            <a:spcAft>
              <a:spcPct val="35000"/>
            </a:spcAft>
            <a:buNone/>
          </a:pPr>
          <a:r>
            <a:rPr lang="km-KH" sz="1400" kern="1200" dirty="0"/>
            <a:t>ផលិតកម្ម ការចែកចាយ ការបានទទួល/អាចចូលមើលបានតាមឧបករណ៍អំពីការរំលោភកុមារ (ដែលគេស្គាល់ថាជារូបអាសភាសន៍កុមារ)</a:t>
          </a:r>
          <a:endParaRPr lang="en-US" sz="1400" kern="1200" dirty="0"/>
        </a:p>
      </dsp:txBody>
      <dsp:txXfrm>
        <a:off x="974520" y="3638966"/>
        <a:ext cx="5464225" cy="816736"/>
      </dsp:txXfrm>
    </dsp:sp>
    <dsp:sp modelId="{79118BEA-96F0-41EE-A321-343FA88BD830}">
      <dsp:nvSpPr>
        <dsp:cNvPr id="0" name=""/>
        <dsp:cNvSpPr/>
      </dsp:nvSpPr>
      <dsp:spPr>
        <a:xfrm>
          <a:off x="0" y="4708055"/>
          <a:ext cx="6513603" cy="84334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4FBA2-9B76-46A0-A909-B65AA793C20B}">
      <dsp:nvSpPr>
        <dsp:cNvPr id="0" name=""/>
        <dsp:cNvSpPr/>
      </dsp:nvSpPr>
      <dsp:spPr>
        <a:xfrm>
          <a:off x="255112" y="4897809"/>
          <a:ext cx="464294" cy="46384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90F1D0-8632-40A3-B997-63B6EB37E6FF}">
      <dsp:nvSpPr>
        <dsp:cNvPr id="0" name=""/>
        <dsp:cNvSpPr/>
      </dsp:nvSpPr>
      <dsp:spPr>
        <a:xfrm>
          <a:off x="974520" y="4708055"/>
          <a:ext cx="5464225" cy="85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30" tIns="90430" rIns="90430" bIns="90430" numCol="1" spcCol="1270" anchor="ctr" anchorCtr="0">
          <a:noAutofit/>
        </a:bodyPr>
        <a:lstStyle/>
        <a:p>
          <a:pPr marL="0" lvl="0" indent="0" algn="l" defTabSz="711200">
            <a:lnSpc>
              <a:spcPct val="90000"/>
            </a:lnSpc>
            <a:spcBef>
              <a:spcPct val="0"/>
            </a:spcBef>
            <a:spcAft>
              <a:spcPct val="35000"/>
            </a:spcAft>
            <a:buNone/>
          </a:pPr>
          <a:r>
            <a:rPr lang="km-KH" sz="1600" kern="1200" dirty="0"/>
            <a:t>កុមារត្រូវបានគេលក់តាមអនឡាន សម្រាប់ការរំលោភ​ផ្លូវភេទ</a:t>
          </a:r>
          <a:endParaRPr lang="en-US" sz="1600" kern="1200" dirty="0"/>
        </a:p>
      </dsp:txBody>
      <dsp:txXfrm>
        <a:off x="974520" y="4708055"/>
        <a:ext cx="5464225" cy="8544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81904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A0A1C007-0062-43FE-B0F6-27352E201C8B}"/>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526DA9E4-5892-485C-8411-1996597D35A9}"/>
              </a:ext>
            </a:extLst>
          </p:cNvPr>
          <p:cNvSpPr>
            <a:spLocks noGrp="1"/>
          </p:cNvSpPr>
          <p:nvPr>
            <p:ph type="body" idx="1"/>
          </p:nvPr>
        </p:nvSpPr>
        <p:spPr/>
        <p:txBody>
          <a:bodyPr/>
          <a:lstStyle/>
          <a:p>
            <a:pPr marL="165415" indent="-165415">
              <a:defRPr/>
            </a:pPr>
            <a:r>
              <a:rPr lang="en-AU" b="1" u="sng" dirty="0">
                <a:solidFill>
                  <a:srgbClr val="FF6600"/>
                </a:solidFill>
              </a:rPr>
              <a:t>EXPLAIN</a:t>
            </a:r>
            <a:endParaRPr lang="en-US" dirty="0"/>
          </a:p>
          <a:p>
            <a:pPr>
              <a:defRPr/>
            </a:pPr>
            <a:endParaRPr lang="en-US" dirty="0"/>
          </a:p>
          <a:p>
            <a:pPr>
              <a:defRPr/>
            </a:pPr>
            <a:endParaRPr lang="en-US" dirty="0"/>
          </a:p>
        </p:txBody>
      </p:sp>
      <p:sp>
        <p:nvSpPr>
          <p:cNvPr id="95236" name="Slide Number Placeholder 3">
            <a:extLst>
              <a:ext uri="{FF2B5EF4-FFF2-40B4-BE49-F238E27FC236}">
                <a16:creationId xmlns:a16="http://schemas.microsoft.com/office/drawing/2014/main" id="{13402595-355A-4033-8DD8-9DD0429CDBB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93209833-28F2-450E-9448-F3B7C6629F39}"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53866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E4A98013-3747-4E52-9352-86695EC3AD95}"/>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534FE8A4-9BFD-4229-926B-D8830F332BF8}"/>
              </a:ext>
            </a:extLst>
          </p:cNvPr>
          <p:cNvSpPr>
            <a:spLocks noGrp="1"/>
          </p:cNvSpPr>
          <p:nvPr>
            <p:ph type="body" idx="1"/>
          </p:nvPr>
        </p:nvSpPr>
        <p:spPr/>
        <p:txBody>
          <a:bodyPr/>
          <a:lstStyle/>
          <a:p>
            <a:pPr marL="165415" indent="-165415">
              <a:defRPr/>
            </a:pPr>
            <a:r>
              <a:rPr lang="en-AU" b="1" u="sng" dirty="0">
                <a:solidFill>
                  <a:srgbClr val="FF6600"/>
                </a:solidFill>
              </a:rPr>
              <a:t>ASK</a:t>
            </a:r>
          </a:p>
          <a:p>
            <a:pPr marL="165415" indent="-165415">
              <a:buFont typeface="Arial" pitchFamily="34" charset="0"/>
              <a:buChar char="•"/>
              <a:defRPr/>
            </a:pPr>
            <a:r>
              <a:rPr lang="en-AU" dirty="0"/>
              <a:t>How much do you know about the growth of ICTs in Cambodia?</a:t>
            </a:r>
          </a:p>
          <a:p>
            <a:pPr marL="165415" indent="-165415">
              <a:buFont typeface="Arial" pitchFamily="34" charset="0"/>
              <a:buChar char="•"/>
              <a:defRPr/>
            </a:pPr>
            <a:endParaRPr lang="en-AU" b="1" u="sng" dirty="0">
              <a:solidFill>
                <a:srgbClr val="FF6600"/>
              </a:solidFill>
            </a:endParaRPr>
          </a:p>
          <a:p>
            <a:pPr marL="165415" indent="-165415">
              <a:defRPr/>
            </a:pPr>
            <a:r>
              <a:rPr lang="en-AU" b="1" u="sng" dirty="0">
                <a:solidFill>
                  <a:srgbClr val="FF6600"/>
                </a:solidFill>
              </a:rPr>
              <a:t>ACTIVITY:  QUIZ</a:t>
            </a:r>
            <a:endParaRPr lang="en-US" dirty="0"/>
          </a:p>
          <a:p>
            <a:pPr marL="165415" indent="-165415">
              <a:buFont typeface="Arial" pitchFamily="34" charset="0"/>
              <a:buChar char="•"/>
              <a:defRPr/>
            </a:pPr>
            <a:r>
              <a:rPr lang="en-US" dirty="0"/>
              <a:t>Hold a quick tourism quiz to </a:t>
            </a:r>
            <a:r>
              <a:rPr lang="en-US" dirty="0" err="1"/>
              <a:t>energise</a:t>
            </a:r>
            <a:r>
              <a:rPr lang="en-US" dirty="0"/>
              <a:t> the participants and get them thinking about the enormity of ICTs in Cambodia. </a:t>
            </a:r>
          </a:p>
          <a:p>
            <a:pPr marL="622615" lvl="1" indent="-165415">
              <a:buFont typeface="Arial" pitchFamily="34" charset="0"/>
              <a:buChar char="•"/>
              <a:defRPr/>
            </a:pPr>
            <a:endParaRPr lang="en-US" dirty="0"/>
          </a:p>
          <a:p>
            <a:pPr>
              <a:defRPr/>
            </a:pPr>
            <a:endParaRPr lang="en-US" dirty="0"/>
          </a:p>
          <a:p>
            <a:pPr>
              <a:defRPr/>
            </a:pPr>
            <a:endParaRPr lang="en-US" dirty="0"/>
          </a:p>
        </p:txBody>
      </p:sp>
      <p:sp>
        <p:nvSpPr>
          <p:cNvPr id="97284" name="Slide Number Placeholder 3">
            <a:extLst>
              <a:ext uri="{FF2B5EF4-FFF2-40B4-BE49-F238E27FC236}">
                <a16:creationId xmlns:a16="http://schemas.microsoft.com/office/drawing/2014/main" id="{C30522D5-0FD1-4860-83CE-BC18539E23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6CBB826E-073E-4AB1-A323-BEF0E52E460C}"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68271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12843219-5E8D-42BE-AD75-6C2811263B50}"/>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2352812F-36BE-41BD-B504-322B3A7377E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u="sng"/>
              <a:t>ASK</a:t>
            </a:r>
          </a:p>
          <a:p>
            <a:r>
              <a:rPr lang="en-AU" altLang="en-US"/>
              <a:t>What is this?  Explain it’s the digital useage around the world.</a:t>
            </a:r>
          </a:p>
        </p:txBody>
      </p:sp>
      <p:sp>
        <p:nvSpPr>
          <p:cNvPr id="99332" name="Slide Number Placeholder 3">
            <a:extLst>
              <a:ext uri="{FF2B5EF4-FFF2-40B4-BE49-F238E27FC236}">
                <a16:creationId xmlns:a16="http://schemas.microsoft.com/office/drawing/2014/main" id="{F85CBD28-D612-4027-83A2-AB9BCE0D36D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A838A7FB-EFAE-484F-8A2F-9655D112703D}" type="slidenum">
              <a:rPr lang="en-US" altLang="en-US" smtClean="0">
                <a:latin typeface="Verdana" panose="020B0604030504040204" pitchFamily="34" charset="0"/>
              </a:rPr>
              <a:pPr fontAlgn="base">
                <a:spcBef>
                  <a:spcPct val="0"/>
                </a:spcBef>
                <a:spcAft>
                  <a:spcPct val="0"/>
                </a:spcAft>
              </a:pPr>
              <a:t>3</a:t>
            </a:fld>
            <a:endParaRPr lang="en-US" altLang="en-US">
              <a:latin typeface="Verdana" panose="020B0604030504040204" pitchFamily="34" charset="0"/>
            </a:endParaRPr>
          </a:p>
        </p:txBody>
      </p:sp>
    </p:spTree>
    <p:extLst>
      <p:ext uri="{BB962C8B-B14F-4D97-AF65-F5344CB8AC3E}">
        <p14:creationId xmlns:p14="http://schemas.microsoft.com/office/powerpoint/2010/main" val="175507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F326C5C-B7A2-49A9-99EA-0B2C9F8E382F}"/>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623BE579-D5CB-4DD5-A605-EBF9A8A2543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REMIND</a:t>
            </a:r>
          </a:p>
          <a:p>
            <a:r>
              <a:rPr lang="en-US" altLang="en-US"/>
              <a:t>Remind the participants about the definition which was shared in the morning</a:t>
            </a:r>
          </a:p>
        </p:txBody>
      </p:sp>
      <p:sp>
        <p:nvSpPr>
          <p:cNvPr id="101380" name="Slide Number Placeholder 3">
            <a:extLst>
              <a:ext uri="{FF2B5EF4-FFF2-40B4-BE49-F238E27FC236}">
                <a16:creationId xmlns:a16="http://schemas.microsoft.com/office/drawing/2014/main" id="{8EC67A14-FB3D-4FEE-B90E-4B0C3762E05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127860FA-5D22-478B-AD84-9F43AE88D96B}"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3677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738D46DA-0B85-45A0-BC02-84B802A46DE1}"/>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EB5E61BA-CDB7-4887-ABD4-90AADBF0297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u="sng"/>
              <a:t>EXPLAIN</a:t>
            </a:r>
          </a:p>
          <a:p>
            <a:r>
              <a:rPr lang="en-AU" altLang="en-US"/>
              <a:t>It is an uncomfortable reality that while technology offers incredible possibilities to our societies, never before has it been easier for those who want to sexually exploit children to make contact with potential victims around the world, share images of their abuse and encourage each other to commit further crimes.</a:t>
            </a:r>
            <a:br>
              <a:rPr lang="en-AU" altLang="en-US"/>
            </a:br>
            <a:endParaRPr lang="en-AU" altLang="en-US"/>
          </a:p>
          <a:p>
            <a:r>
              <a:rPr lang="en-AU" altLang="en-US"/>
              <a:t>The sheer volume of child sexual abuse material online is almost inconceivable. Tens of thousands of victims of child sexual abuse depicted in this material are unidentified and may still be at risk. Evidence suggests that online child sexual exploitation is seriously harmful to victims, creating long lasting feelings of shame and powerlessness as they grow up.</a:t>
            </a:r>
          </a:p>
        </p:txBody>
      </p:sp>
      <p:sp>
        <p:nvSpPr>
          <p:cNvPr id="103428" name="Slide Number Placeholder 3">
            <a:extLst>
              <a:ext uri="{FF2B5EF4-FFF2-40B4-BE49-F238E27FC236}">
                <a16:creationId xmlns:a16="http://schemas.microsoft.com/office/drawing/2014/main" id="{A1124A9D-F262-4DD3-868A-D5FDEC6C1E2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D120BCA3-6168-415D-8E5E-D4E2A36A5664}"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5</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40128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C2646164-C4CD-41C3-9DE2-CFB34D2FE71E}"/>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13F12309-6034-4574-AEB6-C373EAE8EA5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u="sng"/>
              <a:t>EXPLAIN</a:t>
            </a:r>
          </a:p>
          <a:p>
            <a:r>
              <a:rPr lang="en-AU" altLang="en-US"/>
              <a:t>Explain all forms of online child sexual exploitation.</a:t>
            </a:r>
          </a:p>
          <a:p>
            <a:endParaRPr lang="en-AU" altLang="en-US"/>
          </a:p>
          <a:p>
            <a:r>
              <a:rPr lang="en-AU" altLang="en-US"/>
              <a:t>CAM includes any acts of sexual abuse that are photographed or video-/audio-recorded and then uploaded and made available online.</a:t>
            </a:r>
          </a:p>
          <a:p>
            <a:r>
              <a:rPr lang="en-AU" altLang="en-US"/>
              <a:t>Sextortion and blackmail are linked.</a:t>
            </a:r>
          </a:p>
          <a:p>
            <a:r>
              <a:rPr lang="en-AU" altLang="en-US"/>
              <a:t>CAM is not just images, video and audio.  It can also include the sharing of sexually explicit written materials relating to child sexual exploitation and cartoons.</a:t>
            </a:r>
          </a:p>
          <a:p>
            <a:r>
              <a:rPr lang="en-US" altLang="en-US"/>
              <a:t>Sexting.</a:t>
            </a:r>
          </a:p>
        </p:txBody>
      </p:sp>
      <p:sp>
        <p:nvSpPr>
          <p:cNvPr id="105476" name="Slide Number Placeholder 3">
            <a:extLst>
              <a:ext uri="{FF2B5EF4-FFF2-40B4-BE49-F238E27FC236}">
                <a16:creationId xmlns:a16="http://schemas.microsoft.com/office/drawing/2014/main" id="{A21DB336-C96E-46EE-AC9F-A5B2CFAD517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506FF9FB-ED8A-477D-AFE7-DA82BBC39923}"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6</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90270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E1C6DBC1-55FB-4462-BACB-00895D6E0F14}"/>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F4647E6E-91A3-4D5C-BA11-C22C0537362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EXPLAIN</a:t>
            </a:r>
          </a:p>
          <a:p>
            <a:r>
              <a:rPr lang="en-US" altLang="en-US" dirty="0"/>
              <a:t>What is grooming?</a:t>
            </a:r>
          </a:p>
          <a:p>
            <a:endParaRPr lang="en-US" altLang="en-US" dirty="0"/>
          </a:p>
          <a:p>
            <a:r>
              <a:rPr lang="en-US" altLang="en-US" b="1" u="sng" dirty="0"/>
              <a:t>HANDOUT – </a:t>
            </a:r>
            <a:r>
              <a:rPr lang="en-US" altLang="en-US" dirty="0"/>
              <a:t>How do Child Sex Abusers Operate?</a:t>
            </a:r>
          </a:p>
          <a:p>
            <a:endParaRPr lang="en-US" altLang="en-US" dirty="0"/>
          </a:p>
          <a:p>
            <a:r>
              <a:rPr lang="en-US" altLang="en-US" b="1" u="sng" dirty="0"/>
              <a:t>VIDEO</a:t>
            </a:r>
          </a:p>
          <a:p>
            <a:r>
              <a:rPr lang="en-US" altLang="en-US" dirty="0"/>
              <a:t>Show the video of Matt’s story</a:t>
            </a:r>
          </a:p>
          <a:p>
            <a:endParaRPr lang="en-US" altLang="en-US" dirty="0"/>
          </a:p>
        </p:txBody>
      </p:sp>
      <p:sp>
        <p:nvSpPr>
          <p:cNvPr id="107524" name="Slide Number Placeholder 3">
            <a:extLst>
              <a:ext uri="{FF2B5EF4-FFF2-40B4-BE49-F238E27FC236}">
                <a16:creationId xmlns:a16="http://schemas.microsoft.com/office/drawing/2014/main" id="{F1E98B5F-D933-47FD-838C-A69C9FA8466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DFBBFE25-26F9-4D9D-AD73-C394BF1C1904}"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7</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15222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3734952-EB12-47C6-B6EA-8B072E3C3DD1}"/>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D97030CD-D288-4A76-B53A-92BD5AC55E7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1" u="sng"/>
              <a:t>EXPLAIN</a:t>
            </a:r>
          </a:p>
          <a:p>
            <a:r>
              <a:rPr lang="en-AU" altLang="en-US"/>
              <a:t>Sextortion is a relatively new form of online sexual exploitation in which non-physical forms of coercion are utilized, such as blackmail, to acquire sexual content (photos/videos) of the child, obtain money from the child or engage in sex with the child. </a:t>
            </a:r>
          </a:p>
          <a:p>
            <a:endParaRPr lang="en-AU" altLang="en-US"/>
          </a:p>
          <a:p>
            <a:r>
              <a:rPr lang="en-AU" altLang="en-US" b="1"/>
              <a:t>Who are the child victims?</a:t>
            </a:r>
          </a:p>
          <a:p>
            <a:r>
              <a:rPr lang="en-AU" altLang="en-US"/>
              <a:t>78% of the incidents involved female children and 12% involved male children (In 10% of incidents, child gender could not be determined);</a:t>
            </a:r>
          </a:p>
          <a:p>
            <a:r>
              <a:rPr lang="en-AU" altLang="en-US"/>
              <a:t>The average age at the time of the incident was approximately 15 years old, despite a wider age-range for female children (8-17 years old) compared to male children (11-17 years old); and</a:t>
            </a:r>
          </a:p>
          <a:p>
            <a:r>
              <a:rPr lang="en-AU" altLang="en-US"/>
              <a:t>In 22% of the reports, the reporter mentioned being suspicious of, or knowing that, multiple children were targeted by the same offender.</a:t>
            </a:r>
          </a:p>
          <a:p>
            <a:r>
              <a:rPr lang="en-AU" altLang="en-US" b="1"/>
              <a:t>Who are making the reports to the CyberTipline?</a:t>
            </a:r>
          </a:p>
          <a:p>
            <a:r>
              <a:rPr lang="en-AU" altLang="en-US"/>
              <a:t>Of the various reporter types, Internet company-reports (32%), self-reports (27%) and parent/guardian-reports (22%) were the most common.  Other reporter types included peers (e.g. friends, romantic partners; 6%), authority figures (e.g. police, teachers; 5%) and online strangers to the child (2%).</a:t>
            </a:r>
          </a:p>
          <a:p>
            <a:r>
              <a:rPr lang="en-AU" altLang="en-US"/>
              <a:t>There were important differences in reporter types based on children’s gender and age: </a:t>
            </a:r>
          </a:p>
          <a:p>
            <a:pPr lvl="1"/>
            <a:r>
              <a:rPr lang="en-AU" altLang="en-US"/>
              <a:t>While male children were significantly more likely than female children to self-report and to have parent/guardian-reports, female children were significantly more likely than male children to have peer- and Internet company-reports.  Authority figures and strangers were equally likely to report for male and female children.</a:t>
            </a:r>
          </a:p>
          <a:p>
            <a:pPr lvl="1"/>
            <a:r>
              <a:rPr lang="en-AU" altLang="en-US"/>
              <a:t>While self- and Internet company-reports were more likely among older children, parent/guardian- and stranger-reports were more likely among younger children.  Peer-reports were equally likely among older and younger children. </a:t>
            </a:r>
          </a:p>
          <a:p>
            <a:r>
              <a:rPr lang="en-AU" altLang="en-US" b="1"/>
              <a:t>Why, where, when and how is sextortion occurring?</a:t>
            </a:r>
          </a:p>
          <a:p>
            <a:r>
              <a:rPr lang="en-AU" altLang="en-US" b="1"/>
              <a:t>Why? </a:t>
            </a:r>
          </a:p>
          <a:p>
            <a:r>
              <a:rPr lang="en-AU" altLang="en-US"/>
              <a:t>Based on the information known by the CyberTipline reporter, sextortion appears to have occurred with one of three primary objectives (In 12% of reports, the objective could not be determined): </a:t>
            </a:r>
          </a:p>
          <a:p>
            <a:pPr lvl="1"/>
            <a:r>
              <a:rPr lang="en-AU" altLang="en-US"/>
              <a:t>To acquire additional, and often increasingly more explicit, sexual content (photos/videos) of the child (76%)  </a:t>
            </a:r>
          </a:p>
          <a:p>
            <a:pPr lvl="1"/>
            <a:r>
              <a:rPr lang="en-AU" altLang="en-US"/>
              <a:t>To obtain money from the child (6%)</a:t>
            </a:r>
          </a:p>
          <a:p>
            <a:pPr lvl="1"/>
            <a:r>
              <a:rPr lang="en-AU" altLang="en-US"/>
              <a:t>To have sex with the child (6%)</a:t>
            </a:r>
          </a:p>
          <a:p>
            <a:r>
              <a:rPr lang="en-AU" altLang="en-US" b="1"/>
              <a:t>Where?</a:t>
            </a:r>
          </a:p>
          <a:p>
            <a:r>
              <a:rPr lang="en-AU" altLang="en-US"/>
              <a:t>Sextortion most commonly occurred via phone/tablet messaging apps, social networking sites, and during video chats. </a:t>
            </a:r>
          </a:p>
          <a:p>
            <a:pPr lvl="1"/>
            <a:r>
              <a:rPr lang="en-AU" altLang="en-US"/>
              <a:t>In 41% of reports, it was suspected or known that multiple online platforms were involved in facilitating communication between the offender and child. These reports seemed to indicate a pattern whereby the offender would intentionally and systematically move the communication with the child from one online platform type to another.</a:t>
            </a:r>
          </a:p>
          <a:p>
            <a:pPr lvl="1"/>
            <a:r>
              <a:rPr lang="en-AU" altLang="en-US"/>
              <a:t>Commonly, the offender would approach the child on a social networking site and then attempt to move the communication to anonymous messaging apps or video chats where he/she would obtain sexually explicit content from the child.  The child would then be threatened to have this content posted online, particularly on social media sites where their family and friends would see, if the child did not do what the offender wanted.  </a:t>
            </a:r>
            <a:br>
              <a:rPr lang="en-AU" altLang="en-US"/>
            </a:br>
            <a:endParaRPr lang="en-AU" altLang="en-US"/>
          </a:p>
          <a:p>
            <a:r>
              <a:rPr lang="en-AU" altLang="en-US" b="1"/>
              <a:t>When?</a:t>
            </a:r>
          </a:p>
          <a:p>
            <a:r>
              <a:rPr lang="en-AU" altLang="en-US"/>
              <a:t>In 34% of incidents, there was enough information to determine whether sextortion occurred immediately after the offender received content of the child or whether it was delayed.  Of these cases in which it was known, most (85%) incidents occurred immediately after the offender obtained sexually explicit content of the child. </a:t>
            </a:r>
          </a:p>
          <a:p>
            <a:pPr lvl="1"/>
            <a:r>
              <a:rPr lang="en-AU" altLang="en-US"/>
              <a:t>However, in 15% of these incidents in which there was enough information to determine, the sextortion was delayed up to several years after the offender acquired the sexually explicit material.</a:t>
            </a:r>
          </a:p>
          <a:p>
            <a:r>
              <a:rPr lang="en-AU" altLang="en-US" b="1"/>
              <a:t>How?</a:t>
            </a:r>
          </a:p>
          <a:p>
            <a:r>
              <a:rPr lang="en-AU" altLang="en-US"/>
              <a:t>Many different manipulation tactics were used by offenders, often in combination, to acquire sexual content (images and/or videos) of the child, obtain money from the child or have sex with the child.  The most common tactics were: </a:t>
            </a:r>
          </a:p>
          <a:p>
            <a:pPr lvl="1"/>
            <a:r>
              <a:rPr lang="en-AU" altLang="en-US"/>
              <a:t>Threatening to post previously acquired sexual content online (71%); and</a:t>
            </a:r>
          </a:p>
          <a:p>
            <a:pPr lvl="1"/>
            <a:r>
              <a:rPr lang="en-AU" altLang="en-US"/>
              <a:t>Threatening to post previously acquired sexual content online specifically for family and friends to see (29%).</a:t>
            </a:r>
          </a:p>
          <a:p>
            <a:pPr lvl="1"/>
            <a:r>
              <a:rPr lang="en-AU" altLang="en-US"/>
              <a:t>Some other tactics include: </a:t>
            </a:r>
          </a:p>
          <a:p>
            <a:pPr lvl="2"/>
            <a:r>
              <a:rPr lang="en-AU" altLang="en-US"/>
              <a:t>Reciprocation, whereby the offender coerced the child into providing sexual content by promising reciprocity</a:t>
            </a:r>
          </a:p>
          <a:p>
            <a:pPr lvl="2"/>
            <a:r>
              <a:rPr lang="en-AU" altLang="en-US"/>
              <a:t>Developing a bond with the child through flattery and praise</a:t>
            </a:r>
          </a:p>
          <a:p>
            <a:pPr lvl="2"/>
            <a:r>
              <a:rPr lang="en-AU" altLang="en-US"/>
              <a:t>Secretly recording sexually explicit videos of the child during video chats</a:t>
            </a:r>
          </a:p>
          <a:p>
            <a:pPr lvl="2"/>
            <a:r>
              <a:rPr lang="en-AU" altLang="en-US"/>
              <a:t>Using multiple online identities against a given child, such as being the person blackmailing for sexual content as well as pretending to be a supportive friend to the child or a sympathetic victim of the same offender</a:t>
            </a:r>
          </a:p>
          <a:p>
            <a:pPr lvl="2"/>
            <a:r>
              <a:rPr lang="en-AU" altLang="en-US"/>
              <a:t>Pretending to be younger and/or a female</a:t>
            </a:r>
          </a:p>
          <a:p>
            <a:pPr lvl="2"/>
            <a:r>
              <a:rPr lang="en-AU" altLang="en-US"/>
              <a:t>Threatening to physically hurt or sexually assault the child or their family </a:t>
            </a:r>
          </a:p>
          <a:p>
            <a:pPr lvl="2"/>
            <a:r>
              <a:rPr lang="en-AU" altLang="en-US"/>
              <a:t>Threatening to create sexual content of the child using digital-editing tools</a:t>
            </a:r>
          </a:p>
          <a:p>
            <a:pPr lvl="2"/>
            <a:r>
              <a:rPr lang="en-AU" altLang="en-US"/>
              <a:t>Accessing the child’s account without authorization and stealing sexual content of the child</a:t>
            </a:r>
          </a:p>
          <a:p>
            <a:pPr lvl="2"/>
            <a:r>
              <a:rPr lang="en-AU" altLang="en-US"/>
              <a:t>Threatening to commit suicide if the child does not provide sexual content</a:t>
            </a:r>
          </a:p>
          <a:p>
            <a:pPr lvl="2"/>
            <a:r>
              <a:rPr lang="en-AU" altLang="en-US"/>
              <a:t>Creating a fake profile as the child and posting sexual content of the child</a:t>
            </a:r>
          </a:p>
          <a:p>
            <a:pPr lvl="2"/>
            <a:r>
              <a:rPr lang="en-AU" altLang="en-US"/>
              <a:t>Pretending to be a modeling agent to obtain sexual content of the child</a:t>
            </a:r>
          </a:p>
          <a:p>
            <a:pPr lvl="2"/>
            <a:r>
              <a:rPr lang="en-AU" altLang="en-US"/>
              <a:t>Threatening to post sexually explicit conversations with the child online</a:t>
            </a:r>
          </a:p>
          <a:p>
            <a:r>
              <a:rPr lang="en-AU" altLang="en-US" b="1"/>
              <a:t>What are the effects of sextortion?</a:t>
            </a:r>
          </a:p>
          <a:p>
            <a:r>
              <a:rPr lang="en-AU" altLang="en-US"/>
              <a:t>In 18% of CyberTipline sextortion reports, it was indicated that the child victim had experienced a negative outcome as the result of the victimization, such as hopelessness, fear, anxiety and depression.  In 28% of these reports with negative outcomes (5% of all sextortion reports), the child had engaged in self-harm, had been suicidal, or had attempted suicide as a result of the victimization. </a:t>
            </a:r>
          </a:p>
          <a:p>
            <a:pPr lvl="1"/>
            <a:r>
              <a:rPr lang="en-AU" altLang="en-US"/>
              <a:t>There was no difference between male and female children in negative outcomes of sextortion, or how commonly they were indicated in the CyberTipline reports. </a:t>
            </a:r>
          </a:p>
          <a:p>
            <a:r>
              <a:rPr lang="en-AU" altLang="en-US"/>
              <a:t>In reports that indicated that the child had experienced a negative outcome, it was common that concern was expressed for other potential victims of sextortion; caring about others and wanting to prevent others from the same victimization was a common reason for making a report. </a:t>
            </a:r>
          </a:p>
          <a:p>
            <a:endParaRPr lang="en-US" altLang="en-US"/>
          </a:p>
        </p:txBody>
      </p:sp>
      <p:sp>
        <p:nvSpPr>
          <p:cNvPr id="109572" name="Slide Number Placeholder 3">
            <a:extLst>
              <a:ext uri="{FF2B5EF4-FFF2-40B4-BE49-F238E27FC236}">
                <a16:creationId xmlns:a16="http://schemas.microsoft.com/office/drawing/2014/main" id="{D7FFDCA3-DFFC-40D5-B09B-54836FFD90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D39207D6-4D7D-4881-9FE3-14234F6EF81F}"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8</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416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F872E2B0-6BEB-44E5-8DCC-94D2C67F335F}"/>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72EAD69B-7511-4289-820A-68B0D1B9A8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HANDOUT </a:t>
            </a:r>
            <a:r>
              <a:rPr lang="en-US" altLang="en-US" dirty="0"/>
              <a:t>– Netherlands arrest in Amanda Todd webcam blackmail case.</a:t>
            </a:r>
          </a:p>
        </p:txBody>
      </p:sp>
      <p:sp>
        <p:nvSpPr>
          <p:cNvPr id="111620" name="Slide Number Placeholder 3">
            <a:extLst>
              <a:ext uri="{FF2B5EF4-FFF2-40B4-BE49-F238E27FC236}">
                <a16:creationId xmlns:a16="http://schemas.microsoft.com/office/drawing/2014/main" id="{3822EB92-3993-49D3-8116-3FC8730BA84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B90C3E34-79A3-4D2E-9B33-3E6A7313D695}"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9</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55896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
        <p:nvSpPr>
          <p:cNvPr id="7" name="hc" descr="UNCLASSIFIED  "/>
          <p:cNvSpPr txBox="1"/>
          <p:nvPr userDrawn="1"/>
        </p:nvSpPr>
        <p:spPr>
          <a:xfrm>
            <a:off x="0" y="0"/>
            <a:ext cx="12192000" cy="369332"/>
          </a:xfrm>
          <a:prstGeom prst="rect">
            <a:avLst/>
          </a:prstGeom>
          <a:noFill/>
        </p:spPr>
        <p:txBody>
          <a:bodyPr vert="horz" rtlCol="0">
            <a:spAutoFit/>
          </a:bodyPr>
          <a:lstStyle/>
          <a:p>
            <a:pPr algn="ctr"/>
            <a:r>
              <a:rPr lang="en-AU" sz="1800" b="1" i="0" u="none" baseline="0">
                <a:solidFill>
                  <a:srgbClr val="FF0000"/>
                </a:solidFill>
                <a:latin typeface="calibri" panose="020F0502020204030204" pitchFamily="34" charset="0"/>
              </a:rPr>
              <a:t>UNCLASSIFIED  </a:t>
            </a:r>
          </a:p>
        </p:txBody>
      </p:sp>
      <p:sp>
        <p:nvSpPr>
          <p:cNvPr id="8" name="fc" descr="UNCLASSIFIED  "/>
          <p:cNvSpPr txBox="1"/>
          <p:nvPr userDrawn="1"/>
        </p:nvSpPr>
        <p:spPr>
          <a:xfrm>
            <a:off x="0" y="6520180"/>
            <a:ext cx="12192000" cy="369332"/>
          </a:xfrm>
          <a:prstGeom prst="rect">
            <a:avLst/>
          </a:prstGeom>
          <a:noFill/>
        </p:spPr>
        <p:txBody>
          <a:bodyPr vert="horz" rtlCol="0">
            <a:spAutoFit/>
          </a:bodyPr>
          <a:lstStyle/>
          <a:p>
            <a:pPr algn="ctr"/>
            <a:r>
              <a:rPr lang="en-AU" sz="1800" b="1" i="0" u="none" baseline="0">
                <a:solidFill>
                  <a:srgbClr val="FF0000"/>
                </a:solidFill>
                <a:latin typeface="calibri" panose="020F0502020204030204" pitchFamily="34" charset="0"/>
              </a:rPr>
              <a:t>UNCLASSIFIED  </a:t>
            </a:r>
          </a:p>
        </p:txBody>
      </p:sp>
    </p:spTree>
    <p:extLst>
      <p:ext uri="{BB962C8B-B14F-4D97-AF65-F5344CB8AC3E}">
        <p14:creationId xmlns:p14="http://schemas.microsoft.com/office/powerpoint/2010/main" val="209985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9F3E-C79D-48AC-A52B-77C255A0D52D}"/>
              </a:ext>
            </a:extLst>
          </p:cNvPr>
          <p:cNvSpPr>
            <a:spLocks noGrp="1"/>
          </p:cNvSpPr>
          <p:nvPr>
            <p:ph type="ctrTitle"/>
          </p:nvPr>
        </p:nvSpPr>
        <p:spPr>
          <a:xfrm>
            <a:off x="6746628" y="1783959"/>
            <a:ext cx="4645250" cy="2889114"/>
          </a:xfrm>
        </p:spPr>
        <p:txBody>
          <a:bodyPr anchor="b">
            <a:normAutofit fontScale="90000"/>
          </a:bodyPr>
          <a:lstStyle/>
          <a:p>
            <a:pPr algn="l">
              <a:lnSpc>
                <a:spcPct val="150000"/>
              </a:lnSpc>
            </a:pPr>
            <a:r>
              <a:rPr lang="km-KH" sz="4700" dirty="0">
                <a:cs typeface="+mn-cs"/>
              </a:rPr>
              <a:t>ការធ្វើអាជីវកម្មតាមប្រព័ន្ធអនឡាញ</a:t>
            </a:r>
            <a:br>
              <a:rPr lang="en-AU" sz="4700" dirty="0"/>
            </a:br>
            <a:endParaRPr lang="en-AU" sz="4700" dirty="0"/>
          </a:p>
        </p:txBody>
      </p:sp>
      <p:sp>
        <p:nvSpPr>
          <p:cNvPr id="26" name="Freeform: Shape 2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tanding in a room&#10;&#10;Description automatically generated">
            <a:extLst>
              <a:ext uri="{FF2B5EF4-FFF2-40B4-BE49-F238E27FC236}">
                <a16:creationId xmlns:a16="http://schemas.microsoft.com/office/drawing/2014/main" id="{FFB42C40-7B95-4DD6-863F-2535133A8DED}"/>
              </a:ext>
            </a:extLst>
          </p:cNvPr>
          <p:cNvPicPr>
            <a:picLocks noChangeAspect="1"/>
          </p:cNvPicPr>
          <p:nvPr/>
        </p:nvPicPr>
        <p:blipFill rotWithShape="1">
          <a:blip r:embed="rId3"/>
          <a:srcRect l="28104" r="27975"/>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5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6260" name="Picture 2">
            <a:extLst>
              <a:ext uri="{FF2B5EF4-FFF2-40B4-BE49-F238E27FC236}">
                <a16:creationId xmlns:a16="http://schemas.microsoft.com/office/drawing/2014/main" id="{1CB97436-09B8-4426-9D52-CA7936935052}"/>
              </a:ext>
            </a:extLst>
          </p:cNvPr>
          <p:cNvPicPr>
            <a:picLocks noChangeAspect="1"/>
          </p:cNvPicPr>
          <p:nvPr/>
        </p:nvPicPr>
        <p:blipFill rotWithShape="1">
          <a:blip r:embed="rId3">
            <a:extLst>
              <a:ext uri="{28A0092B-C50C-407E-A947-70E740481C1C}">
                <a14:useLocalDpi xmlns:a14="http://schemas.microsoft.com/office/drawing/2010/main" val="0"/>
              </a:ext>
            </a:extLst>
          </a:blip>
          <a:srcRect r="8495"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1" name="Content Placeholder 6">
            <a:extLst>
              <a:ext uri="{FF2B5EF4-FFF2-40B4-BE49-F238E27FC236}">
                <a16:creationId xmlns:a16="http://schemas.microsoft.com/office/drawing/2014/main" id="{172A0F26-E035-416A-BF9B-F38A836046E4}"/>
              </a:ext>
            </a:extLst>
          </p:cNvPr>
          <p:cNvSpPr>
            <a:spLocks noGrp="1"/>
          </p:cNvSpPr>
          <p:nvPr>
            <p:ph idx="1"/>
          </p:nvPr>
        </p:nvSpPr>
        <p:spPr>
          <a:xfrm>
            <a:off x="7792872" y="917725"/>
            <a:ext cx="3835021" cy="4852362"/>
          </a:xfrm>
        </p:spPr>
        <p:txBody>
          <a:bodyPr rtlCol="0" anchor="ctr">
            <a:normAutofit fontScale="85000" lnSpcReduction="20000"/>
          </a:bodyPr>
          <a:lstStyle/>
          <a:p>
            <a:pPr marL="514350" indent="-514350">
              <a:buNone/>
              <a:defRPr/>
            </a:pPr>
            <a:endParaRPr lang="km-KH" sz="2400" dirty="0">
              <a:solidFill>
                <a:srgbClr val="FFFFFF"/>
              </a:solidFill>
            </a:endParaRPr>
          </a:p>
          <a:p>
            <a:pPr marL="514350" indent="-514350">
              <a:buNone/>
              <a:defRPr/>
            </a:pPr>
            <a:r>
              <a:rPr lang="km-KH" dirty="0">
                <a:solidFill>
                  <a:srgbClr val="FFFFFF"/>
                </a:solidFill>
              </a:rPr>
              <a:t>សំណួរតែស្តខ្លីៗ៖ </a:t>
            </a:r>
            <a:endParaRPr lang="en-US" dirty="0">
              <a:solidFill>
                <a:srgbClr val="FFFFFF"/>
              </a:solidFill>
            </a:endParaRPr>
          </a:p>
          <a:p>
            <a:pPr marL="514350" indent="-514350">
              <a:lnSpc>
                <a:spcPct val="160000"/>
              </a:lnSpc>
              <a:buFont typeface="+mj-lt"/>
              <a:buAutoNum type="arabicPeriod"/>
              <a:defRPr/>
            </a:pPr>
            <a:r>
              <a:rPr lang="km-KH" sz="2600" dirty="0">
                <a:solidFill>
                  <a:srgbClr val="FFFFFF"/>
                </a:solidFill>
              </a:rPr>
              <a:t>តើនៅក្នុងប្រទេសកម្ពុជាក្នុងចំណោមមនុស្ស ១០០នាក់ មានទូរស័ព្ទដៃប៉ុន្មាន?</a:t>
            </a:r>
            <a:endParaRPr lang="en-US" sz="2600" dirty="0">
              <a:solidFill>
                <a:srgbClr val="FFFFFF"/>
              </a:solidFill>
            </a:endParaRPr>
          </a:p>
          <a:p>
            <a:pPr marL="514350" indent="-514350">
              <a:lnSpc>
                <a:spcPct val="160000"/>
              </a:lnSpc>
              <a:buFont typeface="+mj-lt"/>
              <a:buAutoNum type="arabicPeriod"/>
              <a:defRPr/>
            </a:pPr>
            <a:r>
              <a:rPr lang="km-KH" sz="2600" dirty="0">
                <a:solidFill>
                  <a:srgbClr val="FFFFFF"/>
                </a:solidFill>
              </a:rPr>
              <a:t>ក្នុងចំណោមមនុស្ស ១០០នាក់ តើមានមនុស្សប៉ុន្មាននាក់ប្រើអ៊ីនធើណែតនៅកម្ពុជា​?</a:t>
            </a:r>
            <a:endParaRPr lang="en-US" sz="2600" dirty="0">
              <a:solidFill>
                <a:srgbClr val="FFFFFF"/>
              </a:solidFill>
            </a:endParaRPr>
          </a:p>
          <a:p>
            <a:pPr marL="0" indent="0">
              <a:buNone/>
              <a:defRPr/>
            </a:pPr>
            <a:endParaRPr lang="en-US" sz="2400" dirty="0">
              <a:solidFill>
                <a:srgbClr val="FFFFFF"/>
              </a:solidFill>
            </a:endParaRPr>
          </a:p>
          <a:p>
            <a:pPr indent="-137160">
              <a:buFont typeface="Arial" charset="0"/>
              <a:buChar char="•"/>
              <a:defRPr/>
            </a:pPr>
            <a:endParaRPr lang="en-US" sz="2400" dirty="0">
              <a:solidFill>
                <a:srgbClr val="FFFFFF"/>
              </a:solidFill>
            </a:endParaRPr>
          </a:p>
          <a:p>
            <a:pPr indent="-137160">
              <a:buFont typeface="Arial" charset="0"/>
              <a:buChar char="•"/>
              <a:defRPr/>
            </a:pPr>
            <a:endParaRPr lang="en-US" sz="2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20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20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2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3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306" name="Plassholder for innhold 3" descr="world map.png">
            <a:extLst>
              <a:ext uri="{FF2B5EF4-FFF2-40B4-BE49-F238E27FC236}">
                <a16:creationId xmlns:a16="http://schemas.microsoft.com/office/drawing/2014/main" id="{24E737D4-C61A-40EB-BC25-FBD3C0D245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043517"/>
            <a:ext cx="10905066" cy="47709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9" name="Freeform: Shape 7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8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6" name="Title 5">
            <a:extLst>
              <a:ext uri="{FF2B5EF4-FFF2-40B4-BE49-F238E27FC236}">
                <a16:creationId xmlns:a16="http://schemas.microsoft.com/office/drawing/2014/main" id="{006763E0-A229-4E7F-B9EF-296D99E0679A}"/>
              </a:ext>
            </a:extLst>
          </p:cNvPr>
          <p:cNvSpPr>
            <a:spLocks noGrp="1"/>
          </p:cNvSpPr>
          <p:nvPr>
            <p:ph type="title"/>
          </p:nvPr>
        </p:nvSpPr>
        <p:spPr>
          <a:xfrm>
            <a:off x="535020" y="685800"/>
            <a:ext cx="2780271" cy="5105400"/>
          </a:xfrm>
        </p:spPr>
        <p:txBody>
          <a:bodyPr rtlCol="0">
            <a:normAutofit/>
          </a:bodyPr>
          <a:lstStyle/>
          <a:p>
            <a:pPr>
              <a:lnSpc>
                <a:spcPct val="150000"/>
              </a:lnSpc>
              <a:defRPr/>
            </a:pPr>
            <a:r>
              <a:rPr lang="km-KH" sz="3100" dirty="0">
                <a:solidFill>
                  <a:srgbClr val="FFFFFF"/>
                </a:solidFill>
                <a:cs typeface="+mn-cs"/>
              </a:rPr>
              <a:t>តើអ្វីទៅជាការធ្វើអាជីវកម្មផ្លូវភេទលើកុមារតាមអនឡាញ?</a:t>
            </a:r>
            <a:br>
              <a:rPr lang="km-KH" sz="3100" dirty="0">
                <a:solidFill>
                  <a:srgbClr val="FFFFFF"/>
                </a:solidFill>
                <a:cs typeface="+mn-cs"/>
              </a:rPr>
            </a:br>
            <a:endParaRPr lang="th-TH" sz="3700" dirty="0">
              <a:solidFill>
                <a:srgbClr val="FFFFFF"/>
              </a:solidFill>
            </a:endParaRPr>
          </a:p>
        </p:txBody>
      </p:sp>
      <p:graphicFrame>
        <p:nvGraphicFramePr>
          <p:cNvPr id="18440" name="Content Placeholder 6">
            <a:extLst>
              <a:ext uri="{FF2B5EF4-FFF2-40B4-BE49-F238E27FC236}">
                <a16:creationId xmlns:a16="http://schemas.microsoft.com/office/drawing/2014/main" id="{7DA28C3D-430D-493E-8E62-C2F96B2F57C2}"/>
              </a:ext>
            </a:extLst>
          </p:cNvPr>
          <p:cNvGraphicFramePr>
            <a:graphicFrameLocks noGrp="1"/>
          </p:cNvGraphicFramePr>
          <p:nvPr>
            <p:ph idx="1"/>
            <p:extLst>
              <p:ext uri="{D42A27DB-BD31-4B8C-83A1-F6EECF244321}">
                <p14:modId xmlns:p14="http://schemas.microsoft.com/office/powerpoint/2010/main" val="327935688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4CB6EE8-EAF0-49DC-93A5-4AA236F58ACC}"/>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rtlCol="0" anchor="ctr">
            <a:normAutofit fontScale="90000"/>
          </a:bodyPr>
          <a:lstStyle/>
          <a:p>
            <a:pPr algn="ctr">
              <a:lnSpc>
                <a:spcPct val="150000"/>
              </a:lnSpc>
              <a:defRPr/>
            </a:pPr>
            <a:r>
              <a:rPr lang="km-KH" sz="2200" dirty="0">
                <a:solidFill>
                  <a:srgbClr val="FFFFFF"/>
                </a:solidFill>
                <a:cs typeface="+mn-cs"/>
              </a:rPr>
              <a:t>តើអ្វីទៅជាការធ្វើអាជីវកម្មផ្លូវភេទលើកុមារតាមអនឡាញ?</a:t>
            </a:r>
            <a:endParaRPr lang="th-TH" sz="2600" dirty="0">
              <a:solidFill>
                <a:srgbClr val="FFFFFF"/>
              </a:solidFill>
            </a:endParaRPr>
          </a:p>
        </p:txBody>
      </p:sp>
      <p:graphicFrame>
        <p:nvGraphicFramePr>
          <p:cNvPr id="18437" name="Content Placeholder 6">
            <a:extLst>
              <a:ext uri="{FF2B5EF4-FFF2-40B4-BE49-F238E27FC236}">
                <a16:creationId xmlns:a16="http://schemas.microsoft.com/office/drawing/2014/main" id="{E23DA954-0EFB-4F8F-AC30-706AF8E98A52}"/>
              </a:ext>
            </a:extLst>
          </p:cNvPr>
          <p:cNvGraphicFramePr>
            <a:graphicFrameLocks noGrp="1"/>
          </p:cNvGraphicFramePr>
          <p:nvPr>
            <p:ph idx="1"/>
            <p:extLst>
              <p:ext uri="{D42A27DB-BD31-4B8C-83A1-F6EECF244321}">
                <p14:modId xmlns:p14="http://schemas.microsoft.com/office/powerpoint/2010/main" val="1537977443"/>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7141AB19-DC3A-4DAF-85C1-14218C61822A}"/>
              </a:ext>
            </a:extLst>
          </p:cNvPr>
          <p:cNvSpPr>
            <a:spLocks noGrp="1"/>
          </p:cNvSpPr>
          <p:nvPr>
            <p:ph type="title"/>
          </p:nvPr>
        </p:nvSpPr>
        <p:spPr>
          <a:xfrm>
            <a:off x="863029" y="1012004"/>
            <a:ext cx="3416158" cy="4795408"/>
          </a:xfrm>
        </p:spPr>
        <p:txBody>
          <a:bodyPr rtlCol="0">
            <a:normAutofit/>
          </a:bodyPr>
          <a:lstStyle/>
          <a:p>
            <a:pPr>
              <a:lnSpc>
                <a:spcPct val="150000"/>
              </a:lnSpc>
              <a:defRPr/>
            </a:pPr>
            <a:r>
              <a:rPr lang="km-KH" sz="3100" dirty="0">
                <a:solidFill>
                  <a:srgbClr val="FFFFFF"/>
                </a:solidFill>
                <a:cs typeface="+mn-cs"/>
              </a:rPr>
              <a:t>តើអ្វីខ្លះជាប្រភេទនៃការធ្វើអាជីវ​កម្មផ្លូវភេទលើកុមារកើតឡើងតាមអនឡាញ?</a:t>
            </a:r>
            <a:endParaRPr lang="th-TH" dirty="0">
              <a:solidFill>
                <a:srgbClr val="FFFFFF"/>
              </a:solidFill>
            </a:endParaRPr>
          </a:p>
        </p:txBody>
      </p:sp>
      <p:graphicFrame>
        <p:nvGraphicFramePr>
          <p:cNvPr id="18437" name="Content Placeholder 6">
            <a:extLst>
              <a:ext uri="{FF2B5EF4-FFF2-40B4-BE49-F238E27FC236}">
                <a16:creationId xmlns:a16="http://schemas.microsoft.com/office/drawing/2014/main" id="{ACF1C11E-C73B-4FD7-B9F0-506C2EE2FE2B}"/>
              </a:ext>
            </a:extLst>
          </p:cNvPr>
          <p:cNvGraphicFramePr>
            <a:graphicFrameLocks noGrp="1"/>
          </p:cNvGraphicFramePr>
          <p:nvPr>
            <p:ph idx="1"/>
            <p:extLst>
              <p:ext uri="{D42A27DB-BD31-4B8C-83A1-F6EECF244321}">
                <p14:modId xmlns:p14="http://schemas.microsoft.com/office/powerpoint/2010/main" val="40181791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320F17-907B-4775-B7BE-4B97EC570F1B}"/>
              </a:ext>
            </a:extLst>
          </p:cNvPr>
          <p:cNvSpPr>
            <a:spLocks noGrp="1"/>
          </p:cNvSpPr>
          <p:nvPr>
            <p:ph type="title"/>
          </p:nvPr>
        </p:nvSpPr>
        <p:spPr>
          <a:xfrm>
            <a:off x="1905001" y="685800"/>
            <a:ext cx="8183563" cy="685800"/>
          </a:xfrm>
        </p:spPr>
        <p:txBody>
          <a:bodyPr rtlCol="0" anchor="t">
            <a:normAutofit fontScale="90000"/>
          </a:bodyPr>
          <a:lstStyle/>
          <a:p>
            <a:pPr>
              <a:defRPr/>
            </a:pPr>
            <a:r>
              <a:rPr lang="km-KH" dirty="0">
                <a:solidFill>
                  <a:srgbClr val="2FA732"/>
                </a:solidFill>
                <a:cs typeface="+mn-cs"/>
              </a:rPr>
              <a:t>ការបង្ហាញតាមអនឡាញ</a:t>
            </a:r>
            <a:endParaRPr lang="th-TH" dirty="0">
              <a:solidFill>
                <a:schemeClr val="accent1">
                  <a:tint val="88000"/>
                  <a:satMod val="150000"/>
                </a:schemeClr>
              </a:solidFill>
              <a:cs typeface="+mn-cs"/>
            </a:endParaRPr>
          </a:p>
        </p:txBody>
      </p:sp>
      <p:sp>
        <p:nvSpPr>
          <p:cNvPr id="18435" name="Content Placeholder 6">
            <a:extLst>
              <a:ext uri="{FF2B5EF4-FFF2-40B4-BE49-F238E27FC236}">
                <a16:creationId xmlns:a16="http://schemas.microsoft.com/office/drawing/2014/main" id="{406FF0E8-9F0F-4050-87FE-3247B6472A1D}"/>
              </a:ext>
            </a:extLst>
          </p:cNvPr>
          <p:cNvSpPr>
            <a:spLocks noGrp="1"/>
          </p:cNvSpPr>
          <p:nvPr>
            <p:ph idx="1"/>
          </p:nvPr>
        </p:nvSpPr>
        <p:spPr>
          <a:xfrm>
            <a:off x="1552575" y="1711325"/>
            <a:ext cx="7620000" cy="4419600"/>
          </a:xfrm>
        </p:spPr>
        <p:txBody>
          <a:bodyPr rtlCol="0">
            <a:normAutofit/>
          </a:bodyPr>
          <a:lstStyle/>
          <a:p>
            <a:pPr marL="0" indent="0" algn="ctr">
              <a:lnSpc>
                <a:spcPct val="100000"/>
              </a:lnSpc>
              <a:spcBef>
                <a:spcPts val="0"/>
              </a:spcBef>
              <a:buNone/>
              <a:defRPr/>
            </a:pPr>
            <a:r>
              <a:rPr lang="km-KH" sz="2400" dirty="0">
                <a:solidFill>
                  <a:srgbClr val="7030A0"/>
                </a:solidFill>
                <a:latin typeface="Euphemia" panose="020B0503040102020104" pitchFamily="34" charset="0"/>
              </a:rPr>
              <a:t>រឿងរ៉ាងរបស់ ម៉ាត</a:t>
            </a:r>
            <a:r>
              <a:rPr lang="km-KH" sz="2400" dirty="0">
                <a:solidFill>
                  <a:srgbClr val="7030A0"/>
                </a:solidFill>
              </a:rPr>
              <a:t> </a:t>
            </a:r>
            <a:r>
              <a:rPr lang="km-KH" sz="2400" dirty="0">
                <a:solidFill>
                  <a:srgbClr val="7030A0"/>
                </a:solidFill>
                <a:cs typeface="FreesiaUPC" pitchFamily="34" charset="-34"/>
              </a:rPr>
              <a:t>(</a:t>
            </a:r>
            <a:r>
              <a:rPr lang="en-US" sz="2400" dirty="0">
                <a:solidFill>
                  <a:srgbClr val="7030A0"/>
                </a:solidFill>
                <a:cs typeface="FreesiaUPC" pitchFamily="34" charset="-34"/>
              </a:rPr>
              <a:t>Matt’s Story</a:t>
            </a:r>
            <a:r>
              <a:rPr lang="km-KH" sz="2400" dirty="0">
                <a:solidFill>
                  <a:srgbClr val="7030A0"/>
                </a:solidFill>
                <a:cs typeface="FreesiaUPC" pitchFamily="34" charset="-34"/>
              </a:rPr>
              <a:t>)</a:t>
            </a:r>
            <a:endParaRPr lang="en-US" sz="2400" dirty="0">
              <a:solidFill>
                <a:srgbClr val="7030A0"/>
              </a:solidFill>
              <a:cs typeface="FreesiaUPC" pitchFamily="34" charset="-34"/>
            </a:endParaRPr>
          </a:p>
          <a:p>
            <a:pPr marL="0" indent="0" algn="just">
              <a:lnSpc>
                <a:spcPct val="100000"/>
              </a:lnSpc>
              <a:spcBef>
                <a:spcPts val="0"/>
              </a:spcBef>
              <a:buNone/>
              <a:defRPr/>
            </a:pPr>
            <a:endParaRPr lang="en-US" sz="2400" dirty="0">
              <a:solidFill>
                <a:srgbClr val="7030A0"/>
              </a:solidFill>
              <a:cs typeface="FreesiaUPC" pitchFamily="34" charset="-34"/>
            </a:endParaRPr>
          </a:p>
          <a:p>
            <a:pPr marL="0" indent="0" algn="just">
              <a:lnSpc>
                <a:spcPct val="100000"/>
              </a:lnSpc>
              <a:spcBef>
                <a:spcPts val="0"/>
              </a:spcBef>
              <a:buNone/>
              <a:defRPr/>
            </a:pPr>
            <a:endParaRPr lang="en-US" sz="2400" dirty="0">
              <a:solidFill>
                <a:srgbClr val="7030A0"/>
              </a:solidFill>
              <a:cs typeface="FreesiaUPC" pitchFamily="34" charset="-34"/>
            </a:endParaRPr>
          </a:p>
          <a:p>
            <a:pPr marL="0" indent="0" algn="just">
              <a:lnSpc>
                <a:spcPct val="100000"/>
              </a:lnSpc>
              <a:spcBef>
                <a:spcPts val="0"/>
              </a:spcBef>
              <a:buNone/>
              <a:defRPr/>
            </a:pPr>
            <a:endParaRPr lang="en-US" sz="2600" i="1" dirty="0">
              <a:solidFill>
                <a:srgbClr val="7030A0"/>
              </a:solidFill>
              <a:cs typeface="FreesiaUPC" pitchFamily="34" charset="-34"/>
            </a:endParaRPr>
          </a:p>
          <a:p>
            <a:pPr indent="-137160">
              <a:buNone/>
              <a:defRPr/>
            </a:pPr>
            <a:endParaRPr lang="en-US" sz="2600" dirty="0">
              <a:cs typeface="FreesiaUPC" pitchFamily="34" charset="-34"/>
            </a:endParaRPr>
          </a:p>
          <a:p>
            <a:pPr indent="-137160">
              <a:buNone/>
              <a:defRPr/>
            </a:pPr>
            <a:endParaRPr lang="en-US" sz="2600" dirty="0">
              <a:cs typeface="FreesiaUPC" pitchFamily="34" charset="-34"/>
            </a:endParaRPr>
          </a:p>
        </p:txBody>
      </p:sp>
      <p:sp>
        <p:nvSpPr>
          <p:cNvPr id="106501" name="Rectangle 1">
            <a:extLst>
              <a:ext uri="{FF2B5EF4-FFF2-40B4-BE49-F238E27FC236}">
                <a16:creationId xmlns:a16="http://schemas.microsoft.com/office/drawing/2014/main" id="{319E5147-0D6B-482E-909B-454DA54FD65C}"/>
              </a:ext>
            </a:extLst>
          </p:cNvPr>
          <p:cNvSpPr>
            <a:spLocks noChangeArrowheads="1"/>
          </p:cNvSpPr>
          <p:nvPr/>
        </p:nvSpPr>
        <p:spPr bwMode="auto">
          <a:xfrm>
            <a:off x="2668256" y="5077627"/>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endParaRPr lang="en-AU" altLang="en-US" sz="2400" dirty="0">
              <a:solidFill>
                <a:srgbClr val="7030A0"/>
              </a:solidFill>
              <a:cs typeface="FreesiaUPC" panose="020B0604020202020204" pitchFamily="34" charset="-34"/>
            </a:endParaRPr>
          </a:p>
          <a:p>
            <a:pPr algn="ctr" eaLnBrk="1" hangingPunct="1"/>
            <a:r>
              <a:rPr lang="en-AU" altLang="en-US" sz="1600" dirty="0">
                <a:solidFill>
                  <a:srgbClr val="7030A0"/>
                </a:solidFill>
                <a:cs typeface="FreesiaUPC" panose="020B0604020202020204" pitchFamily="34" charset="-34"/>
              </a:rPr>
              <a:t>https://www.youtube.com/watch?v=nDBDUX7KPT0</a:t>
            </a:r>
          </a:p>
        </p:txBody>
      </p:sp>
      <p:pic>
        <p:nvPicPr>
          <p:cNvPr id="106502" name="Picture 1">
            <a:extLst>
              <a:ext uri="{FF2B5EF4-FFF2-40B4-BE49-F238E27FC236}">
                <a16:creationId xmlns:a16="http://schemas.microsoft.com/office/drawing/2014/main" id="{15C60266-CDA0-4D8F-9B90-C93E0CBFC8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86000"/>
            <a:ext cx="5238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2D484-B697-4BAF-9FF6-CCBF7F3F5E2E}"/>
              </a:ext>
            </a:extLst>
          </p:cNvPr>
          <p:cNvSpPr>
            <a:spLocks noGrp="1"/>
          </p:cNvSpPr>
          <p:nvPr>
            <p:ph type="title"/>
          </p:nvPr>
        </p:nvSpPr>
        <p:spPr>
          <a:xfrm>
            <a:off x="6653600" y="1396289"/>
            <a:ext cx="5006336" cy="1325563"/>
          </a:xfrm>
        </p:spPr>
        <p:txBody>
          <a:bodyPr rtlCol="0">
            <a:normAutofit fontScale="90000"/>
          </a:bodyPr>
          <a:lstStyle/>
          <a:p>
            <a:pPr>
              <a:lnSpc>
                <a:spcPct val="150000"/>
              </a:lnSpc>
              <a:defRPr/>
            </a:pPr>
            <a:r>
              <a:rPr lang="km-KH" sz="3600" dirty="0">
                <a:cs typeface="+mn-cs"/>
              </a:rPr>
              <a:t>ការរួមភេទដោយការផ្តល់ជាប្រាក់</a:t>
            </a:r>
            <a:br>
              <a:rPr lang="km-KH" dirty="0"/>
            </a:br>
            <a:r>
              <a:rPr lang="en-US" dirty="0" err="1"/>
              <a:t>Sextortion</a:t>
            </a:r>
            <a:br>
              <a:rPr lang="en-US" dirty="0"/>
            </a:br>
            <a:endParaRPr lang="th-TH" dirty="0"/>
          </a:p>
        </p:txBody>
      </p:sp>
      <p:sp>
        <p:nvSpPr>
          <p:cNvPr id="138" name="Freeform: Shape 137">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8549" name="Picture 2">
            <a:extLst>
              <a:ext uri="{FF2B5EF4-FFF2-40B4-BE49-F238E27FC236}">
                <a16:creationId xmlns:a16="http://schemas.microsoft.com/office/drawing/2014/main" id="{96C09DA6-7564-4717-8E5C-2DE8A680A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64241" y="1546627"/>
            <a:ext cx="4105275" cy="22989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6">
            <a:extLst>
              <a:ext uri="{FF2B5EF4-FFF2-40B4-BE49-F238E27FC236}">
                <a16:creationId xmlns:a16="http://schemas.microsoft.com/office/drawing/2014/main" id="{0B783E66-82FE-44EA-A8C9-755B467F17A9}"/>
              </a:ext>
            </a:extLst>
          </p:cNvPr>
          <p:cNvSpPr>
            <a:spLocks noGrp="1"/>
          </p:cNvSpPr>
          <p:nvPr>
            <p:ph idx="1"/>
          </p:nvPr>
        </p:nvSpPr>
        <p:spPr>
          <a:xfrm>
            <a:off x="6658044" y="2871982"/>
            <a:ext cx="5006336" cy="3181684"/>
          </a:xfrm>
        </p:spPr>
        <p:txBody>
          <a:bodyPr rtlCol="0" anchor="t">
            <a:normAutofit/>
          </a:bodyPr>
          <a:lstStyle/>
          <a:p>
            <a:pPr>
              <a:defRPr/>
            </a:pPr>
            <a:endParaRPr lang="en-AU" sz="1800" dirty="0"/>
          </a:p>
          <a:p>
            <a:pPr>
              <a:defRPr/>
            </a:pPr>
            <a:endParaRPr lang="en-AU" sz="1800" dirty="0"/>
          </a:p>
          <a:p>
            <a:pPr>
              <a:defRPr/>
            </a:pPr>
            <a:endParaRPr lang="en-AU" sz="1800" dirty="0"/>
          </a:p>
          <a:p>
            <a:pPr>
              <a:defRPr/>
            </a:pPr>
            <a:endParaRPr lang="en-AU" sz="1800" dirty="0"/>
          </a:p>
          <a:p>
            <a:pPr marL="34925" indent="0">
              <a:buNone/>
              <a:defRPr/>
            </a:pPr>
            <a:endParaRPr lang="en-AU" sz="1800" dirty="0"/>
          </a:p>
          <a:p>
            <a:pPr>
              <a:defRPr/>
            </a:pPr>
            <a:endParaRPr lang="en-AU" sz="1800" dirty="0"/>
          </a:p>
          <a:p>
            <a:pPr>
              <a:defRPr/>
            </a:pPr>
            <a:endParaRPr lang="en-AU" sz="1800" dirty="0"/>
          </a:p>
          <a:p>
            <a:pPr marL="34925" indent="0">
              <a:buNone/>
              <a:defRPr/>
            </a:pPr>
            <a:r>
              <a:rPr lang="en-AU" sz="1800" dirty="0"/>
              <a:t>https://youtu.be/a440H146l14</a:t>
            </a:r>
          </a:p>
          <a:p>
            <a:pPr>
              <a:defRPr/>
            </a:pPr>
            <a:endParaRPr lang="en-AU" sz="1800" dirty="0"/>
          </a:p>
        </p:txBody>
      </p:sp>
      <p:sp>
        <p:nvSpPr>
          <p:cNvPr id="7" name="Title 5">
            <a:extLst>
              <a:ext uri="{FF2B5EF4-FFF2-40B4-BE49-F238E27FC236}">
                <a16:creationId xmlns:a16="http://schemas.microsoft.com/office/drawing/2014/main" id="{35C2D484-B697-4BAF-9FF6-CCBF7F3F5E2E}"/>
              </a:ext>
            </a:extLst>
          </p:cNvPr>
          <p:cNvSpPr txBox="1">
            <a:spLocks/>
          </p:cNvSpPr>
          <p:nvPr/>
        </p:nvSpPr>
        <p:spPr>
          <a:xfrm>
            <a:off x="364241" y="3845582"/>
            <a:ext cx="4235055" cy="917488"/>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km-KH" sz="2400" b="1" i="1" dirty="0">
                <a:cs typeface="+mn-cs"/>
              </a:rPr>
              <a:t>ការបោកបញ្ឆោតតាមអនឡាញ</a:t>
            </a:r>
            <a:endParaRPr lang="th-TH" sz="2400" dirty="0"/>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DD1938-0478-4247-BB12-9A5BAA457316}"/>
              </a:ext>
            </a:extLst>
          </p:cNvPr>
          <p:cNvSpPr>
            <a:spLocks noGrp="1"/>
          </p:cNvSpPr>
          <p:nvPr>
            <p:ph type="title"/>
          </p:nvPr>
        </p:nvSpPr>
        <p:spPr>
          <a:xfrm>
            <a:off x="6537023" y="1370540"/>
            <a:ext cx="5006336" cy="1325563"/>
          </a:xfrm>
        </p:spPr>
        <p:txBody>
          <a:bodyPr rtlCol="0">
            <a:normAutofit fontScale="90000"/>
          </a:bodyPr>
          <a:lstStyle/>
          <a:p>
            <a:pPr>
              <a:lnSpc>
                <a:spcPct val="150000"/>
              </a:lnSpc>
              <a:defRPr/>
            </a:pPr>
            <a:br>
              <a:rPr lang="km-KH" sz="3600" dirty="0">
                <a:cs typeface="+mn-cs"/>
              </a:rPr>
            </a:br>
            <a:r>
              <a:rPr lang="km-KH" sz="3600" dirty="0">
                <a:cs typeface="+mn-cs"/>
              </a:rPr>
              <a:t>ការរួមភេទដោយការផ្តល់ជាប្រាក់</a:t>
            </a:r>
            <a:br>
              <a:rPr lang="km-KH" dirty="0"/>
            </a:br>
            <a:r>
              <a:rPr lang="en-US" dirty="0" err="1"/>
              <a:t>Sextortion</a:t>
            </a:r>
            <a:br>
              <a:rPr lang="en-US" dirty="0"/>
            </a:br>
            <a:endParaRPr lang="th-TH" dirty="0"/>
          </a:p>
        </p:txBody>
      </p:sp>
      <p:sp>
        <p:nvSpPr>
          <p:cNvPr id="138" name="Freeform: Shape 137">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0597" name="Picture 1">
            <a:extLst>
              <a:ext uri="{FF2B5EF4-FFF2-40B4-BE49-F238E27FC236}">
                <a16:creationId xmlns:a16="http://schemas.microsoft.com/office/drawing/2014/main" id="{E22135E5-95F9-43FB-BE37-0BF9382A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64241" y="1330167"/>
            <a:ext cx="4105275" cy="27318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6">
            <a:extLst>
              <a:ext uri="{FF2B5EF4-FFF2-40B4-BE49-F238E27FC236}">
                <a16:creationId xmlns:a16="http://schemas.microsoft.com/office/drawing/2014/main" id="{2639BF77-F811-4ADC-A3F8-1F2F56FE5249}"/>
              </a:ext>
            </a:extLst>
          </p:cNvPr>
          <p:cNvSpPr>
            <a:spLocks noGrp="1"/>
          </p:cNvSpPr>
          <p:nvPr>
            <p:ph idx="1"/>
          </p:nvPr>
        </p:nvSpPr>
        <p:spPr>
          <a:xfrm>
            <a:off x="6685340" y="3295057"/>
            <a:ext cx="5006336" cy="2641719"/>
          </a:xfrm>
        </p:spPr>
        <p:txBody>
          <a:bodyPr rtlCol="0" anchor="t">
            <a:normAutofit fontScale="85000" lnSpcReduction="20000"/>
          </a:bodyPr>
          <a:lstStyle/>
          <a:p>
            <a:pPr marL="0" indent="0">
              <a:spcBef>
                <a:spcPts val="0"/>
              </a:spcBef>
              <a:buNone/>
              <a:defRPr/>
            </a:pPr>
            <a:r>
              <a:rPr lang="km-KH" sz="1800" dirty="0"/>
              <a:t>រឿងរ៉ាវរបស់ អាមីដា​ ថូត</a:t>
            </a:r>
            <a:endParaRPr lang="km-KH" sz="1700" dirty="0"/>
          </a:p>
          <a:p>
            <a:pPr marL="0" indent="0">
              <a:spcBef>
                <a:spcPts val="0"/>
              </a:spcBef>
              <a:buNone/>
              <a:defRPr/>
            </a:pPr>
            <a:r>
              <a:rPr lang="en-AU" sz="1700" dirty="0">
                <a:cs typeface="FreesiaUPC" pitchFamily="34" charset="-34"/>
              </a:rPr>
              <a:t>Amanda Todd’s Story</a:t>
            </a:r>
          </a:p>
          <a:p>
            <a:pPr marL="0" indent="0">
              <a:spcBef>
                <a:spcPts val="0"/>
              </a:spcBef>
              <a:buNone/>
              <a:defRPr/>
            </a:pPr>
            <a:endParaRPr lang="en-US" sz="1700" i="1" dirty="0">
              <a:cs typeface="FreesiaUPC" pitchFamily="34" charset="-34"/>
            </a:endParaRPr>
          </a:p>
          <a:p>
            <a:pPr indent="-137160">
              <a:buNone/>
              <a:defRPr/>
            </a:pPr>
            <a:endParaRPr lang="en-US" sz="1700" dirty="0">
              <a:cs typeface="FreesiaUPC" pitchFamily="34" charset="-34"/>
            </a:endParaRPr>
          </a:p>
          <a:p>
            <a:pPr indent="-137160">
              <a:buNone/>
              <a:defRPr/>
            </a:pPr>
            <a:endParaRPr lang="en-US" sz="1700" dirty="0">
              <a:cs typeface="FreesiaUPC" pitchFamily="34" charset="-34"/>
            </a:endParaRPr>
          </a:p>
          <a:p>
            <a:pPr indent="-137160">
              <a:buNone/>
              <a:defRPr/>
            </a:pPr>
            <a:endParaRPr lang="en-US" sz="1700" dirty="0">
              <a:cs typeface="FreesiaUPC" pitchFamily="34" charset="-34"/>
            </a:endParaRPr>
          </a:p>
          <a:p>
            <a:pPr indent="-137160">
              <a:buNone/>
              <a:defRPr/>
            </a:pPr>
            <a:endParaRPr lang="en-US" sz="1700" dirty="0">
              <a:cs typeface="FreesiaUPC" pitchFamily="34" charset="-34"/>
            </a:endParaRPr>
          </a:p>
          <a:p>
            <a:pPr indent="-137160">
              <a:buNone/>
              <a:defRPr/>
            </a:pPr>
            <a:endParaRPr lang="en-US" sz="1700" dirty="0">
              <a:cs typeface="FreesiaUPC" pitchFamily="34" charset="-34"/>
            </a:endParaRPr>
          </a:p>
          <a:p>
            <a:pPr indent="-137160">
              <a:buNone/>
              <a:defRPr/>
            </a:pPr>
            <a:endParaRPr lang="en-US" sz="1700" dirty="0">
              <a:cs typeface="FreesiaUPC" pitchFamily="34" charset="-34"/>
            </a:endParaRPr>
          </a:p>
          <a:p>
            <a:pPr indent="-137160">
              <a:buNone/>
              <a:defRPr/>
            </a:pPr>
            <a:r>
              <a:rPr lang="en-US" sz="1700" dirty="0">
                <a:cs typeface="FreesiaUPC" pitchFamily="34" charset="-34"/>
              </a:rPr>
              <a:t>https://www.youtube.com/watch?v=ni-Y3wU92iU</a:t>
            </a:r>
          </a:p>
        </p:txBody>
      </p:sp>
      <p:sp>
        <p:nvSpPr>
          <p:cNvPr id="7" name="Title 5">
            <a:extLst>
              <a:ext uri="{FF2B5EF4-FFF2-40B4-BE49-F238E27FC236}">
                <a16:creationId xmlns:a16="http://schemas.microsoft.com/office/drawing/2014/main" id="{3CDD1938-0478-4247-BB12-9A5BAA457316}"/>
              </a:ext>
            </a:extLst>
          </p:cNvPr>
          <p:cNvSpPr txBox="1">
            <a:spLocks/>
          </p:cNvSpPr>
          <p:nvPr/>
        </p:nvSpPr>
        <p:spPr>
          <a:xfrm>
            <a:off x="364241" y="4134456"/>
            <a:ext cx="4105276" cy="73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km-KH" sz="2000" dirty="0">
                <a:solidFill>
                  <a:schemeClr val="bg1"/>
                </a:solidFill>
                <a:cs typeface="+mn-cs"/>
              </a:rPr>
              <a:t>ខ្ញុំបានទទួលសារតាមហ្វេសប៊ុក</a:t>
            </a:r>
            <a:br>
              <a:rPr lang="en-US" sz="2000" dirty="0"/>
            </a:br>
            <a:endParaRPr lang="th-TH" sz="2000" dirty="0"/>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814</Words>
  <Application>Microsoft Office PowerPoint</Application>
  <PresentationFormat>Widescreen</PresentationFormat>
  <Paragraphs>133</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vt:lpstr>
      <vt:lpstr>Calibri Light</vt:lpstr>
      <vt:lpstr>Corbel</vt:lpstr>
      <vt:lpstr>Euphemia</vt:lpstr>
      <vt:lpstr>Verdana</vt:lpstr>
      <vt:lpstr>Office Theme</vt:lpstr>
      <vt:lpstr>ការធ្វើអាជីវកម្មតាមប្រព័ន្ធអនឡាញ </vt:lpstr>
      <vt:lpstr>PowerPoint Presentation</vt:lpstr>
      <vt:lpstr>PowerPoint Presentation</vt:lpstr>
      <vt:lpstr>តើអ្វីទៅជាការធ្វើអាជីវកម្មផ្លូវភេទលើកុមារតាមអនឡាញ? </vt:lpstr>
      <vt:lpstr>តើអ្វីទៅជាការធ្វើអាជីវកម្មផ្លូវភេទលើកុមារតាមអនឡាញ?</vt:lpstr>
      <vt:lpstr>តើអ្វីខ្លះជាប្រភេទនៃការធ្វើអាជីវ​កម្មផ្លូវភេទលើកុមារកើតឡើងតាមអនឡាញ?</vt:lpstr>
      <vt:lpstr>ការបង្ហាញតាមអនឡាញ</vt:lpstr>
      <vt:lpstr>ការរួមភេទដោយការផ្តល់ជាប្រាក់ Sextortion </vt:lpstr>
      <vt:lpstr> ការរួមភេទដោយការផ្តល់ជាប្រាក់ Sextortion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CHILDREN  FROM  FOREIGN CHILD SEX OFFENDERS   Phnom Penh 2019</dc:title>
  <dc:creator>anita dodds</dc:creator>
  <cp:lastModifiedBy>DELL</cp:lastModifiedBy>
  <cp:revision>33</cp:revision>
  <dcterms:created xsi:type="dcterms:W3CDTF">2019-05-20T15:51:40Z</dcterms:created>
  <dcterms:modified xsi:type="dcterms:W3CDTF">2019-06-26T07:07:10Z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578d4a04-ab73-4fd5-8a41-154070848fec</vt:lpwstr>
  </property>
  <property fmtid="{D5CDD505-2E9C-101B-9397-08002B2CF9AE}" pid="3" name="TitusVER">
    <vt:lpwstr>NEW</vt:lpwstr>
  </property>
  <property fmtid="{D5CDD505-2E9C-101B-9397-08002B2CF9AE}" pid="4" name="TitusSEC">
    <vt:lpwstr>UNCLASSIFIED</vt:lpwstr>
  </property>
  <property fmtid="{D5CDD505-2E9C-101B-9397-08002B2CF9AE}" pid="5" name="SEC">
    <vt:lpwstr>UNCLASSIFIED</vt:lpwstr>
  </property>
  <property fmtid="{D5CDD505-2E9C-101B-9397-08002B2CF9AE}" pid="6" name="DLM">
    <vt:lpwstr>No DLM</vt:lpwstr>
  </property>
</Properties>
</file>