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635" r:id="rId2"/>
    <p:sldId id="926" r:id="rId3"/>
    <p:sldId id="634" r:id="rId4"/>
    <p:sldId id="636" r:id="rId5"/>
    <p:sldId id="924" r:id="rId6"/>
    <p:sldId id="570" r:id="rId7"/>
    <p:sldId id="567" r:id="rId8"/>
    <p:sldId id="5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dodds" initials="ad" lastIdx="1" clrIdx="0">
    <p:extLst>
      <p:ext uri="{19B8F6BF-5375-455C-9EA6-DF929625EA0E}">
        <p15:presenceInfo xmlns:p15="http://schemas.microsoft.com/office/powerpoint/2012/main" userId="b503af6dd4e305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9" autoAdjust="0"/>
    <p:restoredTop sz="94605" autoAdjust="0"/>
  </p:normalViewPr>
  <p:slideViewPr>
    <p:cSldViewPr snapToGrid="0">
      <p:cViewPr varScale="1">
        <p:scale>
          <a:sx n="108" d="100"/>
          <a:sy n="108" d="100"/>
        </p:scale>
        <p:origin x="624" y="96"/>
      </p:cViewPr>
      <p:guideLst/>
    </p:cSldViewPr>
  </p:slideViewPr>
  <p:notesTextViewPr>
    <p:cViewPr>
      <p:scale>
        <a:sx n="1" d="1"/>
        <a:sy n="1" d="1"/>
      </p:scale>
      <p:origin x="0" y="0"/>
    </p:cViewPr>
  </p:notesTextViewPr>
  <p:sorterViewPr>
    <p:cViewPr>
      <p:scale>
        <a:sx n="48" d="100"/>
        <a:sy n="48" d="100"/>
      </p:scale>
      <p:origin x="0" y="-9019"/>
    </p:cViewPr>
  </p:sorterViewPr>
  <p:notesViewPr>
    <p:cSldViewPr snapToGrid="0">
      <p:cViewPr>
        <p:scale>
          <a:sx n="85" d="100"/>
          <a:sy n="85" d="100"/>
        </p:scale>
        <p:origin x="27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81904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879886D-AA91-4C95-A22E-40BB65AA54F4}"/>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A054C0F2-E25E-41AD-A06D-FD9FB9F4378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6A0F1D45-2816-47DB-BF22-6DFB49F9C14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5DEFE707-57D1-4074-A725-134E81D22195}"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17687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1707F0C0-2FF1-4240-8D08-3CF6772DE6D2}"/>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B969EF8A-D8DD-42D9-8056-8C4971581C8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Slide Number Placeholder 3">
            <a:extLst>
              <a:ext uri="{FF2B5EF4-FFF2-40B4-BE49-F238E27FC236}">
                <a16:creationId xmlns:a16="http://schemas.microsoft.com/office/drawing/2014/main" id="{02C074BD-9A81-4F73-A682-6A1CC0F7AB5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87C30FA7-5780-43AF-8AC4-B7BE51B4A2FF}"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3</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39252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58EE5021-31E5-4335-A82E-0E9DB2AC5055}"/>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25EDC98C-BF59-4C61-BDE1-1F05CD28A0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7764" name="Slide Number Placeholder 3">
            <a:extLst>
              <a:ext uri="{FF2B5EF4-FFF2-40B4-BE49-F238E27FC236}">
                <a16:creationId xmlns:a16="http://schemas.microsoft.com/office/drawing/2014/main" id="{684EEF78-1035-426B-AC91-7CEC015CC41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067778EE-B7BD-4889-82AB-DAA288AAE075}"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4</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80707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5F9818A4-25CE-469E-BFD2-695149A29AFA}"/>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8F6B7587-B446-410D-9BC9-AFF361F41A1F}"/>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EXPLAIN:</a:t>
            </a:r>
          </a:p>
          <a:p>
            <a:pPr marL="171450" indent="-171450">
              <a:buFont typeface="Arial" panose="020B0604020202020204" pitchFamily="34" charset="0"/>
              <a:buChar char="•"/>
              <a:defRPr/>
            </a:pPr>
            <a:r>
              <a:rPr lang="en-US" altLang="en-US" dirty="0"/>
              <a:t>Mention about the high level of demand.</a:t>
            </a:r>
          </a:p>
          <a:p>
            <a:pPr marL="171450" indent="-171450">
              <a:buFont typeface="Arial" panose="020B0604020202020204" pitchFamily="34" charset="0"/>
              <a:buChar char="•"/>
              <a:defRPr/>
            </a:pPr>
            <a:r>
              <a:rPr lang="en-US" altLang="en-US" dirty="0"/>
              <a:t>Sometimes it is difficult to imagine the volume of child sex offenders. But, recent work by the Dutch Police and the NGO </a:t>
            </a:r>
            <a:r>
              <a:rPr lang="en-US" altLang="en-US" dirty="0" err="1"/>
              <a:t>Terres</a:t>
            </a:r>
            <a:r>
              <a:rPr lang="en-US" altLang="en-US" dirty="0"/>
              <a:t> Des Hommes, identified a huge amount of predators seeking sexual encounters with children online.  This is particularly concerning in terms of online abuse and in-person abuse.</a:t>
            </a:r>
          </a:p>
          <a:p>
            <a:pPr marL="171450" indent="-171450">
              <a:buFont typeface="Arial" panose="020B0604020202020204" pitchFamily="34" charset="0"/>
              <a:buChar char="•"/>
              <a:defRPr/>
            </a:pPr>
            <a:endParaRPr lang="en-US" altLang="en-US" dirty="0"/>
          </a:p>
          <a:p>
            <a:pPr>
              <a:defRPr/>
            </a:pPr>
            <a:r>
              <a:rPr lang="en-US" altLang="en-US" dirty="0"/>
              <a:t>SHOW VIDEO</a:t>
            </a:r>
          </a:p>
        </p:txBody>
      </p:sp>
      <p:sp>
        <p:nvSpPr>
          <p:cNvPr id="117764" name="Slide Number Placeholder 3">
            <a:extLst>
              <a:ext uri="{FF2B5EF4-FFF2-40B4-BE49-F238E27FC236}">
                <a16:creationId xmlns:a16="http://schemas.microsoft.com/office/drawing/2014/main" id="{2575BFF7-1446-4809-ADD8-0D82553687A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C658A912-8B77-428B-A3C0-630530F13B68}"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5</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65923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2CE68A9D-89A5-44A0-983F-C6E01464206C}"/>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631D6ACB-FCAA-4D53-98B9-278916EE26B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EXPLAIN</a:t>
            </a:r>
          </a:p>
          <a:p>
            <a:r>
              <a:rPr lang="en-US" altLang="en-US"/>
              <a:t>Like child sex tourists, an online child sex offender can be anyone.  Men, women, business people, people with children, etc</a:t>
            </a:r>
          </a:p>
          <a:p>
            <a:endParaRPr lang="en-US" altLang="en-US"/>
          </a:p>
          <a:p>
            <a:r>
              <a:rPr lang="en-AU" altLang="en-US"/>
              <a:t>Most child sex offenders are not part of any criminal network and usually operate alone, driven solely by their sexual interest in children.</a:t>
            </a:r>
          </a:p>
          <a:p>
            <a:r>
              <a:rPr lang="en-AU" altLang="en-US"/>
              <a:t>However, this does not mean that offenders act in isolation from each other. They communicate among themselves within like-minded groups in cyberspace, using a variety of online tools, from IRC, ICQ, Yahoo newsgroups/forums to social networks, peer-to-peer file sharing networks, secure email and TOR. Even though it is commonly accepted that child sexual exploitation (CSE) offenders do not form typical organised crime groups, they still organize themselves in an analogous hierarchy on such platforms. This is usually the case on platforms where offenders exchange child abuse material (CAM), either in video, pictures or even text format. </a:t>
            </a:r>
          </a:p>
          <a:p>
            <a:endParaRPr lang="en-US" altLang="en-US"/>
          </a:p>
        </p:txBody>
      </p:sp>
      <p:sp>
        <p:nvSpPr>
          <p:cNvPr id="123908" name="Slide Number Placeholder 3">
            <a:extLst>
              <a:ext uri="{FF2B5EF4-FFF2-40B4-BE49-F238E27FC236}">
                <a16:creationId xmlns:a16="http://schemas.microsoft.com/office/drawing/2014/main" id="{253737A8-C3E7-4FB2-8E2B-D2406DE33E8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436CAACD-D1D5-4900-A587-B1CAF78BC994}"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6</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137082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4CD63C0E-C34D-40CE-A4BE-D81FB33F3727}"/>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38C4A084-B52A-41B9-80FB-1D05C402173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EXPLAIN</a:t>
            </a:r>
          </a:p>
          <a:p>
            <a:r>
              <a:rPr lang="en-US" altLang="en-US"/>
              <a:t>All children who use ICTs can be at risk of online sexual exploitation.</a:t>
            </a:r>
          </a:p>
          <a:p>
            <a:r>
              <a:rPr lang="en-US" altLang="en-US"/>
              <a:t>Even if children don’t use ICTs, they can be at risk (eg, an offender takes images of sexual abuse and posts them online).</a:t>
            </a:r>
          </a:p>
        </p:txBody>
      </p:sp>
      <p:sp>
        <p:nvSpPr>
          <p:cNvPr id="125956" name="Slide Number Placeholder 3">
            <a:extLst>
              <a:ext uri="{FF2B5EF4-FFF2-40B4-BE49-F238E27FC236}">
                <a16:creationId xmlns:a16="http://schemas.microsoft.com/office/drawing/2014/main" id="{A9E63B6F-B433-40B6-A36C-67CE2FE78E5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4250FEC4-8DE2-406E-9EFD-C55A93DC980E}"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7</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01379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F7B18E8C-4E79-444D-80E5-0799CCA28FC1}"/>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F75DB76D-0FB3-4184-8C93-EAABAB4AF7F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ASK</a:t>
            </a:r>
          </a:p>
          <a:p>
            <a:r>
              <a:rPr lang="en-US" altLang="en-US" dirty="0"/>
              <a:t>Ask participants to share whether they have seen or heard about online child sexual exploitation cases in Cambodia.</a:t>
            </a:r>
          </a:p>
          <a:p>
            <a:r>
              <a:rPr lang="en-US" altLang="en-US" dirty="0"/>
              <a:t>Even if we don’t know it’s happening, our children are at risk.</a:t>
            </a:r>
          </a:p>
        </p:txBody>
      </p:sp>
      <p:sp>
        <p:nvSpPr>
          <p:cNvPr id="130052" name="Slide Number Placeholder 3">
            <a:extLst>
              <a:ext uri="{FF2B5EF4-FFF2-40B4-BE49-F238E27FC236}">
                <a16:creationId xmlns:a16="http://schemas.microsoft.com/office/drawing/2014/main" id="{EC4C7F9F-CEBB-46B9-9468-5990EC21392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C6885608-6509-4617-A956-15F828DB12CD}"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8</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97967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7932-8FF0-4DF1-A776-9A3CE37618A7}"/>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6EC56-7DCF-400D-A871-C26291EB10AD}"/>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DD33D-563C-4B8C-B8C1-625FF5C5B85D}"/>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D83D3-86C4-482F-A2DC-B4C55DBF3F7A}"/>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6233C-6806-4593-91C0-CF4ECD84A601}"/>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A9B4-D282-452F-B78A-FF5873ACF45A}"/>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6" name="Footer Placeholder 5">
            <a:extLst>
              <a:ext uri="{FF2B5EF4-FFF2-40B4-BE49-F238E27FC236}">
                <a16:creationId xmlns:a16="http://schemas.microsoft.com/office/drawing/2014/main"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7DDCB-69F8-49FA-A111-C8AB271389E7}"/>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8" name="Footer Placeholder 7">
            <a:extLst>
              <a:ext uri="{FF2B5EF4-FFF2-40B4-BE49-F238E27FC236}">
                <a16:creationId xmlns:a16="http://schemas.microsoft.com/office/drawing/2014/main"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909660-3861-4545-BF68-9ED039B5D0F0}"/>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4" name="Footer Placeholder 3">
            <a:extLst>
              <a:ext uri="{FF2B5EF4-FFF2-40B4-BE49-F238E27FC236}">
                <a16:creationId xmlns:a16="http://schemas.microsoft.com/office/drawing/2014/main"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98E25-CF37-4F73-9E22-210238167867}"/>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3" name="Footer Placeholder 2">
            <a:extLst>
              <a:ext uri="{FF2B5EF4-FFF2-40B4-BE49-F238E27FC236}">
                <a16:creationId xmlns:a16="http://schemas.microsoft.com/office/drawing/2014/main"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0D413-9505-4ED8-BFF1-5141BE9EE3C4}"/>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6" name="Footer Placeholder 5">
            <a:extLst>
              <a:ext uri="{FF2B5EF4-FFF2-40B4-BE49-F238E27FC236}">
                <a16:creationId xmlns:a16="http://schemas.microsoft.com/office/drawing/2014/main"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01218-FFD7-4F25-B220-F5DE5F70693C}"/>
              </a:ext>
            </a:extLst>
          </p:cNvPr>
          <p:cNvSpPr>
            <a:spLocks noGrp="1"/>
          </p:cNvSpPr>
          <p:nvPr>
            <p:ph type="dt" sz="half" idx="10"/>
          </p:nvPr>
        </p:nvSpPr>
        <p:spPr/>
        <p:txBody>
          <a:bodyPr/>
          <a:lstStyle/>
          <a:p>
            <a:fld id="{5D6495F3-B757-4FAF-98AA-EDA7D1485485}" type="datetimeFigureOut">
              <a:rPr lang="en-US" smtClean="0"/>
              <a:t>6/26/2019</a:t>
            </a:fld>
            <a:endParaRPr lang="en-US"/>
          </a:p>
        </p:txBody>
      </p:sp>
      <p:sp>
        <p:nvSpPr>
          <p:cNvPr id="6" name="Footer Placeholder 5">
            <a:extLst>
              <a:ext uri="{FF2B5EF4-FFF2-40B4-BE49-F238E27FC236}">
                <a16:creationId xmlns:a16="http://schemas.microsoft.com/office/drawing/2014/main"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6/26/2019</a:t>
            </a:fld>
            <a:endParaRPr lang="en-US"/>
          </a:p>
        </p:txBody>
      </p:sp>
      <p:sp>
        <p:nvSpPr>
          <p:cNvPr id="5" name="Footer Placeholder 4">
            <a:extLst>
              <a:ext uri="{FF2B5EF4-FFF2-40B4-BE49-F238E27FC236}">
                <a16:creationId xmlns:a16="http://schemas.microsoft.com/office/drawing/2014/main"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
        <p:nvSpPr>
          <p:cNvPr id="7" name="hc" descr="UNCLASSIFIED  "/>
          <p:cNvSpPr txBox="1"/>
          <p:nvPr userDrawn="1"/>
        </p:nvSpPr>
        <p:spPr>
          <a:xfrm>
            <a:off x="0" y="0"/>
            <a:ext cx="12192000" cy="369332"/>
          </a:xfrm>
          <a:prstGeom prst="rect">
            <a:avLst/>
          </a:prstGeom>
          <a:noFill/>
        </p:spPr>
        <p:txBody>
          <a:bodyPr vert="horz" rtlCol="0">
            <a:spAutoFit/>
          </a:bodyPr>
          <a:lstStyle/>
          <a:p>
            <a:pPr algn="ctr"/>
            <a:r>
              <a:rPr lang="en-AU" sz="1800" b="1" i="0" u="none" baseline="0">
                <a:solidFill>
                  <a:srgbClr val="FF0000"/>
                </a:solidFill>
                <a:latin typeface="calibri" panose="020F0502020204030204" pitchFamily="34" charset="0"/>
              </a:rPr>
              <a:t>UNCLASSIFIED  </a:t>
            </a:r>
          </a:p>
        </p:txBody>
      </p:sp>
      <p:sp>
        <p:nvSpPr>
          <p:cNvPr id="8" name="fc" descr="UNCLASSIFIED  "/>
          <p:cNvSpPr txBox="1"/>
          <p:nvPr userDrawn="1"/>
        </p:nvSpPr>
        <p:spPr>
          <a:xfrm>
            <a:off x="0" y="6520180"/>
            <a:ext cx="12192000" cy="369332"/>
          </a:xfrm>
          <a:prstGeom prst="rect">
            <a:avLst/>
          </a:prstGeom>
          <a:noFill/>
        </p:spPr>
        <p:txBody>
          <a:bodyPr vert="horz" rtlCol="0">
            <a:spAutoFit/>
          </a:bodyPr>
          <a:lstStyle/>
          <a:p>
            <a:pPr algn="ctr"/>
            <a:r>
              <a:rPr lang="en-AU" sz="1800" b="1" i="0" u="none" baseline="0">
                <a:solidFill>
                  <a:srgbClr val="FF0000"/>
                </a:solidFill>
                <a:latin typeface="calibri" panose="020F0502020204030204" pitchFamily="34" charset="0"/>
              </a:rPr>
              <a:t>UNCLASSIFIED  </a:t>
            </a:r>
          </a:p>
        </p:txBody>
      </p:sp>
    </p:spTree>
    <p:extLst>
      <p:ext uri="{BB962C8B-B14F-4D97-AF65-F5344CB8AC3E}">
        <p14:creationId xmlns:p14="http://schemas.microsoft.com/office/powerpoint/2010/main" val="209985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575222-9989-40C4-8FE9-90B6BDBDC90A}"/>
              </a:ext>
            </a:extLst>
          </p:cNvPr>
          <p:cNvSpPr>
            <a:spLocks noGrp="1"/>
          </p:cNvSpPr>
          <p:nvPr>
            <p:ph type="title"/>
          </p:nvPr>
        </p:nvSpPr>
        <p:spPr>
          <a:xfrm>
            <a:off x="589316" y="600501"/>
            <a:ext cx="5006336" cy="2825087"/>
          </a:xfrm>
        </p:spPr>
        <p:txBody>
          <a:bodyPr rtlCol="0">
            <a:normAutofit/>
          </a:bodyPr>
          <a:lstStyle/>
          <a:p>
            <a:pPr>
              <a:lnSpc>
                <a:spcPct val="150000"/>
              </a:lnSpc>
              <a:defRPr/>
            </a:pPr>
            <a:r>
              <a:rPr lang="km-KH" sz="2800" dirty="0">
                <a:cs typeface="+mn-cs"/>
              </a:rPr>
              <a:t>ការបង្ហាញដោយផ្ទាល់ និងការធ្វើអាជីវកម្មដោយផ្ទាល់តាមកាមេរ៉ាទៅកុំព្យូទ័រ</a:t>
            </a:r>
            <a:endParaRPr lang="th-TH" sz="2800" dirty="0"/>
          </a:p>
        </p:txBody>
      </p:sp>
      <p:sp>
        <p:nvSpPr>
          <p:cNvPr id="18435" name="Content Placeholder 6">
            <a:extLst>
              <a:ext uri="{FF2B5EF4-FFF2-40B4-BE49-F238E27FC236}">
                <a16:creationId xmlns:a16="http://schemas.microsoft.com/office/drawing/2014/main" id="{FE379784-B8D1-4D72-9093-1F808535DEE5}"/>
              </a:ext>
            </a:extLst>
          </p:cNvPr>
          <p:cNvSpPr>
            <a:spLocks noGrp="1"/>
          </p:cNvSpPr>
          <p:nvPr>
            <p:ph idx="1"/>
          </p:nvPr>
        </p:nvSpPr>
        <p:spPr>
          <a:xfrm>
            <a:off x="801099" y="3772734"/>
            <a:ext cx="5006336" cy="2409702"/>
          </a:xfrm>
        </p:spPr>
        <p:txBody>
          <a:bodyPr rtlCol="0" anchor="t">
            <a:normAutofit/>
          </a:bodyPr>
          <a:lstStyle/>
          <a:p>
            <a:pPr marL="0" indent="0">
              <a:spcBef>
                <a:spcPts val="0"/>
              </a:spcBef>
              <a:buNone/>
              <a:defRPr/>
            </a:pPr>
            <a:r>
              <a:rPr lang="km-KH" sz="1800" i="1" dirty="0"/>
              <a:t>រឿងរ៉ាង របស់កុមារ រ៉ូសាលីន</a:t>
            </a:r>
            <a:br>
              <a:rPr lang="km-KH" sz="1800" dirty="0"/>
            </a:br>
            <a:r>
              <a:rPr lang="en-AU" sz="1800" dirty="0">
                <a:cs typeface="FreesiaUPC" pitchFamily="34" charset="-34"/>
              </a:rPr>
              <a:t>Roslyn’s Story</a:t>
            </a:r>
          </a:p>
          <a:p>
            <a:pPr marL="0" indent="0">
              <a:spcBef>
                <a:spcPts val="0"/>
              </a:spcBef>
              <a:buNone/>
              <a:defRPr/>
            </a:pPr>
            <a:endParaRPr lang="en-US" sz="1800" i="1" dirty="0">
              <a:cs typeface="FreesiaUPC" pitchFamily="34" charset="-34"/>
            </a:endParaRPr>
          </a:p>
          <a:p>
            <a:pPr indent="-137160">
              <a:buNone/>
              <a:defRPr/>
            </a:pPr>
            <a:endParaRPr lang="en-US" sz="1800" dirty="0">
              <a:cs typeface="FreesiaUPC" pitchFamily="34" charset="-34"/>
            </a:endParaRPr>
          </a:p>
          <a:p>
            <a:pPr indent="-137160">
              <a:buNone/>
              <a:defRPr/>
            </a:pPr>
            <a:endParaRPr lang="en-US" sz="1800" dirty="0">
              <a:cs typeface="FreesiaUPC" pitchFamily="34" charset="-34"/>
            </a:endParaRPr>
          </a:p>
          <a:p>
            <a:pPr indent="-137160">
              <a:buNone/>
              <a:defRPr/>
            </a:pPr>
            <a:endParaRPr lang="en-US" sz="1800" dirty="0">
              <a:cs typeface="FreesiaUPC" pitchFamily="34" charset="-34"/>
            </a:endParaRPr>
          </a:p>
          <a:p>
            <a:pPr indent="-137160">
              <a:buNone/>
              <a:defRPr/>
            </a:pPr>
            <a:endParaRPr lang="en-US" sz="1800" dirty="0">
              <a:cs typeface="FreesiaUPC" pitchFamily="34" charset="-34"/>
            </a:endParaRPr>
          </a:p>
          <a:p>
            <a:pPr indent="-137160">
              <a:buNone/>
              <a:defRPr/>
            </a:pPr>
            <a:endParaRPr lang="en-US" sz="1800" dirty="0">
              <a:cs typeface="FreesiaUPC" pitchFamily="34" charset="-34"/>
            </a:endParaRPr>
          </a:p>
          <a:p>
            <a:pPr indent="-137160">
              <a:buNone/>
              <a:defRPr/>
            </a:pPr>
            <a:endParaRPr lang="en-US" sz="1800" dirty="0">
              <a:cs typeface="FreesiaUPC" pitchFamily="34" charset="-34"/>
            </a:endParaRPr>
          </a:p>
        </p:txBody>
      </p:sp>
      <p:sp>
        <p:nvSpPr>
          <p:cNvPr id="74" name="Freeform: Shape 73">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19DE721-AC09-4CBE-980E-DF9748509D9B}"/>
              </a:ext>
            </a:extLst>
          </p:cNvPr>
          <p:cNvPicPr>
            <a:picLocks noChangeAspect="1"/>
          </p:cNvPicPr>
          <p:nvPr/>
        </p:nvPicPr>
        <p:blipFill rotWithShape="1">
          <a:blip r:embed="rId3"/>
          <a:srcRect l="14950" r="26415" b="-1"/>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9DE721-AC09-4CBE-980E-DF9748509D9B}"/>
              </a:ext>
            </a:extLst>
          </p:cNvPr>
          <p:cNvPicPr>
            <a:picLocks noChangeAspect="1"/>
          </p:cNvPicPr>
          <p:nvPr/>
        </p:nvPicPr>
        <p:blipFill rotWithShape="1">
          <a:blip r:embed="rId2"/>
          <a:srcRect l="14950" r="26415" b="-1"/>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5" name="Title 5">
            <a:extLst>
              <a:ext uri="{FF2B5EF4-FFF2-40B4-BE49-F238E27FC236}">
                <a16:creationId xmlns:a16="http://schemas.microsoft.com/office/drawing/2014/main" id="{88A1529A-B4F6-4AC6-880E-E5FCC5E6297E}"/>
              </a:ext>
            </a:extLst>
          </p:cNvPr>
          <p:cNvSpPr>
            <a:spLocks noGrp="1"/>
          </p:cNvSpPr>
          <p:nvPr>
            <p:ph type="title"/>
          </p:nvPr>
        </p:nvSpPr>
        <p:spPr>
          <a:xfrm>
            <a:off x="340252" y="522831"/>
            <a:ext cx="5924070" cy="1325563"/>
          </a:xfrm>
          <a:solidFill>
            <a:schemeClr val="tx1">
              <a:lumMod val="75000"/>
              <a:lumOff val="25000"/>
            </a:schemeClr>
          </a:solidFill>
        </p:spPr>
        <p:txBody>
          <a:bodyPr rtlCol="0">
            <a:normAutofit/>
          </a:bodyPr>
          <a:lstStyle/>
          <a:p>
            <a:pPr>
              <a:lnSpc>
                <a:spcPct val="150000"/>
              </a:lnSpc>
              <a:defRPr/>
            </a:pPr>
            <a:r>
              <a:rPr lang="km-KH" sz="2200" dirty="0">
                <a:solidFill>
                  <a:schemeClr val="bg1"/>
                </a:solidFill>
                <a:cs typeface="+mn-cs"/>
              </a:rPr>
              <a:t>      ការបង្ហាញដោយផ្ទាល់ និងការធ្វើអាជីវកម្មដោយផ្ទាល់តាមកាមេរ៉ាទៅកុំព្យូទ័រ</a:t>
            </a:r>
            <a:endParaRPr lang="th-TH" sz="2800" dirty="0">
              <a:solidFill>
                <a:schemeClr val="bg1"/>
              </a:solidFill>
            </a:endParaRPr>
          </a:p>
        </p:txBody>
      </p:sp>
      <p:sp>
        <p:nvSpPr>
          <p:cNvPr id="6" name="Content Placeholder 6">
            <a:extLst>
              <a:ext uri="{FF2B5EF4-FFF2-40B4-BE49-F238E27FC236}">
                <a16:creationId xmlns:a16="http://schemas.microsoft.com/office/drawing/2014/main" id="{010ED0A6-5F61-4476-97B3-DD6712EB3B10}"/>
              </a:ext>
            </a:extLst>
          </p:cNvPr>
          <p:cNvSpPr>
            <a:spLocks noGrp="1"/>
          </p:cNvSpPr>
          <p:nvPr>
            <p:ph idx="1"/>
          </p:nvPr>
        </p:nvSpPr>
        <p:spPr>
          <a:xfrm>
            <a:off x="340252" y="1848394"/>
            <a:ext cx="6087844" cy="4179589"/>
          </a:xfrm>
          <a:solidFill>
            <a:schemeClr val="tx1">
              <a:lumMod val="75000"/>
              <a:lumOff val="25000"/>
            </a:schemeClr>
          </a:solidFill>
        </p:spPr>
        <p:txBody>
          <a:bodyPr anchor="t">
            <a:noAutofit/>
          </a:bodyPr>
          <a:lstStyle/>
          <a:p>
            <a:pPr marL="34925" indent="0">
              <a:lnSpc>
                <a:spcPct val="150000"/>
              </a:lnSpc>
              <a:buNone/>
              <a:defRPr/>
            </a:pPr>
            <a:r>
              <a:rPr lang="km-KH" sz="1800" b="1" dirty="0">
                <a:solidFill>
                  <a:schemeClr val="bg1"/>
                </a:solidFill>
              </a:rPr>
              <a:t>រឿងរ៉ាវរបស់ រ៉ូសាលីន៖ </a:t>
            </a:r>
          </a:p>
          <a:p>
            <a:pPr marL="34925" indent="0">
              <a:lnSpc>
                <a:spcPct val="150000"/>
              </a:lnSpc>
              <a:buNone/>
              <a:defRPr/>
            </a:pPr>
            <a:r>
              <a:rPr lang="km-KH" sz="2000" dirty="0">
                <a:solidFill>
                  <a:schemeClr val="bg1"/>
                </a:solidFill>
              </a:rPr>
              <a:t>     “រ៉ូសាលីន” </a:t>
            </a:r>
            <a:r>
              <a:rPr lang="en-AU" sz="2000" dirty="0">
                <a:solidFill>
                  <a:schemeClr val="bg1"/>
                </a:solidFill>
              </a:rPr>
              <a:t>Rosalyn</a:t>
            </a:r>
            <a:r>
              <a:rPr lang="km-KH" sz="2000" dirty="0">
                <a:solidFill>
                  <a:schemeClr val="bg1"/>
                </a:solidFill>
              </a:rPr>
              <a:t>” នៅក្នុងផ្ទះតូចមួយនៅប្រទេសហ្វីលីពីន។ នាង និងបងប្អូនបង្កើត ៦នាក់ ត្រូវបានសង្រ្គោះក្នុងអំឡុងពេលដែលនរគបាលអ៊ីនធើណែត (</a:t>
            </a:r>
            <a:r>
              <a:rPr lang="en-AU" sz="2000" dirty="0">
                <a:solidFill>
                  <a:schemeClr val="bg1"/>
                </a:solidFill>
              </a:rPr>
              <a:t>cybercrime police</a:t>
            </a:r>
            <a:r>
              <a:rPr lang="km-KH" sz="2000" dirty="0">
                <a:solidFill>
                  <a:schemeClr val="bg1"/>
                </a:solidFill>
              </a:rPr>
              <a:t>) ចូលឆ្មក់កាលពី៦ឆ្នាំកន្លងទៅនៅពេលដែលឪពុកម្តាយរបស់ពួកគេត្រូវបានចាប់ខ្លួនដោយសារការបង្ខំកូនបងគេពីរនាក់សម្តែងផ្ទាល់ការរំលោភផ្លូវភេទនៅក្នុងផ្ទះរបស់ពួកគេ។</a:t>
            </a:r>
            <a:endParaRPr lang="en-US" altLang="en-US" sz="2000" dirty="0">
              <a:solidFill>
                <a:schemeClr val="bg1"/>
              </a:solidFill>
            </a:endParaRPr>
          </a:p>
          <a:p>
            <a:pPr marL="0" indent="0">
              <a:spcBef>
                <a:spcPct val="0"/>
              </a:spcBef>
              <a:buNone/>
              <a:defRPr/>
            </a:pPr>
            <a:endParaRPr lang="en-US" altLang="en-US" sz="2000" dirty="0">
              <a:solidFill>
                <a:schemeClr val="bg1"/>
              </a:solidFill>
            </a:endParaRPr>
          </a:p>
          <a:p>
            <a:pPr marL="0" indent="0">
              <a:spcBef>
                <a:spcPct val="0"/>
              </a:spcBef>
              <a:buNone/>
              <a:defRPr/>
            </a:pPr>
            <a:endParaRPr lang="en-US" altLang="en-US" sz="2000" dirty="0">
              <a:solidFill>
                <a:schemeClr val="bg1"/>
              </a:solidFill>
            </a:endParaRPr>
          </a:p>
          <a:p>
            <a:pPr marL="0" indent="0">
              <a:spcBef>
                <a:spcPct val="0"/>
              </a:spcBef>
              <a:buNone/>
              <a:defRPr/>
            </a:pPr>
            <a:endParaRPr lang="en-US" altLang="en-US" sz="2000" dirty="0">
              <a:solidFill>
                <a:schemeClr val="bg1"/>
              </a:solidFill>
            </a:endParaRPr>
          </a:p>
          <a:p>
            <a:pPr marL="0" indent="0">
              <a:spcBef>
                <a:spcPct val="0"/>
              </a:spcBef>
              <a:buNone/>
              <a:defRPr/>
            </a:pPr>
            <a:endParaRPr lang="en-US" altLang="en-US" sz="2000" dirty="0">
              <a:solidFill>
                <a:schemeClr val="bg1"/>
              </a:solidFill>
            </a:endParaRPr>
          </a:p>
          <a:p>
            <a:pPr marL="0" indent="0">
              <a:spcBef>
                <a:spcPct val="0"/>
              </a:spcBef>
              <a:buNone/>
              <a:defRPr/>
            </a:pPr>
            <a:endParaRPr lang="en-US" altLang="en-US" sz="2000" dirty="0">
              <a:solidFill>
                <a:schemeClr val="bg1"/>
              </a:solidFill>
            </a:endParaRPr>
          </a:p>
          <a:p>
            <a:pPr marL="0" indent="0">
              <a:spcBef>
                <a:spcPct val="0"/>
              </a:spcBef>
              <a:buNone/>
              <a:defRPr/>
            </a:pPr>
            <a:r>
              <a:rPr lang="en-US" altLang="en-US" sz="2000" dirty="0">
                <a:solidFill>
                  <a:schemeClr val="bg1"/>
                </a:solidFill>
              </a:rPr>
              <a:t>                   </a:t>
            </a:r>
          </a:p>
          <a:p>
            <a:pPr marL="0" indent="0">
              <a:spcBef>
                <a:spcPct val="0"/>
              </a:spcBef>
              <a:buNone/>
              <a:defRPr/>
            </a:pPr>
            <a:endParaRPr lang="en-US" altLang="en-US" sz="2000" dirty="0">
              <a:solidFill>
                <a:schemeClr val="bg1"/>
              </a:solidFill>
            </a:endParaRPr>
          </a:p>
        </p:txBody>
      </p:sp>
    </p:spTree>
    <p:extLst>
      <p:ext uri="{BB962C8B-B14F-4D97-AF65-F5344CB8AC3E}">
        <p14:creationId xmlns:p14="http://schemas.microsoft.com/office/powerpoint/2010/main" val="3035201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A1529A-B4F6-4AC6-880E-E5FCC5E6297E}"/>
              </a:ext>
            </a:extLst>
          </p:cNvPr>
          <p:cNvSpPr>
            <a:spLocks noGrp="1"/>
          </p:cNvSpPr>
          <p:nvPr>
            <p:ph type="title"/>
          </p:nvPr>
        </p:nvSpPr>
        <p:spPr>
          <a:xfrm>
            <a:off x="619153" y="377423"/>
            <a:ext cx="5006336" cy="1325563"/>
          </a:xfrm>
        </p:spPr>
        <p:txBody>
          <a:bodyPr rtlCol="0">
            <a:normAutofit/>
          </a:bodyPr>
          <a:lstStyle/>
          <a:p>
            <a:pPr>
              <a:lnSpc>
                <a:spcPct val="150000"/>
              </a:lnSpc>
              <a:defRPr/>
            </a:pPr>
            <a:r>
              <a:rPr lang="km-KH" sz="2200" dirty="0">
                <a:cs typeface="+mn-cs"/>
              </a:rPr>
              <a:t>ការបង្ហាញដោយផ្ទាល់ និងការធ្វើអាជីវកម្មដោយផ្ទាល់តាមកាមេរ៉ាទៅកុំព្យូទ័រ</a:t>
            </a:r>
            <a:endParaRPr lang="th-TH" sz="2800" dirty="0"/>
          </a:p>
        </p:txBody>
      </p:sp>
      <p:sp>
        <p:nvSpPr>
          <p:cNvPr id="110595" name="Content Placeholder 6">
            <a:extLst>
              <a:ext uri="{FF2B5EF4-FFF2-40B4-BE49-F238E27FC236}">
                <a16:creationId xmlns:a16="http://schemas.microsoft.com/office/drawing/2014/main" id="{010ED0A6-5F61-4476-97B3-DD6712EB3B10}"/>
              </a:ext>
            </a:extLst>
          </p:cNvPr>
          <p:cNvSpPr>
            <a:spLocks noGrp="1"/>
          </p:cNvSpPr>
          <p:nvPr>
            <p:ph idx="1"/>
          </p:nvPr>
        </p:nvSpPr>
        <p:spPr>
          <a:xfrm>
            <a:off x="477671" y="1702986"/>
            <a:ext cx="5827594" cy="4179589"/>
          </a:xfrm>
        </p:spPr>
        <p:txBody>
          <a:bodyPr anchor="t">
            <a:noAutofit/>
          </a:bodyPr>
          <a:lstStyle/>
          <a:p>
            <a:pPr marL="34925" indent="0">
              <a:lnSpc>
                <a:spcPct val="150000"/>
              </a:lnSpc>
              <a:spcBef>
                <a:spcPts val="0"/>
              </a:spcBef>
              <a:buNone/>
              <a:defRPr/>
            </a:pPr>
            <a:r>
              <a:rPr lang="km-KH" sz="1600" dirty="0"/>
              <a:t>        “រ៉ូសាលីន” </a:t>
            </a:r>
            <a:r>
              <a:rPr lang="en-AU" sz="1600" dirty="0"/>
              <a:t>Rosalyn</a:t>
            </a:r>
            <a:r>
              <a:rPr lang="km-KH" sz="1600" dirty="0"/>
              <a:t>” ត្រូវបានអ្នកជិតខាងទាក់ទាញ ឲ្យ      សម្តែងការរំលោភផ្លូវភេទតាមអនឡាញ ហើយឪពុកម្តាយរបស់រ៉ូសាលីនបានទទួលប្រាក់ថ្លៃការសម្តែងរបស់របស់រ៉ូសាលីន។ ប្អូនស្រីរបស់នាងក៏បានចាប់ផ្តើមសម្តែងតាមអនឡាញផងដែរ ហើយគេបានផ្តល់ថវិកាដល់ឪពុកម្តាយឲ្យទិញប្រព័ន្ធកុំព្យូទ័រផ្ទាល់ខ្លួន។  ដោយសារការប្រើប្រព័ន្ធកុំព្យូទ័រនេះ ឪពុកម្តាយបានបង្ខំកូនបងគេទាំងពីរនាក់ឲ្យចូលរួមក្នុងការបង្ហាញផ្ទាល់ការរំលោភផ្លូវភេទនៅចំពីមុខកុំព្យូទ័រនៅក្នុងផ្ទះរបស់ខ្លួន។</a:t>
            </a:r>
          </a:p>
          <a:p>
            <a:pPr marL="0" indent="0">
              <a:lnSpc>
                <a:spcPct val="150000"/>
              </a:lnSpc>
              <a:spcBef>
                <a:spcPts val="0"/>
              </a:spcBef>
              <a:buNone/>
            </a:pPr>
            <a:r>
              <a:rPr lang="km-KH" sz="1600" dirty="0"/>
              <a:t>         បច្ចុប្បន្ននេះ  “រ៉ូសាលីន” </a:t>
            </a:r>
            <a:r>
              <a:rPr lang="en-AU" sz="1600" dirty="0"/>
              <a:t>Rosalyn</a:t>
            </a:r>
            <a:r>
              <a:rPr lang="km-KH" sz="1600" dirty="0"/>
              <a:t>” ជាអ្នកតស៊ូមតិអំពីសុវត្ថិភាពតាមអនឡាន និងបានយល់ព្រមចែករំលែករឿងរ៉ាវរបស់នាងដើម្បីជួយលើកកម្ពស់ការយល់ដឹងអំពីការធ្វើអាជីវកម្មលើកុមារតាមអនឡាន។</a:t>
            </a:r>
            <a:endParaRPr lang="en-US" sz="1600" dirty="0"/>
          </a:p>
          <a:p>
            <a:pPr>
              <a:lnSpc>
                <a:spcPct val="150000"/>
              </a:lnSpc>
              <a:spcBef>
                <a:spcPts val="0"/>
              </a:spcBef>
            </a:pPr>
            <a:r>
              <a:rPr lang="km-KH" sz="1600" dirty="0"/>
              <a:t>ប្រភព៖ </a:t>
            </a:r>
            <a:r>
              <a:rPr lang="en-AU" sz="1600" dirty="0" err="1"/>
              <a:t>WePROTECT</a:t>
            </a:r>
            <a:r>
              <a:rPr lang="en-AU" sz="1600" dirty="0"/>
              <a:t> </a:t>
            </a:r>
            <a:endParaRPr lang="en-US" altLang="en-US" sz="1600" dirty="0"/>
          </a:p>
          <a:p>
            <a:pPr marL="0" indent="0">
              <a:spcBef>
                <a:spcPct val="0"/>
              </a:spcBef>
              <a:buNone/>
              <a:defRPr/>
            </a:pPr>
            <a:endParaRPr lang="en-US" altLang="en-US" sz="1600" dirty="0"/>
          </a:p>
          <a:p>
            <a:pPr marL="0" indent="0">
              <a:spcBef>
                <a:spcPct val="0"/>
              </a:spcBef>
              <a:buNone/>
              <a:defRPr/>
            </a:pPr>
            <a:endParaRPr lang="en-US" altLang="en-US" sz="1600" dirty="0"/>
          </a:p>
          <a:p>
            <a:pPr marL="0" indent="0">
              <a:spcBef>
                <a:spcPct val="0"/>
              </a:spcBef>
              <a:buNone/>
              <a:defRPr/>
            </a:pPr>
            <a:endParaRPr lang="en-US" altLang="en-US" sz="1600" dirty="0"/>
          </a:p>
          <a:p>
            <a:pPr marL="0" indent="0">
              <a:spcBef>
                <a:spcPct val="0"/>
              </a:spcBef>
              <a:buNone/>
              <a:defRPr/>
            </a:pPr>
            <a:endParaRPr lang="en-US" altLang="en-US" sz="1600" dirty="0"/>
          </a:p>
          <a:p>
            <a:pPr marL="0" indent="0">
              <a:spcBef>
                <a:spcPct val="0"/>
              </a:spcBef>
              <a:buNone/>
              <a:defRPr/>
            </a:pPr>
            <a:endParaRPr lang="en-US" altLang="en-US" sz="1600" dirty="0"/>
          </a:p>
          <a:p>
            <a:pPr marL="0" indent="0">
              <a:spcBef>
                <a:spcPct val="0"/>
              </a:spcBef>
              <a:buNone/>
              <a:defRPr/>
            </a:pPr>
            <a:endParaRPr lang="en-US" altLang="en-US" sz="1600" dirty="0"/>
          </a:p>
          <a:p>
            <a:pPr marL="0" indent="0">
              <a:spcBef>
                <a:spcPct val="0"/>
              </a:spcBef>
              <a:buNone/>
              <a:defRPr/>
            </a:pPr>
            <a:r>
              <a:rPr lang="en-US" altLang="en-US" sz="1600" dirty="0"/>
              <a:t>                   </a:t>
            </a:r>
          </a:p>
          <a:p>
            <a:pPr marL="0" indent="0">
              <a:spcBef>
                <a:spcPct val="0"/>
              </a:spcBef>
              <a:buNone/>
              <a:defRPr/>
            </a:pPr>
            <a:endParaRPr lang="en-US" altLang="en-US" sz="1600" dirty="0"/>
          </a:p>
        </p:txBody>
      </p:sp>
      <p:sp>
        <p:nvSpPr>
          <p:cNvPr id="136" name="Freeform: Shape 135">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344A497-983A-4B8B-AE0F-92690288F4A6}"/>
              </a:ext>
            </a:extLst>
          </p:cNvPr>
          <p:cNvPicPr>
            <a:picLocks noChangeAspect="1"/>
          </p:cNvPicPr>
          <p:nvPr/>
        </p:nvPicPr>
        <p:blipFill rotWithShape="1">
          <a:blip r:embed="rId3"/>
          <a:srcRect l="14950" r="26415" b="-1"/>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672E6A-0C66-45F7-92F6-4E5A1BB5D447}"/>
              </a:ext>
            </a:extLst>
          </p:cNvPr>
          <p:cNvSpPr>
            <a:spLocks noGrp="1"/>
          </p:cNvSpPr>
          <p:nvPr>
            <p:ph type="title"/>
          </p:nvPr>
        </p:nvSpPr>
        <p:spPr>
          <a:xfrm>
            <a:off x="6388395" y="878713"/>
            <a:ext cx="5457862" cy="1591532"/>
          </a:xfrm>
        </p:spPr>
        <p:txBody>
          <a:bodyPr rtlCol="0">
            <a:normAutofit fontScale="90000"/>
          </a:bodyPr>
          <a:lstStyle/>
          <a:p>
            <a:pPr>
              <a:lnSpc>
                <a:spcPct val="150000"/>
              </a:lnSpc>
              <a:defRPr/>
            </a:pPr>
            <a:r>
              <a:rPr lang="km-KH" sz="2800" dirty="0">
                <a:cs typeface="+mn-cs"/>
              </a:rPr>
              <a:t>ការបង្ហាញដោយផ្ទាល់ និងការធ្វើអាជីវកម្មដោយផ្ទាល់តាមកាមេរ៉ាទៅកុំព្យូទ័រ</a:t>
            </a:r>
            <a:endParaRPr lang="th-TH" sz="2800" dirty="0">
              <a:cs typeface="+mn-cs"/>
            </a:endParaRPr>
          </a:p>
        </p:txBody>
      </p:sp>
      <p:sp>
        <p:nvSpPr>
          <p:cNvPr id="140" name="Freeform: Shape 13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6741" name="Picture 1">
            <a:extLst>
              <a:ext uri="{FF2B5EF4-FFF2-40B4-BE49-F238E27FC236}">
                <a16:creationId xmlns:a16="http://schemas.microsoft.com/office/drawing/2014/main" id="{A0AEBA32-E75D-45BF-A4F2-62FE4BC75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64241" y="1541495"/>
            <a:ext cx="4105275" cy="23092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6">
            <a:extLst>
              <a:ext uri="{FF2B5EF4-FFF2-40B4-BE49-F238E27FC236}">
                <a16:creationId xmlns:a16="http://schemas.microsoft.com/office/drawing/2014/main" id="{E319C23F-2AC2-463C-A918-B6FB87253CAA}"/>
              </a:ext>
            </a:extLst>
          </p:cNvPr>
          <p:cNvSpPr>
            <a:spLocks noGrp="1"/>
          </p:cNvSpPr>
          <p:nvPr>
            <p:ph idx="1"/>
          </p:nvPr>
        </p:nvSpPr>
        <p:spPr>
          <a:xfrm>
            <a:off x="6653600" y="3158585"/>
            <a:ext cx="5006336" cy="2914669"/>
          </a:xfrm>
        </p:spPr>
        <p:txBody>
          <a:bodyPr rtlCol="0" anchor="t">
            <a:normAutofit/>
          </a:bodyPr>
          <a:lstStyle/>
          <a:p>
            <a:pPr marL="0" indent="0">
              <a:spcBef>
                <a:spcPts val="0"/>
              </a:spcBef>
              <a:buNone/>
              <a:defRPr/>
            </a:pPr>
            <a:r>
              <a:rPr lang="km-KH" sz="1800" dirty="0"/>
              <a:t>រឿងរ៉ាវរបស់កុមារ លនណា</a:t>
            </a:r>
            <a:endParaRPr lang="km-KH" sz="1700" dirty="0"/>
          </a:p>
          <a:p>
            <a:pPr marL="0" indent="0">
              <a:spcBef>
                <a:spcPts val="0"/>
              </a:spcBef>
              <a:buNone/>
              <a:defRPr/>
            </a:pPr>
            <a:r>
              <a:rPr lang="en-AU" sz="1700" dirty="0">
                <a:cs typeface="FreesiaUPC" pitchFamily="34" charset="-34"/>
              </a:rPr>
              <a:t>Lorna’s Story</a:t>
            </a:r>
          </a:p>
          <a:p>
            <a:pPr marL="0" indent="0">
              <a:spcBef>
                <a:spcPts val="0"/>
              </a:spcBef>
              <a:buNone/>
              <a:defRPr/>
            </a:pPr>
            <a:endParaRPr lang="en-US" sz="1700" i="1" dirty="0">
              <a:cs typeface="FreesiaUPC" pitchFamily="34" charset="-34"/>
            </a:endParaRPr>
          </a:p>
          <a:p>
            <a:pPr indent="-137160">
              <a:buNone/>
              <a:defRPr/>
            </a:pPr>
            <a:endParaRPr lang="en-US" sz="1700" dirty="0">
              <a:cs typeface="FreesiaUPC" pitchFamily="34" charset="-34"/>
            </a:endParaRPr>
          </a:p>
          <a:p>
            <a:pPr indent="-137160">
              <a:buNone/>
              <a:defRPr/>
            </a:pPr>
            <a:endParaRPr lang="en-US" sz="1700" dirty="0">
              <a:cs typeface="FreesiaUPC" pitchFamily="34" charset="-34"/>
            </a:endParaRPr>
          </a:p>
          <a:p>
            <a:pPr indent="-137160">
              <a:buNone/>
              <a:defRPr/>
            </a:pPr>
            <a:endParaRPr lang="en-US" sz="1700" dirty="0">
              <a:cs typeface="FreesiaUPC" pitchFamily="34" charset="-34"/>
            </a:endParaRPr>
          </a:p>
          <a:p>
            <a:pPr indent="-137160">
              <a:buNone/>
              <a:defRPr/>
            </a:pPr>
            <a:endParaRPr lang="en-US" sz="1700" dirty="0">
              <a:cs typeface="FreesiaUPC" pitchFamily="34" charset="-34"/>
            </a:endParaRPr>
          </a:p>
          <a:p>
            <a:pPr indent="-137160">
              <a:buNone/>
              <a:defRPr/>
            </a:pPr>
            <a:r>
              <a:rPr lang="en-US" sz="1700" dirty="0">
                <a:cs typeface="FreesiaUPC" pitchFamily="34" charset="-34"/>
              </a:rPr>
              <a:t>https://www.youtube.com/watch?v=Jg8_TvxTBE4</a:t>
            </a:r>
          </a:p>
        </p:txBody>
      </p:sp>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6739" name="Content Placeholder 6">
            <a:extLst>
              <a:ext uri="{FF2B5EF4-FFF2-40B4-BE49-F238E27FC236}">
                <a16:creationId xmlns:a16="http://schemas.microsoft.com/office/drawing/2014/main" id="{33B59DB0-8EF8-41D7-AA3B-16A2F12598D7}"/>
              </a:ext>
            </a:extLst>
          </p:cNvPr>
          <p:cNvSpPr>
            <a:spLocks noGrp="1"/>
          </p:cNvSpPr>
          <p:nvPr>
            <p:ph idx="1"/>
          </p:nvPr>
        </p:nvSpPr>
        <p:spPr>
          <a:xfrm>
            <a:off x="762000" y="2279018"/>
            <a:ext cx="5314543" cy="3375920"/>
          </a:xfrm>
        </p:spPr>
        <p:txBody>
          <a:bodyPr anchor="t">
            <a:normAutofit/>
          </a:bodyPr>
          <a:lstStyle/>
          <a:p>
            <a:pPr marL="0" indent="0">
              <a:spcBef>
                <a:spcPct val="0"/>
              </a:spcBef>
              <a:spcAft>
                <a:spcPts val="600"/>
              </a:spcAft>
              <a:buNone/>
            </a:pPr>
            <a:endParaRPr lang="en-US" altLang="en-US" sz="1800">
              <a:cs typeface="FreesiaUPC" panose="020B0604020202020204" pitchFamily="34" charset="-34"/>
            </a:endParaRPr>
          </a:p>
          <a:p>
            <a:pPr marL="0" indent="0">
              <a:spcBef>
                <a:spcPct val="0"/>
              </a:spcBef>
              <a:spcAft>
                <a:spcPts val="600"/>
              </a:spcAft>
              <a:buNone/>
            </a:pPr>
            <a:endParaRPr lang="en-US" altLang="en-US" sz="1800">
              <a:cs typeface="FreesiaUPC" panose="020B0604020202020204" pitchFamily="34" charset="-34"/>
            </a:endParaRPr>
          </a:p>
          <a:p>
            <a:pPr marL="0" indent="0">
              <a:spcBef>
                <a:spcPct val="0"/>
              </a:spcBef>
              <a:spcAft>
                <a:spcPts val="600"/>
              </a:spcAft>
              <a:buNone/>
            </a:pPr>
            <a:endParaRPr lang="en-US" altLang="en-US" sz="1800">
              <a:cs typeface="FreesiaUPC" panose="020B0604020202020204" pitchFamily="34" charset="-34"/>
            </a:endParaRPr>
          </a:p>
          <a:p>
            <a:pPr marL="0" indent="0">
              <a:spcBef>
                <a:spcPct val="0"/>
              </a:spcBef>
              <a:spcAft>
                <a:spcPts val="600"/>
              </a:spcAft>
              <a:buNone/>
            </a:pPr>
            <a:endParaRPr lang="en-US" altLang="en-US" sz="1800">
              <a:cs typeface="FreesiaUPC" panose="020B0604020202020204" pitchFamily="34" charset="-34"/>
            </a:endParaRPr>
          </a:p>
          <a:p>
            <a:pPr marL="0" indent="0">
              <a:spcBef>
                <a:spcPct val="0"/>
              </a:spcBef>
              <a:spcAft>
                <a:spcPts val="600"/>
              </a:spcAft>
              <a:buNone/>
            </a:pPr>
            <a:endParaRPr lang="en-US" altLang="en-US" sz="1800">
              <a:cs typeface="FreesiaUPC" panose="020B0604020202020204" pitchFamily="34" charset="-34"/>
            </a:endParaRPr>
          </a:p>
          <a:p>
            <a:pPr marL="0" indent="0">
              <a:spcBef>
                <a:spcPct val="0"/>
              </a:spcBef>
              <a:spcAft>
                <a:spcPts val="600"/>
              </a:spcAft>
              <a:buNone/>
            </a:pPr>
            <a:endParaRPr lang="en-US" altLang="en-US" sz="1800">
              <a:cs typeface="FreesiaUPC" panose="020B0604020202020204" pitchFamily="34" charset="-34"/>
            </a:endParaRPr>
          </a:p>
          <a:p>
            <a:pPr marL="0" indent="0">
              <a:spcBef>
                <a:spcPct val="0"/>
              </a:spcBef>
              <a:spcAft>
                <a:spcPts val="600"/>
              </a:spcAft>
              <a:buNone/>
            </a:pPr>
            <a:endParaRPr lang="en-US" altLang="en-US" sz="1800">
              <a:cs typeface="FreesiaUPC" panose="020B0604020202020204" pitchFamily="34" charset="-34"/>
            </a:endParaRPr>
          </a:p>
          <a:p>
            <a:pPr marL="0" indent="0">
              <a:spcBef>
                <a:spcPct val="0"/>
              </a:spcBef>
              <a:spcAft>
                <a:spcPts val="600"/>
              </a:spcAft>
              <a:buNone/>
            </a:pPr>
            <a:r>
              <a:rPr lang="en-US" altLang="en-US" sz="1800">
                <a:cs typeface="FreesiaUPC" panose="020B0604020202020204" pitchFamily="34" charset="-34"/>
              </a:rPr>
              <a:t>                   </a:t>
            </a:r>
          </a:p>
          <a:p>
            <a:pPr marL="0" indent="0">
              <a:spcBef>
                <a:spcPct val="0"/>
              </a:spcBef>
              <a:spcAft>
                <a:spcPts val="600"/>
              </a:spcAft>
              <a:buNone/>
            </a:pPr>
            <a:endParaRPr lang="en-US" altLang="en-US" sz="1800">
              <a:cs typeface="FreesiaUPC" panose="020B0604020202020204" pitchFamily="34" charset="-34"/>
            </a:endParaRPr>
          </a:p>
          <a:p>
            <a:pPr marL="0" indent="0">
              <a:spcBef>
                <a:spcPct val="0"/>
              </a:spcBef>
              <a:spcAft>
                <a:spcPts val="600"/>
              </a:spcAft>
              <a:buNone/>
            </a:pPr>
            <a:r>
              <a:rPr lang="en-US" altLang="en-US" sz="1800">
                <a:cs typeface="FreesiaUPC" panose="020B0604020202020204" pitchFamily="34" charset="-34"/>
              </a:rPr>
              <a:t>http://www.bbc.com/news/uk-24818769</a:t>
            </a:r>
          </a:p>
        </p:txBody>
      </p:sp>
      <p:sp>
        <p:nvSpPr>
          <p:cNvPr id="138" name="Freeform: Shape 13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6741" name="Picture 1">
            <a:extLst>
              <a:ext uri="{FF2B5EF4-FFF2-40B4-BE49-F238E27FC236}">
                <a16:creationId xmlns:a16="http://schemas.microsoft.com/office/drawing/2014/main" id="{D3A273B1-CA18-4DFA-93C7-E4626CCA6F80}"/>
              </a:ext>
            </a:extLst>
          </p:cNvPr>
          <p:cNvPicPr>
            <a:picLocks noChangeAspect="1"/>
          </p:cNvPicPr>
          <p:nvPr/>
        </p:nvPicPr>
        <p:blipFill rotWithShape="1">
          <a:blip r:embed="rId3">
            <a:extLst>
              <a:ext uri="{28A0092B-C50C-407E-A947-70E740481C1C}">
                <a14:useLocalDpi xmlns:a14="http://schemas.microsoft.com/office/drawing/2010/main" val="0"/>
              </a:ext>
            </a:extLst>
          </a:blip>
          <a:srcRect l="18811" r="27506" b="-1"/>
          <a:stretch/>
        </p:blipFill>
        <p:spPr bwMode="auto">
          <a:xfrm>
            <a:off x="7950452" y="623916"/>
            <a:ext cx="3663999" cy="3834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a:extLst>
              <a:ext uri="{FF2B5EF4-FFF2-40B4-BE49-F238E27FC236}">
                <a16:creationId xmlns:a16="http://schemas.microsoft.com/office/drawing/2014/main" id="{5D672E6A-0C66-45F7-92F6-4E5A1BB5D447}"/>
              </a:ext>
            </a:extLst>
          </p:cNvPr>
          <p:cNvSpPr>
            <a:spLocks noGrp="1"/>
          </p:cNvSpPr>
          <p:nvPr>
            <p:ph type="title"/>
          </p:nvPr>
        </p:nvSpPr>
        <p:spPr>
          <a:xfrm>
            <a:off x="690340" y="623916"/>
            <a:ext cx="5710460" cy="1591532"/>
          </a:xfrm>
        </p:spPr>
        <p:txBody>
          <a:bodyPr rtlCol="0">
            <a:normAutofit fontScale="90000"/>
          </a:bodyPr>
          <a:lstStyle/>
          <a:p>
            <a:pPr>
              <a:lnSpc>
                <a:spcPct val="150000"/>
              </a:lnSpc>
              <a:defRPr/>
            </a:pPr>
            <a:r>
              <a:rPr lang="km-KH" sz="2800" dirty="0">
                <a:cs typeface="+mn-cs"/>
              </a:rPr>
              <a:t>ការបង្ហាញដោយផ្ទាល់ និងការធ្វើអាជីវកម្មដោយផ្ទាល់តាមកាមេរ៉ាទៅកុំព្យូទ័រ</a:t>
            </a:r>
            <a:endParaRPr lang="th-TH" sz="2800" dirty="0">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885" name="Picture 1">
            <a:extLst>
              <a:ext uri="{FF2B5EF4-FFF2-40B4-BE49-F238E27FC236}">
                <a16:creationId xmlns:a16="http://schemas.microsoft.com/office/drawing/2014/main" id="{3131F7F1-5753-494F-AFC2-BA171378E47E}"/>
              </a:ext>
            </a:extLst>
          </p:cNvPr>
          <p:cNvPicPr>
            <a:picLocks noChangeAspect="1"/>
          </p:cNvPicPr>
          <p:nvPr/>
        </p:nvPicPr>
        <p:blipFill rotWithShape="1">
          <a:blip r:embed="rId3">
            <a:extLst>
              <a:ext uri="{28A0092B-C50C-407E-A947-70E740481C1C}">
                <a14:useLocalDpi xmlns:a14="http://schemas.microsoft.com/office/drawing/2010/main" val="0"/>
              </a:ext>
            </a:extLst>
          </a:blip>
          <a:srcRect b="31949"/>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7" name="Picture 137">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2888" name="Oval 139">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A7277C6-FACA-4B5E-A861-F3FB177B27EA}"/>
              </a:ext>
            </a:extLst>
          </p:cNvPr>
          <p:cNvSpPr>
            <a:spLocks noGrp="1"/>
          </p:cNvSpPr>
          <p:nvPr>
            <p:ph type="title"/>
          </p:nvPr>
        </p:nvSpPr>
        <p:spPr>
          <a:xfrm>
            <a:off x="4976146" y="4666938"/>
            <a:ext cx="3635591" cy="614746"/>
          </a:xfrm>
        </p:spPr>
        <p:txBody>
          <a:bodyPr rtlCol="0">
            <a:normAutofit fontScale="90000"/>
          </a:bodyPr>
          <a:lstStyle/>
          <a:p>
            <a:pPr>
              <a:defRPr/>
            </a:pPr>
            <a:br>
              <a:rPr lang="km-KH" sz="4000" b="1" dirty="0">
                <a:solidFill>
                  <a:srgbClr val="000000"/>
                </a:solidFill>
              </a:rPr>
            </a:br>
            <a:r>
              <a:rPr lang="en-US" sz="2700" b="1" i="1" dirty="0">
                <a:solidFill>
                  <a:srgbClr val="000000"/>
                </a:solidFill>
              </a:rPr>
              <a:t>Who are the offenders?</a:t>
            </a:r>
            <a:br>
              <a:rPr lang="en-US" sz="2700" b="1" i="1" dirty="0">
                <a:solidFill>
                  <a:srgbClr val="000000"/>
                </a:solidFill>
              </a:rPr>
            </a:br>
            <a:endParaRPr lang="th-TH" sz="4000" b="1" i="1" dirty="0">
              <a:solidFill>
                <a:srgbClr val="000000"/>
              </a:solidFill>
            </a:endParaRPr>
          </a:p>
        </p:txBody>
      </p:sp>
      <p:sp>
        <p:nvSpPr>
          <p:cNvPr id="18435" name="Content Placeholder 6">
            <a:extLst>
              <a:ext uri="{FF2B5EF4-FFF2-40B4-BE49-F238E27FC236}">
                <a16:creationId xmlns:a16="http://schemas.microsoft.com/office/drawing/2014/main" id="{6461352A-19C5-40D7-911B-737741F0DC45}"/>
              </a:ext>
            </a:extLst>
          </p:cNvPr>
          <p:cNvSpPr>
            <a:spLocks noGrp="1"/>
          </p:cNvSpPr>
          <p:nvPr>
            <p:ph idx="1"/>
          </p:nvPr>
        </p:nvSpPr>
        <p:spPr>
          <a:xfrm>
            <a:off x="6470247" y="4551037"/>
            <a:ext cx="4926411" cy="1509935"/>
          </a:xfrm>
        </p:spPr>
        <p:txBody>
          <a:bodyPr rtlCol="0" anchor="ctr">
            <a:normAutofit/>
          </a:bodyPr>
          <a:lstStyle/>
          <a:p>
            <a:pPr marL="0" indent="0">
              <a:spcBef>
                <a:spcPts val="0"/>
              </a:spcBef>
              <a:buNone/>
              <a:defRPr/>
            </a:pPr>
            <a:endParaRPr lang="en-US" sz="1800" i="1">
              <a:solidFill>
                <a:srgbClr val="000000"/>
              </a:solidFill>
              <a:cs typeface="FreesiaUPC" pitchFamily="34" charset="-34"/>
            </a:endParaRPr>
          </a:p>
          <a:p>
            <a:pPr indent="-137160">
              <a:buNone/>
              <a:defRPr/>
            </a:pPr>
            <a:endParaRPr lang="en-US" sz="1800">
              <a:solidFill>
                <a:srgbClr val="000000"/>
              </a:solidFill>
              <a:cs typeface="FreesiaUPC" pitchFamily="34" charset="-34"/>
            </a:endParaRPr>
          </a:p>
          <a:p>
            <a:pPr indent="-137160">
              <a:buNone/>
              <a:defRPr/>
            </a:pPr>
            <a:endParaRPr lang="en-US" sz="1800">
              <a:solidFill>
                <a:srgbClr val="000000"/>
              </a:solidFill>
              <a:cs typeface="FreesiaUPC" pitchFamily="34" charset="-34"/>
            </a:endParaRPr>
          </a:p>
        </p:txBody>
      </p:sp>
      <p:sp>
        <p:nvSpPr>
          <p:cNvPr id="7" name="Title 5">
            <a:extLst>
              <a:ext uri="{FF2B5EF4-FFF2-40B4-BE49-F238E27FC236}">
                <a16:creationId xmlns:a16="http://schemas.microsoft.com/office/drawing/2014/main" id="{5D672E6A-0C66-45F7-92F6-4E5A1BB5D447}"/>
              </a:ext>
            </a:extLst>
          </p:cNvPr>
          <p:cNvSpPr txBox="1">
            <a:spLocks/>
          </p:cNvSpPr>
          <p:nvPr/>
        </p:nvSpPr>
        <p:spPr>
          <a:xfrm>
            <a:off x="410676" y="4443894"/>
            <a:ext cx="3519879" cy="11653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2900" b="1" dirty="0">
                <a:cs typeface="+mn-cs"/>
              </a:rPr>
              <a:t>អ្នកណាជាជនល្មើស?</a:t>
            </a:r>
            <a:endParaRPr lang="th-TH" sz="2800" b="1" dirty="0">
              <a:cs typeface="+mn-cs"/>
            </a:endParaRPr>
          </a:p>
        </p:txBody>
      </p:sp>
      <p:sp>
        <p:nvSpPr>
          <p:cNvPr id="8" name="Title 5">
            <a:extLst>
              <a:ext uri="{FF2B5EF4-FFF2-40B4-BE49-F238E27FC236}">
                <a16:creationId xmlns:a16="http://schemas.microsoft.com/office/drawing/2014/main" id="{5D672E6A-0C66-45F7-92F6-4E5A1BB5D447}"/>
              </a:ext>
            </a:extLst>
          </p:cNvPr>
          <p:cNvSpPr txBox="1">
            <a:spLocks/>
          </p:cNvSpPr>
          <p:nvPr/>
        </p:nvSpPr>
        <p:spPr>
          <a:xfrm>
            <a:off x="8353441" y="488343"/>
            <a:ext cx="3519879" cy="7642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2000" b="1" dirty="0">
                <a:solidFill>
                  <a:srgbClr val="FFC000"/>
                </a:solidFill>
                <a:cs typeface="+mn-cs"/>
              </a:rPr>
              <a:t>អ្នកជញ្ជក់ឈាមតាមអនឡាញ</a:t>
            </a:r>
            <a:endParaRPr lang="th-TH" sz="2000" b="1" dirty="0">
              <a:solidFill>
                <a:srgbClr val="FFC000"/>
              </a:solidFill>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C6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8F197EB7-FA51-4C61-9470-868ACA205E6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rtlCol="0">
            <a:normAutofit fontScale="90000"/>
          </a:bodyPr>
          <a:lstStyle/>
          <a:p>
            <a:pPr algn="ctr">
              <a:lnSpc>
                <a:spcPct val="150000"/>
              </a:lnSpc>
              <a:defRPr/>
            </a:pPr>
            <a:r>
              <a:rPr lang="km-KH" sz="2600" dirty="0">
                <a:solidFill>
                  <a:srgbClr val="FFFFFF"/>
                </a:solidFill>
                <a:cs typeface="+mn-cs"/>
              </a:rPr>
              <a:t>អ្នកណាជាជនរងគ្រោះ?</a:t>
            </a:r>
            <a:br>
              <a:rPr lang="en-US" sz="2600" dirty="0">
                <a:solidFill>
                  <a:srgbClr val="FFFFFF"/>
                </a:solidFill>
              </a:rPr>
            </a:br>
            <a:endParaRPr lang="th-TH" sz="2600" dirty="0">
              <a:solidFill>
                <a:srgbClr val="FFFFFF"/>
              </a:solidFill>
            </a:endParaRPr>
          </a:p>
        </p:txBody>
      </p:sp>
      <p:pic>
        <p:nvPicPr>
          <p:cNvPr id="124933" name="Picture 1">
            <a:extLst>
              <a:ext uri="{FF2B5EF4-FFF2-40B4-BE49-F238E27FC236}">
                <a16:creationId xmlns:a16="http://schemas.microsoft.com/office/drawing/2014/main" id="{00281B4E-8297-417C-BF67-E25520E08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38600" y="1861510"/>
            <a:ext cx="7188199" cy="1994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6">
            <a:extLst>
              <a:ext uri="{FF2B5EF4-FFF2-40B4-BE49-F238E27FC236}">
                <a16:creationId xmlns:a16="http://schemas.microsoft.com/office/drawing/2014/main" id="{1A9EDBF0-F0F2-430A-A1A3-A4DD59A1063C}"/>
              </a:ext>
            </a:extLst>
          </p:cNvPr>
          <p:cNvSpPr>
            <a:spLocks noGrp="1"/>
          </p:cNvSpPr>
          <p:nvPr>
            <p:ph idx="1"/>
          </p:nvPr>
        </p:nvSpPr>
        <p:spPr>
          <a:xfrm>
            <a:off x="4038600" y="4884873"/>
            <a:ext cx="7188199" cy="1292090"/>
          </a:xfrm>
        </p:spPr>
        <p:txBody>
          <a:bodyPr rtlCol="0">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6134B79-2A8E-4D9C-A306-2BDD21F6A475}"/>
              </a:ext>
            </a:extLst>
          </p:cNvPr>
          <p:cNvSpPr>
            <a:spLocks noGrp="1"/>
          </p:cNvSpPr>
          <p:nvPr>
            <p:ph type="title"/>
          </p:nvPr>
        </p:nvSpPr>
        <p:spPr>
          <a:xfrm>
            <a:off x="2770496" y="2688609"/>
            <a:ext cx="6380066" cy="1386109"/>
          </a:xfrm>
        </p:spPr>
        <p:txBody>
          <a:bodyPr vert="horz" lIns="91440" tIns="45720" rIns="91440" bIns="45720" rtlCol="0" anchor="b">
            <a:normAutofit/>
          </a:bodyPr>
          <a:lstStyle/>
          <a:p>
            <a:pPr algn="ctr">
              <a:defRPr/>
            </a:pPr>
            <a:r>
              <a:rPr lang="km-KH" sz="2800" kern="1200" dirty="0">
                <a:solidFill>
                  <a:srgbClr val="FFFFFF"/>
                </a:solidFill>
                <a:latin typeface="+mj-lt"/>
                <a:ea typeface="+mj-ea"/>
                <a:cs typeface="+mn-cs"/>
              </a:rPr>
              <a:t>តើអ្នកដឹងអ្វីខ្លះអំពីស្ថានភាពនៅកម្ពុជា?</a:t>
            </a:r>
            <a:br>
              <a:rPr lang="km-KH" sz="2800" kern="1200" dirty="0">
                <a:solidFill>
                  <a:srgbClr val="FFFFFF"/>
                </a:solidFill>
                <a:latin typeface="+mj-lt"/>
                <a:ea typeface="+mj-ea"/>
                <a:cs typeface="+mn-cs"/>
              </a:rPr>
            </a:br>
            <a:endParaRPr lang="en-US" sz="2800" kern="1200" dirty="0">
              <a:solidFill>
                <a:srgbClr val="FFFFFF"/>
              </a:solidFill>
              <a:latin typeface="+mj-lt"/>
              <a:ea typeface="+mj-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778</Words>
  <Application>Microsoft Office PowerPoint</Application>
  <PresentationFormat>Widescreen</PresentationFormat>
  <Paragraphs>77</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vt:lpstr>
      <vt:lpstr>Calibri Light</vt:lpstr>
      <vt:lpstr>Verdana</vt:lpstr>
      <vt:lpstr>Office Theme</vt:lpstr>
      <vt:lpstr>ការបង្ហាញដោយផ្ទាល់ និងការធ្វើអាជីវកម្មដោយផ្ទាល់តាមកាមេរ៉ាទៅកុំព្យូទ័រ</vt:lpstr>
      <vt:lpstr>      ការបង្ហាញដោយផ្ទាល់ និងការធ្វើអាជីវកម្មដោយផ្ទាល់តាមកាមេរ៉ាទៅកុំព្យូទ័រ</vt:lpstr>
      <vt:lpstr>ការបង្ហាញដោយផ្ទាល់ និងការធ្វើអាជីវកម្មដោយផ្ទាល់តាមកាមេរ៉ាទៅកុំព្យូទ័រ</vt:lpstr>
      <vt:lpstr>ការបង្ហាញដោយផ្ទាល់ និងការធ្វើអាជីវកម្មដោយផ្ទាល់តាមកាមេរ៉ាទៅកុំព្យូទ័រ</vt:lpstr>
      <vt:lpstr>ការបង្ហាញដោយផ្ទាល់ និងការធ្វើអាជីវកម្មដោយផ្ទាល់តាមកាមេរ៉ាទៅកុំព្យូទ័រ</vt:lpstr>
      <vt:lpstr> Who are the offenders? </vt:lpstr>
      <vt:lpstr>អ្នកណាជាជនរងគ្រោះ? </vt:lpstr>
      <vt:lpstr>តើអ្នកដឹងអ្វីខ្លះអំពីស្ថានភាពនៅកម្ពុជា?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CHILDREN  FROM  FOREIGN CHILD SEX OFFENDERS   Phnom Penh 2019</dc:title>
  <dc:creator>anita dodds</dc:creator>
  <cp:lastModifiedBy>DELL</cp:lastModifiedBy>
  <cp:revision>33</cp:revision>
  <dcterms:created xsi:type="dcterms:W3CDTF">2019-05-20T15:51:40Z</dcterms:created>
  <dcterms:modified xsi:type="dcterms:W3CDTF">2019-06-26T07:07:53Z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578d4a04-ab73-4fd5-8a41-154070848fec</vt:lpwstr>
  </property>
  <property fmtid="{D5CDD505-2E9C-101B-9397-08002B2CF9AE}" pid="3" name="TitusVER">
    <vt:lpwstr>NEW</vt:lpwstr>
  </property>
  <property fmtid="{D5CDD505-2E9C-101B-9397-08002B2CF9AE}" pid="4" name="TitusSEC">
    <vt:lpwstr>UNCLASSIFIED</vt:lpwstr>
  </property>
  <property fmtid="{D5CDD505-2E9C-101B-9397-08002B2CF9AE}" pid="5" name="SEC">
    <vt:lpwstr>UNCLASSIFIED</vt:lpwstr>
  </property>
  <property fmtid="{D5CDD505-2E9C-101B-9397-08002B2CF9AE}" pid="6" name="DLM">
    <vt:lpwstr>No DLM</vt:lpwstr>
  </property>
</Properties>
</file>