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569" r:id="rId2"/>
    <p:sldId id="1054" r:id="rId3"/>
    <p:sldId id="1036" r:id="rId4"/>
    <p:sldId id="928" r:id="rId5"/>
    <p:sldId id="929" r:id="rId6"/>
    <p:sldId id="932" r:id="rId7"/>
    <p:sldId id="931" r:id="rId8"/>
    <p:sldId id="933" r:id="rId9"/>
    <p:sldId id="934" r:id="rId10"/>
    <p:sldId id="935" r:id="rId11"/>
    <p:sldId id="936" r:id="rId12"/>
    <p:sldId id="937" r:id="rId13"/>
    <p:sldId id="938" r:id="rId14"/>
    <p:sldId id="945" r:id="rId15"/>
    <p:sldId id="1026" r:id="rId16"/>
    <p:sldId id="566" r:id="rId17"/>
    <p:sldId id="1052" r:id="rId18"/>
    <p:sldId id="1053" r:id="rId19"/>
    <p:sldId id="485" r:id="rId20"/>
    <p:sldId id="772" r:id="rId21"/>
    <p:sldId id="484" r:id="rId22"/>
    <p:sldId id="581" r:id="rId23"/>
    <p:sldId id="712" r:id="rId24"/>
    <p:sldId id="768" r:id="rId25"/>
    <p:sldId id="1050" r:id="rId26"/>
    <p:sldId id="104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ita dodds" initials="ad" lastIdx="1" clrIdx="0">
    <p:extLst>
      <p:ext uri="{19B8F6BF-5375-455C-9EA6-DF929625EA0E}">
        <p15:presenceInfo xmlns:p15="http://schemas.microsoft.com/office/powerpoint/2012/main" xmlns="" userId="b503af6dd4e305c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64" autoAdjust="0"/>
    <p:restoredTop sz="94605" autoAdjust="0"/>
  </p:normalViewPr>
  <p:slideViewPr>
    <p:cSldViewPr snapToGrid="0">
      <p:cViewPr varScale="1">
        <p:scale>
          <a:sx n="62" d="100"/>
          <a:sy n="62" d="100"/>
        </p:scale>
        <p:origin x="-78" y="-246"/>
      </p:cViewPr>
      <p:guideLst>
        <p:guide orient="horz" pos="2160"/>
        <p:guide pos="3840"/>
      </p:guideLst>
    </p:cSldViewPr>
  </p:slideViewPr>
  <p:notesTextViewPr>
    <p:cViewPr>
      <p:scale>
        <a:sx n="1" d="1"/>
        <a:sy n="1" d="1"/>
      </p:scale>
      <p:origin x="0" y="0"/>
    </p:cViewPr>
  </p:notesTextViewPr>
  <p:sorterViewPr>
    <p:cViewPr>
      <p:scale>
        <a:sx n="48" d="100"/>
        <a:sy n="48" d="100"/>
      </p:scale>
      <p:origin x="0" y="-9019"/>
    </p:cViewPr>
  </p:sorterViewPr>
  <p:notesViewPr>
    <p:cSldViewPr snapToGrid="0">
      <p:cViewPr>
        <p:scale>
          <a:sx n="85" d="100"/>
          <a:sy n="85" d="100"/>
        </p:scale>
        <p:origin x="272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A3602A-0270-4BAE-8A12-FCE0CB3C3D6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C1EEE95-E87B-4446-81DC-6755A222491E}">
      <dgm:prSet/>
      <dgm:spPr/>
      <dgm:t>
        <a:bodyPr/>
        <a:lstStyle/>
        <a:p>
          <a:r>
            <a:rPr lang="km-KH" dirty="0"/>
            <a:t>ជាមនុស្សធំ យើងទាំងអស់គ្នាមានការទទួលខុសត្រូវចំពោះកុមារ</a:t>
          </a:r>
          <a:endParaRPr lang="en-US" dirty="0"/>
        </a:p>
      </dgm:t>
    </dgm:pt>
    <dgm:pt modelId="{E8412B7A-1C10-4ED4-BFBD-578BB71372DD}" type="parTrans" cxnId="{5FD078C6-5DE1-49EF-B659-A7C54BACC34B}">
      <dgm:prSet/>
      <dgm:spPr/>
      <dgm:t>
        <a:bodyPr/>
        <a:lstStyle/>
        <a:p>
          <a:endParaRPr lang="en-US"/>
        </a:p>
      </dgm:t>
    </dgm:pt>
    <dgm:pt modelId="{2D356583-D81C-47C6-8635-3395E18211AC}" type="sibTrans" cxnId="{5FD078C6-5DE1-49EF-B659-A7C54BACC34B}">
      <dgm:prSet/>
      <dgm:spPr/>
      <dgm:t>
        <a:bodyPr/>
        <a:lstStyle/>
        <a:p>
          <a:endParaRPr lang="en-US"/>
        </a:p>
      </dgm:t>
    </dgm:pt>
    <dgm:pt modelId="{8F451DF2-EEBB-4CE1-8693-0F6365AC7281}">
      <dgm:prSet/>
      <dgm:spPr/>
      <dgm:t>
        <a:bodyPr/>
        <a:lstStyle/>
        <a:p>
          <a:r>
            <a:rPr lang="km-KH" dirty="0"/>
            <a:t>កុមារទាំងអស់មានសិទ្ធិទទួលបានការការពារពីគ្រប់ទម្រង់នៃការធ្វើអាជីវកម្មលើកុមារស្របតាមអនុសញ្ញាអន្តរជាតិស្តីពីសិទ្ធិរបស់កុមារ </a:t>
          </a:r>
          <a:r>
            <a:rPr lang="en-US" dirty="0"/>
            <a:t>(CRC)</a:t>
          </a:r>
          <a:endParaRPr lang="km-KH" dirty="0"/>
        </a:p>
      </dgm:t>
    </dgm:pt>
    <dgm:pt modelId="{F6A98A29-AFC9-4C7E-80A6-929DA6F2EFB6}" type="parTrans" cxnId="{3C05D77A-4592-4779-938F-DE040EC68657}">
      <dgm:prSet/>
      <dgm:spPr/>
      <dgm:t>
        <a:bodyPr/>
        <a:lstStyle/>
        <a:p>
          <a:endParaRPr lang="en-US"/>
        </a:p>
      </dgm:t>
    </dgm:pt>
    <dgm:pt modelId="{F8128570-8395-4168-B686-4F5ECAACCC3E}" type="sibTrans" cxnId="{3C05D77A-4592-4779-938F-DE040EC68657}">
      <dgm:prSet/>
      <dgm:spPr/>
      <dgm:t>
        <a:bodyPr/>
        <a:lstStyle/>
        <a:p>
          <a:endParaRPr lang="en-US"/>
        </a:p>
      </dgm:t>
    </dgm:pt>
    <dgm:pt modelId="{DA6DD5AC-3821-4F8A-90C9-F42DE2A71BC6}">
      <dgm:prSet/>
      <dgm:spPr/>
      <dgm:t>
        <a:bodyPr/>
        <a:lstStyle/>
        <a:p>
          <a:r>
            <a:rPr lang="km-KH" dirty="0"/>
            <a:t>ការធ្វើអាជីវកម្មលើកុមារគឺប្រឆាំងនឹងច្បាប់នៅក្នុង      បណ្តាប្រទេសទាំងអស់នៅតំបន់អាស៊ីភាគអាគ្នេយ៍</a:t>
          </a:r>
        </a:p>
      </dgm:t>
    </dgm:pt>
    <dgm:pt modelId="{0738AC9B-0CDD-4448-9839-C68F8D3D6584}" type="parTrans" cxnId="{6776C3DF-4721-4993-8287-E31271DDE2CB}">
      <dgm:prSet/>
      <dgm:spPr/>
      <dgm:t>
        <a:bodyPr/>
        <a:lstStyle/>
        <a:p>
          <a:endParaRPr lang="en-US"/>
        </a:p>
      </dgm:t>
    </dgm:pt>
    <dgm:pt modelId="{F654F2D6-338C-446F-9396-4C5216B8FDEE}" type="sibTrans" cxnId="{6776C3DF-4721-4993-8287-E31271DDE2CB}">
      <dgm:prSet/>
      <dgm:spPr/>
      <dgm:t>
        <a:bodyPr/>
        <a:lstStyle/>
        <a:p>
          <a:endParaRPr lang="en-US"/>
        </a:p>
      </dgm:t>
    </dgm:pt>
    <dgm:pt modelId="{531E705A-2458-4B1D-8D1E-22B7B6ED593A}" type="pres">
      <dgm:prSet presAssocID="{BCA3602A-0270-4BAE-8A12-FCE0CB3C3D63}" presName="linear" presStyleCnt="0">
        <dgm:presLayoutVars>
          <dgm:animLvl val="lvl"/>
          <dgm:resizeHandles val="exact"/>
        </dgm:presLayoutVars>
      </dgm:prSet>
      <dgm:spPr/>
      <dgm:t>
        <a:bodyPr/>
        <a:lstStyle/>
        <a:p>
          <a:endParaRPr lang="en-US"/>
        </a:p>
      </dgm:t>
    </dgm:pt>
    <dgm:pt modelId="{1D0D57F0-C0CC-4114-AFB2-35035889600A}" type="pres">
      <dgm:prSet presAssocID="{BC1EEE95-E87B-4446-81DC-6755A222491E}" presName="parentText" presStyleLbl="node1" presStyleIdx="0" presStyleCnt="3">
        <dgm:presLayoutVars>
          <dgm:chMax val="0"/>
          <dgm:bulletEnabled val="1"/>
        </dgm:presLayoutVars>
      </dgm:prSet>
      <dgm:spPr/>
      <dgm:t>
        <a:bodyPr/>
        <a:lstStyle/>
        <a:p>
          <a:endParaRPr lang="en-US"/>
        </a:p>
      </dgm:t>
    </dgm:pt>
    <dgm:pt modelId="{1BD8BF29-6D9A-42EA-9C20-EE9A3BBB2EAE}" type="pres">
      <dgm:prSet presAssocID="{2D356583-D81C-47C6-8635-3395E18211AC}" presName="spacer" presStyleCnt="0"/>
      <dgm:spPr/>
    </dgm:pt>
    <dgm:pt modelId="{F7206236-3B17-4E85-8496-E541CD4E0F4C}" type="pres">
      <dgm:prSet presAssocID="{8F451DF2-EEBB-4CE1-8693-0F6365AC7281}" presName="parentText" presStyleLbl="node1" presStyleIdx="1" presStyleCnt="3">
        <dgm:presLayoutVars>
          <dgm:chMax val="0"/>
          <dgm:bulletEnabled val="1"/>
        </dgm:presLayoutVars>
      </dgm:prSet>
      <dgm:spPr/>
      <dgm:t>
        <a:bodyPr/>
        <a:lstStyle/>
        <a:p>
          <a:endParaRPr lang="en-US"/>
        </a:p>
      </dgm:t>
    </dgm:pt>
    <dgm:pt modelId="{224B2923-BA1E-40D7-B8D2-76D2AFC83A95}" type="pres">
      <dgm:prSet presAssocID="{F8128570-8395-4168-B686-4F5ECAACCC3E}" presName="spacer" presStyleCnt="0"/>
      <dgm:spPr/>
    </dgm:pt>
    <dgm:pt modelId="{F89889CE-8EEC-4A45-8D04-E9BEBEDC8FF7}" type="pres">
      <dgm:prSet presAssocID="{DA6DD5AC-3821-4F8A-90C9-F42DE2A71BC6}" presName="parentText" presStyleLbl="node1" presStyleIdx="2" presStyleCnt="3">
        <dgm:presLayoutVars>
          <dgm:chMax val="0"/>
          <dgm:bulletEnabled val="1"/>
        </dgm:presLayoutVars>
      </dgm:prSet>
      <dgm:spPr/>
      <dgm:t>
        <a:bodyPr/>
        <a:lstStyle/>
        <a:p>
          <a:endParaRPr lang="en-US"/>
        </a:p>
      </dgm:t>
    </dgm:pt>
  </dgm:ptLst>
  <dgm:cxnLst>
    <dgm:cxn modelId="{D19051D1-EA13-49A1-89AC-131A287A5966}" type="presOf" srcId="{BC1EEE95-E87B-4446-81DC-6755A222491E}" destId="{1D0D57F0-C0CC-4114-AFB2-35035889600A}" srcOrd="0" destOrd="0" presId="urn:microsoft.com/office/officeart/2005/8/layout/vList2"/>
    <dgm:cxn modelId="{3C05D77A-4592-4779-938F-DE040EC68657}" srcId="{BCA3602A-0270-4BAE-8A12-FCE0CB3C3D63}" destId="{8F451DF2-EEBB-4CE1-8693-0F6365AC7281}" srcOrd="1" destOrd="0" parTransId="{F6A98A29-AFC9-4C7E-80A6-929DA6F2EFB6}" sibTransId="{F8128570-8395-4168-B686-4F5ECAACCC3E}"/>
    <dgm:cxn modelId="{F4BB0AFE-FF19-40C6-A1E8-95327EADC176}" type="presOf" srcId="{DA6DD5AC-3821-4F8A-90C9-F42DE2A71BC6}" destId="{F89889CE-8EEC-4A45-8D04-E9BEBEDC8FF7}" srcOrd="0" destOrd="0" presId="urn:microsoft.com/office/officeart/2005/8/layout/vList2"/>
    <dgm:cxn modelId="{8C6E1DF7-BFA3-466F-8B5E-97E312A8E805}" type="presOf" srcId="{BCA3602A-0270-4BAE-8A12-FCE0CB3C3D63}" destId="{531E705A-2458-4B1D-8D1E-22B7B6ED593A}" srcOrd="0" destOrd="0" presId="urn:microsoft.com/office/officeart/2005/8/layout/vList2"/>
    <dgm:cxn modelId="{E15D3A90-2011-4C01-B5AE-BE3395873DF1}" type="presOf" srcId="{8F451DF2-EEBB-4CE1-8693-0F6365AC7281}" destId="{F7206236-3B17-4E85-8496-E541CD4E0F4C}" srcOrd="0" destOrd="0" presId="urn:microsoft.com/office/officeart/2005/8/layout/vList2"/>
    <dgm:cxn modelId="{6776C3DF-4721-4993-8287-E31271DDE2CB}" srcId="{BCA3602A-0270-4BAE-8A12-FCE0CB3C3D63}" destId="{DA6DD5AC-3821-4F8A-90C9-F42DE2A71BC6}" srcOrd="2" destOrd="0" parTransId="{0738AC9B-0CDD-4448-9839-C68F8D3D6584}" sibTransId="{F654F2D6-338C-446F-9396-4C5216B8FDEE}"/>
    <dgm:cxn modelId="{5FD078C6-5DE1-49EF-B659-A7C54BACC34B}" srcId="{BCA3602A-0270-4BAE-8A12-FCE0CB3C3D63}" destId="{BC1EEE95-E87B-4446-81DC-6755A222491E}" srcOrd="0" destOrd="0" parTransId="{E8412B7A-1C10-4ED4-BFBD-578BB71372DD}" sibTransId="{2D356583-D81C-47C6-8635-3395E18211AC}"/>
    <dgm:cxn modelId="{0CBED63D-525C-4D88-9DF9-0DE20B0EBC24}" type="presParOf" srcId="{531E705A-2458-4B1D-8D1E-22B7B6ED593A}" destId="{1D0D57F0-C0CC-4114-AFB2-35035889600A}" srcOrd="0" destOrd="0" presId="urn:microsoft.com/office/officeart/2005/8/layout/vList2"/>
    <dgm:cxn modelId="{6B6CCF6E-CF16-4FA8-8C7F-1D47EBD3C6ED}" type="presParOf" srcId="{531E705A-2458-4B1D-8D1E-22B7B6ED593A}" destId="{1BD8BF29-6D9A-42EA-9C20-EE9A3BBB2EAE}" srcOrd="1" destOrd="0" presId="urn:microsoft.com/office/officeart/2005/8/layout/vList2"/>
    <dgm:cxn modelId="{65665C84-64BE-43AA-AE3A-EA4B9D3167C6}" type="presParOf" srcId="{531E705A-2458-4B1D-8D1E-22B7B6ED593A}" destId="{F7206236-3B17-4E85-8496-E541CD4E0F4C}" srcOrd="2" destOrd="0" presId="urn:microsoft.com/office/officeart/2005/8/layout/vList2"/>
    <dgm:cxn modelId="{19A1A066-9BC4-4EFF-9884-0D224444959E}" type="presParOf" srcId="{531E705A-2458-4B1D-8D1E-22B7B6ED593A}" destId="{224B2923-BA1E-40D7-B8D2-76D2AFC83A95}" srcOrd="3" destOrd="0" presId="urn:microsoft.com/office/officeart/2005/8/layout/vList2"/>
    <dgm:cxn modelId="{C9000ED3-65BB-4023-A1A8-5F2033807E63}" type="presParOf" srcId="{531E705A-2458-4B1D-8D1E-22B7B6ED593A}" destId="{F89889CE-8EEC-4A45-8D04-E9BEBEDC8FF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D57F0-C0CC-4114-AFB2-35035889600A}">
      <dsp:nvSpPr>
        <dsp:cNvPr id="0" name=""/>
        <dsp:cNvSpPr/>
      </dsp:nvSpPr>
      <dsp:spPr>
        <a:xfrm>
          <a:off x="0" y="77303"/>
          <a:ext cx="6492875" cy="15849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km-KH" sz="3400" kern="1200" dirty="0"/>
            <a:t>ជាមនុស្សធំ យើងទាំងអស់គ្នាមានការទទួលខុសត្រូវចំពោះកុមារ</a:t>
          </a:r>
          <a:endParaRPr lang="en-US" sz="3400" kern="1200" dirty="0"/>
        </a:p>
      </dsp:txBody>
      <dsp:txXfrm>
        <a:off x="77373" y="154676"/>
        <a:ext cx="6338129" cy="1430238"/>
      </dsp:txXfrm>
    </dsp:sp>
    <dsp:sp modelId="{F7206236-3B17-4E85-8496-E541CD4E0F4C}">
      <dsp:nvSpPr>
        <dsp:cNvPr id="0" name=""/>
        <dsp:cNvSpPr/>
      </dsp:nvSpPr>
      <dsp:spPr>
        <a:xfrm>
          <a:off x="0" y="1760207"/>
          <a:ext cx="6492875" cy="1584984"/>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km-KH" sz="3400" kern="1200" dirty="0"/>
            <a:t>កុមារទាំងអស់មានសិទ្ធិទទួលបានការការពារពីគ្រប់ទម្រង់នៃការធ្វើអាជីវកម្មលើកុមារស្របតាមអនុសញ្ញាអន្តរជាតិស្តីពីសិទ្ធិរបស់កុមារ </a:t>
          </a:r>
          <a:r>
            <a:rPr lang="en-US" sz="3400" kern="1200" dirty="0"/>
            <a:t>(CRC)</a:t>
          </a:r>
          <a:endParaRPr lang="km-KH" sz="3400" kern="1200" dirty="0"/>
        </a:p>
      </dsp:txBody>
      <dsp:txXfrm>
        <a:off x="77373" y="1837580"/>
        <a:ext cx="6338129" cy="1430238"/>
      </dsp:txXfrm>
    </dsp:sp>
    <dsp:sp modelId="{F89889CE-8EEC-4A45-8D04-E9BEBEDC8FF7}">
      <dsp:nvSpPr>
        <dsp:cNvPr id="0" name=""/>
        <dsp:cNvSpPr/>
      </dsp:nvSpPr>
      <dsp:spPr>
        <a:xfrm>
          <a:off x="0" y="3443112"/>
          <a:ext cx="6492875" cy="158498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km-KH" sz="3400" kern="1200" dirty="0"/>
            <a:t>ការធ្វើអាជីវកម្មលើកុមារគឺប្រឆាំងនឹងច្បាប់នៅក្នុង      បណ្តាប្រទេសទាំងអស់នៅតំបន់អាស៊ីភាគអាគ្នេយ៍</a:t>
          </a:r>
        </a:p>
      </dsp:txBody>
      <dsp:txXfrm>
        <a:off x="77373" y="3520485"/>
        <a:ext cx="6338129" cy="143023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7/1/2019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819041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xmlns="" id="{F7B18E8C-4E79-444D-80E5-0799CCA28FC1}"/>
              </a:ext>
            </a:extLst>
          </p:cNvPr>
          <p:cNvSpPr>
            <a:spLocks noGrp="1" noRot="1" noChangeAspect="1" noTextEdit="1"/>
          </p:cNvSpPr>
          <p:nvPr>
            <p:ph type="sldImg"/>
          </p:nvPr>
        </p:nvSpPr>
        <p:spPr>
          <a:ln/>
        </p:spPr>
      </p:sp>
      <p:sp>
        <p:nvSpPr>
          <p:cNvPr id="130051" name="Notes Placeholder 2">
            <a:extLst>
              <a:ext uri="{FF2B5EF4-FFF2-40B4-BE49-F238E27FC236}">
                <a16:creationId xmlns:a16="http://schemas.microsoft.com/office/drawing/2014/main" xmlns="" id="{F75DB76D-0FB3-4184-8C93-EAABAB4AF7F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a:t>ASK</a:t>
            </a:r>
          </a:p>
          <a:p>
            <a:r>
              <a:rPr lang="en-US" altLang="en-US" dirty="0"/>
              <a:t>Ask participants to share whether they have seen or heard about online child sexual exploitation cases in Cambodia.</a:t>
            </a:r>
          </a:p>
          <a:p>
            <a:r>
              <a:rPr lang="en-US" altLang="en-US" dirty="0"/>
              <a:t>Even if we don’t know it’s happening, our children are at risk.</a:t>
            </a:r>
          </a:p>
        </p:txBody>
      </p:sp>
      <p:sp>
        <p:nvSpPr>
          <p:cNvPr id="130052" name="Slide Number Placeholder 3">
            <a:extLst>
              <a:ext uri="{FF2B5EF4-FFF2-40B4-BE49-F238E27FC236}">
                <a16:creationId xmlns:a16="http://schemas.microsoft.com/office/drawing/2014/main" xmlns="" id="{EC4C7F9F-CEBB-46B9-9468-5990EC21392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C6885608-6509-4617-A956-15F828DB12CD}"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1</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2165076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xmlns="" id="{CBBB6A7F-E3FF-463B-9459-E2C0031D7FFD}"/>
              </a:ext>
            </a:extLst>
          </p:cNvPr>
          <p:cNvSpPr>
            <a:spLocks noGrp="1" noRot="1" noChangeAspect="1" noChangeArrowheads="1" noTextEdit="1"/>
          </p:cNvSpPr>
          <p:nvPr>
            <p:ph type="sldImg"/>
          </p:nvPr>
        </p:nvSpPr>
        <p:spPr>
          <a:xfrm>
            <a:off x="685800" y="1154113"/>
            <a:ext cx="5486400" cy="3086100"/>
          </a:xfrm>
          <a:ln/>
        </p:spPr>
      </p:sp>
      <p:sp>
        <p:nvSpPr>
          <p:cNvPr id="142339" name="Notes Placeholder 2">
            <a:extLst>
              <a:ext uri="{FF2B5EF4-FFF2-40B4-BE49-F238E27FC236}">
                <a16:creationId xmlns:a16="http://schemas.microsoft.com/office/drawing/2014/main" xmlns="" id="{141AE14A-E740-49D1-811E-ECAFF3CDDB8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2340" name="Slide Number Placeholder 3">
            <a:extLst>
              <a:ext uri="{FF2B5EF4-FFF2-40B4-BE49-F238E27FC236}">
                <a16:creationId xmlns:a16="http://schemas.microsoft.com/office/drawing/2014/main" xmlns="" id="{5FADB9FD-2094-4DB8-A95B-FC6BCD74688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D95D72A-6DBB-43B6-B80D-1C707D72F938}" type="slidenum">
              <a:rPr kumimoji="0" lang="en-US" altLang="en-US" sz="1200" b="0" i="0" u="none" strike="noStrike" kern="1200" cap="none" spc="0" normalizeH="0" baseline="0" noProof="0" smtClean="0">
                <a:ln>
                  <a:noFill/>
                </a:ln>
                <a:solidFill>
                  <a:prstClr val="black"/>
                </a:solidFill>
                <a:effectLst/>
                <a:uLnTx/>
                <a:uFillTx/>
                <a:latin typeface="Verdan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Verdan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926951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xmlns="" id="{3F9354E3-7CA7-4A2F-9C7D-F11AB27F1FE7}"/>
              </a:ext>
            </a:extLst>
          </p:cNvPr>
          <p:cNvSpPr>
            <a:spLocks noGrp="1" noRot="1" noChangeAspect="1" noChangeArrowheads="1" noTextEdit="1"/>
          </p:cNvSpPr>
          <p:nvPr>
            <p:ph type="sldImg"/>
          </p:nvPr>
        </p:nvSpPr>
        <p:spPr>
          <a:ln/>
        </p:spPr>
      </p:sp>
      <p:sp>
        <p:nvSpPr>
          <p:cNvPr id="144387" name="Notes Placeholder 2">
            <a:extLst>
              <a:ext uri="{FF2B5EF4-FFF2-40B4-BE49-F238E27FC236}">
                <a16:creationId xmlns:a16="http://schemas.microsoft.com/office/drawing/2014/main" xmlns="" id="{ABDB2C6B-2C1E-48F6-8EAC-E2B715ABA8F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EXPLAIN: Provide details of the Robert Andrew </a:t>
            </a:r>
            <a:r>
              <a:rPr lang="en-US" altLang="en-US" dirty="0" err="1"/>
              <a:t>Fiddes</a:t>
            </a:r>
            <a:r>
              <a:rPr lang="en-US" altLang="en-US" dirty="0"/>
              <a:t> Ellis case in Bali.</a:t>
            </a:r>
          </a:p>
          <a:p>
            <a:endParaRPr lang="en-US" altLang="en-US" dirty="0"/>
          </a:p>
          <a:p>
            <a:r>
              <a:rPr lang="en-US" altLang="en-US" dirty="0"/>
              <a:t>HANDOUT – MEDIA ARTICLE – ROBERT FIDDES ELLIS</a:t>
            </a:r>
          </a:p>
          <a:p>
            <a:endParaRPr lang="en-US" altLang="en-US" dirty="0"/>
          </a:p>
          <a:p>
            <a:r>
              <a:rPr lang="en-US" altLang="en-US" dirty="0"/>
              <a:t>Discuss details of the case.</a:t>
            </a:r>
          </a:p>
        </p:txBody>
      </p:sp>
      <p:sp>
        <p:nvSpPr>
          <p:cNvPr id="144388" name="Slide Number Placeholder 3">
            <a:extLst>
              <a:ext uri="{FF2B5EF4-FFF2-40B4-BE49-F238E27FC236}">
                <a16:creationId xmlns:a16="http://schemas.microsoft.com/office/drawing/2014/main" xmlns="" id="{03304D7E-B20F-4E07-B813-98D4F2FFD89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259021-CC84-4426-AE07-F36D756E6A48}" type="slidenum">
              <a:rPr kumimoji="0" lang="en-US" altLang="en-US" sz="1200" b="0" i="0" u="none" strike="noStrike" kern="1200" cap="none" spc="0" normalizeH="0" baseline="0" noProof="0" smtClean="0">
                <a:ln>
                  <a:noFill/>
                </a:ln>
                <a:solidFill>
                  <a:prstClr val="black"/>
                </a:solidFill>
                <a:effectLst/>
                <a:uLnTx/>
                <a:uFillTx/>
                <a:latin typeface="Verdan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Verdan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914958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xmlns="" id="{93B0DD8C-B933-4190-95B8-D7D12B6C7B4D}"/>
              </a:ext>
            </a:extLst>
          </p:cNvPr>
          <p:cNvSpPr>
            <a:spLocks noGrp="1" noRot="1" noChangeAspect="1" noChangeArrowheads="1" noTextEdit="1"/>
          </p:cNvSpPr>
          <p:nvPr>
            <p:ph type="sldImg"/>
          </p:nvPr>
        </p:nvSpPr>
        <p:spPr>
          <a:ln/>
        </p:spPr>
      </p:sp>
      <p:sp>
        <p:nvSpPr>
          <p:cNvPr id="146435" name="Notes Placeholder 2">
            <a:extLst>
              <a:ext uri="{FF2B5EF4-FFF2-40B4-BE49-F238E27FC236}">
                <a16:creationId xmlns:a16="http://schemas.microsoft.com/office/drawing/2014/main" xmlns="" id="{355B93B1-2CE4-4467-8CE9-5F3E81E8A72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AUDIO – play the media audio sound from the interview with Robert Ellis.</a:t>
            </a:r>
          </a:p>
          <a:p>
            <a:endParaRPr lang="en-US" altLang="en-US"/>
          </a:p>
          <a:p>
            <a:r>
              <a:rPr lang="en-US" altLang="en-US"/>
              <a:t>EXPLAIN the delusional thoughts and behaviours of child sex offenders.</a:t>
            </a:r>
          </a:p>
        </p:txBody>
      </p:sp>
      <p:sp>
        <p:nvSpPr>
          <p:cNvPr id="146436" name="Slide Number Placeholder 3">
            <a:extLst>
              <a:ext uri="{FF2B5EF4-FFF2-40B4-BE49-F238E27FC236}">
                <a16:creationId xmlns:a16="http://schemas.microsoft.com/office/drawing/2014/main" xmlns="" id="{3F9DD609-A424-45D9-B7B2-8E5D1CD096C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E527DF9-04D2-471B-81E0-90209A437CAF}" type="slidenum">
              <a:rPr kumimoji="0" lang="en-US" altLang="en-US" sz="1200" b="0" i="0" u="none" strike="noStrike" kern="1200" cap="none" spc="0" normalizeH="0" baseline="0" noProof="0" smtClean="0">
                <a:ln>
                  <a:noFill/>
                </a:ln>
                <a:solidFill>
                  <a:prstClr val="black"/>
                </a:solidFill>
                <a:effectLst/>
                <a:uLnTx/>
                <a:uFillTx/>
                <a:latin typeface="Verdan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Verdan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323066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xmlns="" id="{CC822203-D513-4226-87A8-306FE5C7567D}"/>
              </a:ext>
            </a:extLst>
          </p:cNvPr>
          <p:cNvSpPr>
            <a:spLocks noGrp="1" noRot="1" noChangeAspect="1" noChangeArrowheads="1" noTextEdit="1"/>
          </p:cNvSpPr>
          <p:nvPr>
            <p:ph type="sldImg"/>
          </p:nvPr>
        </p:nvSpPr>
        <p:spPr>
          <a:ln/>
        </p:spPr>
      </p:sp>
      <p:sp>
        <p:nvSpPr>
          <p:cNvPr id="160771" name="Notes Placeholder 2">
            <a:extLst>
              <a:ext uri="{FF2B5EF4-FFF2-40B4-BE49-F238E27FC236}">
                <a16:creationId xmlns:a16="http://schemas.microsoft.com/office/drawing/2014/main" xmlns="" id="{9910423F-D2C7-4117-A058-CD7B189A2A57}"/>
              </a:ext>
            </a:extLst>
          </p:cNvPr>
          <p:cNvSpPr>
            <a:spLocks noGrp="1"/>
          </p:cNvSpPr>
          <p:nvPr>
            <p:ph type="body" idx="1"/>
          </p:nvPr>
        </p:nvSpPr>
        <p:spPr>
          <a:xfrm>
            <a:off x="811306"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a:t>ACTIVITY</a:t>
            </a:r>
          </a:p>
          <a:p>
            <a:r>
              <a:rPr lang="en-US" altLang="en-US" dirty="0"/>
              <a:t>Ask participants to put themselves in the position of an international child sex offender.</a:t>
            </a:r>
          </a:p>
          <a:p>
            <a:r>
              <a:rPr lang="en-US" altLang="en-US" dirty="0"/>
              <a:t>Ask, what makes our countries an attractive target for your crimes.</a:t>
            </a:r>
          </a:p>
          <a:p>
            <a:endParaRPr lang="en-US" altLang="en-US" dirty="0"/>
          </a:p>
          <a:p>
            <a:r>
              <a:rPr lang="en-US" altLang="en-US" u="sng" dirty="0"/>
              <a:t>Child sex tourism </a:t>
            </a:r>
            <a:r>
              <a:rPr lang="en-US" altLang="en-US" dirty="0"/>
              <a:t>– attractions for child sex offenders include: low awareness, police not trained, emergence of low budget accommodation, anonymous on distant islands, children friendly with tourists, law, children have limited awareness of risky, limited community awareness, huge use of ICTs, customer demand for foreign children</a:t>
            </a:r>
          </a:p>
          <a:p>
            <a:pPr marL="165100" indent="-165100">
              <a:defRPr/>
            </a:pPr>
            <a:r>
              <a:rPr lang="en-US" altLang="en-US" dirty="0"/>
              <a:t>What are the risk factors in Cambodia?</a:t>
            </a:r>
          </a:p>
          <a:p>
            <a:pPr marL="171450" indent="-171450">
              <a:buFont typeface="Arial" panose="020B0604020202020204" pitchFamily="34" charset="0"/>
              <a:buChar char="•"/>
              <a:defRPr/>
            </a:pPr>
            <a:r>
              <a:rPr lang="en-US" altLang="en-US" dirty="0"/>
              <a:t>Low Salary</a:t>
            </a:r>
          </a:p>
          <a:p>
            <a:pPr marL="171450" indent="-171450">
              <a:buFont typeface="Arial" panose="020B0604020202020204" pitchFamily="34" charset="0"/>
              <a:buChar char="•"/>
              <a:defRPr/>
            </a:pPr>
            <a:r>
              <a:rPr lang="en-US" altLang="en-US" dirty="0"/>
              <a:t>High population of tourists</a:t>
            </a:r>
          </a:p>
          <a:p>
            <a:pPr marL="171450" indent="-171450">
              <a:buFont typeface="Arial" panose="020B0604020202020204" pitchFamily="34" charset="0"/>
              <a:buChar char="•"/>
              <a:defRPr/>
            </a:pPr>
            <a:r>
              <a:rPr lang="en-US" altLang="en-US" dirty="0"/>
              <a:t>Authorities have low awareness</a:t>
            </a:r>
          </a:p>
          <a:p>
            <a:pPr marL="171450" indent="-171450">
              <a:buFont typeface="Arial" panose="020B0604020202020204" pitchFamily="34" charset="0"/>
              <a:buChar char="•"/>
              <a:defRPr/>
            </a:pPr>
            <a:r>
              <a:rPr lang="en-US" altLang="en-US" dirty="0"/>
              <a:t>Corruption of authorities</a:t>
            </a:r>
          </a:p>
          <a:p>
            <a:pPr marL="171450" indent="-171450">
              <a:buFont typeface="Arial" panose="020B0604020202020204" pitchFamily="34" charset="0"/>
              <a:buChar char="•"/>
              <a:defRPr/>
            </a:pPr>
            <a:r>
              <a:rPr lang="en-US" altLang="en-US" dirty="0"/>
              <a:t>East of access to children and schools</a:t>
            </a:r>
          </a:p>
          <a:p>
            <a:pPr marL="171450" indent="-171450">
              <a:buFont typeface="Arial" panose="020B0604020202020204" pitchFamily="34" charset="0"/>
              <a:buChar char="•"/>
              <a:defRPr/>
            </a:pPr>
            <a:r>
              <a:rPr lang="en-US" altLang="en-US" dirty="0"/>
              <a:t>Easy to meet children in the street</a:t>
            </a:r>
          </a:p>
          <a:p>
            <a:pPr marL="171450" indent="-171450">
              <a:buFont typeface="Arial" panose="020B0604020202020204" pitchFamily="34" charset="0"/>
              <a:buChar char="•"/>
              <a:defRPr/>
            </a:pPr>
            <a:r>
              <a:rPr lang="en-US" altLang="en-US" dirty="0"/>
              <a:t>Society open to foreigners</a:t>
            </a:r>
          </a:p>
          <a:p>
            <a:pPr marL="171450" indent="-171450">
              <a:buFont typeface="Arial" panose="020B0604020202020204" pitchFamily="34" charset="0"/>
              <a:buChar char="•"/>
              <a:defRPr/>
            </a:pPr>
            <a:r>
              <a:rPr lang="en-US" altLang="en-US" dirty="0"/>
              <a:t>Perception that foreigners are friends</a:t>
            </a:r>
          </a:p>
          <a:p>
            <a:endParaRPr lang="en-US" altLang="en-US" dirty="0"/>
          </a:p>
        </p:txBody>
      </p:sp>
      <p:sp>
        <p:nvSpPr>
          <p:cNvPr id="160772" name="Slide Number Placeholder 3">
            <a:extLst>
              <a:ext uri="{FF2B5EF4-FFF2-40B4-BE49-F238E27FC236}">
                <a16:creationId xmlns:a16="http://schemas.microsoft.com/office/drawing/2014/main" xmlns="" id="{6C45EBC2-B70B-44C8-889C-13CECCFDF8D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1104C8A-4FE6-442C-B836-A0AA33CE3EFB}"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634550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9824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xmlns="" id="{D1243585-E7C8-4622-94A0-0B62715B1F40}"/>
              </a:ext>
            </a:extLst>
          </p:cNvPr>
          <p:cNvSpPr>
            <a:spLocks noGrp="1" noRot="1" noChangeAspect="1" noTextEdit="1"/>
          </p:cNvSpPr>
          <p:nvPr>
            <p:ph type="sldImg"/>
          </p:nvPr>
        </p:nvSpPr>
        <p:spPr>
          <a:ln/>
        </p:spPr>
      </p:sp>
      <p:sp>
        <p:nvSpPr>
          <p:cNvPr id="128003" name="Notes Placeholder 2">
            <a:extLst>
              <a:ext uri="{FF2B5EF4-FFF2-40B4-BE49-F238E27FC236}">
                <a16:creationId xmlns:a16="http://schemas.microsoft.com/office/drawing/2014/main" xmlns="" id="{46CFB72B-50D6-4C41-A4F4-E0736A9A547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8004" name="Slide Number Placeholder 3">
            <a:extLst>
              <a:ext uri="{FF2B5EF4-FFF2-40B4-BE49-F238E27FC236}">
                <a16:creationId xmlns:a16="http://schemas.microsoft.com/office/drawing/2014/main" xmlns="" id="{EF8316FF-72E9-4A8C-8BDA-3BAB60EEBE9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D96223-EBCF-4EC1-A1BF-842085FACF1F}"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3016621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415" indent="-165415">
              <a:defRPr/>
            </a:pPr>
            <a:r>
              <a:rPr lang="en-US" b="1" u="sng" dirty="0"/>
              <a:t>EXPLAIN</a:t>
            </a:r>
          </a:p>
          <a:p>
            <a:pPr marL="165415" indent="-165415">
              <a:buFont typeface="Arial" pitchFamily="34" charset="0"/>
              <a:buChar char="•"/>
              <a:defRPr/>
            </a:pPr>
            <a:r>
              <a:rPr lang="en-US" dirty="0"/>
              <a:t>Some of you may be wondering why you’re here.  And, some of you may be wondering how this topic is relevant to your country.</a:t>
            </a:r>
          </a:p>
          <a:p>
            <a:pPr marL="165415" indent="-165415">
              <a:buFont typeface="Arial" pitchFamily="34" charset="0"/>
              <a:buChar char="•"/>
              <a:defRPr/>
            </a:pPr>
            <a:r>
              <a:rPr lang="en-US" dirty="0"/>
              <a:t>Depending on your work, some of you may see a direct connection with child protection.  Others may be wondering how this is relevant to your work. </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6278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xmlns="" id="{6443238F-B85F-40AC-A275-CCD13F734DB6}"/>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xmlns="" id="{94F3A046-402E-41BA-8583-766621592F56}"/>
              </a:ext>
            </a:extLst>
          </p:cNvPr>
          <p:cNvSpPr>
            <a:spLocks noGrp="1"/>
          </p:cNvSpPr>
          <p:nvPr>
            <p:ph type="body" idx="1"/>
          </p:nvPr>
        </p:nvSpPr>
        <p:spPr>
          <a:xfrm>
            <a:off x="681038" y="4724400"/>
            <a:ext cx="5435600" cy="4811713"/>
          </a:xfrm>
        </p:spPr>
        <p:txBody>
          <a:bodyPr/>
          <a:lstStyle/>
          <a:p>
            <a:pPr marL="165100" indent="-165100">
              <a:defRPr/>
            </a:pPr>
            <a:r>
              <a:rPr lang="en-US" b="1" u="sng" dirty="0">
                <a:cs typeface="Arial" charset="0"/>
              </a:rPr>
              <a:t>EXPLAIN</a:t>
            </a:r>
          </a:p>
          <a:p>
            <a:pPr marL="165100" indent="-165100">
              <a:buFontTx/>
              <a:buChar char="•"/>
              <a:defRPr/>
            </a:pPr>
            <a:r>
              <a:rPr lang="en-US" dirty="0">
                <a:cs typeface="Arial" charset="0"/>
              </a:rPr>
              <a:t>Every year, around the world,</a:t>
            </a:r>
            <a:r>
              <a:rPr lang="en-AU" dirty="0">
                <a:cs typeface="Arial" charset="0"/>
              </a:rPr>
              <a:t> millions of children experience abuse and sexual exploitation.  </a:t>
            </a:r>
            <a:r>
              <a:rPr lang="en-AU" i="1" dirty="0">
                <a:cs typeface="Arial" charset="0"/>
              </a:rPr>
              <a:t>Child protection  </a:t>
            </a:r>
            <a:r>
              <a:rPr lang="en-AU" dirty="0">
                <a:cs typeface="Arial" charset="0"/>
              </a:rPr>
              <a:t>involves preventing and responding to all forms of violence, exploitation and abuse against children. (UNICEF, 2008)</a:t>
            </a:r>
          </a:p>
          <a:p>
            <a:pPr marL="165100" indent="-165100">
              <a:buFontTx/>
              <a:buChar char="•"/>
              <a:defRPr/>
            </a:pPr>
            <a:r>
              <a:rPr lang="en-AU" dirty="0"/>
              <a:t>People often believe that it’s only those organisations who work directly with children who can build a protective environment to prevent sexual exploitation.  But, in fact, we can all play an important role – and it must be a combined effort.   </a:t>
            </a:r>
          </a:p>
          <a:p>
            <a:pPr marL="165100" indent="-165100">
              <a:buFontTx/>
              <a:buChar char="•"/>
              <a:defRPr/>
            </a:pPr>
            <a:r>
              <a:rPr lang="en-AU" dirty="0"/>
              <a:t>In tourism destinations around the world, children, their parents, teachers, governments, responsible tourists and expatriates, and the tourism sector are making a significant impact to prevent child sexual exploitation.  </a:t>
            </a:r>
          </a:p>
          <a:p>
            <a:pPr marL="165100" indent="-165100">
              <a:buFontTx/>
              <a:buChar char="•"/>
              <a:defRPr/>
            </a:pPr>
            <a:r>
              <a:rPr lang="en-AU" dirty="0"/>
              <a:t>Each individual here today, through your role has a particularly important role to play in enhancing the protective environment for children.  </a:t>
            </a:r>
          </a:p>
          <a:p>
            <a:pPr marL="165100" indent="-165100">
              <a:buFontTx/>
              <a:buChar char="•"/>
              <a:defRPr/>
            </a:pPr>
            <a:r>
              <a:rPr lang="en-AU" dirty="0"/>
              <a:t>During today’s session, we’ll talk about how you can make the local environment safer for children. </a:t>
            </a:r>
            <a:endParaRPr lang="en-US" dirty="0">
              <a:cs typeface="FreesiaUPC" pitchFamily="34" charset="-34"/>
            </a:endParaRPr>
          </a:p>
          <a:p>
            <a:pPr marL="165415" indent="-165415">
              <a:buFont typeface="Arial" pitchFamily="34" charset="0"/>
              <a:buChar char="•"/>
              <a:defRPr/>
            </a:pPr>
            <a:r>
              <a:rPr lang="en-AU" dirty="0"/>
              <a:t>Protecting children isn’t the responsibility of one person or group.  We are all responsible and many of us have multiple roles.  As parents, neighbours, tourism staff, teachers, NGOs, government officials, we have varying responsibilities for protecting children.</a:t>
            </a:r>
          </a:p>
          <a:p>
            <a:pPr marL="165415" indent="-165415">
              <a:defRPr/>
            </a:pPr>
            <a:r>
              <a:rPr lang="en-AU" b="1" u="sng" dirty="0"/>
              <a:t>ASK</a:t>
            </a:r>
            <a:endParaRPr lang="en-US" dirty="0"/>
          </a:p>
          <a:p>
            <a:pPr marL="165415" indent="-165415">
              <a:buFont typeface="Arial" pitchFamily="34" charset="0"/>
              <a:buChar char="•"/>
              <a:defRPr/>
            </a:pPr>
            <a:r>
              <a:rPr lang="en-US" dirty="0">
                <a:cs typeface="FreesiaUPC" pitchFamily="34" charset="-34"/>
              </a:rPr>
              <a:t>Where do you fit in this spectrum?  Encourage participants to share their answers by detailing the multiple levels in which they fit?</a:t>
            </a:r>
          </a:p>
          <a:p>
            <a:pPr marL="165415" indent="-165415">
              <a:buFont typeface="Arial" pitchFamily="34" charset="0"/>
              <a:buChar char="•"/>
              <a:defRPr/>
            </a:pPr>
            <a:r>
              <a:rPr lang="en-US" dirty="0">
                <a:cs typeface="FreesiaUPC" pitchFamily="34" charset="-34"/>
              </a:rPr>
              <a:t>There are varying responsibilities under each level of the child protection system.  </a:t>
            </a:r>
            <a:endParaRPr lang="en-US" dirty="0"/>
          </a:p>
          <a:p>
            <a:pPr marL="165415" indent="-165415">
              <a:defRPr/>
            </a:pPr>
            <a:endParaRPr lang="en-US" dirty="0"/>
          </a:p>
          <a:p>
            <a:pPr>
              <a:defRPr/>
            </a:pPr>
            <a:endParaRPr lang="en-US" dirty="0"/>
          </a:p>
          <a:p>
            <a:pPr marL="165100" indent="-165100">
              <a:defRPr/>
            </a:pPr>
            <a:endParaRPr lang="en-US" dirty="0"/>
          </a:p>
        </p:txBody>
      </p:sp>
      <p:sp>
        <p:nvSpPr>
          <p:cNvPr id="54276" name="Slide Number Placeholder 3">
            <a:extLst>
              <a:ext uri="{FF2B5EF4-FFF2-40B4-BE49-F238E27FC236}">
                <a16:creationId xmlns:a16="http://schemas.microsoft.com/office/drawing/2014/main" xmlns="" id="{9031503A-95CA-4598-AD79-24EB004D728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8DD333-6425-4EC8-80A8-EE1AC15DC6AE}"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2215460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xmlns="" id="{DA022273-D299-46B0-AD9A-4ABF03CC72D9}"/>
              </a:ext>
            </a:extLst>
          </p:cNvPr>
          <p:cNvSpPr>
            <a:spLocks noGrp="1" noRot="1" noChangeAspect="1" noTextEdit="1"/>
          </p:cNvSpPr>
          <p:nvPr>
            <p:ph type="sldImg"/>
          </p:nvPr>
        </p:nvSpPr>
        <p:spPr>
          <a:ln/>
        </p:spPr>
      </p:sp>
      <p:sp>
        <p:nvSpPr>
          <p:cNvPr id="66563" name="Notes Placeholder 2">
            <a:extLst>
              <a:ext uri="{FF2B5EF4-FFF2-40B4-BE49-F238E27FC236}">
                <a16:creationId xmlns:a16="http://schemas.microsoft.com/office/drawing/2014/main" xmlns="" id="{6EBF460A-D752-4DC7-BECE-2D80C713A34A}"/>
              </a:ext>
            </a:extLst>
          </p:cNvPr>
          <p:cNvSpPr>
            <a:spLocks noGrp="1"/>
          </p:cNvSpPr>
          <p:nvPr>
            <p:ph type="body" idx="1"/>
          </p:nvPr>
        </p:nvSpPr>
        <p:spPr>
          <a:xfrm>
            <a:off x="655638" y="4659313"/>
            <a:ext cx="5435600" cy="4800600"/>
          </a:xfrm>
        </p:spPr>
        <p:txBody>
          <a:bodyPr/>
          <a:lstStyle/>
          <a:p>
            <a:pPr marL="165415" indent="-165415">
              <a:defRPr/>
            </a:pPr>
            <a:r>
              <a:rPr lang="en-AU" b="1" u="sng" dirty="0">
                <a:solidFill>
                  <a:srgbClr val="FF6600"/>
                </a:solidFill>
              </a:rPr>
              <a:t>EXPLAIN</a:t>
            </a:r>
            <a:endParaRPr lang="en-US" dirty="0"/>
          </a:p>
          <a:p>
            <a:pPr marL="165415" indent="-165415">
              <a:buFont typeface="Arial" pitchFamily="34" charset="0"/>
              <a:buChar char="•"/>
              <a:defRPr/>
            </a:pPr>
            <a:r>
              <a:rPr lang="en-US" dirty="0"/>
              <a:t>In addition to human rights, to which every person is entitled, children also have their own specific rights which address their specific needs.</a:t>
            </a:r>
          </a:p>
          <a:p>
            <a:pPr marL="165415" indent="-165415">
              <a:buFont typeface="Arial" pitchFamily="34" charset="0"/>
              <a:buChar char="•"/>
              <a:defRPr/>
            </a:pPr>
            <a:r>
              <a:rPr lang="en-US" dirty="0"/>
              <a:t>The United Nations Convention on the Rights of the Child (CRC) is an international legal instrument which specifically states that children have the right to survival, development, protection and participation.  </a:t>
            </a:r>
          </a:p>
          <a:p>
            <a:pPr marL="165415" indent="-165415">
              <a:buFont typeface="Arial" pitchFamily="34" charset="0"/>
              <a:buChar char="•"/>
              <a:defRPr/>
            </a:pPr>
            <a:r>
              <a:rPr lang="en-US" dirty="0"/>
              <a:t>Cambodia is a signatory to the CRC.   This means that the Government has agreed to uphold all of these rights.</a:t>
            </a:r>
          </a:p>
          <a:p>
            <a:pPr marL="165415" indent="-165415">
              <a:buFont typeface="Arial" pitchFamily="34" charset="0"/>
              <a:buChar char="•"/>
              <a:defRPr/>
            </a:pPr>
            <a:r>
              <a:rPr lang="en-US" dirty="0"/>
              <a:t>Child Safe Tourism is directly related to children’s right to PROTECTION.  This involves protection from all forms of abuse and exploitation.  Although, all child rights are inherently connected.</a:t>
            </a:r>
          </a:p>
          <a:p>
            <a:pPr marL="165415" indent="-165415">
              <a:buFont typeface="Arial" pitchFamily="34" charset="0"/>
              <a:buChar char="•"/>
              <a:defRPr/>
            </a:pPr>
            <a:r>
              <a:rPr lang="en-US" dirty="0"/>
              <a:t>The tourism industry has an impact on the lives of children.  So, as tourism develops, their rights must be protected.</a:t>
            </a:r>
          </a:p>
          <a:p>
            <a:pPr marL="165415" indent="-165415">
              <a:buFont typeface="Arial" pitchFamily="34" charset="0"/>
              <a:buChar char="•"/>
              <a:defRPr/>
            </a:pPr>
            <a:r>
              <a:rPr lang="en-US" dirty="0"/>
              <a:t>Specific articles in the CRC relate to abuse and exploitation – including articles 19, 34 and 36.  </a:t>
            </a:r>
          </a:p>
          <a:p>
            <a:pPr>
              <a:buFont typeface="Arial" pitchFamily="34" charset="0"/>
              <a:buNone/>
              <a:defRPr/>
            </a:pPr>
            <a:endParaRPr lang="en-US" dirty="0"/>
          </a:p>
          <a:p>
            <a:pPr>
              <a:buFont typeface="Arial" pitchFamily="34" charset="0"/>
              <a:buNone/>
              <a:defRPr/>
            </a:pPr>
            <a:r>
              <a:rPr lang="en-US" b="1" u="sng" dirty="0"/>
              <a:t>HANDOUT: </a:t>
            </a:r>
          </a:p>
          <a:p>
            <a:pPr>
              <a:buFont typeface="Arial" pitchFamily="34" charset="0"/>
              <a:buNone/>
              <a:defRPr/>
            </a:pPr>
            <a:r>
              <a:rPr lang="en-US" dirty="0"/>
              <a:t>Distribute the Simple Version of the CRC</a:t>
            </a:r>
          </a:p>
          <a:p>
            <a:pPr marL="165415" indent="-165415">
              <a:buFont typeface="Arial" pitchFamily="34" charset="0"/>
              <a:buNone/>
              <a:defRPr/>
            </a:pPr>
            <a:endParaRPr lang="en-US" dirty="0"/>
          </a:p>
          <a:p>
            <a:pPr marL="165415" indent="-165415">
              <a:buFont typeface="Arial" pitchFamily="34" charset="0"/>
              <a:buChar char="•"/>
              <a:defRPr/>
            </a:pPr>
            <a:endParaRPr lang="en-US" dirty="0"/>
          </a:p>
          <a:p>
            <a:pPr marL="622615" lvl="1" indent="-165415">
              <a:buFont typeface="Arial" pitchFamily="34" charset="0"/>
              <a:buChar char="•"/>
              <a:defRPr/>
            </a:pPr>
            <a:endParaRPr lang="en-US" dirty="0"/>
          </a:p>
          <a:p>
            <a:pPr>
              <a:defRPr/>
            </a:pPr>
            <a:endParaRPr lang="en-US" dirty="0"/>
          </a:p>
        </p:txBody>
      </p:sp>
      <p:sp>
        <p:nvSpPr>
          <p:cNvPr id="23556" name="Slide Number Placeholder 3">
            <a:extLst>
              <a:ext uri="{FF2B5EF4-FFF2-40B4-BE49-F238E27FC236}">
                <a16:creationId xmlns:a16="http://schemas.microsoft.com/office/drawing/2014/main" xmlns="" id="{350D7EAA-6466-4FAE-95AE-C81EE2A30B1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4ACEF4-4B75-472E-9409-1F93572A7C9F}"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4014217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xmlns="" id="{2D0E8A5E-21DC-4F79-BDD4-09F003054D3E}"/>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xmlns="" id="{E7E2EB4B-F114-475E-8577-66F4A57A26FB}"/>
              </a:ext>
            </a:extLst>
          </p:cNvPr>
          <p:cNvSpPr>
            <a:spLocks noGrp="1"/>
          </p:cNvSpPr>
          <p:nvPr>
            <p:ph type="body" idx="1"/>
          </p:nvPr>
        </p:nvSpPr>
        <p:spPr/>
        <p:txBody>
          <a:bodyPr/>
          <a:lstStyle/>
          <a:p>
            <a:pPr marL="165415" indent="-165415">
              <a:defRPr/>
            </a:pPr>
            <a:r>
              <a:rPr lang="en-AU" b="1" u="sng" dirty="0">
                <a:solidFill>
                  <a:srgbClr val="FF6600"/>
                </a:solidFill>
              </a:rPr>
              <a:t>EXPLAIN</a:t>
            </a:r>
            <a:endParaRPr lang="en-US" dirty="0"/>
          </a:p>
          <a:p>
            <a:pPr>
              <a:buFont typeface="Arial" pitchFamily="34" charset="0"/>
              <a:buNone/>
              <a:defRPr/>
            </a:pPr>
            <a:r>
              <a:rPr lang="en-US" dirty="0"/>
              <a:t>Around the world, governments have signed up to international frameworks and instruments which relate to child protection.</a:t>
            </a:r>
          </a:p>
          <a:p>
            <a:pPr>
              <a:buFont typeface="Arial" pitchFamily="34" charset="0"/>
              <a:buNone/>
              <a:defRPr/>
            </a:pPr>
            <a:endParaRPr lang="en-US" dirty="0"/>
          </a:p>
          <a:p>
            <a:pPr>
              <a:buFont typeface="Arial" pitchFamily="34" charset="0"/>
              <a:buNone/>
              <a:defRPr/>
            </a:pPr>
            <a:r>
              <a:rPr lang="en-US" dirty="0"/>
              <a:t>Cambodia has taken important steps to demonstrate commitment to child protection by signing/ratifying the key instruments.</a:t>
            </a:r>
          </a:p>
          <a:p>
            <a:pPr marL="165415" indent="-165415">
              <a:buFont typeface="Arial" pitchFamily="34" charset="0"/>
              <a:buChar char="•"/>
              <a:defRPr/>
            </a:pPr>
            <a:endParaRPr lang="en-US" dirty="0"/>
          </a:p>
          <a:p>
            <a:pPr>
              <a:defRPr/>
            </a:pPr>
            <a:endParaRPr lang="en-US" dirty="0"/>
          </a:p>
        </p:txBody>
      </p:sp>
      <p:sp>
        <p:nvSpPr>
          <p:cNvPr id="74756" name="Slide Number Placeholder 3">
            <a:extLst>
              <a:ext uri="{FF2B5EF4-FFF2-40B4-BE49-F238E27FC236}">
                <a16:creationId xmlns:a16="http://schemas.microsoft.com/office/drawing/2014/main" xmlns="" id="{0B611E01-CD5C-4EF7-9CDF-E021AC761BF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2565F50-808C-4D7D-8652-E9CECC9FD226}"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2226659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746DE6-3336-457D-A091-FA20AC1C53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021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a:extLst>
              <a:ext uri="{FF2B5EF4-FFF2-40B4-BE49-F238E27FC236}">
                <a16:creationId xmlns:a16="http://schemas.microsoft.com/office/drawing/2014/main" xmlns="" id="{6A47A6F0-3C87-4AE8-8B60-8391328F7E0F}"/>
              </a:ext>
            </a:extLst>
          </p:cNvPr>
          <p:cNvSpPr>
            <a:spLocks noGrp="1" noRot="1" noChangeAspect="1" noChangeArrowheads="1" noTextEdit="1"/>
          </p:cNvSpPr>
          <p:nvPr>
            <p:ph type="sldImg"/>
          </p:nvPr>
        </p:nvSpPr>
        <p:spPr>
          <a:ln/>
        </p:spPr>
      </p:sp>
      <p:sp>
        <p:nvSpPr>
          <p:cNvPr id="66563" name="Notes Placeholder 2">
            <a:extLst>
              <a:ext uri="{FF2B5EF4-FFF2-40B4-BE49-F238E27FC236}">
                <a16:creationId xmlns:a16="http://schemas.microsoft.com/office/drawing/2014/main" xmlns="" id="{C1EFBA14-9934-4127-AFB4-DA7CAA70B667}"/>
              </a:ext>
            </a:extLst>
          </p:cNvPr>
          <p:cNvSpPr>
            <a:spLocks noGrp="1"/>
          </p:cNvSpPr>
          <p:nvPr>
            <p:ph type="body" idx="1"/>
          </p:nvPr>
        </p:nvSpPr>
        <p:spPr>
          <a:xfrm>
            <a:off x="655638" y="4659313"/>
            <a:ext cx="5435600" cy="4800600"/>
          </a:xfrm>
        </p:spPr>
        <p:txBody>
          <a:bodyPr/>
          <a:lstStyle/>
          <a:p>
            <a:pPr marL="165415" indent="-165415">
              <a:defRPr/>
            </a:pPr>
            <a:r>
              <a:rPr lang="en-AU" b="1" u="sng" dirty="0"/>
              <a:t>EXPLAIN</a:t>
            </a:r>
            <a:endParaRPr lang="en-US" dirty="0"/>
          </a:p>
          <a:p>
            <a:pPr marL="165415" indent="-165415">
              <a:buFont typeface="Arial" pitchFamily="34" charset="0"/>
              <a:buChar char="•"/>
              <a:defRPr/>
            </a:pPr>
            <a:r>
              <a:rPr lang="en-US" dirty="0"/>
              <a:t>All adults have a responsibility to protect children.</a:t>
            </a:r>
          </a:p>
          <a:p>
            <a:pPr marL="165415" indent="-165415">
              <a:buFont typeface="Arial" pitchFamily="34" charset="0"/>
              <a:buChar char="•"/>
              <a:defRPr/>
            </a:pPr>
            <a:r>
              <a:rPr lang="en-US" dirty="0"/>
              <a:t>As responsible citizens (parents, </a:t>
            </a:r>
            <a:r>
              <a:rPr lang="en-US" dirty="0" err="1"/>
              <a:t>neighbours</a:t>
            </a:r>
            <a:r>
              <a:rPr lang="en-US" dirty="0"/>
              <a:t>, community members) and government officials (police, tourism ministry, gender ministry):</a:t>
            </a:r>
          </a:p>
          <a:p>
            <a:pPr marL="622615" lvl="1" indent="-165415">
              <a:buFont typeface="Courier New" pitchFamily="49" charset="0"/>
              <a:buChar char="o"/>
              <a:defRPr/>
            </a:pPr>
            <a:r>
              <a:rPr lang="en-US" dirty="0"/>
              <a:t>We have a duty to uphold children’s rights.</a:t>
            </a:r>
          </a:p>
          <a:p>
            <a:pPr marL="622615" lvl="1" indent="-165415">
              <a:buFont typeface="Courier New" pitchFamily="49" charset="0"/>
              <a:buChar char="o"/>
              <a:defRPr/>
            </a:pPr>
            <a:r>
              <a:rPr lang="en-US" dirty="0"/>
              <a:t>We have a duty to follow the law relating to child protection. </a:t>
            </a:r>
          </a:p>
          <a:p>
            <a:pPr marL="165415" indent="-165415">
              <a:defRPr/>
            </a:pPr>
            <a:endParaRPr lang="en-US" dirty="0">
              <a:solidFill>
                <a:srgbClr val="00B0F0"/>
              </a:solidFill>
            </a:endParaRPr>
          </a:p>
          <a:p>
            <a:pPr marL="165415" indent="-165415">
              <a:defRPr/>
            </a:pPr>
            <a:endParaRPr lang="en-US" b="1" u="sng" dirty="0">
              <a:solidFill>
                <a:srgbClr val="FF6600"/>
              </a:solidFill>
            </a:endParaRPr>
          </a:p>
          <a:p>
            <a:pPr marL="165415" indent="-165415">
              <a:defRPr/>
            </a:pPr>
            <a:endParaRPr lang="en-US" dirty="0"/>
          </a:p>
          <a:p>
            <a:pPr marL="165415" indent="-165415">
              <a:buFont typeface="Arial" pitchFamily="34" charset="0"/>
              <a:buChar char="•"/>
              <a:defRPr/>
            </a:pPr>
            <a:endParaRPr lang="en-US" dirty="0"/>
          </a:p>
          <a:p>
            <a:pPr marL="165415" indent="-165415">
              <a:buFont typeface="Arial" pitchFamily="34" charset="0"/>
              <a:buChar char="•"/>
              <a:defRPr/>
            </a:pPr>
            <a:endParaRPr lang="en-US" dirty="0"/>
          </a:p>
          <a:p>
            <a:pPr>
              <a:defRPr/>
            </a:pPr>
            <a:endParaRPr lang="en-US" dirty="0"/>
          </a:p>
        </p:txBody>
      </p:sp>
      <p:sp>
        <p:nvSpPr>
          <p:cNvPr id="171012" name="Slide Number Placeholder 3">
            <a:extLst>
              <a:ext uri="{FF2B5EF4-FFF2-40B4-BE49-F238E27FC236}">
                <a16:creationId xmlns:a16="http://schemas.microsoft.com/office/drawing/2014/main" xmlns="" id="{9A0103B1-9FA4-4260-9995-933137F41E8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B19649E2-5348-4BD3-B35C-3F8A0E7E562A}"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21</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3774921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xmlns="" id="{0FDB78AF-8BAF-47ED-A7B8-E1BDAD56F67B}"/>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xmlns="" id="{03C11553-8603-49E5-B244-7634F4F2F44A}"/>
              </a:ext>
            </a:extLst>
          </p:cNvPr>
          <p:cNvSpPr>
            <a:spLocks noGrp="1"/>
          </p:cNvSpPr>
          <p:nvPr>
            <p:ph type="body" idx="1"/>
          </p:nvPr>
        </p:nvSpPr>
        <p:spPr/>
        <p:txBody>
          <a:bodyPr/>
          <a:lstStyle/>
          <a:p>
            <a:pPr marL="165415" indent="-165415">
              <a:defRPr/>
            </a:pPr>
            <a:r>
              <a:rPr lang="en-AU" b="1" u="sng" dirty="0"/>
              <a:t>ACTIVITY</a:t>
            </a:r>
          </a:p>
          <a:p>
            <a:pPr marL="171450" indent="-171450">
              <a:buFont typeface="Arial" panose="020B0604020202020204" pitchFamily="34" charset="0"/>
              <a:buChar char="•"/>
              <a:defRPr/>
            </a:pPr>
            <a:r>
              <a:rPr lang="en-AU" dirty="0"/>
              <a:t>Today we’ve spoken about horrifying crimes.  As we reflect on the enormity of the exploitation of children, it can seem overwhelming.  But, we can all take action to protect children from sexual exploitation.</a:t>
            </a:r>
          </a:p>
          <a:p>
            <a:pPr marL="171450" indent="-171450">
              <a:buFont typeface="Arial" panose="020B0604020202020204" pitchFamily="34" charset="0"/>
              <a:buChar char="•"/>
              <a:defRPr/>
            </a:pPr>
            <a:r>
              <a:rPr lang="en-AU" dirty="0"/>
              <a:t>Ask participants to put aside their official hat and consider simple steps they can take to protect children in their personal life.  Brainstorm for three minutes, then discuss.</a:t>
            </a:r>
          </a:p>
        </p:txBody>
      </p:sp>
      <p:sp>
        <p:nvSpPr>
          <p:cNvPr id="177156" name="Slide Number Placeholder 3">
            <a:extLst>
              <a:ext uri="{FF2B5EF4-FFF2-40B4-BE49-F238E27FC236}">
                <a16:creationId xmlns:a16="http://schemas.microsoft.com/office/drawing/2014/main" xmlns="" id="{BD7C10A7-F825-4619-8CF9-5CC247EFB30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35CE460B-6848-41F1-85B3-5236F59222D7}"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22</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2941298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xmlns="" id="{4450D031-2E59-4538-936C-03A460BBF9CD}"/>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xmlns="" id="{B83C2F57-B6D9-4FEA-8F3C-E15E85DA96A1}"/>
              </a:ext>
            </a:extLst>
          </p:cNvPr>
          <p:cNvSpPr>
            <a:spLocks noGrp="1"/>
          </p:cNvSpPr>
          <p:nvPr>
            <p:ph type="body" idx="1"/>
          </p:nvPr>
        </p:nvSpPr>
        <p:spPr/>
        <p:txBody>
          <a:bodyPr/>
          <a:lstStyle/>
          <a:p>
            <a:pPr>
              <a:defRPr/>
            </a:pPr>
            <a:r>
              <a:rPr lang="en-AU" b="1" u="sng" dirty="0"/>
              <a:t>EMPHASISE:</a:t>
            </a:r>
          </a:p>
          <a:p>
            <a:pPr marL="171450" indent="-171450">
              <a:buFont typeface="Arial" panose="020B0604020202020204" pitchFamily="34" charset="0"/>
              <a:buChar char="•"/>
              <a:defRPr/>
            </a:pPr>
            <a:r>
              <a:rPr lang="en-AU" dirty="0"/>
              <a:t>Child protection starts with us. </a:t>
            </a:r>
          </a:p>
          <a:p>
            <a:pPr marL="171450" indent="-171450">
              <a:buFont typeface="Arial" panose="020B0604020202020204" pitchFamily="34" charset="0"/>
              <a:buChar char="•"/>
              <a:defRPr/>
            </a:pPr>
            <a:r>
              <a:rPr lang="en-AU" dirty="0"/>
              <a:t>If you don’t take responsibility, who will?</a:t>
            </a:r>
          </a:p>
          <a:p>
            <a:pPr marL="171450" indent="-171450">
              <a:buFont typeface="Arial" panose="020B0604020202020204" pitchFamily="34" charset="0"/>
              <a:buChar char="•"/>
              <a:defRPr/>
            </a:pPr>
            <a:endParaRPr lang="en-AU" dirty="0"/>
          </a:p>
          <a:p>
            <a:pPr>
              <a:defRPr/>
            </a:pPr>
            <a:r>
              <a:rPr lang="en-AU" dirty="0"/>
              <a:t>REMINDER:</a:t>
            </a:r>
          </a:p>
          <a:p>
            <a:pPr>
              <a:defRPr/>
            </a:pPr>
            <a:r>
              <a:rPr lang="en-AU" dirty="0"/>
              <a:t>HANDOUT – DID YOU KNOW?</a:t>
            </a:r>
          </a:p>
          <a:p>
            <a:pPr>
              <a:defRPr/>
            </a:pPr>
            <a:r>
              <a:rPr lang="en-AU" dirty="0"/>
              <a:t>Discuss the key facts about child sexual exploitation as a reminder.</a:t>
            </a:r>
          </a:p>
        </p:txBody>
      </p:sp>
      <p:sp>
        <p:nvSpPr>
          <p:cNvPr id="179204" name="Slide Number Placeholder 3">
            <a:extLst>
              <a:ext uri="{FF2B5EF4-FFF2-40B4-BE49-F238E27FC236}">
                <a16:creationId xmlns:a16="http://schemas.microsoft.com/office/drawing/2014/main" xmlns="" id="{9FF2AB83-C288-40BF-A6F4-9F5C6907016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AD0F7A-D34B-4461-8133-1D10183EAC35}" type="slidenum">
              <a:rPr kumimoji="0" lang="en-US" altLang="en-US"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562145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xmlns="" id="{7841E658-8CB4-40CA-AEAF-E61E60902BA4}"/>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xmlns="" id="{716B7B17-B9F9-42FD-B09C-E18D4E89F82E}"/>
              </a:ext>
            </a:extLst>
          </p:cNvPr>
          <p:cNvSpPr>
            <a:spLocks noGrp="1"/>
          </p:cNvSpPr>
          <p:nvPr>
            <p:ph type="body" idx="1"/>
          </p:nvPr>
        </p:nvSpPr>
        <p:spPr/>
        <p:txBody>
          <a:bodyPr/>
          <a:lstStyle/>
          <a:p>
            <a:pPr marL="165100" indent="-165100">
              <a:defRPr/>
            </a:pPr>
            <a:r>
              <a:rPr lang="en-AU" altLang="en-US" b="1" u="sng" dirty="0">
                <a:solidFill>
                  <a:srgbClr val="FF6600"/>
                </a:solidFill>
              </a:rPr>
              <a:t>EXPLAIN</a:t>
            </a:r>
          </a:p>
          <a:p>
            <a:pPr marL="165100" indent="-165100">
              <a:buFontTx/>
              <a:buChar char="•"/>
              <a:defRPr/>
            </a:pPr>
            <a:r>
              <a:rPr lang="en-US" altLang="en-US" dirty="0"/>
              <a:t>Whether you work in law enforcement or another government department, you have a legally binding responsibility to protect children from sexual exploitation.</a:t>
            </a:r>
          </a:p>
          <a:p>
            <a:pPr marL="165100" indent="-165100">
              <a:defRPr/>
            </a:pPr>
            <a:endParaRPr lang="en-AU" altLang="en-US" b="1" u="sng" dirty="0">
              <a:solidFill>
                <a:srgbClr val="FF6600"/>
              </a:solidFill>
            </a:endParaRPr>
          </a:p>
          <a:p>
            <a:pPr marL="165100" indent="-165100">
              <a:defRPr/>
            </a:pPr>
            <a:r>
              <a:rPr lang="en-AU" altLang="en-US" b="1" u="sng" dirty="0">
                <a:solidFill>
                  <a:srgbClr val="FF6600"/>
                </a:solidFill>
              </a:rPr>
              <a:t>ASK</a:t>
            </a:r>
          </a:p>
          <a:p>
            <a:pPr marL="165100" indent="-165100">
              <a:buFontTx/>
              <a:buChar char="•"/>
              <a:defRPr/>
            </a:pPr>
            <a:r>
              <a:rPr lang="en-US" altLang="en-US" dirty="0"/>
              <a:t>Why does government have a responsibility for child protection?  </a:t>
            </a:r>
          </a:p>
          <a:p>
            <a:pPr marL="165100" indent="-165100">
              <a:buFontTx/>
              <a:buChar char="•"/>
              <a:defRPr/>
            </a:pPr>
            <a:r>
              <a:rPr lang="en-US" altLang="en-US" dirty="0"/>
              <a:t>Facilitator should invite answers from/discussion with the participants.</a:t>
            </a:r>
          </a:p>
          <a:p>
            <a:pPr marL="165100" indent="-165100">
              <a:defRPr/>
            </a:pPr>
            <a:endParaRPr lang="en-US" altLang="en-US" dirty="0"/>
          </a:p>
          <a:p>
            <a:pPr marL="165100" indent="-165100">
              <a:defRPr/>
            </a:pPr>
            <a:r>
              <a:rPr lang="en-US" altLang="en-US" b="1" u="sng" dirty="0">
                <a:solidFill>
                  <a:srgbClr val="FF6600"/>
                </a:solidFill>
              </a:rPr>
              <a:t>ANSWER:</a:t>
            </a:r>
          </a:p>
          <a:p>
            <a:pPr marL="165100" indent="-165100">
              <a:buFontTx/>
              <a:buChar char="•"/>
              <a:defRPr/>
            </a:pPr>
            <a:r>
              <a:rPr lang="en-AU" altLang="en-US" dirty="0"/>
              <a:t>All ASEAN countries are signatory to the United Nations Convention on the Rights of the Child. All ASEAN governments have ‘committed themselves to protecting and ensuring children's rights and they have agreed to hold themselves accountable for this commitment before the international community.   Like all State parties to the Convention, we are obliged to develop and undertake all actions and policies in the light of the best interests of the child. </a:t>
            </a:r>
            <a:endParaRPr lang="en-US" dirty="0"/>
          </a:p>
          <a:p>
            <a:pPr>
              <a:defRPr/>
            </a:pPr>
            <a:endParaRPr lang="en-US" dirty="0"/>
          </a:p>
        </p:txBody>
      </p:sp>
      <p:sp>
        <p:nvSpPr>
          <p:cNvPr id="78852" name="Slide Number Placeholder 3">
            <a:extLst>
              <a:ext uri="{FF2B5EF4-FFF2-40B4-BE49-F238E27FC236}">
                <a16:creationId xmlns:a16="http://schemas.microsoft.com/office/drawing/2014/main" xmlns="" id="{D634FBF5-AF78-4084-A6DB-9F7492F5109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fld id="{9365AB76-C1B7-4CC0-9480-D7A23C5156F6}" type="slidenum">
              <a:rPr lang="en-US" altLang="en-US" sz="1300" smtClean="0">
                <a:latin typeface="Verdana" panose="020B0604030504040204" pitchFamily="34" charset="0"/>
                <a:cs typeface="FreesiaUPC" panose="020B0604020202020204" pitchFamily="34" charset="-34"/>
              </a:rPr>
              <a:pPr fontAlgn="base">
                <a:spcBef>
                  <a:spcPct val="0"/>
                </a:spcBef>
                <a:spcAft>
                  <a:spcPct val="0"/>
                </a:spcAft>
              </a:pPr>
              <a:t>24</a:t>
            </a:fld>
            <a:endParaRPr lang="en-US" altLang="en-US" sz="1300">
              <a:latin typeface="Verdana" panose="020B0604030504040204" pitchFamily="34" charset="0"/>
              <a:cs typeface="FreesiaUPC" panose="020B0604020202020204" pitchFamily="34" charset="-34"/>
            </a:endParaRPr>
          </a:p>
        </p:txBody>
      </p:sp>
    </p:spTree>
    <p:extLst>
      <p:ext uri="{BB962C8B-B14F-4D97-AF65-F5344CB8AC3E}">
        <p14:creationId xmlns:p14="http://schemas.microsoft.com/office/powerpoint/2010/main" val="596068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xmlns="" id="{7CE0346E-06EF-4098-9A7E-5AEE3FE82FEF}"/>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xmlns="" id="{5E0C1DBC-3CEC-4E00-AF4C-F6F49F82551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5100" indent="-165100"/>
            <a:r>
              <a:rPr lang="en-US" altLang="en-US"/>
              <a:t>ASK: Rhetorical question about what Immigration Officers can do to prevent </a:t>
            </a:r>
          </a:p>
          <a:p>
            <a:pPr marL="165100" indent="-165100"/>
            <a:r>
              <a:rPr lang="en-US" altLang="en-US"/>
              <a:t>travelling CSOs.</a:t>
            </a:r>
          </a:p>
        </p:txBody>
      </p:sp>
      <p:sp>
        <p:nvSpPr>
          <p:cNvPr id="13316" name="Slide Number Placeholder 3">
            <a:extLst>
              <a:ext uri="{FF2B5EF4-FFF2-40B4-BE49-F238E27FC236}">
                <a16:creationId xmlns:a16="http://schemas.microsoft.com/office/drawing/2014/main" xmlns="" id="{FC250E08-0FFD-46A3-B40A-3C1B1516834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7D6FDB-949D-4970-988A-23EDABAEB9F8}"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323595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xmlns="" id="{A8587A8D-AE59-46AB-AE9B-6FC304701CA8}"/>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xmlns="" id="{AF0112F5-5854-416E-BB0B-0A267A16834F}"/>
              </a:ext>
            </a:extLst>
          </p:cNvPr>
          <p:cNvSpPr>
            <a:spLocks noGrp="1"/>
          </p:cNvSpPr>
          <p:nvPr>
            <p:ph type="body" idx="1"/>
          </p:nvPr>
        </p:nvSpPr>
        <p:spPr/>
        <p:txBody>
          <a:bodyPr/>
          <a:lstStyle/>
          <a:p>
            <a:pPr marL="165415" indent="-165415">
              <a:defRPr/>
            </a:pPr>
            <a:r>
              <a:rPr lang="en-AU" b="1" u="sng" dirty="0"/>
              <a:t>EXPLAIN</a:t>
            </a:r>
          </a:p>
          <a:p>
            <a:pPr>
              <a:defRPr/>
            </a:pPr>
            <a:r>
              <a:rPr lang="en-US" dirty="0"/>
              <a:t>So, if we can’t identify child sex offenders by their appearance, how are we meant to protect children?</a:t>
            </a:r>
          </a:p>
          <a:p>
            <a:pPr>
              <a:defRPr/>
            </a:pPr>
            <a:endParaRPr lang="en-US" dirty="0"/>
          </a:p>
        </p:txBody>
      </p:sp>
      <p:sp>
        <p:nvSpPr>
          <p:cNvPr id="39940" name="Slide Number Placeholder 3">
            <a:extLst>
              <a:ext uri="{FF2B5EF4-FFF2-40B4-BE49-F238E27FC236}">
                <a16:creationId xmlns:a16="http://schemas.microsoft.com/office/drawing/2014/main" xmlns="" id="{1E4D1C10-BBAD-4F10-B97F-F9A4EA98EE7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E9D0F68-E6EA-413C-9BAA-9410F286A983}"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4078643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xmlns="" id="{294A6489-0224-4AC7-967C-0F0C9B006833}"/>
              </a:ext>
            </a:extLst>
          </p:cNvPr>
          <p:cNvSpPr>
            <a:spLocks noGrp="1" noRot="1" noChangeAspect="1" noChangeArrowheads="1" noTextEdit="1"/>
          </p:cNvSpPr>
          <p:nvPr>
            <p:ph type="sldImg"/>
          </p:nvPr>
        </p:nvSpPr>
        <p:spPr>
          <a:ln/>
        </p:spPr>
      </p:sp>
      <p:sp>
        <p:nvSpPr>
          <p:cNvPr id="125955" name="Notes Placeholder 2">
            <a:extLst>
              <a:ext uri="{FF2B5EF4-FFF2-40B4-BE49-F238E27FC236}">
                <a16:creationId xmlns:a16="http://schemas.microsoft.com/office/drawing/2014/main" xmlns="" id="{92B8CD01-4069-4E78-A043-54B396DF8A2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a:t>EXPLAIN</a:t>
            </a:r>
          </a:p>
          <a:p>
            <a:r>
              <a:rPr lang="en-US" altLang="en-US" dirty="0"/>
              <a:t>Often we think that transnational crimes such as Child Sex Tourism happen in other countries.  </a:t>
            </a:r>
          </a:p>
          <a:p>
            <a:r>
              <a:rPr lang="en-US" altLang="en-US" dirty="0"/>
              <a:t>But, ASEAN is not immune from transnational child sex crimes.</a:t>
            </a:r>
          </a:p>
        </p:txBody>
      </p:sp>
      <p:sp>
        <p:nvSpPr>
          <p:cNvPr id="125956" name="Slide Number Placeholder 3">
            <a:extLst>
              <a:ext uri="{FF2B5EF4-FFF2-40B4-BE49-F238E27FC236}">
                <a16:creationId xmlns:a16="http://schemas.microsoft.com/office/drawing/2014/main" xmlns="" id="{C2D5F321-B014-46C4-80C7-EEBC0124C3C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84CBCE-73C2-42B3-A1B0-C12BCA964273}"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376347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xmlns="" id="{CF8AC17E-B381-4DE0-929C-FD2F87F3F87F}"/>
              </a:ext>
            </a:extLst>
          </p:cNvPr>
          <p:cNvSpPr>
            <a:spLocks noGrp="1" noRot="1" noChangeAspect="1" noChangeArrowheads="1" noTextEdit="1"/>
          </p:cNvSpPr>
          <p:nvPr>
            <p:ph type="sldImg"/>
          </p:nvPr>
        </p:nvSpPr>
        <p:spPr>
          <a:ln/>
        </p:spPr>
      </p:sp>
      <p:sp>
        <p:nvSpPr>
          <p:cNvPr id="72707" name="Notes Placeholder 2">
            <a:extLst>
              <a:ext uri="{FF2B5EF4-FFF2-40B4-BE49-F238E27FC236}">
                <a16:creationId xmlns:a16="http://schemas.microsoft.com/office/drawing/2014/main" xmlns="" id="{AF0112F5-5854-416E-BB0B-0A267A16834F}"/>
              </a:ext>
            </a:extLst>
          </p:cNvPr>
          <p:cNvSpPr>
            <a:spLocks noGrp="1"/>
          </p:cNvSpPr>
          <p:nvPr>
            <p:ph type="body" idx="1"/>
          </p:nvPr>
        </p:nvSpPr>
        <p:spPr/>
        <p:txBody>
          <a:bodyPr/>
          <a:lstStyle/>
          <a:p>
            <a:pPr marL="165415" indent="-165415">
              <a:defRPr/>
            </a:pPr>
            <a:r>
              <a:rPr lang="en-AU" b="1" u="sng" dirty="0"/>
              <a:t>ACTIVITY</a:t>
            </a:r>
          </a:p>
          <a:p>
            <a:pPr marL="171450" indent="-171450">
              <a:buFont typeface="Arial" panose="020B0604020202020204" pitchFamily="34" charset="0"/>
              <a:buChar char="•"/>
              <a:defRPr/>
            </a:pPr>
            <a:r>
              <a:rPr lang="en-AU" dirty="0"/>
              <a:t>Ask participants whether they think their country is at risk of child sex tourism.</a:t>
            </a:r>
          </a:p>
          <a:p>
            <a:pPr marL="165415" indent="-165415">
              <a:defRPr/>
            </a:pPr>
            <a:endParaRPr lang="en-AU" dirty="0">
              <a:solidFill>
                <a:srgbClr val="FF6600"/>
              </a:solidFill>
            </a:endParaRPr>
          </a:p>
          <a:p>
            <a:pPr>
              <a:defRPr/>
            </a:pPr>
            <a:endParaRPr lang="en-US" dirty="0"/>
          </a:p>
        </p:txBody>
      </p:sp>
      <p:sp>
        <p:nvSpPr>
          <p:cNvPr id="128004" name="Slide Number Placeholder 3">
            <a:extLst>
              <a:ext uri="{FF2B5EF4-FFF2-40B4-BE49-F238E27FC236}">
                <a16:creationId xmlns:a16="http://schemas.microsoft.com/office/drawing/2014/main" xmlns="" id="{A6724A93-1CC0-4FD9-BBA2-EFF77B10410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ordia New" panose="020B0304020202020204" pitchFamily="34" charset="-34"/>
              </a:defRPr>
            </a:lvl1pPr>
            <a:lvl2pPr marL="742950" indent="-285750">
              <a:spcBef>
                <a:spcPct val="30000"/>
              </a:spcBef>
              <a:defRPr sz="1200">
                <a:solidFill>
                  <a:schemeClr val="tx1"/>
                </a:solidFill>
                <a:latin typeface="Calibri" panose="020F0502020204030204" pitchFamily="34" charset="0"/>
                <a:cs typeface="Cordia New" panose="020B0304020202020204" pitchFamily="34" charset="-34"/>
              </a:defRPr>
            </a:lvl2pPr>
            <a:lvl3pPr marL="1143000" indent="-228600">
              <a:spcBef>
                <a:spcPct val="30000"/>
              </a:spcBef>
              <a:defRPr sz="1200">
                <a:solidFill>
                  <a:schemeClr val="tx1"/>
                </a:solidFill>
                <a:latin typeface="Calibri" panose="020F0502020204030204" pitchFamily="34" charset="0"/>
                <a:cs typeface="Cordia New" panose="020B0304020202020204" pitchFamily="34" charset="-34"/>
              </a:defRPr>
            </a:lvl3pPr>
            <a:lvl4pPr marL="1600200" indent="-228600">
              <a:spcBef>
                <a:spcPct val="30000"/>
              </a:spcBef>
              <a:defRPr sz="1200">
                <a:solidFill>
                  <a:schemeClr val="tx1"/>
                </a:solidFill>
                <a:latin typeface="Calibri" panose="020F0502020204030204" pitchFamily="34" charset="0"/>
                <a:cs typeface="Cordia New" panose="020B0304020202020204" pitchFamily="34" charset="-34"/>
              </a:defRPr>
            </a:lvl4pPr>
            <a:lvl5pPr marL="2057400" indent="-228600">
              <a:spcBef>
                <a:spcPct val="30000"/>
              </a:spcBef>
              <a:defRPr sz="1200">
                <a:solidFill>
                  <a:schemeClr val="tx1"/>
                </a:solidFill>
                <a:latin typeface="Calibri" panose="020F0502020204030204" pitchFamily="34" charset="0"/>
                <a:cs typeface="Cordia New" panose="020B0304020202020204" pitchFamily="34" charset="-34"/>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cs typeface="Cordia New" panose="020B0304020202020204" pitchFamily="34" charset="-34"/>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31155A-EE50-4702-800A-0D4647F80943}" type="slidenum">
              <a:rPr kumimoji="0" lang="en-US" altLang="en-US" sz="1300" b="0" i="0" u="none" strike="noStrike" kern="1200" cap="none" spc="0" normalizeH="0" baseline="0" noProof="0" smtClean="0">
                <a:ln>
                  <a:noFill/>
                </a:ln>
                <a:solidFill>
                  <a:prstClr val="black"/>
                </a:solidFill>
                <a:effectLst/>
                <a:uLnTx/>
                <a:uFillTx/>
                <a:latin typeface="Verdana" panose="020B0604030504040204" pitchFamily="34" charset="0"/>
                <a:ea typeface="+mn-ea"/>
                <a:cs typeface="FreesiaUPC" panose="020B0604020202020204" pitchFamily="34" charset="-34"/>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300" b="0" i="0" u="none" strike="noStrike" kern="1200" cap="none" spc="0" normalizeH="0" baseline="0" noProof="0">
              <a:ln>
                <a:noFill/>
              </a:ln>
              <a:solidFill>
                <a:prstClr val="black"/>
              </a:solidFill>
              <a:effectLst/>
              <a:uLnTx/>
              <a:uFillTx/>
              <a:latin typeface="Verdana" panose="020B0604030504040204" pitchFamily="34" charset="0"/>
              <a:ea typeface="+mn-ea"/>
              <a:cs typeface="FreesiaUPC" panose="020B0604020202020204" pitchFamily="34" charset="-34"/>
            </a:endParaRPr>
          </a:p>
        </p:txBody>
      </p:sp>
    </p:spTree>
    <p:extLst>
      <p:ext uri="{BB962C8B-B14F-4D97-AF65-F5344CB8AC3E}">
        <p14:creationId xmlns:p14="http://schemas.microsoft.com/office/powerpoint/2010/main" val="11349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xmlns="" id="{918C0163-3C8E-4478-95D5-1748E1E5F85B}"/>
              </a:ext>
            </a:extLst>
          </p:cNvPr>
          <p:cNvSpPr>
            <a:spLocks noGrp="1" noRot="1" noChangeAspect="1" noChangeArrowheads="1" noTextEdit="1"/>
          </p:cNvSpPr>
          <p:nvPr>
            <p:ph type="sldImg"/>
          </p:nvPr>
        </p:nvSpPr>
        <p:spPr>
          <a:ln/>
        </p:spPr>
      </p:sp>
      <p:sp>
        <p:nvSpPr>
          <p:cNvPr id="134147" name="Notes Placeholder 2">
            <a:extLst>
              <a:ext uri="{FF2B5EF4-FFF2-40B4-BE49-F238E27FC236}">
                <a16:creationId xmlns:a16="http://schemas.microsoft.com/office/drawing/2014/main" xmlns="" id="{BD5452F4-C816-4EC3-9198-225F52F3D47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5100" indent="-165100"/>
            <a:endParaRPr lang="en-AU" altLang="en-US" b="1" u="sng" dirty="0"/>
          </a:p>
        </p:txBody>
      </p:sp>
      <p:sp>
        <p:nvSpPr>
          <p:cNvPr id="134148" name="Slide Number Placeholder 3">
            <a:extLst>
              <a:ext uri="{FF2B5EF4-FFF2-40B4-BE49-F238E27FC236}">
                <a16:creationId xmlns:a16="http://schemas.microsoft.com/office/drawing/2014/main" xmlns="" id="{5F24CC16-17CC-4D9D-92C5-A53A0313108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C1EC58-FF77-41C2-B0E3-077C59CB69CD}" type="slidenum">
              <a:rPr kumimoji="0" lang="en-US" altLang="en-US" sz="1200" b="0" i="0" u="none" strike="noStrike" kern="1200" cap="none" spc="0" normalizeH="0" baseline="0" noProof="0" smtClean="0">
                <a:ln>
                  <a:noFill/>
                </a:ln>
                <a:solidFill>
                  <a:prstClr val="black"/>
                </a:solidFill>
                <a:effectLst/>
                <a:uLnTx/>
                <a:uFillTx/>
                <a:latin typeface="Verdan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Verdan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058354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xmlns="" id="{7C4E2323-3213-4FAB-B8A8-03B16DB960DE}"/>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xmlns="" id="{6D03F33E-D8B5-4990-A581-918D730957E7}"/>
              </a:ext>
            </a:extLst>
          </p:cNvPr>
          <p:cNvSpPr>
            <a:spLocks noGrp="1"/>
          </p:cNvSpPr>
          <p:nvPr>
            <p:ph type="body" idx="1"/>
          </p:nvPr>
        </p:nvSpPr>
        <p:spPr/>
        <p:txBody>
          <a:bodyPr/>
          <a:lstStyle/>
          <a:p>
            <a:pPr marL="165415" indent="-165415">
              <a:defRPr/>
            </a:pPr>
            <a:r>
              <a:rPr lang="en-AU" b="1" u="sng" dirty="0"/>
              <a:t>ACTIVITY:  QUIZ</a:t>
            </a:r>
            <a:endParaRPr lang="en-US" dirty="0"/>
          </a:p>
          <a:p>
            <a:pPr marL="165415" indent="-165415">
              <a:buFont typeface="Arial" pitchFamily="34" charset="0"/>
              <a:buChar char="•"/>
              <a:defRPr/>
            </a:pPr>
            <a:r>
              <a:rPr lang="en-US" dirty="0"/>
              <a:t>Hold a quick tourism quiz to </a:t>
            </a:r>
            <a:r>
              <a:rPr lang="en-US" dirty="0" err="1"/>
              <a:t>energise</a:t>
            </a:r>
            <a:r>
              <a:rPr lang="en-US" dirty="0"/>
              <a:t> the participants and get them thinking about Indonesia.. </a:t>
            </a:r>
          </a:p>
          <a:p>
            <a:pPr marL="514350" indent="-514350" eaLnBrk="1" hangingPunct="1">
              <a:lnSpc>
                <a:spcPct val="90000"/>
              </a:lnSpc>
              <a:buFont typeface="Arial" pitchFamily="34" charset="0"/>
              <a:buChar char="•"/>
              <a:defRPr/>
            </a:pPr>
            <a:endParaRPr lang="en-US" sz="2600" dirty="0">
              <a:cs typeface="FreesiaUPC" pitchFamily="34" charset="-34"/>
            </a:endParaRPr>
          </a:p>
          <a:p>
            <a:pPr marL="622615" lvl="1" indent="-165415">
              <a:buFont typeface="Arial" pitchFamily="34" charset="0"/>
              <a:buChar char="•"/>
              <a:defRPr/>
            </a:pPr>
            <a:endParaRPr lang="en-US" dirty="0"/>
          </a:p>
          <a:p>
            <a:pPr>
              <a:defRPr/>
            </a:pPr>
            <a:endParaRPr lang="en-US" dirty="0"/>
          </a:p>
          <a:p>
            <a:pPr>
              <a:defRPr/>
            </a:pPr>
            <a:endParaRPr lang="en-US" dirty="0"/>
          </a:p>
        </p:txBody>
      </p:sp>
      <p:sp>
        <p:nvSpPr>
          <p:cNvPr id="132100" name="Slide Number Placeholder 3">
            <a:extLst>
              <a:ext uri="{FF2B5EF4-FFF2-40B4-BE49-F238E27FC236}">
                <a16:creationId xmlns:a16="http://schemas.microsoft.com/office/drawing/2014/main" xmlns="" id="{600561AC-D3BD-46DA-9BD0-263976C1B95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915DEF9-072F-4BCE-AB9B-666BA34DFE72}" type="slidenum">
              <a:rPr kumimoji="0" lang="en-US" altLang="en-US" sz="1200" b="0" i="0" u="none" strike="noStrike" kern="1200" cap="none" spc="0" normalizeH="0" baseline="0" noProof="0" smtClean="0">
                <a:ln>
                  <a:noFill/>
                </a:ln>
                <a:solidFill>
                  <a:prstClr val="black"/>
                </a:solidFill>
                <a:effectLst/>
                <a:uLnTx/>
                <a:uFillTx/>
                <a:latin typeface="Verdan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Verdan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859043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xmlns="" id="{A410D791-1C2A-42BE-BF98-5D99E09C8EE7}"/>
              </a:ext>
            </a:extLst>
          </p:cNvPr>
          <p:cNvSpPr>
            <a:spLocks noGrp="1" noRot="1" noChangeAspect="1" noChangeArrowheads="1" noTextEdit="1"/>
          </p:cNvSpPr>
          <p:nvPr>
            <p:ph type="sldImg"/>
          </p:nvPr>
        </p:nvSpPr>
        <p:spPr>
          <a:ln/>
        </p:spPr>
      </p:sp>
      <p:sp>
        <p:nvSpPr>
          <p:cNvPr id="136195" name="Notes Placeholder 2">
            <a:extLst>
              <a:ext uri="{FF2B5EF4-FFF2-40B4-BE49-F238E27FC236}">
                <a16:creationId xmlns:a16="http://schemas.microsoft.com/office/drawing/2014/main" xmlns="" id="{BE197EBE-BD6A-4FAF-977C-E60586E297E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FreesiaUPC" panose="020B0604020202020204" pitchFamily="34" charset="-34"/>
              </a:rPr>
              <a:t>Tourism will be targeted to almost 8 % of the Indonesian per capita GDP</a:t>
            </a:r>
            <a:endParaRPr lang="en-US" altLang="en-US"/>
          </a:p>
          <a:p>
            <a:r>
              <a:rPr lang="en-US" altLang="en-US"/>
              <a:t>Share about President Jokowi’s open door policy in 2015</a:t>
            </a:r>
          </a:p>
          <a:p>
            <a:r>
              <a:rPr lang="en-US" altLang="en-US"/>
              <a:t>IVAs 2015:8,5 million people; 2016 11,5; 2017 12,6</a:t>
            </a:r>
          </a:p>
          <a:p>
            <a:r>
              <a:rPr lang="en-US" altLang="en-US"/>
              <a:t>Top five countries to Bali: China, Australia, India, UK, Japan</a:t>
            </a:r>
          </a:p>
        </p:txBody>
      </p:sp>
      <p:sp>
        <p:nvSpPr>
          <p:cNvPr id="136196" name="Slide Number Placeholder 3">
            <a:extLst>
              <a:ext uri="{FF2B5EF4-FFF2-40B4-BE49-F238E27FC236}">
                <a16:creationId xmlns:a16="http://schemas.microsoft.com/office/drawing/2014/main" xmlns="" id="{63339B4C-34C3-4045-A23C-5B1926E9E43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F3DCCC-F6FA-405D-A5BF-8C2B09822C30}" type="slidenum">
              <a:rPr kumimoji="0" lang="en-US" altLang="en-US" sz="1200" b="0" i="0" u="none" strike="noStrike" kern="1200" cap="none" spc="0" normalizeH="0" baseline="0" noProof="0" smtClean="0">
                <a:ln>
                  <a:noFill/>
                </a:ln>
                <a:solidFill>
                  <a:prstClr val="black"/>
                </a:solidFill>
                <a:effectLst/>
                <a:uLnTx/>
                <a:uFillTx/>
                <a:latin typeface="Verdan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Verdan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622376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xmlns="" id="{3ACC6A7B-DD58-40C9-B64A-D384285C202B}"/>
              </a:ext>
            </a:extLst>
          </p:cNvPr>
          <p:cNvSpPr>
            <a:spLocks noGrp="1" noRot="1" noChangeAspect="1" noChangeArrowheads="1" noTextEdit="1"/>
          </p:cNvSpPr>
          <p:nvPr>
            <p:ph type="sldImg"/>
          </p:nvPr>
        </p:nvSpPr>
        <p:spPr>
          <a:ln/>
        </p:spPr>
      </p:sp>
      <p:sp>
        <p:nvSpPr>
          <p:cNvPr id="145410" name="Notes Placeholder 2">
            <a:extLst>
              <a:ext uri="{FF2B5EF4-FFF2-40B4-BE49-F238E27FC236}">
                <a16:creationId xmlns:a16="http://schemas.microsoft.com/office/drawing/2014/main" xmlns="" id="{62FEF8D9-D027-4181-8D20-5EA8BB454C56}"/>
              </a:ext>
            </a:extLst>
          </p:cNvPr>
          <p:cNvSpPr>
            <a:spLocks noGrp="1" noChangeArrowheads="1"/>
          </p:cNvSpPr>
          <p:nvPr>
            <p:ph type="body" idx="1"/>
          </p:nvPr>
        </p:nvSpPr>
        <p:spPr>
          <a:extLst/>
        </p:spPr>
        <p:txBody>
          <a:bodyPr/>
          <a:lstStyle/>
          <a:p>
            <a:pPr marL="171450" indent="-171450">
              <a:buFont typeface="Arial"/>
              <a:buChar char="•"/>
              <a:defRPr/>
            </a:pPr>
            <a:r>
              <a:rPr lang="en-AU" dirty="0"/>
              <a:t>Bali has its attractive surroundings both coastal and mountains. </a:t>
            </a:r>
          </a:p>
          <a:p>
            <a:pPr marL="171450" indent="-171450">
              <a:buFont typeface="Arial"/>
              <a:buChar char="•"/>
              <a:defRPr/>
            </a:pPr>
            <a:r>
              <a:rPr lang="en-AU" dirty="0"/>
              <a:t>Its beauty of nature has attracts many people to come to Bali for several reasons including holiday and honeymoon.</a:t>
            </a:r>
          </a:p>
          <a:p>
            <a:pPr marL="171450" indent="-171450">
              <a:buFont typeface="Arial"/>
              <a:buChar char="•"/>
              <a:defRPr/>
            </a:pPr>
            <a:r>
              <a:rPr lang="en-AU" dirty="0"/>
              <a:t>For some tourists, holiday in Bali is considered cheap</a:t>
            </a:r>
          </a:p>
          <a:p>
            <a:pPr>
              <a:defRPr/>
            </a:pPr>
            <a:endParaRPr lang="en-US" dirty="0">
              <a:latin typeface="Calibri" charset="0"/>
              <a:cs typeface="Cordia New" charset="0"/>
            </a:endParaRPr>
          </a:p>
        </p:txBody>
      </p:sp>
      <p:sp>
        <p:nvSpPr>
          <p:cNvPr id="138244" name="Slide Number Placeholder 3">
            <a:extLst>
              <a:ext uri="{FF2B5EF4-FFF2-40B4-BE49-F238E27FC236}">
                <a16:creationId xmlns:a16="http://schemas.microsoft.com/office/drawing/2014/main" xmlns="" id="{1742924E-A44B-47C4-BF02-DC6730222D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77D877-4A27-4045-AF10-3DDC093CD243}" type="slidenum">
              <a:rPr kumimoji="0" lang="en-US" altLang="en-US" sz="1200" b="0" i="0" u="none" strike="noStrike" kern="1200" cap="none" spc="0" normalizeH="0" baseline="0" noProof="0" smtClean="0">
                <a:ln>
                  <a:noFill/>
                </a:ln>
                <a:solidFill>
                  <a:prstClr val="black"/>
                </a:solidFill>
                <a:effectLst/>
                <a:uLnTx/>
                <a:uFillTx/>
                <a:latin typeface="Verdan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Verdan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861762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xmlns="" id="{5C0B3359-4312-4FAE-A39D-90314253FF67}"/>
              </a:ext>
            </a:extLst>
          </p:cNvPr>
          <p:cNvSpPr>
            <a:spLocks noGrp="1" noRot="1" noChangeAspect="1" noChangeArrowheads="1" noTextEdit="1"/>
          </p:cNvSpPr>
          <p:nvPr>
            <p:ph type="sldImg"/>
          </p:nvPr>
        </p:nvSpPr>
        <p:spPr>
          <a:ln/>
        </p:spPr>
      </p:sp>
      <p:sp>
        <p:nvSpPr>
          <p:cNvPr id="140291" name="Notes Placeholder 2">
            <a:extLst>
              <a:ext uri="{FF2B5EF4-FFF2-40B4-BE49-F238E27FC236}">
                <a16:creationId xmlns:a16="http://schemas.microsoft.com/office/drawing/2014/main" xmlns="" id="{8DEE44D8-AF49-4083-BEAD-FBBF6B241BA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140292" name="Slide Number Placeholder 3">
            <a:extLst>
              <a:ext uri="{FF2B5EF4-FFF2-40B4-BE49-F238E27FC236}">
                <a16:creationId xmlns:a16="http://schemas.microsoft.com/office/drawing/2014/main" xmlns="" id="{6FBB4A7A-2AE4-4DE4-901F-96B739B5CE6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70C2E77-BDF5-4211-AE31-DC60F7C3BF83}" type="slidenum">
              <a:rPr kumimoji="0" lang="en-US" altLang="en-US" sz="1200" b="0" i="0" u="none" strike="noStrike" kern="1200" cap="none" spc="0" normalizeH="0" baseline="0" noProof="0" smtClean="0">
                <a:ln>
                  <a:noFill/>
                </a:ln>
                <a:solidFill>
                  <a:prstClr val="black"/>
                </a:solidFill>
                <a:effectLst/>
                <a:uLnTx/>
                <a:uFillTx/>
                <a:latin typeface="Verdana" panose="020B060403050404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Verdana" panose="020B060403050404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513349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0391AB-F383-4237-A071-AD1C6E9246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F6636DA-4FDE-4B32-8CCE-37EFA3E757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0F87932-8FF0-4DF1-A776-9A3CE37618A7}"/>
              </a:ext>
            </a:extLst>
          </p:cNvPr>
          <p:cNvSpPr>
            <a:spLocks noGrp="1"/>
          </p:cNvSpPr>
          <p:nvPr>
            <p:ph type="dt" sz="half" idx="10"/>
          </p:nvPr>
        </p:nvSpPr>
        <p:spPr/>
        <p:txBody>
          <a:bodyPr/>
          <a:lstStyle/>
          <a:p>
            <a:fld id="{5D6495F3-B757-4FAF-98AA-EDA7D1485485}" type="datetimeFigureOut">
              <a:rPr lang="en-US" smtClean="0"/>
              <a:t>7/1/2019</a:t>
            </a:fld>
            <a:endParaRPr lang="en-US"/>
          </a:p>
        </p:txBody>
      </p:sp>
      <p:sp>
        <p:nvSpPr>
          <p:cNvPr id="5" name="Footer Placeholder 4">
            <a:extLst>
              <a:ext uri="{FF2B5EF4-FFF2-40B4-BE49-F238E27FC236}">
                <a16:creationId xmlns:a16="http://schemas.microsoft.com/office/drawing/2014/main" xmlns="" id="{5F38FAB8-C9F1-4DBB-B355-D8DEE3706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24490E3-D8E8-4766-9104-14009BF5636F}"/>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456901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3B8678-553E-4A5B-8CFE-5DB358BDF3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43AF303-1F73-4575-83E6-561589F163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436EC56-7DCF-400D-A871-C26291EB10AD}"/>
              </a:ext>
            </a:extLst>
          </p:cNvPr>
          <p:cNvSpPr>
            <a:spLocks noGrp="1"/>
          </p:cNvSpPr>
          <p:nvPr>
            <p:ph type="dt" sz="half" idx="10"/>
          </p:nvPr>
        </p:nvSpPr>
        <p:spPr/>
        <p:txBody>
          <a:bodyPr/>
          <a:lstStyle/>
          <a:p>
            <a:fld id="{5D6495F3-B757-4FAF-98AA-EDA7D1485485}" type="datetimeFigureOut">
              <a:rPr lang="en-US" smtClean="0"/>
              <a:t>7/1/2019</a:t>
            </a:fld>
            <a:endParaRPr lang="en-US"/>
          </a:p>
        </p:txBody>
      </p:sp>
      <p:sp>
        <p:nvSpPr>
          <p:cNvPr id="5" name="Footer Placeholder 4">
            <a:extLst>
              <a:ext uri="{FF2B5EF4-FFF2-40B4-BE49-F238E27FC236}">
                <a16:creationId xmlns:a16="http://schemas.microsoft.com/office/drawing/2014/main" xmlns="" id="{17FFAC5B-7C77-4F8C-ADB0-8D208A2EB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D2F48AF-AB8F-4DD2-BC77-7E2F42AD3B87}"/>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18731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20ED820-BFE6-41B5-8064-984037A999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CA27FEA-5359-474A-B4F8-FF510DD748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14DD33D-563C-4B8C-B8C1-625FF5C5B85D}"/>
              </a:ext>
            </a:extLst>
          </p:cNvPr>
          <p:cNvSpPr>
            <a:spLocks noGrp="1"/>
          </p:cNvSpPr>
          <p:nvPr>
            <p:ph type="dt" sz="half" idx="10"/>
          </p:nvPr>
        </p:nvSpPr>
        <p:spPr/>
        <p:txBody>
          <a:bodyPr/>
          <a:lstStyle/>
          <a:p>
            <a:fld id="{5D6495F3-B757-4FAF-98AA-EDA7D1485485}" type="datetimeFigureOut">
              <a:rPr lang="en-US" smtClean="0"/>
              <a:t>7/1/2019</a:t>
            </a:fld>
            <a:endParaRPr lang="en-US"/>
          </a:p>
        </p:txBody>
      </p:sp>
      <p:sp>
        <p:nvSpPr>
          <p:cNvPr id="5" name="Footer Placeholder 4">
            <a:extLst>
              <a:ext uri="{FF2B5EF4-FFF2-40B4-BE49-F238E27FC236}">
                <a16:creationId xmlns:a16="http://schemas.microsoft.com/office/drawing/2014/main" xmlns="" id="{40471877-89FD-46BE-832F-C5660A556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E6E675F-CC4D-48CF-90C8-53829EE08B8C}"/>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245462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CBC967-18DB-4664-9B4D-06177FB946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ADF7174-64B4-4D8F-BF44-3DD1F66CAD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5CD83D3-86C4-482F-A2DC-B4C55DBF3F7A}"/>
              </a:ext>
            </a:extLst>
          </p:cNvPr>
          <p:cNvSpPr>
            <a:spLocks noGrp="1"/>
          </p:cNvSpPr>
          <p:nvPr>
            <p:ph type="dt" sz="half" idx="10"/>
          </p:nvPr>
        </p:nvSpPr>
        <p:spPr/>
        <p:txBody>
          <a:bodyPr/>
          <a:lstStyle/>
          <a:p>
            <a:fld id="{5D6495F3-B757-4FAF-98AA-EDA7D1485485}" type="datetimeFigureOut">
              <a:rPr lang="en-US" smtClean="0"/>
              <a:t>7/1/2019</a:t>
            </a:fld>
            <a:endParaRPr lang="en-US"/>
          </a:p>
        </p:txBody>
      </p:sp>
      <p:sp>
        <p:nvSpPr>
          <p:cNvPr id="5" name="Footer Placeholder 4">
            <a:extLst>
              <a:ext uri="{FF2B5EF4-FFF2-40B4-BE49-F238E27FC236}">
                <a16:creationId xmlns:a16="http://schemas.microsoft.com/office/drawing/2014/main" xmlns="" id="{DCF05BE2-6C23-4CB4-A63E-457E635BF2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C097965-24FE-4C07-BE16-69AE439950EF}"/>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27576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33394D-04EF-440C-B08B-114464B315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BEBE3F6-F021-4D6B-8B0D-EF74D7461F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196233C-6806-4593-91C0-CF4ECD84A601}"/>
              </a:ext>
            </a:extLst>
          </p:cNvPr>
          <p:cNvSpPr>
            <a:spLocks noGrp="1"/>
          </p:cNvSpPr>
          <p:nvPr>
            <p:ph type="dt" sz="half" idx="10"/>
          </p:nvPr>
        </p:nvSpPr>
        <p:spPr/>
        <p:txBody>
          <a:bodyPr/>
          <a:lstStyle/>
          <a:p>
            <a:fld id="{5D6495F3-B757-4FAF-98AA-EDA7D1485485}" type="datetimeFigureOut">
              <a:rPr lang="en-US" smtClean="0"/>
              <a:t>7/1/2019</a:t>
            </a:fld>
            <a:endParaRPr lang="en-US"/>
          </a:p>
        </p:txBody>
      </p:sp>
      <p:sp>
        <p:nvSpPr>
          <p:cNvPr id="5" name="Footer Placeholder 4">
            <a:extLst>
              <a:ext uri="{FF2B5EF4-FFF2-40B4-BE49-F238E27FC236}">
                <a16:creationId xmlns:a16="http://schemas.microsoft.com/office/drawing/2014/main" xmlns="" id="{963A761E-2D3A-4397-A82C-2F3B981DE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8297E71-B59F-4260-B01B-2B7CEB0896BD}"/>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639326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94DFCB-DD40-4637-9CAB-2BAF24231C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394065F-4B44-4622-98EE-166F936489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7AF1249-B890-4466-9E24-84A2490700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50FA9B4-D282-452F-B78A-FF5873ACF45A}"/>
              </a:ext>
            </a:extLst>
          </p:cNvPr>
          <p:cNvSpPr>
            <a:spLocks noGrp="1"/>
          </p:cNvSpPr>
          <p:nvPr>
            <p:ph type="dt" sz="half" idx="10"/>
          </p:nvPr>
        </p:nvSpPr>
        <p:spPr/>
        <p:txBody>
          <a:bodyPr/>
          <a:lstStyle/>
          <a:p>
            <a:fld id="{5D6495F3-B757-4FAF-98AA-EDA7D1485485}" type="datetimeFigureOut">
              <a:rPr lang="en-US" smtClean="0"/>
              <a:t>7/1/2019</a:t>
            </a:fld>
            <a:endParaRPr lang="en-US"/>
          </a:p>
        </p:txBody>
      </p:sp>
      <p:sp>
        <p:nvSpPr>
          <p:cNvPr id="6" name="Footer Placeholder 5">
            <a:extLst>
              <a:ext uri="{FF2B5EF4-FFF2-40B4-BE49-F238E27FC236}">
                <a16:creationId xmlns:a16="http://schemas.microsoft.com/office/drawing/2014/main" xmlns="" id="{6E9B0F13-A139-4B66-9544-16480800F6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B8791D0-EC30-4D8C-8764-475D8DB34F19}"/>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08150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33AA7D-15D2-4D5F-B1C4-501073416D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5E80A0E-25B9-4E8E-8B0D-201E1C5640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189B111-0CA0-47CD-9F0B-DBCBA3AE3C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EF0E02D-3176-4B85-ACB6-721F268274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C7D9317-BBE1-4F36-82FE-E348F6F18A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837DDCB-69F8-49FA-A111-C8AB271389E7}"/>
              </a:ext>
            </a:extLst>
          </p:cNvPr>
          <p:cNvSpPr>
            <a:spLocks noGrp="1"/>
          </p:cNvSpPr>
          <p:nvPr>
            <p:ph type="dt" sz="half" idx="10"/>
          </p:nvPr>
        </p:nvSpPr>
        <p:spPr/>
        <p:txBody>
          <a:bodyPr/>
          <a:lstStyle/>
          <a:p>
            <a:fld id="{5D6495F3-B757-4FAF-98AA-EDA7D1485485}" type="datetimeFigureOut">
              <a:rPr lang="en-US" smtClean="0"/>
              <a:t>7/1/2019</a:t>
            </a:fld>
            <a:endParaRPr lang="en-US"/>
          </a:p>
        </p:txBody>
      </p:sp>
      <p:sp>
        <p:nvSpPr>
          <p:cNvPr id="8" name="Footer Placeholder 7">
            <a:extLst>
              <a:ext uri="{FF2B5EF4-FFF2-40B4-BE49-F238E27FC236}">
                <a16:creationId xmlns:a16="http://schemas.microsoft.com/office/drawing/2014/main" xmlns="" id="{4A18B0CD-1F68-412E-9232-F267114CA7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29B21FC-12CC-472D-BC38-EF413158CC5D}"/>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89414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0F51AB-8384-4E67-914C-B39484AD23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0909660-3861-4545-BF68-9ED039B5D0F0}"/>
              </a:ext>
            </a:extLst>
          </p:cNvPr>
          <p:cNvSpPr>
            <a:spLocks noGrp="1"/>
          </p:cNvSpPr>
          <p:nvPr>
            <p:ph type="dt" sz="half" idx="10"/>
          </p:nvPr>
        </p:nvSpPr>
        <p:spPr/>
        <p:txBody>
          <a:bodyPr/>
          <a:lstStyle/>
          <a:p>
            <a:fld id="{5D6495F3-B757-4FAF-98AA-EDA7D1485485}" type="datetimeFigureOut">
              <a:rPr lang="en-US" smtClean="0"/>
              <a:t>7/1/2019</a:t>
            </a:fld>
            <a:endParaRPr lang="en-US"/>
          </a:p>
        </p:txBody>
      </p:sp>
      <p:sp>
        <p:nvSpPr>
          <p:cNvPr id="4" name="Footer Placeholder 3">
            <a:extLst>
              <a:ext uri="{FF2B5EF4-FFF2-40B4-BE49-F238E27FC236}">
                <a16:creationId xmlns:a16="http://schemas.microsoft.com/office/drawing/2014/main" xmlns="" id="{FDDD5392-AC3A-4EAF-ADE6-B6CF4B50AC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5679880-BF48-4F4D-B8B3-4E99FC415FF9}"/>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1351489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7F98E25-CF37-4F73-9E22-210238167867}"/>
              </a:ext>
            </a:extLst>
          </p:cNvPr>
          <p:cNvSpPr>
            <a:spLocks noGrp="1"/>
          </p:cNvSpPr>
          <p:nvPr>
            <p:ph type="dt" sz="half" idx="10"/>
          </p:nvPr>
        </p:nvSpPr>
        <p:spPr/>
        <p:txBody>
          <a:bodyPr/>
          <a:lstStyle/>
          <a:p>
            <a:fld id="{5D6495F3-B757-4FAF-98AA-EDA7D1485485}" type="datetimeFigureOut">
              <a:rPr lang="en-US" smtClean="0"/>
              <a:t>7/1/2019</a:t>
            </a:fld>
            <a:endParaRPr lang="en-US"/>
          </a:p>
        </p:txBody>
      </p:sp>
      <p:sp>
        <p:nvSpPr>
          <p:cNvPr id="3" name="Footer Placeholder 2">
            <a:extLst>
              <a:ext uri="{FF2B5EF4-FFF2-40B4-BE49-F238E27FC236}">
                <a16:creationId xmlns:a16="http://schemas.microsoft.com/office/drawing/2014/main" xmlns="" id="{89D7A0E1-38AB-4FDA-8EC1-2D7617909C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8A8E424-5A91-4557-9ADF-4A9422A0690D}"/>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49780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6BB935-0427-44CC-A384-333EAD8317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CB9DCF6-55CF-43EE-B135-BFC4B4D403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337538E-A112-4E8F-A445-1A06B0C353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530D413-9505-4ED8-BFF1-5141BE9EE3C4}"/>
              </a:ext>
            </a:extLst>
          </p:cNvPr>
          <p:cNvSpPr>
            <a:spLocks noGrp="1"/>
          </p:cNvSpPr>
          <p:nvPr>
            <p:ph type="dt" sz="half" idx="10"/>
          </p:nvPr>
        </p:nvSpPr>
        <p:spPr/>
        <p:txBody>
          <a:bodyPr/>
          <a:lstStyle/>
          <a:p>
            <a:fld id="{5D6495F3-B757-4FAF-98AA-EDA7D1485485}" type="datetimeFigureOut">
              <a:rPr lang="en-US" smtClean="0"/>
              <a:t>7/1/2019</a:t>
            </a:fld>
            <a:endParaRPr lang="en-US"/>
          </a:p>
        </p:txBody>
      </p:sp>
      <p:sp>
        <p:nvSpPr>
          <p:cNvPr id="6" name="Footer Placeholder 5">
            <a:extLst>
              <a:ext uri="{FF2B5EF4-FFF2-40B4-BE49-F238E27FC236}">
                <a16:creationId xmlns:a16="http://schemas.microsoft.com/office/drawing/2014/main" xmlns="" id="{F60815B0-4528-4FA2-8472-8F19C0F165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5C9FCEF-4406-4552-BFE4-6DA3761357F2}"/>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3754063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5CE22C-69D4-49EC-8858-787B3C67B0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46A4341-3C0B-4025-AE17-8F0F8FABF5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DEF5FF01-E0B6-419C-ABCC-70844E4EAC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2501218-FFD7-4F25-B220-F5DE5F70693C}"/>
              </a:ext>
            </a:extLst>
          </p:cNvPr>
          <p:cNvSpPr>
            <a:spLocks noGrp="1"/>
          </p:cNvSpPr>
          <p:nvPr>
            <p:ph type="dt" sz="half" idx="10"/>
          </p:nvPr>
        </p:nvSpPr>
        <p:spPr/>
        <p:txBody>
          <a:bodyPr/>
          <a:lstStyle/>
          <a:p>
            <a:fld id="{5D6495F3-B757-4FAF-98AA-EDA7D1485485}" type="datetimeFigureOut">
              <a:rPr lang="en-US" smtClean="0"/>
              <a:t>7/1/2019</a:t>
            </a:fld>
            <a:endParaRPr lang="en-US"/>
          </a:p>
        </p:txBody>
      </p:sp>
      <p:sp>
        <p:nvSpPr>
          <p:cNvPr id="6" name="Footer Placeholder 5">
            <a:extLst>
              <a:ext uri="{FF2B5EF4-FFF2-40B4-BE49-F238E27FC236}">
                <a16:creationId xmlns:a16="http://schemas.microsoft.com/office/drawing/2014/main" xmlns="" id="{9687CBFB-34A6-49D8-A1D2-45DF38876E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C2726A4-D33A-486A-B120-648AF3D8BA76}"/>
              </a:ext>
            </a:extLst>
          </p:cNvPr>
          <p:cNvSpPr>
            <a:spLocks noGrp="1"/>
          </p:cNvSpPr>
          <p:nvPr>
            <p:ph type="sldNum" sz="quarter" idx="12"/>
          </p:nvPr>
        </p:nvSpPr>
        <p:spPr/>
        <p:txBody>
          <a:bodyPr/>
          <a:lstStyle/>
          <a:p>
            <a:fld id="{EE1939C1-24D7-49E9-A58A-7960365209F5}" type="slidenum">
              <a:rPr lang="en-US" smtClean="0"/>
              <a:t>‹#›</a:t>
            </a:fld>
            <a:endParaRPr lang="en-US"/>
          </a:p>
        </p:txBody>
      </p:sp>
    </p:spTree>
    <p:extLst>
      <p:ext uri="{BB962C8B-B14F-4D97-AF65-F5344CB8AC3E}">
        <p14:creationId xmlns:p14="http://schemas.microsoft.com/office/powerpoint/2010/main" val="2644743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C07C8C3-4165-4353-ABF2-492454AF91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89AA46A-3C66-4E4A-9907-225E50ABB7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57F8214-A11A-4309-9D51-44F35987D1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495F3-B757-4FAF-98AA-EDA7D1485485}" type="datetimeFigureOut">
              <a:rPr lang="en-US" smtClean="0"/>
              <a:t>7/1/2019</a:t>
            </a:fld>
            <a:endParaRPr lang="en-US"/>
          </a:p>
        </p:txBody>
      </p:sp>
      <p:sp>
        <p:nvSpPr>
          <p:cNvPr id="5" name="Footer Placeholder 4">
            <a:extLst>
              <a:ext uri="{FF2B5EF4-FFF2-40B4-BE49-F238E27FC236}">
                <a16:creationId xmlns:a16="http://schemas.microsoft.com/office/drawing/2014/main" xmlns="" id="{D6A334EB-8260-4F13-9553-5A8593D9DC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0C1EF96-E028-4E68-864E-9B77CF9F25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939C1-24D7-49E9-A58A-7960365209F5}" type="slidenum">
              <a:rPr lang="en-US" smtClean="0"/>
              <a:t>‹#›</a:t>
            </a:fld>
            <a:endParaRPr lang="en-US"/>
          </a:p>
        </p:txBody>
      </p:sp>
    </p:spTree>
    <p:extLst>
      <p:ext uri="{BB962C8B-B14F-4D97-AF65-F5344CB8AC3E}">
        <p14:creationId xmlns:p14="http://schemas.microsoft.com/office/powerpoint/2010/main" val="2099854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smh.com.au/world/australian-paedophile-robert-ellis-sentenced-to-15-years-jail-in-bali-20161025-gsai8n.html"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hyperlink" Target="http://www.smh.com.au/world/australian-paedophile-robert-ellis-sentenced-to-15-years-jail-in-bali-20161025-gsai8n.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5">
            <a:extLst>
              <a:ext uri="{FF2B5EF4-FFF2-40B4-BE49-F238E27FC236}">
                <a16:creationId xmlns:a16="http://schemas.microsoft.com/office/drawing/2014/main" xmlns="" id="{16134B79-2A8E-4D9C-A306-2BDD21F6A475}"/>
              </a:ext>
            </a:extLst>
          </p:cNvPr>
          <p:cNvSpPr txBox="1">
            <a:spLocks/>
          </p:cNvSpPr>
          <p:nvPr/>
        </p:nvSpPr>
        <p:spPr>
          <a:xfrm>
            <a:off x="2770496" y="2688609"/>
            <a:ext cx="6380066" cy="138610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km-KH" sz="2800" dirty="0">
                <a:solidFill>
                  <a:srgbClr val="FFFFFF"/>
                </a:solidFill>
                <a:cs typeface="+mn-cs"/>
              </a:rPr>
              <a:t>តើអ្នកដឹងអ្វីខ្លះអំពីស្ថានភាពនៅកម្ពុជា?</a:t>
            </a:r>
            <a:br>
              <a:rPr lang="km-KH" sz="2800" dirty="0">
                <a:solidFill>
                  <a:srgbClr val="FFFFFF"/>
                </a:solidFill>
                <a:cs typeface="+mn-cs"/>
              </a:rPr>
            </a:br>
            <a:endParaRPr lang="en-US" sz="2800" dirty="0">
              <a:solidFill>
                <a:srgbClr val="FFFFFF"/>
              </a:solidFill>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5">
            <a:extLst>
              <a:ext uri="{FF2B5EF4-FFF2-40B4-BE49-F238E27FC236}">
                <a16:creationId xmlns:a16="http://schemas.microsoft.com/office/drawing/2014/main" xmlns="" id="{4401653B-9F27-47A0-9F89-20AEDB552182}"/>
              </a:ext>
            </a:extLst>
          </p:cNvPr>
          <p:cNvSpPr>
            <a:spLocks noGrp="1"/>
          </p:cNvSpPr>
          <p:nvPr>
            <p:ph type="title"/>
          </p:nvPr>
        </p:nvSpPr>
        <p:spPr>
          <a:xfrm>
            <a:off x="571839" y="1569493"/>
            <a:ext cx="3304123" cy="3227793"/>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lnSpc>
                <a:spcPct val="150000"/>
              </a:lnSpc>
              <a:defRPr/>
            </a:pPr>
            <a:r>
              <a:rPr lang="km-KH" sz="1800" kern="1200" dirty="0">
                <a:solidFill>
                  <a:srgbClr val="FFFFFF"/>
                </a:solidFill>
                <a:latin typeface="+mj-lt"/>
                <a:ea typeface="+mj-ea"/>
                <a:cs typeface="+mn-cs"/>
              </a:rPr>
              <a:t/>
            </a:r>
            <a:br>
              <a:rPr lang="km-KH" sz="1800" kern="1200" dirty="0">
                <a:solidFill>
                  <a:srgbClr val="FFFFFF"/>
                </a:solidFill>
                <a:latin typeface="+mj-lt"/>
                <a:ea typeface="+mj-ea"/>
                <a:cs typeface="+mn-cs"/>
              </a:rPr>
            </a:br>
            <a:r>
              <a:rPr lang="km-KH" sz="1800" kern="1200" dirty="0">
                <a:solidFill>
                  <a:srgbClr val="FFFFFF"/>
                </a:solidFill>
                <a:latin typeface="+mj-lt"/>
                <a:ea typeface="+mj-ea"/>
                <a:cs typeface="+mn-cs"/>
              </a:rPr>
              <a:t>ហេតុអ្វីបានជាប្រទេសឥណ្ឌូនេស៊ីជាគោលដៅខ្ពស់បំផុតសម្រាប់ជនល្មើសរួមភេទលើកុមារជាជនជាតិអូស្រ្តាលី?</a:t>
            </a:r>
            <a:r>
              <a:rPr lang="en-US" sz="1800" kern="1200" dirty="0">
                <a:solidFill>
                  <a:srgbClr val="FFFFFF"/>
                </a:solidFill>
                <a:latin typeface="+mj-lt"/>
                <a:ea typeface="+mj-ea"/>
                <a:cs typeface="+mn-cs"/>
              </a:rPr>
              <a:t/>
            </a:r>
            <a:br>
              <a:rPr lang="en-US" sz="1800" kern="1200" dirty="0">
                <a:solidFill>
                  <a:srgbClr val="FFFFFF"/>
                </a:solidFill>
                <a:latin typeface="+mj-lt"/>
                <a:ea typeface="+mj-ea"/>
                <a:cs typeface="+mn-cs"/>
              </a:rPr>
            </a:br>
            <a:r>
              <a:rPr lang="en-US" sz="1800" kern="1200" dirty="0">
                <a:solidFill>
                  <a:srgbClr val="FFFFFF"/>
                </a:solidFill>
                <a:latin typeface="+mj-lt"/>
                <a:ea typeface="+mj-ea"/>
                <a:cs typeface="+mn-cs"/>
              </a:rPr>
              <a:t/>
            </a:r>
            <a:br>
              <a:rPr lang="en-US" sz="1800" kern="1200" dirty="0">
                <a:solidFill>
                  <a:srgbClr val="FFFFFF"/>
                </a:solidFill>
                <a:latin typeface="+mj-lt"/>
                <a:ea typeface="+mj-ea"/>
                <a:cs typeface="+mn-cs"/>
              </a:rPr>
            </a:br>
            <a:endParaRPr lang="en-US" sz="1800" kern="1200" dirty="0">
              <a:solidFill>
                <a:srgbClr val="FFFFFF"/>
              </a:solidFill>
              <a:latin typeface="+mj-lt"/>
              <a:ea typeface="+mj-ea"/>
              <a:cs typeface="+mn-cs"/>
            </a:endParaRPr>
          </a:p>
        </p:txBody>
      </p:sp>
      <p:graphicFrame>
        <p:nvGraphicFramePr>
          <p:cNvPr id="5" name="Table 4">
            <a:extLst>
              <a:ext uri="{FF2B5EF4-FFF2-40B4-BE49-F238E27FC236}">
                <a16:creationId xmlns:a16="http://schemas.microsoft.com/office/drawing/2014/main" xmlns="" id="{75740F3E-1663-41C7-A1E0-25BFA8A69BE1}"/>
              </a:ext>
            </a:extLst>
          </p:cNvPr>
          <p:cNvGraphicFramePr>
            <a:graphicFrameLocks noGrp="1"/>
          </p:cNvGraphicFramePr>
          <p:nvPr/>
        </p:nvGraphicFramePr>
        <p:xfrm>
          <a:off x="4038600" y="1641078"/>
          <a:ext cx="7188204" cy="3687660"/>
        </p:xfrm>
        <a:graphic>
          <a:graphicData uri="http://schemas.openxmlformats.org/drawingml/2006/table">
            <a:tbl>
              <a:tblPr firstRow="1" bandRow="1">
                <a:noFill/>
              </a:tblPr>
              <a:tblGrid>
                <a:gridCol w="611858">
                  <a:extLst>
                    <a:ext uri="{9D8B030D-6E8A-4147-A177-3AD203B41FA5}">
                      <a16:colId xmlns:a16="http://schemas.microsoft.com/office/drawing/2014/main" xmlns="" val="20000"/>
                    </a:ext>
                  </a:extLst>
                </a:gridCol>
                <a:gridCol w="1107255">
                  <a:extLst>
                    <a:ext uri="{9D8B030D-6E8A-4147-A177-3AD203B41FA5}">
                      <a16:colId xmlns:a16="http://schemas.microsoft.com/office/drawing/2014/main" xmlns="" val="20001"/>
                    </a:ext>
                  </a:extLst>
                </a:gridCol>
                <a:gridCol w="577816">
                  <a:extLst>
                    <a:ext uri="{9D8B030D-6E8A-4147-A177-3AD203B41FA5}">
                      <a16:colId xmlns:a16="http://schemas.microsoft.com/office/drawing/2014/main" xmlns="" val="20002"/>
                    </a:ext>
                  </a:extLst>
                </a:gridCol>
                <a:gridCol w="751608">
                  <a:extLst>
                    <a:ext uri="{9D8B030D-6E8A-4147-A177-3AD203B41FA5}">
                      <a16:colId xmlns:a16="http://schemas.microsoft.com/office/drawing/2014/main" xmlns="" val="20003"/>
                    </a:ext>
                  </a:extLst>
                </a:gridCol>
                <a:gridCol w="577816">
                  <a:extLst>
                    <a:ext uri="{9D8B030D-6E8A-4147-A177-3AD203B41FA5}">
                      <a16:colId xmlns:a16="http://schemas.microsoft.com/office/drawing/2014/main" xmlns="" val="20004"/>
                    </a:ext>
                  </a:extLst>
                </a:gridCol>
                <a:gridCol w="577815">
                  <a:extLst>
                    <a:ext uri="{9D8B030D-6E8A-4147-A177-3AD203B41FA5}">
                      <a16:colId xmlns:a16="http://schemas.microsoft.com/office/drawing/2014/main" xmlns="" val="20005"/>
                    </a:ext>
                  </a:extLst>
                </a:gridCol>
                <a:gridCol w="577816">
                  <a:extLst>
                    <a:ext uri="{9D8B030D-6E8A-4147-A177-3AD203B41FA5}">
                      <a16:colId xmlns:a16="http://schemas.microsoft.com/office/drawing/2014/main" xmlns="" val="20006"/>
                    </a:ext>
                  </a:extLst>
                </a:gridCol>
                <a:gridCol w="577815">
                  <a:extLst>
                    <a:ext uri="{9D8B030D-6E8A-4147-A177-3AD203B41FA5}">
                      <a16:colId xmlns:a16="http://schemas.microsoft.com/office/drawing/2014/main" xmlns="" val="20007"/>
                    </a:ext>
                  </a:extLst>
                </a:gridCol>
                <a:gridCol w="577816">
                  <a:extLst>
                    <a:ext uri="{9D8B030D-6E8A-4147-A177-3AD203B41FA5}">
                      <a16:colId xmlns:a16="http://schemas.microsoft.com/office/drawing/2014/main" xmlns="" val="20008"/>
                    </a:ext>
                  </a:extLst>
                </a:gridCol>
                <a:gridCol w="577815">
                  <a:extLst>
                    <a:ext uri="{9D8B030D-6E8A-4147-A177-3AD203B41FA5}">
                      <a16:colId xmlns:a16="http://schemas.microsoft.com/office/drawing/2014/main" xmlns="" val="20009"/>
                    </a:ext>
                  </a:extLst>
                </a:gridCol>
                <a:gridCol w="672774">
                  <a:extLst>
                    <a:ext uri="{9D8B030D-6E8A-4147-A177-3AD203B41FA5}">
                      <a16:colId xmlns:a16="http://schemas.microsoft.com/office/drawing/2014/main" xmlns="" val="20010"/>
                    </a:ext>
                  </a:extLst>
                </a:gridCol>
              </a:tblGrid>
              <a:tr h="58824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900" b="0" i="0" u="none" strike="noStrike" cap="all" spc="150" normalizeH="0" baseline="0" dirty="0">
                          <a:ln>
                            <a:noFill/>
                          </a:ln>
                          <a:solidFill>
                            <a:schemeClr val="lt1"/>
                          </a:solidFill>
                          <a:effectLst/>
                          <a:latin typeface="Verdana" charset="0"/>
                          <a:ea typeface="MS PGothic" charset="0"/>
                          <a:cs typeface="MS PGothic" charset="0"/>
                        </a:rPr>
                        <a:t>Rank</a:t>
                      </a:r>
                    </a:p>
                  </a:txBody>
                  <a:tcPr marL="77400" marR="77400" marT="77400" marB="77400" anchor="b" horzOverflow="overflow">
                    <a:lnL w="12700" cmpd="sng">
                      <a:noFill/>
                    </a:lnL>
                    <a:lnR w="12700" cmpd="sng">
                      <a:noFill/>
                    </a:lnR>
                    <a:lnT w="12700" cmpd="sng">
                      <a:noFill/>
                    </a:lnT>
                    <a:lnB w="38100" cmpd="sng">
                      <a:noFill/>
                    </a:lnB>
                    <a:lnTlToBr>
                      <a:noFill/>
                    </a:lnTlToBr>
                    <a:lnBlToTr>
                      <a:noFill/>
                    </a:lnBlToTr>
                    <a:solidFill>
                      <a:srgbClr val="50535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900" b="0" i="0" u="none" strike="noStrike" cap="all" spc="150" normalizeH="0" baseline="0">
                          <a:ln>
                            <a:noFill/>
                          </a:ln>
                          <a:solidFill>
                            <a:schemeClr val="lt1"/>
                          </a:solidFill>
                          <a:effectLst/>
                          <a:latin typeface="Verdana" charset="0"/>
                          <a:ea typeface="MS PGothic" charset="0"/>
                          <a:cs typeface="MS PGothic" charset="0"/>
                        </a:rPr>
                        <a:t>Country</a:t>
                      </a:r>
                    </a:p>
                  </a:txBody>
                  <a:tcPr marL="77400" marR="77400" marT="77400" marB="77400" anchor="b" horzOverflow="overflow">
                    <a:lnL w="12700" cmpd="sng">
                      <a:noFill/>
                    </a:lnL>
                    <a:lnR w="12700" cmpd="sng">
                      <a:noFill/>
                    </a:lnR>
                    <a:lnT w="12700" cmpd="sng">
                      <a:noFill/>
                    </a:lnT>
                    <a:lnB w="38100" cmpd="sng">
                      <a:noFill/>
                    </a:lnB>
                    <a:lnTlToBr>
                      <a:noFill/>
                    </a:lnTlToBr>
                    <a:lnBlToTr>
                      <a:noFill/>
                    </a:lnBlToTr>
                    <a:solidFill>
                      <a:srgbClr val="50535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900" b="0" i="0" u="none" strike="noStrike" cap="all" spc="150" normalizeH="0" baseline="0" dirty="0">
                          <a:ln>
                            <a:noFill/>
                          </a:ln>
                          <a:solidFill>
                            <a:schemeClr val="lt1"/>
                          </a:solidFill>
                          <a:effectLst/>
                          <a:latin typeface="Verdana" charset="0"/>
                          <a:ea typeface="MS PGothic" charset="0"/>
                          <a:cs typeface="MS PGothic" charset="0"/>
                        </a:rPr>
                        <a:t>Jan - Mar 2013</a:t>
                      </a:r>
                    </a:p>
                  </a:txBody>
                  <a:tcPr marL="77400" marR="77400" marT="77400" marB="77400" anchor="b" horzOverflow="overflow">
                    <a:lnL w="12700" cmpd="sng">
                      <a:noFill/>
                    </a:lnL>
                    <a:lnR w="12700" cmpd="sng">
                      <a:noFill/>
                    </a:lnR>
                    <a:lnT w="12700" cmpd="sng">
                      <a:noFill/>
                    </a:lnT>
                    <a:lnB w="38100" cmpd="sng">
                      <a:noFill/>
                    </a:lnB>
                    <a:lnTlToBr>
                      <a:noFill/>
                    </a:lnTlToBr>
                    <a:lnBlToTr>
                      <a:noFill/>
                    </a:lnBlToTr>
                    <a:solidFill>
                      <a:srgbClr val="505356"/>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900" b="0" i="0" u="none" strike="noStrike" cap="all" spc="150" normalizeH="0" baseline="0">
                          <a:ln>
                            <a:noFill/>
                          </a:ln>
                          <a:solidFill>
                            <a:schemeClr val="lt1"/>
                          </a:solidFill>
                          <a:effectLst/>
                          <a:latin typeface="Verdana" charset="0"/>
                          <a:ea typeface="MS PGothic" charset="0"/>
                          <a:cs typeface="MS PGothic" charset="0"/>
                        </a:rPr>
                        <a:t>April - Jun 2013</a:t>
                      </a:r>
                    </a:p>
                  </a:txBody>
                  <a:tcPr marL="77400" marR="77400" marT="77400" marB="77400" anchor="b" horzOverflow="overflow">
                    <a:lnL w="12700" cmpd="sng">
                      <a:noFill/>
                    </a:lnL>
                    <a:lnR w="12700" cmpd="sng">
                      <a:noFill/>
                    </a:lnR>
                    <a:lnT w="12700" cmpd="sng">
                      <a:noFill/>
                    </a:lnT>
                    <a:lnB w="38100" cmpd="sng">
                      <a:noFill/>
                    </a:lnB>
                    <a:lnTlToBr>
                      <a:noFill/>
                    </a:lnTlToBr>
                    <a:lnBlToTr>
                      <a:noFill/>
                    </a:lnBlToTr>
                    <a:solidFill>
                      <a:srgbClr val="50535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900" b="0" i="0" u="none" strike="noStrike" cap="all" spc="150" normalizeH="0" baseline="0">
                          <a:ln>
                            <a:noFill/>
                          </a:ln>
                          <a:solidFill>
                            <a:schemeClr val="lt1"/>
                          </a:solidFill>
                          <a:effectLst/>
                          <a:latin typeface="Verdana" charset="0"/>
                          <a:ea typeface="MS PGothic" charset="0"/>
                          <a:cs typeface="MS PGothic" charset="0"/>
                        </a:rPr>
                        <a:t>Jul - Sep 2013</a:t>
                      </a:r>
                    </a:p>
                  </a:txBody>
                  <a:tcPr marL="77400" marR="77400" marT="77400" marB="77400" anchor="b" horzOverflow="overflow">
                    <a:lnL w="12700" cmpd="sng">
                      <a:noFill/>
                    </a:lnL>
                    <a:lnR w="12700" cmpd="sng">
                      <a:noFill/>
                    </a:lnR>
                    <a:lnT w="12700" cmpd="sng">
                      <a:noFill/>
                    </a:lnT>
                    <a:lnB w="38100" cmpd="sng">
                      <a:noFill/>
                    </a:lnB>
                    <a:lnTlToBr>
                      <a:noFill/>
                    </a:lnTlToBr>
                    <a:lnBlToTr>
                      <a:noFill/>
                    </a:lnBlToTr>
                    <a:solidFill>
                      <a:srgbClr val="50535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900" b="0" i="0" u="none" strike="noStrike" cap="all" spc="150" normalizeH="0" baseline="0">
                          <a:ln>
                            <a:noFill/>
                          </a:ln>
                          <a:solidFill>
                            <a:schemeClr val="lt1"/>
                          </a:solidFill>
                          <a:effectLst/>
                          <a:latin typeface="Verdana" charset="0"/>
                          <a:ea typeface="MS PGothic" charset="0"/>
                          <a:cs typeface="MS PGothic" charset="0"/>
                        </a:rPr>
                        <a:t>Oct - Dec 2013</a:t>
                      </a:r>
                    </a:p>
                  </a:txBody>
                  <a:tcPr marL="77400" marR="77400" marT="77400" marB="77400" anchor="b" horzOverflow="overflow">
                    <a:lnL w="12700" cmpd="sng">
                      <a:noFill/>
                    </a:lnL>
                    <a:lnR w="12700" cmpd="sng">
                      <a:noFill/>
                    </a:lnR>
                    <a:lnT w="12700" cmpd="sng">
                      <a:noFill/>
                    </a:lnT>
                    <a:lnB w="38100" cmpd="sng">
                      <a:noFill/>
                    </a:lnB>
                    <a:lnTlToBr>
                      <a:noFill/>
                    </a:lnTlToBr>
                    <a:lnBlToTr>
                      <a:noFill/>
                    </a:lnBlToTr>
                    <a:solidFill>
                      <a:srgbClr val="50535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900" b="0" i="0" u="none" strike="noStrike" cap="all" spc="150" normalizeH="0" baseline="0">
                          <a:ln>
                            <a:noFill/>
                          </a:ln>
                          <a:solidFill>
                            <a:schemeClr val="lt1"/>
                          </a:solidFill>
                          <a:effectLst/>
                          <a:latin typeface="Verdana" charset="0"/>
                          <a:ea typeface="MS PGothic" charset="0"/>
                          <a:cs typeface="MS PGothic" charset="0"/>
                        </a:rPr>
                        <a:t>Jan - Mar 2014</a:t>
                      </a:r>
                    </a:p>
                  </a:txBody>
                  <a:tcPr marL="77400" marR="77400" marT="77400" marB="77400" anchor="b" horzOverflow="overflow">
                    <a:lnL w="12700" cmpd="sng">
                      <a:noFill/>
                    </a:lnL>
                    <a:lnR w="12700" cmpd="sng">
                      <a:noFill/>
                    </a:lnR>
                    <a:lnT w="12700" cmpd="sng">
                      <a:noFill/>
                    </a:lnT>
                    <a:lnB w="38100" cmpd="sng">
                      <a:noFill/>
                    </a:lnB>
                    <a:lnTlToBr>
                      <a:noFill/>
                    </a:lnTlToBr>
                    <a:lnBlToTr>
                      <a:noFill/>
                    </a:lnBlToTr>
                    <a:solidFill>
                      <a:srgbClr val="50535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900" b="0" i="0" u="none" strike="noStrike" cap="all" spc="150" normalizeH="0" baseline="0">
                          <a:ln>
                            <a:noFill/>
                          </a:ln>
                          <a:solidFill>
                            <a:schemeClr val="lt1"/>
                          </a:solidFill>
                          <a:effectLst/>
                          <a:latin typeface="Verdana" charset="0"/>
                          <a:ea typeface="MS PGothic" charset="0"/>
                          <a:cs typeface="MS PGothic" charset="0"/>
                        </a:rPr>
                        <a:t>Apr - Jun 2014</a:t>
                      </a:r>
                    </a:p>
                  </a:txBody>
                  <a:tcPr marL="77400" marR="77400" marT="77400" marB="77400" anchor="b" horzOverflow="overflow">
                    <a:lnL w="12700" cmpd="sng">
                      <a:noFill/>
                    </a:lnL>
                    <a:lnR w="12700" cmpd="sng">
                      <a:noFill/>
                    </a:lnR>
                    <a:lnT w="12700" cmpd="sng">
                      <a:noFill/>
                    </a:lnT>
                    <a:lnB w="38100" cmpd="sng">
                      <a:noFill/>
                    </a:lnB>
                    <a:lnTlToBr>
                      <a:noFill/>
                    </a:lnTlToBr>
                    <a:lnBlToTr>
                      <a:noFill/>
                    </a:lnBlToTr>
                    <a:solidFill>
                      <a:srgbClr val="50535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900" b="0" i="0" u="none" strike="noStrike" cap="all" spc="150" normalizeH="0" baseline="0">
                          <a:ln>
                            <a:noFill/>
                          </a:ln>
                          <a:solidFill>
                            <a:schemeClr val="lt1"/>
                          </a:solidFill>
                          <a:effectLst/>
                          <a:latin typeface="Verdana" charset="0"/>
                          <a:ea typeface="MS PGothic" charset="0"/>
                          <a:cs typeface="MS PGothic" charset="0"/>
                        </a:rPr>
                        <a:t>Jul - Sep 2014</a:t>
                      </a:r>
                    </a:p>
                  </a:txBody>
                  <a:tcPr marL="77400" marR="77400" marT="77400" marB="77400" anchor="b" horzOverflow="overflow">
                    <a:lnL w="12700" cmpd="sng">
                      <a:noFill/>
                    </a:lnL>
                    <a:lnR w="12700" cmpd="sng">
                      <a:noFill/>
                    </a:lnR>
                    <a:lnT w="12700" cmpd="sng">
                      <a:noFill/>
                    </a:lnT>
                    <a:lnB w="38100" cmpd="sng">
                      <a:noFill/>
                    </a:lnB>
                    <a:lnTlToBr>
                      <a:noFill/>
                    </a:lnTlToBr>
                    <a:lnBlToTr>
                      <a:noFill/>
                    </a:lnBlToTr>
                    <a:solidFill>
                      <a:srgbClr val="50535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900" b="0" i="0" u="none" strike="noStrike" cap="all" spc="150" normalizeH="0" baseline="0">
                          <a:ln>
                            <a:noFill/>
                          </a:ln>
                          <a:solidFill>
                            <a:schemeClr val="lt1"/>
                          </a:solidFill>
                          <a:effectLst/>
                          <a:latin typeface="Verdana" charset="0"/>
                          <a:ea typeface="MS PGothic" charset="0"/>
                          <a:cs typeface="MS PGothic" charset="0"/>
                        </a:rPr>
                        <a:t>Oct - Dec 2014</a:t>
                      </a:r>
                    </a:p>
                  </a:txBody>
                  <a:tcPr marL="77400" marR="77400" marT="77400" marB="77400" anchor="b" horzOverflow="overflow">
                    <a:lnL w="12700" cmpd="sng">
                      <a:noFill/>
                    </a:lnL>
                    <a:lnR w="12700" cmpd="sng">
                      <a:noFill/>
                    </a:lnR>
                    <a:lnT w="12700" cmpd="sng">
                      <a:noFill/>
                    </a:lnT>
                    <a:lnB w="38100" cmpd="sng">
                      <a:noFill/>
                    </a:lnB>
                    <a:lnTlToBr>
                      <a:noFill/>
                    </a:lnTlToBr>
                    <a:lnBlToTr>
                      <a:noFill/>
                    </a:lnBlToTr>
                    <a:solidFill>
                      <a:srgbClr val="50535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900" b="0" i="0" u="none" strike="noStrike" cap="all" spc="150" normalizeH="0" baseline="0">
                          <a:ln>
                            <a:noFill/>
                          </a:ln>
                          <a:solidFill>
                            <a:schemeClr val="lt1"/>
                          </a:solidFill>
                          <a:effectLst/>
                          <a:latin typeface="Verdana" charset="0"/>
                          <a:ea typeface="MS PGothic" charset="0"/>
                          <a:cs typeface="MS PGothic" charset="0"/>
                        </a:rPr>
                        <a:t>Total</a:t>
                      </a:r>
                    </a:p>
                  </a:txBody>
                  <a:tcPr marL="77400" marR="77400" marT="77400" marB="77400" anchor="b" horzOverflow="overflow">
                    <a:lnL w="12700" cmpd="sng">
                      <a:noFill/>
                    </a:lnL>
                    <a:lnR w="12700" cmpd="sng">
                      <a:noFill/>
                    </a:lnR>
                    <a:lnT w="12700" cmpd="sng">
                      <a:noFill/>
                    </a:lnT>
                    <a:lnB w="38100" cmpd="sng">
                      <a:noFill/>
                    </a:lnB>
                    <a:lnTlToBr>
                      <a:noFill/>
                    </a:lnTlToBr>
                    <a:lnBlToTr>
                      <a:noFill/>
                    </a:lnBlToTr>
                    <a:solidFill>
                      <a:srgbClr val="505356"/>
                    </a:solidFill>
                  </a:tcPr>
                </a:tc>
                <a:extLst>
                  <a:ext uri="{0D108BD9-81ED-4DB2-BD59-A6C34878D82A}">
                    <a16:rowId xmlns:a16="http://schemas.microsoft.com/office/drawing/2014/main" xmlns="" val="10000"/>
                  </a:ext>
                </a:extLst>
              </a:tr>
              <a:tr h="28724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1</a:t>
                      </a:r>
                    </a:p>
                  </a:txBody>
                  <a:tcPr marL="77400" marR="77400" marT="77400" marB="77400" anchor="b" horzOverflow="overflow">
                    <a:lnL w="12700" cmpd="sng">
                      <a:noFill/>
                      <a:prstDash val="solid"/>
                    </a:lnL>
                    <a:lnR w="12700" cmpd="sng">
                      <a:noFill/>
                      <a:prstDash val="solid"/>
                    </a:lnR>
                    <a:lnT w="38100" cmpd="sng">
                      <a:noFill/>
                    </a:lnT>
                    <a:lnB w="12700" cmpd="sng">
                      <a:noFill/>
                      <a:prstDash val="soli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700" b="1" i="0" u="none" strike="noStrike" cap="none" spc="0" normalizeH="0" baseline="0">
                          <a:ln>
                            <a:noFill/>
                          </a:ln>
                          <a:solidFill>
                            <a:schemeClr val="tx1"/>
                          </a:solidFill>
                          <a:effectLst/>
                          <a:latin typeface="Verdana" charset="0"/>
                          <a:ea typeface="MS PGothic" charset="0"/>
                          <a:cs typeface="MS PGothic" charset="0"/>
                        </a:rPr>
                        <a:t>Indonesia</a:t>
                      </a:r>
                    </a:p>
                  </a:txBody>
                  <a:tcPr marL="77400" marR="77400" marT="77400" marB="77400" anchor="b" horzOverflow="overflow">
                    <a:lnL w="12700" cmpd="sng">
                      <a:noFill/>
                      <a:prstDash val="solid"/>
                    </a:lnL>
                    <a:lnR w="12700" cmpd="sng">
                      <a:noFill/>
                      <a:prstDash val="solid"/>
                    </a:lnR>
                    <a:lnT w="38100" cmpd="sng">
                      <a:noFill/>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38100" cmpd="sng">
                      <a:noFill/>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38100" cmpd="sng">
                      <a:noFill/>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55</a:t>
                      </a:r>
                    </a:p>
                  </a:txBody>
                  <a:tcPr marL="77400" marR="77400" marT="77400" marB="77400" anchor="b" horzOverflow="overflow">
                    <a:lnL w="12700" cmpd="sng">
                      <a:noFill/>
                      <a:prstDash val="solid"/>
                    </a:lnL>
                    <a:lnR w="12700" cmpd="sng">
                      <a:noFill/>
                      <a:prstDash val="solid"/>
                    </a:lnR>
                    <a:lnT w="38100" cmpd="sng">
                      <a:noFill/>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108</a:t>
                      </a:r>
                    </a:p>
                  </a:txBody>
                  <a:tcPr marL="77400" marR="77400" marT="77400" marB="77400" anchor="b" horzOverflow="overflow">
                    <a:lnL w="12700" cmpd="sng">
                      <a:noFill/>
                      <a:prstDash val="solid"/>
                    </a:lnL>
                    <a:lnR w="12700" cmpd="sng">
                      <a:noFill/>
                      <a:prstDash val="solid"/>
                    </a:lnR>
                    <a:lnT w="38100" cmpd="sng">
                      <a:noFill/>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62</a:t>
                      </a:r>
                    </a:p>
                  </a:txBody>
                  <a:tcPr marL="77400" marR="77400" marT="77400" marB="77400" anchor="b" horzOverflow="overflow">
                    <a:lnL w="12700" cmpd="sng">
                      <a:noFill/>
                      <a:prstDash val="solid"/>
                    </a:lnL>
                    <a:lnR w="12700" cmpd="sng">
                      <a:noFill/>
                      <a:prstDash val="solid"/>
                    </a:lnR>
                    <a:lnT w="38100" cmpd="sng">
                      <a:noFill/>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68</a:t>
                      </a:r>
                    </a:p>
                  </a:txBody>
                  <a:tcPr marL="77400" marR="77400" marT="77400" marB="77400" anchor="b" horzOverflow="overflow">
                    <a:lnL w="12700" cmpd="sng">
                      <a:noFill/>
                      <a:prstDash val="solid"/>
                    </a:lnL>
                    <a:lnR w="12700" cmpd="sng">
                      <a:noFill/>
                      <a:prstDash val="solid"/>
                    </a:lnR>
                    <a:lnT w="38100" cmpd="sng">
                      <a:noFill/>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38100" cmpd="sng">
                      <a:noFill/>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38100" cmpd="sng">
                      <a:noFill/>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1" i="0" u="none" strike="noStrike" cap="none" spc="0" normalizeH="0" baseline="0">
                          <a:ln>
                            <a:noFill/>
                          </a:ln>
                          <a:solidFill>
                            <a:schemeClr val="tx1"/>
                          </a:solidFill>
                          <a:effectLst/>
                          <a:latin typeface="Verdana" charset="0"/>
                          <a:ea typeface="MS PGothic" charset="0"/>
                          <a:cs typeface="MS PGothic" charset="0"/>
                        </a:rPr>
                        <a:t>293</a:t>
                      </a:r>
                    </a:p>
                  </a:txBody>
                  <a:tcPr marL="77400" marR="77400" marT="77400" marB="77400" anchor="b" horzOverflow="overflow">
                    <a:lnL w="12700" cmpd="sng">
                      <a:noFill/>
                      <a:prstDash val="solid"/>
                    </a:lnL>
                    <a:lnR w="12700" cmpd="sng">
                      <a:noFill/>
                      <a:prstDash val="solid"/>
                    </a:lnR>
                    <a:lnT w="38100" cmpd="sng">
                      <a:noFill/>
                    </a:lnT>
                    <a:lnB w="12700" cmpd="sng">
                      <a:noFill/>
                      <a:prstDash val="solid"/>
                    </a:lnB>
                    <a:lnTlToBr>
                      <a:noFill/>
                    </a:lnTlToBr>
                    <a:lnBlToTr>
                      <a:noFill/>
                    </a:lnBlToTr>
                    <a:noFill/>
                  </a:tcPr>
                </a:tc>
                <a:extLst>
                  <a:ext uri="{0D108BD9-81ED-4DB2-BD59-A6C34878D82A}">
                    <a16:rowId xmlns:a16="http://schemas.microsoft.com/office/drawing/2014/main" xmlns="" val="10001"/>
                  </a:ext>
                </a:extLst>
              </a:tr>
              <a:tr h="28724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2</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New Zealand</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34</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51</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37</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39</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161</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extLst>
                  <a:ext uri="{0D108BD9-81ED-4DB2-BD59-A6C34878D82A}">
                    <a16:rowId xmlns:a16="http://schemas.microsoft.com/office/drawing/2014/main" xmlns="" val="10002"/>
                  </a:ext>
                </a:extLst>
              </a:tr>
              <a:tr h="28724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3</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Thailand</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29</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58</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31</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30</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148</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extLst>
                  <a:ext uri="{0D108BD9-81ED-4DB2-BD59-A6C34878D82A}">
                    <a16:rowId xmlns:a16="http://schemas.microsoft.com/office/drawing/2014/main" xmlns="" val="10003"/>
                  </a:ext>
                </a:extLst>
              </a:tr>
              <a:tr h="28724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4</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Singapore</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dirty="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16</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65</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19</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19</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119</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extLst>
                  <a:ext uri="{0D108BD9-81ED-4DB2-BD59-A6C34878D82A}">
                    <a16:rowId xmlns:a16="http://schemas.microsoft.com/office/drawing/2014/main" xmlns="" val="10004"/>
                  </a:ext>
                </a:extLst>
              </a:tr>
              <a:tr h="28724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5</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Malaysia</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9</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48</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16</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24</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97</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extLst>
                  <a:ext uri="{0D108BD9-81ED-4DB2-BD59-A6C34878D82A}">
                    <a16:rowId xmlns:a16="http://schemas.microsoft.com/office/drawing/2014/main" xmlns="" val="10005"/>
                  </a:ext>
                </a:extLst>
              </a:tr>
              <a:tr h="28724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6</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Philippines</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23</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24</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19</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24</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90</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extLst>
                  <a:ext uri="{0D108BD9-81ED-4DB2-BD59-A6C34878D82A}">
                    <a16:rowId xmlns:a16="http://schemas.microsoft.com/office/drawing/2014/main" xmlns="" val="10006"/>
                  </a:ext>
                </a:extLst>
              </a:tr>
              <a:tr h="28724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7</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Vietnam</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2</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4</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9</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16</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9</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14</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7</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7</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68</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extLst>
                  <a:ext uri="{0D108BD9-81ED-4DB2-BD59-A6C34878D82A}">
                    <a16:rowId xmlns:a16="http://schemas.microsoft.com/office/drawing/2014/main" xmlns="" val="10007"/>
                  </a:ext>
                </a:extLst>
              </a:tr>
              <a:tr h="39904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8</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New Caledonia/ Vanuatu</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11</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31</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11</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53</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extLst>
                  <a:ext uri="{0D108BD9-81ED-4DB2-BD59-A6C34878D82A}">
                    <a16:rowId xmlns:a16="http://schemas.microsoft.com/office/drawing/2014/main" xmlns="" val="10008"/>
                  </a:ext>
                </a:extLst>
              </a:tr>
              <a:tr h="28724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9</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Fiji</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11</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23</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14</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48</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noFill/>
                  </a:tcPr>
                </a:tc>
                <a:extLst>
                  <a:ext uri="{0D108BD9-81ED-4DB2-BD59-A6C34878D82A}">
                    <a16:rowId xmlns:a16="http://schemas.microsoft.com/office/drawing/2014/main" xmlns="" val="10009"/>
                  </a:ext>
                </a:extLst>
              </a:tr>
              <a:tr h="28724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10</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Papua New Guinea</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dirty="0">
                          <a:ln>
                            <a:noFill/>
                          </a:ln>
                          <a:solidFill>
                            <a:schemeClr val="tx1"/>
                          </a:solidFill>
                          <a:effectLst/>
                          <a:latin typeface="Verdana" charset="0"/>
                          <a:ea typeface="MS PGothic" charset="0"/>
                          <a:cs typeface="MS PGothic" charset="0"/>
                        </a:rPr>
                        <a:t>16</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17</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 </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AU" sz="700" b="0" i="0" u="none" strike="noStrike" cap="none" spc="0" normalizeH="0" baseline="0">
                          <a:ln>
                            <a:noFill/>
                          </a:ln>
                          <a:solidFill>
                            <a:schemeClr val="tx1"/>
                          </a:solidFill>
                          <a:effectLst/>
                          <a:latin typeface="Verdana" charset="0"/>
                          <a:ea typeface="MS PGothic" charset="0"/>
                          <a:cs typeface="MS PGothic" charset="0"/>
                        </a:rPr>
                        <a:t>33</a:t>
                      </a:r>
                    </a:p>
                  </a:txBody>
                  <a:tcPr marL="77400" marR="77400" marT="77400" marB="77400" anchor="b" horzOverflow="overflow">
                    <a:lnL w="12700" cmpd="sng">
                      <a:noFill/>
                      <a:prstDash val="solid"/>
                    </a:lnL>
                    <a:lnR w="12700" cmpd="sng">
                      <a:noFill/>
                      <a:prstDash val="solid"/>
                    </a:lnR>
                    <a:lnT w="12700" cmpd="sng">
                      <a:noFill/>
                      <a:prstDash val="solid"/>
                    </a:lnT>
                    <a:lnB w="12700" cmpd="sng">
                      <a:noFill/>
                      <a:prstDash val="solid"/>
                    </a:lnB>
                    <a:lnTlToBr>
                      <a:noFill/>
                    </a:lnTlToBr>
                    <a:lnBlToTr>
                      <a:noFill/>
                    </a:lnBlToTr>
                    <a:solidFill>
                      <a:srgbClr val="000000">
                        <a:alpha val="7843"/>
                      </a:srgbClr>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163878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xmlns="" id="{E8648C42-52F4-4D84-BEA4-5954BC42B02D}"/>
              </a:ext>
            </a:extLst>
          </p:cNvPr>
          <p:cNvSpPr>
            <a:spLocks noGrp="1"/>
          </p:cNvSpPr>
          <p:nvPr>
            <p:ph type="title"/>
          </p:nvPr>
        </p:nvSpPr>
        <p:spPr>
          <a:xfrm>
            <a:off x="4384039" y="365125"/>
            <a:ext cx="7164493" cy="1325563"/>
          </a:xfrm>
        </p:spPr>
        <p:txBody>
          <a:bodyPr rtlCol="0">
            <a:normAutofit/>
          </a:bodyPr>
          <a:lstStyle/>
          <a:p>
            <a:pPr>
              <a:lnSpc>
                <a:spcPct val="150000"/>
              </a:lnSpc>
              <a:defRPr/>
            </a:pPr>
            <a:r>
              <a:rPr lang="km-KH" sz="2400" dirty="0">
                <a:cs typeface="+mn-cs"/>
              </a:rPr>
              <a:t>កក្តាហានិភ័យចំពោះទេសចរណ៍ផ្លូវភេទលើកុមារក្នុងប្រទេសឥណ្ឌូនេស៊ី</a:t>
            </a:r>
            <a:endParaRPr lang="th-TH" sz="2400" dirty="0">
              <a:cs typeface="+mn-cs"/>
            </a:endParaRPr>
          </a:p>
        </p:txBody>
      </p:sp>
      <p:pic>
        <p:nvPicPr>
          <p:cNvPr id="141316" name="Picture 1">
            <a:extLst>
              <a:ext uri="{FF2B5EF4-FFF2-40B4-BE49-F238E27FC236}">
                <a16:creationId xmlns:a16="http://schemas.microsoft.com/office/drawing/2014/main" xmlns="" id="{98D39FCA-EC2E-4E28-835D-08B680CC1B8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0060" y="1715781"/>
            <a:ext cx="3425957" cy="34259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Content Placeholder 6">
            <a:extLst>
              <a:ext uri="{FF2B5EF4-FFF2-40B4-BE49-F238E27FC236}">
                <a16:creationId xmlns:a16="http://schemas.microsoft.com/office/drawing/2014/main" xmlns="" id="{F654A425-3BFD-4434-8D98-9A65D36C42AB}"/>
              </a:ext>
            </a:extLst>
          </p:cNvPr>
          <p:cNvSpPr>
            <a:spLocks noGrp="1"/>
          </p:cNvSpPr>
          <p:nvPr>
            <p:ph idx="1"/>
          </p:nvPr>
        </p:nvSpPr>
        <p:spPr>
          <a:xfrm>
            <a:off x="4210092" y="1690689"/>
            <a:ext cx="7499687" cy="4641872"/>
          </a:xfrm>
        </p:spPr>
        <p:txBody>
          <a:bodyPr rtlCol="0">
            <a:normAutofit/>
          </a:bodyPr>
          <a:lstStyle/>
          <a:p>
            <a:pPr indent="-137160">
              <a:lnSpc>
                <a:spcPct val="150000"/>
              </a:lnSpc>
              <a:buFont typeface="Arial" charset="0"/>
              <a:buChar char="•"/>
              <a:defRPr/>
            </a:pPr>
            <a:r>
              <a:rPr lang="km-KH" sz="1700" dirty="0"/>
              <a:t>ភាពក្រីក្រ និងឥតការងារធ្វើ</a:t>
            </a:r>
          </a:p>
          <a:p>
            <a:pPr indent="-137160">
              <a:lnSpc>
                <a:spcPct val="150000"/>
              </a:lnSpc>
              <a:buFont typeface="Arial" charset="0"/>
              <a:buChar char="•"/>
              <a:defRPr/>
            </a:pPr>
            <a:r>
              <a:rPr lang="km-KH" sz="1700" dirty="0"/>
              <a:t>ការសិក្សាជំនាញភាសាអង់គ្លេស និងការប្រកួតប្រជែង</a:t>
            </a:r>
            <a:endParaRPr lang="en-US" sz="1700" dirty="0"/>
          </a:p>
          <a:p>
            <a:pPr indent="-137160">
              <a:lnSpc>
                <a:spcPct val="150000"/>
              </a:lnSpc>
              <a:buFont typeface="Arial" charset="0"/>
              <a:buChar char="•"/>
              <a:defRPr/>
            </a:pPr>
            <a:r>
              <a:rPr lang="km-KH" sz="1700" dirty="0"/>
              <a:t>កម្រិតនៃទំនាក់ទំនងខ្ពស់រវាងជនបរទេស និងអ្នកក្នុងស្រុក</a:t>
            </a:r>
            <a:endParaRPr lang="en-US" sz="1700" dirty="0"/>
          </a:p>
          <a:p>
            <a:pPr indent="-137160">
              <a:lnSpc>
                <a:spcPct val="150000"/>
              </a:lnSpc>
              <a:buFont typeface="Arial" charset="0"/>
              <a:buChar char="•"/>
              <a:defRPr/>
            </a:pPr>
            <a:r>
              <a:rPr lang="km-KH" sz="1700" dirty="0"/>
              <a:t>ការទុកចិត្តរវាងកុមារក្នុងស្រុក និងជនបរទេស</a:t>
            </a:r>
            <a:endParaRPr lang="en-US" sz="1700" dirty="0"/>
          </a:p>
          <a:p>
            <a:pPr indent="-137160">
              <a:lnSpc>
                <a:spcPct val="150000"/>
              </a:lnSpc>
              <a:buFont typeface="Arial" charset="0"/>
              <a:buChar char="•"/>
              <a:defRPr/>
            </a:pPr>
            <a:r>
              <a:rPr lang="km-KH" sz="1700" dirty="0"/>
              <a:t>ប្រទេសផ្សេងៗទៀតគ្មានការទប់ស្កាត់ការធ្វើដំណើររបស់ជនល្មើសដែលមានឈ្មោះក្នុងបញ្ជីរបស់ពួកគេ (</a:t>
            </a:r>
            <a:r>
              <a:rPr lang="en-US" sz="1700" dirty="0"/>
              <a:t>registered offenders</a:t>
            </a:r>
            <a:r>
              <a:rPr lang="km-KH" sz="1700" dirty="0"/>
              <a:t>)</a:t>
            </a:r>
            <a:endParaRPr lang="en-US" sz="1700" dirty="0"/>
          </a:p>
          <a:p>
            <a:pPr indent="-137160">
              <a:lnSpc>
                <a:spcPct val="150000"/>
              </a:lnSpc>
              <a:buFont typeface="Arial" charset="0"/>
              <a:buChar char="•"/>
              <a:defRPr/>
            </a:pPr>
            <a:r>
              <a:rPr lang="km-KH" sz="1700" dirty="0"/>
              <a:t>ជីវិតលំហែរតាមឆ្នេរសមុទ្រ</a:t>
            </a:r>
            <a:r>
              <a:rPr lang="en-US" sz="1700" dirty="0"/>
              <a:t> </a:t>
            </a:r>
            <a:endParaRPr lang="km-KH" sz="1700" dirty="0"/>
          </a:p>
          <a:p>
            <a:pPr indent="-137160">
              <a:lnSpc>
                <a:spcPct val="150000"/>
              </a:lnSpc>
              <a:buFont typeface="Arial" charset="0"/>
              <a:buChar char="•"/>
              <a:defRPr/>
            </a:pPr>
            <a:r>
              <a:rPr lang="km-KH" sz="1700" dirty="0"/>
              <a:t>មានការយល់ដឹងទាបនៃហានិភ័យ</a:t>
            </a:r>
            <a:endParaRPr lang="en-US" sz="1700" dirty="0"/>
          </a:p>
          <a:p>
            <a:pPr indent="-137160">
              <a:lnSpc>
                <a:spcPct val="150000"/>
              </a:lnSpc>
              <a:buFont typeface="Arial" charset="0"/>
              <a:buChar char="•"/>
              <a:defRPr/>
            </a:pPr>
            <a:r>
              <a:rPr lang="km-KH" sz="1700" dirty="0"/>
              <a:t>មានកម្រិតតាមដានទាប</a:t>
            </a:r>
            <a:endParaRPr lang="en-US" sz="1700" dirty="0"/>
          </a:p>
          <a:p>
            <a:pPr indent="-137160">
              <a:lnSpc>
                <a:spcPct val="150000"/>
              </a:lnSpc>
              <a:buFont typeface="Arial" charset="0"/>
              <a:buChar char="•"/>
              <a:defRPr/>
            </a:pPr>
            <a:r>
              <a:rPr lang="km-KH" sz="1700" dirty="0"/>
              <a:t>ជាឱកាសល្អសម្រាប់ជនបរទេសរកការងារធ្វើ/ធ្វើជាអ្នកស្ម័គ្រចិត្តក្នុងអង្គការនៅកន្លែងដែលមានកុមារ (សាលារៀន, កុមារកំព្រា, មណ្ឌលព្យាបាលជម្ងឺ ។ល។)</a:t>
            </a:r>
            <a:endParaRPr lang="en-US" sz="1700" dirty="0"/>
          </a:p>
        </p:txBody>
      </p:sp>
    </p:spTree>
    <p:extLst>
      <p:ext uri="{BB962C8B-B14F-4D97-AF65-F5344CB8AC3E}">
        <p14:creationId xmlns:p14="http://schemas.microsoft.com/office/powerpoint/2010/main" val="21980693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64" name="Picture 1" descr="_96727043_gettyimages-547186532.jpg">
            <a:extLst>
              <a:ext uri="{FF2B5EF4-FFF2-40B4-BE49-F238E27FC236}">
                <a16:creationId xmlns:a16="http://schemas.microsoft.com/office/drawing/2014/main" xmlns="" id="{75D624D5-8024-449B-90A2-6869818CB9AD}"/>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0434"/>
          <a:stretch/>
        </p:blipFill>
        <p:spPr bwMode="auto">
          <a:xfrm>
            <a:off x="6083786" y="-168318"/>
            <a:ext cx="6261330"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5" name="Picture 2" descr="_96819749_gettyimages-617917780.jpg">
            <a:extLst>
              <a:ext uri="{FF2B5EF4-FFF2-40B4-BE49-F238E27FC236}">
                <a16:creationId xmlns:a16="http://schemas.microsoft.com/office/drawing/2014/main" xmlns="" id="{67D52F15-7F41-461A-AA8C-1801B0A4DD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60" r="14958"/>
          <a:stretch/>
        </p:blipFill>
        <p:spPr bwMode="auto">
          <a:xfrm>
            <a:off x="6089904" y="2487168"/>
            <a:ext cx="626364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76">
            <a:extLst>
              <a:ext uri="{FF2B5EF4-FFF2-40B4-BE49-F238E27FC236}">
                <a16:creationId xmlns:a16="http://schemas.microsoft.com/office/drawing/2014/main" xmlns="" id="{22901FED-4FC9-4ED5-8123-C98BCD1616B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3362" name="Title 5">
            <a:extLst>
              <a:ext uri="{FF2B5EF4-FFF2-40B4-BE49-F238E27FC236}">
                <a16:creationId xmlns:a16="http://schemas.microsoft.com/office/drawing/2014/main" xmlns="" id="{E688B0DA-15FE-40EA-A861-8A4C1BDF8B80}"/>
              </a:ext>
            </a:extLst>
          </p:cNvPr>
          <p:cNvSpPr>
            <a:spLocks noGrp="1"/>
          </p:cNvSpPr>
          <p:nvPr>
            <p:ph type="title"/>
          </p:nvPr>
        </p:nvSpPr>
        <p:spPr>
          <a:xfrm>
            <a:off x="804998" y="798445"/>
            <a:ext cx="5595802" cy="1311664"/>
          </a:xfrm>
        </p:spPr>
        <p:txBody>
          <a:bodyPr>
            <a:normAutofit/>
          </a:bodyPr>
          <a:lstStyle/>
          <a:p>
            <a:pPr eaLnBrk="1" hangingPunct="1"/>
            <a:r>
              <a:rPr lang="km-KH" altLang="en-US" sz="3200" dirty="0">
                <a:solidFill>
                  <a:srgbClr val="000000"/>
                </a:solidFill>
                <a:cs typeface="+mn-cs"/>
              </a:rPr>
              <a:t>ឥណ្ឌូនេស៊ី </a:t>
            </a:r>
            <a:r>
              <a:rPr lang="en-US" altLang="en-US" sz="3200" dirty="0">
                <a:solidFill>
                  <a:srgbClr val="000000"/>
                </a:solidFill>
                <a:cs typeface="+mn-cs"/>
              </a:rPr>
              <a:t> – </a:t>
            </a:r>
            <a:r>
              <a:rPr lang="km-KH" altLang="en-US" sz="3200" dirty="0">
                <a:solidFill>
                  <a:srgbClr val="000000"/>
                </a:solidFill>
                <a:cs typeface="+mn-cs"/>
              </a:rPr>
              <a:t>ឧទា. ករណី</a:t>
            </a:r>
            <a:r>
              <a:rPr lang="en-US" altLang="en-US" sz="3200" dirty="0">
                <a:solidFill>
                  <a:srgbClr val="000000"/>
                </a:solidFill>
                <a:cs typeface="+mn-cs"/>
              </a:rPr>
              <a:t> </a:t>
            </a:r>
            <a:endParaRPr lang="th-TH" altLang="en-US" sz="3200" dirty="0">
              <a:solidFill>
                <a:srgbClr val="000000"/>
              </a:solidFill>
              <a:ea typeface="DilleniaUPC" panose="02020603050405020304" pitchFamily="18" charset="-34"/>
              <a:cs typeface="+mn-cs"/>
            </a:endParaRPr>
          </a:p>
        </p:txBody>
      </p:sp>
      <p:sp>
        <p:nvSpPr>
          <p:cNvPr id="143363" name="Content Placeholder 6">
            <a:extLst>
              <a:ext uri="{FF2B5EF4-FFF2-40B4-BE49-F238E27FC236}">
                <a16:creationId xmlns:a16="http://schemas.microsoft.com/office/drawing/2014/main" xmlns="" id="{EC6C6D74-48CE-48E9-B741-87AC30B51B45}"/>
              </a:ext>
            </a:extLst>
          </p:cNvPr>
          <p:cNvSpPr>
            <a:spLocks noGrp="1"/>
          </p:cNvSpPr>
          <p:nvPr>
            <p:ph idx="1"/>
          </p:nvPr>
        </p:nvSpPr>
        <p:spPr>
          <a:xfrm>
            <a:off x="491098" y="2166280"/>
            <a:ext cx="5584260" cy="4016155"/>
          </a:xfrm>
        </p:spPr>
        <p:txBody>
          <a:bodyPr anchor="ctr">
            <a:normAutofit/>
          </a:bodyPr>
          <a:lstStyle/>
          <a:p>
            <a:pPr marL="0" indent="0">
              <a:spcBef>
                <a:spcPct val="0"/>
              </a:spcBef>
              <a:spcAft>
                <a:spcPts val="600"/>
              </a:spcAft>
              <a:buNone/>
            </a:pPr>
            <a:r>
              <a:rPr lang="km-KH" altLang="en-US" sz="2000" dirty="0">
                <a:solidFill>
                  <a:srgbClr val="000000"/>
                </a:solidFill>
                <a:hlinkClick r:id="rId6"/>
              </a:rPr>
              <a:t>រ៉ូប៊ើត អែលី  (</a:t>
            </a:r>
            <a:r>
              <a:rPr lang="en-US" altLang="en-US" sz="2000" dirty="0">
                <a:solidFill>
                  <a:srgbClr val="000000"/>
                </a:solidFill>
                <a:hlinkClick r:id="rId6"/>
              </a:rPr>
              <a:t>Robert Ellis</a:t>
            </a:r>
            <a:r>
              <a:rPr lang="km-KH" altLang="en-US" sz="2000" dirty="0">
                <a:solidFill>
                  <a:srgbClr val="000000"/>
                </a:solidFill>
              </a:rPr>
              <a:t>)</a:t>
            </a:r>
            <a:endParaRPr lang="en-US" altLang="en-US" sz="2000" dirty="0">
              <a:solidFill>
                <a:srgbClr val="000000"/>
              </a:solidFill>
            </a:endParaRPr>
          </a:p>
          <a:p>
            <a:pPr marL="0" indent="0">
              <a:lnSpc>
                <a:spcPct val="160000"/>
              </a:lnSpc>
              <a:spcBef>
                <a:spcPct val="0"/>
              </a:spcBef>
              <a:buNone/>
            </a:pPr>
            <a:r>
              <a:rPr lang="en-US" altLang="en-US" sz="2000" dirty="0">
                <a:solidFill>
                  <a:srgbClr val="000000"/>
                </a:solidFill>
              </a:rPr>
              <a:t>- </a:t>
            </a:r>
            <a:r>
              <a:rPr lang="km-KH" altLang="en-US" sz="2000" dirty="0">
                <a:solidFill>
                  <a:srgbClr val="000000"/>
                </a:solidFill>
              </a:rPr>
              <a:t>ជនជាតិអូស្រ្តាលី</a:t>
            </a:r>
            <a:endParaRPr lang="en-US" altLang="en-US" sz="2000" dirty="0">
              <a:solidFill>
                <a:srgbClr val="000000"/>
              </a:solidFill>
            </a:endParaRPr>
          </a:p>
          <a:p>
            <a:pPr marL="0" indent="0">
              <a:lnSpc>
                <a:spcPct val="160000"/>
              </a:lnSpc>
              <a:spcBef>
                <a:spcPct val="0"/>
              </a:spcBef>
              <a:buNone/>
            </a:pPr>
            <a:r>
              <a:rPr lang="en-US" altLang="en-US" sz="2000" dirty="0">
                <a:solidFill>
                  <a:srgbClr val="000000"/>
                </a:solidFill>
              </a:rPr>
              <a:t>- </a:t>
            </a:r>
            <a:r>
              <a:rPr lang="km-KH" altLang="en-US" sz="2000" dirty="0">
                <a:solidFill>
                  <a:srgbClr val="000000"/>
                </a:solidFill>
              </a:rPr>
              <a:t>ទិដ្ឋាការចូលនិវត្តន៍នៃប្រទេសឥណ្ឌូនេស៊ី</a:t>
            </a:r>
          </a:p>
          <a:p>
            <a:pPr>
              <a:lnSpc>
                <a:spcPct val="160000"/>
              </a:lnSpc>
              <a:spcBef>
                <a:spcPct val="0"/>
              </a:spcBef>
              <a:buFontTx/>
              <a:buChar char="-"/>
            </a:pPr>
            <a:r>
              <a:rPr lang="km-KH" altLang="en-US" sz="2000" dirty="0">
                <a:solidFill>
                  <a:srgbClr val="000000"/>
                </a:solidFill>
              </a:rPr>
              <a:t>រស់នៅក្នុង ដិនប៉ាសា (</a:t>
            </a:r>
            <a:r>
              <a:rPr lang="en-US" altLang="en-US" sz="2000" dirty="0">
                <a:solidFill>
                  <a:srgbClr val="000000"/>
                </a:solidFill>
              </a:rPr>
              <a:t>Denpasar</a:t>
            </a:r>
            <a:r>
              <a:rPr lang="km-KH" altLang="en-US" sz="2000" dirty="0">
                <a:solidFill>
                  <a:srgbClr val="000000"/>
                </a:solidFill>
              </a:rPr>
              <a:t>) នៃទីក្រុងបាលី តាំងពីឆ្នាំ២០១៣</a:t>
            </a:r>
            <a:endParaRPr lang="en-US" altLang="en-US" sz="2000" dirty="0">
              <a:solidFill>
                <a:srgbClr val="000000"/>
              </a:solidFill>
            </a:endParaRPr>
          </a:p>
          <a:p>
            <a:pPr>
              <a:lnSpc>
                <a:spcPct val="160000"/>
              </a:lnSpc>
              <a:spcBef>
                <a:spcPct val="0"/>
              </a:spcBef>
              <a:buFontTx/>
              <a:buChar char="-"/>
            </a:pPr>
            <a:r>
              <a:rPr lang="km-KH" altLang="en-US" sz="2000" dirty="0">
                <a:solidFill>
                  <a:srgbClr val="000000"/>
                </a:solidFill>
              </a:rPr>
              <a:t>នៅឆ្នាំ២០១៦ ត្រូវបានកាត់ឲ្យជាប់ទោសក្នុងពន្ធនាគារ ១៥ ឆ្នាំ ក្នុងទីក្រុងបាលី</a:t>
            </a:r>
            <a:endParaRPr lang="en-US" altLang="en-US" sz="2000" dirty="0">
              <a:solidFill>
                <a:srgbClr val="000000"/>
              </a:solidFill>
            </a:endParaRPr>
          </a:p>
        </p:txBody>
      </p:sp>
    </p:spTree>
    <p:extLst>
      <p:ext uri="{BB962C8B-B14F-4D97-AF65-F5344CB8AC3E}">
        <p14:creationId xmlns:p14="http://schemas.microsoft.com/office/powerpoint/2010/main" val="3365337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5411" name="Content Placeholder 6">
            <a:extLst>
              <a:ext uri="{FF2B5EF4-FFF2-40B4-BE49-F238E27FC236}">
                <a16:creationId xmlns:a16="http://schemas.microsoft.com/office/drawing/2014/main" xmlns="" id="{172C0717-4983-4159-B395-676D032E8139}"/>
              </a:ext>
            </a:extLst>
          </p:cNvPr>
          <p:cNvSpPr>
            <a:spLocks noGrp="1"/>
          </p:cNvSpPr>
          <p:nvPr>
            <p:ph idx="1"/>
          </p:nvPr>
        </p:nvSpPr>
        <p:spPr>
          <a:xfrm>
            <a:off x="762000" y="2279018"/>
            <a:ext cx="5314543" cy="3375920"/>
          </a:xfrm>
        </p:spPr>
        <p:txBody>
          <a:bodyPr anchor="t">
            <a:normAutofit lnSpcReduction="10000"/>
          </a:bodyPr>
          <a:lstStyle/>
          <a:p>
            <a:pPr marL="0" indent="0">
              <a:spcBef>
                <a:spcPct val="0"/>
              </a:spcBef>
              <a:spcAft>
                <a:spcPts val="600"/>
              </a:spcAft>
              <a:buNone/>
            </a:pPr>
            <a:r>
              <a:rPr lang="en-US" altLang="en-US" dirty="0">
                <a:cs typeface="FreesiaUPC" panose="020B0604020202020204" pitchFamily="34" charset="-34"/>
                <a:hlinkClick r:id="rId3">
                  <a:extLst>
                    <a:ext uri="{A12FA001-AC4F-418D-AE19-62706E023703}">
                      <ahyp:hlinkClr xmlns:ahyp="http://schemas.microsoft.com/office/drawing/2018/hyperlinkcolor" xmlns="" val="tx"/>
                    </a:ext>
                  </a:extLst>
                </a:hlinkClick>
              </a:rPr>
              <a:t>Robert Ellis</a:t>
            </a:r>
            <a:endParaRPr lang="en-US" altLang="en-US" dirty="0">
              <a:cs typeface="FreesiaUPC" panose="020B0604020202020204" pitchFamily="34" charset="-34"/>
            </a:endParaRPr>
          </a:p>
          <a:p>
            <a:pPr marL="0" indent="0">
              <a:spcBef>
                <a:spcPct val="0"/>
              </a:spcBef>
              <a:spcAft>
                <a:spcPts val="600"/>
              </a:spcAft>
              <a:buNone/>
            </a:pPr>
            <a:endParaRPr lang="en-US" altLang="en-US" sz="1000" dirty="0">
              <a:cs typeface="FreesiaUPC" panose="020B0604020202020204" pitchFamily="34" charset="-34"/>
            </a:endParaRPr>
          </a:p>
          <a:p>
            <a:pPr marL="0" indent="0">
              <a:spcBef>
                <a:spcPct val="0"/>
              </a:spcBef>
              <a:spcAft>
                <a:spcPts val="600"/>
              </a:spcAft>
              <a:buNone/>
            </a:pPr>
            <a:endParaRPr lang="en-US" altLang="en-US" sz="1000" dirty="0">
              <a:cs typeface="FreesiaUPC" panose="020B0604020202020204" pitchFamily="34" charset="-34"/>
            </a:endParaRPr>
          </a:p>
          <a:p>
            <a:pPr marL="0" indent="0">
              <a:spcBef>
                <a:spcPct val="0"/>
              </a:spcBef>
              <a:spcAft>
                <a:spcPts val="600"/>
              </a:spcAft>
              <a:buNone/>
            </a:pPr>
            <a:endParaRPr lang="en-US" altLang="en-US" sz="1000" dirty="0">
              <a:cs typeface="FreesiaUPC" panose="020B0604020202020204" pitchFamily="34" charset="-34"/>
            </a:endParaRPr>
          </a:p>
          <a:p>
            <a:pPr marL="0" indent="0">
              <a:spcBef>
                <a:spcPct val="0"/>
              </a:spcBef>
              <a:spcAft>
                <a:spcPts val="600"/>
              </a:spcAft>
              <a:buNone/>
            </a:pPr>
            <a:endParaRPr lang="en-US" altLang="en-US" sz="1000" dirty="0">
              <a:cs typeface="FreesiaUPC" panose="020B0604020202020204" pitchFamily="34" charset="-34"/>
            </a:endParaRPr>
          </a:p>
          <a:p>
            <a:pPr marL="0" indent="0">
              <a:spcBef>
                <a:spcPct val="0"/>
              </a:spcBef>
              <a:spcAft>
                <a:spcPts val="600"/>
              </a:spcAft>
              <a:buNone/>
            </a:pPr>
            <a:endParaRPr lang="en-US" altLang="en-US" sz="1000" dirty="0">
              <a:cs typeface="FreesiaUPC" panose="020B0604020202020204" pitchFamily="34" charset="-34"/>
            </a:endParaRPr>
          </a:p>
          <a:p>
            <a:pPr marL="0" indent="0">
              <a:spcBef>
                <a:spcPct val="0"/>
              </a:spcBef>
              <a:spcAft>
                <a:spcPts val="600"/>
              </a:spcAft>
              <a:buNone/>
            </a:pPr>
            <a:endParaRPr lang="en-US" altLang="en-US" sz="1000" dirty="0">
              <a:cs typeface="FreesiaUPC" panose="020B0604020202020204" pitchFamily="34" charset="-34"/>
            </a:endParaRPr>
          </a:p>
          <a:p>
            <a:pPr marL="0" indent="0">
              <a:spcBef>
                <a:spcPct val="0"/>
              </a:spcBef>
              <a:spcAft>
                <a:spcPts val="600"/>
              </a:spcAft>
              <a:buNone/>
            </a:pPr>
            <a:endParaRPr lang="en-US" altLang="en-US" sz="1000" dirty="0">
              <a:cs typeface="FreesiaUPC" panose="020B0604020202020204" pitchFamily="34" charset="-34"/>
            </a:endParaRPr>
          </a:p>
          <a:p>
            <a:pPr marL="0" indent="0">
              <a:spcBef>
                <a:spcPct val="0"/>
              </a:spcBef>
              <a:spcAft>
                <a:spcPts val="600"/>
              </a:spcAft>
              <a:buNone/>
            </a:pPr>
            <a:endParaRPr lang="en-US" altLang="en-US" sz="1000" dirty="0">
              <a:cs typeface="FreesiaUPC" panose="020B0604020202020204" pitchFamily="34" charset="-34"/>
            </a:endParaRPr>
          </a:p>
          <a:p>
            <a:pPr marL="0" indent="0">
              <a:spcBef>
                <a:spcPct val="0"/>
              </a:spcBef>
              <a:spcAft>
                <a:spcPts val="600"/>
              </a:spcAft>
              <a:buNone/>
            </a:pPr>
            <a:endParaRPr lang="en-US" altLang="en-US" sz="1000" dirty="0">
              <a:cs typeface="FreesiaUPC" panose="020B0604020202020204" pitchFamily="34" charset="-34"/>
            </a:endParaRPr>
          </a:p>
          <a:p>
            <a:pPr marL="0" indent="0">
              <a:spcBef>
                <a:spcPct val="0"/>
              </a:spcBef>
              <a:spcAft>
                <a:spcPts val="600"/>
              </a:spcAft>
              <a:buNone/>
            </a:pPr>
            <a:endParaRPr lang="en-US" altLang="en-US" sz="1000" dirty="0">
              <a:cs typeface="FreesiaUPC" panose="020B0604020202020204" pitchFamily="34" charset="-34"/>
            </a:endParaRPr>
          </a:p>
          <a:p>
            <a:pPr marL="0" indent="0">
              <a:spcBef>
                <a:spcPct val="0"/>
              </a:spcBef>
              <a:spcAft>
                <a:spcPts val="600"/>
              </a:spcAft>
              <a:buNone/>
            </a:pPr>
            <a:endParaRPr lang="en-US" altLang="en-US" sz="1000" dirty="0">
              <a:cs typeface="FreesiaUPC" panose="020B0604020202020204" pitchFamily="34" charset="-34"/>
            </a:endParaRPr>
          </a:p>
          <a:p>
            <a:pPr marL="0" indent="0">
              <a:spcBef>
                <a:spcPct val="0"/>
              </a:spcBef>
              <a:spcAft>
                <a:spcPts val="600"/>
              </a:spcAft>
              <a:buNone/>
            </a:pPr>
            <a:endParaRPr lang="en-US" altLang="en-US" sz="1000" dirty="0">
              <a:cs typeface="FreesiaUPC" panose="020B0604020202020204" pitchFamily="34" charset="-34"/>
            </a:endParaRPr>
          </a:p>
          <a:p>
            <a:pPr marL="0" indent="0">
              <a:spcBef>
                <a:spcPct val="0"/>
              </a:spcBef>
              <a:spcAft>
                <a:spcPts val="600"/>
              </a:spcAft>
              <a:buNone/>
            </a:pPr>
            <a:endParaRPr lang="en-US" altLang="en-US" sz="1000" dirty="0">
              <a:cs typeface="FreesiaUPC" panose="020B0604020202020204" pitchFamily="34" charset="-34"/>
            </a:endParaRPr>
          </a:p>
          <a:p>
            <a:pPr marL="0" indent="0">
              <a:spcBef>
                <a:spcPct val="0"/>
              </a:spcBef>
              <a:spcAft>
                <a:spcPts val="600"/>
              </a:spcAft>
              <a:buNone/>
            </a:pPr>
            <a:r>
              <a:rPr lang="en-US" altLang="en-US" sz="1000" dirty="0">
                <a:cs typeface="FreesiaUPC" panose="020B0604020202020204" pitchFamily="34" charset="-34"/>
              </a:rPr>
              <a:t>http://www.smh.com.au/world/accused-australian-paedophile-robert-ellis-says-he-doesnt-deserve-jail-20161018-gs59yd.html</a:t>
            </a:r>
          </a:p>
        </p:txBody>
      </p:sp>
      <p:sp>
        <p:nvSpPr>
          <p:cNvPr id="73" name="Freeform: Shape 72">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5412" name="Picture 5" descr="Accused Australian paedophile Robert Andrew Fiddes Ellis talks to reporters in a courtroom in Bali on Tuesday.">
            <a:extLst>
              <a:ext uri="{FF2B5EF4-FFF2-40B4-BE49-F238E27FC236}">
                <a16:creationId xmlns:a16="http://schemas.microsoft.com/office/drawing/2014/main" xmlns="" id="{6632DD8B-8047-48EE-81F4-E7CE31113E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701" r="17169"/>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5">
            <a:extLst>
              <a:ext uri="{FF2B5EF4-FFF2-40B4-BE49-F238E27FC236}">
                <a16:creationId xmlns:a16="http://schemas.microsoft.com/office/drawing/2014/main" xmlns="" id="{E688B0DA-15FE-40EA-A861-8A4C1BDF8B80}"/>
              </a:ext>
            </a:extLst>
          </p:cNvPr>
          <p:cNvSpPr>
            <a:spLocks noGrp="1"/>
          </p:cNvSpPr>
          <p:nvPr>
            <p:ph type="title"/>
          </p:nvPr>
        </p:nvSpPr>
        <p:spPr>
          <a:xfrm>
            <a:off x="804998" y="798445"/>
            <a:ext cx="5595802" cy="1311664"/>
          </a:xfrm>
        </p:spPr>
        <p:txBody>
          <a:bodyPr>
            <a:normAutofit/>
          </a:bodyPr>
          <a:lstStyle/>
          <a:p>
            <a:pPr eaLnBrk="1" hangingPunct="1"/>
            <a:r>
              <a:rPr lang="km-KH" altLang="en-US" sz="3200" dirty="0">
                <a:cs typeface="+mn-cs"/>
              </a:rPr>
              <a:t>ឥណ្ឌូនេស៊ី </a:t>
            </a:r>
            <a:r>
              <a:rPr lang="en-US" altLang="en-US" sz="3200" dirty="0">
                <a:cs typeface="+mn-cs"/>
              </a:rPr>
              <a:t> – </a:t>
            </a:r>
            <a:r>
              <a:rPr lang="km-KH" altLang="en-US" sz="3200" dirty="0">
                <a:cs typeface="+mn-cs"/>
              </a:rPr>
              <a:t>ឧទា. ករណី</a:t>
            </a:r>
            <a:r>
              <a:rPr lang="en-US" altLang="en-US" sz="3200" dirty="0">
                <a:cs typeface="+mn-cs"/>
              </a:rPr>
              <a:t> </a:t>
            </a:r>
            <a:endParaRPr lang="th-TH" altLang="en-US" sz="3200" dirty="0">
              <a:ea typeface="DilleniaUPC" panose="02020603050405020304" pitchFamily="18" charset="-34"/>
              <a:cs typeface="+mn-cs"/>
            </a:endParaRPr>
          </a:p>
        </p:txBody>
      </p:sp>
    </p:spTree>
    <p:extLst>
      <p:ext uri="{BB962C8B-B14F-4D97-AF65-F5344CB8AC3E}">
        <p14:creationId xmlns:p14="http://schemas.microsoft.com/office/powerpoint/2010/main" val="187235637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228EDFEF-72F4-4FAB-ADBC-1318774694AB}"/>
              </a:ext>
            </a:extLst>
          </p:cNvPr>
          <p:cNvSpPr>
            <a:spLocks noGrp="1"/>
          </p:cNvSpPr>
          <p:nvPr>
            <p:ph type="title"/>
          </p:nvPr>
        </p:nvSpPr>
        <p:spPr>
          <a:xfrm>
            <a:off x="762001" y="803325"/>
            <a:ext cx="5314536" cy="1325563"/>
          </a:xfrm>
        </p:spPr>
        <p:txBody>
          <a:bodyPr rtlCol="0">
            <a:normAutofit/>
          </a:bodyPr>
          <a:lstStyle/>
          <a:p>
            <a:pPr>
              <a:defRPr/>
            </a:pPr>
            <a:r>
              <a:rPr lang="en-US"/>
              <a:t/>
            </a:r>
            <a:br>
              <a:rPr lang="en-US"/>
            </a:br>
            <a:endParaRPr lang="th-TH"/>
          </a:p>
        </p:txBody>
      </p:sp>
      <p:sp>
        <p:nvSpPr>
          <p:cNvPr id="18435" name="Content Placeholder 6">
            <a:extLst>
              <a:ext uri="{FF2B5EF4-FFF2-40B4-BE49-F238E27FC236}">
                <a16:creationId xmlns:a16="http://schemas.microsoft.com/office/drawing/2014/main" xmlns="" id="{7B3D247E-4013-4251-8CA9-903A8BAF322E}"/>
              </a:ext>
            </a:extLst>
          </p:cNvPr>
          <p:cNvSpPr>
            <a:spLocks noGrp="1"/>
          </p:cNvSpPr>
          <p:nvPr>
            <p:ph idx="1"/>
          </p:nvPr>
        </p:nvSpPr>
        <p:spPr>
          <a:xfrm>
            <a:off x="762000" y="2060652"/>
            <a:ext cx="5314543" cy="3998954"/>
          </a:xfrm>
        </p:spPr>
        <p:txBody>
          <a:bodyPr rtlCol="0" anchor="t">
            <a:noAutofit/>
          </a:bodyPr>
          <a:lstStyle/>
          <a:p>
            <a:pPr marL="0" indent="0">
              <a:spcBef>
                <a:spcPts val="0"/>
              </a:spcBef>
              <a:buNone/>
              <a:defRPr/>
            </a:pPr>
            <a:r>
              <a:rPr lang="km-KH" sz="2400" b="1" u="sng" dirty="0"/>
              <a:t>សកម្មភាព៖ </a:t>
            </a:r>
            <a:endParaRPr lang="en-US" sz="2400" b="1" u="sng" dirty="0"/>
          </a:p>
          <a:p>
            <a:pPr marL="0" indent="0">
              <a:lnSpc>
                <a:spcPct val="150000"/>
              </a:lnSpc>
              <a:spcBef>
                <a:spcPts val="0"/>
              </a:spcBef>
              <a:buNone/>
              <a:defRPr/>
            </a:pPr>
            <a:r>
              <a:rPr lang="km-KH" sz="2400" dirty="0"/>
              <a:t>ឧបមារថា អ្នកគឺជាជនល្មើសផ្លូវភេទលើកុមារអន្តរជាតិ </a:t>
            </a:r>
            <a:r>
              <a:rPr lang="km-KH" sz="1800" i="1" dirty="0">
                <a:solidFill>
                  <a:schemeClr val="accent4"/>
                </a:solidFill>
              </a:rPr>
              <a:t>(</a:t>
            </a:r>
            <a:r>
              <a:rPr lang="en-US" sz="1800" i="1" dirty="0">
                <a:solidFill>
                  <a:schemeClr val="accent4"/>
                </a:solidFill>
              </a:rPr>
              <a:t>Put yourself in the position of an international child sex offender</a:t>
            </a:r>
            <a:r>
              <a:rPr lang="km-KH" sz="1800" i="1" dirty="0">
                <a:solidFill>
                  <a:schemeClr val="accent4"/>
                </a:solidFill>
              </a:rPr>
              <a:t>)</a:t>
            </a:r>
            <a:r>
              <a:rPr lang="en-US" sz="1800" i="1" dirty="0">
                <a:solidFill>
                  <a:schemeClr val="accent4"/>
                </a:solidFill>
              </a:rPr>
              <a:t>  </a:t>
            </a:r>
          </a:p>
          <a:p>
            <a:pPr marL="0" indent="0">
              <a:lnSpc>
                <a:spcPct val="150000"/>
              </a:lnSpc>
              <a:spcBef>
                <a:spcPts val="0"/>
              </a:spcBef>
              <a:buNone/>
              <a:defRPr/>
            </a:pPr>
            <a:r>
              <a:rPr lang="km-KH" sz="2400" dirty="0"/>
              <a:t>តើអ្វីដែលធ្វើឲ្យប្រទេសកម្ពុជា ជាគោលដៅទាក់ទាញជនល្មើសជាជនបរទេស? </a:t>
            </a:r>
            <a:r>
              <a:rPr lang="km-KH" sz="1800" i="1" dirty="0">
                <a:solidFill>
                  <a:schemeClr val="accent4"/>
                </a:solidFill>
              </a:rPr>
              <a:t>(</a:t>
            </a:r>
            <a:r>
              <a:rPr lang="en-US" sz="1800" i="1" dirty="0">
                <a:solidFill>
                  <a:schemeClr val="accent4"/>
                </a:solidFill>
              </a:rPr>
              <a:t>What makes Cambodia an attractive target for foreign offenders?</a:t>
            </a:r>
            <a:r>
              <a:rPr lang="km-KH" sz="1800" i="1" dirty="0">
                <a:solidFill>
                  <a:schemeClr val="accent4"/>
                </a:solidFill>
              </a:rPr>
              <a:t>)</a:t>
            </a:r>
            <a:endParaRPr lang="en-US" sz="1800" i="1" dirty="0">
              <a:solidFill>
                <a:schemeClr val="accent4"/>
              </a:solidFill>
            </a:endParaRPr>
          </a:p>
          <a:p>
            <a:pPr indent="-137160">
              <a:buNone/>
              <a:defRPr/>
            </a:pPr>
            <a:endParaRPr lang="en-US" sz="2400" dirty="0"/>
          </a:p>
          <a:p>
            <a:pPr indent="-137160">
              <a:buNone/>
              <a:defRPr/>
            </a:pPr>
            <a:endParaRPr lang="en-US" sz="2400" dirty="0"/>
          </a:p>
        </p:txBody>
      </p:sp>
      <p:sp>
        <p:nvSpPr>
          <p:cNvPr id="138" name="Freeform: Shape 137">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xmlns="" id="{52AC6D7F-F068-4E11-BB06-F601D89BB9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9749" name="Picture 1">
            <a:extLst>
              <a:ext uri="{FF2B5EF4-FFF2-40B4-BE49-F238E27FC236}">
                <a16:creationId xmlns:a16="http://schemas.microsoft.com/office/drawing/2014/main" xmlns="" id="{A094EEBE-5594-40AA-81A6-85807B8294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884057" y="643002"/>
            <a:ext cx="3796790" cy="37967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665622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xmlns="" id="{5D390C23-A86B-4F13-9149-D6529B68B8E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8E617213-C5AE-4A53-9D59-129BD598C9AB}"/>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km-KH" sz="3600" dirty="0">
                <a:solidFill>
                  <a:schemeClr val="tx1">
                    <a:lumMod val="85000"/>
                    <a:lumOff val="15000"/>
                  </a:schemeClr>
                </a:solidFill>
                <a:cs typeface="+mn-cs"/>
              </a:rPr>
              <a:t>ប៉ុន្តែ,  អ្វីជាការប្រឈម? </a:t>
            </a:r>
            <a:endParaRPr lang="en-US" sz="3600" dirty="0">
              <a:solidFill>
                <a:schemeClr val="tx1">
                  <a:lumMod val="85000"/>
                  <a:lumOff val="15000"/>
                </a:schemeClr>
              </a:solidFill>
              <a:cs typeface="+mn-cs"/>
            </a:endParaRPr>
          </a:p>
        </p:txBody>
      </p:sp>
      <p:cxnSp>
        <p:nvCxnSpPr>
          <p:cNvPr id="22" name="Straight Connector 21">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060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2000"/>
            <a:ext cx="7058307" cy="1964266"/>
          </a:xfrm>
          <a:prstGeom prst="rect">
            <a:avLst/>
          </a:prstGeom>
          <a:solidFill>
            <a:srgbClr val="1F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xmlns="" id="{DA08A3E7-8B6D-4172-AD46-4855D6E2F2C7}"/>
              </a:ext>
            </a:extLst>
          </p:cNvPr>
          <p:cNvSpPr>
            <a:spLocks noGrp="1"/>
          </p:cNvSpPr>
          <p:nvPr>
            <p:ph type="title"/>
          </p:nvPr>
        </p:nvSpPr>
        <p:spPr>
          <a:xfrm>
            <a:off x="524256" y="4767072"/>
            <a:ext cx="6594189" cy="1003015"/>
          </a:xfrm>
        </p:spPr>
        <p:txBody>
          <a:bodyPr rtlCol="0">
            <a:normAutofit/>
          </a:bodyPr>
          <a:lstStyle/>
          <a:p>
            <a:pPr>
              <a:lnSpc>
                <a:spcPct val="150000"/>
              </a:lnSpc>
              <a:defRPr/>
            </a:pPr>
            <a:r>
              <a:rPr lang="en-US" sz="3400" dirty="0">
                <a:solidFill>
                  <a:srgbClr val="FFFFFF"/>
                </a:solidFill>
                <a:cs typeface="+mn-cs"/>
              </a:rPr>
              <a:t>  </a:t>
            </a:r>
            <a:r>
              <a:rPr lang="km-KH" sz="3400" dirty="0">
                <a:solidFill>
                  <a:srgbClr val="FFFFFF"/>
                </a:solidFill>
                <a:cs typeface="+mn-cs"/>
              </a:rPr>
              <a:t>តើអ្វីជាការប្រឈមចំពោះនគរបាល?</a:t>
            </a:r>
            <a:endParaRPr lang="th-TH" sz="3400" dirty="0">
              <a:solidFill>
                <a:srgbClr val="FFFFFF"/>
              </a:solidFill>
            </a:endParaRPr>
          </a:p>
        </p:txBody>
      </p:sp>
      <p:pic>
        <p:nvPicPr>
          <p:cNvPr id="126981" name="Picture 1">
            <a:extLst>
              <a:ext uri="{FF2B5EF4-FFF2-40B4-BE49-F238E27FC236}">
                <a16:creationId xmlns:a16="http://schemas.microsoft.com/office/drawing/2014/main" xmlns="" id="{821BB424-1451-4B9A-838E-6B6F0554896F}"/>
              </a:ext>
            </a:extLst>
          </p:cNvPr>
          <p:cNvPicPr>
            <a:picLocks noChangeAspect="1"/>
          </p:cNvPicPr>
          <p:nvPr/>
        </p:nvPicPr>
        <p:blipFill rotWithShape="1">
          <a:blip r:embed="rId3">
            <a:extLst>
              <a:ext uri="{28A0092B-C50C-407E-A947-70E740481C1C}">
                <a14:useLocalDpi xmlns:a14="http://schemas.microsoft.com/office/drawing/2010/main" val="0"/>
              </a:ext>
            </a:extLst>
          </a:blip>
          <a:srcRect t="8159" r="2" b="4077"/>
          <a:stretch/>
        </p:blipFill>
        <p:spPr bwMode="auto">
          <a:xfrm>
            <a:off x="327545" y="321732"/>
            <a:ext cx="7045529" cy="41073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Rectangle 76">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595" name="Content Placeholder 6">
            <a:extLst>
              <a:ext uri="{FF2B5EF4-FFF2-40B4-BE49-F238E27FC236}">
                <a16:creationId xmlns:a16="http://schemas.microsoft.com/office/drawing/2014/main" xmlns="" id="{AEE57810-52CD-4D1B-8556-71F291A31485}"/>
              </a:ext>
            </a:extLst>
          </p:cNvPr>
          <p:cNvSpPr>
            <a:spLocks noGrp="1"/>
          </p:cNvSpPr>
          <p:nvPr>
            <p:ph idx="1"/>
          </p:nvPr>
        </p:nvSpPr>
        <p:spPr>
          <a:xfrm>
            <a:off x="7683690" y="586854"/>
            <a:ext cx="3875963" cy="5636523"/>
          </a:xfrm>
        </p:spPr>
        <p:txBody>
          <a:bodyPr anchor="ctr">
            <a:normAutofit/>
          </a:bodyPr>
          <a:lstStyle/>
          <a:p>
            <a:pPr marL="320675" indent="-285750">
              <a:lnSpc>
                <a:spcPct val="150000"/>
              </a:lnSpc>
              <a:defRPr/>
            </a:pPr>
            <a:r>
              <a:rPr lang="km-KH" altLang="en-US" sz="1400" dirty="0">
                <a:solidFill>
                  <a:srgbClr val="FFFFFF"/>
                </a:solidFill>
              </a:rPr>
              <a:t>បច្ចេកវិជ្ជាអ៊ីនធើណែត និងឌីជីថុលបានផ្លាស់ប្តូរ វិសាលភាព កាលានុវត្តភាព ទម្រង់ ផលប៉ះពាល់ និងទំហ៊ំនៃអាជីវកម្មផ្លូវភេទលើកុមារ </a:t>
            </a:r>
          </a:p>
          <a:p>
            <a:pPr eaLnBrk="1" hangingPunct="1">
              <a:lnSpc>
                <a:spcPct val="150000"/>
              </a:lnSpc>
              <a:defRPr/>
            </a:pPr>
            <a:r>
              <a:rPr lang="km-KH" altLang="en-US" sz="1400" dirty="0">
                <a:solidFill>
                  <a:srgbClr val="FFFFFF"/>
                </a:solidFill>
              </a:rPr>
              <a:t>ឧក្រឹដ្ឋជនតាមអនឡានមានការចលនាលឿនជាងនគរបាល</a:t>
            </a:r>
            <a:endParaRPr lang="en-AU" altLang="en-US" sz="1400" dirty="0">
              <a:solidFill>
                <a:srgbClr val="FFFFFF"/>
              </a:solidFill>
            </a:endParaRPr>
          </a:p>
          <a:p>
            <a:pPr eaLnBrk="1" hangingPunct="1">
              <a:lnSpc>
                <a:spcPct val="150000"/>
              </a:lnSpc>
              <a:defRPr/>
            </a:pPr>
            <a:r>
              <a:rPr lang="km-KH" altLang="en-US" sz="1400" dirty="0">
                <a:solidFill>
                  <a:srgbClr val="FFFFFF"/>
                </a:solidFill>
              </a:rPr>
              <a:t>បច្ចេកវិជ្ជាថ្មីៗធ្វើឲ្យមានភាពស្មុគស្មាញដល់វិធិសាស្រ្តនៃការកំណត់អត្តសញ្ញាណ</a:t>
            </a:r>
          </a:p>
          <a:p>
            <a:pPr>
              <a:lnSpc>
                <a:spcPct val="150000"/>
              </a:lnSpc>
              <a:defRPr/>
            </a:pPr>
            <a:r>
              <a:rPr lang="km-KH" altLang="en-US" sz="1400" dirty="0">
                <a:solidFill>
                  <a:srgbClr val="FFFFFF"/>
                </a:solidFill>
              </a:rPr>
              <a:t>ឧបករណ៍លាក់កំបាំងឈ្មោះ (</a:t>
            </a:r>
            <a:r>
              <a:rPr lang="en-AU" altLang="en-US" sz="1400" dirty="0">
                <a:solidFill>
                  <a:srgbClr val="FFFFFF"/>
                </a:solidFill>
              </a:rPr>
              <a:t>Anonymizing tools</a:t>
            </a:r>
            <a:r>
              <a:rPr lang="km-KH" altLang="en-US" sz="1400" dirty="0">
                <a:solidFill>
                  <a:srgbClr val="FFFFFF"/>
                </a:solidFill>
              </a:rPr>
              <a:t>), ឧបករណ៍លាក់កំបាំង (</a:t>
            </a:r>
            <a:r>
              <a:rPr lang="en-AU" altLang="en-US" sz="1400" dirty="0">
                <a:solidFill>
                  <a:srgbClr val="FFFFFF"/>
                </a:solidFill>
              </a:rPr>
              <a:t>encryption</a:t>
            </a:r>
            <a:r>
              <a:rPr lang="km-KH" altLang="en-US" sz="1400" dirty="0">
                <a:solidFill>
                  <a:srgbClr val="FFFFFF"/>
                </a:solidFill>
              </a:rPr>
              <a:t>),​ អង្គស្តុកសារពីចម្ងាយ (</a:t>
            </a:r>
            <a:r>
              <a:rPr lang="en-AU" altLang="en-US" sz="1400" dirty="0">
                <a:solidFill>
                  <a:srgbClr val="FFFFFF"/>
                </a:solidFill>
              </a:rPr>
              <a:t>remote storage </a:t>
            </a:r>
            <a:r>
              <a:rPr lang="km-KH" altLang="en-US" sz="1400" dirty="0">
                <a:solidFill>
                  <a:srgbClr val="FFFFFF"/>
                </a:solidFill>
              </a:rPr>
              <a:t>) បានធ្វើឲ្យមានការលំបាកស្វែងរកចាប់ជនល្មើស</a:t>
            </a:r>
          </a:p>
          <a:p>
            <a:pPr>
              <a:lnSpc>
                <a:spcPct val="150000"/>
              </a:lnSpc>
              <a:defRPr/>
            </a:pPr>
            <a:r>
              <a:rPr lang="km-KH" altLang="en-US" sz="1400" dirty="0">
                <a:solidFill>
                  <a:srgbClr val="FFFFFF"/>
                </a:solidFill>
              </a:rPr>
              <a:t>ចំនួនកុមារកើនឡើងតាមអនឡាន ប៉ុន្តែមិនបានយល់ដឹងអំពីឥរិយាបទសុវត្ថិភាព ដូច្នេះហើយពួកគេចែករំលែករូបភាពមិនសមរម្យដោយខ្លួនឯង</a:t>
            </a:r>
            <a:endParaRPr lang="en-AU" altLang="en-US" sz="1400" dirty="0">
              <a:solidFill>
                <a:srgbClr val="FFFFFF"/>
              </a:solidFill>
            </a:endParaRPr>
          </a:p>
          <a:p>
            <a:pPr eaLnBrk="1" hangingPunct="1">
              <a:lnSpc>
                <a:spcPct val="150000"/>
              </a:lnSpc>
              <a:defRPr/>
            </a:pPr>
            <a:r>
              <a:rPr lang="km-KH" altLang="en-US" sz="1400" dirty="0">
                <a:solidFill>
                  <a:srgbClr val="FFFFFF"/>
                </a:solidFill>
              </a:rPr>
              <a:t>ការកើនឡើងអ៊ីនធើណែត/</a:t>
            </a:r>
            <a:r>
              <a:rPr lang="en-US" altLang="en-US" sz="1400" dirty="0">
                <a:solidFill>
                  <a:srgbClr val="FFFFFF"/>
                </a:solidFill>
              </a:rPr>
              <a:t>4G</a:t>
            </a:r>
            <a:r>
              <a:rPr lang="km-KH" altLang="en-US" sz="1400" dirty="0">
                <a:solidFill>
                  <a:srgbClr val="FFFFFF"/>
                </a:solidFill>
              </a:rPr>
              <a:t> ក្នុងបណ្តាប្រទេសកំពុងអភិវឌ្ឍន៍ ហើយជាលទ្ធផលគឺមានការរំលោភបំពានតាមការឡាយផ្ទាល់ពីចម្ងាយ (</a:t>
            </a:r>
            <a:r>
              <a:rPr lang="en-AU" altLang="en-US" sz="1400" dirty="0">
                <a:solidFill>
                  <a:srgbClr val="FFFFFF"/>
                </a:solidFill>
              </a:rPr>
              <a:t>live-distant abuse</a:t>
            </a:r>
            <a:r>
              <a:rPr lang="km-KH" altLang="en-US" sz="1400" dirty="0">
                <a:solidFill>
                  <a:srgbClr val="FFFFFF"/>
                </a:solidFill>
              </a:rPr>
              <a:t>)</a:t>
            </a:r>
            <a:endParaRPr lang="en-US" altLang="en-US" sz="1400" dirty="0">
              <a:solidFill>
                <a:srgbClr val="FFFFFF"/>
              </a:solidFill>
              <a:cs typeface="FreesiaUPC" pitchFamily="34" charset="-34"/>
            </a:endParaRPr>
          </a:p>
          <a:p>
            <a:pPr eaLnBrk="1" hangingPunct="1">
              <a:buFont typeface="Arial" panose="020B0604020202020204" pitchFamily="34" charset="0"/>
              <a:buNone/>
              <a:defRPr/>
            </a:pPr>
            <a:endParaRPr lang="en-US" altLang="en-US" sz="1400" dirty="0">
              <a:solidFill>
                <a:srgbClr val="FFFFFF"/>
              </a:solidFill>
              <a:cs typeface="FreesiaUPC" pitchFamily="34" charset="-34"/>
            </a:endParaRPr>
          </a:p>
        </p:txBody>
      </p:sp>
    </p:spTree>
    <p:extLst>
      <p:ext uri="{BB962C8B-B14F-4D97-AF65-F5344CB8AC3E}">
        <p14:creationId xmlns:p14="http://schemas.microsoft.com/office/powerpoint/2010/main" val="2587478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079AAC67-2DCE-442F-807F-1B103B9EA183}"/>
              </a:ext>
            </a:extLst>
          </p:cNvPr>
          <p:cNvSpPr>
            <a:spLocks noGrp="1"/>
          </p:cNvSpPr>
          <p:nvPr>
            <p:ph type="title"/>
          </p:nvPr>
        </p:nvSpPr>
        <p:spPr>
          <a:xfrm>
            <a:off x="6711117" y="860682"/>
            <a:ext cx="4645250" cy="2889114"/>
          </a:xfrm>
        </p:spPr>
        <p:txBody>
          <a:bodyPr vert="horz" lIns="91440" tIns="45720" rIns="91440" bIns="45720" rtlCol="0" anchor="b">
            <a:normAutofit/>
          </a:bodyPr>
          <a:lstStyle/>
          <a:p>
            <a:pPr algn="ctr"/>
            <a:r>
              <a:rPr lang="en-US" sz="2400" i="1" kern="1200" dirty="0">
                <a:solidFill>
                  <a:schemeClr val="bg1"/>
                </a:solidFill>
                <a:latin typeface="+mj-lt"/>
                <a:ea typeface="+mj-ea"/>
                <a:cs typeface="+mj-cs"/>
              </a:rPr>
              <a:t>How does this issue relate to me?</a:t>
            </a:r>
          </a:p>
        </p:txBody>
      </p:sp>
      <p:sp>
        <p:nvSpPr>
          <p:cNvPr id="12" name="Freeform: Shape 11">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xmlns=""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xmlns="" id="{52EED976-5AAC-4BF8-9545-329E5FE5A945}"/>
              </a:ext>
            </a:extLst>
          </p:cNvPr>
          <p:cNvPicPr>
            <a:picLocks noGrp="1" noChangeAspect="1"/>
          </p:cNvPicPr>
          <p:nvPr>
            <p:ph idx="1"/>
          </p:nvPr>
        </p:nvPicPr>
        <p:blipFill>
          <a:blip r:embed="rId3"/>
          <a:stretch>
            <a:fillRect/>
          </a:stretch>
        </p:blipFill>
        <p:spPr>
          <a:xfrm>
            <a:off x="1184136" y="1190720"/>
            <a:ext cx="3084843" cy="3078747"/>
          </a:xfrm>
          <a:prstGeom prst="rect">
            <a:avLst/>
          </a:prstGeom>
        </p:spPr>
      </p:pic>
      <p:sp>
        <p:nvSpPr>
          <p:cNvPr id="7" name="Title 5">
            <a:extLst>
              <a:ext uri="{FF2B5EF4-FFF2-40B4-BE49-F238E27FC236}">
                <a16:creationId xmlns:a16="http://schemas.microsoft.com/office/drawing/2014/main" xmlns="" id="{DA08A3E7-8B6D-4172-AD46-4855D6E2F2C7}"/>
              </a:ext>
            </a:extLst>
          </p:cNvPr>
          <p:cNvSpPr txBox="1">
            <a:spLocks/>
          </p:cNvSpPr>
          <p:nvPr/>
        </p:nvSpPr>
        <p:spPr>
          <a:xfrm>
            <a:off x="6711117" y="1190720"/>
            <a:ext cx="4889481" cy="1334116"/>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defRPr/>
            </a:pPr>
            <a:r>
              <a:rPr lang="en-US" sz="3400" dirty="0">
                <a:solidFill>
                  <a:srgbClr val="FFFFFF"/>
                </a:solidFill>
                <a:cs typeface="+mn-cs"/>
              </a:rPr>
              <a:t>  </a:t>
            </a:r>
            <a:r>
              <a:rPr lang="km-KH" sz="4600" dirty="0">
                <a:solidFill>
                  <a:srgbClr val="FFFFFF"/>
                </a:solidFill>
                <a:cs typeface="+mn-cs"/>
              </a:rPr>
              <a:t>តើបញ្ហានេះជាប់ទាក់ទងយ៉ាងណាចំពោះខ្ញុំ?</a:t>
            </a:r>
            <a:endParaRPr lang="th-TH" sz="4600" dirty="0">
              <a:solidFill>
                <a:srgbClr val="FFFFFF"/>
              </a:solidFill>
            </a:endParaRPr>
          </a:p>
        </p:txBody>
      </p:sp>
    </p:spTree>
    <p:extLst>
      <p:ext uri="{BB962C8B-B14F-4D97-AF65-F5344CB8AC3E}">
        <p14:creationId xmlns:p14="http://schemas.microsoft.com/office/powerpoint/2010/main" val="4135961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3253" name="Content Placeholder 11">
            <a:extLst>
              <a:ext uri="{FF2B5EF4-FFF2-40B4-BE49-F238E27FC236}">
                <a16:creationId xmlns:a16="http://schemas.microsoft.com/office/drawing/2014/main" xmlns="" id="{69FCD4DD-4D40-4CBC-8AFE-34043E48D0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52620" y="723900"/>
            <a:ext cx="5410199" cy="5410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5">
            <a:extLst>
              <a:ext uri="{FF2B5EF4-FFF2-40B4-BE49-F238E27FC236}">
                <a16:creationId xmlns:a16="http://schemas.microsoft.com/office/drawing/2014/main" xmlns="" id="{DA08A3E7-8B6D-4172-AD46-4855D6E2F2C7}"/>
              </a:ext>
            </a:extLst>
          </p:cNvPr>
          <p:cNvSpPr>
            <a:spLocks noGrp="1"/>
          </p:cNvSpPr>
          <p:nvPr>
            <p:ph type="title"/>
          </p:nvPr>
        </p:nvSpPr>
        <p:spPr>
          <a:xfrm>
            <a:off x="98324" y="1332202"/>
            <a:ext cx="4200722" cy="1820431"/>
          </a:xfrm>
        </p:spPr>
        <p:txBody>
          <a:bodyPr rtlCol="0">
            <a:noAutofit/>
          </a:bodyPr>
          <a:lstStyle/>
          <a:p>
            <a:pPr>
              <a:lnSpc>
                <a:spcPct val="150000"/>
              </a:lnSpc>
              <a:defRPr/>
            </a:pPr>
            <a:r>
              <a:rPr lang="km-KH" sz="2800" dirty="0">
                <a:solidFill>
                  <a:srgbClr val="FFFFFF"/>
                </a:solidFill>
                <a:cs typeface="+mn-cs"/>
              </a:rPr>
              <a:t>ការការពារកុមារគឺជាភារកិច្ចរបស់យើងទាំងអស់គ្នា</a:t>
            </a:r>
            <a:endParaRPr lang="th-TH" sz="2800" dirty="0">
              <a:solidFill>
                <a:srgbClr val="FFFFFF"/>
              </a:solidFill>
            </a:endParaRPr>
          </a:p>
        </p:txBody>
      </p:sp>
      <p:sp>
        <p:nvSpPr>
          <p:cNvPr id="7" name="Title 5">
            <a:extLst>
              <a:ext uri="{FF2B5EF4-FFF2-40B4-BE49-F238E27FC236}">
                <a16:creationId xmlns:a16="http://schemas.microsoft.com/office/drawing/2014/main" xmlns="" id="{DA08A3E7-8B6D-4172-AD46-4855D6E2F2C7}"/>
              </a:ext>
            </a:extLst>
          </p:cNvPr>
          <p:cNvSpPr txBox="1">
            <a:spLocks/>
          </p:cNvSpPr>
          <p:nvPr/>
        </p:nvSpPr>
        <p:spPr>
          <a:xfrm>
            <a:off x="9416955" y="628934"/>
            <a:ext cx="2775045" cy="5718413"/>
          </a:xfrm>
          <a:prstGeom prst="rect">
            <a:avLst/>
          </a:prstGeom>
          <a:solidFill>
            <a:schemeClr val="tx1">
              <a:lumMod val="65000"/>
              <a:lumOff val="35000"/>
            </a:schemeClr>
          </a:solidFill>
          <a:ln>
            <a:solidFill>
              <a:schemeClr val="tx2">
                <a:lumMod val="20000"/>
                <a:lumOff val="8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defRPr/>
            </a:pPr>
            <a:r>
              <a:rPr lang="km-KH" sz="2000" dirty="0">
                <a:solidFill>
                  <a:srgbClr val="00B0F0"/>
                </a:solidFill>
                <a:cs typeface="+mn-cs"/>
              </a:rPr>
              <a:t>ដៃគូរអន្តរជាតិ </a:t>
            </a:r>
          </a:p>
          <a:p>
            <a:pPr>
              <a:lnSpc>
                <a:spcPct val="150000"/>
              </a:lnSpc>
              <a:defRPr/>
            </a:pPr>
            <a:endParaRPr lang="km-KH" sz="2000" dirty="0">
              <a:solidFill>
                <a:srgbClr val="00B0F0"/>
              </a:solidFill>
              <a:cs typeface="+mn-cs"/>
            </a:endParaRPr>
          </a:p>
          <a:p>
            <a:pPr>
              <a:lnSpc>
                <a:spcPct val="150000"/>
              </a:lnSpc>
              <a:defRPr/>
            </a:pPr>
            <a:r>
              <a:rPr lang="km-KH" sz="1800" b="1" dirty="0">
                <a:solidFill>
                  <a:schemeClr val="accent1">
                    <a:lumMod val="60000"/>
                    <a:lumOff val="40000"/>
                  </a:schemeClr>
                </a:solidFill>
                <a:cs typeface="+mn-cs"/>
              </a:rPr>
              <a:t>រដ្ឋាភិបាល និងអាជ្ញាធររដ្ឋ </a:t>
            </a:r>
          </a:p>
          <a:p>
            <a:pPr>
              <a:lnSpc>
                <a:spcPct val="150000"/>
              </a:lnSpc>
              <a:defRPr/>
            </a:pPr>
            <a:endParaRPr lang="km-KH" sz="2000" dirty="0">
              <a:solidFill>
                <a:srgbClr val="00B0F0"/>
              </a:solidFill>
              <a:cs typeface="+mn-cs"/>
            </a:endParaRPr>
          </a:p>
          <a:p>
            <a:pPr>
              <a:lnSpc>
                <a:spcPct val="150000"/>
              </a:lnSpc>
              <a:defRPr/>
            </a:pPr>
            <a:r>
              <a:rPr lang="km-KH" sz="2000" dirty="0">
                <a:solidFill>
                  <a:schemeClr val="accent2">
                    <a:lumMod val="75000"/>
                  </a:schemeClr>
                </a:solidFill>
                <a:cs typeface="+mn-cs"/>
              </a:rPr>
              <a:t>តំណាងសហគមន៍ </a:t>
            </a:r>
          </a:p>
          <a:p>
            <a:pPr>
              <a:lnSpc>
                <a:spcPct val="150000"/>
              </a:lnSpc>
              <a:defRPr/>
            </a:pPr>
            <a:endParaRPr lang="km-KH" sz="2000" dirty="0">
              <a:solidFill>
                <a:srgbClr val="00B0F0"/>
              </a:solidFill>
              <a:cs typeface="+mn-cs"/>
            </a:endParaRPr>
          </a:p>
          <a:p>
            <a:pPr>
              <a:lnSpc>
                <a:spcPct val="150000"/>
              </a:lnSpc>
              <a:defRPr/>
            </a:pPr>
            <a:r>
              <a:rPr lang="km-KH" sz="2000" b="1" dirty="0">
                <a:solidFill>
                  <a:srgbClr val="FFC000"/>
                </a:solidFill>
                <a:cs typeface="+mn-cs"/>
              </a:rPr>
              <a:t>អ្នកជិតខាង </a:t>
            </a:r>
          </a:p>
          <a:p>
            <a:pPr>
              <a:lnSpc>
                <a:spcPct val="150000"/>
              </a:lnSpc>
              <a:defRPr/>
            </a:pPr>
            <a:endParaRPr lang="km-KH" sz="2000" dirty="0">
              <a:solidFill>
                <a:srgbClr val="00B0F0"/>
              </a:solidFill>
              <a:cs typeface="+mn-cs"/>
            </a:endParaRPr>
          </a:p>
          <a:p>
            <a:pPr>
              <a:lnSpc>
                <a:spcPct val="150000"/>
              </a:lnSpc>
              <a:defRPr/>
            </a:pPr>
            <a:r>
              <a:rPr lang="km-KH" sz="2000" b="1" dirty="0">
                <a:solidFill>
                  <a:srgbClr val="FFFF00"/>
                </a:solidFill>
                <a:cs typeface="+mn-cs"/>
              </a:rPr>
              <a:t>គ្រួសារ</a:t>
            </a:r>
          </a:p>
          <a:p>
            <a:pPr>
              <a:lnSpc>
                <a:spcPct val="150000"/>
              </a:lnSpc>
              <a:defRPr/>
            </a:pPr>
            <a:endParaRPr lang="km-KH" sz="2000" b="1" dirty="0">
              <a:solidFill>
                <a:srgbClr val="FFFF00"/>
              </a:solidFill>
              <a:cs typeface="+mn-cs"/>
            </a:endParaRPr>
          </a:p>
          <a:p>
            <a:pPr>
              <a:lnSpc>
                <a:spcPct val="150000"/>
              </a:lnSpc>
              <a:defRPr/>
            </a:pPr>
            <a:r>
              <a:rPr lang="km-KH" sz="2000" b="1" dirty="0">
                <a:solidFill>
                  <a:schemeClr val="accent6"/>
                </a:solidFill>
                <a:cs typeface="+mn-cs"/>
              </a:rPr>
              <a:t>កុមារ</a:t>
            </a:r>
          </a:p>
        </p:txBody>
      </p:sp>
    </p:spTree>
    <p:extLst>
      <p:ext uri="{BB962C8B-B14F-4D97-AF65-F5344CB8AC3E}">
        <p14:creationId xmlns:p14="http://schemas.microsoft.com/office/powerpoint/2010/main" val="3546488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 name="Rectangle 199">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2000"/>
            <a:ext cx="7058307" cy="1964266"/>
          </a:xfrm>
          <a:prstGeom prst="rect">
            <a:avLst/>
          </a:prstGeom>
          <a:solidFill>
            <a:srgbClr val="6B6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531" name="Title 5">
            <a:extLst>
              <a:ext uri="{FF2B5EF4-FFF2-40B4-BE49-F238E27FC236}">
                <a16:creationId xmlns:a16="http://schemas.microsoft.com/office/drawing/2014/main" xmlns="" id="{1E7E8CEF-B6F7-4A1F-BC9C-27570CDE9F64}"/>
              </a:ext>
            </a:extLst>
          </p:cNvPr>
          <p:cNvSpPr>
            <a:spLocks noGrp="1"/>
          </p:cNvSpPr>
          <p:nvPr>
            <p:ph type="title"/>
          </p:nvPr>
        </p:nvSpPr>
        <p:spPr>
          <a:xfrm>
            <a:off x="524256" y="4767072"/>
            <a:ext cx="6594189" cy="1224295"/>
          </a:xfrm>
        </p:spPr>
        <p:txBody>
          <a:bodyPr>
            <a:normAutofit/>
          </a:bodyPr>
          <a:lstStyle/>
          <a:p>
            <a:pPr algn="ctr" eaLnBrk="1" hangingPunct="1"/>
            <a:r>
              <a:rPr lang="km-KH" altLang="en-US" sz="3200" dirty="0">
                <a:solidFill>
                  <a:srgbClr val="FFFFFF"/>
                </a:solidFill>
                <a:cs typeface="+mn-cs"/>
              </a:rPr>
              <a:t>តើសិទ្ធិរបស់កុមារមានអ្វីខ្លះ?</a:t>
            </a:r>
            <a:endParaRPr lang="th-TH" altLang="en-US" sz="3200" dirty="0">
              <a:solidFill>
                <a:srgbClr val="FFFFFF"/>
              </a:solidFill>
              <a:cs typeface="+mn-cs"/>
            </a:endParaRPr>
          </a:p>
        </p:txBody>
      </p:sp>
      <p:pic>
        <p:nvPicPr>
          <p:cNvPr id="2" name="Picture 1">
            <a:extLst>
              <a:ext uri="{FF2B5EF4-FFF2-40B4-BE49-F238E27FC236}">
                <a16:creationId xmlns:a16="http://schemas.microsoft.com/office/drawing/2014/main" xmlns="" id="{1FF197F8-5668-443A-9AF0-11A43CB087E2}"/>
              </a:ext>
            </a:extLst>
          </p:cNvPr>
          <p:cNvPicPr>
            <a:picLocks noChangeAspect="1"/>
          </p:cNvPicPr>
          <p:nvPr/>
        </p:nvPicPr>
        <p:blipFill rotWithShape="1">
          <a:blip r:embed="rId3"/>
          <a:srcRect r="1" b="11831"/>
          <a:stretch/>
        </p:blipFill>
        <p:spPr>
          <a:xfrm>
            <a:off x="327547" y="321733"/>
            <a:ext cx="7058306" cy="4107392"/>
          </a:xfrm>
          <a:prstGeom prst="rect">
            <a:avLst/>
          </a:prstGeom>
        </p:spPr>
      </p:pic>
      <p:sp>
        <p:nvSpPr>
          <p:cNvPr id="202" name="Rectangle 201">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1" name="Content Placeholder 6">
            <a:extLst>
              <a:ext uri="{FF2B5EF4-FFF2-40B4-BE49-F238E27FC236}">
                <a16:creationId xmlns:a16="http://schemas.microsoft.com/office/drawing/2014/main" xmlns="" id="{991FECC7-666F-4E4D-8DE5-CCEE090E658D}"/>
              </a:ext>
            </a:extLst>
          </p:cNvPr>
          <p:cNvSpPr>
            <a:spLocks noGrp="1"/>
          </p:cNvSpPr>
          <p:nvPr>
            <p:ph idx="1"/>
          </p:nvPr>
        </p:nvSpPr>
        <p:spPr>
          <a:xfrm>
            <a:off x="7738281" y="641445"/>
            <a:ext cx="3715777" cy="5128642"/>
          </a:xfrm>
        </p:spPr>
        <p:txBody>
          <a:bodyPr rtlCol="0" anchor="ctr">
            <a:normAutofit/>
          </a:bodyPr>
          <a:lstStyle/>
          <a:p>
            <a:pPr marL="0" indent="0">
              <a:lnSpc>
                <a:spcPct val="150000"/>
              </a:lnSpc>
              <a:buNone/>
              <a:defRPr/>
            </a:pPr>
            <a:r>
              <a:rPr lang="km-KH" sz="2000" dirty="0">
                <a:solidFill>
                  <a:srgbClr val="FFFFFF"/>
                </a:solidFill>
              </a:rPr>
              <a:t>        ប្រទេសកម្ពុជាជាហត្ថលេខីនៃអនុសញ្ញាអន្តរជាតិស្តីពីសិទ្ធិកុមារ។</a:t>
            </a:r>
          </a:p>
          <a:p>
            <a:pPr marL="0" indent="0">
              <a:buNone/>
              <a:defRPr/>
            </a:pPr>
            <a:endParaRPr lang="km-KH" sz="1100" b="1" dirty="0">
              <a:solidFill>
                <a:srgbClr val="FFFFFF"/>
              </a:solidFill>
            </a:endParaRPr>
          </a:p>
          <a:p>
            <a:pPr marL="0" indent="0">
              <a:buNone/>
              <a:defRPr/>
            </a:pPr>
            <a:r>
              <a:rPr lang="km-KH" sz="2000" b="1" dirty="0">
                <a:solidFill>
                  <a:srgbClr val="FFFFFF"/>
                </a:solidFill>
              </a:rPr>
              <a:t>កុមារទាំងអស់ </a:t>
            </a:r>
            <a:r>
              <a:rPr lang="km-KH" sz="2000" dirty="0">
                <a:solidFill>
                  <a:srgbClr val="FFFFFF"/>
                </a:solidFill>
              </a:rPr>
              <a:t>មានសិទ្ធិ៖</a:t>
            </a:r>
          </a:p>
          <a:p>
            <a:pPr marL="0" indent="0">
              <a:buNone/>
              <a:defRPr/>
            </a:pPr>
            <a:endParaRPr lang="en-US" sz="700" dirty="0">
              <a:solidFill>
                <a:srgbClr val="FFFFFF"/>
              </a:solidFill>
            </a:endParaRPr>
          </a:p>
          <a:p>
            <a:pPr marL="1062037" lvl="2" indent="-514350">
              <a:buFont typeface="+mj-lt"/>
              <a:buAutoNum type="arabicPeriod"/>
              <a:defRPr/>
            </a:pPr>
            <a:r>
              <a:rPr lang="km-KH" dirty="0">
                <a:solidFill>
                  <a:srgbClr val="FFFFFF"/>
                </a:solidFill>
              </a:rPr>
              <a:t>រស់រានមានជីវិត</a:t>
            </a:r>
            <a:endParaRPr lang="en-US" dirty="0">
              <a:solidFill>
                <a:srgbClr val="FFFFFF"/>
              </a:solidFill>
            </a:endParaRPr>
          </a:p>
          <a:p>
            <a:pPr marL="1062037" lvl="2" indent="-514350">
              <a:buFont typeface="+mj-lt"/>
              <a:buAutoNum type="arabicPeriod"/>
              <a:defRPr/>
            </a:pPr>
            <a:r>
              <a:rPr lang="km-KH" dirty="0">
                <a:solidFill>
                  <a:srgbClr val="FFFFFF"/>
                </a:solidFill>
              </a:rPr>
              <a:t>ការអភិវឌ្ឍន៍</a:t>
            </a:r>
            <a:endParaRPr lang="en-US" dirty="0">
              <a:solidFill>
                <a:srgbClr val="FFFFFF"/>
              </a:solidFill>
            </a:endParaRPr>
          </a:p>
          <a:p>
            <a:pPr marL="1062037" lvl="2" indent="-514350">
              <a:buFont typeface="+mj-lt"/>
              <a:buAutoNum type="arabicPeriod"/>
              <a:defRPr/>
            </a:pPr>
            <a:r>
              <a:rPr lang="km-KH" dirty="0">
                <a:solidFill>
                  <a:srgbClr val="FFFFFF"/>
                </a:solidFill>
              </a:rPr>
              <a:t>ការចូលរួម</a:t>
            </a:r>
            <a:endParaRPr lang="en-US" dirty="0">
              <a:solidFill>
                <a:srgbClr val="FFFFFF"/>
              </a:solidFill>
            </a:endParaRPr>
          </a:p>
          <a:p>
            <a:pPr marL="1062037" lvl="2" indent="-514350">
              <a:buFont typeface="+mj-lt"/>
              <a:buAutoNum type="arabicPeriod"/>
              <a:defRPr/>
            </a:pPr>
            <a:r>
              <a:rPr lang="km-KH" dirty="0">
                <a:solidFill>
                  <a:srgbClr val="FFFFFF"/>
                </a:solidFill>
              </a:rPr>
              <a:t>ការការពារ</a:t>
            </a:r>
            <a:endParaRPr lang="en-US" dirty="0">
              <a:solidFill>
                <a:srgbClr val="FFFFFF"/>
              </a:solidFill>
            </a:endParaRPr>
          </a:p>
          <a:p>
            <a:pPr marL="788987" lvl="1" indent="-514350">
              <a:buFont typeface="+mj-lt"/>
              <a:buAutoNum type="arabicPeriod"/>
              <a:defRPr/>
            </a:pPr>
            <a:endParaRPr lang="en-US" sz="2000" i="1" dirty="0">
              <a:solidFill>
                <a:srgbClr val="FFFFFF"/>
              </a:solidFill>
            </a:endParaRPr>
          </a:p>
          <a:p>
            <a:pPr marL="514350" indent="-514350">
              <a:buNone/>
              <a:defRPr/>
            </a:pPr>
            <a:endParaRPr lang="en-US" sz="2000" dirty="0">
              <a:solidFill>
                <a:srgbClr val="FFFFFF"/>
              </a:solidFill>
              <a:cs typeface="FreesiaUPC" pitchFamily="34" charset="-34"/>
            </a:endParaRPr>
          </a:p>
          <a:p>
            <a:pPr indent="-137160">
              <a:buFont typeface="Arial" charset="0"/>
              <a:buChar char="•"/>
              <a:defRPr/>
            </a:pPr>
            <a:endParaRPr lang="en-US" sz="2000" dirty="0">
              <a:solidFill>
                <a:srgbClr val="FFFFFF"/>
              </a:solidFill>
              <a:cs typeface="FreesiaUPC" pitchFamily="34" charset="-34"/>
            </a:endParaRPr>
          </a:p>
          <a:p>
            <a:pPr indent="-137160">
              <a:buFont typeface="Arial" charset="0"/>
              <a:buChar char="•"/>
              <a:defRPr/>
            </a:pPr>
            <a:endParaRPr lang="en-US" sz="2000" dirty="0">
              <a:solidFill>
                <a:srgbClr val="FFFFFF"/>
              </a:solidFill>
              <a:cs typeface="FreesiaUPC" pitchFamily="34" charset="-34"/>
            </a:endParaRPr>
          </a:p>
        </p:txBody>
      </p:sp>
    </p:spTree>
    <p:extLst>
      <p:ext uri="{BB962C8B-B14F-4D97-AF65-F5344CB8AC3E}">
        <p14:creationId xmlns:p14="http://schemas.microsoft.com/office/powerpoint/2010/main" val="2275323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437" y="2316755"/>
            <a:ext cx="10515600" cy="1325563"/>
          </a:xfrm>
        </p:spPr>
        <p:txBody>
          <a:bodyPr>
            <a:normAutofit/>
          </a:bodyPr>
          <a:lstStyle/>
          <a:p>
            <a:pPr algn="ctr"/>
            <a:r>
              <a:rPr lang="en-US" sz="3600" dirty="0"/>
              <a:t>What do you know about situation in Cambodia? </a:t>
            </a:r>
          </a:p>
        </p:txBody>
      </p:sp>
      <p:sp>
        <p:nvSpPr>
          <p:cNvPr id="4" name="Title 5">
            <a:extLst>
              <a:ext uri="{FF2B5EF4-FFF2-40B4-BE49-F238E27FC236}">
                <a16:creationId xmlns:a16="http://schemas.microsoft.com/office/drawing/2014/main" xmlns="" id="{16134B79-2A8E-4D9C-A306-2BDD21F6A475}"/>
              </a:ext>
            </a:extLst>
          </p:cNvPr>
          <p:cNvSpPr txBox="1">
            <a:spLocks/>
          </p:cNvSpPr>
          <p:nvPr/>
        </p:nvSpPr>
        <p:spPr>
          <a:xfrm>
            <a:off x="1255594" y="930646"/>
            <a:ext cx="9307773" cy="138610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km-KH" sz="4000" dirty="0">
                <a:cs typeface="+mn-cs"/>
              </a:rPr>
              <a:t>តើអ្នកដឹងអ្វីខ្លះអំពីស្ថានភាពនៅកម្ពុជា?</a:t>
            </a:r>
            <a:br>
              <a:rPr lang="km-KH" sz="4000" dirty="0">
                <a:cs typeface="+mn-cs"/>
              </a:rPr>
            </a:br>
            <a:endParaRPr lang="en-US" sz="4000" dirty="0">
              <a:cs typeface="+mn-cs"/>
            </a:endParaRPr>
          </a:p>
        </p:txBody>
      </p:sp>
    </p:spTree>
    <p:extLst>
      <p:ext uri="{BB962C8B-B14F-4D97-AF65-F5344CB8AC3E}">
        <p14:creationId xmlns:p14="http://schemas.microsoft.com/office/powerpoint/2010/main" val="3868045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7" name="Rectangle 71">
            <a:extLst>
              <a:ext uri="{FF2B5EF4-FFF2-40B4-BE49-F238E27FC236}">
                <a16:creationId xmlns:a16="http://schemas.microsoft.com/office/drawing/2014/main" xmlns=""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xmlns="" id="{20E2F8F6-0A9C-4F11-9470-5D3614991FE9}"/>
              </a:ext>
            </a:extLst>
          </p:cNvPr>
          <p:cNvSpPr>
            <a:spLocks noGrp="1"/>
          </p:cNvSpPr>
          <p:nvPr>
            <p:ph type="title"/>
          </p:nvPr>
        </p:nvSpPr>
        <p:spPr>
          <a:xfrm>
            <a:off x="694509" y="1487272"/>
            <a:ext cx="3031329" cy="2852716"/>
          </a:xfrm>
          <a:prstGeom prst="ellipse">
            <a:avLst/>
          </a:prstGeom>
          <a:solidFill>
            <a:srgbClr val="262626"/>
          </a:solidFill>
          <a:ln w="174625" cmpd="thinThick">
            <a:solidFill>
              <a:srgbClr val="262626"/>
            </a:solidFill>
          </a:ln>
        </p:spPr>
        <p:txBody>
          <a:bodyPr rtlCol="0">
            <a:normAutofit/>
          </a:bodyPr>
          <a:lstStyle/>
          <a:p>
            <a:pPr algn="ctr">
              <a:lnSpc>
                <a:spcPct val="150000"/>
              </a:lnSpc>
              <a:defRPr/>
            </a:pPr>
            <a:r>
              <a:rPr lang="km-KH" sz="2400" dirty="0">
                <a:solidFill>
                  <a:srgbClr val="FFFFFF"/>
                </a:solidFill>
                <a:cs typeface="+mn-cs"/>
              </a:rPr>
              <a:t>តើខេតុបករណ៍អន្តរជាតិមាន អ្វីខ្លះ?</a:t>
            </a:r>
            <a:endParaRPr lang="th-TH" sz="2400" dirty="0">
              <a:solidFill>
                <a:srgbClr val="FFFFFF"/>
              </a:solidFill>
              <a:cs typeface="+mn-cs"/>
            </a:endParaRPr>
          </a:p>
        </p:txBody>
      </p:sp>
      <p:sp>
        <p:nvSpPr>
          <p:cNvPr id="18435" name="Content Placeholder 6">
            <a:extLst>
              <a:ext uri="{FF2B5EF4-FFF2-40B4-BE49-F238E27FC236}">
                <a16:creationId xmlns:a16="http://schemas.microsoft.com/office/drawing/2014/main" xmlns="" id="{6353AA0B-296F-4225-8AF9-ADA2B6E1E204}"/>
              </a:ext>
            </a:extLst>
          </p:cNvPr>
          <p:cNvSpPr>
            <a:spLocks noGrp="1"/>
          </p:cNvSpPr>
          <p:nvPr>
            <p:ph idx="1"/>
          </p:nvPr>
        </p:nvSpPr>
        <p:spPr>
          <a:xfrm>
            <a:off x="4038600" y="4884873"/>
            <a:ext cx="7188199" cy="1292090"/>
          </a:xfrm>
        </p:spPr>
        <p:txBody>
          <a:bodyPr rtlCol="0">
            <a:normAutofit/>
          </a:bodyPr>
          <a:lstStyle/>
          <a:p>
            <a:pPr marL="0" indent="0">
              <a:spcBef>
                <a:spcPts val="0"/>
              </a:spcBef>
              <a:buNone/>
              <a:defRPr/>
            </a:pPr>
            <a:endParaRPr lang="en-US" sz="1800" i="1">
              <a:cs typeface="FreesiaUPC" pitchFamily="34" charset="-34"/>
            </a:endParaRPr>
          </a:p>
          <a:p>
            <a:pPr indent="-137160">
              <a:buNone/>
              <a:defRPr/>
            </a:pPr>
            <a:endParaRPr lang="en-US" sz="1800">
              <a:cs typeface="FreesiaUPC" pitchFamily="34" charset="-34"/>
            </a:endParaRPr>
          </a:p>
          <a:p>
            <a:pPr indent="-137160">
              <a:buNone/>
              <a:defRPr/>
            </a:pPr>
            <a:endParaRPr lang="en-US" sz="1800">
              <a:cs typeface="FreesiaUPC" pitchFamily="34" charset="-34"/>
            </a:endParaRPr>
          </a:p>
        </p:txBody>
      </p:sp>
      <p:graphicFrame>
        <p:nvGraphicFramePr>
          <p:cNvPr id="2" name="Table 1">
            <a:extLst>
              <a:ext uri="{FF2B5EF4-FFF2-40B4-BE49-F238E27FC236}">
                <a16:creationId xmlns:a16="http://schemas.microsoft.com/office/drawing/2014/main" xmlns="" id="{C73D9E01-213F-4EF7-B397-F46A2D251CD0}"/>
              </a:ext>
            </a:extLst>
          </p:cNvPr>
          <p:cNvGraphicFramePr>
            <a:graphicFrameLocks noGrp="1"/>
          </p:cNvGraphicFramePr>
          <p:nvPr>
            <p:extLst>
              <p:ext uri="{D42A27DB-BD31-4B8C-83A1-F6EECF244321}">
                <p14:modId xmlns:p14="http://schemas.microsoft.com/office/powerpoint/2010/main" val="546267324"/>
              </p:ext>
            </p:extLst>
          </p:nvPr>
        </p:nvGraphicFramePr>
        <p:xfrm>
          <a:off x="4038600" y="300248"/>
          <a:ext cx="7751927" cy="5447190"/>
        </p:xfrm>
        <a:graphic>
          <a:graphicData uri="http://schemas.openxmlformats.org/drawingml/2006/table">
            <a:tbl>
              <a:tblPr firstRow="1" bandRow="1">
                <a:tableStyleId>{5C22544A-7EE6-4342-B048-85BDC9FD1C3A}</a:tableStyleId>
              </a:tblPr>
              <a:tblGrid>
                <a:gridCol w="4708477">
                  <a:extLst>
                    <a:ext uri="{9D8B030D-6E8A-4147-A177-3AD203B41FA5}">
                      <a16:colId xmlns:a16="http://schemas.microsoft.com/office/drawing/2014/main" xmlns="" val="4236239608"/>
                    </a:ext>
                  </a:extLst>
                </a:gridCol>
                <a:gridCol w="3043450">
                  <a:extLst>
                    <a:ext uri="{9D8B030D-6E8A-4147-A177-3AD203B41FA5}">
                      <a16:colId xmlns:a16="http://schemas.microsoft.com/office/drawing/2014/main" xmlns="" val="1674488347"/>
                    </a:ext>
                  </a:extLst>
                </a:gridCol>
              </a:tblGrid>
              <a:tr h="861068">
                <a:tc>
                  <a:txBody>
                    <a:bodyPr/>
                    <a:lstStyle/>
                    <a:p>
                      <a:endParaRPr lang="km-KH" sz="1200" dirty="0">
                        <a:cs typeface="+mn-cs"/>
                      </a:endParaRPr>
                    </a:p>
                    <a:p>
                      <a:r>
                        <a:rPr lang="km-KH" sz="1200" dirty="0">
                          <a:cs typeface="+mn-cs"/>
                        </a:rPr>
                        <a:t>លិខិតុបករណ៍</a:t>
                      </a:r>
                    </a:p>
                    <a:p>
                      <a:r>
                        <a:rPr lang="en-US" sz="1200" dirty="0">
                          <a:cs typeface="+mn-cs"/>
                        </a:rPr>
                        <a:t>Instruments</a:t>
                      </a:r>
                      <a:endParaRPr lang="en-AU" sz="1200" dirty="0">
                        <a:cs typeface="+mn-cs"/>
                      </a:endParaRPr>
                    </a:p>
                  </a:txBody>
                  <a:tcPr marL="63792" marR="63792" marT="31883" marB="31883"/>
                </a:tc>
                <a:tc>
                  <a:txBody>
                    <a:bodyPr/>
                    <a:lstStyle/>
                    <a:p>
                      <a:pPr marL="0" algn="l" defTabSz="914400" rtl="0" eaLnBrk="1" latinLnBrk="0" hangingPunct="1"/>
                      <a:endParaRPr lang="km-KH" sz="1200" b="1" kern="1200" dirty="0">
                        <a:solidFill>
                          <a:schemeClr val="lt1"/>
                        </a:solidFill>
                        <a:latin typeface="+mn-lt"/>
                        <a:ea typeface="+mn-ea"/>
                        <a:cs typeface="+mn-cs"/>
                      </a:endParaRPr>
                    </a:p>
                    <a:p>
                      <a:pPr marL="0" algn="l" defTabSz="914400" rtl="0" eaLnBrk="1" latinLnBrk="0" hangingPunct="1"/>
                      <a:r>
                        <a:rPr lang="km-KH" sz="1200" b="1" kern="1200" dirty="0">
                          <a:solidFill>
                            <a:schemeClr val="lt1"/>
                          </a:solidFill>
                          <a:latin typeface="+mn-lt"/>
                          <a:ea typeface="+mn-ea"/>
                          <a:cs typeface="+mn-cs"/>
                        </a:rPr>
                        <a:t>ការផ្តល់សច្ចាប័នរបស់កម្ពុជា</a:t>
                      </a:r>
                    </a:p>
                    <a:p>
                      <a:pPr marL="0" algn="l" defTabSz="914400" rtl="0" eaLnBrk="1" latinLnBrk="0" hangingPunct="1"/>
                      <a:r>
                        <a:rPr lang="en-AU" sz="1200" b="1" kern="1200" dirty="0">
                          <a:solidFill>
                            <a:schemeClr val="lt1"/>
                          </a:solidFill>
                          <a:latin typeface="+mn-lt"/>
                          <a:ea typeface="+mn-ea"/>
                          <a:cs typeface="+mn-cs"/>
                        </a:rPr>
                        <a:t>CAMBODIA</a:t>
                      </a:r>
                    </a:p>
                    <a:p>
                      <a:pPr marL="0" algn="l" defTabSz="914400" rtl="0" eaLnBrk="1" latinLnBrk="0" hangingPunct="1"/>
                      <a:r>
                        <a:rPr lang="en-AU" sz="1200" b="1" kern="1200" dirty="0">
                          <a:solidFill>
                            <a:schemeClr val="lt1"/>
                          </a:solidFill>
                          <a:latin typeface="+mn-lt"/>
                          <a:ea typeface="+mn-ea"/>
                          <a:cs typeface="+mn-cs"/>
                        </a:rPr>
                        <a:t>RATIFICATION STATUS</a:t>
                      </a:r>
                    </a:p>
                  </a:txBody>
                  <a:tcPr marL="63792" marR="63792" marT="31883" marB="31883"/>
                </a:tc>
                <a:extLst>
                  <a:ext uri="{0D108BD9-81ED-4DB2-BD59-A6C34878D82A}">
                    <a16:rowId xmlns:a16="http://schemas.microsoft.com/office/drawing/2014/main" xmlns="" val="1384973464"/>
                  </a:ext>
                </a:extLst>
              </a:tr>
              <a:tr h="955697">
                <a:tc>
                  <a:txBody>
                    <a:bodyPr/>
                    <a:lstStyle/>
                    <a:p>
                      <a:pPr marL="34925" indent="0">
                        <a:buNone/>
                      </a:pPr>
                      <a:r>
                        <a:rPr lang="km-KH" sz="1800" dirty="0">
                          <a:latin typeface="+mj-lt"/>
                        </a:rPr>
                        <a:t>អនុសញ្ញាស្តីពីសិទ្ធិកុមារ៖ ១៩៩០</a:t>
                      </a:r>
                    </a:p>
                    <a:p>
                      <a:pPr marL="34925" indent="0">
                        <a:buNone/>
                      </a:pPr>
                      <a:r>
                        <a:rPr lang="km-KH" sz="1600" dirty="0">
                          <a:latin typeface="+mj-lt"/>
                        </a:rPr>
                        <a:t>(</a:t>
                      </a:r>
                      <a:r>
                        <a:rPr lang="en-AU" sz="1600" dirty="0">
                          <a:latin typeface="+mj-lt"/>
                        </a:rPr>
                        <a:t>Convention on the Rights of the Child: 1990</a:t>
                      </a:r>
                      <a:r>
                        <a:rPr lang="km-KH" sz="1600" dirty="0">
                          <a:latin typeface="+mj-lt"/>
                        </a:rPr>
                        <a:t>)</a:t>
                      </a:r>
                      <a:endParaRPr lang="en-AU" sz="1800" dirty="0">
                        <a:latin typeface="+mj-lt"/>
                      </a:endParaRPr>
                    </a:p>
                    <a:p>
                      <a:endParaRPr lang="en-AU" sz="1100" dirty="0">
                        <a:latin typeface="+mj-lt"/>
                      </a:endParaRPr>
                    </a:p>
                  </a:txBody>
                  <a:tcPr marL="63792" marR="63792" marT="31883" marB="31883"/>
                </a:tc>
                <a:tc>
                  <a:txBody>
                    <a:bodyPr/>
                    <a:lstStyle/>
                    <a:p>
                      <a:r>
                        <a:rPr lang="km-KH" sz="1600" kern="1200" dirty="0">
                          <a:solidFill>
                            <a:schemeClr val="dk1"/>
                          </a:solidFill>
                          <a:latin typeface="+mj-lt"/>
                          <a:ea typeface="+mn-ea"/>
                          <a:cs typeface="+mn-cs"/>
                        </a:rPr>
                        <a:t>បានផ្តលសច្ចាប័ននៅថ្ងៃទី ១៥ តុលា ឆ្នាំ១៩៩២ </a:t>
                      </a:r>
                      <a:r>
                        <a:rPr lang="km-KH" sz="1400" dirty="0"/>
                        <a:t>(</a:t>
                      </a:r>
                      <a:r>
                        <a:rPr lang="en-AU" sz="1400" dirty="0"/>
                        <a:t>Ratification/Accession:  15 Oct 1992a</a:t>
                      </a:r>
                      <a:r>
                        <a:rPr lang="km-KH" sz="2000" dirty="0"/>
                        <a:t>)</a:t>
                      </a:r>
                      <a:endParaRPr lang="en-AU" sz="1400" dirty="0"/>
                    </a:p>
                  </a:txBody>
                  <a:tcPr marL="63792" marR="63792" marT="31883" marB="31883"/>
                </a:tc>
                <a:extLst>
                  <a:ext uri="{0D108BD9-81ED-4DB2-BD59-A6C34878D82A}">
                    <a16:rowId xmlns:a16="http://schemas.microsoft.com/office/drawing/2014/main" xmlns="" val="2691028584"/>
                  </a:ext>
                </a:extLst>
              </a:tr>
              <a:tr h="1192270">
                <a:tc>
                  <a:txBody>
                    <a:bodyPr/>
                    <a:lstStyle/>
                    <a:p>
                      <a:pPr marL="320675" indent="-285750">
                        <a:buFont typeface="Arial" panose="020B0604020202020204" pitchFamily="34" charset="0"/>
                        <a:buChar char="•"/>
                      </a:pPr>
                      <a:r>
                        <a:rPr lang="km-KH" sz="1600" dirty="0">
                          <a:latin typeface="+mj-lt"/>
                        </a:rPr>
                        <a:t>ពិធីសារជម្រើសទៅនឹងអនុសញ្ញាស្តីពីសិទ្ធិកុមារ</a:t>
                      </a:r>
                      <a:r>
                        <a:rPr lang="km-KH" sz="1600" baseline="0" dirty="0">
                          <a:latin typeface="+mj-lt"/>
                        </a:rPr>
                        <a:t> អំពីការលក់កុមារ បេស្យាចារលើកុមារ និងរូបអាសភាសកុមារ ឆ្នាំ២០០២</a:t>
                      </a:r>
                      <a:endParaRPr lang="km-KH" sz="1600" dirty="0">
                        <a:latin typeface="+mj-lt"/>
                      </a:endParaRPr>
                    </a:p>
                    <a:p>
                      <a:pPr marL="34925" indent="0">
                        <a:buNone/>
                      </a:pPr>
                      <a:r>
                        <a:rPr lang="km-KH" sz="1200" dirty="0">
                          <a:latin typeface="+mj-lt"/>
                        </a:rPr>
                        <a:t>(</a:t>
                      </a:r>
                      <a:r>
                        <a:rPr lang="en-AU" sz="1200" dirty="0">
                          <a:latin typeface="+mj-lt"/>
                        </a:rPr>
                        <a:t>Optional Protocol to the Convention on the Rights of the Child on the sale of children, child prostitution and child pornography: 2002</a:t>
                      </a:r>
                      <a:r>
                        <a:rPr lang="km-KH" sz="1200" dirty="0">
                          <a:latin typeface="+mj-lt"/>
                        </a:rPr>
                        <a:t>)</a:t>
                      </a:r>
                      <a:endParaRPr lang="en-AU" sz="1200" dirty="0">
                        <a:latin typeface="+mj-lt"/>
                      </a:endParaRPr>
                    </a:p>
                  </a:txBody>
                  <a:tcPr marL="63792" marR="63792" marT="31883" marB="31883"/>
                </a:tc>
                <a:tc>
                  <a:txBody>
                    <a:bodyPr/>
                    <a:lstStyle/>
                    <a:p>
                      <a:r>
                        <a:rPr lang="en-US" sz="1400" dirty="0"/>
                        <a:t>- </a:t>
                      </a:r>
                      <a:r>
                        <a:rPr lang="km-KH" sz="1400" dirty="0"/>
                        <a:t>បានចុះហត្ថលេខា៖</a:t>
                      </a:r>
                      <a:r>
                        <a:rPr lang="km-KH" sz="1400" baseline="0" dirty="0"/>
                        <a:t> ២៧ មិថុនា ឆ្នាំ២០០០</a:t>
                      </a:r>
                    </a:p>
                    <a:p>
                      <a:r>
                        <a:rPr lang="en-US" sz="1400" dirty="0"/>
                        <a:t>-</a:t>
                      </a:r>
                      <a:r>
                        <a:rPr lang="km-KH" sz="1400" dirty="0"/>
                        <a:t> ផ្តល់សច្ចាប័ន៖ ៣០ ឧសភា ឆ្នាំ២០០២</a:t>
                      </a:r>
                    </a:p>
                    <a:p>
                      <a:r>
                        <a:rPr lang="km-KH" sz="1200" dirty="0"/>
                        <a:t>(</a:t>
                      </a:r>
                      <a:r>
                        <a:rPr lang="en-AU" sz="1200" dirty="0"/>
                        <a:t>Signature: 27 June 2000</a:t>
                      </a:r>
                    </a:p>
                    <a:p>
                      <a:r>
                        <a:rPr lang="en-AU" sz="1200" dirty="0"/>
                        <a:t>Ratification/Accession: 30 May 2002</a:t>
                      </a:r>
                      <a:r>
                        <a:rPr lang="km-KH" sz="1200" dirty="0"/>
                        <a:t>)</a:t>
                      </a:r>
                      <a:endParaRPr lang="en-AU" sz="1200" dirty="0"/>
                    </a:p>
                    <a:p>
                      <a:endParaRPr lang="en-AU" sz="1000" dirty="0"/>
                    </a:p>
                  </a:txBody>
                  <a:tcPr marL="63792" marR="63792" marT="31883" marB="31883"/>
                </a:tc>
                <a:extLst>
                  <a:ext uri="{0D108BD9-81ED-4DB2-BD59-A6C34878D82A}">
                    <a16:rowId xmlns:a16="http://schemas.microsoft.com/office/drawing/2014/main" xmlns="" val="3943471931"/>
                  </a:ext>
                </a:extLst>
              </a:tr>
              <a:tr h="1033269">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km-KH" sz="1600" kern="1200" dirty="0">
                          <a:solidFill>
                            <a:schemeClr val="dk1"/>
                          </a:solidFill>
                          <a:latin typeface="+mj-lt"/>
                          <a:ea typeface="+mn-ea"/>
                          <a:cs typeface="+mn-cs"/>
                        </a:rPr>
                        <a:t>អនុសញ្ញាលេខ១៨២ ស្តីពីទម្រង់អាក្រក់បំផុតរបស់អង្គការពលកម្មអន្តរជាតិ</a:t>
                      </a:r>
                    </a:p>
                    <a:p>
                      <a:pPr marL="0" marR="0" lvl="0" indent="0" algn="l" defTabSz="685800" rtl="0" eaLnBrk="1" fontAlgn="auto" latinLnBrk="0" hangingPunct="1">
                        <a:lnSpc>
                          <a:spcPct val="100000"/>
                        </a:lnSpc>
                        <a:spcBef>
                          <a:spcPts val="0"/>
                        </a:spcBef>
                        <a:spcAft>
                          <a:spcPts val="0"/>
                        </a:spcAft>
                        <a:buClrTx/>
                        <a:buSzTx/>
                        <a:buFontTx/>
                        <a:buNone/>
                        <a:tabLst/>
                        <a:defRPr/>
                      </a:pPr>
                      <a:r>
                        <a:rPr lang="km-KH" sz="1400" dirty="0">
                          <a:latin typeface="+mj-lt"/>
                        </a:rPr>
                        <a:t>(</a:t>
                      </a:r>
                      <a:r>
                        <a:rPr lang="en-AU" sz="1400" dirty="0">
                          <a:latin typeface="+mj-lt"/>
                        </a:rPr>
                        <a:t>C182 International Labour Organization Worst Forms of Child Labour Convention: 2000</a:t>
                      </a:r>
                    </a:p>
                  </a:txBody>
                  <a:tcPr marL="63792" marR="63792" marT="31883" marB="31883"/>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km-KH" sz="1600" kern="1200" dirty="0">
                          <a:solidFill>
                            <a:schemeClr val="dk1"/>
                          </a:solidFill>
                          <a:latin typeface="+mj-lt"/>
                          <a:ea typeface="+mn-ea"/>
                          <a:cs typeface="+mn-cs"/>
                        </a:rPr>
                        <a:t>ផ្តល់សច្ចាប័ន៖ ឆ្នាំ២០០៦</a:t>
                      </a:r>
                    </a:p>
                    <a:p>
                      <a:pPr marL="0" algn="l" defTabSz="914400" rtl="0" eaLnBrk="1" latinLnBrk="0" hangingPunct="1"/>
                      <a:r>
                        <a:rPr lang="en-AU" sz="1400" kern="1200" dirty="0">
                          <a:solidFill>
                            <a:schemeClr val="dk1"/>
                          </a:solidFill>
                          <a:latin typeface="+mj-lt"/>
                          <a:ea typeface="+mn-ea"/>
                          <a:cs typeface="+mn-cs"/>
                        </a:rPr>
                        <a:t>Ratification/Accession: 2006</a:t>
                      </a:r>
                    </a:p>
                    <a:p>
                      <a:endParaRPr lang="en-AU" sz="1000" dirty="0"/>
                    </a:p>
                  </a:txBody>
                  <a:tcPr marL="63792" marR="63792" marT="31883" marB="31883"/>
                </a:tc>
                <a:extLst>
                  <a:ext uri="{0D108BD9-81ED-4DB2-BD59-A6C34878D82A}">
                    <a16:rowId xmlns:a16="http://schemas.microsoft.com/office/drawing/2014/main" xmlns="" val="2746528049"/>
                  </a:ext>
                </a:extLst>
              </a:tr>
              <a:tr h="1334215">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km-KH" sz="1600" kern="1200" dirty="0">
                          <a:solidFill>
                            <a:schemeClr val="dk1"/>
                          </a:solidFill>
                          <a:latin typeface="+mj-lt"/>
                          <a:ea typeface="+mn-ea"/>
                          <a:cs typeface="+mn-cs"/>
                        </a:rPr>
                        <a:t>ពិធីសារស្តីពីការការពារ</a:t>
                      </a:r>
                      <a:r>
                        <a:rPr lang="km-KH" sz="1600" kern="1200" baseline="0" dirty="0">
                          <a:solidFill>
                            <a:schemeClr val="dk1"/>
                          </a:solidFill>
                          <a:latin typeface="+mj-lt"/>
                          <a:ea typeface="+mn-ea"/>
                          <a:cs typeface="+mn-cs"/>
                        </a:rPr>
                        <a:t> ការបង្រ្កាប និងការដាក់ទោសទណ្ឌការជួញដូរមនុស្ស ជាពិសេស ស្រ្តី និងកុមារ, ការបំពេញបន្ថែមអនុសញ្ញារបស់អង្គការសហប្រជាជាតិប្រឆាំងឧក្រឹដ្ឋកម្មដែលមានអង្គការចាត់តាំងឆ្លងដែន </a:t>
                      </a:r>
                      <a:endParaRPr lang="km-KH" sz="1400" kern="1200" dirty="0">
                        <a:solidFill>
                          <a:schemeClr val="dk1"/>
                        </a:solidFill>
                        <a:latin typeface="+mj-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AU" sz="1400" kern="1200" dirty="0">
                          <a:solidFill>
                            <a:schemeClr val="dk1"/>
                          </a:solidFill>
                          <a:latin typeface="+mj-lt"/>
                          <a:ea typeface="+mn-ea"/>
                          <a:cs typeface="+mn-cs"/>
                        </a:rPr>
                        <a:t>The Protocol to Prevent, Suppress and Punish Trafficking in Persons, Especially Women and Children, supplementing the United Nations Convention against Transnational Organized Crime: 2003 </a:t>
                      </a:r>
                    </a:p>
                  </a:txBody>
                  <a:tcPr marL="63792" marR="63792" marT="31883" marB="31883"/>
                </a:tc>
                <a:tc>
                  <a:txBody>
                    <a:bodyPr/>
                    <a:lstStyle/>
                    <a:p>
                      <a:r>
                        <a:rPr lang="en-US" sz="1600" kern="1200" baseline="0" dirty="0">
                          <a:solidFill>
                            <a:schemeClr val="dk1"/>
                          </a:solidFill>
                          <a:latin typeface="+mj-lt"/>
                          <a:ea typeface="+mn-ea"/>
                          <a:cs typeface="+mn-cs"/>
                        </a:rPr>
                        <a:t>- </a:t>
                      </a:r>
                      <a:r>
                        <a:rPr lang="km-KH" sz="1400" kern="1200" baseline="0" dirty="0">
                          <a:solidFill>
                            <a:schemeClr val="dk1"/>
                          </a:solidFill>
                          <a:latin typeface="+mj-lt"/>
                          <a:ea typeface="+mn-ea"/>
                          <a:cs typeface="+mn-cs"/>
                        </a:rPr>
                        <a:t>ចុះហត្ថលេខា៖ </a:t>
                      </a:r>
                      <a:r>
                        <a:rPr lang="km-KH" sz="1200" kern="1200" baseline="0" dirty="0">
                          <a:solidFill>
                            <a:schemeClr val="dk1"/>
                          </a:solidFill>
                          <a:latin typeface="+mj-lt"/>
                          <a:ea typeface="+mn-ea"/>
                          <a:cs typeface="+mn-cs"/>
                        </a:rPr>
                        <a:t>១១</a:t>
                      </a:r>
                      <a:r>
                        <a:rPr lang="km-KH" sz="1400" kern="1200" baseline="0" dirty="0">
                          <a:solidFill>
                            <a:schemeClr val="dk1"/>
                          </a:solidFill>
                          <a:latin typeface="+mj-lt"/>
                          <a:ea typeface="+mn-ea"/>
                          <a:cs typeface="+mn-cs"/>
                        </a:rPr>
                        <a:t> វិច្ឆិកា ឆ្នាំ២០០១</a:t>
                      </a:r>
                    </a:p>
                    <a:p>
                      <a:r>
                        <a:rPr lang="en-US" sz="1400" kern="1200" baseline="0" dirty="0">
                          <a:solidFill>
                            <a:schemeClr val="dk1"/>
                          </a:solidFill>
                          <a:latin typeface="+mj-lt"/>
                          <a:ea typeface="+mn-ea"/>
                          <a:cs typeface="+mn-cs"/>
                        </a:rPr>
                        <a:t>-</a:t>
                      </a:r>
                      <a:r>
                        <a:rPr lang="km-KH" sz="1400" kern="1200" baseline="0" dirty="0">
                          <a:solidFill>
                            <a:schemeClr val="dk1"/>
                          </a:solidFill>
                          <a:latin typeface="+mj-lt"/>
                          <a:ea typeface="+mn-ea"/>
                          <a:cs typeface="+mn-cs"/>
                        </a:rPr>
                        <a:t> ផ្តល់សច្ចាប័ន៖ ០២ កក្កដា ឆ្នាំ២០០៧</a:t>
                      </a:r>
                    </a:p>
                    <a:p>
                      <a:r>
                        <a:rPr lang="en-AU" sz="1400" kern="1200" dirty="0">
                          <a:solidFill>
                            <a:schemeClr val="dk1"/>
                          </a:solidFill>
                          <a:latin typeface="+mj-lt"/>
                          <a:ea typeface="+mn-ea"/>
                          <a:cs typeface="+mn-cs"/>
                        </a:rPr>
                        <a:t>Signature: 11 Nov 2001</a:t>
                      </a:r>
                    </a:p>
                    <a:p>
                      <a:r>
                        <a:rPr lang="en-AU" sz="1400" kern="1200" dirty="0">
                          <a:solidFill>
                            <a:schemeClr val="dk1"/>
                          </a:solidFill>
                          <a:latin typeface="+mj-lt"/>
                          <a:ea typeface="+mn-ea"/>
                          <a:cs typeface="+mn-cs"/>
                        </a:rPr>
                        <a:t>Ratification/Accession: 2 July 2007</a:t>
                      </a:r>
                    </a:p>
                    <a:p>
                      <a:endParaRPr lang="en-AU" sz="1000" dirty="0"/>
                    </a:p>
                  </a:txBody>
                  <a:tcPr marL="63792" marR="63792" marT="31883" marB="31883"/>
                </a:tc>
                <a:extLst>
                  <a:ext uri="{0D108BD9-81ED-4DB2-BD59-A6C34878D82A}">
                    <a16:rowId xmlns:a16="http://schemas.microsoft.com/office/drawing/2014/main" xmlns="" val="1074179870"/>
                  </a:ext>
                </a:extLst>
              </a:tr>
            </a:tbl>
          </a:graphicData>
        </a:graphic>
      </p:graphicFrame>
    </p:spTree>
    <p:extLst>
      <p:ext uri="{BB962C8B-B14F-4D97-AF65-F5344CB8AC3E}">
        <p14:creationId xmlns:p14="http://schemas.microsoft.com/office/powerpoint/2010/main" val="31218847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xmlns=""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6" name="Group 75">
            <a:extLst>
              <a:ext uri="{FF2B5EF4-FFF2-40B4-BE49-F238E27FC236}">
                <a16:creationId xmlns:a16="http://schemas.microsoft.com/office/drawing/2014/main" xmlns=""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315292" y="0"/>
            <a:ext cx="2436813" cy="6858001"/>
            <a:chOff x="1320800" y="0"/>
            <a:chExt cx="2436813" cy="6858001"/>
          </a:xfrm>
        </p:grpSpPr>
        <p:sp>
          <p:nvSpPr>
            <p:cNvPr id="77" name="Freeform 6">
              <a:extLst>
                <a:ext uri="{FF2B5EF4-FFF2-40B4-BE49-F238E27FC236}">
                  <a16:creationId xmlns:a16="http://schemas.microsoft.com/office/drawing/2014/main" xmlns=""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8" name="Freeform 7">
              <a:extLst>
                <a:ext uri="{FF2B5EF4-FFF2-40B4-BE49-F238E27FC236}">
                  <a16:creationId xmlns:a16="http://schemas.microsoft.com/office/drawing/2014/main" xmlns=""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79" name="Freeform 8">
              <a:extLst>
                <a:ext uri="{FF2B5EF4-FFF2-40B4-BE49-F238E27FC236}">
                  <a16:creationId xmlns:a16="http://schemas.microsoft.com/office/drawing/2014/main" xmlns=""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80" name="Freeform 9">
              <a:extLst>
                <a:ext uri="{FF2B5EF4-FFF2-40B4-BE49-F238E27FC236}">
                  <a16:creationId xmlns:a16="http://schemas.microsoft.com/office/drawing/2014/main" xmlns=""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81" name="Freeform 10">
              <a:extLst>
                <a:ext uri="{FF2B5EF4-FFF2-40B4-BE49-F238E27FC236}">
                  <a16:creationId xmlns:a16="http://schemas.microsoft.com/office/drawing/2014/main" xmlns=""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82" name="Freeform 11">
              <a:extLst>
                <a:ext uri="{FF2B5EF4-FFF2-40B4-BE49-F238E27FC236}">
                  <a16:creationId xmlns:a16="http://schemas.microsoft.com/office/drawing/2014/main" xmlns=""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6" name="Title 5">
            <a:extLst>
              <a:ext uri="{FF2B5EF4-FFF2-40B4-BE49-F238E27FC236}">
                <a16:creationId xmlns:a16="http://schemas.microsoft.com/office/drawing/2014/main" xmlns="" id="{BBF2B7FA-765D-4174-BAC7-CAFCA12F531E}"/>
              </a:ext>
            </a:extLst>
          </p:cNvPr>
          <p:cNvSpPr>
            <a:spLocks noGrp="1"/>
          </p:cNvSpPr>
          <p:nvPr>
            <p:ph type="title"/>
          </p:nvPr>
        </p:nvSpPr>
        <p:spPr>
          <a:xfrm>
            <a:off x="535020" y="685800"/>
            <a:ext cx="2780271" cy="5105400"/>
          </a:xfrm>
        </p:spPr>
        <p:txBody>
          <a:bodyPr rtlCol="0">
            <a:normAutofit/>
          </a:bodyPr>
          <a:lstStyle/>
          <a:p>
            <a:pPr>
              <a:lnSpc>
                <a:spcPct val="150000"/>
              </a:lnSpc>
              <a:defRPr/>
            </a:pPr>
            <a:r>
              <a:rPr lang="km-KH" sz="3100" dirty="0">
                <a:solidFill>
                  <a:srgbClr val="FFFFFF"/>
                </a:solidFill>
                <a:cs typeface="+mn-cs"/>
              </a:rPr>
              <a:t>តើកាតព្វកិច្ចនៃការការពារកូនរបស់ខ្ញុំមានអ្វីខ្លះ?</a:t>
            </a:r>
            <a:endParaRPr lang="th-TH" sz="4000" dirty="0">
              <a:solidFill>
                <a:srgbClr val="FFFFFF"/>
              </a:solidFill>
            </a:endParaRPr>
          </a:p>
        </p:txBody>
      </p:sp>
      <p:graphicFrame>
        <p:nvGraphicFramePr>
          <p:cNvPr id="7173" name="Content Placeholder 6">
            <a:extLst>
              <a:ext uri="{FF2B5EF4-FFF2-40B4-BE49-F238E27FC236}">
                <a16:creationId xmlns:a16="http://schemas.microsoft.com/office/drawing/2014/main" xmlns="" id="{58AAE439-E582-4E56-A12D-457FB072BCE5}"/>
              </a:ext>
            </a:extLst>
          </p:cNvPr>
          <p:cNvGraphicFramePr>
            <a:graphicFrameLocks noGrp="1"/>
          </p:cNvGraphicFramePr>
          <p:nvPr>
            <p:ph idx="1"/>
            <p:extLst>
              <p:ext uri="{D42A27DB-BD31-4B8C-83A1-F6EECF244321}">
                <p14:modId xmlns:p14="http://schemas.microsoft.com/office/powerpoint/2010/main" val="24086161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07FF3414-8C3E-4F36-9084-187AFC2FE0D0}"/>
              </a:ext>
            </a:extLst>
          </p:cNvPr>
          <p:cNvSpPr>
            <a:spLocks noGrp="1"/>
          </p:cNvSpPr>
          <p:nvPr>
            <p:ph type="title"/>
          </p:nvPr>
        </p:nvSpPr>
        <p:spPr>
          <a:xfrm>
            <a:off x="762001" y="803325"/>
            <a:ext cx="5314536" cy="3386538"/>
          </a:xfrm>
        </p:spPr>
        <p:txBody>
          <a:bodyPr rtlCol="0">
            <a:normAutofit fontScale="90000"/>
          </a:bodyPr>
          <a:lstStyle/>
          <a:p>
            <a:pPr>
              <a:lnSpc>
                <a:spcPct val="150000"/>
              </a:lnSpc>
              <a:defRPr/>
            </a:pPr>
            <a:r>
              <a:rPr lang="km-KH" sz="2800" dirty="0">
                <a:cs typeface="+mn-cs"/>
              </a:rPr>
              <a:t/>
            </a:r>
            <a:br>
              <a:rPr lang="km-KH" sz="2800" dirty="0">
                <a:cs typeface="+mn-cs"/>
              </a:rPr>
            </a:br>
            <a:r>
              <a:rPr lang="km-KH" dirty="0">
                <a:cs typeface="+mn-cs"/>
              </a:rPr>
              <a:t>តើសកម្មភាពអ្វីខ្លះ (របស់បុគ្គល) ដែលខ្ញុំអាចប្រើប្រាស់ដើម្បីការពារកុមារ?</a:t>
            </a:r>
            <a:r>
              <a:rPr lang="km-KH" sz="2800" dirty="0"/>
              <a:t/>
            </a:r>
            <a:br>
              <a:rPr lang="km-KH" sz="2800" dirty="0"/>
            </a:br>
            <a:r>
              <a:rPr lang="en-US" sz="2800" dirty="0"/>
              <a:t>What personal actions can I take to protect children?</a:t>
            </a:r>
            <a:br>
              <a:rPr lang="en-US" sz="2800" dirty="0"/>
            </a:br>
            <a:endParaRPr lang="th-TH" sz="2800" dirty="0"/>
          </a:p>
        </p:txBody>
      </p:sp>
      <p:sp>
        <p:nvSpPr>
          <p:cNvPr id="18435" name="Content Placeholder 6">
            <a:extLst>
              <a:ext uri="{FF2B5EF4-FFF2-40B4-BE49-F238E27FC236}">
                <a16:creationId xmlns:a16="http://schemas.microsoft.com/office/drawing/2014/main" xmlns="" id="{01518F6D-2966-40E6-9705-737ACEC6E215}"/>
              </a:ext>
            </a:extLst>
          </p:cNvPr>
          <p:cNvSpPr>
            <a:spLocks noGrp="1"/>
          </p:cNvSpPr>
          <p:nvPr>
            <p:ph idx="1"/>
          </p:nvPr>
        </p:nvSpPr>
        <p:spPr>
          <a:xfrm>
            <a:off x="762000" y="2279018"/>
            <a:ext cx="5314543" cy="3375920"/>
          </a:xfrm>
        </p:spPr>
        <p:txBody>
          <a:bodyPr rtlCol="0" anchor="t">
            <a:normAutofit/>
          </a:bodyPr>
          <a:lstStyle/>
          <a:p>
            <a:pPr marL="0" indent="0">
              <a:spcBef>
                <a:spcPts val="0"/>
              </a:spcBef>
              <a:buNone/>
              <a:defRPr/>
            </a:pPr>
            <a:endParaRPr lang="en-US" sz="1800" i="1" dirty="0">
              <a:cs typeface="FreesiaUPC" pitchFamily="34" charset="-34"/>
            </a:endParaRPr>
          </a:p>
          <a:p>
            <a:pPr indent="-137160">
              <a:buNone/>
              <a:defRPr/>
            </a:pPr>
            <a:endParaRPr lang="en-US" sz="1800" dirty="0">
              <a:cs typeface="FreesiaUPC" pitchFamily="34" charset="-34"/>
            </a:endParaRPr>
          </a:p>
          <a:p>
            <a:pPr indent="-137160">
              <a:defRPr/>
            </a:pPr>
            <a:endParaRPr lang="en-AU" sz="1800" b="1" dirty="0"/>
          </a:p>
          <a:p>
            <a:pPr marL="34290" indent="0">
              <a:buNone/>
              <a:defRPr/>
            </a:pPr>
            <a:endParaRPr lang="en-AU" sz="1800" b="1" dirty="0"/>
          </a:p>
        </p:txBody>
      </p:sp>
      <p:sp>
        <p:nvSpPr>
          <p:cNvPr id="138" name="Freeform: Shape 137">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6133" name="Picture 1" descr="A picture containing accessory&#10;&#10;Description automatically generated">
            <a:extLst>
              <a:ext uri="{FF2B5EF4-FFF2-40B4-BE49-F238E27FC236}">
                <a16:creationId xmlns:a16="http://schemas.microsoft.com/office/drawing/2014/main" xmlns="" id="{0F6FA695-82CC-4EE0-A651-A860F024B320}"/>
              </a:ext>
            </a:extLst>
          </p:cNvPr>
          <p:cNvPicPr>
            <a:picLocks noChangeAspect="1"/>
          </p:cNvPicPr>
          <p:nvPr/>
        </p:nvPicPr>
        <p:blipFill rotWithShape="1">
          <a:blip r:embed="rId3">
            <a:extLst>
              <a:ext uri="{28A0092B-C50C-407E-A947-70E740481C1C}">
                <a14:useLocalDpi xmlns:a14="http://schemas.microsoft.com/office/drawing/2010/main" val="0"/>
              </a:ext>
            </a:extLst>
          </a:blip>
          <a:srcRect l="12875" r="20227" b="-1"/>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554C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BD97164B-2494-4CAA-9F7F-56BB43908C09}"/>
              </a:ext>
            </a:extLst>
          </p:cNvPr>
          <p:cNvPicPr>
            <a:picLocks noChangeAspect="1"/>
          </p:cNvPicPr>
          <p:nvPr/>
        </p:nvPicPr>
        <p:blipFill>
          <a:blip r:embed="rId3"/>
          <a:stretch>
            <a:fillRect/>
          </a:stretch>
        </p:blipFill>
        <p:spPr>
          <a:xfrm>
            <a:off x="809922" y="3556782"/>
            <a:ext cx="10905066" cy="2040792"/>
          </a:xfrm>
          <a:prstGeom prst="rect">
            <a:avLst/>
          </a:prstGeom>
        </p:spPr>
      </p:pic>
      <p:sp>
        <p:nvSpPr>
          <p:cNvPr id="5" name="Title 5">
            <a:extLst>
              <a:ext uri="{FF2B5EF4-FFF2-40B4-BE49-F238E27FC236}">
                <a16:creationId xmlns:a16="http://schemas.microsoft.com/office/drawing/2014/main" xmlns="" id="{07FF3414-8C3E-4F36-9084-187AFC2FE0D0}"/>
              </a:ext>
            </a:extLst>
          </p:cNvPr>
          <p:cNvSpPr>
            <a:spLocks noGrp="1"/>
          </p:cNvSpPr>
          <p:nvPr>
            <p:ph type="title"/>
          </p:nvPr>
        </p:nvSpPr>
        <p:spPr>
          <a:xfrm>
            <a:off x="762001" y="1637731"/>
            <a:ext cx="10824948" cy="1323833"/>
          </a:xfrm>
          <a:solidFill>
            <a:schemeClr val="tx1"/>
          </a:solidFill>
        </p:spPr>
        <p:txBody>
          <a:bodyPr rtlCol="0">
            <a:noAutofit/>
          </a:bodyPr>
          <a:lstStyle/>
          <a:p>
            <a:pPr algn="ctr">
              <a:lnSpc>
                <a:spcPct val="150000"/>
              </a:lnSpc>
              <a:defRPr/>
            </a:pPr>
            <a:r>
              <a:rPr lang="km-KH" sz="5400" b="1" dirty="0">
                <a:solidFill>
                  <a:schemeClr val="bg1"/>
                </a:solidFill>
                <a:cs typeface="+mn-cs"/>
              </a:rPr>
              <a:t>ត្រូវយល់ថា៖ អ្វីៗគឺ</a:t>
            </a:r>
            <a:r>
              <a:rPr lang="km-KH" sz="5400" b="1" dirty="0">
                <a:solidFill>
                  <a:srgbClr val="FFC000"/>
                </a:solidFill>
                <a:cs typeface="+mn-cs"/>
              </a:rPr>
              <a:t>ចាប់ផ្តើម</a:t>
            </a:r>
            <a:r>
              <a:rPr lang="km-KH" sz="5400" b="1" dirty="0">
                <a:solidFill>
                  <a:schemeClr val="bg1"/>
                </a:solidFill>
                <a:cs typeface="+mn-cs"/>
              </a:rPr>
              <a:t>ពីខ្លួនយើង។</a:t>
            </a:r>
            <a:endParaRPr lang="th-TH" sz="5400" b="1"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435" name="Content Placeholder 6">
            <a:extLst>
              <a:ext uri="{FF2B5EF4-FFF2-40B4-BE49-F238E27FC236}">
                <a16:creationId xmlns:a16="http://schemas.microsoft.com/office/drawing/2014/main" xmlns="" id="{510332BE-6F23-408F-9FDB-24BFD18EA3CB}"/>
              </a:ext>
            </a:extLst>
          </p:cNvPr>
          <p:cNvSpPr>
            <a:spLocks noGrp="1"/>
          </p:cNvSpPr>
          <p:nvPr>
            <p:ph idx="1"/>
          </p:nvPr>
        </p:nvSpPr>
        <p:spPr>
          <a:xfrm>
            <a:off x="845683" y="3234361"/>
            <a:ext cx="5314543" cy="1719776"/>
          </a:xfrm>
        </p:spPr>
        <p:txBody>
          <a:bodyPr rtlCol="0" anchor="t">
            <a:normAutofit/>
          </a:bodyPr>
          <a:lstStyle/>
          <a:p>
            <a:pPr marL="0" indent="0">
              <a:spcBef>
                <a:spcPts val="0"/>
              </a:spcBef>
              <a:buNone/>
              <a:defRPr/>
            </a:pPr>
            <a:endParaRPr lang="en-US" sz="1800" i="1" dirty="0">
              <a:cs typeface="FreesiaUPC" pitchFamily="34" charset="-34"/>
            </a:endParaRPr>
          </a:p>
          <a:p>
            <a:pPr marL="514350" indent="-514350">
              <a:spcBef>
                <a:spcPct val="20000"/>
              </a:spcBef>
              <a:buSzPct val="85000"/>
              <a:buNone/>
              <a:defRPr/>
            </a:pPr>
            <a:r>
              <a:rPr lang="en-US" sz="1800" dirty="0">
                <a:cs typeface="FreesiaUPC" pitchFamily="34" charset="-34"/>
              </a:rPr>
              <a:t>As Government representatives, we have a legally</a:t>
            </a:r>
          </a:p>
          <a:p>
            <a:pPr marL="514350" indent="-514350">
              <a:spcBef>
                <a:spcPct val="20000"/>
              </a:spcBef>
              <a:buSzPct val="85000"/>
              <a:buNone/>
              <a:defRPr/>
            </a:pPr>
            <a:r>
              <a:rPr lang="en-US" sz="1800" dirty="0">
                <a:cs typeface="FreesiaUPC" pitchFamily="34" charset="-34"/>
              </a:rPr>
              <a:t>binding responsibility to protect children from all forms </a:t>
            </a:r>
          </a:p>
          <a:p>
            <a:pPr marL="514350" indent="-514350">
              <a:spcBef>
                <a:spcPct val="20000"/>
              </a:spcBef>
              <a:buSzPct val="85000"/>
              <a:buNone/>
              <a:defRPr/>
            </a:pPr>
            <a:r>
              <a:rPr lang="en-US" sz="1800" dirty="0">
                <a:cs typeface="FreesiaUPC" pitchFamily="34" charset="-34"/>
              </a:rPr>
              <a:t>of sexual exploitation.</a:t>
            </a:r>
          </a:p>
          <a:p>
            <a:pPr indent="-137160">
              <a:buNone/>
              <a:defRPr/>
            </a:pPr>
            <a:endParaRPr lang="en-US" sz="1800" dirty="0">
              <a:cs typeface="FreesiaUPC" pitchFamily="34" charset="-34"/>
            </a:endParaRPr>
          </a:p>
          <a:p>
            <a:pPr indent="-137160">
              <a:defRPr/>
            </a:pPr>
            <a:endParaRPr lang="en-AU" sz="1800" b="1" dirty="0"/>
          </a:p>
          <a:p>
            <a:pPr marL="34290" indent="0">
              <a:buNone/>
              <a:defRPr/>
            </a:pPr>
            <a:endParaRPr lang="en-AU" sz="1800" b="1" dirty="0"/>
          </a:p>
        </p:txBody>
      </p:sp>
      <p:sp>
        <p:nvSpPr>
          <p:cNvPr id="73" name="Freeform: Shape 72">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group of people in uniform posing for a picture&#10;&#10;Description automatically generated">
            <a:extLst>
              <a:ext uri="{FF2B5EF4-FFF2-40B4-BE49-F238E27FC236}">
                <a16:creationId xmlns:a16="http://schemas.microsoft.com/office/drawing/2014/main" xmlns="" id="{A7510526-C0DB-4BD4-8260-210C3B369195}"/>
              </a:ext>
            </a:extLst>
          </p:cNvPr>
          <p:cNvPicPr>
            <a:picLocks noChangeAspect="1"/>
          </p:cNvPicPr>
          <p:nvPr/>
        </p:nvPicPr>
        <p:blipFill rotWithShape="1">
          <a:blip r:embed="rId3">
            <a:extLst>
              <a:ext uri="{28A0092B-C50C-407E-A947-70E740481C1C}">
                <a14:useLocalDpi xmlns:a14="http://schemas.microsoft.com/office/drawing/2010/main" val="0"/>
              </a:ext>
            </a:extLst>
          </a:blip>
          <a:srcRect r="533"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7" name="Title 5">
            <a:extLst>
              <a:ext uri="{FF2B5EF4-FFF2-40B4-BE49-F238E27FC236}">
                <a16:creationId xmlns:a16="http://schemas.microsoft.com/office/drawing/2014/main" xmlns="" id="{AEDEBA95-967E-4FB3-A7D9-7D9406E8EA43}"/>
              </a:ext>
            </a:extLst>
          </p:cNvPr>
          <p:cNvSpPr txBox="1">
            <a:spLocks/>
          </p:cNvSpPr>
          <p:nvPr/>
        </p:nvSpPr>
        <p:spPr>
          <a:xfrm>
            <a:off x="929368" y="655092"/>
            <a:ext cx="5147175" cy="24565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defRPr/>
            </a:pPr>
            <a:r>
              <a:rPr lang="km-KH" sz="3200" dirty="0">
                <a:cs typeface="+mn-cs"/>
              </a:rPr>
              <a:t>ក្នុងនាមជាតំណាងរដ្ឋាភិបាល យើងមានការទទួលខុសត្រូវដែលជាចំណងកាតព្វកិច្ចក្នុងការពារកុមារពីគ្រប់ទម្រង់នៃការធ្វើអាជីវកម្មលើកុមារ</a:t>
            </a:r>
            <a:endParaRPr lang="en-US" sz="360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xmlns="" id="{AEDEBA95-967E-4FB3-A7D9-7D9406E8EA43}"/>
              </a:ext>
            </a:extLst>
          </p:cNvPr>
          <p:cNvSpPr>
            <a:spLocks noGrp="1"/>
          </p:cNvSpPr>
          <p:nvPr>
            <p:ph type="title"/>
          </p:nvPr>
        </p:nvSpPr>
        <p:spPr>
          <a:xfrm>
            <a:off x="433136" y="4653887"/>
            <a:ext cx="7834193" cy="1702463"/>
          </a:xfrm>
        </p:spPr>
        <p:txBody>
          <a:bodyPr vert="horz" lIns="91440" tIns="45720" rIns="91440" bIns="45720" rtlCol="0" anchor="ctr">
            <a:normAutofit fontScale="90000"/>
          </a:bodyPr>
          <a:lstStyle/>
          <a:p>
            <a:pPr algn="ctr">
              <a:defRPr/>
            </a:pPr>
            <a:r>
              <a:rPr lang="km-KH" sz="3600" dirty="0">
                <a:cs typeface="+mn-cs"/>
              </a:rPr>
              <a:t/>
            </a:r>
            <a:br>
              <a:rPr lang="km-KH" sz="3600" dirty="0">
                <a:cs typeface="+mn-cs"/>
              </a:rPr>
            </a:br>
            <a:r>
              <a:rPr lang="km-KH" sz="3600" dirty="0">
                <a:cs typeface="+mn-cs"/>
              </a:rPr>
              <a:t>ដូច្នេះ តើនរគបាលអាចធ្វើអ្វី?</a:t>
            </a:r>
            <a:r>
              <a:rPr lang="km-KH" sz="4200" dirty="0"/>
              <a:t/>
            </a:r>
            <a:br>
              <a:rPr lang="km-KH" sz="4200" dirty="0"/>
            </a:br>
            <a:r>
              <a:rPr lang="km-KH" sz="3600" i="1" dirty="0"/>
              <a:t>(</a:t>
            </a:r>
            <a:r>
              <a:rPr lang="en-US" sz="3600" i="1" dirty="0"/>
              <a:t>So, what can Police do?</a:t>
            </a:r>
            <a:r>
              <a:rPr lang="km-KH" sz="3600" i="1" dirty="0"/>
              <a:t>)</a:t>
            </a:r>
            <a:r>
              <a:rPr lang="en-US" sz="4200" dirty="0"/>
              <a:t/>
            </a:r>
            <a:br>
              <a:rPr lang="en-US" sz="4200" dirty="0"/>
            </a:br>
            <a:endParaRPr lang="en-US" sz="4200" dirty="0"/>
          </a:p>
        </p:txBody>
      </p:sp>
      <p:cxnSp>
        <p:nvCxnSpPr>
          <p:cNvPr id="20" name="Straight Connector 19">
            <a:extLst>
              <a:ext uri="{FF2B5EF4-FFF2-40B4-BE49-F238E27FC236}">
                <a16:creationId xmlns:a16="http://schemas.microsoft.com/office/drawing/2014/main" xmlns="" id="{E126E481-B945-4179-BD79-05E96E9B29E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69BA0A5F-591A-4023-968C-74834E13EC26}"/>
              </a:ext>
            </a:extLst>
          </p:cNvPr>
          <p:cNvPicPr>
            <a:picLocks noChangeAspect="1"/>
          </p:cNvPicPr>
          <p:nvPr/>
        </p:nvPicPr>
        <p:blipFill rotWithShape="1">
          <a:blip r:embed="rId3"/>
          <a:srcRect t="48070"/>
          <a:stretch/>
        </p:blipFill>
        <p:spPr>
          <a:xfrm>
            <a:off x="292420" y="245806"/>
            <a:ext cx="11607159" cy="4110806"/>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xmlns="" id="{66B332A4-D438-4773-A77F-5ED49A448D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xmlns="" id="{DF9AD32D-FF05-44F4-BD4D-9CEE89B71E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914" name="Title 5">
            <a:extLst>
              <a:ext uri="{FF2B5EF4-FFF2-40B4-BE49-F238E27FC236}">
                <a16:creationId xmlns:a16="http://schemas.microsoft.com/office/drawing/2014/main" xmlns="" id="{CAB3817C-8EE1-454D-9F26-2AFA7561929F}"/>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km-KH" altLang="en-US" dirty="0">
                <a:solidFill>
                  <a:schemeClr val="bg1">
                    <a:lumMod val="95000"/>
                    <a:lumOff val="5000"/>
                  </a:schemeClr>
                </a:solidFill>
                <a:cs typeface="+mn-cs"/>
              </a:rPr>
              <a:t>តើយើងអាចធ្វើអ្វីខ្លះ?</a:t>
            </a:r>
            <a:r>
              <a:rPr lang="km-KH" altLang="en-US" sz="4000" dirty="0">
                <a:solidFill>
                  <a:schemeClr val="bg1">
                    <a:lumMod val="95000"/>
                    <a:lumOff val="5000"/>
                  </a:schemeClr>
                </a:solidFill>
              </a:rPr>
              <a:t/>
            </a:r>
            <a:br>
              <a:rPr lang="km-KH" altLang="en-US" sz="4000" dirty="0">
                <a:solidFill>
                  <a:schemeClr val="bg1">
                    <a:lumMod val="95000"/>
                    <a:lumOff val="5000"/>
                  </a:schemeClr>
                </a:solidFill>
              </a:rPr>
            </a:br>
            <a:r>
              <a:rPr lang="en-US" altLang="en-US" sz="4000" dirty="0">
                <a:solidFill>
                  <a:schemeClr val="bg1">
                    <a:lumMod val="95000"/>
                    <a:lumOff val="5000"/>
                  </a:schemeClr>
                </a:solidFill>
              </a:rPr>
              <a:t>What else can we do?</a:t>
            </a:r>
          </a:p>
        </p:txBody>
      </p:sp>
    </p:spTree>
    <p:extLst>
      <p:ext uri="{BB962C8B-B14F-4D97-AF65-F5344CB8AC3E}">
        <p14:creationId xmlns:p14="http://schemas.microsoft.com/office/powerpoint/2010/main" val="14830680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5B32A67F-3598-4A13-8552-DA884FFCCE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5CF7FDA0-FAB0-4550-BF1F-2C41C654A23F}"/>
              </a:ext>
            </a:extLst>
          </p:cNvPr>
          <p:cNvSpPr>
            <a:spLocks noGrp="1"/>
          </p:cNvSpPr>
          <p:nvPr>
            <p:ph type="title"/>
          </p:nvPr>
        </p:nvSpPr>
        <p:spPr>
          <a:xfrm>
            <a:off x="852942" y="2390833"/>
            <a:ext cx="4573475" cy="2076333"/>
          </a:xfrm>
        </p:spPr>
        <p:txBody>
          <a:bodyPr vert="horz" lIns="91440" tIns="45720" rIns="91440" bIns="45720" rtlCol="0" anchor="t">
            <a:normAutofit/>
          </a:bodyPr>
          <a:lstStyle/>
          <a:p>
            <a:pPr>
              <a:lnSpc>
                <a:spcPct val="150000"/>
              </a:lnSpc>
            </a:pPr>
            <a:r>
              <a:rPr lang="km-KH" sz="3100" kern="1200" dirty="0">
                <a:solidFill>
                  <a:schemeClr val="bg1"/>
                </a:solidFill>
                <a:latin typeface="+mj-lt"/>
                <a:ea typeface="+mj-ea"/>
                <a:cs typeface="+mn-cs"/>
              </a:rPr>
              <a:t>តើយើងស្ថិតនៅកន្លែង ហានិភ័យមែនឬ?</a:t>
            </a:r>
            <a:endParaRPr lang="en-US" sz="4800" kern="1200" dirty="0">
              <a:solidFill>
                <a:schemeClr val="bg1"/>
              </a:solidFill>
              <a:latin typeface="+mj-lt"/>
              <a:ea typeface="+mj-ea"/>
              <a:cs typeface="+mj-cs"/>
            </a:endParaRPr>
          </a:p>
        </p:txBody>
      </p:sp>
      <p:sp>
        <p:nvSpPr>
          <p:cNvPr id="22" name="Freeform: Shape 21">
            <a:extLst>
              <a:ext uri="{FF2B5EF4-FFF2-40B4-BE49-F238E27FC236}">
                <a16:creationId xmlns:a16="http://schemas.microsoft.com/office/drawing/2014/main" xmlns="" id="{BCC55ACC-A2F6-403C-A3A4-D59B3734D4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xmlns="" id="{598EBA13-C937-430B-9523-439FE21096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4" descr="A close up of a device&#10;&#10;Description automatically generated">
            <a:extLst>
              <a:ext uri="{FF2B5EF4-FFF2-40B4-BE49-F238E27FC236}">
                <a16:creationId xmlns:a16="http://schemas.microsoft.com/office/drawing/2014/main" xmlns="" id="{B6E08EEB-E39C-4F57-AF09-812B354CF3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0424" y="2588944"/>
            <a:ext cx="4333875" cy="2847527"/>
          </a:xfrm>
          <a:prstGeom prst="rect">
            <a:avLst/>
          </a:prstGeom>
        </p:spPr>
      </p:pic>
    </p:spTree>
    <p:extLst>
      <p:ext uri="{BB962C8B-B14F-4D97-AF65-F5344CB8AC3E}">
        <p14:creationId xmlns:p14="http://schemas.microsoft.com/office/powerpoint/2010/main" val="13497474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xmlns="" id="{EE1FC7B4-E4A7-4452-B413-1A623E3A72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13">
            <a:extLst>
              <a:ext uri="{FF2B5EF4-FFF2-40B4-BE49-F238E27FC236}">
                <a16:creationId xmlns:a16="http://schemas.microsoft.com/office/drawing/2014/main" xmlns="" id="{E0709AF0-24F0-4486-B189-BE6386BDB1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Freeform 11">
            <a:extLst>
              <a:ext uri="{FF2B5EF4-FFF2-40B4-BE49-F238E27FC236}">
                <a16:creationId xmlns:a16="http://schemas.microsoft.com/office/drawing/2014/main" xmlns="" id="{FBE3B62F-5853-4A3C-B050-6186351A71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35" name="Content Placeholder 6">
            <a:extLst>
              <a:ext uri="{FF2B5EF4-FFF2-40B4-BE49-F238E27FC236}">
                <a16:creationId xmlns:a16="http://schemas.microsoft.com/office/drawing/2014/main" xmlns="" id="{D391E0B6-A09C-48B0-8112-A65C20C12A35}"/>
              </a:ext>
            </a:extLst>
          </p:cNvPr>
          <p:cNvSpPr>
            <a:spLocks noGrp="1"/>
          </p:cNvSpPr>
          <p:nvPr>
            <p:ph idx="1"/>
          </p:nvPr>
        </p:nvSpPr>
        <p:spPr>
          <a:xfrm>
            <a:off x="838200" y="2191807"/>
            <a:ext cx="4936067" cy="3985155"/>
          </a:xfrm>
        </p:spPr>
        <p:txBody>
          <a:bodyPr rtlCol="0">
            <a:normAutofit/>
          </a:bodyPr>
          <a:lstStyle/>
          <a:p>
            <a:pPr marL="514350" indent="-514350">
              <a:buFont typeface="Arial" charset="0"/>
              <a:buChar char="•"/>
              <a:defRPr/>
            </a:pPr>
            <a:endParaRPr lang="en-US" sz="2000" dirty="0">
              <a:cs typeface="FreesiaUPC" pitchFamily="34" charset="-34"/>
            </a:endParaRPr>
          </a:p>
          <a:p>
            <a:pPr marL="514350" indent="-514350">
              <a:buFont typeface="Arial" charset="0"/>
              <a:buChar char="•"/>
              <a:defRPr/>
            </a:pPr>
            <a:endParaRPr lang="en-US" sz="2000" dirty="0">
              <a:cs typeface="FreesiaUPC" pitchFamily="34" charset="-34"/>
            </a:endParaRPr>
          </a:p>
          <a:p>
            <a:pPr indent="-137160">
              <a:buNone/>
              <a:defRPr/>
            </a:pPr>
            <a:endParaRPr lang="en-US" sz="2000" dirty="0">
              <a:cs typeface="FreesiaUPC" pitchFamily="34" charset="-34"/>
            </a:endParaRPr>
          </a:p>
          <a:p>
            <a:pPr indent="-137160">
              <a:buNone/>
              <a:defRPr/>
            </a:pPr>
            <a:endParaRPr lang="en-US" sz="2000" dirty="0">
              <a:cs typeface="FreesiaUPC" pitchFamily="34" charset="-34"/>
            </a:endParaRPr>
          </a:p>
        </p:txBody>
      </p:sp>
      <p:pic>
        <p:nvPicPr>
          <p:cNvPr id="3" name="Picture 2" descr="A picture containing text, map&#10;&#10;Description automatically generated">
            <a:extLst>
              <a:ext uri="{FF2B5EF4-FFF2-40B4-BE49-F238E27FC236}">
                <a16:creationId xmlns:a16="http://schemas.microsoft.com/office/drawing/2014/main" xmlns="" id="{B325BC50-B1EA-4252-BB8F-B854E7889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359" y="2191807"/>
            <a:ext cx="6953196" cy="3936869"/>
          </a:xfrm>
          <a:prstGeom prst="rect">
            <a:avLst/>
          </a:prstGeom>
        </p:spPr>
      </p:pic>
      <p:sp>
        <p:nvSpPr>
          <p:cNvPr id="8" name="Title 1">
            <a:extLst>
              <a:ext uri="{FF2B5EF4-FFF2-40B4-BE49-F238E27FC236}">
                <a16:creationId xmlns:a16="http://schemas.microsoft.com/office/drawing/2014/main" xmlns="" id="{5CF7FDA0-FAB0-4550-BF1F-2C41C654A23F}"/>
              </a:ext>
            </a:extLst>
          </p:cNvPr>
          <p:cNvSpPr txBox="1">
            <a:spLocks/>
          </p:cNvSpPr>
          <p:nvPr/>
        </p:nvSpPr>
        <p:spPr>
          <a:xfrm>
            <a:off x="899477" y="506951"/>
            <a:ext cx="9677538" cy="126686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km-KH" sz="3100" dirty="0">
                <a:cs typeface="+mn-cs"/>
              </a:rPr>
              <a:t>នៅអាស៊ីអគ្នេយ៍មិនទាន់មានការការពារ (រឹងមាំ) បទល្មើសផ្លូវភេទលើកុមារឆ្លងដែននៅឡើយ </a:t>
            </a:r>
            <a:endParaRPr lang="en-US" sz="4800" dirty="0"/>
          </a:p>
        </p:txBody>
      </p:sp>
    </p:spTree>
    <p:extLst>
      <p:ext uri="{BB962C8B-B14F-4D97-AF65-F5344CB8AC3E}">
        <p14:creationId xmlns:p14="http://schemas.microsoft.com/office/powerpoint/2010/main" val="952522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xmlns="" id="{EC3F8C12-5B3F-4FAC-8630-1F7195CB5B59}"/>
              </a:ext>
            </a:extLst>
          </p:cNvPr>
          <p:cNvPicPr>
            <a:picLocks noChangeAspect="1"/>
          </p:cNvPicPr>
          <p:nvPr/>
        </p:nvPicPr>
        <p:blipFill rotWithShape="1">
          <a:blip r:embed="rId3">
            <a:duotone>
              <a:prstClr val="black"/>
              <a:schemeClr val="tx2">
                <a:tint val="45000"/>
                <a:satMod val="400000"/>
              </a:schemeClr>
            </a:duotone>
            <a:alphaModFix amt="35000"/>
            <a:extLst>
              <a:ext uri="{28A0092B-C50C-407E-A947-70E740481C1C}">
                <a14:useLocalDpi xmlns:a14="http://schemas.microsoft.com/office/drawing/2010/main" val="0"/>
              </a:ext>
            </a:extLst>
          </a:blip>
          <a:srcRect t="9301"/>
          <a:stretch/>
        </p:blipFill>
        <p:spPr>
          <a:xfrm>
            <a:off x="-17" y="10"/>
            <a:ext cx="12192000" cy="6855948"/>
          </a:xfrm>
          <a:prstGeom prst="rect">
            <a:avLst/>
          </a:prstGeom>
        </p:spPr>
      </p:pic>
      <p:sp>
        <p:nvSpPr>
          <p:cNvPr id="6" name="Title 5">
            <a:extLst>
              <a:ext uri="{FF2B5EF4-FFF2-40B4-BE49-F238E27FC236}">
                <a16:creationId xmlns:a16="http://schemas.microsoft.com/office/drawing/2014/main" xmlns="" id="{40883C3B-5139-4DCB-8A25-7F5B7040DEF4}"/>
              </a:ext>
            </a:extLst>
          </p:cNvPr>
          <p:cNvSpPr>
            <a:spLocks noGrp="1"/>
          </p:cNvSpPr>
          <p:nvPr>
            <p:ph type="title"/>
          </p:nvPr>
        </p:nvSpPr>
        <p:spPr>
          <a:xfrm>
            <a:off x="531972" y="2367677"/>
            <a:ext cx="6092228" cy="1060307"/>
          </a:xfrm>
        </p:spPr>
        <p:txBody>
          <a:bodyPr rtlCol="0">
            <a:noAutofit/>
          </a:bodyPr>
          <a:lstStyle/>
          <a:p>
            <a:pPr>
              <a:defRPr/>
            </a:pPr>
            <a:r>
              <a:rPr lang="km-KH" sz="3200" dirty="0">
                <a:cs typeface="+mn-cs"/>
              </a:rPr>
              <a:t>តើប្រទេសកម្ពុជាជាគោដៅឬទេ? </a:t>
            </a:r>
            <a:endParaRPr lang="th-TH" sz="3200" dirty="0">
              <a:cs typeface="+mn-cs"/>
            </a:endParaRPr>
          </a:p>
        </p:txBody>
      </p:sp>
      <p:sp>
        <p:nvSpPr>
          <p:cNvPr id="18435" name="Content Placeholder 6">
            <a:extLst>
              <a:ext uri="{FF2B5EF4-FFF2-40B4-BE49-F238E27FC236}">
                <a16:creationId xmlns:a16="http://schemas.microsoft.com/office/drawing/2014/main" xmlns="" id="{504567E3-1DE0-4BDE-8C05-A89A3DAA7BF4}"/>
              </a:ext>
            </a:extLst>
          </p:cNvPr>
          <p:cNvSpPr>
            <a:spLocks noGrp="1"/>
          </p:cNvSpPr>
          <p:nvPr>
            <p:ph idx="1"/>
          </p:nvPr>
        </p:nvSpPr>
        <p:spPr>
          <a:xfrm>
            <a:off x="805543" y="2871982"/>
            <a:ext cx="5272888" cy="3181684"/>
          </a:xfrm>
        </p:spPr>
        <p:txBody>
          <a:bodyPr rtlCol="0" anchor="t">
            <a:normAutofit/>
          </a:bodyPr>
          <a:lstStyle/>
          <a:p>
            <a:pPr marL="0" indent="0">
              <a:spcBef>
                <a:spcPts val="0"/>
              </a:spcBef>
              <a:buNone/>
              <a:defRPr/>
            </a:pPr>
            <a:endParaRPr lang="en-US" sz="1800" i="1" dirty="0">
              <a:cs typeface="FreesiaUPC" pitchFamily="34" charset="-34"/>
            </a:endParaRPr>
          </a:p>
          <a:p>
            <a:pPr indent="-137160">
              <a:buNone/>
              <a:defRPr/>
            </a:pPr>
            <a:endParaRPr lang="en-US" sz="1800" dirty="0">
              <a:cs typeface="FreesiaUPC" pitchFamily="34" charset="-34"/>
            </a:endParaRPr>
          </a:p>
          <a:p>
            <a:pPr indent="-137160">
              <a:defRPr/>
            </a:pPr>
            <a:endParaRPr lang="en-AU" sz="1800" b="1" dirty="0"/>
          </a:p>
          <a:p>
            <a:pPr marL="34290" indent="0">
              <a:buNone/>
              <a:defRPr/>
            </a:pPr>
            <a:endParaRPr lang="en-AU" sz="1800" b="1" dirty="0"/>
          </a:p>
        </p:txBody>
      </p:sp>
      <p:sp>
        <p:nvSpPr>
          <p:cNvPr id="141" name="Freeform 49">
            <a:extLst>
              <a:ext uri="{FF2B5EF4-FFF2-40B4-BE49-F238E27FC236}">
                <a16:creationId xmlns:a16="http://schemas.microsoft.com/office/drawing/2014/main" xmlns="" id="{EF9B8DF2-C3F5-49A2-94D2-F7B65A0F1F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6982" name="Picture 2">
            <a:extLst>
              <a:ext uri="{FF2B5EF4-FFF2-40B4-BE49-F238E27FC236}">
                <a16:creationId xmlns:a16="http://schemas.microsoft.com/office/drawing/2014/main" xmlns="" id="{DFCAF76D-7566-4A93-A319-9FA85E55548F}"/>
              </a:ext>
            </a:extLst>
          </p:cNvPr>
          <p:cNvPicPr>
            <a:picLocks noChangeAspect="1"/>
          </p:cNvPicPr>
          <p:nvPr/>
        </p:nvPicPr>
        <p:blipFill rotWithShape="1">
          <a:blip r:embed="rId4">
            <a:extLst>
              <a:ext uri="{28A0092B-C50C-407E-A947-70E740481C1C}">
                <a14:useLocalDpi xmlns:a14="http://schemas.microsoft.com/office/drawing/2010/main" val="0"/>
              </a:ext>
            </a:extLst>
          </a:blip>
          <a:srcRect l="7606" r="5494" b="1"/>
          <a:stretch/>
        </p:blipFill>
        <p:spPr bwMode="auto">
          <a:xfrm>
            <a:off x="6893342"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1214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2000"/>
            <a:ext cx="7058307" cy="1964266"/>
          </a:xfrm>
          <a:prstGeom prst="rect">
            <a:avLst/>
          </a:prstGeom>
          <a:solidFill>
            <a:srgbClr val="50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xmlns="" id="{FA22F282-2374-41C4-885A-E4B6C23CD9CB}"/>
              </a:ext>
            </a:extLst>
          </p:cNvPr>
          <p:cNvSpPr>
            <a:spLocks noGrp="1"/>
          </p:cNvSpPr>
          <p:nvPr>
            <p:ph type="title"/>
          </p:nvPr>
        </p:nvSpPr>
        <p:spPr>
          <a:xfrm>
            <a:off x="524256" y="5650172"/>
            <a:ext cx="6594189" cy="742109"/>
          </a:xfrm>
        </p:spPr>
        <p:txBody>
          <a:bodyPr>
            <a:normAutofit fontScale="90000"/>
          </a:bodyPr>
          <a:lstStyle/>
          <a:p>
            <a:pPr algn="r" eaLnBrk="1" hangingPunct="1">
              <a:defRPr/>
            </a:pPr>
            <a:r>
              <a:rPr lang="en-US" sz="4100" dirty="0">
                <a:solidFill>
                  <a:srgbClr val="FFFFFF"/>
                </a:solidFill>
              </a:rPr>
              <a:t>.</a:t>
            </a:r>
            <a:br>
              <a:rPr lang="en-US" sz="4100" dirty="0">
                <a:solidFill>
                  <a:srgbClr val="FFFFFF"/>
                </a:solidFill>
              </a:rPr>
            </a:br>
            <a:endParaRPr lang="th-TH" sz="4100" dirty="0">
              <a:solidFill>
                <a:srgbClr val="FFFFFF"/>
              </a:solidFill>
            </a:endParaRPr>
          </a:p>
        </p:txBody>
      </p:sp>
      <p:pic>
        <p:nvPicPr>
          <p:cNvPr id="133124" name="Picture 1" descr="indonesia-political-map.jpg">
            <a:extLst>
              <a:ext uri="{FF2B5EF4-FFF2-40B4-BE49-F238E27FC236}">
                <a16:creationId xmlns:a16="http://schemas.microsoft.com/office/drawing/2014/main" xmlns="" id="{5A2C6715-D206-4F53-8798-6C8BD654042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509" r="1" b="5985"/>
          <a:stretch/>
        </p:blipFill>
        <p:spPr bwMode="auto">
          <a:xfrm>
            <a:off x="229017" y="0"/>
            <a:ext cx="7058306" cy="41073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 name="Rectangle 138">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35" name="Content Placeholder 6">
            <a:extLst>
              <a:ext uri="{FF2B5EF4-FFF2-40B4-BE49-F238E27FC236}">
                <a16:creationId xmlns:a16="http://schemas.microsoft.com/office/drawing/2014/main" xmlns="" id="{E4652C01-3AA6-406B-9D76-2828393D4E5F}"/>
              </a:ext>
            </a:extLst>
          </p:cNvPr>
          <p:cNvSpPr>
            <a:spLocks noGrp="1"/>
          </p:cNvSpPr>
          <p:nvPr>
            <p:ph idx="1"/>
          </p:nvPr>
        </p:nvSpPr>
        <p:spPr>
          <a:xfrm>
            <a:off x="8029319" y="917725"/>
            <a:ext cx="3424739" cy="4852362"/>
          </a:xfrm>
        </p:spPr>
        <p:txBody>
          <a:bodyPr rtlCol="0" anchor="ctr">
            <a:normAutofit/>
          </a:bodyPr>
          <a:lstStyle/>
          <a:p>
            <a:pPr marL="0" indent="0">
              <a:spcBef>
                <a:spcPts val="0"/>
              </a:spcBef>
              <a:buNone/>
              <a:defRPr/>
            </a:pPr>
            <a:endParaRPr lang="en-US" sz="2000" i="1">
              <a:solidFill>
                <a:srgbClr val="FFFFFF"/>
              </a:solidFill>
              <a:cs typeface="FreesiaUPC" pitchFamily="34" charset="-34"/>
            </a:endParaRPr>
          </a:p>
          <a:p>
            <a:pPr indent="-137160">
              <a:buNone/>
              <a:defRPr/>
            </a:pPr>
            <a:endParaRPr lang="en-US" sz="2000">
              <a:solidFill>
                <a:srgbClr val="FFFFFF"/>
              </a:solidFill>
              <a:cs typeface="FreesiaUPC" pitchFamily="34" charset="-34"/>
            </a:endParaRPr>
          </a:p>
          <a:p>
            <a:pPr marL="34290" indent="0">
              <a:buNone/>
              <a:defRPr/>
            </a:pPr>
            <a:endParaRPr lang="en-AU" sz="2000" b="1">
              <a:solidFill>
                <a:srgbClr val="FFFFFF"/>
              </a:solidFill>
            </a:endParaRPr>
          </a:p>
        </p:txBody>
      </p:sp>
      <p:sp>
        <p:nvSpPr>
          <p:cNvPr id="7" name="Title 5">
            <a:extLst>
              <a:ext uri="{FF2B5EF4-FFF2-40B4-BE49-F238E27FC236}">
                <a16:creationId xmlns:a16="http://schemas.microsoft.com/office/drawing/2014/main" xmlns="" id="{40883C3B-5139-4DCB-8A25-7F5B7040DEF4}"/>
              </a:ext>
            </a:extLst>
          </p:cNvPr>
          <p:cNvSpPr txBox="1">
            <a:spLocks/>
          </p:cNvSpPr>
          <p:nvPr/>
        </p:nvSpPr>
        <p:spPr>
          <a:xfrm>
            <a:off x="524256" y="4699050"/>
            <a:ext cx="6092228" cy="9163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km-KH" sz="2800" dirty="0">
              <a:solidFill>
                <a:schemeClr val="bg1"/>
              </a:solidFill>
              <a:cs typeface="+mn-cs"/>
            </a:endParaRPr>
          </a:p>
          <a:p>
            <a:pPr>
              <a:defRPr/>
            </a:pPr>
            <a:r>
              <a:rPr lang="km-KH" sz="2800" dirty="0">
                <a:solidFill>
                  <a:schemeClr val="bg1"/>
                </a:solidFill>
                <a:cs typeface="+mn-cs"/>
              </a:rPr>
              <a:t>ចូរក្រឡេកមើលប្រទេសឥណ្ឌូណេស៊ី </a:t>
            </a:r>
            <a:endParaRPr lang="th-TH" sz="2800" dirty="0">
              <a:solidFill>
                <a:schemeClr val="bg1"/>
              </a:solidFill>
              <a:cs typeface="+mn-cs"/>
            </a:endParaRPr>
          </a:p>
        </p:txBody>
      </p:sp>
    </p:spTree>
    <p:extLst>
      <p:ext uri="{BB962C8B-B14F-4D97-AF65-F5344CB8AC3E}">
        <p14:creationId xmlns:p14="http://schemas.microsoft.com/office/powerpoint/2010/main" val="338798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 name="Rectangle 199">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2000"/>
            <a:ext cx="7058307" cy="1964266"/>
          </a:xfrm>
          <a:prstGeom prst="rect">
            <a:avLst/>
          </a:prstGeom>
          <a:solidFill>
            <a:srgbClr val="454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1075" name="Picture 2">
            <a:extLst>
              <a:ext uri="{FF2B5EF4-FFF2-40B4-BE49-F238E27FC236}">
                <a16:creationId xmlns:a16="http://schemas.microsoft.com/office/drawing/2014/main" xmlns="" id="{B9D75D7C-483F-4749-AF48-84028D8DC0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495" b="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 name="Rectangle 201">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1" name="Content Placeholder 6">
            <a:extLst>
              <a:ext uri="{FF2B5EF4-FFF2-40B4-BE49-F238E27FC236}">
                <a16:creationId xmlns:a16="http://schemas.microsoft.com/office/drawing/2014/main" xmlns="" id="{C1A8C481-0659-40AB-8968-3430DED16785}"/>
              </a:ext>
            </a:extLst>
          </p:cNvPr>
          <p:cNvSpPr>
            <a:spLocks noGrp="1"/>
          </p:cNvSpPr>
          <p:nvPr>
            <p:ph idx="1"/>
          </p:nvPr>
        </p:nvSpPr>
        <p:spPr>
          <a:xfrm>
            <a:off x="7738281" y="917725"/>
            <a:ext cx="3715777" cy="4852362"/>
          </a:xfrm>
        </p:spPr>
        <p:txBody>
          <a:bodyPr rtlCol="0" anchor="ctr">
            <a:normAutofit/>
          </a:bodyPr>
          <a:lstStyle/>
          <a:p>
            <a:pPr marL="514350" indent="-514350">
              <a:lnSpc>
                <a:spcPct val="150000"/>
              </a:lnSpc>
              <a:buNone/>
              <a:defRPr/>
            </a:pPr>
            <a:r>
              <a:rPr lang="km-KH" sz="1700" dirty="0">
                <a:solidFill>
                  <a:srgbClr val="FFFFFF"/>
                </a:solidFill>
              </a:rPr>
              <a:t>សំណួរតែស្តខ្លីៗ៖ </a:t>
            </a:r>
            <a:endParaRPr lang="en-US" sz="1700" dirty="0">
              <a:solidFill>
                <a:srgbClr val="FFFFFF"/>
              </a:solidFill>
            </a:endParaRPr>
          </a:p>
          <a:p>
            <a:pPr marL="514350" indent="-514350">
              <a:lnSpc>
                <a:spcPct val="150000"/>
              </a:lnSpc>
              <a:buFont typeface="+mj-lt"/>
              <a:buAutoNum type="arabicPeriod"/>
              <a:defRPr/>
            </a:pPr>
            <a:r>
              <a:rPr lang="km-KH" sz="1700" dirty="0">
                <a:solidFill>
                  <a:srgbClr val="FFFFFF"/>
                </a:solidFill>
              </a:rPr>
              <a:t>តើអ្នកណាខ្លះធ្លាប់បានទៅប្រទេសឥណ្ឌូនេស៊ី? កន្លែងណា? </a:t>
            </a:r>
            <a:endParaRPr lang="en-US" sz="1700" dirty="0">
              <a:solidFill>
                <a:srgbClr val="FFFFFF"/>
              </a:solidFill>
            </a:endParaRPr>
          </a:p>
          <a:p>
            <a:pPr marL="514350" indent="-514350">
              <a:lnSpc>
                <a:spcPct val="150000"/>
              </a:lnSpc>
              <a:buFont typeface="+mj-lt"/>
              <a:buAutoNum type="arabicPeriod"/>
              <a:defRPr/>
            </a:pPr>
            <a:r>
              <a:rPr lang="km-KH" sz="1700" dirty="0">
                <a:solidFill>
                  <a:srgbClr val="FFFFFF"/>
                </a:solidFill>
              </a:rPr>
              <a:t>ប្រទេសឥណ្ឌូនេស៊ីមានប្រជាពលរដ្ឋប៉ុន្មាននាក់? </a:t>
            </a:r>
            <a:endParaRPr lang="en-US" sz="1700" dirty="0">
              <a:solidFill>
                <a:srgbClr val="FFFFFF"/>
              </a:solidFill>
            </a:endParaRPr>
          </a:p>
          <a:p>
            <a:pPr marL="514350" indent="-514350">
              <a:lnSpc>
                <a:spcPct val="150000"/>
              </a:lnSpc>
              <a:buFont typeface="+mj-lt"/>
              <a:buAutoNum type="arabicPeriod"/>
              <a:defRPr/>
            </a:pPr>
            <a:r>
              <a:rPr lang="km-KH" sz="1700" dirty="0">
                <a:solidFill>
                  <a:srgbClr val="FFFFFF"/>
                </a:solidFill>
              </a:rPr>
              <a:t>តើមានអ្នកទេសចរណ៍ប៉ុន្មាននាក់មកប្រទេសឥណ្ឌូនេស៊ីក្នុងឆ្នាំ២០១៨?</a:t>
            </a:r>
            <a:endParaRPr lang="en-US" sz="1700" dirty="0">
              <a:solidFill>
                <a:srgbClr val="FFFFFF"/>
              </a:solidFill>
            </a:endParaRPr>
          </a:p>
          <a:p>
            <a:pPr marL="514350" indent="-514350">
              <a:lnSpc>
                <a:spcPct val="150000"/>
              </a:lnSpc>
              <a:buFont typeface="+mj-lt"/>
              <a:buAutoNum type="arabicPeriod"/>
              <a:defRPr/>
            </a:pPr>
            <a:r>
              <a:rPr lang="km-KH" sz="1700" dirty="0">
                <a:solidFill>
                  <a:srgbClr val="FFFFFF"/>
                </a:solidFill>
              </a:rPr>
              <a:t>ចូររាប់ឈ្មោះកន្លែងទេសចរណ៍ល្បីៗក្នុងប្រទេសឥណ្ឌូនេស៊ី</a:t>
            </a:r>
            <a:endParaRPr lang="en-US" sz="1700" dirty="0">
              <a:solidFill>
                <a:srgbClr val="FFFFFF"/>
              </a:solidFill>
            </a:endParaRPr>
          </a:p>
          <a:p>
            <a:pPr indent="-137160">
              <a:buFont typeface="Arial" charset="0"/>
              <a:buChar char="•"/>
              <a:defRPr/>
            </a:pPr>
            <a:endParaRPr lang="en-US" sz="1700" dirty="0">
              <a:solidFill>
                <a:srgbClr val="FFFFFF"/>
              </a:solidFill>
            </a:endParaRPr>
          </a:p>
          <a:p>
            <a:pPr indent="-137160">
              <a:buFont typeface="Arial" charset="0"/>
              <a:buChar char="•"/>
              <a:defRPr/>
            </a:pPr>
            <a:endParaRPr lang="en-US" sz="1700" dirty="0">
              <a:solidFill>
                <a:srgbClr val="FFFFFF"/>
              </a:solidFill>
            </a:endParaRPr>
          </a:p>
        </p:txBody>
      </p:sp>
    </p:spTree>
    <p:extLst>
      <p:ext uri="{BB962C8B-B14F-4D97-AF65-F5344CB8AC3E}">
        <p14:creationId xmlns:p14="http://schemas.microsoft.com/office/powerpoint/2010/main" val="3168113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 name="Rectangle 255">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2000"/>
            <a:ext cx="7058307" cy="1964266"/>
          </a:xfrm>
          <a:prstGeom prst="rect">
            <a:avLst/>
          </a:prstGeom>
          <a:solidFill>
            <a:srgbClr val="4F5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xmlns="" id="{A4DB1BC8-55D3-4BF6-A242-1D355CDFF3BA}"/>
              </a:ext>
            </a:extLst>
          </p:cNvPr>
          <p:cNvSpPr>
            <a:spLocks noGrp="1"/>
          </p:cNvSpPr>
          <p:nvPr>
            <p:ph type="title"/>
          </p:nvPr>
        </p:nvSpPr>
        <p:spPr>
          <a:xfrm>
            <a:off x="524256" y="4767072"/>
            <a:ext cx="6594189" cy="1625210"/>
          </a:xfrm>
        </p:spPr>
        <p:txBody>
          <a:bodyPr rtlCol="0">
            <a:normAutofit fontScale="90000"/>
          </a:bodyPr>
          <a:lstStyle/>
          <a:p>
            <a:pPr algn="ctr">
              <a:defRPr/>
            </a:pPr>
            <a:r>
              <a:rPr lang="km-KH" sz="4000" dirty="0">
                <a:solidFill>
                  <a:srgbClr val="FFFFFF"/>
                </a:solidFill>
                <a:cs typeface="+mn-cs"/>
              </a:rPr>
              <a:t/>
            </a:r>
            <a:br>
              <a:rPr lang="km-KH" sz="4000" dirty="0">
                <a:solidFill>
                  <a:srgbClr val="FFFFFF"/>
                </a:solidFill>
                <a:cs typeface="+mn-cs"/>
              </a:rPr>
            </a:br>
            <a:r>
              <a:rPr lang="km-KH" sz="4000" dirty="0">
                <a:solidFill>
                  <a:srgbClr val="FFFFFF"/>
                </a:solidFill>
                <a:cs typeface="+mn-cs"/>
              </a:rPr>
              <a:t>ទេសចរណ៍នៅឥណ្ឌូនេស៊ី</a:t>
            </a:r>
            <a:br>
              <a:rPr lang="km-KH" sz="4000" dirty="0">
                <a:solidFill>
                  <a:srgbClr val="FFFFFF"/>
                </a:solidFill>
                <a:cs typeface="+mn-cs"/>
              </a:rPr>
            </a:br>
            <a:r>
              <a:rPr lang="en-US" dirty="0">
                <a:solidFill>
                  <a:srgbClr val="FFFFFF"/>
                </a:solidFill>
              </a:rPr>
              <a:t/>
            </a:r>
            <a:br>
              <a:rPr lang="en-US" dirty="0">
                <a:solidFill>
                  <a:srgbClr val="FFFFFF"/>
                </a:solidFill>
              </a:rPr>
            </a:br>
            <a:endParaRPr lang="th-TH" dirty="0">
              <a:solidFill>
                <a:srgbClr val="FFFFFF"/>
              </a:solidFill>
            </a:endParaRPr>
          </a:p>
        </p:txBody>
      </p:sp>
      <p:pic>
        <p:nvPicPr>
          <p:cNvPr id="135170" name="Picture 1" descr="Indonesia.jpg">
            <a:extLst>
              <a:ext uri="{FF2B5EF4-FFF2-40B4-BE49-F238E27FC236}">
                <a16:creationId xmlns:a16="http://schemas.microsoft.com/office/drawing/2014/main" xmlns="" id="{FB9423F5-DC6F-4B56-A348-EC75C20680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27" r="1" b="1"/>
          <a:stretch/>
        </p:blipFill>
        <p:spPr bwMode="auto">
          <a:xfrm>
            <a:off x="327547" y="340783"/>
            <a:ext cx="7058306" cy="41073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 name="Rectangle 256">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1" name="Content Placeholder 6">
            <a:extLst>
              <a:ext uri="{FF2B5EF4-FFF2-40B4-BE49-F238E27FC236}">
                <a16:creationId xmlns:a16="http://schemas.microsoft.com/office/drawing/2014/main" xmlns="" id="{3CE5AA82-7290-4B62-83BC-5C212B218241}"/>
              </a:ext>
            </a:extLst>
          </p:cNvPr>
          <p:cNvSpPr>
            <a:spLocks noGrp="1"/>
          </p:cNvSpPr>
          <p:nvPr>
            <p:ph idx="1"/>
          </p:nvPr>
        </p:nvSpPr>
        <p:spPr>
          <a:xfrm>
            <a:off x="7738281" y="846162"/>
            <a:ext cx="3957849" cy="4940490"/>
          </a:xfrm>
        </p:spPr>
        <p:txBody>
          <a:bodyPr rtlCol="0" anchor="ctr">
            <a:normAutofit/>
          </a:bodyPr>
          <a:lstStyle/>
          <a:p>
            <a:pPr marL="0" indent="0">
              <a:lnSpc>
                <a:spcPct val="150000"/>
              </a:lnSpc>
              <a:buNone/>
              <a:defRPr/>
            </a:pPr>
            <a:r>
              <a:rPr lang="en-US" sz="1900" dirty="0">
                <a:solidFill>
                  <a:srgbClr val="FFFFFF"/>
                </a:solidFill>
              </a:rPr>
              <a:t> </a:t>
            </a:r>
            <a:endParaRPr lang="km-KH" sz="1900" dirty="0">
              <a:solidFill>
                <a:srgbClr val="FFFFFF"/>
              </a:solidFill>
            </a:endParaRPr>
          </a:p>
          <a:p>
            <a:pPr marL="0" indent="0">
              <a:lnSpc>
                <a:spcPct val="150000"/>
              </a:lnSpc>
              <a:buNone/>
              <a:defRPr/>
            </a:pPr>
            <a:r>
              <a:rPr lang="km-KH" sz="1900" dirty="0">
                <a:solidFill>
                  <a:srgbClr val="FFFFFF"/>
                </a:solidFill>
              </a:rPr>
              <a:t>     ទេសចរណ៍គឺជាវិស័យមួយដ៏សំខាន់ដើម្បីជម្រុញការអភិវឌ្ឍន៍សេដ្ឋកិច្ចប្រទេសឥណ្ឌូនេស៊ី</a:t>
            </a:r>
          </a:p>
          <a:p>
            <a:pPr marL="0" indent="0">
              <a:lnSpc>
                <a:spcPct val="150000"/>
              </a:lnSpc>
              <a:buNone/>
              <a:defRPr/>
            </a:pPr>
            <a:r>
              <a:rPr lang="km-KH" sz="1900" dirty="0">
                <a:solidFill>
                  <a:srgbClr val="FFFFFF"/>
                </a:solidFill>
              </a:rPr>
              <a:t>     ចំនួន </a:t>
            </a:r>
            <a:r>
              <a:rPr lang="en-US" sz="1900" dirty="0">
                <a:solidFill>
                  <a:srgbClr val="FFFFFF"/>
                </a:solidFill>
              </a:rPr>
              <a:t>IVAs </a:t>
            </a:r>
            <a:r>
              <a:rPr lang="km-KH" sz="1900" dirty="0">
                <a:solidFill>
                  <a:srgbClr val="FFFFFF"/>
                </a:solidFill>
              </a:rPr>
              <a:t>ទៅកាន់ប្រទេសឥណ្ឌូនេស៊ីបានកើនឡើងរាងរាល់ឆ្នាំ៖</a:t>
            </a:r>
          </a:p>
          <a:p>
            <a:pPr marL="0" indent="0">
              <a:lnSpc>
                <a:spcPct val="150000"/>
              </a:lnSpc>
              <a:buNone/>
              <a:defRPr/>
            </a:pPr>
            <a:r>
              <a:rPr lang="km-KH" sz="1900" dirty="0">
                <a:solidFill>
                  <a:srgbClr val="FFFFFF"/>
                </a:solidFill>
              </a:rPr>
              <a:t>     ២០១៥៖ ៨,៥ លាននាក់</a:t>
            </a:r>
          </a:p>
          <a:p>
            <a:pPr marL="0" indent="0">
              <a:lnSpc>
                <a:spcPct val="150000"/>
              </a:lnSpc>
              <a:buNone/>
              <a:defRPr/>
            </a:pPr>
            <a:r>
              <a:rPr lang="km-KH" sz="1900" dirty="0">
                <a:solidFill>
                  <a:srgbClr val="FFFFFF"/>
                </a:solidFill>
              </a:rPr>
              <a:t>     ២០១៦៖ ១១,៥ លាននាក់</a:t>
            </a:r>
          </a:p>
          <a:p>
            <a:pPr marL="0" indent="0">
              <a:lnSpc>
                <a:spcPct val="150000"/>
              </a:lnSpc>
              <a:buNone/>
              <a:defRPr/>
            </a:pPr>
            <a:r>
              <a:rPr lang="km-KH" sz="1900" dirty="0">
                <a:solidFill>
                  <a:srgbClr val="FFFFFF"/>
                </a:solidFill>
              </a:rPr>
              <a:t>     ២០១៧៖ ១២,៦ លាននាក់</a:t>
            </a:r>
          </a:p>
          <a:p>
            <a:pPr marL="0" indent="0">
              <a:lnSpc>
                <a:spcPct val="150000"/>
              </a:lnSpc>
              <a:buNone/>
              <a:defRPr/>
            </a:pPr>
            <a:r>
              <a:rPr lang="km-KH" sz="1900" dirty="0">
                <a:solidFill>
                  <a:srgbClr val="FFFFFF"/>
                </a:solidFill>
              </a:rPr>
              <a:t>     មានប្រទេសចំនួន ៥ ដែលបាន​ទៅទស្សនាច្រើនជាងគេបំផុត៖</a:t>
            </a:r>
          </a:p>
          <a:p>
            <a:pPr>
              <a:lnSpc>
                <a:spcPct val="150000"/>
              </a:lnSpc>
              <a:buFontTx/>
              <a:buChar char="-"/>
              <a:defRPr/>
            </a:pPr>
            <a:r>
              <a:rPr lang="km-KH" sz="1900" dirty="0">
                <a:solidFill>
                  <a:srgbClr val="FFFFFF"/>
                </a:solidFill>
              </a:rPr>
              <a:t>១. </a:t>
            </a:r>
            <a:r>
              <a:rPr lang="en-US" sz="1900" dirty="0">
                <a:solidFill>
                  <a:srgbClr val="FFFFFF"/>
                </a:solidFill>
              </a:rPr>
              <a:t>RRC, </a:t>
            </a:r>
            <a:r>
              <a:rPr lang="km-KH" sz="1900" dirty="0">
                <a:solidFill>
                  <a:srgbClr val="FFFFFF"/>
                </a:solidFill>
              </a:rPr>
              <a:t>២. សឹង្ហបូរី, ៣. អូស្រ្តាលី, ៤. ម៉ាឡេស៊ី ៥. ជប៉ុន</a:t>
            </a:r>
            <a:endParaRPr lang="en-US" sz="1900" dirty="0">
              <a:solidFill>
                <a:srgbClr val="FFFFFF"/>
              </a:solidFill>
            </a:endParaRPr>
          </a:p>
          <a:p>
            <a:pPr indent="-137160">
              <a:buFont typeface="Arial" charset="0"/>
              <a:buChar char="•"/>
              <a:defRPr/>
            </a:pPr>
            <a:endParaRPr lang="en-US" sz="1900" dirty="0">
              <a:solidFill>
                <a:srgbClr val="FFFFFF"/>
              </a:solidFill>
            </a:endParaRPr>
          </a:p>
        </p:txBody>
      </p:sp>
      <p:sp>
        <p:nvSpPr>
          <p:cNvPr id="7" name="Title 5">
            <a:extLst>
              <a:ext uri="{FF2B5EF4-FFF2-40B4-BE49-F238E27FC236}">
                <a16:creationId xmlns:a16="http://schemas.microsoft.com/office/drawing/2014/main" xmlns="" id="{A4DB1BC8-55D3-4BF6-A242-1D355CDFF3BA}"/>
              </a:ext>
            </a:extLst>
          </p:cNvPr>
          <p:cNvSpPr txBox="1">
            <a:spLocks/>
          </p:cNvSpPr>
          <p:nvPr/>
        </p:nvSpPr>
        <p:spPr>
          <a:xfrm>
            <a:off x="3384645" y="2497541"/>
            <a:ext cx="3837388" cy="7233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defRPr/>
            </a:pPr>
            <a:r>
              <a:rPr lang="km-KH" sz="6000" dirty="0"/>
              <a:t/>
            </a:r>
            <a:br>
              <a:rPr lang="km-KH" sz="6000" dirty="0"/>
            </a:br>
            <a:endParaRPr lang="km-KH" sz="6000" dirty="0"/>
          </a:p>
          <a:p>
            <a:pPr algn="r">
              <a:defRPr/>
            </a:pPr>
            <a:r>
              <a:rPr lang="km-KH" sz="6000" dirty="0"/>
              <a:t>ឥណ្ឌូនេស៊ីដ៏អស្ចាររ្យ</a:t>
            </a:r>
            <a:br>
              <a:rPr lang="km-KH" sz="6000" dirty="0"/>
            </a:br>
            <a:r>
              <a:rPr lang="en-US" sz="6000" dirty="0"/>
              <a:t/>
            </a:r>
            <a:br>
              <a:rPr lang="en-US" sz="6000" dirty="0"/>
            </a:br>
            <a:endParaRPr lang="th-TH" sz="6000" dirty="0"/>
          </a:p>
        </p:txBody>
      </p:sp>
    </p:spTree>
    <p:extLst>
      <p:ext uri="{BB962C8B-B14F-4D97-AF65-F5344CB8AC3E}">
        <p14:creationId xmlns:p14="http://schemas.microsoft.com/office/powerpoint/2010/main" val="3216166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37220" name="Picture 3" descr="misselectrix-blogspot-com.jpg">
            <a:extLst>
              <a:ext uri="{FF2B5EF4-FFF2-40B4-BE49-F238E27FC236}">
                <a16:creationId xmlns:a16="http://schemas.microsoft.com/office/drawing/2014/main" xmlns="" id="{7629E206-8079-403B-AA59-544661DA3C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02" r="41623"/>
          <a:stretch/>
        </p:blipFill>
        <p:spPr bwMode="auto">
          <a:xfrm>
            <a:off x="6185051" y="10"/>
            <a:ext cx="5997632" cy="6857990"/>
          </a:xfrm>
          <a:custGeom>
            <a:avLst/>
            <a:gdLst>
              <a:gd name="connsiteX0" fmla="*/ 0 w 5997632"/>
              <a:gd name="connsiteY0" fmla="*/ 0 h 6858000"/>
              <a:gd name="connsiteX1" fmla="*/ 5997632 w 5997632"/>
              <a:gd name="connsiteY1" fmla="*/ 0 h 6858000"/>
              <a:gd name="connsiteX2" fmla="*/ 5997632 w 5997632"/>
              <a:gd name="connsiteY2" fmla="*/ 6858000 h 6858000"/>
              <a:gd name="connsiteX3" fmla="*/ 3178693 w 599763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97632" h="6858000">
                <a:moveTo>
                  <a:pt x="0" y="0"/>
                </a:moveTo>
                <a:lnTo>
                  <a:pt x="5997632" y="0"/>
                </a:lnTo>
                <a:lnTo>
                  <a:pt x="5997632" y="6858000"/>
                </a:lnTo>
                <a:lnTo>
                  <a:pt x="3178693"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1" name="Picture 4" descr="BaliStock1small.jpg">
            <a:extLst>
              <a:ext uri="{FF2B5EF4-FFF2-40B4-BE49-F238E27FC236}">
                <a16:creationId xmlns:a16="http://schemas.microsoft.com/office/drawing/2014/main" xmlns="" id="{D53AB6A4-6473-49D4-9BD2-8733BD02CF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69" r="652" b="-1"/>
          <a:stretch/>
        </p:blipFill>
        <p:spPr bwMode="auto">
          <a:xfrm>
            <a:off x="-1" y="10"/>
            <a:ext cx="9141744" cy="6857990"/>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 name="Freeform: Shape 137">
            <a:extLst>
              <a:ext uri="{FF2B5EF4-FFF2-40B4-BE49-F238E27FC236}">
                <a16:creationId xmlns:a16="http://schemas.microsoft.com/office/drawing/2014/main" xmlns="" id="{37FEB674-D811-4FFE-A878-29D0C0ED18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773847"/>
            <a:ext cx="6434783" cy="3310306"/>
          </a:xfrm>
          <a:custGeom>
            <a:avLst/>
            <a:gdLst>
              <a:gd name="connsiteX0" fmla="*/ 0 w 6434783"/>
              <a:gd name="connsiteY0" fmla="*/ 0 h 3310306"/>
              <a:gd name="connsiteX1" fmla="*/ 3829872 w 6434783"/>
              <a:gd name="connsiteY1" fmla="*/ 0 h 3310306"/>
              <a:gd name="connsiteX2" fmla="*/ 4896100 w 6434783"/>
              <a:gd name="connsiteY2" fmla="*/ 0 h 3310306"/>
              <a:gd name="connsiteX3" fmla="*/ 4901677 w 6434783"/>
              <a:gd name="connsiteY3" fmla="*/ 0 h 3310306"/>
              <a:gd name="connsiteX4" fmla="*/ 6434783 w 6434783"/>
              <a:gd name="connsiteY4" fmla="*/ 3310306 h 3310306"/>
              <a:gd name="connsiteX5" fmla="*/ 0 w 6434783"/>
              <a:gd name="connsiteY5" fmla="*/ 3310306 h 331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4783" h="3310306">
                <a:moveTo>
                  <a:pt x="0" y="0"/>
                </a:moveTo>
                <a:lnTo>
                  <a:pt x="3829872" y="0"/>
                </a:lnTo>
                <a:lnTo>
                  <a:pt x="4896100" y="0"/>
                </a:lnTo>
                <a:lnTo>
                  <a:pt x="4901677" y="0"/>
                </a:lnTo>
                <a:lnTo>
                  <a:pt x="6434783" y="3310306"/>
                </a:lnTo>
                <a:lnTo>
                  <a:pt x="0" y="3310306"/>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xmlns="" id="{FF2664E7-8C4E-458C-A354-A46CD7832DA9}"/>
              </a:ext>
            </a:extLst>
          </p:cNvPr>
          <p:cNvSpPr>
            <a:spLocks noGrp="1"/>
          </p:cNvSpPr>
          <p:nvPr>
            <p:ph type="title"/>
          </p:nvPr>
        </p:nvSpPr>
        <p:spPr>
          <a:xfrm>
            <a:off x="386052" y="2166721"/>
            <a:ext cx="4620544" cy="915035"/>
          </a:xfrm>
        </p:spPr>
        <p:txBody>
          <a:bodyPr rtlCol="0">
            <a:noAutofit/>
          </a:bodyPr>
          <a:lstStyle/>
          <a:p>
            <a:pPr>
              <a:lnSpc>
                <a:spcPct val="150000"/>
              </a:lnSpc>
              <a:defRPr/>
            </a:pPr>
            <a:r>
              <a:rPr lang="km-KH" sz="2400" dirty="0">
                <a:cs typeface="+mn-cs"/>
              </a:rPr>
              <a:t>ទីក្រុងបាលី </a:t>
            </a:r>
            <a:r>
              <a:rPr lang="km-KH" sz="2400" dirty="0">
                <a:solidFill>
                  <a:srgbClr val="FFFFFF"/>
                </a:solidFill>
                <a:cs typeface="+mn-cs"/>
              </a:rPr>
              <a:t>ប្រទេសឥណ្ឌូនេស៊ី</a:t>
            </a:r>
            <a:endParaRPr lang="th-TH" sz="2400" dirty="0">
              <a:cs typeface="+mn-cs"/>
            </a:endParaRPr>
          </a:p>
        </p:txBody>
      </p:sp>
      <p:sp>
        <p:nvSpPr>
          <p:cNvPr id="7171" name="Content Placeholder 6">
            <a:extLst>
              <a:ext uri="{FF2B5EF4-FFF2-40B4-BE49-F238E27FC236}">
                <a16:creationId xmlns:a16="http://schemas.microsoft.com/office/drawing/2014/main" xmlns="" id="{9CA4C634-7BE1-4D92-AFCD-0B31C6F3FBC2}"/>
              </a:ext>
            </a:extLst>
          </p:cNvPr>
          <p:cNvSpPr>
            <a:spLocks noGrp="1"/>
          </p:cNvSpPr>
          <p:nvPr>
            <p:ph idx="1"/>
          </p:nvPr>
        </p:nvSpPr>
        <p:spPr>
          <a:xfrm>
            <a:off x="618064" y="3081756"/>
            <a:ext cx="4620544" cy="1775994"/>
          </a:xfrm>
        </p:spPr>
        <p:txBody>
          <a:bodyPr rtlCol="0">
            <a:normAutofit/>
          </a:bodyPr>
          <a:lstStyle/>
          <a:p>
            <a:pPr marL="628650" lvl="1" indent="-457200">
              <a:buFontTx/>
              <a:buChar char="-"/>
              <a:defRPr/>
            </a:pPr>
            <a:endParaRPr lang="en-US" sz="1800">
              <a:cs typeface="FreesiaUPC" pitchFamily="34" charset="-34"/>
            </a:endParaRPr>
          </a:p>
          <a:p>
            <a:pPr marL="457200" indent="-457200">
              <a:buFontTx/>
              <a:buChar char="-"/>
              <a:defRPr/>
            </a:pPr>
            <a:endParaRPr lang="en-US" sz="1800">
              <a:cs typeface="FreesiaUPC" pitchFamily="34" charset="-34"/>
            </a:endParaRPr>
          </a:p>
          <a:p>
            <a:pPr marL="34290" indent="0">
              <a:buNone/>
              <a:defRPr/>
            </a:pPr>
            <a:endParaRPr lang="en-US" sz="1800">
              <a:cs typeface="FreesiaUPC" pitchFamily="34" charset="-34"/>
            </a:endParaRPr>
          </a:p>
          <a:p>
            <a:pPr indent="-137160">
              <a:buFont typeface="Arial" charset="0"/>
              <a:buChar char="•"/>
              <a:defRPr/>
            </a:pPr>
            <a:endParaRPr lang="en-US" sz="1800">
              <a:cs typeface="FreesiaUPC" pitchFamily="34" charset="-34"/>
            </a:endParaRPr>
          </a:p>
        </p:txBody>
      </p:sp>
    </p:spTree>
    <p:extLst>
      <p:ext uri="{BB962C8B-B14F-4D97-AF65-F5344CB8AC3E}">
        <p14:creationId xmlns:p14="http://schemas.microsoft.com/office/powerpoint/2010/main" val="27607038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1280</TotalTime>
  <Words>2623</Words>
  <Application>Microsoft Office PowerPoint</Application>
  <PresentationFormat>Custom</PresentationFormat>
  <Paragraphs>396</Paragraphs>
  <Slides>26</Slides>
  <Notes>25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What do you know about situation in Cambodia? </vt:lpstr>
      <vt:lpstr>តើយើងស្ថិតនៅកន្លែង ហានិភ័យមែនឬ?</vt:lpstr>
      <vt:lpstr>PowerPoint Presentation</vt:lpstr>
      <vt:lpstr>តើប្រទេសកម្ពុជាជាគោដៅឬទេ? </vt:lpstr>
      <vt:lpstr>. </vt:lpstr>
      <vt:lpstr>PowerPoint Presentation</vt:lpstr>
      <vt:lpstr> ទេសចរណ៍នៅឥណ្ឌូនេស៊ី  </vt:lpstr>
      <vt:lpstr>ទីក្រុងបាលី ប្រទេសឥណ្ឌូនេស៊ី</vt:lpstr>
      <vt:lpstr> ហេតុអ្វីបានជាប្រទេសឥណ្ឌូនេស៊ីជាគោលដៅខ្ពស់បំផុតសម្រាប់ជនល្មើសរួមភេទលើកុមារជាជនជាតិអូស្រ្តាលី?  </vt:lpstr>
      <vt:lpstr>កក្តាហានិភ័យចំពោះទេសចរណ៍ផ្លូវភេទលើកុមារក្នុងប្រទេសឥណ្ឌូនេស៊ី</vt:lpstr>
      <vt:lpstr>ឥណ្ឌូនេស៊ី  – ឧទា. ករណី </vt:lpstr>
      <vt:lpstr>ឥណ្ឌូនេស៊ី  – ឧទា. ករណី </vt:lpstr>
      <vt:lpstr> </vt:lpstr>
      <vt:lpstr>ប៉ុន្តែ,  អ្វីជាការប្រឈម? </vt:lpstr>
      <vt:lpstr>  តើអ្វីជាការប្រឈមចំពោះនគរបាល?</vt:lpstr>
      <vt:lpstr>How does this issue relate to me?</vt:lpstr>
      <vt:lpstr>ការការពារកុមារគឺជាភារកិច្ចរបស់យើងទាំងអស់គ្នា</vt:lpstr>
      <vt:lpstr>តើសិទ្ធិរបស់កុមារមានអ្វីខ្លះ?</vt:lpstr>
      <vt:lpstr>តើខេតុបករណ៍អន្តរជាតិមាន អ្វីខ្លះ?</vt:lpstr>
      <vt:lpstr>តើកាតព្វកិច្ចនៃការការពារកូនរបស់ខ្ញុំមានអ្វីខ្លះ?</vt:lpstr>
      <vt:lpstr> តើសកម្មភាពអ្វីខ្លះ (របស់បុគ្គល) ដែលខ្ញុំអាចប្រើប្រាស់ដើម្បីការពារកុមារ? What personal actions can I take to protect children? </vt:lpstr>
      <vt:lpstr>ត្រូវយល់ថា៖ អ្វីៗគឺចាប់ផ្តើមពីខ្លួនយើង។</vt:lpstr>
      <vt:lpstr>PowerPoint Presentation</vt:lpstr>
      <vt:lpstr> ដូច្នេះ តើនរគបាលអាចធ្វើអ្វី? (So, what can Police do?) </vt:lpstr>
      <vt:lpstr>តើយើងអាចធ្វើអ្វីខ្លះ? What else can we 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CHILDREN  FROM  FOREIGN CHILD SEX OFFENDERS   Phnom Penh 2019</dc:title>
  <dc:creator>anita dodds</dc:creator>
  <cp:lastModifiedBy>SOFITEL</cp:lastModifiedBy>
  <cp:revision>71</cp:revision>
  <dcterms:created xsi:type="dcterms:W3CDTF">2019-05-20T15:51:40Z</dcterms:created>
  <dcterms:modified xsi:type="dcterms:W3CDTF">2019-07-01T10:24:37Z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048b966c-7109-4ba8-9d69-9306af08c4ca</vt:lpwstr>
  </property>
  <property fmtid="{D5CDD505-2E9C-101B-9397-08002B2CF9AE}" pid="3" name="SEC">
    <vt:lpwstr>UNCLASSIFIED</vt:lpwstr>
  </property>
  <property fmtid="{D5CDD505-2E9C-101B-9397-08002B2CF9AE}" pid="4" name="DLM">
    <vt:lpwstr>No DLM</vt:lpwstr>
  </property>
</Properties>
</file>