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870" r:id="rId2"/>
    <p:sldId id="773" r:id="rId3"/>
    <p:sldId id="1056" r:id="rId4"/>
    <p:sldId id="1057" r:id="rId5"/>
    <p:sldId id="774" r:id="rId6"/>
    <p:sldId id="776" r:id="rId7"/>
    <p:sldId id="1058" r:id="rId8"/>
    <p:sldId id="1059" r:id="rId9"/>
    <p:sldId id="1060" r:id="rId10"/>
    <p:sldId id="920" r:id="rId11"/>
    <p:sldId id="1061" r:id="rId12"/>
    <p:sldId id="1062" r:id="rId13"/>
    <p:sldId id="1063" r:id="rId14"/>
    <p:sldId id="1064" r:id="rId15"/>
    <p:sldId id="1065" r:id="rId16"/>
    <p:sldId id="1046" r:id="rId17"/>
    <p:sldId id="871" r:id="rId18"/>
    <p:sldId id="815" r:id="rId19"/>
    <p:sldId id="812" r:id="rId20"/>
    <p:sldId id="855" r:id="rId21"/>
    <p:sldId id="872" r:id="rId22"/>
    <p:sldId id="822" r:id="rId23"/>
    <p:sldId id="816" r:id="rId24"/>
    <p:sldId id="818" r:id="rId25"/>
    <p:sldId id="819" r:id="rId26"/>
    <p:sldId id="814" r:id="rId27"/>
    <p:sldId id="722" r:id="rId28"/>
    <p:sldId id="820" r:id="rId29"/>
    <p:sldId id="856" r:id="rId30"/>
    <p:sldId id="873" r:id="rId31"/>
    <p:sldId id="874" r:id="rId32"/>
    <p:sldId id="875" r:id="rId33"/>
    <p:sldId id="876" r:id="rId34"/>
    <p:sldId id="877" r:id="rId35"/>
    <p:sldId id="1042" r:id="rId36"/>
    <p:sldId id="853" r:id="rId37"/>
    <p:sldId id="852" r:id="rId38"/>
    <p:sldId id="878" r:id="rId39"/>
    <p:sldId id="828" r:id="rId40"/>
    <p:sldId id="926" r:id="rId41"/>
    <p:sldId id="616" r:id="rId42"/>
    <p:sldId id="617" r:id="rId43"/>
    <p:sldId id="608" r:id="rId44"/>
    <p:sldId id="777" r:id="rId45"/>
    <p:sldId id="759" r:id="rId46"/>
    <p:sldId id="719" r:id="rId47"/>
    <p:sldId id="609" r:id="rId48"/>
    <p:sldId id="780" r:id="rId49"/>
    <p:sldId id="800" r:id="rId50"/>
    <p:sldId id="1028" r:id="rId51"/>
    <p:sldId id="1027" r:id="rId52"/>
    <p:sldId id="1035" r:id="rId53"/>
    <p:sldId id="1029" r:id="rId54"/>
    <p:sldId id="1032" r:id="rId55"/>
    <p:sldId id="1030" r:id="rId56"/>
    <p:sldId id="1039" r:id="rId57"/>
    <p:sldId id="103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dodds" initials="ad" lastIdx="1" clrIdx="0">
    <p:extLst>
      <p:ext uri="{19B8F6BF-5375-455C-9EA6-DF929625EA0E}">
        <p15:presenceInfo xmlns:p15="http://schemas.microsoft.com/office/powerpoint/2012/main" xmlns="" userId="b503af6dd4e30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9" autoAdjust="0"/>
    <p:restoredTop sz="94605" autoAdjust="0"/>
  </p:normalViewPr>
  <p:slideViewPr>
    <p:cSldViewPr snapToGrid="0">
      <p:cViewPr varScale="1">
        <p:scale>
          <a:sx n="62" d="100"/>
          <a:sy n="62" d="100"/>
        </p:scale>
        <p:origin x="-90" y="-246"/>
      </p:cViewPr>
      <p:guideLst>
        <p:guide orient="horz" pos="2160"/>
        <p:guide pos="3840"/>
      </p:guideLst>
    </p:cSldViewPr>
  </p:slideViewPr>
  <p:notesTextViewPr>
    <p:cViewPr>
      <p:scale>
        <a:sx n="1" d="1"/>
        <a:sy n="1" d="1"/>
      </p:scale>
      <p:origin x="0" y="0"/>
    </p:cViewPr>
  </p:notesTextViewPr>
  <p:sorterViewPr>
    <p:cViewPr>
      <p:scale>
        <a:sx n="48" d="100"/>
        <a:sy n="48" d="100"/>
      </p:scale>
      <p:origin x="0" y="-9019"/>
    </p:cViewPr>
  </p:sorterViewPr>
  <p:notesViewPr>
    <p:cSldViewPr snapToGrid="0">
      <p:cViewPr>
        <p:scale>
          <a:sx n="85" d="100"/>
          <a:sy n="85" d="100"/>
        </p:scale>
        <p:origin x="27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8190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70254C17-C702-4314-AF20-AE26BDE1454D}"/>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D17C7394-782A-44D0-8C73-B503B9B7209E}"/>
              </a:ext>
            </a:extLst>
          </p:cNvPr>
          <p:cNvSpPr>
            <a:spLocks noGrp="1"/>
          </p:cNvSpPr>
          <p:nvPr>
            <p:ph type="body" idx="1"/>
          </p:nvPr>
        </p:nvSpPr>
        <p:spPr/>
        <p:txBody>
          <a:bodyPr/>
          <a:lstStyle/>
          <a:p>
            <a:pPr marL="165415" indent="-165415">
              <a:buFont typeface="Arial" pitchFamily="34" charset="0"/>
              <a:buNone/>
              <a:defRPr/>
            </a:pPr>
            <a:r>
              <a:rPr lang="en-US" dirty="0"/>
              <a:t>Cambodian Officer to give a presentation about the law relating to child sexual exploitation in tourism and online child sexual exploitation.</a:t>
            </a:r>
          </a:p>
          <a:p>
            <a:pPr marL="165415" indent="-165415">
              <a:buFont typeface="Arial" pitchFamily="34" charset="0"/>
              <a:buNone/>
              <a:defRPr/>
            </a:pPr>
            <a:endParaRPr lang="en-US" dirty="0"/>
          </a:p>
          <a:p>
            <a:pPr marL="165415" indent="-165415">
              <a:buFont typeface="Arial" pitchFamily="34" charset="0"/>
              <a:buChar char="•"/>
              <a:defRPr/>
            </a:pPr>
            <a:endParaRPr lang="en-US" dirty="0"/>
          </a:p>
          <a:p>
            <a:pPr marL="165415" indent="-165415">
              <a:defRPr/>
            </a:pPr>
            <a:endParaRPr lang="en-US" i="1" dirty="0"/>
          </a:p>
          <a:p>
            <a:pPr>
              <a:defRPr/>
            </a:pPr>
            <a:endParaRPr lang="en-US" dirty="0"/>
          </a:p>
        </p:txBody>
      </p:sp>
      <p:sp>
        <p:nvSpPr>
          <p:cNvPr id="68612" name="Slide Number Placeholder 3">
            <a:extLst>
              <a:ext uri="{FF2B5EF4-FFF2-40B4-BE49-F238E27FC236}">
                <a16:creationId xmlns:a16="http://schemas.microsoft.com/office/drawing/2014/main" xmlns="" id="{19613C03-4205-411D-A35E-9BE3BFB386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06E4FA-CFCF-4E43-8F8E-356C48ACC2BB}"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09917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AE588506-5027-4672-B36B-1D98A9306B59}"/>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xmlns="" id="{41DD7129-362D-4CC8-AE12-AC8597E118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VIDEO </a:t>
            </a:r>
            <a:r>
              <a:rPr lang="en-US" altLang="en-US" dirty="0"/>
              <a:t>– Show video and explain the situation of online sexual exploitation by foreign offenders.</a:t>
            </a:r>
          </a:p>
          <a:p>
            <a:endParaRPr lang="en-US" altLang="en-US" dirty="0"/>
          </a:p>
          <a:p>
            <a:r>
              <a:rPr lang="en-US" altLang="en-US" b="1" u="sng" dirty="0"/>
              <a:t>HANDOUT</a:t>
            </a:r>
            <a:r>
              <a:rPr lang="en-US" altLang="en-US" dirty="0"/>
              <a:t> – Amanda Todd News Story</a:t>
            </a:r>
          </a:p>
        </p:txBody>
      </p:sp>
      <p:sp>
        <p:nvSpPr>
          <p:cNvPr id="109572" name="Slide Number Placeholder 3">
            <a:extLst>
              <a:ext uri="{FF2B5EF4-FFF2-40B4-BE49-F238E27FC236}">
                <a16:creationId xmlns:a16="http://schemas.microsoft.com/office/drawing/2014/main" xmlns="" id="{6C3C10D0-3E1B-4BE4-80E4-B90E2EA623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E0734719-72EA-4101-9ECE-1F2804FE89E8}"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10</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6306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50798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24326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22431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6E2210D5-B1E5-4B36-B337-C1A282F744FA}"/>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xmlns="" id="{7843CEC4-B5C7-4DF1-B19E-6A0824A62E67}"/>
              </a:ext>
            </a:extLst>
          </p:cNvPr>
          <p:cNvSpPr>
            <a:spLocks noGrp="1"/>
          </p:cNvSpPr>
          <p:nvPr>
            <p:ph type="body" idx="1"/>
          </p:nvPr>
        </p:nvSpPr>
        <p:spPr/>
        <p:txBody>
          <a:bodyPr/>
          <a:lstStyle/>
          <a:p>
            <a:endParaRPr lang="en-US" dirty="0"/>
          </a:p>
          <a:p>
            <a:pPr>
              <a:defRPr/>
            </a:pPr>
            <a:endParaRPr lang="en-US" dirty="0"/>
          </a:p>
          <a:p>
            <a:pPr>
              <a:defRPr/>
            </a:pPr>
            <a:endParaRPr lang="en-US" dirty="0"/>
          </a:p>
        </p:txBody>
      </p:sp>
      <p:sp>
        <p:nvSpPr>
          <p:cNvPr id="72708" name="Slide Number Placeholder 3">
            <a:extLst>
              <a:ext uri="{FF2B5EF4-FFF2-40B4-BE49-F238E27FC236}">
                <a16:creationId xmlns:a16="http://schemas.microsoft.com/office/drawing/2014/main" xmlns="" id="{904C7134-A9CC-49CA-A432-71E9CAF1D3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931FCF-DA0D-48B8-9F4A-6037F430C982}"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92099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1453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learn from the activities of other police and stakeholders around the world.</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17984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79881CC2-FE92-4B41-8100-5E880F45B322}"/>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32BFC169-9F3B-4F88-B41E-BEE6FBD35BAD}"/>
              </a:ext>
            </a:extLst>
          </p:cNvPr>
          <p:cNvSpPr>
            <a:spLocks noGrp="1"/>
          </p:cNvSpPr>
          <p:nvPr>
            <p:ph type="body" idx="1"/>
          </p:nvPr>
        </p:nvSpPr>
        <p:spPr>
          <a:xfrm>
            <a:off x="681038" y="4716463"/>
            <a:ext cx="5435600" cy="5210175"/>
          </a:xfrm>
        </p:spPr>
        <p:txBody>
          <a:bodyPr/>
          <a:lstStyle/>
          <a:p>
            <a:pPr marL="165415" indent="-165415">
              <a:buFont typeface="Arial" pitchFamily="34" charset="0"/>
              <a:buChar char="•"/>
              <a:defRPr/>
            </a:pPr>
            <a:endParaRPr lang="en-US" sz="1100" dirty="0"/>
          </a:p>
          <a:p>
            <a:pPr>
              <a:defRPr/>
            </a:pPr>
            <a:endParaRPr lang="en-US" dirty="0"/>
          </a:p>
        </p:txBody>
      </p:sp>
      <p:sp>
        <p:nvSpPr>
          <p:cNvPr id="84996" name="Slide Number Placeholder 3">
            <a:extLst>
              <a:ext uri="{FF2B5EF4-FFF2-40B4-BE49-F238E27FC236}">
                <a16:creationId xmlns:a16="http://schemas.microsoft.com/office/drawing/2014/main" xmlns="" id="{B9E9C19F-50BA-4B54-A064-65FBDFF7D0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B51ACBD8-AB65-4143-8A77-93E36ECB1F9B}"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17</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417060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7AA68BFA-F76D-459C-90FD-05446DBF9B35}"/>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xmlns="" id="{8F63825A-D2E7-4E57-8132-62C6D750FE19}"/>
              </a:ext>
            </a:extLst>
          </p:cNvPr>
          <p:cNvSpPr>
            <a:spLocks noGrp="1"/>
          </p:cNvSpPr>
          <p:nvPr>
            <p:ph type="body" idx="1"/>
          </p:nvPr>
        </p:nvSpPr>
        <p:spPr>
          <a:xfrm>
            <a:off x="685800" y="4435109"/>
            <a:ext cx="5435600" cy="44744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r>
              <a:rPr lang="en-US" altLang="en-US" sz="1100" b="1" u="sng" dirty="0">
                <a:solidFill>
                  <a:srgbClr val="FF6600"/>
                </a:solidFill>
              </a:rPr>
              <a:t>EXPLAIN</a:t>
            </a:r>
          </a:p>
          <a:p>
            <a:pPr marL="165100" indent="-165100">
              <a:buFontTx/>
              <a:buChar char="•"/>
            </a:pPr>
            <a:r>
              <a:rPr lang="en-AU" altLang="en-US" dirty="0"/>
              <a:t>Governments around the world are introducing formal systems to protect children from those who pose a risk to their safety.</a:t>
            </a:r>
          </a:p>
          <a:p>
            <a:pPr marL="165100" indent="-165100">
              <a:buFontTx/>
              <a:buChar char="•"/>
            </a:pPr>
            <a:r>
              <a:rPr lang="en-AU" altLang="en-US" dirty="0"/>
              <a:t>In Australia, the Government has introduced a mandatory ‘Working with Children Check’ (WWC) .  The Working With Children Check is a formal police clearance process to prevent people with a prior history of child sexual abuse from working in directly with children.  </a:t>
            </a:r>
          </a:p>
          <a:p>
            <a:pPr marL="165100" indent="-165100">
              <a:buFontTx/>
              <a:buChar char="•"/>
            </a:pPr>
            <a:r>
              <a:rPr lang="en-AU" altLang="en-US" dirty="0"/>
              <a:t>Any staff  in paid or voluntary employment who work in occupations that directly engage with children (such as teachers, medical staff, non-government organisations, child care workers, faith based organisations, sporting group staff) must apply to the Australian Police for the Working With Children Check.</a:t>
            </a:r>
          </a:p>
          <a:p>
            <a:pPr marL="165100" indent="-165100">
              <a:buFontTx/>
              <a:buChar char="•"/>
            </a:pPr>
            <a:r>
              <a:rPr lang="en-AU" altLang="en-US" dirty="0"/>
              <a:t>Employers, volunteer organisations and agencies must ensure that any of their staff or volunteers who work with children have the formal registration card with photographic identification.</a:t>
            </a:r>
          </a:p>
          <a:p>
            <a:pPr marL="165100" indent="-165100">
              <a:buFontTx/>
              <a:buChar char="•"/>
            </a:pPr>
            <a:r>
              <a:rPr lang="en-AU" altLang="en-US" dirty="0"/>
              <a:t>For this system to be effective, the national police must have a central database that records the criminal history of their country’s citizens.  </a:t>
            </a:r>
          </a:p>
          <a:p>
            <a:pPr marL="165100" indent="-165100">
              <a:buFontTx/>
              <a:buChar char="•"/>
            </a:pPr>
            <a:r>
              <a:rPr lang="en-AU" altLang="en-US" dirty="0"/>
              <a:t>While it is recognised that the majority of child sex offenders do not have a criminal record (because their crimes are undetected/unreported), this is still an effective measure to prevent known child sex offenders from having inappropriate access to children.</a:t>
            </a:r>
          </a:p>
          <a:p>
            <a:pPr marL="165100" indent="-165100"/>
            <a:r>
              <a:rPr lang="en-AU" altLang="en-US" b="1" u="sng" dirty="0">
                <a:solidFill>
                  <a:srgbClr val="FF6600"/>
                </a:solidFill>
              </a:rPr>
              <a:t>ASK</a:t>
            </a:r>
          </a:p>
          <a:p>
            <a:pPr marL="165100" indent="-165100">
              <a:buFontTx/>
              <a:buChar char="•"/>
            </a:pPr>
            <a:r>
              <a:rPr lang="en-AU" altLang="en-US" dirty="0"/>
              <a:t>If your government does not yet have a formal police database, what other vetting mechanisms can be instituted to screen employees  who work with children? </a:t>
            </a:r>
            <a:endParaRPr lang="en-US" altLang="en-US" dirty="0"/>
          </a:p>
        </p:txBody>
      </p:sp>
      <p:sp>
        <p:nvSpPr>
          <p:cNvPr id="89092" name="Slide Number Placeholder 3">
            <a:extLst>
              <a:ext uri="{FF2B5EF4-FFF2-40B4-BE49-F238E27FC236}">
                <a16:creationId xmlns:a16="http://schemas.microsoft.com/office/drawing/2014/main" xmlns="" id="{B44AF82B-37C1-4301-B8C4-59338719BA0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F27927BF-ECC6-424E-BEC1-E18AAE2D5C5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18</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71202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D495207D-936C-4E51-A626-BB9C4731CB97}"/>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7030E809-F129-4475-962A-AAE7E3EFC2DB}"/>
              </a:ext>
            </a:extLst>
          </p:cNvPr>
          <p:cNvSpPr>
            <a:spLocks noGrp="1"/>
          </p:cNvSpPr>
          <p:nvPr>
            <p:ph type="body" idx="1"/>
          </p:nvPr>
        </p:nvSpPr>
        <p:spPr>
          <a:xfrm>
            <a:off x="681038" y="4716463"/>
            <a:ext cx="5435600" cy="5210175"/>
          </a:xfrm>
        </p:spPr>
        <p:txBody>
          <a:bodyPr/>
          <a:lstStyle/>
          <a:p>
            <a:pPr marL="165415" indent="-165415">
              <a:defRPr/>
            </a:pPr>
            <a:r>
              <a:rPr lang="en-US" sz="1100" b="1" u="sng" dirty="0">
                <a:solidFill>
                  <a:srgbClr val="FF6600"/>
                </a:solidFill>
              </a:rPr>
              <a:t>EXPLAIN</a:t>
            </a:r>
          </a:p>
          <a:p>
            <a:pPr marL="165415" indent="-165415">
              <a:defRPr/>
            </a:pPr>
            <a:r>
              <a:rPr lang="en-US" sz="1100" dirty="0">
                <a:solidFill>
                  <a:srgbClr val="FF6600"/>
                </a:solidFill>
              </a:rPr>
              <a:t>ASEAN Regional Education Campaign</a:t>
            </a:r>
          </a:p>
          <a:p>
            <a:pPr marL="165415" indent="-165415">
              <a:defRPr/>
            </a:pPr>
            <a:endParaRPr lang="en-US" sz="1100" b="1" u="sng" dirty="0">
              <a:solidFill>
                <a:srgbClr val="FF6600"/>
              </a:solidFill>
            </a:endParaRPr>
          </a:p>
          <a:p>
            <a:pPr marL="165415" indent="-165415">
              <a:defRPr/>
            </a:pPr>
            <a:r>
              <a:rPr lang="en-US" sz="1100" b="1" u="sng" dirty="0">
                <a:solidFill>
                  <a:srgbClr val="FF6600"/>
                </a:solidFill>
              </a:rPr>
              <a:t>ASK</a:t>
            </a:r>
            <a:endParaRPr lang="en-US" sz="1100" dirty="0"/>
          </a:p>
          <a:p>
            <a:pPr>
              <a:buFont typeface="Arial" pitchFamily="34" charset="0"/>
              <a:buNone/>
              <a:defRPr/>
            </a:pPr>
            <a:r>
              <a:rPr lang="en-US" sz="1100" dirty="0"/>
              <a:t>What campaigns are you already running?  How could you involve the tourism industry in the campaign?</a:t>
            </a:r>
          </a:p>
          <a:p>
            <a:pPr marL="165415" indent="-165415">
              <a:buFont typeface="Arial" pitchFamily="34" charset="0"/>
              <a:buChar char="•"/>
              <a:defRPr/>
            </a:pPr>
            <a:endParaRPr lang="en-US" sz="1100" dirty="0"/>
          </a:p>
          <a:p>
            <a:pPr>
              <a:defRPr/>
            </a:pPr>
            <a:endParaRPr lang="en-US" dirty="0"/>
          </a:p>
        </p:txBody>
      </p:sp>
      <p:sp>
        <p:nvSpPr>
          <p:cNvPr id="91140" name="Slide Number Placeholder 3">
            <a:extLst>
              <a:ext uri="{FF2B5EF4-FFF2-40B4-BE49-F238E27FC236}">
                <a16:creationId xmlns:a16="http://schemas.microsoft.com/office/drawing/2014/main" xmlns="" id="{9D657C23-16F3-4994-A44B-D3EA4442C3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EF1762D5-76B4-40F6-BC9A-F6860B9CC01A}"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19</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51927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marL="165415" indent="-165415">
              <a:defRPr/>
            </a:pPr>
            <a:r>
              <a:rPr lang="en-AU" b="1" u="sng" dirty="0"/>
              <a:t>INVITE</a:t>
            </a:r>
          </a:p>
          <a:p>
            <a:pPr marL="165415" indent="-165415">
              <a:defRPr/>
            </a:pPr>
            <a:r>
              <a:rPr lang="en-AU" dirty="0"/>
              <a:t>Invite a representative from Cambodia Prosecutor’s Office to deliver a short session </a:t>
            </a:r>
          </a:p>
          <a:p>
            <a:pPr marL="165415" indent="-165415">
              <a:defRPr/>
            </a:pPr>
            <a:r>
              <a:rPr lang="en-AU" dirty="0"/>
              <a:t>(15 mins) to explain the laws in Cambodia which relate to child sexual exploitation </a:t>
            </a:r>
          </a:p>
          <a:p>
            <a:pPr marL="165415" indent="-165415">
              <a:defRPr/>
            </a:pPr>
            <a:r>
              <a:rPr lang="en-AU" dirty="0"/>
              <a:t>and which could be used for cases of child sex tourism and online child sexual </a:t>
            </a:r>
          </a:p>
          <a:p>
            <a:pPr marL="165415" indent="-165415">
              <a:defRPr/>
            </a:pPr>
            <a:r>
              <a:rPr lang="en-AU" dirty="0"/>
              <a:t>exploitation.</a:t>
            </a:r>
          </a:p>
          <a:p>
            <a:pPr marL="165415" indent="-165415">
              <a:defRPr/>
            </a:pPr>
            <a:endParaRPr lang="en-AU" dirty="0"/>
          </a:p>
          <a:p>
            <a:pPr marL="165415" indent="-165415">
              <a:defRPr/>
            </a:pPr>
            <a:r>
              <a:rPr lang="en-AU" dirty="0"/>
              <a:t>The following topics should be covered:</a:t>
            </a:r>
          </a:p>
          <a:p>
            <a:pPr marL="622615" lvl="1" indent="-165415">
              <a:buFont typeface="Arial" pitchFamily="34" charset="0"/>
              <a:buChar char="•"/>
              <a:defRPr/>
            </a:pPr>
            <a:r>
              <a:rPr lang="en-US" dirty="0"/>
              <a:t>What is the law in Cambodia?</a:t>
            </a:r>
          </a:p>
          <a:p>
            <a:pPr marL="622615" lvl="1" indent="-165415">
              <a:buFont typeface="Arial" pitchFamily="34" charset="0"/>
              <a:buChar char="•"/>
              <a:defRPr/>
            </a:pPr>
            <a:r>
              <a:rPr lang="en-US" dirty="0"/>
              <a:t>What are the penalties for child sexual exploitation in Cambodia?</a:t>
            </a:r>
          </a:p>
          <a:p>
            <a:pPr marL="622615" lvl="1" indent="-165415">
              <a:buFont typeface="Arial" pitchFamily="34" charset="0"/>
              <a:buChar char="•"/>
              <a:defRPr/>
            </a:pPr>
            <a:r>
              <a:rPr lang="en-US" dirty="0"/>
              <a:t>What are some examples of how the law has been applied in Cambodia?</a:t>
            </a:r>
          </a:p>
          <a:p>
            <a:pPr marL="165415" indent="-165415">
              <a:defRPr/>
            </a:pPr>
            <a:endParaRPr lang="en-AU" dirty="0"/>
          </a:p>
          <a:p>
            <a:pPr marL="165415" indent="-165415">
              <a:buFont typeface="Arial" pitchFamily="34" charset="0"/>
              <a:buChar char="•"/>
              <a:defRPr/>
            </a:pPr>
            <a:endParaRPr lang="en-US" dirty="0"/>
          </a:p>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857296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D0523902-4CE5-43FB-B8B9-9DC839BE2713}"/>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32BFC169-9F3B-4F88-B41E-BEE6FBD35BAD}"/>
              </a:ext>
            </a:extLst>
          </p:cNvPr>
          <p:cNvSpPr>
            <a:spLocks noGrp="1"/>
          </p:cNvSpPr>
          <p:nvPr>
            <p:ph type="body" idx="1"/>
          </p:nvPr>
        </p:nvSpPr>
        <p:spPr>
          <a:xfrm>
            <a:off x="681038" y="4716463"/>
            <a:ext cx="5435600" cy="5210175"/>
          </a:xfrm>
        </p:spPr>
        <p:txBody>
          <a:bodyPr/>
          <a:lstStyle/>
          <a:p>
            <a:pPr marL="165415" indent="-165415">
              <a:defRPr/>
            </a:pPr>
            <a:r>
              <a:rPr lang="en-US" sz="1100" b="1" u="sng" dirty="0">
                <a:solidFill>
                  <a:srgbClr val="FF6600"/>
                </a:solidFill>
              </a:rPr>
              <a:t>EXPLAIN</a:t>
            </a:r>
          </a:p>
          <a:p>
            <a:pPr marL="165415" indent="-165415">
              <a:buFont typeface="Arial" pitchFamily="34" charset="0"/>
              <a:buChar char="•"/>
              <a:defRPr/>
            </a:pPr>
            <a:r>
              <a:rPr lang="en-US" sz="1100" dirty="0"/>
              <a:t>In all countries, the websites of tourism ministries are frequently visited by international travellers.  The Ministry of Tourism in Cambodia welcomes overseas visitors, but makes its commitment to child protection very clear through the inclusion of a child protection campaign message on the front page of their website.</a:t>
            </a:r>
            <a:endParaRPr lang="en-US" sz="1100" b="1" u="sng" dirty="0">
              <a:solidFill>
                <a:srgbClr val="FF6600"/>
              </a:solidFill>
            </a:endParaRPr>
          </a:p>
          <a:p>
            <a:pPr marL="165415" indent="-165415">
              <a:defRPr/>
            </a:pPr>
            <a:endParaRPr lang="en-US" sz="1100" b="1" u="sng" dirty="0">
              <a:solidFill>
                <a:srgbClr val="FF6600"/>
              </a:solidFill>
            </a:endParaRPr>
          </a:p>
          <a:p>
            <a:pPr marL="165415" indent="-165415">
              <a:defRPr/>
            </a:pPr>
            <a:r>
              <a:rPr lang="en-US" sz="1100" b="1" u="sng" dirty="0">
                <a:solidFill>
                  <a:srgbClr val="FF6600"/>
                </a:solidFill>
              </a:rPr>
              <a:t>ASK</a:t>
            </a:r>
            <a:endParaRPr lang="en-US" sz="1100" dirty="0"/>
          </a:p>
          <a:p>
            <a:pPr marL="165415" indent="-165415">
              <a:buFont typeface="Arial" pitchFamily="34" charset="0"/>
              <a:buChar char="•"/>
              <a:defRPr/>
            </a:pPr>
            <a:r>
              <a:rPr lang="en-US" sz="1100" dirty="0"/>
              <a:t>What information do you provide on your Government websites to keep children safe from sexual exploitation in tourism?</a:t>
            </a:r>
          </a:p>
          <a:p>
            <a:pPr marL="165415" indent="-165415">
              <a:buFont typeface="Arial" pitchFamily="34" charset="0"/>
              <a:buChar char="•"/>
              <a:defRPr/>
            </a:pPr>
            <a:r>
              <a:rPr lang="en-US" sz="1100" dirty="0"/>
              <a:t>How can you better promote your commitment to keep children safe from sexual exploitation in tourism?</a:t>
            </a:r>
          </a:p>
          <a:p>
            <a:pPr marL="165415" indent="-165415">
              <a:buFont typeface="Arial" pitchFamily="34" charset="0"/>
              <a:buChar char="•"/>
              <a:defRPr/>
            </a:pPr>
            <a:endParaRPr lang="en-US" sz="1100" dirty="0"/>
          </a:p>
          <a:p>
            <a:pPr>
              <a:defRPr/>
            </a:pPr>
            <a:endParaRPr lang="en-US" dirty="0"/>
          </a:p>
        </p:txBody>
      </p:sp>
      <p:sp>
        <p:nvSpPr>
          <p:cNvPr id="87044" name="Slide Number Placeholder 3">
            <a:extLst>
              <a:ext uri="{FF2B5EF4-FFF2-40B4-BE49-F238E27FC236}">
                <a16:creationId xmlns:a16="http://schemas.microsoft.com/office/drawing/2014/main" xmlns="" id="{8EFBD1BC-FD2E-4861-9628-FF080273549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7C95C472-AE44-40D3-ABF0-66955420D62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20</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031755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784A3682-EB5E-43F0-94BD-24F2C252C8C2}"/>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xmlns="" id="{F7E9E7E9-9EB9-4AED-94AA-8CE3AA989345}"/>
              </a:ext>
            </a:extLst>
          </p:cNvPr>
          <p:cNvSpPr>
            <a:spLocks noGrp="1"/>
          </p:cNvSpPr>
          <p:nvPr>
            <p:ph type="body" idx="1"/>
          </p:nvPr>
        </p:nvSpPr>
        <p:spPr>
          <a:xfrm>
            <a:off x="681038" y="4716463"/>
            <a:ext cx="54356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a:solidFill>
                <a:srgbClr val="00FF00"/>
              </a:solidFill>
            </a:endParaRPr>
          </a:p>
        </p:txBody>
      </p:sp>
      <p:sp>
        <p:nvSpPr>
          <p:cNvPr id="95236" name="Slide Number Placeholder 3">
            <a:extLst>
              <a:ext uri="{FF2B5EF4-FFF2-40B4-BE49-F238E27FC236}">
                <a16:creationId xmlns:a16="http://schemas.microsoft.com/office/drawing/2014/main" xmlns="" id="{E4024439-BD0E-4CB7-BF35-73531B4706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B6F4ABB-083D-4BCE-9E03-B8EF0998D248}"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21</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95744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7E52424A-D204-4242-8D25-6A72733B037B}"/>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xmlns="" id="{60CE5994-34A8-4B50-A4C0-457D6E7976AE}"/>
              </a:ext>
            </a:extLst>
          </p:cNvPr>
          <p:cNvSpPr>
            <a:spLocks noGrp="1"/>
          </p:cNvSpPr>
          <p:nvPr>
            <p:ph type="body" idx="1"/>
          </p:nvPr>
        </p:nvSpPr>
        <p:spPr>
          <a:xfrm>
            <a:off x="681038" y="4716463"/>
            <a:ext cx="54356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r>
              <a:rPr lang="en-US" altLang="en-US" sz="1100" dirty="0"/>
              <a:t>EXPLAIN the Interpol tools.</a:t>
            </a:r>
          </a:p>
          <a:p>
            <a:pPr marL="165100" indent="-165100">
              <a:spcBef>
                <a:spcPct val="0"/>
              </a:spcBef>
            </a:pPr>
            <a:endParaRPr lang="en-US" altLang="en-US" sz="1100" dirty="0"/>
          </a:p>
          <a:p>
            <a:pPr marL="165100" indent="-165100">
              <a:spcBef>
                <a:spcPct val="0"/>
              </a:spcBef>
            </a:pPr>
            <a:r>
              <a:rPr lang="en-US" altLang="en-US" sz="1100" dirty="0"/>
              <a:t>HANDOUT : Christopher Neil Media Story</a:t>
            </a:r>
          </a:p>
        </p:txBody>
      </p:sp>
      <p:sp>
        <p:nvSpPr>
          <p:cNvPr id="97284" name="Slide Number Placeholder 3">
            <a:extLst>
              <a:ext uri="{FF2B5EF4-FFF2-40B4-BE49-F238E27FC236}">
                <a16:creationId xmlns:a16="http://schemas.microsoft.com/office/drawing/2014/main" xmlns="" id="{5881885D-7053-40A6-91F1-0871CFCCC5D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89B99B4-3F0C-47C3-B778-835F9899A17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22</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27093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38FD349C-0981-4E4C-8764-46EEB15F7455}"/>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32BFC169-9F3B-4F88-B41E-BEE6FBD35BAD}"/>
              </a:ext>
            </a:extLst>
          </p:cNvPr>
          <p:cNvSpPr>
            <a:spLocks noGrp="1"/>
          </p:cNvSpPr>
          <p:nvPr>
            <p:ph type="body" idx="1"/>
          </p:nvPr>
        </p:nvSpPr>
        <p:spPr>
          <a:xfrm>
            <a:off x="681038" y="4716463"/>
            <a:ext cx="5435600" cy="5210175"/>
          </a:xfrm>
        </p:spPr>
        <p:txBody>
          <a:bodyPr/>
          <a:lstStyle/>
          <a:p>
            <a:pPr marL="165415" indent="-165415">
              <a:defRPr/>
            </a:pPr>
            <a:r>
              <a:rPr lang="en-US" sz="1100" b="1" u="sng" dirty="0">
                <a:solidFill>
                  <a:srgbClr val="FF6600"/>
                </a:solidFill>
              </a:rPr>
              <a:t>EXPLAIN</a:t>
            </a:r>
          </a:p>
          <a:p>
            <a:pPr marL="165415" indent="-165415">
              <a:buFont typeface="Arial" pitchFamily="34" charset="0"/>
              <a:buChar char="•"/>
              <a:defRPr/>
            </a:pPr>
            <a:r>
              <a:rPr lang="en-US" sz="1100" dirty="0"/>
              <a:t>In all countries, the websites of tourism ministries are frequently visited by international travellers.  The Ministry of Tourism in Cambodia welcomes overseas visitors, but makes its commitment to child protection very clear through the inclusion of a child protection campaign message on the front page of their website.</a:t>
            </a:r>
            <a:endParaRPr lang="en-US" sz="1100" b="1" u="sng" dirty="0">
              <a:solidFill>
                <a:srgbClr val="FF6600"/>
              </a:solidFill>
            </a:endParaRPr>
          </a:p>
          <a:p>
            <a:pPr marL="165415" indent="-165415">
              <a:defRPr/>
            </a:pPr>
            <a:endParaRPr lang="en-US" sz="1100" b="1" u="sng" dirty="0">
              <a:solidFill>
                <a:srgbClr val="FF6600"/>
              </a:solidFill>
            </a:endParaRPr>
          </a:p>
          <a:p>
            <a:pPr marL="165415" indent="-165415">
              <a:defRPr/>
            </a:pPr>
            <a:r>
              <a:rPr lang="en-US" sz="1100" b="1" u="sng" dirty="0">
                <a:solidFill>
                  <a:srgbClr val="FF6600"/>
                </a:solidFill>
              </a:rPr>
              <a:t>ASK</a:t>
            </a:r>
            <a:endParaRPr lang="en-US" sz="1100" dirty="0"/>
          </a:p>
          <a:p>
            <a:pPr marL="165415" indent="-165415">
              <a:buFont typeface="Arial" pitchFamily="34" charset="0"/>
              <a:buChar char="•"/>
              <a:defRPr/>
            </a:pPr>
            <a:r>
              <a:rPr lang="en-US" sz="1100" dirty="0"/>
              <a:t>What information do you provide on your Government websites to keep children safe from sexual exploitation in tourism?</a:t>
            </a:r>
          </a:p>
          <a:p>
            <a:pPr marL="165415" indent="-165415">
              <a:buFont typeface="Arial" pitchFamily="34" charset="0"/>
              <a:buChar char="•"/>
              <a:defRPr/>
            </a:pPr>
            <a:r>
              <a:rPr lang="en-US" sz="1100" dirty="0"/>
              <a:t>How can you better promote your commitment to keep children safe from sexual exploitation in tourism?</a:t>
            </a:r>
          </a:p>
          <a:p>
            <a:pPr marL="165415" indent="-165415">
              <a:buFont typeface="Arial" pitchFamily="34" charset="0"/>
              <a:buChar char="•"/>
              <a:defRPr/>
            </a:pPr>
            <a:endParaRPr lang="en-US" sz="1100" dirty="0"/>
          </a:p>
          <a:p>
            <a:pPr>
              <a:defRPr/>
            </a:pPr>
            <a:endParaRPr lang="en-US" dirty="0"/>
          </a:p>
        </p:txBody>
      </p:sp>
      <p:sp>
        <p:nvSpPr>
          <p:cNvPr id="93188" name="Slide Number Placeholder 3">
            <a:extLst>
              <a:ext uri="{FF2B5EF4-FFF2-40B4-BE49-F238E27FC236}">
                <a16:creationId xmlns:a16="http://schemas.microsoft.com/office/drawing/2014/main" xmlns="" id="{B3D85A4B-05AE-40BD-BFA2-9DD7C83CA04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75CCE33-8311-45E1-9B4F-447C6E4B96EB}"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23</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83478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E92652FA-0BDE-46BF-8B18-0A8105B4BC2E}"/>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E63E1588-EA03-485B-B235-34A08FE284FE}"/>
              </a:ext>
            </a:extLst>
          </p:cNvPr>
          <p:cNvSpPr>
            <a:spLocks noGrp="1"/>
          </p:cNvSpPr>
          <p:nvPr>
            <p:ph type="body" idx="1"/>
          </p:nvPr>
        </p:nvSpPr>
        <p:spPr>
          <a:xfrm>
            <a:off x="681038" y="4716463"/>
            <a:ext cx="5435600" cy="5210175"/>
          </a:xfrm>
        </p:spPr>
        <p:txBody>
          <a:bodyPr/>
          <a:lstStyle/>
          <a:p>
            <a:pPr marL="165415" indent="-165415">
              <a:defRPr/>
            </a:pPr>
            <a:r>
              <a:rPr lang="en-US" sz="1100" b="1" u="sng" dirty="0">
                <a:solidFill>
                  <a:srgbClr val="FF6600"/>
                </a:solidFill>
              </a:rPr>
              <a:t>EXPLAIN</a:t>
            </a:r>
          </a:p>
          <a:p>
            <a:pPr marL="165415" indent="-165415">
              <a:spcBef>
                <a:spcPts val="0"/>
              </a:spcBef>
              <a:buFont typeface="Arial" pitchFamily="34" charset="0"/>
              <a:buChar char="•"/>
              <a:defRPr/>
            </a:pPr>
            <a:r>
              <a:rPr lang="en-US" sz="1100" dirty="0"/>
              <a:t>Significant child protection outcomes can be achieved when countries cooperate.  Recently, Germany, Austria and Switzerland joined forces to conduct a campaign to prevent child sexual exploitation in travel and tourism by citizens of German-speaking countries.</a:t>
            </a:r>
          </a:p>
          <a:p>
            <a:pPr>
              <a:spcBef>
                <a:spcPts val="0"/>
              </a:spcBef>
              <a:defRPr/>
            </a:pPr>
            <a:endParaRPr lang="en-US" sz="1100" dirty="0"/>
          </a:p>
          <a:p>
            <a:pPr>
              <a:spcBef>
                <a:spcPts val="0"/>
              </a:spcBef>
              <a:defRPr/>
            </a:pPr>
            <a:r>
              <a:rPr lang="en-US" sz="1100" b="1" u="sng" dirty="0">
                <a:solidFill>
                  <a:srgbClr val="FF6600"/>
                </a:solidFill>
              </a:rPr>
              <a:t>ASK</a:t>
            </a:r>
          </a:p>
          <a:p>
            <a:pPr marL="165415" indent="-165415">
              <a:spcBef>
                <a:spcPts val="0"/>
              </a:spcBef>
              <a:buFont typeface="Arial" pitchFamily="34" charset="0"/>
              <a:buChar char="•"/>
              <a:defRPr/>
            </a:pPr>
            <a:r>
              <a:rPr lang="en-US" sz="1100" dirty="0"/>
              <a:t>Consider which international governments are your most strategic partners in  keeping children safe from sexual exploitation in tourism?  </a:t>
            </a:r>
          </a:p>
          <a:p>
            <a:pPr marL="165415" indent="-165415">
              <a:spcBef>
                <a:spcPts val="0"/>
              </a:spcBef>
              <a:buFont typeface="Arial" pitchFamily="34" charset="0"/>
              <a:buChar char="•"/>
              <a:defRPr/>
            </a:pPr>
            <a:r>
              <a:rPr lang="en-US" sz="1100" dirty="0"/>
              <a:t>How do you currently cooperate?  How can you improve your cooperation in future?</a:t>
            </a:r>
          </a:p>
          <a:p>
            <a:pPr>
              <a:defRPr/>
            </a:pPr>
            <a:endParaRPr lang="en-US" dirty="0"/>
          </a:p>
        </p:txBody>
      </p:sp>
      <p:sp>
        <p:nvSpPr>
          <p:cNvPr id="99332" name="Slide Number Placeholder 3">
            <a:extLst>
              <a:ext uri="{FF2B5EF4-FFF2-40B4-BE49-F238E27FC236}">
                <a16:creationId xmlns:a16="http://schemas.microsoft.com/office/drawing/2014/main" xmlns="" id="{DEA79CAE-FBC0-4986-89B9-D1F11BFFE8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1090F5AC-8B19-4F6D-93A0-DD9DC652ABC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24</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74102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xmlns="" id="{8E4CC19A-8211-4392-B793-F9E020BBBB30}"/>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xmlns="" id="{6A30E0AF-A202-4B95-AAC3-F303F1C091AB}"/>
              </a:ext>
            </a:extLst>
          </p:cNvPr>
          <p:cNvSpPr>
            <a:spLocks noGrp="1"/>
          </p:cNvSpPr>
          <p:nvPr>
            <p:ph type="body" idx="1"/>
          </p:nvPr>
        </p:nvSpPr>
        <p:spPr>
          <a:xfrm>
            <a:off x="681038" y="4716463"/>
            <a:ext cx="54356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r>
              <a:rPr lang="en-US" altLang="en-US" sz="1100" b="1" u="sng">
                <a:solidFill>
                  <a:srgbClr val="FF6600"/>
                </a:solidFill>
              </a:rPr>
              <a:t>EXPLAIN</a:t>
            </a:r>
          </a:p>
          <a:p>
            <a:pPr marL="165100" indent="-165100">
              <a:buFontTx/>
              <a:buChar char="•"/>
            </a:pPr>
            <a:r>
              <a:rPr lang="en-US" altLang="en-US" sz="1100"/>
              <a:t>The Australian Government’s Department of Foreign Affairs coordinates a ‘Smart Traveller’ website which provides travel alerts and advice for Australian travellers before they depart on international travel.</a:t>
            </a:r>
          </a:p>
          <a:p>
            <a:pPr marL="165100" indent="-165100">
              <a:buFontTx/>
              <a:buChar char="•"/>
            </a:pPr>
            <a:r>
              <a:rPr lang="en-US" altLang="en-US" sz="1100"/>
              <a:t>The Smart Traveller website includes messages to warn Australian travellers that the sexual exploitation of children in travel and tourism is a crime in Australia and overseas.</a:t>
            </a:r>
          </a:p>
          <a:p>
            <a:pPr marL="165100" indent="-165100"/>
            <a:endParaRPr lang="en-US" altLang="en-US" sz="1100"/>
          </a:p>
          <a:p>
            <a:pPr marL="165100" indent="-165100"/>
            <a:endParaRPr lang="en-US" altLang="en-US" b="1" u="sng">
              <a:solidFill>
                <a:srgbClr val="FF6600"/>
              </a:solidFill>
            </a:endParaRPr>
          </a:p>
        </p:txBody>
      </p:sp>
      <p:sp>
        <p:nvSpPr>
          <p:cNvPr id="101380" name="Slide Number Placeholder 3">
            <a:extLst>
              <a:ext uri="{FF2B5EF4-FFF2-40B4-BE49-F238E27FC236}">
                <a16:creationId xmlns:a16="http://schemas.microsoft.com/office/drawing/2014/main" xmlns="" id="{176BF9A5-A655-47E4-A103-9D9063C218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79F4D355-705F-4B31-ACA0-4972B83CD88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25</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19751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627EEA8E-5BCC-4FB5-B322-958B4C671D3F}"/>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xmlns="" id="{1B169209-9A09-4909-AAD7-D00ABD4431BF}"/>
              </a:ext>
            </a:extLst>
          </p:cNvPr>
          <p:cNvSpPr>
            <a:spLocks noGrp="1"/>
          </p:cNvSpPr>
          <p:nvPr>
            <p:ph type="body" idx="1"/>
          </p:nvPr>
        </p:nvSpPr>
        <p:spPr>
          <a:xfrm>
            <a:off x="681038" y="4716463"/>
            <a:ext cx="54356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r>
              <a:rPr lang="en-US" altLang="en-US" sz="1100" b="1" u="sng">
                <a:solidFill>
                  <a:srgbClr val="FF6600"/>
                </a:solidFill>
              </a:rPr>
              <a:t>EXPLAIN</a:t>
            </a:r>
          </a:p>
          <a:p>
            <a:pPr marL="165100" indent="-165100">
              <a:spcBef>
                <a:spcPct val="0"/>
              </a:spcBef>
              <a:buFontTx/>
              <a:buChar char="•"/>
            </a:pPr>
            <a:r>
              <a:rPr lang="en-US" altLang="en-US" sz="1100"/>
              <a:t>The Cambodian Ministry of Interior receives support from World Vision and UNICEF to operate a national, toll-free reporting hotline.  The hotline is staffed by English, Khmer and Vietnamese speaking operators.  </a:t>
            </a:r>
          </a:p>
          <a:p>
            <a:pPr marL="165100" indent="-165100">
              <a:spcBef>
                <a:spcPct val="0"/>
              </a:spcBef>
              <a:buFontTx/>
              <a:buChar char="•"/>
            </a:pPr>
            <a:r>
              <a:rPr lang="en-US" altLang="en-US" sz="1100"/>
              <a:t>Importantly, the hotline staff collect targeted data including:</a:t>
            </a:r>
          </a:p>
          <a:p>
            <a:pPr marL="622300" lvl="1" indent="-165100">
              <a:spcBef>
                <a:spcPct val="0"/>
              </a:spcBef>
              <a:buFontTx/>
              <a:buChar char="•"/>
            </a:pPr>
            <a:r>
              <a:rPr lang="en-US" altLang="en-US" sz="1100"/>
              <a:t>Number of calls received</a:t>
            </a:r>
          </a:p>
          <a:p>
            <a:pPr marL="622300" lvl="1" indent="-165100">
              <a:spcBef>
                <a:spcPct val="0"/>
              </a:spcBef>
              <a:buFontTx/>
              <a:buChar char="•"/>
            </a:pPr>
            <a:r>
              <a:rPr lang="en-US" altLang="en-US" sz="1100"/>
              <a:t>Types of cases</a:t>
            </a:r>
          </a:p>
          <a:p>
            <a:pPr marL="622300" lvl="1" indent="-165100">
              <a:spcBef>
                <a:spcPct val="0"/>
              </a:spcBef>
              <a:buFontTx/>
              <a:buChar char="•"/>
            </a:pPr>
            <a:r>
              <a:rPr lang="en-US" altLang="en-US" sz="1100"/>
              <a:t>Victim details (age/gender)</a:t>
            </a:r>
          </a:p>
          <a:p>
            <a:pPr marL="622300" lvl="1" indent="-165100">
              <a:spcBef>
                <a:spcPct val="0"/>
              </a:spcBef>
              <a:buFontTx/>
              <a:buChar char="•"/>
            </a:pPr>
            <a:r>
              <a:rPr lang="en-US" altLang="en-US" sz="1100"/>
              <a:t>Location</a:t>
            </a:r>
          </a:p>
          <a:p>
            <a:pPr marL="622300" lvl="1" indent="-165100">
              <a:spcBef>
                <a:spcPct val="0"/>
              </a:spcBef>
              <a:buFontTx/>
              <a:buChar char="•"/>
            </a:pPr>
            <a:r>
              <a:rPr lang="en-US" altLang="en-US" sz="1100"/>
              <a:t>Type of follow-up</a:t>
            </a:r>
          </a:p>
          <a:p>
            <a:pPr marL="165100" indent="-165100">
              <a:spcBef>
                <a:spcPct val="0"/>
              </a:spcBef>
              <a:buFontTx/>
              <a:buChar char="•"/>
            </a:pPr>
            <a:r>
              <a:rPr lang="en-US" altLang="en-US" sz="1100"/>
              <a:t>This data is compiled into a central database and generated into monthly reports which are made available to other government departments and child protection stakeholders.  </a:t>
            </a:r>
          </a:p>
          <a:p>
            <a:pPr marL="165100" indent="-165100">
              <a:spcBef>
                <a:spcPct val="0"/>
              </a:spcBef>
              <a:buFontTx/>
              <a:buChar char="•"/>
            </a:pPr>
            <a:r>
              <a:rPr lang="en-US" altLang="en-US" sz="1100"/>
              <a:t>Information contained in these reports enables government, police and stakeholder to monitor the situation of child sexual exploitation and manage emerging trends.</a:t>
            </a:r>
          </a:p>
          <a:p>
            <a:pPr marL="165100" indent="-165100">
              <a:spcBef>
                <a:spcPct val="0"/>
              </a:spcBef>
            </a:pPr>
            <a:endParaRPr lang="en-US" altLang="en-US" sz="1100"/>
          </a:p>
          <a:p>
            <a:pPr marL="165100" indent="-165100">
              <a:spcBef>
                <a:spcPct val="0"/>
              </a:spcBef>
            </a:pPr>
            <a:r>
              <a:rPr lang="en-US" altLang="en-US" sz="1100" b="1" u="sng">
                <a:solidFill>
                  <a:srgbClr val="FF6600"/>
                </a:solidFill>
              </a:rPr>
              <a:t>ASK</a:t>
            </a:r>
          </a:p>
          <a:p>
            <a:pPr marL="165100" indent="-165100">
              <a:spcBef>
                <a:spcPct val="0"/>
              </a:spcBef>
              <a:buFontTx/>
              <a:buChar char="•"/>
            </a:pPr>
            <a:r>
              <a:rPr lang="en-US" altLang="en-US" sz="1100"/>
              <a:t>What are the benefits of collecting, recording and sharing this data with relevant government officials and child protection stakeholders?</a:t>
            </a:r>
          </a:p>
        </p:txBody>
      </p:sp>
      <p:sp>
        <p:nvSpPr>
          <p:cNvPr id="103428" name="Slide Number Placeholder 3">
            <a:extLst>
              <a:ext uri="{FF2B5EF4-FFF2-40B4-BE49-F238E27FC236}">
                <a16:creationId xmlns:a16="http://schemas.microsoft.com/office/drawing/2014/main" xmlns="" id="{8CDF5849-0C6C-49C8-9B24-8F0A3E5B7F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01682CD-1B29-4F7C-B4AC-636AD5615B01}"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26</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58842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025E4D67-E9F9-4AA6-9725-93AA397B7708}"/>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xmlns="" id="{833E486A-9E79-470A-AE33-87453B4402EA}"/>
              </a:ext>
            </a:extLst>
          </p:cNvPr>
          <p:cNvSpPr>
            <a:spLocks noGrp="1" noChangeArrowheads="1"/>
          </p:cNvSpPr>
          <p:nvPr>
            <p:ph type="body" idx="1"/>
          </p:nvPr>
        </p:nvSpPr>
        <p:spPr>
          <a:xfrm>
            <a:off x="681038" y="4716463"/>
            <a:ext cx="54356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is an example of a billboard that was displayed by the Vietnam Ministry of Tourism at Nha Trang Airport in central Vietnam.  Nha Trang was considered a high-risk location for offenders from Germany, Russia and other European destinations.</a:t>
            </a:r>
          </a:p>
        </p:txBody>
      </p:sp>
      <p:sp>
        <p:nvSpPr>
          <p:cNvPr id="105476" name="Slide Number Placeholder 3">
            <a:extLst>
              <a:ext uri="{FF2B5EF4-FFF2-40B4-BE49-F238E27FC236}">
                <a16:creationId xmlns:a16="http://schemas.microsoft.com/office/drawing/2014/main" xmlns="" id="{408995BF-7CD2-4A7D-A6AD-45128470F2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E6995915-213A-49A4-989B-00F94AF9C3D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27</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451767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xmlns="" id="{C30FF360-49CF-4FB0-9BE3-47AD9CC92DA9}"/>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xmlns="" id="{067C42AD-085B-4AE8-8EE5-E2446FE8551C}"/>
              </a:ext>
            </a:extLst>
          </p:cNvPr>
          <p:cNvSpPr>
            <a:spLocks noGrp="1"/>
          </p:cNvSpPr>
          <p:nvPr>
            <p:ph type="body" idx="1"/>
          </p:nvPr>
        </p:nvSpPr>
        <p:spPr>
          <a:xfrm>
            <a:off x="681038" y="4716463"/>
            <a:ext cx="5435600" cy="36186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dirty="0"/>
          </a:p>
        </p:txBody>
      </p:sp>
      <p:sp>
        <p:nvSpPr>
          <p:cNvPr id="107524" name="Slide Number Placeholder 3">
            <a:extLst>
              <a:ext uri="{FF2B5EF4-FFF2-40B4-BE49-F238E27FC236}">
                <a16:creationId xmlns:a16="http://schemas.microsoft.com/office/drawing/2014/main" xmlns="" id="{A24CA0AA-9901-4C6A-BA12-3505E6244EA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583168A4-CBCC-49BA-ADEC-EB2195FDF1B9}"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28</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040813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48CF6629-D641-438B-81C5-E51CF30CA2CC}"/>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32BFC169-9F3B-4F88-B41E-BEE6FBD35BAD}"/>
              </a:ext>
            </a:extLst>
          </p:cNvPr>
          <p:cNvSpPr>
            <a:spLocks noGrp="1"/>
          </p:cNvSpPr>
          <p:nvPr>
            <p:ph type="body" idx="1"/>
          </p:nvPr>
        </p:nvSpPr>
        <p:spPr>
          <a:xfrm>
            <a:off x="681038" y="4716464"/>
            <a:ext cx="5435600" cy="3782768"/>
          </a:xfrm>
        </p:spPr>
        <p:txBody>
          <a:bodyPr/>
          <a:lstStyle/>
          <a:p>
            <a:pPr>
              <a:defRPr/>
            </a:pPr>
            <a:endParaRPr lang="en-US" dirty="0"/>
          </a:p>
        </p:txBody>
      </p:sp>
      <p:sp>
        <p:nvSpPr>
          <p:cNvPr id="109572" name="Slide Number Placeholder 3">
            <a:extLst>
              <a:ext uri="{FF2B5EF4-FFF2-40B4-BE49-F238E27FC236}">
                <a16:creationId xmlns:a16="http://schemas.microsoft.com/office/drawing/2014/main" xmlns="" id="{5610BA42-BA62-4386-9946-F27F65CB24B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F8F1C58-305D-4BA9-9A3C-619AFE900D4C}"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29</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34541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890804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xmlns="" id="{47245857-C888-41F2-9198-38469C00FA9F}"/>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xmlns="" id="{FBCF0448-B91B-4A1A-AC1E-91F3C244D969}"/>
              </a:ext>
            </a:extLst>
          </p:cNvPr>
          <p:cNvSpPr>
            <a:spLocks noGrp="1"/>
          </p:cNvSpPr>
          <p:nvPr>
            <p:ph type="body" idx="1"/>
          </p:nvPr>
        </p:nvSpPr>
        <p:spPr>
          <a:xfrm>
            <a:off x="681038" y="4716464"/>
            <a:ext cx="5435600" cy="3782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dirty="0"/>
          </a:p>
        </p:txBody>
      </p:sp>
      <p:sp>
        <p:nvSpPr>
          <p:cNvPr id="111620" name="Slide Number Placeholder 3">
            <a:extLst>
              <a:ext uri="{FF2B5EF4-FFF2-40B4-BE49-F238E27FC236}">
                <a16:creationId xmlns:a16="http://schemas.microsoft.com/office/drawing/2014/main" xmlns="" id="{AB219528-5201-4321-829F-34C46E53B7E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31A69F1-66A5-423F-AC31-474790F221E2}"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30</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338304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xmlns="" id="{D04334D5-CC74-4D95-A54D-5985A2257716}"/>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xmlns="" id="{F2236846-9625-4E88-95B7-463430501F5A}"/>
              </a:ext>
            </a:extLst>
          </p:cNvPr>
          <p:cNvSpPr>
            <a:spLocks noGrp="1"/>
          </p:cNvSpPr>
          <p:nvPr>
            <p:ph type="body" idx="1"/>
          </p:nvPr>
        </p:nvSpPr>
        <p:spPr>
          <a:xfrm>
            <a:off x="697523" y="4669572"/>
            <a:ext cx="5435600" cy="4015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dirty="0"/>
          </a:p>
        </p:txBody>
      </p:sp>
      <p:sp>
        <p:nvSpPr>
          <p:cNvPr id="113668" name="Slide Number Placeholder 3">
            <a:extLst>
              <a:ext uri="{FF2B5EF4-FFF2-40B4-BE49-F238E27FC236}">
                <a16:creationId xmlns:a16="http://schemas.microsoft.com/office/drawing/2014/main" xmlns="" id="{736472F1-CB59-43C5-A583-F9F1C5D099C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F1060F93-4636-490F-863E-FAE78D5F9AD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31</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949956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xmlns="" id="{81FAB005-D873-4DD7-BACF-E97CE38AD253}"/>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xmlns="" id="{C2937B22-515A-48DD-AC1B-B62FDD19FBDA}"/>
              </a:ext>
            </a:extLst>
          </p:cNvPr>
          <p:cNvSpPr>
            <a:spLocks noGrp="1"/>
          </p:cNvSpPr>
          <p:nvPr>
            <p:ph type="body" idx="1"/>
          </p:nvPr>
        </p:nvSpPr>
        <p:spPr>
          <a:xfrm>
            <a:off x="704484" y="4716464"/>
            <a:ext cx="5435600" cy="396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dirty="0"/>
          </a:p>
        </p:txBody>
      </p:sp>
      <p:sp>
        <p:nvSpPr>
          <p:cNvPr id="117764" name="Slide Number Placeholder 3">
            <a:extLst>
              <a:ext uri="{FF2B5EF4-FFF2-40B4-BE49-F238E27FC236}">
                <a16:creationId xmlns:a16="http://schemas.microsoft.com/office/drawing/2014/main" xmlns="" id="{84F7CB1B-5CF4-4045-9C49-9403538EC8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F1D689AA-D3B2-43CC-A0C9-B78BB9BEA54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32</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355349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xmlns="" id="{D42FD3DA-BF26-4897-B033-673D58D541DC}"/>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xmlns="" id="{0E76F460-8A5D-4AC6-9B33-957753C908DB}"/>
              </a:ext>
            </a:extLst>
          </p:cNvPr>
          <p:cNvSpPr>
            <a:spLocks noGrp="1"/>
          </p:cNvSpPr>
          <p:nvPr>
            <p:ph type="body" idx="1"/>
          </p:nvPr>
        </p:nvSpPr>
        <p:spPr>
          <a:xfrm>
            <a:off x="692761" y="4716464"/>
            <a:ext cx="5435600" cy="396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a:p>
        </p:txBody>
      </p:sp>
      <p:sp>
        <p:nvSpPr>
          <p:cNvPr id="119812" name="Slide Number Placeholder 3">
            <a:extLst>
              <a:ext uri="{FF2B5EF4-FFF2-40B4-BE49-F238E27FC236}">
                <a16:creationId xmlns:a16="http://schemas.microsoft.com/office/drawing/2014/main" xmlns="" id="{615C08D9-B67B-461B-9E48-85C154D7FB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8BA0C4A-527E-403D-9C04-B9F6B7768E7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33</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656295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xmlns="" id="{6ADE3E47-6AD0-4021-8842-2445E1193876}"/>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xmlns="" id="{42EBEA0D-B30D-48F6-8A63-A8A7848CEBB2}"/>
              </a:ext>
            </a:extLst>
          </p:cNvPr>
          <p:cNvSpPr>
            <a:spLocks noGrp="1"/>
          </p:cNvSpPr>
          <p:nvPr>
            <p:ph type="body" idx="1"/>
          </p:nvPr>
        </p:nvSpPr>
        <p:spPr>
          <a:xfrm>
            <a:off x="681038" y="4716463"/>
            <a:ext cx="5435600" cy="3817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dirty="0"/>
          </a:p>
        </p:txBody>
      </p:sp>
      <p:sp>
        <p:nvSpPr>
          <p:cNvPr id="121860" name="Slide Number Placeholder 3">
            <a:extLst>
              <a:ext uri="{FF2B5EF4-FFF2-40B4-BE49-F238E27FC236}">
                <a16:creationId xmlns:a16="http://schemas.microsoft.com/office/drawing/2014/main" xmlns="" id="{F1F1FA72-62B8-42D2-B973-7FAA2B146A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FB992F3-3218-44CA-BBFB-9E64D1D2AAF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34</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495786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2957248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xmlns="" id="{A78020CE-2807-4D04-B51B-3753BF116797}"/>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xmlns="" id="{8E8BDEBC-6803-4CF1-B8A8-201AAF73CE0F}"/>
              </a:ext>
            </a:extLst>
          </p:cNvPr>
          <p:cNvSpPr>
            <a:spLocks noGrp="1"/>
          </p:cNvSpPr>
          <p:nvPr>
            <p:ph type="body" idx="1"/>
          </p:nvPr>
        </p:nvSpPr>
        <p:spPr>
          <a:xfrm>
            <a:off x="681038" y="4716463"/>
            <a:ext cx="5435600" cy="3794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a:p>
        </p:txBody>
      </p:sp>
      <p:sp>
        <p:nvSpPr>
          <p:cNvPr id="123908" name="Slide Number Placeholder 3">
            <a:extLst>
              <a:ext uri="{FF2B5EF4-FFF2-40B4-BE49-F238E27FC236}">
                <a16:creationId xmlns:a16="http://schemas.microsoft.com/office/drawing/2014/main" xmlns="" id="{AF505736-B26E-4072-8128-3D87BEA420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A8E3E02D-9BCF-44F4-96A1-5BC6FA4355A7}"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36</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95494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xmlns="" id="{566C47BA-7C18-4EAA-A6F6-5578302F7C3B}"/>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xmlns="" id="{EFBB307D-6A25-4C07-A566-DCE28E741E0A}"/>
              </a:ext>
            </a:extLst>
          </p:cNvPr>
          <p:cNvSpPr>
            <a:spLocks noGrp="1"/>
          </p:cNvSpPr>
          <p:nvPr>
            <p:ph type="body" idx="1"/>
          </p:nvPr>
        </p:nvSpPr>
        <p:spPr>
          <a:xfrm>
            <a:off x="681038" y="4716464"/>
            <a:ext cx="5435600" cy="396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a:p>
        </p:txBody>
      </p:sp>
      <p:sp>
        <p:nvSpPr>
          <p:cNvPr id="125956" name="Slide Number Placeholder 3">
            <a:extLst>
              <a:ext uri="{FF2B5EF4-FFF2-40B4-BE49-F238E27FC236}">
                <a16:creationId xmlns:a16="http://schemas.microsoft.com/office/drawing/2014/main" xmlns="" id="{DD3E2196-D3C2-4413-AE30-C2770682F3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7B280328-A998-462D-8BDD-7A7306646F39}"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37</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71955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xmlns="" id="{99B96160-E421-4B04-AA1C-5277A977966F}"/>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xmlns="" id="{0D20789F-FBE3-4603-B2F6-4D61A62C8EF0}"/>
              </a:ext>
            </a:extLst>
          </p:cNvPr>
          <p:cNvSpPr>
            <a:spLocks noGrp="1"/>
          </p:cNvSpPr>
          <p:nvPr>
            <p:ph type="body" idx="1"/>
          </p:nvPr>
        </p:nvSpPr>
        <p:spPr>
          <a:xfrm>
            <a:off x="681038" y="4716464"/>
            <a:ext cx="5435600" cy="4087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spcBef>
                <a:spcPct val="0"/>
              </a:spcBef>
            </a:pPr>
            <a:endParaRPr lang="en-US" altLang="en-US" sz="1100" dirty="0"/>
          </a:p>
        </p:txBody>
      </p:sp>
      <p:sp>
        <p:nvSpPr>
          <p:cNvPr id="128004" name="Slide Number Placeholder 3">
            <a:extLst>
              <a:ext uri="{FF2B5EF4-FFF2-40B4-BE49-F238E27FC236}">
                <a16:creationId xmlns:a16="http://schemas.microsoft.com/office/drawing/2014/main" xmlns="" id="{B469FD50-65E1-4EE4-8F3C-26654E27C7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196F10CC-49BA-425A-91D5-811C71D40E0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38</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888597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xmlns="" id="{1A4FA129-4779-44F9-B97B-F0753998950E}"/>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xmlns="" id="{B92F6796-62BC-45C8-967A-7A227521899B}"/>
              </a:ext>
            </a:extLst>
          </p:cNvPr>
          <p:cNvSpPr>
            <a:spLocks noGrp="1"/>
          </p:cNvSpPr>
          <p:nvPr>
            <p:ph type="body" idx="1"/>
          </p:nvPr>
        </p:nvSpPr>
        <p:spPr>
          <a:xfrm>
            <a:off x="681038" y="4716463"/>
            <a:ext cx="5435600" cy="428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endParaRPr lang="en-US" altLang="en-US" sz="1100" dirty="0">
              <a:solidFill>
                <a:srgbClr val="FF6600"/>
              </a:solidFill>
            </a:endParaRPr>
          </a:p>
        </p:txBody>
      </p:sp>
      <p:sp>
        <p:nvSpPr>
          <p:cNvPr id="130052" name="Slide Number Placeholder 3">
            <a:extLst>
              <a:ext uri="{FF2B5EF4-FFF2-40B4-BE49-F238E27FC236}">
                <a16:creationId xmlns:a16="http://schemas.microsoft.com/office/drawing/2014/main" xmlns="" id="{BEE536B8-6DC0-4C9F-8770-6231C4DB70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29660C82-FC3B-4712-BACC-A56240F27E27}"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39</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74448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701281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xmlns="" id="{09192DB1-9C59-44A5-92AD-880C7E504829}"/>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xmlns="" id="{8F6B7587-B446-410D-9BC9-AFF361F41A1F}"/>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EXPLAIN:</a:t>
            </a:r>
          </a:p>
          <a:p>
            <a:pPr marL="171450" indent="-171450">
              <a:buFont typeface="Arial" panose="020B0604020202020204" pitchFamily="34" charset="0"/>
              <a:buChar char="•"/>
              <a:defRPr/>
            </a:pPr>
            <a:r>
              <a:rPr lang="en-US" altLang="en-US" dirty="0"/>
              <a:t>This video provides an important refresher about ‘What is child sex tourism and what can the tourism industry do?’.</a:t>
            </a:r>
          </a:p>
          <a:p>
            <a:pPr marL="171450" indent="-171450">
              <a:buFont typeface="Arial" panose="020B0604020202020204" pitchFamily="34" charset="0"/>
              <a:buChar char="•"/>
              <a:defRPr/>
            </a:pPr>
            <a:endParaRPr lang="en-US" altLang="en-US" dirty="0"/>
          </a:p>
          <a:p>
            <a:pPr>
              <a:defRPr/>
            </a:pPr>
            <a:r>
              <a:rPr lang="en-US" altLang="en-US" dirty="0"/>
              <a:t>SHOW VIDEO</a:t>
            </a:r>
          </a:p>
        </p:txBody>
      </p:sp>
      <p:sp>
        <p:nvSpPr>
          <p:cNvPr id="121860" name="Slide Number Placeholder 3">
            <a:extLst>
              <a:ext uri="{FF2B5EF4-FFF2-40B4-BE49-F238E27FC236}">
                <a16:creationId xmlns:a16="http://schemas.microsoft.com/office/drawing/2014/main" xmlns="" id="{ADAFCD0D-9080-4856-BF75-0623AD440E9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87DE54DF-AFF4-454B-95CC-558628EFAE0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40</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272201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xmlns="" id="{3D919181-7CFE-465D-84C0-49FFCD1FCB4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13AA1DA2-CEB7-4445-BEAB-4F08C75D4A69}"/>
              </a:ext>
            </a:extLst>
          </p:cNvPr>
          <p:cNvSpPr>
            <a:spLocks noGrp="1"/>
          </p:cNvSpPr>
          <p:nvPr>
            <p:ph type="body" idx="1"/>
          </p:nvPr>
        </p:nvSpPr>
        <p:spPr/>
        <p:txBody>
          <a:bodyPr/>
          <a:lstStyle/>
          <a:p>
            <a:pPr marL="165415" indent="-165415">
              <a:buFont typeface="Arial" pitchFamily="34" charset="0"/>
              <a:buNone/>
              <a:defRPr/>
            </a:pPr>
            <a:endParaRPr lang="en-US" dirty="0"/>
          </a:p>
          <a:p>
            <a:pPr marL="165415" indent="-165415">
              <a:defRPr/>
            </a:pPr>
            <a:r>
              <a:rPr lang="en-AU" b="1" u="sng" dirty="0"/>
              <a:t>ACTIVITY – NATIONAL /PROVINCIAL SCORECARD</a:t>
            </a:r>
          </a:p>
          <a:p>
            <a:pPr marL="165415" indent="-165415">
              <a:buFont typeface="Arial" pitchFamily="34" charset="0"/>
              <a:buChar char="•"/>
              <a:defRPr/>
            </a:pPr>
            <a:r>
              <a:rPr lang="en-AU" dirty="0"/>
              <a:t>Divide the participants into small groups..</a:t>
            </a:r>
          </a:p>
          <a:p>
            <a:pPr marL="165415" indent="-165415">
              <a:buFont typeface="Arial" pitchFamily="34" charset="0"/>
              <a:buChar char="•"/>
              <a:defRPr/>
            </a:pPr>
            <a:r>
              <a:rPr lang="en-AU" dirty="0"/>
              <a:t>Ask the groups to make a list of the successful initiatives being undertaken to keep children safe from sexual exploitation in tourism.</a:t>
            </a:r>
          </a:p>
          <a:p>
            <a:pPr marL="165415" indent="-165415">
              <a:buFont typeface="Arial" pitchFamily="34" charset="0"/>
              <a:buChar char="•"/>
              <a:defRPr/>
            </a:pPr>
            <a:r>
              <a:rPr lang="en-AU" dirty="0"/>
              <a:t>Allow five minutes for the groups to prepare their points.</a:t>
            </a:r>
          </a:p>
          <a:p>
            <a:pPr marL="165415" indent="-165415">
              <a:buFont typeface="Arial" pitchFamily="34" charset="0"/>
              <a:buChar char="•"/>
              <a:defRPr/>
            </a:pPr>
            <a:r>
              <a:rPr lang="en-AU" dirty="0"/>
              <a:t>Ask each team to share one point with the whole group and continue moving from group to group until all points are exhausted.  </a:t>
            </a:r>
          </a:p>
          <a:p>
            <a:pPr marL="165415" indent="-165415">
              <a:buFont typeface="Arial" pitchFamily="34" charset="0"/>
              <a:buChar char="•"/>
              <a:defRPr/>
            </a:pPr>
            <a:r>
              <a:rPr lang="en-AU" dirty="0"/>
              <a:t>Add additional points that have not yet been mentioned by the groups, and acknowledge the positive actions and infrastructure that already exist.</a:t>
            </a:r>
          </a:p>
          <a:p>
            <a:pPr marL="165415" indent="-165415">
              <a:buFont typeface="Arial" pitchFamily="34" charset="0"/>
              <a:buChar char="•"/>
              <a:defRPr/>
            </a:pPr>
            <a:endParaRPr lang="en-AU" sz="900" dirty="0"/>
          </a:p>
          <a:p>
            <a:pPr>
              <a:buFont typeface="Arial" pitchFamily="34" charset="0"/>
              <a:buNone/>
              <a:defRPr/>
            </a:pPr>
            <a:r>
              <a:rPr lang="en-AU" sz="900" dirty="0"/>
              <a:t>EXAMPLES:</a:t>
            </a:r>
          </a:p>
          <a:p>
            <a:pPr marL="342900" indent="-342900">
              <a:buFont typeface="Arial" panose="020B0604020202020204" pitchFamily="34" charset="0"/>
              <a:buChar char="•"/>
              <a:defRPr/>
            </a:pPr>
            <a:r>
              <a:rPr lang="en-AU" sz="900" dirty="0"/>
              <a:t>Signed international conventions</a:t>
            </a:r>
          </a:p>
          <a:p>
            <a:pPr marL="342900" indent="-342900">
              <a:buFont typeface="Arial" panose="020B0604020202020204" pitchFamily="34" charset="0"/>
              <a:buChar char="•"/>
              <a:defRPr/>
            </a:pPr>
            <a:r>
              <a:rPr lang="en-AU" sz="900" dirty="0"/>
              <a:t>Laws to protect children</a:t>
            </a:r>
          </a:p>
          <a:p>
            <a:pPr marL="342900" indent="-342900">
              <a:buFont typeface="Arial" panose="020B0604020202020204" pitchFamily="34" charset="0"/>
              <a:buChar char="•"/>
              <a:defRPr/>
            </a:pPr>
            <a:r>
              <a:rPr lang="en-AU" sz="900" dirty="0"/>
              <a:t>Child Helpline</a:t>
            </a:r>
          </a:p>
          <a:p>
            <a:pPr marL="342900" indent="-342900">
              <a:buFont typeface="Arial" panose="020B0604020202020204" pitchFamily="34" charset="0"/>
              <a:buChar char="•"/>
              <a:defRPr/>
            </a:pPr>
            <a:r>
              <a:rPr lang="en-AU" sz="900" dirty="0"/>
              <a:t>Child Sex Offender Register</a:t>
            </a:r>
          </a:p>
          <a:p>
            <a:pPr marL="342900" indent="-342900">
              <a:buFont typeface="Arial" panose="020B0604020202020204" pitchFamily="34" charset="0"/>
              <a:buChar char="•"/>
              <a:defRPr/>
            </a:pPr>
            <a:r>
              <a:rPr lang="en-AU" sz="900" dirty="0"/>
              <a:t>Police training (awareness/response for CSE and victim training)</a:t>
            </a:r>
          </a:p>
          <a:p>
            <a:pPr marL="342900" indent="-342900">
              <a:buFont typeface="Arial" panose="020B0604020202020204" pitchFamily="34" charset="0"/>
              <a:buChar char="•"/>
              <a:defRPr/>
            </a:pPr>
            <a:r>
              <a:rPr lang="en-AU" sz="900" dirty="0"/>
              <a:t>Etc </a:t>
            </a:r>
            <a:r>
              <a:rPr lang="en-AU" sz="900" dirty="0" err="1"/>
              <a:t>etc</a:t>
            </a:r>
            <a:endParaRPr lang="en-AU" sz="900" dirty="0"/>
          </a:p>
          <a:p>
            <a:pPr marL="1246187" lvl="2" indent="-514350" eaLnBrk="1" hangingPunct="1">
              <a:lnSpc>
                <a:spcPct val="90000"/>
              </a:lnSpc>
              <a:defRPr/>
            </a:pPr>
            <a:endParaRPr lang="en-US" sz="900" dirty="0">
              <a:cs typeface="FreesiaUPC" pitchFamily="34" charset="-34"/>
            </a:endParaRPr>
          </a:p>
          <a:p>
            <a:pPr>
              <a:defRPr/>
            </a:pPr>
            <a:endParaRPr lang="en-US" sz="900" dirty="0"/>
          </a:p>
          <a:p>
            <a:pPr marL="165415" indent="-165415">
              <a:buFont typeface="Arial" pitchFamily="34" charset="0"/>
              <a:buChar char="•"/>
              <a:defRPr/>
            </a:pPr>
            <a:endParaRPr lang="en-US" dirty="0"/>
          </a:p>
          <a:p>
            <a:pPr marL="165415" indent="-165415">
              <a:defRPr/>
            </a:pPr>
            <a:endParaRPr lang="en-US" i="1" dirty="0"/>
          </a:p>
          <a:p>
            <a:pPr>
              <a:defRPr/>
            </a:pPr>
            <a:endParaRPr lang="en-US" dirty="0"/>
          </a:p>
        </p:txBody>
      </p:sp>
      <p:sp>
        <p:nvSpPr>
          <p:cNvPr id="134148" name="Slide Number Placeholder 3">
            <a:extLst>
              <a:ext uri="{FF2B5EF4-FFF2-40B4-BE49-F238E27FC236}">
                <a16:creationId xmlns:a16="http://schemas.microsoft.com/office/drawing/2014/main" xmlns="" id="{854D5372-A2EE-477E-A7A7-AB575879567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51F336EC-19BF-4327-A5ED-F25F8C0941FB}"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41</a:t>
            </a:fld>
            <a:endParaRPr lang="en-US" altLang="en-US" sz="1300" dirty="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57099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xmlns="" id="{492A7348-A896-49AC-921F-4E3A69F711A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7C313222-7B9D-4A3A-84CF-2E46FBE2D1A2}"/>
              </a:ext>
            </a:extLst>
          </p:cNvPr>
          <p:cNvSpPr>
            <a:spLocks noGrp="1"/>
          </p:cNvSpPr>
          <p:nvPr>
            <p:ph type="body" idx="1"/>
          </p:nvPr>
        </p:nvSpPr>
        <p:spPr/>
        <p:txBody>
          <a:bodyPr/>
          <a:lstStyle/>
          <a:p>
            <a:pPr marL="165415" indent="-165415">
              <a:defRPr/>
            </a:pPr>
            <a:r>
              <a:rPr lang="en-AU" b="1" u="sng" dirty="0"/>
              <a:t>EXPLAIN</a:t>
            </a:r>
          </a:p>
          <a:p>
            <a:pPr marL="165415" indent="-165415">
              <a:buFont typeface="Arial" pitchFamily="34" charset="0"/>
              <a:buChar char="•"/>
              <a:defRPr/>
            </a:pPr>
            <a:r>
              <a:rPr lang="en-AU" sz="1000" dirty="0"/>
              <a:t>While governments are making many positive steps to keep children safe from sexual exploitation, this is an issue that is escalating around the world.  Tourism is rapidly growing, technology is improving, criminal activity is becoming more sophisticated and, as a result, children face serious risks.  </a:t>
            </a:r>
          </a:p>
          <a:p>
            <a:pPr marL="165415" indent="-165415">
              <a:buFont typeface="Arial" pitchFamily="34" charset="0"/>
              <a:buChar char="•"/>
              <a:defRPr/>
            </a:pPr>
            <a:r>
              <a:rPr lang="en-AU" sz="1000" dirty="0"/>
              <a:t>But we need to be vigilant in our efforts to address child sexual exploitation.   While we have already made many positive steps, there are definite requirements to:</a:t>
            </a:r>
          </a:p>
          <a:p>
            <a:pPr marL="622615" lvl="1" indent="-165415">
              <a:buFont typeface="Arial" pitchFamily="34" charset="0"/>
              <a:buChar char="•"/>
              <a:defRPr/>
            </a:pPr>
            <a:r>
              <a:rPr lang="en-AU" sz="1000" dirty="0"/>
              <a:t>Escalate our current efforts/Address gaps in our child protection system</a:t>
            </a:r>
          </a:p>
          <a:p>
            <a:pPr marL="622615" lvl="1" indent="-165415">
              <a:buFont typeface="Arial" pitchFamily="34" charset="0"/>
              <a:buChar char="•"/>
              <a:defRPr/>
            </a:pPr>
            <a:r>
              <a:rPr lang="en-AU" sz="1000" dirty="0"/>
              <a:t>Improve our child protection activities /Develop  and implement new activities</a:t>
            </a:r>
          </a:p>
          <a:p>
            <a:pPr marL="622615" lvl="1" indent="-165415">
              <a:buFont typeface="Arial" pitchFamily="34" charset="0"/>
              <a:buChar char="•"/>
              <a:defRPr/>
            </a:pPr>
            <a:r>
              <a:rPr lang="en-AU" sz="1000" dirty="0"/>
              <a:t>Revise the ways in which we cooperate</a:t>
            </a:r>
          </a:p>
          <a:p>
            <a:pPr>
              <a:buFont typeface="Arial" pitchFamily="34" charset="0"/>
              <a:buNone/>
              <a:defRPr/>
            </a:pPr>
            <a:endParaRPr lang="en-US" dirty="0"/>
          </a:p>
          <a:p>
            <a:pPr marL="165415" indent="-165415">
              <a:defRPr/>
            </a:pPr>
            <a:endParaRPr lang="en-US" i="1" dirty="0"/>
          </a:p>
          <a:p>
            <a:pPr>
              <a:defRPr/>
            </a:pPr>
            <a:endParaRPr lang="en-US" dirty="0"/>
          </a:p>
        </p:txBody>
      </p:sp>
      <p:sp>
        <p:nvSpPr>
          <p:cNvPr id="140292" name="Slide Number Placeholder 3">
            <a:extLst>
              <a:ext uri="{FF2B5EF4-FFF2-40B4-BE49-F238E27FC236}">
                <a16:creationId xmlns:a16="http://schemas.microsoft.com/office/drawing/2014/main" xmlns="" id="{6D0B7D4C-1603-4FF8-9FA8-1A158F96039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598F2FC1-D4BA-4B66-AC3B-14AC87E4F16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42</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4135830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xmlns="" id="{0BFBC37A-92FB-4031-A32A-D760DEE9BD0D}"/>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xmlns="" id="{A686766E-7284-41C2-8BF2-D5C0052BF83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EXPLAIN</a:t>
            </a:r>
          </a:p>
          <a:p>
            <a:r>
              <a:rPr lang="en-US" altLang="en-US"/>
              <a:t>Often we attend training and become very enthusiastic.  But, when we return to our work, nothing changes.  </a:t>
            </a:r>
          </a:p>
          <a:p>
            <a:r>
              <a:rPr lang="en-US" altLang="en-US"/>
              <a:t>This training is different.  If we don’t change our actions relating to child sexual exploitation in tourism, there are serious negative impacts.  </a:t>
            </a:r>
          </a:p>
          <a:p>
            <a:endParaRPr lang="en-US" altLang="en-US"/>
          </a:p>
          <a:p>
            <a:r>
              <a:rPr lang="en-US" altLang="en-US" b="1" u="sng"/>
              <a:t>ACTIVITY</a:t>
            </a:r>
          </a:p>
          <a:p>
            <a:r>
              <a:rPr lang="en-US" altLang="en-US"/>
              <a:t>Divide into groups and discuss the possible consequences if we don’t take the actions we have proposed.</a:t>
            </a:r>
            <a:endParaRPr lang="en-US" altLang="en-US" b="1" u="sng"/>
          </a:p>
          <a:p>
            <a:endParaRPr lang="en-US" altLang="en-US" b="1" u="sng"/>
          </a:p>
          <a:p>
            <a:r>
              <a:rPr lang="en-US" altLang="en-US" b="1" u="sng"/>
              <a:t>CONCLUDE</a:t>
            </a:r>
          </a:p>
          <a:p>
            <a:r>
              <a:rPr lang="en-US" altLang="en-US"/>
              <a:t>Make concluding comments about the positive impact that the tourism industry can make to child protection.</a:t>
            </a:r>
          </a:p>
          <a:p>
            <a:endParaRPr lang="en-US" altLang="en-US"/>
          </a:p>
        </p:txBody>
      </p:sp>
      <p:sp>
        <p:nvSpPr>
          <p:cNvPr id="142340" name="Slide Number Placeholder 3">
            <a:extLst>
              <a:ext uri="{FF2B5EF4-FFF2-40B4-BE49-F238E27FC236}">
                <a16:creationId xmlns:a16="http://schemas.microsoft.com/office/drawing/2014/main" xmlns="" id="{42146F71-84F5-4026-B7FE-DB5F0E5D446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E5DDFE28-72CF-4B28-AD95-A55D2004E5DA}"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43</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709773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xmlns="" id="{6D2D0382-AB07-41DD-9706-5ED1CE646D5A}"/>
              </a:ext>
            </a:extLst>
          </p:cNvPr>
          <p:cNvSpPr>
            <a:spLocks noGrp="1" noRot="1" noChangeAspect="1" noChangeArrowheads="1" noTextEdit="1"/>
          </p:cNvSpPr>
          <p:nvPr>
            <p:ph type="sldImg"/>
          </p:nvPr>
        </p:nvSpPr>
        <p:spPr>
          <a:ln/>
        </p:spPr>
      </p:sp>
      <p:sp>
        <p:nvSpPr>
          <p:cNvPr id="183299" name="Notes Placeholder 2">
            <a:extLst>
              <a:ext uri="{FF2B5EF4-FFF2-40B4-BE49-F238E27FC236}">
                <a16:creationId xmlns:a16="http://schemas.microsoft.com/office/drawing/2014/main" xmlns="" id="{D8E4BC68-803E-46A0-9BBC-5FDF9A6396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dirty="0"/>
              <a:t>HANDOUT: BE A HERO</a:t>
            </a:r>
          </a:p>
          <a:p>
            <a:r>
              <a:rPr lang="en-AU" altLang="en-US" dirty="0"/>
              <a:t>Distribute the handout and remind participants about the actions they can take and key </a:t>
            </a:r>
          </a:p>
        </p:txBody>
      </p:sp>
      <p:sp>
        <p:nvSpPr>
          <p:cNvPr id="183300" name="Slide Number Placeholder 3">
            <a:extLst>
              <a:ext uri="{FF2B5EF4-FFF2-40B4-BE49-F238E27FC236}">
                <a16:creationId xmlns:a16="http://schemas.microsoft.com/office/drawing/2014/main" xmlns="" id="{D47E9861-BD33-4C10-8645-97B241D090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FD809A-39B0-4E83-9A9A-B3DC04A86917}"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95397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xmlns="" id="{AA0251BB-B99E-4D0C-83ED-EC81390A04A5}"/>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xmlns="" id="{7E587347-65DD-4F39-A248-A7CD7260D6FE}"/>
              </a:ext>
            </a:extLst>
          </p:cNvPr>
          <p:cNvSpPr>
            <a:spLocks noGrp="1"/>
          </p:cNvSpPr>
          <p:nvPr>
            <p:ph type="body" idx="1"/>
          </p:nvPr>
        </p:nvSpPr>
        <p:spPr/>
        <p:txBody>
          <a:bodyPr/>
          <a:lstStyle/>
          <a:p>
            <a:pPr>
              <a:defRPr/>
            </a:pPr>
            <a:r>
              <a:rPr lang="en-US" b="1" u="sng" dirty="0">
                <a:solidFill>
                  <a:srgbClr val="FF6600"/>
                </a:solidFill>
              </a:rPr>
              <a:t>EXPLAIN</a:t>
            </a:r>
          </a:p>
          <a:p>
            <a:pPr marL="165415" indent="-165415">
              <a:buFont typeface="Arial" pitchFamily="34" charset="0"/>
              <a:buChar char="•"/>
              <a:defRPr/>
            </a:pPr>
            <a:r>
              <a:rPr lang="en-US" dirty="0"/>
              <a:t>We can all play a role in keeping children safe.</a:t>
            </a:r>
          </a:p>
          <a:p>
            <a:pPr marL="165415" indent="-165415">
              <a:buFont typeface="Arial" pitchFamily="34" charset="0"/>
              <a:buChar char="•"/>
              <a:defRPr/>
            </a:pPr>
            <a:endParaRPr lang="en-US" dirty="0"/>
          </a:p>
          <a:p>
            <a:pPr>
              <a:buFont typeface="Arial" pitchFamily="34" charset="0"/>
              <a:buNone/>
              <a:defRPr/>
            </a:pPr>
            <a:r>
              <a:rPr lang="en-US" dirty="0"/>
              <a:t>TASK</a:t>
            </a:r>
          </a:p>
          <a:p>
            <a:pPr>
              <a:buFont typeface="Arial" pitchFamily="34" charset="0"/>
              <a:buNone/>
              <a:defRPr/>
            </a:pPr>
            <a:r>
              <a:rPr lang="en-US" dirty="0"/>
              <a:t>Ask the participants to think overnight about how they might protect children through their roles.</a:t>
            </a:r>
          </a:p>
          <a:p>
            <a:pPr marL="165415" indent="-165415">
              <a:buFont typeface="Arial" pitchFamily="34" charset="0"/>
              <a:buChar char="•"/>
              <a:defRPr/>
            </a:pPr>
            <a:endParaRPr lang="en-US" dirty="0"/>
          </a:p>
          <a:p>
            <a:pPr>
              <a:buFont typeface="Arial" pitchFamily="34" charset="0"/>
              <a:buNone/>
              <a:defRPr/>
            </a:pPr>
            <a:r>
              <a:rPr lang="en-US" b="1" u="sng" dirty="0"/>
              <a:t>ASK</a:t>
            </a:r>
          </a:p>
          <a:p>
            <a:pPr>
              <a:buFont typeface="Arial" pitchFamily="34" charset="0"/>
              <a:buNone/>
              <a:defRPr/>
            </a:pPr>
            <a:r>
              <a:rPr lang="en-US" dirty="0"/>
              <a:t>Acknowledge that today’s session has provided an introduction to the sensitive issues of child sex tourism and online child sexual exploitation.  Ask the participants if there is anything they would like to ask.  If participants prefer to stay behind to ask questions, provide the opportunity.</a:t>
            </a:r>
          </a:p>
          <a:p>
            <a:pPr>
              <a:defRPr/>
            </a:pPr>
            <a:endParaRPr lang="en-US" dirty="0"/>
          </a:p>
        </p:txBody>
      </p:sp>
      <p:sp>
        <p:nvSpPr>
          <p:cNvPr id="189444" name="Slide Number Placeholder 3">
            <a:extLst>
              <a:ext uri="{FF2B5EF4-FFF2-40B4-BE49-F238E27FC236}">
                <a16:creationId xmlns:a16="http://schemas.microsoft.com/office/drawing/2014/main" xmlns="" id="{5166CF14-1FC6-44E6-BB73-5C5BE00B794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7DFE51-6C79-4489-8EDB-821A9CDC177F}"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82235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xmlns="" id="{C1824333-5B2B-4EB2-8522-BF5F5867D5F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8E3CBB2A-A3C1-4EA9-80CF-5104FA7C78E8}"/>
              </a:ext>
            </a:extLst>
          </p:cNvPr>
          <p:cNvSpPr>
            <a:spLocks noGrp="1"/>
          </p:cNvSpPr>
          <p:nvPr>
            <p:ph type="body" idx="1"/>
          </p:nvPr>
        </p:nvSpPr>
        <p:spPr/>
        <p:txBody>
          <a:bodyPr/>
          <a:lstStyle/>
          <a:p>
            <a:pPr>
              <a:defRPr/>
            </a:pPr>
            <a:r>
              <a:rPr lang="en-AU" dirty="0"/>
              <a:t>My Commitment</a:t>
            </a:r>
          </a:p>
          <a:p>
            <a:pPr>
              <a:defRPr/>
            </a:pPr>
            <a:endParaRPr lang="en-AU" dirty="0"/>
          </a:p>
          <a:p>
            <a:pPr>
              <a:defRPr/>
            </a:pPr>
            <a:r>
              <a:rPr lang="en-AU" dirty="0"/>
              <a:t>ASK </a:t>
            </a:r>
          </a:p>
          <a:p>
            <a:pPr marL="171450" indent="-171450">
              <a:buFont typeface="Arial" panose="020B0604020202020204" pitchFamily="34" charset="0"/>
              <a:buChar char="•"/>
              <a:defRPr/>
            </a:pPr>
            <a:r>
              <a:rPr lang="en-AU" dirty="0"/>
              <a:t>Ask participants what they intend to do to protect children from sexual exploitation in tourism.</a:t>
            </a:r>
          </a:p>
          <a:p>
            <a:pPr marL="171450" indent="-171450">
              <a:buFont typeface="Arial" panose="020B0604020202020204" pitchFamily="34" charset="0"/>
              <a:buChar char="•"/>
              <a:defRPr/>
            </a:pPr>
            <a:r>
              <a:rPr lang="en-AU" dirty="0"/>
              <a:t>Explain that their commitment should be practical, realistic and actionable.  It should be clearly related to their responsibilities.</a:t>
            </a:r>
          </a:p>
          <a:p>
            <a:pPr marL="171450" indent="-171450">
              <a:buFont typeface="Arial" panose="020B0604020202020204" pitchFamily="34" charset="0"/>
              <a:buChar char="•"/>
              <a:defRPr/>
            </a:pPr>
            <a:r>
              <a:rPr lang="en-AU" dirty="0"/>
              <a:t>Encourage participants to write down their commitment.</a:t>
            </a:r>
          </a:p>
          <a:p>
            <a:pPr marL="171450" indent="-171450">
              <a:buFont typeface="Arial" panose="020B0604020202020204" pitchFamily="34" charset="0"/>
              <a:buChar char="•"/>
              <a:defRPr/>
            </a:pPr>
            <a:r>
              <a:rPr lang="en-AU" dirty="0"/>
              <a:t>Ask if any participants are willing to share their commitment with the rest of the group (without pressuring anyone to do so).</a:t>
            </a:r>
          </a:p>
          <a:p>
            <a:pPr marL="171450" indent="-171450">
              <a:buFont typeface="Arial" panose="020B0604020202020204" pitchFamily="34" charset="0"/>
              <a:buChar char="•"/>
              <a:defRPr/>
            </a:pPr>
            <a:r>
              <a:rPr lang="en-AU" dirty="0"/>
              <a:t>Remind participants of the importance of the commitment.  That by following their commitment they will make a significant positive impact on the safety of children.</a:t>
            </a:r>
          </a:p>
        </p:txBody>
      </p:sp>
      <p:sp>
        <p:nvSpPr>
          <p:cNvPr id="144388" name="Slide Number Placeholder 3">
            <a:extLst>
              <a:ext uri="{FF2B5EF4-FFF2-40B4-BE49-F238E27FC236}">
                <a16:creationId xmlns:a16="http://schemas.microsoft.com/office/drawing/2014/main" xmlns="" id="{2CDD9AE6-BDD3-4CD9-BF26-FF639B5199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D6324DC-C5DA-4A29-BCA9-03ECFA57434A}" type="slidenum">
              <a:rPr lang="en-US" altLang="en-US" smtClean="0">
                <a:latin typeface="Verdana" panose="020B0604030504040204" pitchFamily="34" charset="0"/>
              </a:rPr>
              <a:pPr fontAlgn="base">
                <a:spcBef>
                  <a:spcPct val="0"/>
                </a:spcBef>
                <a:spcAft>
                  <a:spcPct val="0"/>
                </a:spcAft>
              </a:pPr>
              <a:t>46</a:t>
            </a:fld>
            <a:endParaRPr lang="en-US" altLang="en-US">
              <a:latin typeface="Verdana" panose="020B0604030504040204" pitchFamily="34" charset="0"/>
            </a:endParaRPr>
          </a:p>
        </p:txBody>
      </p:sp>
    </p:spTree>
    <p:extLst>
      <p:ext uri="{BB962C8B-B14F-4D97-AF65-F5344CB8AC3E}">
        <p14:creationId xmlns:p14="http://schemas.microsoft.com/office/powerpoint/2010/main" val="3512511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xmlns="" id="{6706C3D4-28CD-4842-B980-7BC52BAA7CF1}"/>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xmlns="" id="{7D9FE0E3-1123-46F6-BE37-4176643083E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Conclusion. Questions. Certificates.</a:t>
            </a:r>
          </a:p>
          <a:p>
            <a:endParaRPr lang="en-US" altLang="en-US" dirty="0"/>
          </a:p>
          <a:p>
            <a:r>
              <a:rPr lang="en-US" altLang="en-US" dirty="0"/>
              <a:t>Conclude with final message of encouragement for all participants to take action to protect children from sexual exploitation in tourism.</a:t>
            </a:r>
          </a:p>
          <a:p>
            <a:endParaRPr lang="en-US" altLang="en-US" dirty="0"/>
          </a:p>
          <a:p>
            <a:r>
              <a:rPr lang="en-US" altLang="en-US" dirty="0"/>
              <a:t>Explain that we can do it.  And, reinforce that Cambodia is in a strong position to prevent child sexual exploitation in tourism from escalating into a big problem.  But, we must start now. And, we must keep our commitment.  </a:t>
            </a:r>
          </a:p>
          <a:p>
            <a:endParaRPr lang="en-US" altLang="en-US" dirty="0"/>
          </a:p>
          <a:p>
            <a:r>
              <a:rPr lang="en-US" altLang="en-US" dirty="0"/>
              <a:t>The current and future safety of our children depends on us.</a:t>
            </a:r>
          </a:p>
          <a:p>
            <a:endParaRPr lang="en-US" altLang="en-US" dirty="0"/>
          </a:p>
          <a:p>
            <a:r>
              <a:rPr lang="en-US" altLang="en-US" dirty="0"/>
              <a:t>Thank everyone for their participation and commitment.</a:t>
            </a:r>
          </a:p>
        </p:txBody>
      </p:sp>
      <p:sp>
        <p:nvSpPr>
          <p:cNvPr id="146436" name="Slide Number Placeholder 3">
            <a:extLst>
              <a:ext uri="{FF2B5EF4-FFF2-40B4-BE49-F238E27FC236}">
                <a16:creationId xmlns:a16="http://schemas.microsoft.com/office/drawing/2014/main" xmlns="" id="{369B21F7-2282-4155-A251-B73FAC75E83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B3E7D7-D523-44C4-8C0F-FB3467A6E972}"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288268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2BF26796-DBF2-4FFA-92D9-22FB1C46A5EC}"/>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16F6DC84-9FDE-4BF7-9B33-0A79DB3B64DC}"/>
              </a:ext>
            </a:extLst>
          </p:cNvPr>
          <p:cNvSpPr>
            <a:spLocks noGrp="1"/>
          </p:cNvSpPr>
          <p:nvPr>
            <p:ph type="body" idx="1"/>
          </p:nvPr>
        </p:nvSpPr>
        <p:spPr>
          <a:xfrm>
            <a:off x="681038" y="4716463"/>
            <a:ext cx="5689600" cy="4711700"/>
          </a:xfrm>
        </p:spPr>
        <p:txBody>
          <a:bodyPr/>
          <a:lstStyle/>
          <a:p>
            <a:pPr marL="165415" indent="-165415">
              <a:defRPr/>
            </a:pPr>
            <a:r>
              <a:rPr lang="en-AU" b="1" u="sng" dirty="0"/>
              <a:t>ACTIVITY: PERSONAL ENCOUNTER ROLE PLAY</a:t>
            </a:r>
            <a:endParaRPr lang="en-US" dirty="0"/>
          </a:p>
          <a:p>
            <a:pPr marL="165415" indent="-165415">
              <a:buFont typeface="Arial" pitchFamily="34" charset="0"/>
              <a:buChar char="•"/>
              <a:defRPr/>
            </a:pPr>
            <a:r>
              <a:rPr lang="en-AU" dirty="0"/>
              <a:t>Distribute copies of the ‘Role Play Scenario’ to participants (Handout). </a:t>
            </a:r>
          </a:p>
          <a:p>
            <a:pPr marL="165415" indent="-165415">
              <a:buFont typeface="Arial" pitchFamily="34" charset="0"/>
              <a:buChar char="•"/>
              <a:defRPr/>
            </a:pPr>
            <a:r>
              <a:rPr lang="en-AU" dirty="0"/>
              <a:t>Invite volunteers to participate to take on the various roles.  Advise the rest of the class they will observe the role play and answer questions at the end.  </a:t>
            </a:r>
            <a:endParaRPr lang="en-AU" sz="1600" dirty="0"/>
          </a:p>
          <a:p>
            <a:pPr marL="165415" indent="-165415">
              <a:buFont typeface="Arial" pitchFamily="34" charset="0"/>
              <a:buChar char="•"/>
              <a:defRPr/>
            </a:pPr>
            <a:endParaRPr lang="en-US" dirty="0"/>
          </a:p>
          <a:p>
            <a:pPr>
              <a:defRPr/>
            </a:pPr>
            <a:endParaRPr lang="en-US" dirty="0"/>
          </a:p>
          <a:p>
            <a:pPr>
              <a:defRPr/>
            </a:pPr>
            <a:endParaRPr lang="en-US" dirty="0"/>
          </a:p>
        </p:txBody>
      </p:sp>
      <p:sp>
        <p:nvSpPr>
          <p:cNvPr id="80900" name="Slide Number Placeholder 3">
            <a:extLst>
              <a:ext uri="{FF2B5EF4-FFF2-40B4-BE49-F238E27FC236}">
                <a16:creationId xmlns:a16="http://schemas.microsoft.com/office/drawing/2014/main" xmlns="" id="{D7C1647B-5686-4450-9A7D-DC3B559D1F2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3C16DA-B215-4A7C-9BE8-0E3545C8DE59}"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599393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A8587A8D-AE59-46AB-AE9B-6FC304701CA8}"/>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AF0112F5-5854-416E-BB0B-0A267A16834F}"/>
              </a:ext>
            </a:extLst>
          </p:cNvPr>
          <p:cNvSpPr>
            <a:spLocks noGrp="1"/>
          </p:cNvSpPr>
          <p:nvPr>
            <p:ph type="body" idx="1"/>
          </p:nvPr>
        </p:nvSpPr>
        <p:spPr/>
        <p:txBody>
          <a:bodyPr/>
          <a:lstStyle/>
          <a:p>
            <a:pPr marL="165415" indent="-165415">
              <a:defRPr/>
            </a:pPr>
            <a:r>
              <a:rPr lang="en-AU" b="1" u="sng" dirty="0"/>
              <a:t>EXPLAIN</a:t>
            </a:r>
          </a:p>
          <a:p>
            <a:pPr>
              <a:defRPr/>
            </a:pPr>
            <a:r>
              <a:rPr lang="en-US" dirty="0"/>
              <a:t>So, if we can’t identify child sex offenders by their appearance, how are we meant to protect children?</a:t>
            </a:r>
          </a:p>
          <a:p>
            <a:pPr>
              <a:defRPr/>
            </a:pPr>
            <a:endParaRPr lang="en-US" dirty="0"/>
          </a:p>
          <a:p>
            <a:pPr>
              <a:defRPr/>
            </a:pPr>
            <a:r>
              <a:rPr lang="en-US" dirty="0"/>
              <a:t>ASK for ideas for a few moments, then introduce </a:t>
            </a:r>
            <a:r>
              <a:rPr lang="en-US" dirty="0" err="1"/>
              <a:t>Imigrasi</a:t>
            </a:r>
            <a:r>
              <a:rPr lang="en-US" dirty="0"/>
              <a:t> Indonesia to explain their actions</a:t>
            </a:r>
          </a:p>
        </p:txBody>
      </p:sp>
      <p:sp>
        <p:nvSpPr>
          <p:cNvPr id="39940" name="Slide Number Placeholder 3">
            <a:extLst>
              <a:ext uri="{FF2B5EF4-FFF2-40B4-BE49-F238E27FC236}">
                <a16:creationId xmlns:a16="http://schemas.microsoft.com/office/drawing/2014/main" xmlns="" id="{1E4D1C10-BBAD-4F10-B97F-F9A4EA98EE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D0F68-E6EA-413C-9BAA-9410F286A98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50316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749C545-DACB-498D-8B0B-56681318DB97}"/>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428241D4-EAE6-4408-9BA6-53659EE318EB}"/>
              </a:ext>
            </a:extLst>
          </p:cNvPr>
          <p:cNvSpPr>
            <a:spLocks noGrp="1"/>
          </p:cNvSpPr>
          <p:nvPr>
            <p:ph type="body" idx="1"/>
          </p:nvPr>
        </p:nvSpPr>
        <p:spPr/>
        <p:txBody>
          <a:bodyPr/>
          <a:lstStyle/>
          <a:p>
            <a:pPr marL="165415" indent="-165415">
              <a:buFont typeface="Arial" pitchFamily="34" charset="0"/>
              <a:buNone/>
              <a:defRPr/>
            </a:pPr>
            <a:r>
              <a:rPr lang="en-US" b="1" u="sng" dirty="0"/>
              <a:t>EXPLAIN</a:t>
            </a:r>
          </a:p>
          <a:p>
            <a:pPr marL="165415" indent="-165415">
              <a:defRPr/>
            </a:pPr>
            <a:r>
              <a:rPr lang="en-US" dirty="0"/>
              <a:t>We learned yesterday that we all have certain ‘stereotypes’ regarding child sex offenders’.  </a:t>
            </a:r>
          </a:p>
          <a:p>
            <a:pPr marL="165415" indent="-165415">
              <a:defRPr/>
            </a:pPr>
            <a:r>
              <a:rPr lang="en-US" dirty="0"/>
              <a:t>In order to more effectively protect children, police need to understand offenders.  How do they think? How do they operate?</a:t>
            </a:r>
          </a:p>
          <a:p>
            <a:pPr marL="165415" indent="-165415">
              <a:defRPr/>
            </a:pPr>
            <a:r>
              <a:rPr lang="en-US" dirty="0"/>
              <a:t>When we understand the psychology of offenders, we are better equipped to prevent and intercept child sex crimes.</a:t>
            </a:r>
          </a:p>
          <a:p>
            <a:pPr>
              <a:defRPr/>
            </a:pPr>
            <a:endParaRPr lang="en-US" dirty="0"/>
          </a:p>
        </p:txBody>
      </p:sp>
      <p:sp>
        <p:nvSpPr>
          <p:cNvPr id="62468" name="Slide Number Placeholder 3">
            <a:extLst>
              <a:ext uri="{FF2B5EF4-FFF2-40B4-BE49-F238E27FC236}">
                <a16:creationId xmlns:a16="http://schemas.microsoft.com/office/drawing/2014/main" xmlns="" id="{00DC7F6A-8C62-4A8C-9D86-E64C249F2F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1BA2C8-EA53-4CEF-9DDB-19996AEF507E}"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567896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423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136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519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567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216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671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02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67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85471B89-429A-47F0-A55F-D841F6AFFE63}"/>
              </a:ext>
            </a:extLst>
          </p:cNvPr>
          <p:cNvSpPr>
            <a:spLocks noGrp="1" noRot="1" noChangeAspect="1" noChangeArrowheads="1" noTextEdit="1"/>
          </p:cNvSpPr>
          <p:nvPr>
            <p:ph type="sldImg"/>
          </p:nvPr>
        </p:nvSpPr>
        <p:spPr>
          <a:ln/>
        </p:spPr>
      </p:sp>
      <p:sp>
        <p:nvSpPr>
          <p:cNvPr id="148483" name="Notes Placeholder 2">
            <a:extLst>
              <a:ext uri="{FF2B5EF4-FFF2-40B4-BE49-F238E27FC236}">
                <a16:creationId xmlns:a16="http://schemas.microsoft.com/office/drawing/2014/main" xmlns="" id="{EB82B6FB-BD80-4B62-9FCC-305ADBF3EDD0}"/>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VIDEO</a:t>
            </a:r>
          </a:p>
          <a:p>
            <a:pPr>
              <a:defRPr/>
            </a:pPr>
            <a:r>
              <a:rPr lang="en-US" altLang="en-US" dirty="0"/>
              <a:t>Introduce the video.  Provide background on the Peter Scully case.</a:t>
            </a:r>
          </a:p>
          <a:p>
            <a:pPr>
              <a:defRPr/>
            </a:pPr>
            <a:endParaRPr lang="en-US" altLang="en-US" dirty="0"/>
          </a:p>
          <a:p>
            <a:pPr>
              <a:defRPr/>
            </a:pPr>
            <a:r>
              <a:rPr lang="en-US" altLang="en-US" dirty="0"/>
              <a:t>ASK </a:t>
            </a:r>
          </a:p>
          <a:p>
            <a:pPr>
              <a:defRPr/>
            </a:pPr>
            <a:r>
              <a:rPr lang="en-US" altLang="en-US" dirty="0"/>
              <a:t>Before beginning the video, ask participants the following analytical questions for their viewing:</a:t>
            </a:r>
          </a:p>
          <a:p>
            <a:pPr marL="228600" indent="-228600">
              <a:buFontTx/>
              <a:buAutoNum type="arabicPeriod"/>
              <a:defRPr/>
            </a:pPr>
            <a:r>
              <a:rPr lang="en-US" altLang="en-US" dirty="0"/>
              <a:t>What do you notice about the attitude of the offender?</a:t>
            </a:r>
          </a:p>
          <a:p>
            <a:pPr marL="228600" indent="-228600">
              <a:buFontTx/>
              <a:buAutoNum type="arabicPeriod"/>
              <a:defRPr/>
            </a:pPr>
            <a:r>
              <a:rPr lang="en-US" altLang="en-US" dirty="0"/>
              <a:t>How does the offender respond to the media journalist?</a:t>
            </a:r>
          </a:p>
          <a:p>
            <a:pPr marL="228600" indent="-228600">
              <a:buFontTx/>
              <a:buAutoNum type="arabicPeriod"/>
              <a:defRPr/>
            </a:pPr>
            <a:endParaRPr lang="en-US" altLang="en-US" dirty="0"/>
          </a:p>
        </p:txBody>
      </p:sp>
      <p:sp>
        <p:nvSpPr>
          <p:cNvPr id="64516" name="Slide Number Placeholder 3">
            <a:extLst>
              <a:ext uri="{FF2B5EF4-FFF2-40B4-BE49-F238E27FC236}">
                <a16:creationId xmlns:a16="http://schemas.microsoft.com/office/drawing/2014/main" xmlns="" id="{19C64094-C7D8-459C-B6BA-F97D8291C94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E678E6-8D24-4659-B9AE-F7B77CA44A30}"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30892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64447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11408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1F537ABB-7B16-4D7D-96B3-55EDF672F78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4C1F1EA0-789F-4F68-9B6D-D26EA1D918ED}"/>
              </a:ext>
            </a:extLst>
          </p:cNvPr>
          <p:cNvSpPr>
            <a:spLocks noGrp="1"/>
          </p:cNvSpPr>
          <p:nvPr>
            <p:ph type="body" idx="1"/>
          </p:nvPr>
        </p:nvSpPr>
        <p:spPr/>
        <p:txBody>
          <a:bodyPr/>
          <a:lstStyle/>
          <a:p>
            <a:pPr>
              <a:defRPr/>
            </a:pPr>
            <a:endParaRPr lang="en-US" dirty="0"/>
          </a:p>
        </p:txBody>
      </p:sp>
      <p:sp>
        <p:nvSpPr>
          <p:cNvPr id="70660" name="Slide Number Placeholder 3">
            <a:extLst>
              <a:ext uri="{FF2B5EF4-FFF2-40B4-BE49-F238E27FC236}">
                <a16:creationId xmlns:a16="http://schemas.microsoft.com/office/drawing/2014/main" xmlns="" id="{9CD1486B-A833-4C35-9834-CCC0C6E563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8521E-60DA-45E8-BF76-9918555F63F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88893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F87932-8FF0-4DF1-A776-9A3CE37618A7}"/>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5" name="Footer Placeholder 4">
            <a:extLst>
              <a:ext uri="{FF2B5EF4-FFF2-40B4-BE49-F238E27FC236}">
                <a16:creationId xmlns:a16="http://schemas.microsoft.com/office/drawing/2014/main" xmlns=""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36EC56-7DCF-400D-A871-C26291EB10AD}"/>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5" name="Footer Placeholder 4">
            <a:extLst>
              <a:ext uri="{FF2B5EF4-FFF2-40B4-BE49-F238E27FC236}">
                <a16:creationId xmlns:a16="http://schemas.microsoft.com/office/drawing/2014/main" xmlns=""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4DD33D-563C-4B8C-B8C1-625FF5C5B85D}"/>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5" name="Footer Placeholder 4">
            <a:extLst>
              <a:ext uri="{FF2B5EF4-FFF2-40B4-BE49-F238E27FC236}">
                <a16:creationId xmlns:a16="http://schemas.microsoft.com/office/drawing/2014/main" xmlns=""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CD83D3-86C4-482F-A2DC-B4C55DBF3F7A}"/>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5" name="Footer Placeholder 4">
            <a:extLst>
              <a:ext uri="{FF2B5EF4-FFF2-40B4-BE49-F238E27FC236}">
                <a16:creationId xmlns:a16="http://schemas.microsoft.com/office/drawing/2014/main" xmlns=""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96233C-6806-4593-91C0-CF4ECD84A601}"/>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5" name="Footer Placeholder 4">
            <a:extLst>
              <a:ext uri="{FF2B5EF4-FFF2-40B4-BE49-F238E27FC236}">
                <a16:creationId xmlns:a16="http://schemas.microsoft.com/office/drawing/2014/main" xmlns=""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50FA9B4-D282-452F-B78A-FF5873ACF45A}"/>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6" name="Footer Placeholder 5">
            <a:extLst>
              <a:ext uri="{FF2B5EF4-FFF2-40B4-BE49-F238E27FC236}">
                <a16:creationId xmlns:a16="http://schemas.microsoft.com/office/drawing/2014/main" xmlns=""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837DDCB-69F8-49FA-A111-C8AB271389E7}"/>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8" name="Footer Placeholder 7">
            <a:extLst>
              <a:ext uri="{FF2B5EF4-FFF2-40B4-BE49-F238E27FC236}">
                <a16:creationId xmlns:a16="http://schemas.microsoft.com/office/drawing/2014/main" xmlns=""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909660-3861-4545-BF68-9ED039B5D0F0}"/>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4" name="Footer Placeholder 3">
            <a:extLst>
              <a:ext uri="{FF2B5EF4-FFF2-40B4-BE49-F238E27FC236}">
                <a16:creationId xmlns:a16="http://schemas.microsoft.com/office/drawing/2014/main" xmlns=""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F98E25-CF37-4F73-9E22-210238167867}"/>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3" name="Footer Placeholder 2">
            <a:extLst>
              <a:ext uri="{FF2B5EF4-FFF2-40B4-BE49-F238E27FC236}">
                <a16:creationId xmlns:a16="http://schemas.microsoft.com/office/drawing/2014/main" xmlns=""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30D413-9505-4ED8-BFF1-5141BE9EE3C4}"/>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6" name="Footer Placeholder 5">
            <a:extLst>
              <a:ext uri="{FF2B5EF4-FFF2-40B4-BE49-F238E27FC236}">
                <a16:creationId xmlns:a16="http://schemas.microsoft.com/office/drawing/2014/main" xmlns=""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501218-FFD7-4F25-B220-F5DE5F70693C}"/>
              </a:ext>
            </a:extLst>
          </p:cNvPr>
          <p:cNvSpPr>
            <a:spLocks noGrp="1"/>
          </p:cNvSpPr>
          <p:nvPr>
            <p:ph type="dt" sz="half" idx="10"/>
          </p:nvPr>
        </p:nvSpPr>
        <p:spPr/>
        <p:txBody>
          <a:bodyPr/>
          <a:lstStyle/>
          <a:p>
            <a:fld id="{5D6495F3-B757-4FAF-98AA-EDA7D1485485}" type="datetimeFigureOut">
              <a:rPr lang="en-US" smtClean="0"/>
              <a:t>7/2/2019</a:t>
            </a:fld>
            <a:endParaRPr lang="en-US"/>
          </a:p>
        </p:txBody>
      </p:sp>
      <p:sp>
        <p:nvSpPr>
          <p:cNvPr id="6" name="Footer Placeholder 5">
            <a:extLst>
              <a:ext uri="{FF2B5EF4-FFF2-40B4-BE49-F238E27FC236}">
                <a16:creationId xmlns:a16="http://schemas.microsoft.com/office/drawing/2014/main" xmlns=""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7/2/2019</a:t>
            </a:fld>
            <a:endParaRPr lang="en-US"/>
          </a:p>
        </p:txBody>
      </p:sp>
      <p:sp>
        <p:nvSpPr>
          <p:cNvPr id="5" name="Footer Placeholder 4">
            <a:extLst>
              <a:ext uri="{FF2B5EF4-FFF2-40B4-BE49-F238E27FC236}">
                <a16:creationId xmlns:a16="http://schemas.microsoft.com/office/drawing/2014/main" xmlns=""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20998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xmlns="" id="{23207CC6-EAA1-4BFF-A48A-DECAD89727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
            <a:extLst>
              <a:ext uri="{FF2B5EF4-FFF2-40B4-BE49-F238E27FC236}">
                <a16:creationId xmlns:a16="http://schemas.microsoft.com/office/drawing/2014/main" xmlns="" id="{B234A3DD-923D-4166-8B19-7DD589908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6">
            <a:extLst>
              <a:ext uri="{FF2B5EF4-FFF2-40B4-BE49-F238E27FC236}">
                <a16:creationId xmlns:a16="http://schemas.microsoft.com/office/drawing/2014/main" xmlns="" id="{F6ACA5AC-3C5D-4994-B40F-FC8349E4D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81CBD29-8F4D-43E3-8D9A-F664422BD4FA}"/>
              </a:ext>
            </a:extLst>
          </p:cNvPr>
          <p:cNvSpPr>
            <a:spLocks noGrp="1"/>
          </p:cNvSpPr>
          <p:nvPr>
            <p:ph type="ctrTitle"/>
          </p:nvPr>
        </p:nvSpPr>
        <p:spPr>
          <a:xfrm>
            <a:off x="818318" y="1941058"/>
            <a:ext cx="6405753" cy="3054023"/>
          </a:xfrm>
        </p:spPr>
        <p:txBody>
          <a:bodyPr anchor="t">
            <a:normAutofit/>
          </a:bodyPr>
          <a:lstStyle/>
          <a:p>
            <a:pPr algn="l"/>
            <a:r>
              <a:rPr lang="km-KH" sz="5400" dirty="0">
                <a:cs typeface="+mn-cs"/>
              </a:rPr>
              <a:t/>
            </a:r>
            <a:br>
              <a:rPr lang="km-KH" sz="5400" dirty="0">
                <a:cs typeface="+mn-cs"/>
              </a:rPr>
            </a:br>
            <a:r>
              <a:rPr lang="km-KH" sz="5400" dirty="0">
                <a:cs typeface="+mn-cs"/>
              </a:rPr>
              <a:t>តើច្បាប់គឺជាអ្វី?</a:t>
            </a:r>
            <a:r>
              <a:rPr lang="en-AU" sz="5400" dirty="0"/>
              <a:t/>
            </a:r>
            <a:br>
              <a:rPr lang="en-AU" sz="5400" dirty="0"/>
            </a:br>
            <a:r>
              <a:rPr lang="en-AU" sz="4400" dirty="0"/>
              <a:t/>
            </a:r>
            <a:br>
              <a:rPr lang="en-AU" sz="4400" dirty="0"/>
            </a:br>
            <a:endParaRPr lang="en-AU" sz="4400" dirty="0"/>
          </a:p>
        </p:txBody>
      </p:sp>
    </p:spTree>
    <p:extLst>
      <p:ext uri="{BB962C8B-B14F-4D97-AF65-F5344CB8AC3E}">
        <p14:creationId xmlns:p14="http://schemas.microsoft.com/office/powerpoint/2010/main" val="38772463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erson holding a sign&#10;&#10;Description automatically generated">
            <a:extLst>
              <a:ext uri="{FF2B5EF4-FFF2-40B4-BE49-F238E27FC236}">
                <a16:creationId xmlns:a16="http://schemas.microsoft.com/office/drawing/2014/main" xmlns="" id="{186B0266-C8FF-4B82-8581-6CDCC13BC8FC}"/>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3"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xmlns="" id="{47AE9E90-A6E0-4B38-879C-CA42E55CA383}"/>
              </a:ext>
            </a:extLst>
          </p:cNvPr>
          <p:cNvSpPr>
            <a:spLocks noGrp="1"/>
          </p:cNvSpPr>
          <p:nvPr>
            <p:ph type="title"/>
          </p:nvPr>
        </p:nvSpPr>
        <p:spPr>
          <a:xfrm>
            <a:off x="7383439" y="3289737"/>
            <a:ext cx="4808561" cy="1834056"/>
          </a:xfrm>
          <a:prstGeom prst="ellipse">
            <a:avLst/>
          </a:prstGeom>
        </p:spPr>
        <p:txBody>
          <a:bodyPr vert="horz" lIns="91440" tIns="45720" rIns="91440" bIns="45720" rtlCol="0" anchor="b">
            <a:normAutofit/>
          </a:bodyPr>
          <a:lstStyle/>
          <a:p>
            <a:pPr algn="ctr">
              <a:defRPr/>
            </a:pPr>
            <a:r>
              <a:rPr lang="km-KH" sz="1900" b="1" dirty="0">
                <a:cs typeface="+mn-cs"/>
              </a:rPr>
              <a:t>រឿងរ៉ាវរបស់ កុមារអាមិនដា ថូត</a:t>
            </a:r>
            <a:r>
              <a:rPr lang="en-US" sz="1900" dirty="0"/>
              <a:t/>
            </a:r>
            <a:br>
              <a:rPr lang="en-US" sz="1900" dirty="0"/>
            </a:br>
            <a:r>
              <a:rPr lang="en-US" sz="1900" dirty="0"/>
              <a:t>Amanda Todd’s story</a:t>
            </a:r>
            <a:br>
              <a:rPr lang="en-US" sz="1900" dirty="0"/>
            </a:br>
            <a:endParaRPr lang="en-US" sz="1900" dirty="0"/>
          </a:p>
        </p:txBody>
      </p:sp>
      <p:cxnSp>
        <p:nvCxnSpPr>
          <p:cNvPr id="14" name="Straight Connector 17">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F5E09FC6-80EF-461C-B5F0-7E3B62BDE143}"/>
              </a:ext>
            </a:extLst>
          </p:cNvPr>
          <p:cNvSpPr/>
          <p:nvPr/>
        </p:nvSpPr>
        <p:spPr>
          <a:xfrm>
            <a:off x="8022021" y="5181600"/>
            <a:ext cx="3852041" cy="307777"/>
          </a:xfrm>
          <a:prstGeom prst="rect">
            <a:avLst/>
          </a:prstGeom>
        </p:spPr>
        <p:txBody>
          <a:bodyPr wrap="square">
            <a:spAutoFit/>
          </a:bodyPr>
          <a:lstStyle/>
          <a:p>
            <a:pPr indent="-137160" algn="ctr">
              <a:buNone/>
              <a:defRPr/>
            </a:pPr>
            <a:r>
              <a:rPr lang="en-US" sz="1400" dirty="0">
                <a:cs typeface="FreesiaUPC" pitchFamily="34" charset="-34"/>
              </a:rPr>
              <a:t>https://www.youtube.com/watch?v=ni-Y3wU92iU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886028" y="3857096"/>
            <a:ext cx="10444899" cy="2840037"/>
          </a:xfrm>
        </p:spPr>
        <p:txBody>
          <a:bodyPr vert="horz" lIns="91440" tIns="45720" rIns="91440" bIns="45720" rtlCol="0" anchor="b">
            <a:noAutofit/>
          </a:bodyPr>
          <a:lstStyle/>
          <a:p>
            <a:pPr algn="ctr">
              <a:defRPr/>
            </a:pPr>
            <a:r>
              <a:rPr lang="km-KH" dirty="0">
                <a:cs typeface="+mn-cs"/>
              </a:rPr>
              <a:t>ករណីសិក្សាអំពីការស៊ើបអង្កេត</a:t>
            </a:r>
            <a:r>
              <a:rPr lang="en-US" sz="4800" kern="1200" dirty="0">
                <a:solidFill>
                  <a:schemeClr val="tx1"/>
                </a:solidFill>
                <a:latin typeface="+mj-lt"/>
                <a:ea typeface="+mj-ea"/>
                <a:cs typeface="+mj-cs"/>
              </a:rPr>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
            </a:r>
            <a:br>
              <a:rPr lang="en-US" sz="4800" kern="1200" dirty="0">
                <a:solidFill>
                  <a:schemeClr val="tx1"/>
                </a:solidFill>
                <a:latin typeface="+mj-lt"/>
                <a:ea typeface="+mj-ea"/>
                <a:cs typeface="+mj-cs"/>
              </a:rPr>
            </a:br>
            <a:r>
              <a:rPr lang="km-KH" sz="2800" kern="1200" dirty="0">
                <a:solidFill>
                  <a:schemeClr val="tx1"/>
                </a:solidFill>
                <a:latin typeface="+mj-lt"/>
                <a:ea typeface="+mj-ea"/>
                <a:cs typeface="+mn-cs"/>
              </a:rPr>
              <a:t>ដោយ</a:t>
            </a:r>
            <a:r>
              <a:rPr lang="km-KH" sz="4800" kern="1200" dirty="0">
                <a:solidFill>
                  <a:schemeClr val="tx1"/>
                </a:solidFill>
                <a:latin typeface="+mj-lt"/>
                <a:ea typeface="+mj-ea"/>
                <a:cs typeface="+mj-cs"/>
              </a:rPr>
              <a:t> </a:t>
            </a:r>
            <a:r>
              <a:rPr lang="en-US" sz="4800" kern="1200" dirty="0" err="1">
                <a:solidFill>
                  <a:schemeClr val="tx1"/>
                </a:solidFill>
                <a:latin typeface="+mj-lt"/>
                <a:ea typeface="+mj-ea"/>
                <a:cs typeface="+mj-cs"/>
              </a:rPr>
              <a:t>Napol</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Woraprateep</a:t>
            </a:r>
            <a:r>
              <a:rPr lang="en-US" sz="4800" kern="1200" dirty="0">
                <a:solidFill>
                  <a:schemeClr val="tx1"/>
                </a:solidFill>
                <a:latin typeface="+mj-lt"/>
                <a:ea typeface="+mj-ea"/>
                <a:cs typeface="+mj-cs"/>
              </a:rPr>
              <a:t> – Thailand DSI</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Joseph Thorn - AFP</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08598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961533" y="4178829"/>
            <a:ext cx="10444899" cy="2840037"/>
          </a:xfrm>
        </p:spPr>
        <p:txBody>
          <a:bodyPr vert="horz" lIns="91440" tIns="45720" rIns="91440" bIns="45720" rtlCol="0" anchor="b">
            <a:normAutofit fontScale="90000"/>
          </a:bodyPr>
          <a:lstStyle/>
          <a:p>
            <a:pPr algn="ctr">
              <a:defRPr/>
            </a:pPr>
            <a:r>
              <a:rPr lang="km-KH" sz="4900" kern="1200" dirty="0">
                <a:solidFill>
                  <a:schemeClr val="tx1"/>
                </a:solidFill>
                <a:latin typeface="+mj-lt"/>
                <a:ea typeface="+mj-ea"/>
                <a:cs typeface="+mn-cs"/>
              </a:rPr>
              <a:t>ការធ្វើកោលសវិច្ច័យដោយឌីជីថុល</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1517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536478" y="4678869"/>
            <a:ext cx="9144000" cy="2840037"/>
          </a:xfrm>
        </p:spPr>
        <p:txBody>
          <a:bodyPr vert="horz" lIns="91440" tIns="45720" rIns="91440" bIns="45720" rtlCol="0" anchor="b">
            <a:normAutofit fontScale="90000"/>
          </a:bodyPr>
          <a:lstStyle/>
          <a:p>
            <a:pPr algn="ctr">
              <a:lnSpc>
                <a:spcPct val="150000"/>
              </a:lnSpc>
              <a:defRPr/>
            </a:pPr>
            <a:r>
              <a:rPr lang="km-KH" sz="4000" dirty="0">
                <a:cs typeface="+mn-cs"/>
              </a:rPr>
              <a:t>ការធ្វើឲ្យប្រសើរឡើងការចូលរួមរបស់នគរបាលជាមួយជនរងគ្រោះជាកុមារ</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km-KH" sz="5800" kern="1200" dirty="0">
                <a:solidFill>
                  <a:schemeClr val="tx1"/>
                </a:solidFill>
                <a:latin typeface="+mj-lt"/>
                <a:ea typeface="+mj-ea"/>
                <a:cs typeface="+mj-cs"/>
              </a:rPr>
              <a:t> </a:t>
            </a:r>
            <a:r>
              <a:rPr lang="km-KH" sz="3600" kern="1200" dirty="0">
                <a:solidFill>
                  <a:schemeClr val="tx1"/>
                </a:solidFill>
                <a:latin typeface="+mj-lt"/>
                <a:ea typeface="+mj-ea"/>
                <a:cs typeface="+mn-cs"/>
              </a:rPr>
              <a:t>ដោយ </a:t>
            </a:r>
            <a:r>
              <a:rPr lang="km-KH" sz="5800" kern="1200" dirty="0">
                <a:solidFill>
                  <a:schemeClr val="tx1"/>
                </a:solidFill>
                <a:latin typeface="+mj-lt"/>
                <a:ea typeface="+mj-ea"/>
                <a:cs typeface="+mj-cs"/>
              </a:rPr>
              <a:t> </a:t>
            </a:r>
            <a:r>
              <a:rPr lang="en-US" sz="5800" kern="1200" dirty="0" err="1">
                <a:solidFill>
                  <a:schemeClr val="tx1"/>
                </a:solidFill>
                <a:latin typeface="+mj-lt"/>
                <a:ea typeface="+mj-ea"/>
                <a:cs typeface="+mj-cs"/>
              </a:rPr>
              <a:t>Jarryd</a:t>
            </a:r>
            <a:r>
              <a:rPr lang="en-US" sz="5800" kern="1200" dirty="0">
                <a:solidFill>
                  <a:schemeClr val="tx1"/>
                </a:solidFill>
                <a:latin typeface="+mj-lt"/>
                <a:ea typeface="+mj-ea"/>
                <a:cs typeface="+mj-cs"/>
              </a:rPr>
              <a:t> Dunbar</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5670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458FFE2-28A1-4EE1-98D4-DDDBE44C9A56}"/>
              </a:ext>
            </a:extLst>
          </p:cNvPr>
          <p:cNvSpPr>
            <a:spLocks noGrp="1"/>
          </p:cNvSpPr>
          <p:nvPr>
            <p:ph type="title"/>
          </p:nvPr>
        </p:nvSpPr>
        <p:spPr>
          <a:xfrm>
            <a:off x="6167848" y="2851724"/>
            <a:ext cx="5604770" cy="2889114"/>
          </a:xfrm>
        </p:spPr>
        <p:txBody>
          <a:bodyPr vert="horz" lIns="91440" tIns="45720" rIns="91440" bIns="45720" rtlCol="0" anchor="b">
            <a:normAutofit fontScale="90000"/>
          </a:bodyPr>
          <a:lstStyle/>
          <a:p>
            <a:pPr algn="ctr">
              <a:defRPr/>
            </a:pPr>
            <a:r>
              <a:rPr lang="km-KH" sz="4000" b="1" kern="1200" dirty="0">
                <a:solidFill>
                  <a:schemeClr val="bg1"/>
                </a:solidFill>
                <a:latin typeface="+mj-lt"/>
                <a:ea typeface="+mj-ea"/>
                <a:cs typeface="+mn-cs"/>
              </a:rPr>
              <a:t>ការការពារកុមារពីជនល្មើសបរទេសរួមភេទលើកុមារ</a:t>
            </a:r>
            <a:r>
              <a:rPr lang="en-US" sz="3100" b="1" kern="1200" dirty="0">
                <a:solidFill>
                  <a:schemeClr val="bg1"/>
                </a:solidFill>
              </a:rPr>
              <a:t/>
            </a:r>
            <a:br>
              <a:rPr lang="en-US" sz="3100" b="1" kern="1200" dirty="0">
                <a:solidFill>
                  <a:schemeClr val="bg1"/>
                </a:solidFill>
              </a:rPr>
            </a:br>
            <a:r>
              <a:rPr lang="km-KH" sz="3100" b="1" kern="1200" dirty="0">
                <a:solidFill>
                  <a:schemeClr val="bg1"/>
                </a:solidFill>
              </a:rPr>
              <a:t/>
            </a:r>
            <a:br>
              <a:rPr lang="km-KH" sz="3100" b="1" kern="1200" dirty="0">
                <a:solidFill>
                  <a:schemeClr val="bg1"/>
                </a:solidFill>
              </a:rPr>
            </a:br>
            <a:r>
              <a:rPr lang="km-KH" sz="3100" kern="1200" dirty="0">
                <a:solidFill>
                  <a:schemeClr val="bg1"/>
                </a:solidFill>
                <a:cs typeface="+mn-cs"/>
              </a:rPr>
              <a:t>ពិភាក្សាតាមក្រុម</a:t>
            </a:r>
            <a:br>
              <a:rPr lang="km-KH" sz="3100" kern="1200" dirty="0">
                <a:solidFill>
                  <a:schemeClr val="bg1"/>
                </a:solidFill>
                <a:cs typeface="+mn-cs"/>
              </a:rPr>
            </a:br>
            <a:r>
              <a:rPr lang="km-KH" sz="3100" kern="1200" dirty="0">
                <a:solidFill>
                  <a:schemeClr val="bg1"/>
                </a:solidFill>
                <a:cs typeface="+mn-cs"/>
              </a:rPr>
              <a:t/>
            </a:r>
            <a:br>
              <a:rPr lang="km-KH" sz="3100" kern="1200" dirty="0">
                <a:solidFill>
                  <a:schemeClr val="bg1"/>
                </a:solidFill>
                <a:cs typeface="+mn-cs"/>
              </a:rPr>
            </a:br>
            <a:r>
              <a:rPr lang="km-KH" sz="3100" dirty="0">
                <a:solidFill>
                  <a:schemeClr val="bg1"/>
                </a:solidFill>
                <a:cs typeface="+mn-cs"/>
              </a:rPr>
              <a:t>ភ្នំពេញ ២០១៩</a:t>
            </a:r>
            <a:r>
              <a:rPr lang="en-US" sz="2900" b="1" kern="1200" dirty="0">
                <a:solidFill>
                  <a:schemeClr val="bg1"/>
                </a:solidFill>
                <a:latin typeface="+mj-lt"/>
                <a:ea typeface="+mj-ea"/>
                <a:cs typeface="+mj-cs"/>
              </a:rPr>
              <a:t/>
            </a:r>
            <a:br>
              <a:rPr lang="en-US" sz="2900" b="1" kern="1200" dirty="0">
                <a:solidFill>
                  <a:schemeClr val="bg1"/>
                </a:solidFill>
                <a:latin typeface="+mj-lt"/>
                <a:ea typeface="+mj-ea"/>
                <a:cs typeface="+mj-cs"/>
              </a:rPr>
            </a:br>
            <a:r>
              <a:rPr lang="en-US" sz="2900" kern="1200" dirty="0">
                <a:solidFill>
                  <a:schemeClr val="bg1"/>
                </a:solidFill>
                <a:latin typeface="+mj-lt"/>
                <a:ea typeface="+mj-ea"/>
                <a:cs typeface="+mj-cs"/>
              </a:rPr>
              <a:t/>
            </a:r>
            <a:br>
              <a:rPr lang="en-US" sz="2900" kern="1200" dirty="0">
                <a:solidFill>
                  <a:schemeClr val="bg1"/>
                </a:solidFill>
                <a:latin typeface="+mj-lt"/>
                <a:ea typeface="+mj-ea"/>
                <a:cs typeface="+mj-cs"/>
              </a:rPr>
            </a:br>
            <a:endParaRPr lang="en-US" sz="2900" kern="1200" dirty="0">
              <a:solidFill>
                <a:schemeClr val="bg1"/>
              </a:solidFill>
              <a:latin typeface="+mj-lt"/>
              <a:ea typeface="+mj-ea"/>
              <a:cs typeface="+mj-cs"/>
            </a:endParaRPr>
          </a:p>
        </p:txBody>
      </p:sp>
      <p:sp>
        <p:nvSpPr>
          <p:cNvPr id="13" name="Freeform: Shape 12">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4">
            <a:extLst>
              <a:ext uri="{FF2B5EF4-FFF2-40B4-BE49-F238E27FC236}">
                <a16:creationId xmlns:a16="http://schemas.microsoft.com/office/drawing/2014/main" xmlns="" id="{9D975AE0-9BB9-474E-A8AD-21F8892B11EA}"/>
              </a:ext>
            </a:extLst>
          </p:cNvPr>
          <p:cNvSpPr>
            <a:spLocks noChangeArrowheads="1"/>
          </p:cNvSpPr>
          <p:nvPr/>
        </p:nvSpPr>
        <p:spPr bwMode="auto">
          <a:xfrm>
            <a:off x="4487114" y="0"/>
            <a:ext cx="7704886" cy="33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5">
            <a:extLst>
              <a:ext uri="{FF2B5EF4-FFF2-40B4-BE49-F238E27FC236}">
                <a16:creationId xmlns:a16="http://schemas.microsoft.com/office/drawing/2014/main" xmlns="" id="{0F716CB1-F96C-484E-A40C-5463DDBE2E8A}"/>
              </a:ext>
            </a:extLst>
          </p:cNvPr>
          <p:cNvSpPr>
            <a:spLocks noChangeArrowheads="1"/>
          </p:cNvSpPr>
          <p:nvPr/>
        </p:nvSpPr>
        <p:spPr bwMode="auto">
          <a:xfrm>
            <a:off x="4487114" y="457199"/>
            <a:ext cx="7704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3" descr="ACCCE-stacked-colour">
            <a:extLst>
              <a:ext uri="{FF2B5EF4-FFF2-40B4-BE49-F238E27FC236}">
                <a16:creationId xmlns:a16="http://schemas.microsoft.com/office/drawing/2014/main" xmlns="" id="{BD729141-D32E-4C83-A9F2-CC710188D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30" y="2023619"/>
            <a:ext cx="1564790" cy="18130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a:extLst>
              <a:ext uri="{FF2B5EF4-FFF2-40B4-BE49-F238E27FC236}">
                <a16:creationId xmlns:a16="http://schemas.microsoft.com/office/drawing/2014/main" xmlns="" id="{193B6A2C-4359-4BBA-98B7-A01AE63F9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113" y="2500556"/>
            <a:ext cx="2105483" cy="10685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np logo-18">
            <a:extLst>
              <a:ext uri="{FF2B5EF4-FFF2-40B4-BE49-F238E27FC236}">
                <a16:creationId xmlns:a16="http://schemas.microsoft.com/office/drawing/2014/main" xmlns="" id="{95993D56-4292-4EA6-BDF4-E06AB2A50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289" y="2500556"/>
            <a:ext cx="1184234" cy="117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4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536478" y="3696230"/>
            <a:ext cx="9144000" cy="2840037"/>
          </a:xfrm>
        </p:spPr>
        <p:txBody>
          <a:bodyPr vert="horz" lIns="91440" tIns="45720" rIns="91440" bIns="45720" rtlCol="0" anchor="b">
            <a:normAutofit fontScale="90000"/>
          </a:bodyPr>
          <a:lstStyle/>
          <a:p>
            <a:pPr algn="ctr">
              <a:defRPr/>
            </a:pPr>
            <a:r>
              <a:rPr lang="km-KH" sz="4900" kern="1200" dirty="0">
                <a:solidFill>
                  <a:schemeClr val="tx1"/>
                </a:solidFill>
                <a:latin typeface="+mj-lt"/>
                <a:ea typeface="+mj-ea"/>
                <a:cs typeface="+mn-cs"/>
              </a:rPr>
              <a:t>តើយន្តការអន្តរជាតិមានអ្វីខ្លះ?</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km-KH" sz="3600" kern="1200" dirty="0">
                <a:solidFill>
                  <a:schemeClr val="tx1"/>
                </a:solidFill>
                <a:latin typeface="+mj-lt"/>
                <a:ea typeface="+mj-ea"/>
                <a:cs typeface="+mn-cs"/>
              </a:rPr>
              <a:t>ដោយ </a:t>
            </a:r>
            <a:r>
              <a:rPr lang="km-KH" sz="5800" kern="1200" dirty="0">
                <a:solidFill>
                  <a:schemeClr val="tx1"/>
                </a:solidFill>
                <a:latin typeface="+mj-lt"/>
                <a:ea typeface="+mj-ea"/>
                <a:cs typeface="+mj-cs"/>
              </a:rPr>
              <a:t> </a:t>
            </a:r>
            <a:r>
              <a:rPr lang="en-US" sz="5800" kern="1200" dirty="0" err="1">
                <a:solidFill>
                  <a:schemeClr val="tx1"/>
                </a:solidFill>
                <a:latin typeface="+mj-lt"/>
                <a:ea typeface="+mj-ea"/>
                <a:cs typeface="+mj-cs"/>
              </a:rPr>
              <a:t>Jarryd</a:t>
            </a:r>
            <a:r>
              <a:rPr lang="en-US" sz="5800" kern="1200" dirty="0">
                <a:solidFill>
                  <a:schemeClr val="tx1"/>
                </a:solidFill>
                <a:latin typeface="+mj-lt"/>
                <a:ea typeface="+mj-ea"/>
                <a:cs typeface="+mj-cs"/>
              </a:rPr>
              <a:t> Dunbar</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5000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B64A393-9901-492C-8892-FED5604B3795}"/>
              </a:ext>
            </a:extLst>
          </p:cNvPr>
          <p:cNvSpPr>
            <a:spLocks noGrp="1"/>
          </p:cNvSpPr>
          <p:nvPr>
            <p:ph type="title"/>
          </p:nvPr>
        </p:nvSpPr>
        <p:spPr>
          <a:xfrm>
            <a:off x="1179226" y="826680"/>
            <a:ext cx="9833548" cy="1325563"/>
          </a:xfrm>
        </p:spPr>
        <p:txBody>
          <a:bodyPr>
            <a:normAutofit/>
          </a:bodyPr>
          <a:lstStyle/>
          <a:p>
            <a:pPr algn="ctr"/>
            <a:r>
              <a:rPr lang="km-KH" sz="3200" dirty="0">
                <a:solidFill>
                  <a:schemeClr val="bg1"/>
                </a:solidFill>
                <a:cs typeface="+mn-cs"/>
              </a:rPr>
              <a:t>តើអ្នកផ្សេងទៀតកំពុងធ្វើអ្វី ? </a:t>
            </a:r>
            <a:br>
              <a:rPr lang="km-KH" sz="3200" dirty="0">
                <a:solidFill>
                  <a:schemeClr val="bg1"/>
                </a:solidFill>
                <a:cs typeface="+mn-cs"/>
              </a:rPr>
            </a:br>
            <a:r>
              <a:rPr lang="en-AU" sz="2800" dirty="0">
                <a:solidFill>
                  <a:srgbClr val="FFFFFF"/>
                </a:solidFill>
              </a:rPr>
              <a:t>What are others doing?</a:t>
            </a:r>
          </a:p>
        </p:txBody>
      </p:sp>
      <p:sp>
        <p:nvSpPr>
          <p:cNvPr id="5" name="Title 1">
            <a:extLst>
              <a:ext uri="{FF2B5EF4-FFF2-40B4-BE49-F238E27FC236}">
                <a16:creationId xmlns:a16="http://schemas.microsoft.com/office/drawing/2014/main" xmlns="" id="{0B64A393-9901-492C-8892-FED5604B3795}"/>
              </a:ext>
            </a:extLst>
          </p:cNvPr>
          <p:cNvSpPr txBox="1">
            <a:spLocks/>
          </p:cNvSpPr>
          <p:nvPr/>
        </p:nvSpPr>
        <p:spPr>
          <a:xfrm>
            <a:off x="1358921" y="3230961"/>
            <a:ext cx="9833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m-KH" sz="4000" dirty="0">
                <a:cs typeface="+mn-cs"/>
              </a:rPr>
              <a:t>តើអ្នកផ្សេងទៀតកំពុងធ្វើអ្វី ?</a:t>
            </a:r>
            <a:r>
              <a:rPr lang="km-KH" sz="4000" dirty="0"/>
              <a:t> </a:t>
            </a:r>
          </a:p>
          <a:p>
            <a:pPr algn="ctr"/>
            <a:r>
              <a:rPr lang="en-AU" sz="3600" dirty="0"/>
              <a:t>What are others doing?</a:t>
            </a:r>
          </a:p>
        </p:txBody>
      </p:sp>
    </p:spTree>
    <p:extLst>
      <p:ext uri="{BB962C8B-B14F-4D97-AF65-F5344CB8AC3E}">
        <p14:creationId xmlns:p14="http://schemas.microsoft.com/office/powerpoint/2010/main" val="321490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973" name="Picture 2">
            <a:extLst>
              <a:ext uri="{FF2B5EF4-FFF2-40B4-BE49-F238E27FC236}">
                <a16:creationId xmlns:a16="http://schemas.microsoft.com/office/drawing/2014/main" xmlns="" id="{6C9DE0CF-2AB2-43FF-B781-5A6B89A96B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xmlns="" id="{16641BAD-ECA5-4591-8556-05EC036DF8E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lnSpc>
                <a:spcPct val="150000"/>
              </a:lnSpc>
              <a:defRPr/>
            </a:pPr>
            <a:r>
              <a:rPr lang="km-KH" sz="2700" dirty="0">
                <a:cs typeface="+mn-cs"/>
              </a:rPr>
              <a:t>តើរដ្ឋាភិបាលផ្សេងទៀតកំពុងធ្វើអ្វី ?</a:t>
            </a:r>
            <a:r>
              <a:rPr lang="km-KH" sz="2700" dirty="0"/>
              <a:t> </a:t>
            </a:r>
            <a:endParaRPr lang="en-US" sz="3400" dirty="0"/>
          </a:p>
        </p:txBody>
      </p:sp>
      <p:cxnSp>
        <p:nvCxnSpPr>
          <p:cNvPr id="83976" name="Straight Connector 75">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B2C3915-F52B-4E1B-A3FD-799474359501}"/>
              </a:ext>
            </a:extLst>
          </p:cNvPr>
          <p:cNvSpPr>
            <a:spLocks noGrp="1"/>
          </p:cNvSpPr>
          <p:nvPr>
            <p:ph type="title"/>
          </p:nvPr>
        </p:nvSpPr>
        <p:spPr>
          <a:xfrm>
            <a:off x="1514292" y="513612"/>
            <a:ext cx="9894133" cy="1031216"/>
          </a:xfrm>
        </p:spPr>
        <p:txBody>
          <a:bodyPr rtlCol="0" anchor="b">
            <a:normAutofit/>
          </a:bodyPr>
          <a:lstStyle/>
          <a:p>
            <a:pPr>
              <a:defRPr/>
            </a:pPr>
            <a:r>
              <a:rPr lang="km-KH" sz="3200" dirty="0">
                <a:cs typeface="+mn-cs"/>
              </a:rPr>
              <a:t>តើនគរបាលផ្សេងៗទៀតកំពុងធ្វើអ្វី ?</a:t>
            </a:r>
            <a:r>
              <a:rPr lang="km-KH" sz="3200" dirty="0"/>
              <a:t> </a:t>
            </a:r>
            <a:endParaRPr lang="th-TH" sz="3100" dirty="0"/>
          </a:p>
        </p:txBody>
      </p:sp>
      <p:pic>
        <p:nvPicPr>
          <p:cNvPr id="88068" name="Picture 7" descr="WWC-card.jpg">
            <a:extLst>
              <a:ext uri="{FF2B5EF4-FFF2-40B4-BE49-F238E27FC236}">
                <a16:creationId xmlns:a16="http://schemas.microsoft.com/office/drawing/2014/main" xmlns="" id="{921BB697-901F-499A-B360-CE5C154F2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53384" y="2589086"/>
            <a:ext cx="4391200" cy="27554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Shape 136">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9" name="Freeform: Shape 138">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7" name="Content Placeholder 6">
            <a:extLst>
              <a:ext uri="{FF2B5EF4-FFF2-40B4-BE49-F238E27FC236}">
                <a16:creationId xmlns:a16="http://schemas.microsoft.com/office/drawing/2014/main" xmlns="" id="{B6E7F5DE-1058-4704-9598-FC5E914CB1E9}"/>
              </a:ext>
            </a:extLst>
          </p:cNvPr>
          <p:cNvSpPr>
            <a:spLocks noGrp="1"/>
          </p:cNvSpPr>
          <p:nvPr>
            <p:ph idx="1"/>
          </p:nvPr>
        </p:nvSpPr>
        <p:spPr>
          <a:xfrm>
            <a:off x="7781373" y="2279151"/>
            <a:ext cx="3627063" cy="3387145"/>
          </a:xfrm>
        </p:spPr>
        <p:txBody>
          <a:bodyPr rtlCol="0" anchor="ctr">
            <a:normAutofit/>
          </a:bodyPr>
          <a:lstStyle/>
          <a:p>
            <a:pPr indent="-137160">
              <a:lnSpc>
                <a:spcPct val="150000"/>
              </a:lnSpc>
              <a:buNone/>
              <a:defRPr/>
            </a:pPr>
            <a:r>
              <a:rPr lang="km-KH" altLang="en-US" sz="1600" b="1" u="sng" dirty="0"/>
              <a:t>ប្រទេសអូស្រ្តាលី</a:t>
            </a:r>
            <a:endParaRPr lang="en-US" altLang="en-US" sz="1600" b="1" dirty="0"/>
          </a:p>
          <a:p>
            <a:pPr indent="-137160">
              <a:lnSpc>
                <a:spcPct val="150000"/>
              </a:lnSpc>
              <a:buNone/>
              <a:defRPr/>
            </a:pPr>
            <a:r>
              <a:rPr lang="km-KH" altLang="en-US" sz="1600" b="1" dirty="0"/>
              <a:t>ការធ្វើការងារជាមួយកុមារ ដើម្បីពិនិត្យ</a:t>
            </a:r>
            <a:r>
              <a:rPr lang="en-US" altLang="en-US" sz="1600" b="1" dirty="0"/>
              <a:t> - </a:t>
            </a:r>
          </a:p>
          <a:p>
            <a:pPr indent="-137160">
              <a:lnSpc>
                <a:spcPct val="150000"/>
              </a:lnSpc>
              <a:buNone/>
              <a:defRPr/>
            </a:pPr>
            <a:r>
              <a:rPr lang="km-KH" altLang="en-US" sz="1600" dirty="0"/>
              <a:t>នគរបាលអូស្រ្តាលីមានអាណត្តិដើម្បី</a:t>
            </a:r>
            <a:endParaRPr lang="en-US" altLang="en-US" sz="1600" dirty="0"/>
          </a:p>
          <a:p>
            <a:pPr indent="-137160">
              <a:lnSpc>
                <a:spcPct val="150000"/>
              </a:lnSpc>
              <a:buNone/>
              <a:defRPr/>
            </a:pPr>
            <a:r>
              <a:rPr lang="km-KH" altLang="en-US" sz="1600" dirty="0"/>
              <a:t>ពិនត្យ/ដំណើរការបញ្ជាក់គ្រប់បុគ្គលិកទាំងអស់ (អ្នកមានប្រាក់ឈ្នួល និង អ្នកស្ម័គ្រចិត្ត) ដែលធ្វើការជាមួយកុមារ</a:t>
            </a:r>
            <a:endParaRPr lang="en-US" alt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F123652B-A049-49EA-84F2-DDD39629B2C8}"/>
              </a:ext>
            </a:extLst>
          </p:cNvPr>
          <p:cNvSpPr>
            <a:spLocks noGrp="1"/>
          </p:cNvSpPr>
          <p:nvPr>
            <p:ph type="title"/>
          </p:nvPr>
        </p:nvSpPr>
        <p:spPr>
          <a:xfrm>
            <a:off x="643467" y="643467"/>
            <a:ext cx="3363974" cy="1597315"/>
          </a:xfrm>
          <a:noFill/>
          <a:ln w="19050">
            <a:solidFill>
              <a:schemeClr val="bg1"/>
            </a:solidFill>
          </a:ln>
        </p:spPr>
        <p:txBody>
          <a:bodyPr wrap="square" rtlCol="0">
            <a:normAutofit/>
          </a:bodyPr>
          <a:lstStyle/>
          <a:p>
            <a:pPr algn="ctr">
              <a:lnSpc>
                <a:spcPct val="150000"/>
              </a:lnSpc>
              <a:defRPr/>
            </a:pPr>
            <a:r>
              <a:rPr lang="km-KH" sz="2800" dirty="0">
                <a:solidFill>
                  <a:schemeClr val="bg1"/>
                </a:solidFill>
                <a:cs typeface="+mn-cs"/>
              </a:rPr>
              <a:t>តើរដ្ឋាភិបាលផ្សេងៗទៀតកំពុងធ្វើអ្វី ? </a:t>
            </a:r>
            <a:endParaRPr lang="th-TH" sz="2800" dirty="0">
              <a:solidFill>
                <a:schemeClr val="bg1"/>
              </a:solidFill>
              <a:cs typeface="+mn-cs"/>
            </a:endParaRPr>
          </a:p>
        </p:txBody>
      </p:sp>
      <p:sp>
        <p:nvSpPr>
          <p:cNvPr id="19459" name="Content Placeholder 6">
            <a:extLst>
              <a:ext uri="{FF2B5EF4-FFF2-40B4-BE49-F238E27FC236}">
                <a16:creationId xmlns:a16="http://schemas.microsoft.com/office/drawing/2014/main" xmlns="" id="{9FF5251C-D7FE-401B-B8FA-EF59427A77C5}"/>
              </a:ext>
            </a:extLst>
          </p:cNvPr>
          <p:cNvSpPr>
            <a:spLocks noGrp="1"/>
          </p:cNvSpPr>
          <p:nvPr>
            <p:ph idx="1"/>
          </p:nvPr>
        </p:nvSpPr>
        <p:spPr>
          <a:xfrm>
            <a:off x="643468" y="2638044"/>
            <a:ext cx="3363974" cy="3415622"/>
          </a:xfrm>
        </p:spPr>
        <p:txBody>
          <a:bodyPr rtlCol="0">
            <a:normAutofit/>
          </a:bodyPr>
          <a:lstStyle/>
          <a:p>
            <a:pPr indent="-137160">
              <a:lnSpc>
                <a:spcPct val="170000"/>
              </a:lnSpc>
              <a:spcBef>
                <a:spcPts val="0"/>
              </a:spcBef>
              <a:buNone/>
              <a:defRPr/>
            </a:pPr>
            <a:r>
              <a:rPr lang="km-KH" altLang="en-US" sz="1900" b="1" u="sng" dirty="0">
                <a:solidFill>
                  <a:schemeClr val="bg1"/>
                </a:solidFill>
              </a:rPr>
              <a:t>ប្រទេសអាស៊ាន</a:t>
            </a:r>
            <a:r>
              <a:rPr lang="en-US" altLang="en-US" sz="1900" b="1" u="sng" dirty="0">
                <a:solidFill>
                  <a:schemeClr val="bg1"/>
                </a:solidFill>
              </a:rPr>
              <a:t> </a:t>
            </a:r>
          </a:p>
          <a:p>
            <a:pPr indent="-137160">
              <a:lnSpc>
                <a:spcPct val="170000"/>
              </a:lnSpc>
              <a:spcBef>
                <a:spcPts val="0"/>
              </a:spcBef>
              <a:buNone/>
              <a:defRPr/>
            </a:pPr>
            <a:r>
              <a:rPr lang="km-KH" altLang="en-US" sz="1900" dirty="0">
                <a:solidFill>
                  <a:schemeClr val="bg1"/>
                </a:solidFill>
              </a:rPr>
              <a:t>ប្រទេសជាសមាជិកអាស៊ានទាំងអស់បានចូលរួមរៀបចំយុទ្ធនាការការពារកុមារ</a:t>
            </a:r>
          </a:p>
          <a:p>
            <a:pPr indent="-137160">
              <a:lnSpc>
                <a:spcPct val="170000"/>
              </a:lnSpc>
              <a:spcBef>
                <a:spcPts val="0"/>
              </a:spcBef>
              <a:buNone/>
              <a:defRPr/>
            </a:pPr>
            <a:endParaRPr lang="km-KH" altLang="en-US" sz="1900" dirty="0">
              <a:solidFill>
                <a:schemeClr val="bg1"/>
              </a:solidFill>
            </a:endParaRPr>
          </a:p>
          <a:p>
            <a:pPr indent="-137160">
              <a:lnSpc>
                <a:spcPct val="170000"/>
              </a:lnSpc>
              <a:spcBef>
                <a:spcPts val="0"/>
              </a:spcBef>
              <a:buNone/>
              <a:defRPr/>
            </a:pPr>
            <a:r>
              <a:rPr lang="km-KH" altLang="en-US" sz="1900" dirty="0">
                <a:solidFill>
                  <a:schemeClr val="bg1"/>
                </a:solidFill>
              </a:rPr>
              <a:t>នគរបាលទេសចរណ៍បានចែកចាយ/ផ្សព្វផ្សាយក្នុងយុទ្ធនាការអំពីចំណុចទប់ស្កាត់ការរួមភេទលើកុមារ</a:t>
            </a:r>
            <a:endParaRPr lang="en-US" altLang="en-US" sz="1900" dirty="0">
              <a:solidFill>
                <a:schemeClr val="bg1"/>
              </a:solidFill>
            </a:endParaRPr>
          </a:p>
          <a:p>
            <a:pPr indent="-137160">
              <a:defRPr/>
            </a:pPr>
            <a:endParaRPr lang="en-US" altLang="en-US" sz="1900" dirty="0">
              <a:solidFill>
                <a:schemeClr val="bg1"/>
              </a:solidFill>
            </a:endParaRPr>
          </a:p>
        </p:txBody>
      </p:sp>
      <p:pic>
        <p:nvPicPr>
          <p:cNvPr id="90117" name="Picture 3" descr="DSC00508">
            <a:extLst>
              <a:ext uri="{FF2B5EF4-FFF2-40B4-BE49-F238E27FC236}">
                <a16:creationId xmlns:a16="http://schemas.microsoft.com/office/drawing/2014/main" xmlns="" id="{E5159620-1436-42E1-9FC1-C91A851AA4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262372"/>
            <a:ext cx="6250769" cy="4172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200399"/>
            <a:chOff x="697883" y="1816768"/>
            <a:chExt cx="3674476" cy="3200399"/>
          </a:xfrm>
          <a:solidFill>
            <a:schemeClr val="accent1"/>
          </a:solidFill>
        </p:grpSpPr>
        <p:sp>
          <p:nvSpPr>
            <p:cNvPr id="73" name="Rectangle 72">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850284" y="2210602"/>
            <a:ext cx="3569743" cy="2399869"/>
          </a:xfrm>
        </p:spPr>
        <p:txBody>
          <a:bodyPr rtlCol="0">
            <a:normAutofit fontScale="90000"/>
          </a:bodyPr>
          <a:lstStyle/>
          <a:p>
            <a:pPr algn="ctr">
              <a:lnSpc>
                <a:spcPct val="150000"/>
              </a:lnSpc>
              <a:defRPr/>
            </a:pPr>
            <a:r>
              <a:rPr lang="km-KH" sz="3100" dirty="0">
                <a:solidFill>
                  <a:srgbClr val="FFFFFF"/>
                </a:solidFill>
                <a:cs typeface="+mn-cs"/>
              </a:rPr>
              <a:t/>
            </a:r>
            <a:br>
              <a:rPr lang="km-KH" sz="3100" dirty="0">
                <a:solidFill>
                  <a:srgbClr val="FFFFFF"/>
                </a:solidFill>
                <a:cs typeface="+mn-cs"/>
              </a:rPr>
            </a:br>
            <a:r>
              <a:rPr lang="km-KH" sz="3100" dirty="0">
                <a:solidFill>
                  <a:srgbClr val="FFFFFF"/>
                </a:solidFill>
                <a:cs typeface="+mn-cs"/>
              </a:rPr>
              <a:t>តើមានច្បាប់អ្វីខ្លះនៅកម្ពុជា?</a:t>
            </a:r>
            <a:r>
              <a:rPr lang="en-US" sz="4000" dirty="0">
                <a:solidFill>
                  <a:srgbClr val="FFFFFF"/>
                </a:solidFill>
              </a:rPr>
              <a:t/>
            </a:r>
            <a:br>
              <a:rPr lang="en-US" sz="4000" dirty="0">
                <a:solidFill>
                  <a:srgbClr val="FFFFFF"/>
                </a:solidFill>
              </a:rPr>
            </a:br>
            <a:endParaRPr lang="th-TH" sz="4000" dirty="0">
              <a:solidFill>
                <a:srgbClr val="FFFFFF"/>
              </a:solidFill>
            </a:endParaRPr>
          </a:p>
        </p:txBody>
      </p:sp>
      <p:sp>
        <p:nvSpPr>
          <p:cNvPr id="18435" name="Content Placeholder 6">
            <a:extLst>
              <a:ext uri="{FF2B5EF4-FFF2-40B4-BE49-F238E27FC236}">
                <a16:creationId xmlns:a16="http://schemas.microsoft.com/office/drawing/2014/main" xmlns="" id="{0553E0C4-66D8-4358-BFDE-BB8B42FBC61A}"/>
              </a:ext>
            </a:extLst>
          </p:cNvPr>
          <p:cNvSpPr>
            <a:spLocks noGrp="1"/>
          </p:cNvSpPr>
          <p:nvPr>
            <p:ph idx="1"/>
          </p:nvPr>
        </p:nvSpPr>
        <p:spPr>
          <a:xfrm>
            <a:off x="5175231" y="1049472"/>
            <a:ext cx="6281928" cy="4722127"/>
          </a:xfrm>
        </p:spPr>
        <p:txBody>
          <a:bodyPr rtlCol="0" anchor="ctr">
            <a:normAutofit/>
          </a:bodyPr>
          <a:lstStyle/>
          <a:p>
            <a:pPr marL="514350" indent="-514350">
              <a:lnSpc>
                <a:spcPct val="150000"/>
              </a:lnSpc>
              <a:buNone/>
              <a:defRPr/>
            </a:pPr>
            <a:r>
              <a:rPr lang="km-KH" sz="3200" dirty="0"/>
              <a:t>ដូច្នេះ តើមានច្បាប់អ្វីខ្លះដែលបានអនុម័តនៅក្នុងប្រទេសកម្ពុជាដែលជាប់ទាក់ទងនឹងជនល្មើសផ្លូវភេទបរទេសលើកុមារ?</a:t>
            </a:r>
            <a:endParaRPr lang="en-US" sz="3200" dirty="0"/>
          </a:p>
          <a:p>
            <a:pPr marL="514350" indent="-514350">
              <a:buNone/>
              <a:defRPr/>
            </a:pPr>
            <a:endParaRPr lang="en-US" sz="3200" dirty="0"/>
          </a:p>
          <a:p>
            <a:pPr marL="514350" indent="-514350">
              <a:buNone/>
              <a:defRPr/>
            </a:pPr>
            <a:endParaRPr lang="en-US" sz="3200" dirty="0"/>
          </a:p>
          <a:p>
            <a:pPr marL="0" indent="0">
              <a:spcBef>
                <a:spcPts val="0"/>
              </a:spcBef>
              <a:buNone/>
              <a:defRPr/>
            </a:pPr>
            <a:endParaRPr lang="en-AU" sz="3200" dirty="0">
              <a:cs typeface="FreesiaUPC" pitchFamily="34" charset="-34"/>
            </a:endParaRPr>
          </a:p>
          <a:p>
            <a:pPr marL="0" indent="0">
              <a:spcBef>
                <a:spcPts val="0"/>
              </a:spcBef>
              <a:buNone/>
              <a:defRPr/>
            </a:pPr>
            <a:endParaRPr lang="en-US" sz="3200" i="1" dirty="0">
              <a:cs typeface="FreesiaUPC" pitchFamily="34" charset="-34"/>
            </a:endParaRPr>
          </a:p>
          <a:p>
            <a:pPr indent="-137160">
              <a:buNone/>
              <a:defRPr/>
            </a:pPr>
            <a:endParaRPr lang="en-US" sz="3200" dirty="0">
              <a:cs typeface="FreesiaUPC" pitchFamily="34" charset="-34"/>
            </a:endParaRPr>
          </a:p>
          <a:p>
            <a:pPr indent="-137160">
              <a:buNone/>
              <a:defRPr/>
            </a:pPr>
            <a:endParaRPr lang="en-US" sz="3200" dirty="0">
              <a:cs typeface="FreesiaUPC" pitchFamily="34" charset="-34"/>
            </a:endParaRPr>
          </a:p>
        </p:txBody>
      </p:sp>
    </p:spTree>
    <p:extLst>
      <p:ext uri="{BB962C8B-B14F-4D97-AF65-F5344CB8AC3E}">
        <p14:creationId xmlns:p14="http://schemas.microsoft.com/office/powerpoint/2010/main" val="42506378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16641BAD-ECA5-4591-8556-05EC036DF8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defRPr/>
            </a:pPr>
            <a:r>
              <a:rPr lang="km-KH" sz="3000" dirty="0">
                <a:solidFill>
                  <a:srgbClr val="FFFFFF"/>
                </a:solidFill>
                <a:cs typeface="+mn-cs"/>
              </a:rPr>
              <a:t>តើផ្នែកអន្តោប្រវេសន៍ធ្វើអ្វី?</a:t>
            </a:r>
            <a:endParaRPr lang="en-US" sz="3000" dirty="0">
              <a:solidFill>
                <a:srgbClr val="FFFFFF"/>
              </a:solidFill>
            </a:endParaRPr>
          </a:p>
        </p:txBody>
      </p:sp>
      <p:cxnSp>
        <p:nvCxnSpPr>
          <p:cNvPr id="77" name="Straight Connector 7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6022" name="Picture 10">
            <a:extLst>
              <a:ext uri="{FF2B5EF4-FFF2-40B4-BE49-F238E27FC236}">
                <a16:creationId xmlns:a16="http://schemas.microsoft.com/office/drawing/2014/main" xmlns="" id="{4CF947E1-F4BC-40F0-BD99-C851156621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567" y="2461506"/>
            <a:ext cx="5455917" cy="39282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Connector 78">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6021" name="Picture 8">
            <a:extLst>
              <a:ext uri="{FF2B5EF4-FFF2-40B4-BE49-F238E27FC236}">
                <a16:creationId xmlns:a16="http://schemas.microsoft.com/office/drawing/2014/main" xmlns="" id="{B83B2B7F-3422-47ED-9EA2-2876EC95B1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073" y="2488786"/>
            <a:ext cx="5455917" cy="38737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0E6ED04-A0BB-4C0E-90E4-22D029687557}"/>
              </a:ext>
            </a:extLst>
          </p:cNvPr>
          <p:cNvSpPr>
            <a:spLocks noGrp="1"/>
          </p:cNvSpPr>
          <p:nvPr>
            <p:ph type="title"/>
          </p:nvPr>
        </p:nvSpPr>
        <p:spPr>
          <a:xfrm>
            <a:off x="643467" y="643467"/>
            <a:ext cx="3363974" cy="1597315"/>
          </a:xfrm>
          <a:noFill/>
          <a:ln w="19050">
            <a:solidFill>
              <a:schemeClr val="bg1"/>
            </a:solidFill>
          </a:ln>
        </p:spPr>
        <p:txBody>
          <a:bodyPr wrap="square" rtlCol="0">
            <a:normAutofit/>
          </a:bodyPr>
          <a:lstStyle/>
          <a:p>
            <a:pPr algn="ctr">
              <a:defRPr/>
            </a:pPr>
            <a:r>
              <a:rPr lang="km-KH" sz="2800" dirty="0">
                <a:solidFill>
                  <a:schemeClr val="bg1"/>
                </a:solidFill>
                <a:cs typeface="+mn-cs"/>
              </a:rPr>
              <a:t>នគរបាលអន្តរជាតិ</a:t>
            </a:r>
            <a:r>
              <a:rPr lang="km-KH" sz="2800" dirty="0">
                <a:solidFill>
                  <a:schemeClr val="bg1"/>
                </a:solidFill>
              </a:rPr>
              <a:t> </a:t>
            </a:r>
            <a:r>
              <a:rPr lang="en-US" sz="2800" dirty="0">
                <a:solidFill>
                  <a:schemeClr val="bg1"/>
                </a:solidFill>
              </a:rPr>
              <a:t>INTERPOL</a:t>
            </a:r>
            <a:br>
              <a:rPr lang="en-US" sz="2800" dirty="0">
                <a:solidFill>
                  <a:schemeClr val="bg1"/>
                </a:solidFill>
              </a:rPr>
            </a:br>
            <a:endParaRPr lang="th-TH" sz="2800" dirty="0">
              <a:solidFill>
                <a:schemeClr val="bg1"/>
              </a:solidFill>
            </a:endParaRPr>
          </a:p>
        </p:txBody>
      </p:sp>
      <p:sp>
        <p:nvSpPr>
          <p:cNvPr id="21507" name="Content Placeholder 6">
            <a:extLst>
              <a:ext uri="{FF2B5EF4-FFF2-40B4-BE49-F238E27FC236}">
                <a16:creationId xmlns:a16="http://schemas.microsoft.com/office/drawing/2014/main" xmlns="" id="{6170378C-6EB6-4AB6-B168-07F910A11E5E}"/>
              </a:ext>
            </a:extLst>
          </p:cNvPr>
          <p:cNvSpPr>
            <a:spLocks noGrp="1"/>
          </p:cNvSpPr>
          <p:nvPr>
            <p:ph idx="1"/>
          </p:nvPr>
        </p:nvSpPr>
        <p:spPr>
          <a:xfrm>
            <a:off x="643467" y="2638043"/>
            <a:ext cx="3652307" cy="3905631"/>
          </a:xfrm>
        </p:spPr>
        <p:txBody>
          <a:bodyPr rtlCol="0">
            <a:normAutofit fontScale="47500" lnSpcReduction="20000"/>
          </a:bodyPr>
          <a:lstStyle/>
          <a:p>
            <a:pPr indent="-137160">
              <a:buNone/>
              <a:defRPr/>
            </a:pPr>
            <a:r>
              <a:rPr lang="km-KH" altLang="en-US" sz="3600" b="1" u="sng" dirty="0">
                <a:solidFill>
                  <a:schemeClr val="bg1"/>
                </a:solidFill>
              </a:rPr>
              <a:t>នគរបាលអន្តរជាតិ (</a:t>
            </a:r>
            <a:r>
              <a:rPr lang="en-US" altLang="en-US" sz="3600" b="1" u="sng" dirty="0">
                <a:solidFill>
                  <a:schemeClr val="bg1"/>
                </a:solidFill>
              </a:rPr>
              <a:t>Interpol</a:t>
            </a:r>
            <a:r>
              <a:rPr lang="km-KH" altLang="en-US" sz="3600" b="1" u="sng" dirty="0">
                <a:solidFill>
                  <a:schemeClr val="bg1"/>
                </a:solidFill>
              </a:rPr>
              <a:t>)</a:t>
            </a:r>
            <a:r>
              <a:rPr lang="en-US" altLang="en-US" sz="3600" b="1" u="sng" dirty="0">
                <a:solidFill>
                  <a:schemeClr val="bg1"/>
                </a:solidFill>
              </a:rPr>
              <a:t> </a:t>
            </a:r>
          </a:p>
          <a:p>
            <a:pPr indent="-137160">
              <a:buNone/>
              <a:defRPr/>
            </a:pPr>
            <a:endParaRPr lang="en-US" altLang="en-US" sz="3600" b="1" dirty="0">
              <a:solidFill>
                <a:schemeClr val="bg1"/>
              </a:solidFill>
            </a:endParaRPr>
          </a:p>
          <a:p>
            <a:pPr indent="-137160">
              <a:lnSpc>
                <a:spcPct val="170000"/>
              </a:lnSpc>
              <a:spcBef>
                <a:spcPts val="0"/>
              </a:spcBef>
              <a:buNone/>
              <a:defRPr/>
            </a:pPr>
            <a:r>
              <a:rPr lang="km-KH" altLang="en-US" sz="3600" dirty="0">
                <a:solidFill>
                  <a:schemeClr val="bg1"/>
                </a:solidFill>
              </a:rPr>
              <a:t>អង្គភាពនគរបាលអាំងទែប៉ូលខាងទប់ស្កាត់បទឧក្រឹដ្ឋប្រឆាំងកុមារ (</a:t>
            </a:r>
            <a:r>
              <a:rPr lang="en-US" altLang="en-US" sz="3600" dirty="0">
                <a:solidFill>
                  <a:schemeClr val="bg1"/>
                </a:solidFill>
              </a:rPr>
              <a:t>Interpol Crimes Against Children Unit</a:t>
            </a:r>
            <a:r>
              <a:rPr lang="km-KH" altLang="en-US" sz="3600" dirty="0">
                <a:solidFill>
                  <a:schemeClr val="bg1"/>
                </a:solidFill>
              </a:rPr>
              <a:t>) បានផ្តល់សេវាកម្មដូចខាងក្រោម៖</a:t>
            </a:r>
            <a:endParaRPr lang="en-US" altLang="en-US" sz="3600" dirty="0">
              <a:solidFill>
                <a:schemeClr val="bg1"/>
              </a:solidFill>
            </a:endParaRPr>
          </a:p>
          <a:p>
            <a:pPr marL="377190" indent="-342900">
              <a:defRPr/>
            </a:pPr>
            <a:r>
              <a:rPr lang="km-KH" altLang="en-US" sz="3600" dirty="0">
                <a:solidFill>
                  <a:schemeClr val="bg1"/>
                </a:solidFill>
              </a:rPr>
              <a:t>អត្តសញ្ញាណកម្មជនរងគ្រោះ</a:t>
            </a:r>
            <a:endParaRPr lang="en-US" altLang="en-US" sz="3600" dirty="0">
              <a:solidFill>
                <a:schemeClr val="bg1"/>
              </a:solidFill>
            </a:endParaRPr>
          </a:p>
          <a:p>
            <a:pPr marL="377190" indent="-342900">
              <a:defRPr/>
            </a:pPr>
            <a:r>
              <a:rPr lang="km-KH" altLang="en-US" sz="3600" dirty="0">
                <a:solidFill>
                  <a:schemeClr val="bg1"/>
                </a:solidFill>
              </a:rPr>
              <a:t>ទិន្ន័យ </a:t>
            </a:r>
            <a:r>
              <a:rPr lang="en-US" altLang="en-US" sz="3600" dirty="0">
                <a:solidFill>
                  <a:schemeClr val="bg1"/>
                </a:solidFill>
              </a:rPr>
              <a:t>ISCE Database:</a:t>
            </a:r>
          </a:p>
          <a:p>
            <a:pPr marL="377190" indent="-342900">
              <a:defRPr/>
            </a:pPr>
            <a:r>
              <a:rPr lang="km-KH" altLang="en-US" sz="3600" dirty="0">
                <a:solidFill>
                  <a:schemeClr val="bg1"/>
                </a:solidFill>
              </a:rPr>
              <a:t>ជួយស្រាវជ្រាវអក្សរសម្ងាត់កុំព្យូទ័រ(</a:t>
            </a:r>
            <a:r>
              <a:rPr lang="en-US" altLang="en-US" sz="3600" dirty="0">
                <a:solidFill>
                  <a:schemeClr val="bg1"/>
                </a:solidFill>
              </a:rPr>
              <a:t>Encryption Reversal</a:t>
            </a:r>
            <a:r>
              <a:rPr lang="km-KH" altLang="en-US" sz="3600" dirty="0">
                <a:solidFill>
                  <a:schemeClr val="bg1"/>
                </a:solidFill>
              </a:rPr>
              <a:t>)</a:t>
            </a:r>
            <a:endParaRPr lang="en-US" altLang="en-US" sz="3600" dirty="0">
              <a:solidFill>
                <a:schemeClr val="bg1"/>
              </a:solidFill>
            </a:endParaRPr>
          </a:p>
          <a:p>
            <a:pPr marL="377190" indent="-342900">
              <a:defRPr/>
            </a:pPr>
            <a:r>
              <a:rPr lang="km-KH" altLang="en-US" sz="3600" dirty="0">
                <a:solidFill>
                  <a:schemeClr val="bg1"/>
                </a:solidFill>
              </a:rPr>
              <a:t>ការរាយការណ៍តាមអនឡាញ (</a:t>
            </a:r>
            <a:r>
              <a:rPr lang="en-US" altLang="en-US" sz="3600" dirty="0">
                <a:solidFill>
                  <a:schemeClr val="bg1"/>
                </a:solidFill>
              </a:rPr>
              <a:t>Online Reporting</a:t>
            </a:r>
            <a:r>
              <a:rPr lang="km-KH" altLang="en-US" sz="3600" dirty="0">
                <a:solidFill>
                  <a:schemeClr val="bg1"/>
                </a:solidFill>
              </a:rPr>
              <a:t>)</a:t>
            </a:r>
            <a:r>
              <a:rPr lang="en-US" altLang="en-US" sz="3600" dirty="0">
                <a:solidFill>
                  <a:schemeClr val="bg1"/>
                </a:solidFill>
              </a:rPr>
              <a:t> </a:t>
            </a:r>
          </a:p>
          <a:p>
            <a:pPr indent="-137160">
              <a:buNone/>
              <a:defRPr/>
            </a:pPr>
            <a:endParaRPr lang="en-US" altLang="en-US" sz="800" dirty="0">
              <a:solidFill>
                <a:schemeClr val="bg1"/>
              </a:solidFill>
            </a:endParaRPr>
          </a:p>
          <a:p>
            <a:pPr indent="-137160">
              <a:defRPr/>
            </a:pPr>
            <a:endParaRPr lang="en-US" altLang="en-US" sz="800" dirty="0">
              <a:solidFill>
                <a:schemeClr val="bg1"/>
              </a:solidFill>
            </a:endParaRPr>
          </a:p>
          <a:p>
            <a:pPr indent="-137160">
              <a:buNone/>
              <a:defRPr/>
            </a:pPr>
            <a:endParaRPr lang="en-US" altLang="en-US" sz="800" dirty="0">
              <a:solidFill>
                <a:schemeClr val="bg1"/>
              </a:solidFill>
            </a:endParaRPr>
          </a:p>
          <a:p>
            <a:pPr indent="-137160">
              <a:buNone/>
              <a:defRPr/>
            </a:pPr>
            <a:r>
              <a:rPr lang="en-US" altLang="en-US" sz="800" dirty="0">
                <a:solidFill>
                  <a:schemeClr val="bg1"/>
                </a:solidFill>
              </a:rPr>
              <a:t>.</a:t>
            </a:r>
          </a:p>
          <a:p>
            <a:pPr indent="-137160">
              <a:defRPr/>
            </a:pPr>
            <a:endParaRPr lang="en-US" altLang="en-US" sz="800" dirty="0">
              <a:solidFill>
                <a:schemeClr val="bg1"/>
              </a:solidFill>
            </a:endParaRPr>
          </a:p>
        </p:txBody>
      </p:sp>
      <p:pic>
        <p:nvPicPr>
          <p:cNvPr id="94214" name="Picture 3">
            <a:extLst>
              <a:ext uri="{FF2B5EF4-FFF2-40B4-BE49-F238E27FC236}">
                <a16:creationId xmlns:a16="http://schemas.microsoft.com/office/drawing/2014/main" xmlns="" id="{B557B15A-EC0F-4B1B-A337-6406C465C2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1099" y="643467"/>
            <a:ext cx="5204096"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0E6ED04-A0BB-4C0E-90E4-22D029687557}"/>
              </a:ext>
            </a:extLst>
          </p:cNvPr>
          <p:cNvSpPr>
            <a:spLocks noGrp="1"/>
          </p:cNvSpPr>
          <p:nvPr>
            <p:ph type="title"/>
          </p:nvPr>
        </p:nvSpPr>
        <p:spPr>
          <a:xfrm>
            <a:off x="4654295" y="4522156"/>
            <a:ext cx="5609222" cy="1363215"/>
          </a:xfrm>
        </p:spPr>
        <p:txBody>
          <a:bodyPr vert="horz" lIns="91440" tIns="45720" rIns="91440" bIns="45720" rtlCol="0" anchor="t">
            <a:normAutofit fontScale="90000"/>
          </a:bodyPr>
          <a:lstStyle/>
          <a:p>
            <a:pPr>
              <a:defRPr/>
            </a:pPr>
            <a:r>
              <a:rPr lang="km-KH" dirty="0">
                <a:cs typeface="+mn-cs"/>
              </a:rPr>
              <a:t>នគរបាលអន្តរជាតិ</a:t>
            </a:r>
            <a:r>
              <a:rPr lang="km-KH" dirty="0"/>
              <a:t> </a:t>
            </a:r>
            <a:r>
              <a:rPr lang="en-US" dirty="0"/>
              <a:t>INTERPOL</a:t>
            </a:r>
            <a:br>
              <a:rPr lang="en-US" dirty="0"/>
            </a:br>
            <a:endParaRPr lang="en-US" dirty="0"/>
          </a:p>
        </p:txBody>
      </p:sp>
      <p:sp>
        <p:nvSpPr>
          <p:cNvPr id="76" name="Freeform: Shape 75">
            <a:extLst>
              <a:ext uri="{FF2B5EF4-FFF2-40B4-BE49-F238E27FC236}">
                <a16:creationId xmlns:a16="http://schemas.microsoft.com/office/drawing/2014/main" xmlns="" id="{F2E5A8E1-2A22-48D0-9556-E21648FA1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xmlns="" id="{92AA2300-0FA6-4328-9BD8-1D67925C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xmlns="" id="{D3E1FE85-D0BF-41D3-8B85-04776368E1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8135" y="0"/>
            <a:ext cx="3236976" cy="2995156"/>
          </a:xfrm>
          <a:custGeom>
            <a:avLst/>
            <a:gdLst>
              <a:gd name="connsiteX0" fmla="*/ 770517 w 3236976"/>
              <a:gd name="connsiteY0" fmla="*/ 0 h 2995156"/>
              <a:gd name="connsiteX1" fmla="*/ 2466460 w 3236976"/>
              <a:gd name="connsiteY1" fmla="*/ 0 h 2995156"/>
              <a:gd name="connsiteX2" fmla="*/ 2523400 w 3236976"/>
              <a:gd name="connsiteY2" fmla="*/ 34592 h 2995156"/>
              <a:gd name="connsiteX3" fmla="*/ 3236976 w 3236976"/>
              <a:gd name="connsiteY3" fmla="*/ 1376668 h 2995156"/>
              <a:gd name="connsiteX4" fmla="*/ 1618488 w 3236976"/>
              <a:gd name="connsiteY4" fmla="*/ 2995156 h 2995156"/>
              <a:gd name="connsiteX5" fmla="*/ 0 w 3236976"/>
              <a:gd name="connsiteY5" fmla="*/ 1376668 h 2995156"/>
              <a:gd name="connsiteX6" fmla="*/ 713576 w 3236976"/>
              <a:gd name="connsiteY6" fmla="*/ 34592 h 299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xmlns="" id="{1072B470-1E76-42B5-86EA-1FB0F881D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xmlns="" id="{DDD8B025-3845-4DEF-98B6-7C0BF531D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3156"/>
            <a:ext cx="3933440" cy="5861304"/>
          </a:xfrm>
          <a:custGeom>
            <a:avLst/>
            <a:gdLst>
              <a:gd name="connsiteX0" fmla="*/ 1002788 w 3933440"/>
              <a:gd name="connsiteY0" fmla="*/ 0 h 5861304"/>
              <a:gd name="connsiteX1" fmla="*/ 3933440 w 3933440"/>
              <a:gd name="connsiteY1" fmla="*/ 2930652 h 5861304"/>
              <a:gd name="connsiteX2" fmla="*/ 1002788 w 3933440"/>
              <a:gd name="connsiteY2" fmla="*/ 5861304 h 5861304"/>
              <a:gd name="connsiteX3" fmla="*/ 131302 w 3933440"/>
              <a:gd name="connsiteY3" fmla="*/ 5729548 h 5861304"/>
              <a:gd name="connsiteX4" fmla="*/ 0 w 3933440"/>
              <a:gd name="connsiteY4" fmla="*/ 5681491 h 5861304"/>
              <a:gd name="connsiteX5" fmla="*/ 0 w 3933440"/>
              <a:gd name="connsiteY5" fmla="*/ 179814 h 5861304"/>
              <a:gd name="connsiteX6" fmla="*/ 131302 w 3933440"/>
              <a:gd name="connsiteY6" fmla="*/ 131756 h 5861304"/>
              <a:gd name="connsiteX7" fmla="*/ 1002788 w 3933440"/>
              <a:gd name="connsiteY7" fmla="*/ 0 h 58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solidFill>
            <a:schemeClr val="tx1"/>
          </a:solidFill>
          <a:ln w="9525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6262" name="Picture 9">
            <a:extLst>
              <a:ext uri="{FF2B5EF4-FFF2-40B4-BE49-F238E27FC236}">
                <a16:creationId xmlns:a16="http://schemas.microsoft.com/office/drawing/2014/main" xmlns="" id="{10F584E9-FDDD-4452-87FE-466FC8F9B0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889" y="2269208"/>
            <a:ext cx="2743200" cy="214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a:extLst>
              <a:ext uri="{FF2B5EF4-FFF2-40B4-BE49-F238E27FC236}">
                <a16:creationId xmlns:a16="http://schemas.microsoft.com/office/drawing/2014/main" xmlns="" id="{15321021-61F5-48EC-8FAA-91604F7228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89682" y="533715"/>
            <a:ext cx="2308893" cy="1729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Shape 85">
            <a:extLst>
              <a:ext uri="{FF2B5EF4-FFF2-40B4-BE49-F238E27FC236}">
                <a16:creationId xmlns:a16="http://schemas.microsoft.com/office/drawing/2014/main" xmlns="" id="{C4051FED-CF0D-4DDD-A9BB-E58FEEFE7C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67580" y="2042"/>
            <a:ext cx="3224421" cy="4020664"/>
          </a:xfrm>
          <a:custGeom>
            <a:avLst/>
            <a:gdLst>
              <a:gd name="connsiteX0" fmla="*/ 449733 w 3224421"/>
              <a:gd name="connsiteY0" fmla="*/ 0 h 4020664"/>
              <a:gd name="connsiteX1" fmla="*/ 3224421 w 3224421"/>
              <a:gd name="connsiteY1" fmla="*/ 0 h 4020664"/>
              <a:gd name="connsiteX2" fmla="*/ 3224421 w 3224421"/>
              <a:gd name="connsiteY2" fmla="*/ 3933205 h 4020664"/>
              <a:gd name="connsiteX3" fmla="*/ 3087301 w 3224421"/>
              <a:gd name="connsiteY3" fmla="*/ 3968462 h 4020664"/>
              <a:gd name="connsiteX4" fmla="*/ 2569464 w 3224421"/>
              <a:gd name="connsiteY4" fmla="*/ 4020664 h 4020664"/>
              <a:gd name="connsiteX5" fmla="*/ 0 w 3224421"/>
              <a:gd name="connsiteY5" fmla="*/ 1451200 h 4020664"/>
              <a:gd name="connsiteX6" fmla="*/ 438824 w 3224421"/>
              <a:gd name="connsiteY6" fmla="*/ 14588 h 402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solidFill>
            <a:schemeClr val="tx1"/>
          </a:solidFill>
          <a:ln w="9525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6263" name="Picture 14">
            <a:extLst>
              <a:ext uri="{FF2B5EF4-FFF2-40B4-BE49-F238E27FC236}">
                <a16:creationId xmlns:a16="http://schemas.microsoft.com/office/drawing/2014/main" xmlns="" id="{6DCD81F1-6580-4E01-A961-7396F59EE8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47682" y="928255"/>
            <a:ext cx="2178429" cy="1633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p>
        </p:txBody>
      </p:sp>
      <p:sp>
        <p:nvSpPr>
          <p:cNvPr id="19459" name="Content Placeholder 6">
            <a:extLst>
              <a:ext uri="{FF2B5EF4-FFF2-40B4-BE49-F238E27FC236}">
                <a16:creationId xmlns:a16="http://schemas.microsoft.com/office/drawing/2014/main" xmlns="" id="{6E55F957-660B-4E9F-BB91-5381A93C7309}"/>
              </a:ext>
            </a:extLst>
          </p:cNvPr>
          <p:cNvSpPr>
            <a:spLocks noGrp="1"/>
          </p:cNvSpPr>
          <p:nvPr>
            <p:ph idx="1"/>
          </p:nvPr>
        </p:nvSpPr>
        <p:spPr>
          <a:xfrm>
            <a:off x="643467" y="2638044"/>
            <a:ext cx="3541397" cy="3415622"/>
          </a:xfrm>
        </p:spPr>
        <p:txBody>
          <a:bodyPr rtlCol="0">
            <a:normAutofit/>
          </a:bodyPr>
          <a:lstStyle/>
          <a:p>
            <a:pPr indent="-137160">
              <a:buNone/>
              <a:defRPr/>
            </a:pPr>
            <a:r>
              <a:rPr lang="km-KH" altLang="en-US" sz="1800" b="1" u="sng" dirty="0">
                <a:solidFill>
                  <a:schemeClr val="bg1"/>
                </a:solidFill>
              </a:rPr>
              <a:t>ប្រទេសកម្ពុជា</a:t>
            </a:r>
            <a:endParaRPr lang="en-US" altLang="en-US" sz="1800" b="1" dirty="0">
              <a:solidFill>
                <a:schemeClr val="bg1"/>
              </a:solidFill>
            </a:endParaRPr>
          </a:p>
          <a:p>
            <a:pPr indent="-137160">
              <a:buNone/>
              <a:defRPr/>
            </a:pPr>
            <a:r>
              <a:rPr lang="en-US" altLang="en-US" sz="1800" b="1" dirty="0">
                <a:solidFill>
                  <a:schemeClr val="bg1"/>
                </a:solidFill>
              </a:rPr>
              <a:t>http://www.tourismcambodia.org/</a:t>
            </a:r>
          </a:p>
          <a:p>
            <a:pPr indent="-137160">
              <a:lnSpc>
                <a:spcPct val="150000"/>
              </a:lnSpc>
              <a:spcBef>
                <a:spcPts val="0"/>
              </a:spcBef>
              <a:buNone/>
              <a:defRPr/>
            </a:pPr>
            <a:r>
              <a:rPr lang="km-KH" altLang="en-US" sz="1800" dirty="0">
                <a:solidFill>
                  <a:schemeClr val="bg1"/>
                </a:solidFill>
              </a:rPr>
              <a:t>ក្រសួងទេសចរណ៍ផ្សព្វផ្សាយសារស្តីពីការការពារកុមារនៅទំព័រមុខនៃគេហទំព័ររបស់ខ្លួន </a:t>
            </a:r>
          </a:p>
          <a:p>
            <a:pPr indent="-137160">
              <a:lnSpc>
                <a:spcPct val="150000"/>
              </a:lnSpc>
              <a:spcBef>
                <a:spcPts val="0"/>
              </a:spcBef>
              <a:buNone/>
              <a:defRPr/>
            </a:pPr>
            <a:r>
              <a:rPr lang="km-KH" altLang="en-US" sz="1800" dirty="0">
                <a:solidFill>
                  <a:schemeClr val="bg1"/>
                </a:solidFill>
              </a:rPr>
              <a:t>មានមនុស្សចូលមើលច្រើនជាង ២០០០ នាក់ក្នុងមួយថ្ងៃ</a:t>
            </a:r>
            <a:endParaRPr lang="en-US" altLang="en-US" sz="1800" dirty="0">
              <a:solidFill>
                <a:schemeClr val="bg1"/>
              </a:solidFill>
            </a:endParaRPr>
          </a:p>
          <a:p>
            <a:pPr indent="-137160">
              <a:defRPr/>
            </a:pPr>
            <a:endParaRPr lang="en-US" altLang="en-US" sz="1800" dirty="0">
              <a:solidFill>
                <a:schemeClr val="bg1"/>
              </a:solidFill>
            </a:endParaRPr>
          </a:p>
        </p:txBody>
      </p:sp>
      <p:pic>
        <p:nvPicPr>
          <p:cNvPr id="92164" name="Picture 2">
            <a:extLst>
              <a:ext uri="{FF2B5EF4-FFF2-40B4-BE49-F238E27FC236}">
                <a16:creationId xmlns:a16="http://schemas.microsoft.com/office/drawing/2014/main" xmlns="" id="{D476D171-D1EE-4454-BAA1-CC27690E92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9157" y="643467"/>
            <a:ext cx="2907981"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a:extLst>
              <a:ext uri="{FF2B5EF4-FFF2-40B4-BE49-F238E27FC236}">
                <a16:creationId xmlns:a16="http://schemas.microsoft.com/office/drawing/2014/main" xmlns="" id="{16641BAD-ECA5-4591-8556-05EC036DF8ED}"/>
              </a:ext>
            </a:extLst>
          </p:cNvPr>
          <p:cNvSpPr txBox="1">
            <a:spLocks/>
          </p:cNvSpPr>
          <p:nvPr/>
        </p:nvSpPr>
        <p:spPr>
          <a:xfrm>
            <a:off x="332824" y="464024"/>
            <a:ext cx="3852041" cy="1572160"/>
          </a:xfrm>
          <a:prstGeom prst="rect">
            <a:avLst/>
          </a:prstGeom>
          <a:ln>
            <a:solidFill>
              <a:schemeClr val="bg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km-KH" sz="2700" dirty="0">
                <a:solidFill>
                  <a:schemeClr val="bg1"/>
                </a:solidFill>
                <a:cs typeface="+mn-cs"/>
              </a:rPr>
              <a:t>តើរដ្ឋាភិបាលផ្សេងទៀតកំពុងធ្វើអ្វី ?</a:t>
            </a:r>
            <a:r>
              <a:rPr lang="km-KH" sz="2700" dirty="0">
                <a:solidFill>
                  <a:schemeClr val="bg1"/>
                </a:solidFill>
              </a:rPr>
              <a:t> </a:t>
            </a:r>
            <a:endParaRPr lang="en-US" sz="3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555" name="Content Placeholder 6">
            <a:extLst>
              <a:ext uri="{FF2B5EF4-FFF2-40B4-BE49-F238E27FC236}">
                <a16:creationId xmlns:a16="http://schemas.microsoft.com/office/drawing/2014/main" xmlns="" id="{34D14078-3B09-48D3-A653-F8DF3FD5F05D}"/>
              </a:ext>
            </a:extLst>
          </p:cNvPr>
          <p:cNvSpPr>
            <a:spLocks noGrp="1"/>
          </p:cNvSpPr>
          <p:nvPr>
            <p:ph idx="1"/>
          </p:nvPr>
        </p:nvSpPr>
        <p:spPr>
          <a:xfrm>
            <a:off x="450376" y="2320119"/>
            <a:ext cx="3734489" cy="3971499"/>
          </a:xfrm>
        </p:spPr>
        <p:txBody>
          <a:bodyPr rtlCol="0">
            <a:noAutofit/>
          </a:bodyPr>
          <a:lstStyle/>
          <a:p>
            <a:pPr indent="-137160">
              <a:lnSpc>
                <a:spcPct val="150000"/>
              </a:lnSpc>
              <a:spcBef>
                <a:spcPts val="0"/>
              </a:spcBef>
              <a:buNone/>
              <a:defRPr/>
            </a:pPr>
            <a:r>
              <a:rPr lang="km-KH" altLang="en-US" sz="1600" u="sng" dirty="0">
                <a:solidFill>
                  <a:schemeClr val="bg1"/>
                </a:solidFill>
              </a:rPr>
              <a:t>ប្រទេសអាល្លឺម៉ង់, ប្រទេសអូស្រ្តាលី និងស្វីហ្សឺឡែន</a:t>
            </a:r>
            <a:r>
              <a:rPr lang="en-US" altLang="en-US" sz="1600" u="sng" dirty="0">
                <a:solidFill>
                  <a:schemeClr val="bg1"/>
                </a:solidFill>
              </a:rPr>
              <a:t> </a:t>
            </a:r>
            <a:endParaRPr lang="en-US" altLang="en-US" sz="1600" dirty="0">
              <a:solidFill>
                <a:schemeClr val="bg1"/>
              </a:solidFill>
            </a:endParaRPr>
          </a:p>
          <a:p>
            <a:pPr marL="377190" indent="-285750">
              <a:lnSpc>
                <a:spcPct val="150000"/>
              </a:lnSpc>
              <a:spcBef>
                <a:spcPts val="0"/>
              </a:spcBef>
              <a:buFont typeface="Wingdings" panose="05000000000000000000" pitchFamily="2" charset="2"/>
              <a:buChar char="§"/>
              <a:defRPr/>
            </a:pPr>
            <a:r>
              <a:rPr lang="km-KH" altLang="en-US" sz="1600" dirty="0">
                <a:solidFill>
                  <a:schemeClr val="bg1"/>
                </a:solidFill>
              </a:rPr>
              <a:t>កិច្ចសហប្រតិបត្តិការបីប្រទេស (</a:t>
            </a:r>
            <a:r>
              <a:rPr lang="en-US" altLang="en-US" sz="1600" dirty="0">
                <a:solidFill>
                  <a:schemeClr val="bg1"/>
                </a:solidFill>
              </a:rPr>
              <a:t>Tri-nation Cooperation</a:t>
            </a:r>
            <a:r>
              <a:rPr lang="km-KH" altLang="en-US" sz="1600" dirty="0">
                <a:solidFill>
                  <a:schemeClr val="bg1"/>
                </a:solidFill>
              </a:rPr>
              <a:t>)</a:t>
            </a:r>
            <a:endParaRPr lang="en-US" altLang="en-US" sz="1600" dirty="0">
              <a:solidFill>
                <a:schemeClr val="bg1"/>
              </a:solidFill>
            </a:endParaRPr>
          </a:p>
          <a:p>
            <a:pPr marL="377190" indent="-285750">
              <a:lnSpc>
                <a:spcPct val="150000"/>
              </a:lnSpc>
              <a:spcBef>
                <a:spcPts val="0"/>
              </a:spcBef>
              <a:defRPr/>
            </a:pPr>
            <a:r>
              <a:rPr lang="km-KH" altLang="en-US" sz="1600" dirty="0">
                <a:solidFill>
                  <a:schemeClr val="bg1"/>
                </a:solidFill>
              </a:rPr>
              <a:t>រដ្ឋាភិបាលអាល្លឺម៉ង់, ប្រទេសអូស្រ្តាលី និងស្វីហ្សឺឡែន បានរួបរួមគ្នារៀបចំយុទ្ធនាការក្នុងបីប្រទេសដែលនិយាយភាសាអាល្លឺម៉ង់ឲ្យបញ្ឈប់អាជីវកម្មផ្លូវភេទលើកុមារក្នុង វិស័យទេសចរណ៍</a:t>
            </a:r>
            <a:endParaRPr lang="en-US" altLang="en-US" sz="1600" dirty="0">
              <a:solidFill>
                <a:schemeClr val="bg1"/>
              </a:solidFill>
            </a:endParaRPr>
          </a:p>
          <a:p>
            <a:pPr indent="-137160">
              <a:defRPr/>
            </a:pPr>
            <a:endParaRPr lang="en-US" altLang="en-US" sz="1600" dirty="0">
              <a:solidFill>
                <a:schemeClr val="bg1"/>
              </a:solidFill>
            </a:endParaRPr>
          </a:p>
        </p:txBody>
      </p:sp>
      <p:pic>
        <p:nvPicPr>
          <p:cNvPr id="98308" name="Picture 2">
            <a:extLst>
              <a:ext uri="{FF2B5EF4-FFF2-40B4-BE49-F238E27FC236}">
                <a16:creationId xmlns:a16="http://schemas.microsoft.com/office/drawing/2014/main" xmlns="" id="{D883DB05-5802-4FF7-9753-46F6023A02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864009"/>
            <a:ext cx="6250769" cy="29691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a:extLst>
              <a:ext uri="{FF2B5EF4-FFF2-40B4-BE49-F238E27FC236}">
                <a16:creationId xmlns:a16="http://schemas.microsoft.com/office/drawing/2014/main" xmlns="" id="{16641BAD-ECA5-4591-8556-05EC036DF8ED}"/>
              </a:ext>
            </a:extLst>
          </p:cNvPr>
          <p:cNvSpPr txBox="1">
            <a:spLocks/>
          </p:cNvSpPr>
          <p:nvPr/>
        </p:nvSpPr>
        <p:spPr>
          <a:xfrm>
            <a:off x="332824" y="464024"/>
            <a:ext cx="3852041" cy="1572160"/>
          </a:xfrm>
          <a:prstGeom prst="rect">
            <a:avLst/>
          </a:prstGeom>
          <a:ln>
            <a:solidFill>
              <a:schemeClr val="bg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km-KH" sz="2700" dirty="0">
                <a:solidFill>
                  <a:schemeClr val="bg1"/>
                </a:solidFill>
                <a:cs typeface="+mn-cs"/>
              </a:rPr>
              <a:t>តើរដ្ឋាភិបាលផ្សេងទៀតកំពុងធ្វើអ្វី ?</a:t>
            </a:r>
            <a:r>
              <a:rPr lang="km-KH" sz="2700" dirty="0">
                <a:solidFill>
                  <a:schemeClr val="bg1"/>
                </a:solidFill>
              </a:rPr>
              <a:t> </a:t>
            </a:r>
            <a:endParaRPr lang="en-US" sz="3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356" name="Picture 6" descr="174698-haiti-aid-effort-smart-traveller.jpg">
            <a:extLst>
              <a:ext uri="{FF2B5EF4-FFF2-40B4-BE49-F238E27FC236}">
                <a16:creationId xmlns:a16="http://schemas.microsoft.com/office/drawing/2014/main" xmlns="" id="{3D1F85B0-02CC-4B4E-8729-4EE535543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6749" y="2919719"/>
            <a:ext cx="3456680" cy="19557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6">
            <a:extLst>
              <a:ext uri="{FF2B5EF4-FFF2-40B4-BE49-F238E27FC236}">
                <a16:creationId xmlns:a16="http://schemas.microsoft.com/office/drawing/2014/main" xmlns="" id="{07EF298D-84C8-434B-9426-835505255037}"/>
              </a:ext>
            </a:extLst>
          </p:cNvPr>
          <p:cNvSpPr>
            <a:spLocks noGrp="1"/>
          </p:cNvSpPr>
          <p:nvPr>
            <p:ph idx="1"/>
          </p:nvPr>
        </p:nvSpPr>
        <p:spPr>
          <a:xfrm>
            <a:off x="5103382" y="2319335"/>
            <a:ext cx="6032552" cy="3156519"/>
          </a:xfrm>
        </p:spPr>
        <p:txBody>
          <a:bodyPr rtlCol="0">
            <a:noAutofit/>
          </a:bodyPr>
          <a:lstStyle/>
          <a:p>
            <a:pPr indent="-137160">
              <a:buNone/>
              <a:defRPr/>
            </a:pPr>
            <a:r>
              <a:rPr lang="km-KH" altLang="en-US" sz="1400" b="1" u="sng" dirty="0"/>
              <a:t>ប្រទេសអូស្រ្តាលី</a:t>
            </a:r>
            <a:r>
              <a:rPr lang="en-US" altLang="en-US" sz="1400" b="1" dirty="0"/>
              <a:t> </a:t>
            </a:r>
          </a:p>
          <a:p>
            <a:pPr indent="-137160">
              <a:buNone/>
              <a:defRPr/>
            </a:pPr>
            <a:endParaRPr lang="en-US" altLang="en-US" sz="1400" b="1" dirty="0"/>
          </a:p>
          <a:p>
            <a:pPr indent="-137160">
              <a:lnSpc>
                <a:spcPct val="170000"/>
              </a:lnSpc>
              <a:spcBef>
                <a:spcPts val="0"/>
              </a:spcBef>
              <a:buNone/>
              <a:defRPr/>
            </a:pPr>
            <a:r>
              <a:rPr lang="km-KH" altLang="en-US" sz="1400" b="1" dirty="0"/>
              <a:t>“</a:t>
            </a:r>
            <a:r>
              <a:rPr lang="en-US" altLang="en-US" sz="1400" b="1" dirty="0"/>
              <a:t>Safe Traveller.com</a:t>
            </a:r>
            <a:r>
              <a:rPr lang="km-KH" altLang="en-US" sz="1400" b="1" dirty="0"/>
              <a:t>” </a:t>
            </a:r>
            <a:endParaRPr lang="en-US" altLang="en-US" sz="1400" b="1" dirty="0"/>
          </a:p>
          <a:p>
            <a:pPr indent="-137160">
              <a:lnSpc>
                <a:spcPct val="170000"/>
              </a:lnSpc>
              <a:spcBef>
                <a:spcPts val="0"/>
              </a:spcBef>
              <a:buNone/>
              <a:defRPr/>
            </a:pPr>
            <a:r>
              <a:rPr lang="km-KH" altLang="en-US" sz="1400" dirty="0"/>
              <a:t>គេហទំព័ររបស់រដ្ឋាភិបាលប្រទេសអូស្រ្តាលីសម្រាប់អ្នកធ្វើដំណើរបានផ្តល់ការព្រមានថា ការធ្វើអាជីវកម្មផ្លូវភេទលើកុមារប្រឆាំងនឹងច្បាប់នៃប្រទេសទាំងនៅក្នុង និងនៅក្រៅប្រទេសអូស្រ្តាលី</a:t>
            </a:r>
          </a:p>
          <a:p>
            <a:pPr indent="-137160">
              <a:buNone/>
              <a:defRPr/>
            </a:pPr>
            <a:r>
              <a:rPr lang="km-KH" altLang="en-US" sz="1400" dirty="0"/>
              <a:t>(</a:t>
            </a:r>
            <a:r>
              <a:rPr lang="en-US" altLang="en-US" sz="1400" dirty="0"/>
              <a:t>Australian Government website for </a:t>
            </a:r>
            <a:r>
              <a:rPr lang="en-US" altLang="en-US" sz="1400" dirty="0" err="1"/>
              <a:t>travellers</a:t>
            </a:r>
            <a:r>
              <a:rPr lang="en-US" altLang="en-US" sz="1400" dirty="0"/>
              <a:t> which</a:t>
            </a:r>
            <a:r>
              <a:rPr lang="km-KH" altLang="en-US" sz="1400" dirty="0"/>
              <a:t> </a:t>
            </a:r>
            <a:r>
              <a:rPr lang="en-US" altLang="en-US" sz="1400" dirty="0"/>
              <a:t>provides warnings that child sexual exploitation is against the law in Australia and overseas</a:t>
            </a:r>
            <a:r>
              <a:rPr lang="km-KH" altLang="en-US" sz="1400" dirty="0"/>
              <a:t>)</a:t>
            </a:r>
            <a:endParaRPr lang="en-US" altLang="en-US" sz="1400" dirty="0"/>
          </a:p>
          <a:p>
            <a:pPr indent="-137160">
              <a:buNone/>
              <a:defRPr/>
            </a:pPr>
            <a:endParaRPr lang="en-US" altLang="en-US" sz="1400" dirty="0"/>
          </a:p>
          <a:p>
            <a:pPr indent="-137160">
              <a:buNone/>
              <a:defRPr/>
            </a:pPr>
            <a:endParaRPr lang="en-US" altLang="en-US" sz="1400" dirty="0"/>
          </a:p>
          <a:p>
            <a:pPr indent="-137160">
              <a:buNone/>
              <a:defRPr/>
            </a:pPr>
            <a:r>
              <a:rPr lang="en-US" altLang="en-US" sz="800" dirty="0"/>
              <a:t>.</a:t>
            </a:r>
          </a:p>
          <a:p>
            <a:pPr indent="-137160">
              <a:defRPr/>
            </a:pPr>
            <a:endParaRPr lang="en-US" altLang="en-US" sz="800" dirty="0"/>
          </a:p>
        </p:txBody>
      </p:sp>
      <p:sp>
        <p:nvSpPr>
          <p:cNvPr id="9" name="Title 5">
            <a:extLst>
              <a:ext uri="{FF2B5EF4-FFF2-40B4-BE49-F238E27FC236}">
                <a16:creationId xmlns:a16="http://schemas.microsoft.com/office/drawing/2014/main" xmlns="" id="{16641BAD-ECA5-4591-8556-05EC036DF8ED}"/>
              </a:ext>
            </a:extLst>
          </p:cNvPr>
          <p:cNvSpPr txBox="1">
            <a:spLocks/>
          </p:cNvSpPr>
          <p:nvPr/>
        </p:nvSpPr>
        <p:spPr>
          <a:xfrm>
            <a:off x="791570" y="700501"/>
            <a:ext cx="10344364" cy="821533"/>
          </a:xfrm>
          <a:prstGeom prst="rect">
            <a:avLst/>
          </a:prstGeom>
          <a:ln>
            <a:solidFill>
              <a:schemeClr val="bg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km-KH" sz="3600" dirty="0">
                <a:cs typeface="+mn-cs"/>
              </a:rPr>
              <a:t>តើរដ្ឋាភិបាលផ្សេងទៀតកំពុងធ្វើអ្វី ?</a:t>
            </a:r>
            <a:r>
              <a:rPr lang="km-KH" sz="3600" dirty="0"/>
              <a:t> </a:t>
            </a: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04" name="Picture 2" descr="http://t1.gstatic.com/images?q=tbn:ANd9GcTb7nVhZutFip4RR5IxsOHdDS9Pgp1Ig5Qj_sc8TVyF34LU1vaV">
            <a:extLst>
              <a:ext uri="{FF2B5EF4-FFF2-40B4-BE49-F238E27FC236}">
                <a16:creationId xmlns:a16="http://schemas.microsoft.com/office/drawing/2014/main" xmlns="" id="{9379CB68-DB5E-4143-A6B9-941483B4E1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1865" y="623916"/>
            <a:ext cx="2761173"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a:extLst>
              <a:ext uri="{FF2B5EF4-FFF2-40B4-BE49-F238E27FC236}">
                <a16:creationId xmlns:a16="http://schemas.microsoft.com/office/drawing/2014/main" xmlns="" id="{16641BAD-ECA5-4591-8556-05EC036DF8ED}"/>
              </a:ext>
            </a:extLst>
          </p:cNvPr>
          <p:cNvSpPr txBox="1">
            <a:spLocks/>
          </p:cNvSpPr>
          <p:nvPr/>
        </p:nvSpPr>
        <p:spPr>
          <a:xfrm>
            <a:off x="707890" y="623916"/>
            <a:ext cx="5791210" cy="821533"/>
          </a:xfrm>
          <a:prstGeom prst="rect">
            <a:avLst/>
          </a:prstGeom>
          <a:ln>
            <a:solidFill>
              <a:schemeClr val="tx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km-KH" sz="2800" dirty="0">
                <a:cs typeface="+mn-cs"/>
              </a:rPr>
              <a:t>តើនគរបាលផ្សេងទៀតកំពុងធ្វើអ្វី ?</a:t>
            </a:r>
            <a:r>
              <a:rPr lang="km-KH" sz="2800" dirty="0"/>
              <a:t> </a:t>
            </a:r>
            <a:endParaRPr lang="en-US" sz="3600" dirty="0"/>
          </a:p>
        </p:txBody>
      </p:sp>
      <p:sp>
        <p:nvSpPr>
          <p:cNvPr id="9" name="Title 5">
            <a:extLst>
              <a:ext uri="{FF2B5EF4-FFF2-40B4-BE49-F238E27FC236}">
                <a16:creationId xmlns:a16="http://schemas.microsoft.com/office/drawing/2014/main" xmlns="" id="{16641BAD-ECA5-4591-8556-05EC036DF8ED}"/>
              </a:ext>
            </a:extLst>
          </p:cNvPr>
          <p:cNvSpPr txBox="1">
            <a:spLocks/>
          </p:cNvSpPr>
          <p:nvPr/>
        </p:nvSpPr>
        <p:spPr>
          <a:xfrm>
            <a:off x="8169496" y="4139779"/>
            <a:ext cx="3444276" cy="821533"/>
          </a:xfrm>
          <a:prstGeom prst="rect">
            <a:avLst/>
          </a:prstGeom>
          <a:ln>
            <a:solidFill>
              <a:schemeClr val="tx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endParaRPr lang="km-KH" sz="2000" dirty="0">
              <a:solidFill>
                <a:schemeClr val="bg1"/>
              </a:solidFill>
              <a:cs typeface="+mn-cs"/>
            </a:endParaRPr>
          </a:p>
          <a:p>
            <a:pPr algn="ctr">
              <a:lnSpc>
                <a:spcPct val="150000"/>
              </a:lnSpc>
              <a:defRPr/>
            </a:pPr>
            <a:r>
              <a:rPr lang="km-KH" sz="2000" dirty="0">
                <a:solidFill>
                  <a:schemeClr val="bg1"/>
                </a:solidFill>
                <a:cs typeface="+mn-cs"/>
              </a:rPr>
              <a:t>ក្រសួងមហាផ្ទៃ</a:t>
            </a:r>
          </a:p>
          <a:p>
            <a:pPr algn="ctr">
              <a:lnSpc>
                <a:spcPct val="150000"/>
              </a:lnSpc>
              <a:defRPr/>
            </a:pPr>
            <a:r>
              <a:rPr lang="km-KH" sz="2000" dirty="0">
                <a:solidFill>
                  <a:schemeClr val="bg1"/>
                </a:solidFill>
                <a:cs typeface="+mn-cs"/>
              </a:rPr>
              <a:t>នៃព្រះរាជាណាចក្រកម្ពុជា ?</a:t>
            </a:r>
            <a:r>
              <a:rPr lang="km-KH" sz="2000" dirty="0">
                <a:solidFill>
                  <a:schemeClr val="bg1"/>
                </a:solidFill>
              </a:rPr>
              <a:t> </a:t>
            </a:r>
            <a:endParaRPr lang="en-US" sz="2800" dirty="0">
              <a:solidFill>
                <a:schemeClr val="bg1"/>
              </a:solidFill>
            </a:endParaRPr>
          </a:p>
        </p:txBody>
      </p:sp>
      <p:sp>
        <p:nvSpPr>
          <p:cNvPr id="10" name="Title 5">
            <a:extLst>
              <a:ext uri="{FF2B5EF4-FFF2-40B4-BE49-F238E27FC236}">
                <a16:creationId xmlns:a16="http://schemas.microsoft.com/office/drawing/2014/main" xmlns="" id="{16641BAD-ECA5-4591-8556-05EC036DF8ED}"/>
              </a:ext>
            </a:extLst>
          </p:cNvPr>
          <p:cNvSpPr txBox="1">
            <a:spLocks/>
          </p:cNvSpPr>
          <p:nvPr/>
        </p:nvSpPr>
        <p:spPr>
          <a:xfrm>
            <a:off x="707890" y="2096329"/>
            <a:ext cx="4795954" cy="2454216"/>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endParaRPr lang="km-KH" sz="2000" dirty="0">
              <a:cs typeface="+mn-cs"/>
            </a:endParaRPr>
          </a:p>
          <a:p>
            <a:pPr>
              <a:lnSpc>
                <a:spcPct val="150000"/>
              </a:lnSpc>
              <a:defRPr/>
            </a:pPr>
            <a:r>
              <a:rPr lang="km-KH" sz="2000" u="sng" dirty="0">
                <a:cs typeface="+mn-cs"/>
              </a:rPr>
              <a:t>ប្រទេសកម្ពុជា</a:t>
            </a:r>
          </a:p>
          <a:p>
            <a:pPr>
              <a:lnSpc>
                <a:spcPct val="150000"/>
              </a:lnSpc>
              <a:defRPr/>
            </a:pPr>
            <a:endParaRPr lang="km-KH" sz="900" dirty="0">
              <a:cs typeface="+mn-cs"/>
            </a:endParaRPr>
          </a:p>
          <a:p>
            <a:pPr>
              <a:lnSpc>
                <a:spcPct val="150000"/>
              </a:lnSpc>
              <a:defRPr/>
            </a:pPr>
            <a:r>
              <a:rPr lang="km-KH" sz="1600" dirty="0">
                <a:cs typeface="+mn-cs"/>
              </a:rPr>
              <a:t>របាយការណ៍តាមប្រព័ន្ធហតឡាញជាតិ</a:t>
            </a:r>
          </a:p>
          <a:p>
            <a:pPr>
              <a:lnSpc>
                <a:spcPct val="150000"/>
              </a:lnSpc>
              <a:defRPr/>
            </a:pPr>
            <a:r>
              <a:rPr lang="km-KH" sz="1600" dirty="0">
                <a:cs typeface="+mn-cs"/>
              </a:rPr>
              <a:t>ក្រសួងមហាផ្ទៃបានចងក្រងរបាយការណ៍ប្រចាំខែទាំង​អស់ដែលទទួលបានតាមទូរស័ព្ទអំពីការការពារកុមារ។ ព័ត៌មាននេះនាយកដ្ឋានផ្សេងៗ​ និងភាគី/ដៃគូរផ្នែកការពារកុមារអាចទាញយកបាន។</a:t>
            </a:r>
            <a:r>
              <a:rPr lang="km-KH" sz="1600" dirty="0"/>
              <a:t> </a:t>
            </a: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34C1386A-3276-44B0-9B2E-18D02F19438E}"/>
              </a:ext>
            </a:extLst>
          </p:cNvPr>
          <p:cNvSpPr>
            <a:spLocks noGrp="1"/>
          </p:cNvSpPr>
          <p:nvPr>
            <p:ph type="title"/>
          </p:nvPr>
        </p:nvSpPr>
        <p:spPr>
          <a:xfrm>
            <a:off x="966951" y="1204108"/>
            <a:ext cx="2854421" cy="1781175"/>
          </a:xfrm>
        </p:spPr>
        <p:txBody>
          <a:bodyPr rtlCol="0">
            <a:normAutofit fontScale="90000"/>
          </a:bodyPr>
          <a:lstStyle/>
          <a:p>
            <a:pPr>
              <a:lnSpc>
                <a:spcPct val="150000"/>
              </a:lnSpc>
              <a:defRPr/>
            </a:pPr>
            <a:r>
              <a:rPr lang="km-KH" sz="2700" dirty="0">
                <a:solidFill>
                  <a:srgbClr val="FFFFFF"/>
                </a:solidFill>
                <a:cs typeface="+mn-cs"/>
              </a:rPr>
              <a:t/>
            </a:r>
            <a:br>
              <a:rPr lang="km-KH" sz="2700" dirty="0">
                <a:solidFill>
                  <a:srgbClr val="FFFFFF"/>
                </a:solidFill>
                <a:cs typeface="+mn-cs"/>
              </a:rPr>
            </a:br>
            <a:r>
              <a:rPr lang="km-KH" sz="2700" dirty="0">
                <a:solidFill>
                  <a:srgbClr val="FFFFFF"/>
                </a:solidFill>
                <a:cs typeface="+mn-cs"/>
              </a:rPr>
              <a:t>ចុះនៅតាមអាកាសយាន្តដ្ឋាន?</a:t>
            </a:r>
            <a:r>
              <a:rPr lang="km-KH" sz="3200" dirty="0">
                <a:solidFill>
                  <a:srgbClr val="FFFFFF"/>
                </a:solidFill>
                <a:cs typeface="+mn-cs"/>
              </a:rPr>
              <a:t/>
            </a:r>
            <a:br>
              <a:rPr lang="km-KH" sz="3200" dirty="0">
                <a:solidFill>
                  <a:srgbClr val="FFFFFF"/>
                </a:solidFill>
                <a:cs typeface="+mn-cs"/>
              </a:rPr>
            </a:br>
            <a:r>
              <a:rPr lang="en-US" sz="2200" dirty="0">
                <a:solidFill>
                  <a:srgbClr val="FFFFFF"/>
                </a:solidFill>
              </a:rPr>
              <a:t>What about airports?</a:t>
            </a:r>
            <a:br>
              <a:rPr lang="en-US" sz="2200" dirty="0">
                <a:solidFill>
                  <a:srgbClr val="FFFFFF"/>
                </a:solidFill>
              </a:rPr>
            </a:br>
            <a:endParaRPr lang="th-TH" sz="3200" dirty="0">
              <a:solidFill>
                <a:srgbClr val="FFFFFF"/>
              </a:solidFill>
            </a:endParaRPr>
          </a:p>
        </p:txBody>
      </p:sp>
      <p:sp>
        <p:nvSpPr>
          <p:cNvPr id="104451" name="Content Placeholder 6">
            <a:extLst>
              <a:ext uri="{FF2B5EF4-FFF2-40B4-BE49-F238E27FC236}">
                <a16:creationId xmlns:a16="http://schemas.microsoft.com/office/drawing/2014/main" xmlns="" id="{333BB6D2-A42A-42AA-8FA4-BCDFDE9B6CA8}"/>
              </a:ext>
            </a:extLst>
          </p:cNvPr>
          <p:cNvSpPr>
            <a:spLocks noGrp="1"/>
          </p:cNvSpPr>
          <p:nvPr>
            <p:ph idx="1"/>
          </p:nvPr>
        </p:nvSpPr>
        <p:spPr>
          <a:xfrm>
            <a:off x="966951" y="3532551"/>
            <a:ext cx="2669407" cy="2427333"/>
          </a:xfrm>
        </p:spPr>
        <p:txBody>
          <a:bodyPr>
            <a:normAutofit/>
          </a:bodyPr>
          <a:lstStyle/>
          <a:p>
            <a:pPr eaLnBrk="1" hangingPunct="1">
              <a:buFont typeface="Arial" panose="020B0604020202020204" pitchFamily="34" charset="0"/>
              <a:buNone/>
            </a:pPr>
            <a:r>
              <a:rPr lang="km-KH" altLang="en-US" sz="1600" b="1" u="sng" dirty="0"/>
              <a:t>ជើងយន្តហោះ</a:t>
            </a:r>
          </a:p>
          <a:p>
            <a:pPr eaLnBrk="1" hangingPunct="1">
              <a:buFont typeface="Arial" panose="020B0604020202020204" pitchFamily="34" charset="0"/>
              <a:buNone/>
            </a:pPr>
            <a:r>
              <a:rPr lang="en-US" altLang="en-US" sz="1600" b="1" u="sng" dirty="0"/>
              <a:t>Airlines</a:t>
            </a:r>
          </a:p>
          <a:p>
            <a:pPr eaLnBrk="1" hangingPunct="1"/>
            <a:endParaRPr lang="en-US" altLang="en-US" sz="1600" dirty="0"/>
          </a:p>
          <a:p>
            <a:pPr eaLnBrk="1" hangingPunct="1">
              <a:buFont typeface="Arial" panose="020B0604020202020204" pitchFamily="34" charset="0"/>
              <a:buNone/>
            </a:pPr>
            <a:endParaRPr lang="en-US" altLang="en-US" sz="1600" dirty="0"/>
          </a:p>
          <a:p>
            <a:pPr eaLnBrk="1" hangingPunct="1">
              <a:buFont typeface="Arial" panose="020B0604020202020204" pitchFamily="34" charset="0"/>
              <a:buNone/>
            </a:pPr>
            <a:r>
              <a:rPr lang="en-US" altLang="en-US" sz="1600" dirty="0"/>
              <a:t>.</a:t>
            </a:r>
          </a:p>
          <a:p>
            <a:pPr eaLnBrk="1" hangingPunct="1"/>
            <a:endParaRPr lang="en-US" altLang="en-US" sz="1600" dirty="0"/>
          </a:p>
        </p:txBody>
      </p:sp>
      <p:pic>
        <p:nvPicPr>
          <p:cNvPr id="104453" name="Picture 4">
            <a:extLst>
              <a:ext uri="{FF2B5EF4-FFF2-40B4-BE49-F238E27FC236}">
                <a16:creationId xmlns:a16="http://schemas.microsoft.com/office/drawing/2014/main" xmlns="" id="{D50B0042-B823-4794-9B29-C936B55ED4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2102" y="985697"/>
            <a:ext cx="6903723" cy="4763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6502" name="Picture 2">
            <a:extLst>
              <a:ext uri="{FF2B5EF4-FFF2-40B4-BE49-F238E27FC236}">
                <a16:creationId xmlns:a16="http://schemas.microsoft.com/office/drawing/2014/main" xmlns="" id="{015B5F28-8806-4DB8-A47F-A5594FFFE9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332693"/>
            <a:ext cx="6250769" cy="4031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a:extLst>
              <a:ext uri="{FF2B5EF4-FFF2-40B4-BE49-F238E27FC236}">
                <a16:creationId xmlns:a16="http://schemas.microsoft.com/office/drawing/2014/main" xmlns="" id="{34C1386A-3276-44B0-9B2E-18D02F19438E}"/>
              </a:ext>
            </a:extLst>
          </p:cNvPr>
          <p:cNvSpPr txBox="1">
            <a:spLocks/>
          </p:cNvSpPr>
          <p:nvPr/>
        </p:nvSpPr>
        <p:spPr>
          <a:xfrm>
            <a:off x="694398" y="812801"/>
            <a:ext cx="2854421" cy="1781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000" b="1" dirty="0">
                <a:solidFill>
                  <a:srgbClr val="FFFFFF"/>
                </a:solidFill>
                <a:cs typeface="+mn-cs"/>
              </a:rPr>
              <a:t/>
            </a:r>
            <a:br>
              <a:rPr lang="km-KH" sz="2000" b="1" dirty="0">
                <a:solidFill>
                  <a:srgbClr val="FFFFFF"/>
                </a:solidFill>
                <a:cs typeface="+mn-cs"/>
              </a:rPr>
            </a:br>
            <a:r>
              <a:rPr lang="km-KH" sz="2000" b="1" dirty="0">
                <a:solidFill>
                  <a:srgbClr val="FFFFFF"/>
                </a:solidFill>
                <a:cs typeface="+mn-cs"/>
              </a:rPr>
              <a:t>តើនៅតាមអាកាសយាន្តដ្ឋានគេកំពុងធ្វើអ្វី?</a:t>
            </a:r>
            <a:r>
              <a:rPr lang="km-KH" sz="2400" b="1" dirty="0">
                <a:solidFill>
                  <a:srgbClr val="FFFFFF"/>
                </a:solidFill>
                <a:cs typeface="+mn-cs"/>
              </a:rPr>
              <a:t/>
            </a:r>
            <a:br>
              <a:rPr lang="km-KH" sz="2400" b="1" dirty="0">
                <a:solidFill>
                  <a:srgbClr val="FFFFFF"/>
                </a:solidFill>
                <a:cs typeface="+mn-cs"/>
              </a:rPr>
            </a:br>
            <a:r>
              <a:rPr lang="en-US" sz="1600" b="1" dirty="0">
                <a:solidFill>
                  <a:srgbClr val="FFFFFF"/>
                </a:solidFill>
              </a:rPr>
              <a:t/>
            </a:r>
            <a:br>
              <a:rPr lang="en-US" sz="1600" b="1" dirty="0">
                <a:solidFill>
                  <a:srgbClr val="FFFFFF"/>
                </a:solidFill>
              </a:rPr>
            </a:br>
            <a:endParaRPr lang="th-TH" sz="2400" b="1" dirty="0">
              <a:solidFill>
                <a:srgbClr val="FFFFFF"/>
              </a:solidFill>
            </a:endParaRPr>
          </a:p>
        </p:txBody>
      </p:sp>
      <p:sp>
        <p:nvSpPr>
          <p:cNvPr id="9" name="Title 5">
            <a:extLst>
              <a:ext uri="{FF2B5EF4-FFF2-40B4-BE49-F238E27FC236}">
                <a16:creationId xmlns:a16="http://schemas.microsoft.com/office/drawing/2014/main" xmlns="" id="{16641BAD-ECA5-4591-8556-05EC036DF8ED}"/>
              </a:ext>
            </a:extLst>
          </p:cNvPr>
          <p:cNvSpPr>
            <a:spLocks noGrp="1"/>
          </p:cNvSpPr>
          <p:nvPr>
            <p:ph type="title"/>
          </p:nvPr>
        </p:nvSpPr>
        <p:spPr>
          <a:xfrm>
            <a:off x="668672" y="2418128"/>
            <a:ext cx="3316951" cy="1157585"/>
          </a:xfrm>
        </p:spPr>
        <p:txBody>
          <a:bodyPr vert="horz" lIns="91440" tIns="45720" rIns="91440" bIns="45720" rtlCol="0" anchor="t">
            <a:noAutofit/>
          </a:bodyPr>
          <a:lstStyle/>
          <a:p>
            <a:pPr>
              <a:defRPr/>
            </a:pPr>
            <a:r>
              <a:rPr lang="en-US" sz="2400" dirty="0">
                <a:solidFill>
                  <a:schemeClr val="bg1"/>
                </a:solidFill>
              </a:rPr>
              <a:t>What are airports doing?</a:t>
            </a:r>
            <a:br>
              <a:rPr lang="en-US" sz="2400" dirty="0">
                <a:solidFill>
                  <a:schemeClr val="bg1"/>
                </a:solidFill>
              </a:rPr>
            </a:br>
            <a:endParaRPr lang="en-US" sz="24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6641BAD-ECA5-4591-8556-05EC036DF8ED}"/>
              </a:ext>
            </a:extLst>
          </p:cNvPr>
          <p:cNvSpPr>
            <a:spLocks noGrp="1"/>
          </p:cNvSpPr>
          <p:nvPr>
            <p:ph type="title"/>
          </p:nvPr>
        </p:nvSpPr>
        <p:spPr>
          <a:xfrm>
            <a:off x="804673" y="3320859"/>
            <a:ext cx="4524973" cy="2076333"/>
          </a:xfrm>
        </p:spPr>
        <p:txBody>
          <a:bodyPr vert="horz" lIns="91440" tIns="45720" rIns="91440" bIns="45720" rtlCol="0" anchor="t">
            <a:normAutofit/>
          </a:bodyPr>
          <a:lstStyle/>
          <a:p>
            <a:pPr>
              <a:defRPr/>
            </a:pPr>
            <a:r>
              <a:rPr lang="en-US" sz="3200" dirty="0"/>
              <a:t>What are airports doing?</a:t>
            </a:r>
            <a:br>
              <a:rPr lang="en-US" sz="3200" dirty="0"/>
            </a:br>
            <a:endParaRPr lang="en-US" sz="3200" dirty="0"/>
          </a:p>
        </p:txBody>
      </p:sp>
      <p:sp>
        <p:nvSpPr>
          <p:cNvPr id="74" name="Freeform: Shape 73">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8549" name="Picture 3">
            <a:extLst>
              <a:ext uri="{FF2B5EF4-FFF2-40B4-BE49-F238E27FC236}">
                <a16:creationId xmlns:a16="http://schemas.microsoft.com/office/drawing/2014/main" xmlns="" id="{F245E262-4B27-48CA-9FB2-9E4213B347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66"/>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a:extLst>
              <a:ext uri="{FF2B5EF4-FFF2-40B4-BE49-F238E27FC236}">
                <a16:creationId xmlns:a16="http://schemas.microsoft.com/office/drawing/2014/main" xmlns="" id="{34C1386A-3276-44B0-9B2E-18D02F19438E}"/>
              </a:ext>
            </a:extLst>
          </p:cNvPr>
          <p:cNvSpPr txBox="1">
            <a:spLocks/>
          </p:cNvSpPr>
          <p:nvPr/>
        </p:nvSpPr>
        <p:spPr>
          <a:xfrm>
            <a:off x="804673" y="1440599"/>
            <a:ext cx="4751059" cy="1302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400" b="1" dirty="0">
                <a:solidFill>
                  <a:srgbClr val="FFFFFF"/>
                </a:solidFill>
                <a:cs typeface="+mn-cs"/>
              </a:rPr>
              <a:t/>
            </a:r>
            <a:br>
              <a:rPr lang="km-KH" sz="2400" b="1" dirty="0">
                <a:solidFill>
                  <a:srgbClr val="FFFFFF"/>
                </a:solidFill>
                <a:cs typeface="+mn-cs"/>
              </a:rPr>
            </a:br>
            <a:r>
              <a:rPr lang="km-KH" sz="2400" b="1" dirty="0">
                <a:solidFill>
                  <a:srgbClr val="FFFFFF"/>
                </a:solidFill>
                <a:cs typeface="+mn-cs"/>
              </a:rPr>
              <a:t>តើនៅតាមអាកាសយាន្តដ្ឋានគេកំពុងធ្វើអ្វី?</a:t>
            </a:r>
            <a:r>
              <a:rPr lang="km-KH" sz="2800" b="1" dirty="0">
                <a:solidFill>
                  <a:srgbClr val="FFFFFF"/>
                </a:solidFill>
                <a:cs typeface="+mn-cs"/>
              </a:rPr>
              <a:t/>
            </a:r>
            <a:br>
              <a:rPr lang="km-KH" sz="2800" b="1" dirty="0">
                <a:solidFill>
                  <a:srgbClr val="FFFFFF"/>
                </a:solidFill>
                <a:cs typeface="+mn-cs"/>
              </a:rPr>
            </a:br>
            <a:r>
              <a:rPr lang="en-US" sz="1800" b="1" dirty="0">
                <a:solidFill>
                  <a:srgbClr val="FFFFFF"/>
                </a:solidFill>
              </a:rPr>
              <a:t/>
            </a:r>
            <a:br>
              <a:rPr lang="en-US" sz="1800" b="1" dirty="0">
                <a:solidFill>
                  <a:srgbClr val="FFFFFF"/>
                </a:solidFill>
              </a:rPr>
            </a:br>
            <a:endParaRPr lang="th-TH" sz="2800" b="1"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524000" y="3847657"/>
            <a:ext cx="9144000" cy="2688610"/>
          </a:xfrm>
        </p:spPr>
        <p:txBody>
          <a:bodyPr vert="horz" lIns="91440" tIns="45720" rIns="91440" bIns="45720" rtlCol="0" anchor="b">
            <a:normAutofit fontScale="90000"/>
          </a:bodyPr>
          <a:lstStyle/>
          <a:p>
            <a:pPr algn="ctr">
              <a:defRPr/>
            </a:pPr>
            <a:r>
              <a:rPr lang="km-KH" sz="5800" kern="1200" dirty="0">
                <a:solidFill>
                  <a:schemeClr val="tx1"/>
                </a:solidFill>
                <a:latin typeface="+mj-lt"/>
                <a:ea typeface="+mj-ea"/>
                <a:cs typeface="+mj-cs"/>
              </a:rPr>
              <a:t/>
            </a:r>
            <a:br>
              <a:rPr lang="km-KH" sz="5800" kern="1200" dirty="0">
                <a:solidFill>
                  <a:schemeClr val="tx1"/>
                </a:solidFill>
                <a:latin typeface="+mj-lt"/>
                <a:ea typeface="+mj-ea"/>
                <a:cs typeface="+mj-cs"/>
              </a:rPr>
            </a:br>
            <a:r>
              <a:rPr lang="km-KH" sz="5800" kern="1200" dirty="0">
                <a:solidFill>
                  <a:schemeClr val="tx1"/>
                </a:solidFill>
                <a:latin typeface="+mj-lt"/>
                <a:ea typeface="+mj-ea"/>
                <a:cs typeface="+mj-cs"/>
              </a:rPr>
              <a:t/>
            </a:r>
            <a:br>
              <a:rPr lang="km-KH" sz="5800" kern="1200" dirty="0">
                <a:solidFill>
                  <a:schemeClr val="tx1"/>
                </a:solidFill>
                <a:latin typeface="+mj-lt"/>
                <a:ea typeface="+mj-ea"/>
                <a:cs typeface="+mj-cs"/>
              </a:rPr>
            </a:br>
            <a:r>
              <a:rPr lang="km-KH" sz="4900" dirty="0">
                <a:cs typeface="+mn-cs"/>
              </a:rPr>
              <a:t>ជំនាញស៊ើបអង្កេត</a:t>
            </a:r>
            <a:r>
              <a:rPr lang="en-US" sz="4900" dirty="0">
                <a:cs typeface="+mn-cs"/>
              </a:rPr>
              <a:t/>
            </a:r>
            <a:br>
              <a:rPr lang="en-US" sz="4900" dirty="0">
                <a:cs typeface="+mn-cs"/>
              </a:rPr>
            </a:br>
            <a:r>
              <a:rPr lang="km-KH" sz="5800" kern="1200" dirty="0">
                <a:solidFill>
                  <a:schemeClr val="tx1"/>
                </a:solidFill>
                <a:latin typeface="+mj-lt"/>
                <a:ea typeface="+mj-ea"/>
                <a:cs typeface="+mj-cs"/>
              </a:rPr>
              <a:t/>
            </a:r>
            <a:br>
              <a:rPr lang="km-KH" sz="5800" kern="1200" dirty="0">
                <a:solidFill>
                  <a:schemeClr val="tx1"/>
                </a:solidFill>
                <a:latin typeface="+mj-lt"/>
                <a:ea typeface="+mj-ea"/>
                <a:cs typeface="+mj-cs"/>
              </a:rPr>
            </a:br>
            <a:r>
              <a:rPr lang="km-KH" sz="3100" kern="1200" dirty="0">
                <a:solidFill>
                  <a:schemeClr val="tx1"/>
                </a:solidFill>
                <a:latin typeface="+mj-lt"/>
                <a:ea typeface="+mj-ea"/>
                <a:cs typeface="+mn-cs"/>
              </a:rPr>
              <a:t>ដោយ</a:t>
            </a:r>
            <a:r>
              <a:rPr lang="km-KH" sz="5800" kern="1200" dirty="0">
                <a:solidFill>
                  <a:schemeClr val="tx1"/>
                </a:solidFill>
                <a:latin typeface="+mj-lt"/>
                <a:ea typeface="+mj-ea"/>
                <a:cs typeface="+mj-cs"/>
              </a:rPr>
              <a:t> </a:t>
            </a:r>
            <a:r>
              <a:rPr lang="en-US" sz="5800" kern="1200" dirty="0" err="1">
                <a:solidFill>
                  <a:schemeClr val="tx1"/>
                </a:solidFill>
                <a:latin typeface="+mj-lt"/>
                <a:ea typeface="+mj-ea"/>
                <a:cs typeface="+mj-cs"/>
              </a:rPr>
              <a:t>Jarryd</a:t>
            </a:r>
            <a:r>
              <a:rPr lang="en-US" sz="5800" kern="1200" dirty="0">
                <a:solidFill>
                  <a:schemeClr val="tx1"/>
                </a:solidFill>
                <a:latin typeface="+mj-lt"/>
                <a:ea typeface="+mj-ea"/>
                <a:cs typeface="+mj-cs"/>
              </a:rPr>
              <a:t> Dunbar</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90705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F5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640080" y="1937983"/>
            <a:ext cx="2921986" cy="2845656"/>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lnSpc>
                <a:spcPct val="150000"/>
              </a:lnSpc>
              <a:defRPr/>
            </a:pPr>
            <a:r>
              <a:rPr lang="km-KH" sz="1800" dirty="0">
                <a:solidFill>
                  <a:srgbClr val="FFFFFF"/>
                </a:solidFill>
                <a:cs typeface="+mn-cs"/>
              </a:rPr>
              <a:t>តើនៅតាមអាកាសយាន្តដ្ឋានគេកំពុងធ្វើអ្វី?</a:t>
            </a:r>
            <a:endParaRPr lang="en-US" sz="1600" kern="1200" dirty="0">
              <a:solidFill>
                <a:srgbClr val="FFFFFF"/>
              </a:solidFill>
              <a:cs typeface="+mn-cs"/>
            </a:endParaRPr>
          </a:p>
        </p:txBody>
      </p:sp>
      <p:pic>
        <p:nvPicPr>
          <p:cNvPr id="110597" name="Picture 4">
            <a:extLst>
              <a:ext uri="{FF2B5EF4-FFF2-40B4-BE49-F238E27FC236}">
                <a16:creationId xmlns:a16="http://schemas.microsoft.com/office/drawing/2014/main" xmlns="" id="{AEF0F951-48D0-4015-A5A1-85C1CFBD3C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216934"/>
            <a:ext cx="7188199" cy="4420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A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CCAF7068-8E53-4500-98CD-3C9E11D0FF5F}"/>
              </a:ext>
            </a:extLst>
          </p:cNvPr>
          <p:cNvSpPr>
            <a:spLocks noGrp="1"/>
          </p:cNvSpPr>
          <p:nvPr>
            <p:ph type="title"/>
          </p:nvPr>
        </p:nvSpPr>
        <p:spPr>
          <a:xfrm>
            <a:off x="640079" y="1897039"/>
            <a:ext cx="3097503" cy="3043451"/>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150000"/>
              </a:lnSpc>
            </a:pPr>
            <a:r>
              <a:rPr lang="km-KH" sz="2200" dirty="0">
                <a:solidFill>
                  <a:srgbClr val="FFFFFF"/>
                </a:solidFill>
                <a:cs typeface="+mn-cs"/>
              </a:rPr>
              <a:t>តើខាងអាកាសចរណ៍គេកំពុងធ្វើអ្វី?</a:t>
            </a:r>
            <a:r>
              <a:rPr lang="km-KH" sz="2600" kern="1200" dirty="0">
                <a:solidFill>
                  <a:srgbClr val="FFFFFF"/>
                </a:solidFill>
                <a:latin typeface="+mj-lt"/>
                <a:ea typeface="+mj-ea"/>
                <a:cs typeface="+mj-cs"/>
              </a:rPr>
              <a:t/>
            </a:r>
            <a:br>
              <a:rPr lang="km-KH" sz="2600" kern="1200" dirty="0">
                <a:solidFill>
                  <a:srgbClr val="FFFFFF"/>
                </a:solidFill>
                <a:latin typeface="+mj-lt"/>
                <a:ea typeface="+mj-ea"/>
                <a:cs typeface="+mj-cs"/>
              </a:rPr>
            </a:br>
            <a:r>
              <a:rPr lang="en-US" sz="1600" kern="1200" dirty="0">
                <a:solidFill>
                  <a:srgbClr val="FFFFFF"/>
                </a:solidFill>
                <a:latin typeface="+mj-lt"/>
                <a:ea typeface="+mj-ea"/>
                <a:cs typeface="+mj-cs"/>
              </a:rPr>
              <a:t>What are airlines doing?</a:t>
            </a:r>
          </a:p>
        </p:txBody>
      </p:sp>
      <p:pic>
        <p:nvPicPr>
          <p:cNvPr id="5" name="Picture 4" descr="A group of people standing in a room&#10;&#10;Description automatically generated">
            <a:extLst>
              <a:ext uri="{FF2B5EF4-FFF2-40B4-BE49-F238E27FC236}">
                <a16:creationId xmlns:a16="http://schemas.microsoft.com/office/drawing/2014/main" xmlns="" id="{ECA168A2-6BCF-4D32-843E-872B20D22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381" y="961812"/>
            <a:ext cx="6596637" cy="4930987"/>
          </a:xfrm>
          <a:prstGeom prst="rect">
            <a:avLst/>
          </a:prstGeom>
        </p:spPr>
      </p:pic>
      <p:sp>
        <p:nvSpPr>
          <p:cNvPr id="112647" name="AutoShape 4" descr="Image result for Air france">
            <a:extLst>
              <a:ext uri="{FF2B5EF4-FFF2-40B4-BE49-F238E27FC236}">
                <a16:creationId xmlns:a16="http://schemas.microsoft.com/office/drawing/2014/main" xmlns="" id="{96CEC19C-D382-4CAC-8053-46EA191130C7}"/>
              </a:ext>
            </a:extLst>
          </p:cNvPr>
          <p:cNvSpPr>
            <a:spLocks noChangeAspect="1" noChangeArrowheads="1"/>
          </p:cNvSpPr>
          <p:nvPr/>
        </p:nvSpPr>
        <p:spPr bwMode="auto">
          <a:xfrm>
            <a:off x="1724025" y="2466975"/>
            <a:ext cx="8743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endParaRPr lang="en-AU"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6859766" y="1524725"/>
            <a:ext cx="4645250" cy="1220189"/>
          </a:xfrm>
        </p:spPr>
        <p:txBody>
          <a:bodyPr vert="horz" lIns="91440" tIns="45720" rIns="91440" bIns="45720" rtlCol="0" anchor="b">
            <a:normAutofit/>
          </a:bodyPr>
          <a:lstStyle/>
          <a:p>
            <a:pPr>
              <a:defRPr/>
            </a:pPr>
            <a:r>
              <a:rPr lang="en-US" sz="2400" kern="1200" dirty="0">
                <a:solidFill>
                  <a:schemeClr val="bg1"/>
                </a:solidFill>
                <a:latin typeface="+mj-lt"/>
                <a:ea typeface="+mj-ea"/>
                <a:cs typeface="+mj-cs"/>
              </a:rPr>
              <a:t>What are NGOs doing?</a:t>
            </a:r>
            <a:r>
              <a:rPr lang="en-US" sz="5100" kern="1200" dirty="0">
                <a:solidFill>
                  <a:schemeClr val="bg1"/>
                </a:solidFill>
                <a:latin typeface="+mj-lt"/>
                <a:ea typeface="+mj-ea"/>
                <a:cs typeface="+mj-cs"/>
              </a:rPr>
              <a:t/>
            </a:r>
            <a:br>
              <a:rPr lang="en-US" sz="5100" kern="1200" dirty="0">
                <a:solidFill>
                  <a:schemeClr val="bg1"/>
                </a:solidFill>
                <a:latin typeface="+mj-lt"/>
                <a:ea typeface="+mj-ea"/>
                <a:cs typeface="+mj-cs"/>
              </a:rPr>
            </a:br>
            <a:endParaRPr lang="en-US" sz="5100" kern="1200" dirty="0">
              <a:solidFill>
                <a:schemeClr val="bg1"/>
              </a:solidFill>
              <a:latin typeface="+mj-lt"/>
              <a:ea typeface="+mj-ea"/>
              <a:cs typeface="+mj-cs"/>
            </a:endParaRPr>
          </a:p>
        </p:txBody>
      </p:sp>
      <p:sp>
        <p:nvSpPr>
          <p:cNvPr id="76" name="Freeform: Shape 75">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6741" name="Picture 6">
            <a:extLst>
              <a:ext uri="{FF2B5EF4-FFF2-40B4-BE49-F238E27FC236}">
                <a16:creationId xmlns:a16="http://schemas.microsoft.com/office/drawing/2014/main" xmlns="" id="{F6EADEB5-D6A1-496C-A707-2F790B5538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1925226"/>
            <a:ext cx="4047843" cy="1639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a:extLst>
              <a:ext uri="{FF2B5EF4-FFF2-40B4-BE49-F238E27FC236}">
                <a16:creationId xmlns:a16="http://schemas.microsoft.com/office/drawing/2014/main" xmlns="" id="{34C1386A-3276-44B0-9B2E-18D02F19438E}"/>
              </a:ext>
            </a:extLst>
          </p:cNvPr>
          <p:cNvSpPr txBox="1">
            <a:spLocks/>
          </p:cNvSpPr>
          <p:nvPr/>
        </p:nvSpPr>
        <p:spPr>
          <a:xfrm>
            <a:off x="6693723" y="481357"/>
            <a:ext cx="4751059" cy="1302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400" b="1" dirty="0">
                <a:solidFill>
                  <a:srgbClr val="FFFFFF"/>
                </a:solidFill>
                <a:cs typeface="+mn-cs"/>
              </a:rPr>
              <a:t/>
            </a:r>
            <a:br>
              <a:rPr lang="km-KH" sz="2400" b="1" dirty="0">
                <a:solidFill>
                  <a:srgbClr val="FFFFFF"/>
                </a:solidFill>
                <a:cs typeface="+mn-cs"/>
              </a:rPr>
            </a:br>
            <a:r>
              <a:rPr lang="km-KH" sz="2400" b="1" dirty="0">
                <a:solidFill>
                  <a:srgbClr val="FFFFFF"/>
                </a:solidFill>
                <a:cs typeface="+mn-cs"/>
              </a:rPr>
              <a:t>តើអង្គការមិនមែនរដ្ឋាភិបាលកំពុងធ្វើអ្វី?</a:t>
            </a:r>
            <a:r>
              <a:rPr lang="km-KH" sz="2800" b="1" dirty="0">
                <a:solidFill>
                  <a:srgbClr val="FFFFFF"/>
                </a:solidFill>
                <a:cs typeface="+mn-cs"/>
              </a:rPr>
              <a:t/>
            </a:r>
            <a:br>
              <a:rPr lang="km-KH" sz="2800" b="1" dirty="0">
                <a:solidFill>
                  <a:srgbClr val="FFFFFF"/>
                </a:solidFill>
                <a:cs typeface="+mn-cs"/>
              </a:rPr>
            </a:br>
            <a:r>
              <a:rPr lang="en-US" sz="1800" b="1" dirty="0">
                <a:solidFill>
                  <a:srgbClr val="FFFFFF"/>
                </a:solidFill>
              </a:rPr>
              <a:t/>
            </a:r>
            <a:br>
              <a:rPr lang="en-US" sz="1800" b="1" dirty="0">
                <a:solidFill>
                  <a:srgbClr val="FFFFFF"/>
                </a:solidFill>
              </a:rPr>
            </a:br>
            <a:endParaRPr lang="th-TH" sz="2800" b="1" dirty="0">
              <a:solidFill>
                <a:srgbClr val="FFFFFF"/>
              </a:solidFill>
            </a:endParaRPr>
          </a:p>
        </p:txBody>
      </p:sp>
      <p:sp>
        <p:nvSpPr>
          <p:cNvPr id="8" name="Title 5">
            <a:extLst>
              <a:ext uri="{FF2B5EF4-FFF2-40B4-BE49-F238E27FC236}">
                <a16:creationId xmlns:a16="http://schemas.microsoft.com/office/drawing/2014/main" xmlns="" id="{34C1386A-3276-44B0-9B2E-18D02F19438E}"/>
              </a:ext>
            </a:extLst>
          </p:cNvPr>
          <p:cNvSpPr txBox="1">
            <a:spLocks/>
          </p:cNvSpPr>
          <p:nvPr/>
        </p:nvSpPr>
        <p:spPr>
          <a:xfrm>
            <a:off x="427972" y="965166"/>
            <a:ext cx="4430631" cy="559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000" dirty="0">
                <a:cs typeface="+mn-cs"/>
              </a:rPr>
              <a:t/>
            </a:r>
            <a:br>
              <a:rPr lang="km-KH" sz="2000" dirty="0">
                <a:cs typeface="+mn-cs"/>
              </a:rPr>
            </a:br>
            <a:r>
              <a:rPr lang="km-KH" sz="2000" dirty="0">
                <a:cs typeface="+mn-cs"/>
              </a:rPr>
              <a:t>ខ្ញុំមិនមែនទាក់ទាញអ្នកទេសចរណ៍ទេ?</a:t>
            </a:r>
            <a:r>
              <a:rPr lang="km-KH" sz="2400" dirty="0">
                <a:cs typeface="+mn-cs"/>
              </a:rPr>
              <a:t/>
            </a:r>
            <a:br>
              <a:rPr lang="km-KH" sz="2400" dirty="0">
                <a:cs typeface="+mn-cs"/>
              </a:rPr>
            </a:br>
            <a:r>
              <a:rPr lang="en-US" sz="1600" dirty="0"/>
              <a:t/>
            </a:r>
            <a:br>
              <a:rPr lang="en-US" sz="1600" dirty="0"/>
            </a:br>
            <a:endParaRPr lang="th-TH"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4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647580" y="17762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150000"/>
              </a:lnSpc>
              <a:defRPr/>
            </a:pPr>
            <a:r>
              <a:rPr lang="km-KH" sz="2200" dirty="0">
                <a:solidFill>
                  <a:srgbClr val="FFFFFF"/>
                </a:solidFill>
                <a:cs typeface="+mn-cs"/>
              </a:rPr>
              <a:t>តើអ្នកបើកបរទុកទុកកំពុងធ្វើអ្វី?</a:t>
            </a:r>
            <a:endParaRPr lang="en-US" sz="2600" kern="1200" dirty="0">
              <a:solidFill>
                <a:srgbClr val="FFFFFF"/>
              </a:solidFill>
              <a:latin typeface="+mj-lt"/>
              <a:ea typeface="+mj-ea"/>
              <a:cs typeface="+mj-cs"/>
            </a:endParaRPr>
          </a:p>
        </p:txBody>
      </p:sp>
      <p:pic>
        <p:nvPicPr>
          <p:cNvPr id="118790" name="Picture 4">
            <a:extLst>
              <a:ext uri="{FF2B5EF4-FFF2-40B4-BE49-F238E27FC236}">
                <a16:creationId xmlns:a16="http://schemas.microsoft.com/office/drawing/2014/main" xmlns="" id="{4218AEA6-85CF-42D9-B349-CF52CB84E3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657211"/>
            <a:ext cx="7188199" cy="3540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AutoShape 2" descr="Image result for Child sex tourism prevention">
            <a:extLst>
              <a:ext uri="{FF2B5EF4-FFF2-40B4-BE49-F238E27FC236}">
                <a16:creationId xmlns:a16="http://schemas.microsoft.com/office/drawing/2014/main" xmlns="" id="{BED5BFEC-03FE-4218-9FFC-2D44B6DFBC94}"/>
              </a:ext>
            </a:extLst>
          </p:cNvPr>
          <p:cNvSpPr>
            <a:spLocks noChangeAspect="1" noChangeArrowheads="1"/>
          </p:cNvSpPr>
          <p:nvPr/>
        </p:nvSpPr>
        <p:spPr bwMode="auto">
          <a:xfrm>
            <a:off x="3290889" y="2047875"/>
            <a:ext cx="56102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endParaRPr lang="en-AU"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15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lnSpc>
                <a:spcPct val="150000"/>
              </a:lnSpc>
              <a:defRPr/>
            </a:pPr>
            <a:r>
              <a:rPr lang="km-KH" sz="2400" kern="1200" dirty="0">
                <a:solidFill>
                  <a:srgbClr val="FFFFFF"/>
                </a:solidFill>
                <a:latin typeface="+mj-lt"/>
                <a:ea typeface="+mj-ea"/>
                <a:cs typeface="+mn-cs"/>
              </a:rPr>
              <a:t/>
            </a:r>
            <a:br>
              <a:rPr lang="km-KH" sz="2400" kern="1200" dirty="0">
                <a:solidFill>
                  <a:srgbClr val="FFFFFF"/>
                </a:solidFill>
                <a:latin typeface="+mj-lt"/>
                <a:ea typeface="+mj-ea"/>
                <a:cs typeface="+mn-cs"/>
              </a:rPr>
            </a:br>
            <a:r>
              <a:rPr lang="km-KH" sz="2400" kern="1200" dirty="0">
                <a:solidFill>
                  <a:srgbClr val="FFFFFF"/>
                </a:solidFill>
                <a:latin typeface="+mj-lt"/>
                <a:ea typeface="+mj-ea"/>
                <a:cs typeface="+mn-cs"/>
              </a:rPr>
              <a:t>តើ  </a:t>
            </a:r>
            <a:r>
              <a:rPr lang="en-US" sz="2400" kern="1200" dirty="0">
                <a:solidFill>
                  <a:srgbClr val="FFFFFF"/>
                </a:solidFill>
                <a:latin typeface="+mj-lt"/>
                <a:ea typeface="+mj-ea"/>
              </a:rPr>
              <a:t>UNWTO </a:t>
            </a:r>
            <a:r>
              <a:rPr lang="km-KH" sz="2400" kern="1200" dirty="0">
                <a:solidFill>
                  <a:srgbClr val="FFFFFF"/>
                </a:solidFill>
                <a:latin typeface="+mj-lt"/>
                <a:ea typeface="+mj-ea"/>
                <a:cs typeface="+mn-cs"/>
              </a:rPr>
              <a:t>កំពុងធ្វើអ្វី?</a:t>
            </a:r>
            <a:r>
              <a:rPr lang="km-KH" sz="2600" kern="1200" dirty="0">
                <a:solidFill>
                  <a:srgbClr val="FFFFFF"/>
                </a:solidFill>
                <a:latin typeface="+mj-lt"/>
                <a:ea typeface="+mj-ea"/>
                <a:cs typeface="+mj-cs"/>
              </a:rPr>
              <a:t> </a:t>
            </a:r>
            <a:r>
              <a:rPr lang="en-US" sz="2600" kern="1200" dirty="0">
                <a:solidFill>
                  <a:srgbClr val="FFFFFF"/>
                </a:solidFill>
                <a:latin typeface="+mj-lt"/>
                <a:ea typeface="+mj-ea"/>
                <a:cs typeface="+mj-cs"/>
              </a:rPr>
              <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120837" name="Picture 4">
            <a:extLst>
              <a:ext uri="{FF2B5EF4-FFF2-40B4-BE49-F238E27FC236}">
                <a16:creationId xmlns:a16="http://schemas.microsoft.com/office/drawing/2014/main" xmlns="" id="{2B88567A-DE2C-49EA-82FD-5683EEE630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8328" y="961812"/>
            <a:ext cx="6728742" cy="4930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99AE2756-0FC4-4155-83E7-58AAAB63E7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247AB924-1B87-43FC-B7C7-B112D5C51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3EB5EE0-7439-425E-A9BB-EE98460A8D2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km-KH" sz="3600" dirty="0">
                <a:solidFill>
                  <a:srgbClr val="FFFFFF"/>
                </a:solidFill>
                <a:cs typeface="+mn-cs"/>
              </a:rPr>
              <a:t>ការបណ្តុះបណ្តាលនគរបាល </a:t>
            </a:r>
            <a:r>
              <a:rPr lang="en-US" sz="3200" dirty="0">
                <a:solidFill>
                  <a:srgbClr val="FFFFFF"/>
                </a:solidFill>
              </a:rPr>
              <a:t>Maldives Police</a:t>
            </a:r>
            <a:endParaRPr lang="en-US" sz="5400" dirty="0">
              <a:solidFill>
                <a:srgbClr val="FFFFFF"/>
              </a:solidFill>
            </a:endParaRPr>
          </a:p>
        </p:txBody>
      </p:sp>
      <p:pic>
        <p:nvPicPr>
          <p:cNvPr id="9" name="Picture 8" descr="A group of people in uniform&#10;&#10;Description automatically generated">
            <a:extLst>
              <a:ext uri="{FF2B5EF4-FFF2-40B4-BE49-F238E27FC236}">
                <a16:creationId xmlns:a16="http://schemas.microsoft.com/office/drawing/2014/main" xmlns="" id="{AD32E559-1561-4BAC-9BC3-6E5ED9CC8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1167534"/>
            <a:ext cx="3425609" cy="2278031"/>
          </a:xfrm>
          <a:prstGeom prst="rect">
            <a:avLst/>
          </a:prstGeom>
        </p:spPr>
      </p:pic>
      <p:pic>
        <p:nvPicPr>
          <p:cNvPr id="5" name="Content Placeholder 4" descr="A group of people in a room&#10;&#10;Description automatically generated">
            <a:extLst>
              <a:ext uri="{FF2B5EF4-FFF2-40B4-BE49-F238E27FC236}">
                <a16:creationId xmlns:a16="http://schemas.microsoft.com/office/drawing/2014/main" xmlns="" id="{CBC83EE3-297E-40A8-8964-1CDBD6E3AAA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85729" y="1225052"/>
            <a:ext cx="3433324" cy="2162995"/>
          </a:xfrm>
          <a:prstGeom prst="rect">
            <a:avLst/>
          </a:prstGeom>
        </p:spPr>
      </p:pic>
      <p:cxnSp>
        <p:nvCxnSpPr>
          <p:cNvPr id="18" name="Straight Connector 17">
            <a:extLst>
              <a:ext uri="{FF2B5EF4-FFF2-40B4-BE49-F238E27FC236}">
                <a16:creationId xmlns:a16="http://schemas.microsoft.com/office/drawing/2014/main" xmlns="" id="{818DC98F-4057-4645-B948-F604F39A9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group of people around each other&#10;&#10;Description automatically generated">
            <a:extLst>
              <a:ext uri="{FF2B5EF4-FFF2-40B4-BE49-F238E27FC236}">
                <a16:creationId xmlns:a16="http://schemas.microsoft.com/office/drawing/2014/main" xmlns="" id="{44C0D163-206D-48CE-8616-A2925990E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9725" y="1186131"/>
            <a:ext cx="3423916" cy="2285464"/>
          </a:xfrm>
          <a:prstGeom prst="rect">
            <a:avLst/>
          </a:prstGeom>
        </p:spPr>
      </p:pic>
      <p:cxnSp>
        <p:nvCxnSpPr>
          <p:cNvPr id="20" name="Straight Connector 19">
            <a:extLst>
              <a:ext uri="{FF2B5EF4-FFF2-40B4-BE49-F238E27FC236}">
                <a16:creationId xmlns:a16="http://schemas.microsoft.com/office/drawing/2014/main" xmlns="" id="{DAD2B705-4A9B-408D-AA80-4F41045E09D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74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57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150000"/>
              </a:lnSpc>
              <a:defRPr/>
            </a:pPr>
            <a:r>
              <a:rPr lang="km-KH" sz="2000" b="1" dirty="0">
                <a:solidFill>
                  <a:srgbClr val="FFFFFF"/>
                </a:solidFill>
                <a:cs typeface="+mn-cs"/>
              </a:rPr>
              <a:t>តើអង្គការមិនមែនរដ្ឋាភិបាលកំពុងធ្វើអ្វី?</a:t>
            </a:r>
            <a:endParaRPr lang="en-US" sz="2000" kern="1200" dirty="0">
              <a:solidFill>
                <a:srgbClr val="FFFFFF"/>
              </a:solidFill>
              <a:latin typeface="+mj-lt"/>
              <a:ea typeface="+mj-ea"/>
              <a:cs typeface="+mj-cs"/>
            </a:endParaRPr>
          </a:p>
        </p:txBody>
      </p:sp>
      <p:pic>
        <p:nvPicPr>
          <p:cNvPr id="122886" name="Picture 2">
            <a:extLst>
              <a:ext uri="{FF2B5EF4-FFF2-40B4-BE49-F238E27FC236}">
                <a16:creationId xmlns:a16="http://schemas.microsoft.com/office/drawing/2014/main" xmlns="" id="{5953E38B-CA92-41CA-BDB7-EF2DC2EAF1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270846"/>
            <a:ext cx="7188199" cy="4312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AutoShape 4" descr="Image result for Air france">
            <a:extLst>
              <a:ext uri="{FF2B5EF4-FFF2-40B4-BE49-F238E27FC236}">
                <a16:creationId xmlns:a16="http://schemas.microsoft.com/office/drawing/2014/main" xmlns="" id="{EF4E838F-E5D4-4C32-A4A0-4FADD84D4F7F}"/>
              </a:ext>
            </a:extLst>
          </p:cNvPr>
          <p:cNvSpPr>
            <a:spLocks noChangeAspect="1" noChangeArrowheads="1"/>
          </p:cNvSpPr>
          <p:nvPr/>
        </p:nvSpPr>
        <p:spPr bwMode="auto">
          <a:xfrm>
            <a:off x="1724025" y="2466975"/>
            <a:ext cx="8743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endParaRPr lang="en-AU"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286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lnSpc>
                <a:spcPct val="150000"/>
              </a:lnSpc>
              <a:defRPr/>
            </a:pPr>
            <a:r>
              <a:rPr lang="km-KH" sz="2200" kern="1200" dirty="0">
                <a:solidFill>
                  <a:srgbClr val="FFFFFF"/>
                </a:solidFill>
                <a:latin typeface="+mj-lt"/>
                <a:ea typeface="+mj-ea"/>
                <a:cs typeface="+mj-cs"/>
              </a:rPr>
              <a:t/>
            </a:r>
            <a:br>
              <a:rPr lang="km-KH" sz="2200" kern="1200" dirty="0">
                <a:solidFill>
                  <a:srgbClr val="FFFFFF"/>
                </a:solidFill>
                <a:latin typeface="+mj-lt"/>
                <a:ea typeface="+mj-ea"/>
                <a:cs typeface="+mj-cs"/>
              </a:rPr>
            </a:br>
            <a:r>
              <a:rPr lang="km-KH" sz="2000" dirty="0">
                <a:solidFill>
                  <a:srgbClr val="FFFFFF"/>
                </a:solidFill>
                <a:cs typeface="+mn-cs"/>
              </a:rPr>
              <a:t>តើប្រទេសផ្សេងៗទៀតកំពុងធ្វើអ្វី?</a:t>
            </a: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124934" name="Picture 2" descr="A screenshot of a cell phone&#10;&#10;Description automatically generated">
            <a:extLst>
              <a:ext uri="{FF2B5EF4-FFF2-40B4-BE49-F238E27FC236}">
                <a16:creationId xmlns:a16="http://schemas.microsoft.com/office/drawing/2014/main" xmlns="" id="{135B2BD5-821D-4FF8-9FCD-A448D57401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118097"/>
            <a:ext cx="7188199" cy="46184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AutoShape 4" descr="Image result for Air france">
            <a:extLst>
              <a:ext uri="{FF2B5EF4-FFF2-40B4-BE49-F238E27FC236}">
                <a16:creationId xmlns:a16="http://schemas.microsoft.com/office/drawing/2014/main" xmlns="" id="{32D13BB6-B3A4-4FE1-8999-10AF86CFBA51}"/>
              </a:ext>
            </a:extLst>
          </p:cNvPr>
          <p:cNvSpPr>
            <a:spLocks noChangeAspect="1" noChangeArrowheads="1"/>
          </p:cNvSpPr>
          <p:nvPr/>
        </p:nvSpPr>
        <p:spPr bwMode="auto">
          <a:xfrm>
            <a:off x="1724025" y="2466975"/>
            <a:ext cx="8743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endParaRPr lang="en-AU" altLang="en-US"/>
          </a:p>
        </p:txBody>
      </p:sp>
      <p:sp>
        <p:nvSpPr>
          <p:cNvPr id="7" name="Title 5">
            <a:extLst>
              <a:ext uri="{FF2B5EF4-FFF2-40B4-BE49-F238E27FC236}">
                <a16:creationId xmlns:a16="http://schemas.microsoft.com/office/drawing/2014/main" xmlns="" id="{34C1386A-3276-44B0-9B2E-18D02F19438E}"/>
              </a:ext>
            </a:extLst>
          </p:cNvPr>
          <p:cNvSpPr txBox="1">
            <a:spLocks/>
          </p:cNvSpPr>
          <p:nvPr/>
        </p:nvSpPr>
        <p:spPr>
          <a:xfrm>
            <a:off x="3392434" y="846571"/>
            <a:ext cx="4223017" cy="927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000" b="1" dirty="0">
                <a:cs typeface="+mn-cs"/>
              </a:rPr>
              <a:t/>
            </a:r>
            <a:br>
              <a:rPr lang="km-KH" sz="2000" b="1" dirty="0">
                <a:cs typeface="+mn-cs"/>
              </a:rPr>
            </a:br>
            <a:endParaRPr lang="km-KH" sz="2000" b="1" dirty="0">
              <a:cs typeface="+mn-cs"/>
            </a:endParaRPr>
          </a:p>
          <a:p>
            <a:pPr>
              <a:lnSpc>
                <a:spcPct val="150000"/>
              </a:lnSpc>
              <a:defRPr/>
            </a:pPr>
            <a:r>
              <a:rPr lang="km-KH" sz="2000" b="1" dirty="0">
                <a:cs typeface="+mn-cs"/>
              </a:rPr>
              <a:t>និយាយថា​ </a:t>
            </a:r>
            <a:r>
              <a:rPr lang="km-KH" sz="2800" b="1" dirty="0">
                <a:cs typeface="+mn-cs"/>
              </a:rPr>
              <a:t>ទេ</a:t>
            </a:r>
          </a:p>
          <a:p>
            <a:pPr>
              <a:lnSpc>
                <a:spcPct val="150000"/>
              </a:lnSpc>
              <a:defRPr/>
            </a:pPr>
            <a:r>
              <a:rPr lang="km-KH" sz="2000" b="1" dirty="0">
                <a:cs typeface="+mn-cs"/>
              </a:rPr>
              <a:t>ចំពោះទេសចរណ៍ផ្លូវភេទលើកុមារ?</a:t>
            </a:r>
            <a:r>
              <a:rPr lang="km-KH" sz="2400" b="1" dirty="0">
                <a:cs typeface="+mn-cs"/>
              </a:rPr>
              <a:t/>
            </a:r>
            <a:br>
              <a:rPr lang="km-KH" sz="2400" b="1" dirty="0">
                <a:cs typeface="+mn-cs"/>
              </a:rPr>
            </a:br>
            <a:r>
              <a:rPr lang="en-US" sz="1600" b="1" dirty="0"/>
              <a:t/>
            </a:r>
            <a:br>
              <a:rPr lang="en-US" sz="1600" b="1" dirty="0"/>
            </a:br>
            <a:endParaRPr lang="th-TH"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4F971BE-D28A-4C3F-A48B-269AA740BFE0}"/>
              </a:ext>
            </a:extLst>
          </p:cNvPr>
          <p:cNvSpPr>
            <a:spLocks noGrp="1"/>
          </p:cNvSpPr>
          <p:nvPr>
            <p:ph type="title"/>
          </p:nvPr>
        </p:nvSpPr>
        <p:spPr>
          <a:xfrm>
            <a:off x="1528952" y="1122217"/>
            <a:ext cx="9122584" cy="1126870"/>
          </a:xfrm>
        </p:spPr>
        <p:txBody>
          <a:bodyPr rtlCol="0">
            <a:normAutofit fontScale="90000"/>
          </a:bodyPr>
          <a:lstStyle/>
          <a:p>
            <a:pPr>
              <a:lnSpc>
                <a:spcPct val="150000"/>
              </a:lnSpc>
              <a:defRPr/>
            </a:pPr>
            <a:r>
              <a:rPr lang="km-KH" sz="3600" dirty="0">
                <a:cs typeface="+mn-cs"/>
              </a:rPr>
              <a:t/>
            </a:r>
            <a:br>
              <a:rPr lang="km-KH" sz="3600" dirty="0">
                <a:cs typeface="+mn-cs"/>
              </a:rPr>
            </a:br>
            <a:r>
              <a:rPr lang="km-KH" sz="3600" dirty="0">
                <a:cs typeface="+mn-cs"/>
              </a:rPr>
              <a:t>តើនគរបាលផ្សេងៗទៀតកំពុងធ្វើអ្វី?</a:t>
            </a:r>
            <a:r>
              <a:rPr lang="en-US" dirty="0"/>
              <a:t/>
            </a:r>
            <a:br>
              <a:rPr lang="en-US" dirty="0"/>
            </a:br>
            <a:endParaRPr lang="th-TH" dirty="0"/>
          </a:p>
        </p:txBody>
      </p:sp>
      <p:sp>
        <p:nvSpPr>
          <p:cNvPr id="22531" name="Content Placeholder 6">
            <a:extLst>
              <a:ext uri="{FF2B5EF4-FFF2-40B4-BE49-F238E27FC236}">
                <a16:creationId xmlns:a16="http://schemas.microsoft.com/office/drawing/2014/main" xmlns="" id="{5BD0DF20-413E-4ED7-9938-421AB90B3F9C}"/>
              </a:ext>
            </a:extLst>
          </p:cNvPr>
          <p:cNvSpPr>
            <a:spLocks noGrp="1"/>
          </p:cNvSpPr>
          <p:nvPr>
            <p:ph idx="1"/>
          </p:nvPr>
        </p:nvSpPr>
        <p:spPr>
          <a:xfrm>
            <a:off x="1697797" y="2225620"/>
            <a:ext cx="6066118" cy="2848686"/>
          </a:xfrm>
        </p:spPr>
        <p:txBody>
          <a:bodyPr rtlCol="0">
            <a:noAutofit/>
          </a:bodyPr>
          <a:lstStyle/>
          <a:p>
            <a:pPr indent="-137160">
              <a:buNone/>
              <a:defRPr/>
            </a:pPr>
            <a:r>
              <a:rPr lang="km-KH" altLang="en-US" sz="1600" b="1" u="sng" dirty="0"/>
              <a:t>ប្រទេសអូស្រ្តាលី</a:t>
            </a:r>
            <a:r>
              <a:rPr lang="en-US" altLang="en-US" sz="1600" b="1" dirty="0"/>
              <a:t> </a:t>
            </a:r>
            <a:r>
              <a:rPr lang="km-KH" altLang="en-US" sz="1600" b="1" dirty="0"/>
              <a:t> </a:t>
            </a:r>
          </a:p>
          <a:p>
            <a:pPr indent="-137160">
              <a:buNone/>
              <a:defRPr/>
            </a:pPr>
            <a:r>
              <a:rPr lang="km-KH" altLang="en-US" sz="1600" b="1" dirty="0"/>
              <a:t>ការធ្វើទេសចរណ៍ផ្លូវភេទលើកុមារ </a:t>
            </a:r>
            <a:r>
              <a:rPr lang="en-US" altLang="en-US" sz="1600" b="1" dirty="0"/>
              <a:t>-</a:t>
            </a:r>
            <a:r>
              <a:rPr lang="km-KH" altLang="en-US" sz="1600" b="1" dirty="0"/>
              <a:t>របាយការណ៍តាមអនឡាន</a:t>
            </a:r>
            <a:endParaRPr lang="en-US" altLang="en-US" sz="1600" b="1" dirty="0"/>
          </a:p>
          <a:p>
            <a:pPr indent="-137160">
              <a:buNone/>
              <a:defRPr/>
            </a:pPr>
            <a:endParaRPr lang="en-US" altLang="en-US" sz="1600" b="1" dirty="0"/>
          </a:p>
          <a:p>
            <a:pPr indent="-137160">
              <a:lnSpc>
                <a:spcPct val="170000"/>
              </a:lnSpc>
              <a:spcBef>
                <a:spcPts val="0"/>
              </a:spcBef>
              <a:buNone/>
              <a:defRPr/>
            </a:pPr>
            <a:r>
              <a:rPr lang="km-KH" altLang="en-US" sz="1600" dirty="0"/>
              <a:t>ទម្រង់អនឡាញរបស់នគរបាលសហព័ន្ធអូស្រ្តាលី (</a:t>
            </a:r>
            <a:r>
              <a:rPr lang="en-US" altLang="en-US" sz="1600" dirty="0"/>
              <a:t>Australian Federal Police online</a:t>
            </a:r>
            <a:r>
              <a:rPr lang="km-KH" altLang="en-US" sz="1600" dirty="0"/>
              <a:t> </a:t>
            </a:r>
            <a:r>
              <a:rPr lang="en-US" altLang="en-US" sz="1600" dirty="0"/>
              <a:t>form</a:t>
            </a:r>
            <a:r>
              <a:rPr lang="km-KH" altLang="en-US" sz="1600" dirty="0"/>
              <a:t>) អនុញ្ញាតឲ្យសារធារណៈជនរាយការណ៍អំពីឥរិយាបទគួរឲ្យសង្ស័យ ដែលអាចសំគាល់ថាកុមារអាចស្ថិតក្នុងហានិភ័យនៃការធ្វើអាជីវកម្មផ្លូវភេទ</a:t>
            </a:r>
          </a:p>
          <a:p>
            <a:pPr indent="-137160">
              <a:defRPr/>
            </a:pPr>
            <a:endParaRPr lang="en-US" altLang="en-US" sz="200" dirty="0"/>
          </a:p>
          <a:p>
            <a:pPr indent="-137160">
              <a:buNone/>
              <a:defRPr/>
            </a:pPr>
            <a:endParaRPr lang="en-US" altLang="en-US" sz="200" dirty="0"/>
          </a:p>
          <a:p>
            <a:pPr indent="-137160">
              <a:buNone/>
              <a:defRPr/>
            </a:pPr>
            <a:r>
              <a:rPr lang="en-US" altLang="en-US" sz="200" dirty="0"/>
              <a:t>.</a:t>
            </a:r>
          </a:p>
          <a:p>
            <a:pPr indent="-137160">
              <a:defRPr/>
            </a:pPr>
            <a:endParaRPr lang="en-US" altLang="en-US" sz="200" dirty="0"/>
          </a:p>
        </p:txBody>
      </p:sp>
      <p:sp>
        <p:nvSpPr>
          <p:cNvPr id="201" name="Freeform 6">
            <a:extLst>
              <a:ext uri="{FF2B5EF4-FFF2-40B4-BE49-F238E27FC236}">
                <a16:creationId xmlns:a16="http://schemas.microsoft.com/office/drawing/2014/main" xmlns=""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03" name="Freeform 6">
            <a:extLst>
              <a:ext uri="{FF2B5EF4-FFF2-40B4-BE49-F238E27FC236}">
                <a16:creationId xmlns:a16="http://schemas.microsoft.com/office/drawing/2014/main" xmlns=""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26980" name="Picture 6" descr="afp_logo.jpg">
            <a:extLst>
              <a:ext uri="{FF2B5EF4-FFF2-40B4-BE49-F238E27FC236}">
                <a16:creationId xmlns:a16="http://schemas.microsoft.com/office/drawing/2014/main" xmlns="" id="{45EFD1E1-C8A9-4A2A-88F0-DC41C1A8A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151962" y="3649963"/>
            <a:ext cx="2542433" cy="12777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3E4EB09-630E-407F-9169-509F189AF062}"/>
              </a:ext>
            </a:extLst>
          </p:cNvPr>
          <p:cNvSpPr>
            <a:spLocks noGrp="1"/>
          </p:cNvSpPr>
          <p:nvPr>
            <p:ph type="title"/>
          </p:nvPr>
        </p:nvSpPr>
        <p:spPr>
          <a:xfrm>
            <a:off x="1514292" y="513612"/>
            <a:ext cx="3480789" cy="1031216"/>
          </a:xfrm>
        </p:spPr>
        <p:txBody>
          <a:bodyPr rtlCol="0" anchor="b">
            <a:normAutofit/>
          </a:bodyPr>
          <a:lstStyle/>
          <a:p>
            <a:pPr>
              <a:defRPr/>
            </a:pPr>
            <a:r>
              <a:rPr lang="km-KH" sz="3100" dirty="0">
                <a:cs typeface="+mn-cs"/>
              </a:rPr>
              <a:t>អំពីក្រម</a:t>
            </a:r>
            <a:r>
              <a:rPr lang="km-KH" sz="3100" dirty="0"/>
              <a:t> </a:t>
            </a:r>
            <a:r>
              <a:rPr lang="km-KH" sz="2800" b="1" dirty="0"/>
              <a:t>(</a:t>
            </a:r>
            <a:r>
              <a:rPr lang="en-US" sz="2800" b="1" dirty="0"/>
              <a:t>THE CODE</a:t>
            </a:r>
            <a:r>
              <a:rPr lang="km-KH" sz="2800" b="1" dirty="0"/>
              <a:t>)</a:t>
            </a:r>
            <a:r>
              <a:rPr lang="en-US" sz="3100" dirty="0"/>
              <a:t/>
            </a:r>
            <a:br>
              <a:rPr lang="en-US" sz="3100" dirty="0"/>
            </a:br>
            <a:endParaRPr lang="th-TH" sz="3100" dirty="0"/>
          </a:p>
        </p:txBody>
      </p:sp>
      <p:pic>
        <p:nvPicPr>
          <p:cNvPr id="129029" name="Picture 2">
            <a:extLst>
              <a:ext uri="{FF2B5EF4-FFF2-40B4-BE49-F238E27FC236}">
                <a16:creationId xmlns:a16="http://schemas.microsoft.com/office/drawing/2014/main" xmlns="" id="{D07DD789-47A4-472E-A3BD-458FDD975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14293" y="3227194"/>
            <a:ext cx="5069382" cy="1479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Freeform: Shape 73">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6" name="Freeform: Shape 75">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27" name="Content Placeholder 6">
            <a:extLst>
              <a:ext uri="{FF2B5EF4-FFF2-40B4-BE49-F238E27FC236}">
                <a16:creationId xmlns:a16="http://schemas.microsoft.com/office/drawing/2014/main" xmlns="" id="{ABDD73E4-685F-4E64-91D4-3D989DFF2BB8}"/>
              </a:ext>
            </a:extLst>
          </p:cNvPr>
          <p:cNvSpPr>
            <a:spLocks noGrp="1"/>
          </p:cNvSpPr>
          <p:nvPr>
            <p:ph idx="1"/>
          </p:nvPr>
        </p:nvSpPr>
        <p:spPr>
          <a:xfrm>
            <a:off x="7781373" y="1555819"/>
            <a:ext cx="3627063" cy="3387145"/>
          </a:xfrm>
        </p:spPr>
        <p:txBody>
          <a:bodyPr anchor="ctr">
            <a:normAutofit fontScale="92500" lnSpcReduction="10000"/>
          </a:bodyPr>
          <a:lstStyle/>
          <a:p>
            <a:pPr>
              <a:lnSpc>
                <a:spcPct val="160000"/>
              </a:lnSpc>
              <a:spcBef>
                <a:spcPts val="0"/>
              </a:spcBef>
              <a:buNone/>
            </a:pPr>
            <a:r>
              <a:rPr lang="km-KH" altLang="en-US" sz="1700" b="1" dirty="0"/>
              <a:t>ក្រម</a:t>
            </a:r>
            <a:r>
              <a:rPr lang="km-KH" altLang="en-US" sz="1500" dirty="0"/>
              <a:t> (ជាពាក្យសង្ខេប៖ “ក្រមប្រតិបត្តិក្នុងការការពារកុមារពីការធ្វើអាជីវកម្មផ្លូវភេទលើកុមារក្នុងការធ្វើដំណើរ និងទេសចរណ៍”) គឺជាការផ្តួចផ្តើមនាំមុខ និងជាការទទួលខុសត្រូវក្នុងវិស័យឧស្សាហកម្មទេសចរណ៍(</a:t>
            </a:r>
            <a:r>
              <a:rPr lang="en-AU" altLang="en-US" sz="1500" dirty="0"/>
              <a:t>industry-driven responsible tourism initiative</a:t>
            </a:r>
            <a:r>
              <a:rPr lang="km-KH" altLang="en-US" sz="1500" dirty="0"/>
              <a:t>) និងមានបេសកកម្មដើម្បីផ្តល់ការយល់ដឹង ឧបករណ៍ផ្សេងៗ និងការគាំទ្រឧស្សាហកម្មទេសចរណ៍សំដៅទប់ស្កាត់ការធ្វើអាជីវកម្មផ្លូវភេទលើកុមារ</a:t>
            </a:r>
            <a:endParaRPr lang="en-US" altLang="en-US" sz="1500" dirty="0"/>
          </a:p>
          <a:p>
            <a:pPr eaLnBrk="1" hangingPunct="1"/>
            <a:endParaRPr lang="en-US" altLang="en-US" sz="1500" dirty="0"/>
          </a:p>
        </p:txBody>
      </p:sp>
      <p:sp>
        <p:nvSpPr>
          <p:cNvPr id="7" name="Title 5">
            <a:extLst>
              <a:ext uri="{FF2B5EF4-FFF2-40B4-BE49-F238E27FC236}">
                <a16:creationId xmlns:a16="http://schemas.microsoft.com/office/drawing/2014/main" xmlns="" id="{A3E4EB09-630E-407F-9169-509F189AF062}"/>
              </a:ext>
            </a:extLst>
          </p:cNvPr>
          <p:cNvSpPr txBox="1">
            <a:spLocks/>
          </p:cNvSpPr>
          <p:nvPr/>
        </p:nvSpPr>
        <p:spPr>
          <a:xfrm>
            <a:off x="2074128" y="2620370"/>
            <a:ext cx="4190194" cy="45037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km-KH" sz="2000" b="1" i="1" dirty="0">
                <a:cs typeface="+mn-cs"/>
              </a:rPr>
              <a:t>យើងការពារកុមារពីទេសចរណ៍ផ្លូវភេទ</a:t>
            </a:r>
            <a:endParaRPr lang="th-TH" sz="20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536478" y="1789298"/>
            <a:ext cx="9144000" cy="4640238"/>
          </a:xfrm>
        </p:spPr>
        <p:txBody>
          <a:bodyPr vert="horz" lIns="91440" tIns="45720" rIns="91440" bIns="45720" rtlCol="0" anchor="b">
            <a:normAutofit/>
          </a:bodyPr>
          <a:lstStyle/>
          <a:p>
            <a:pPr algn="ctr">
              <a:lnSpc>
                <a:spcPct val="150000"/>
              </a:lnSpc>
              <a:defRPr/>
            </a:pPr>
            <a:r>
              <a:rPr lang="km-KH" kern="1200" dirty="0">
                <a:solidFill>
                  <a:schemeClr val="tx1"/>
                </a:solidFill>
                <a:latin typeface="+mj-lt"/>
                <a:ea typeface="+mj-ea"/>
                <a:cs typeface="+mn-cs"/>
              </a:rPr>
              <a:t>ការធ្វើឲ្យប្រសើរឡើងការសម្ភាសន៍ជាមួយជនល្មើស</a:t>
            </a:r>
            <a:br>
              <a:rPr lang="km-KH" kern="1200" dirty="0">
                <a:solidFill>
                  <a:schemeClr val="tx1"/>
                </a:solidFill>
                <a:latin typeface="+mj-lt"/>
                <a:ea typeface="+mj-ea"/>
                <a:cs typeface="+mn-cs"/>
              </a:rPr>
            </a:br>
            <a:r>
              <a:rPr lang="km-KH" sz="5800" kern="1200" dirty="0">
                <a:solidFill>
                  <a:schemeClr val="tx1"/>
                </a:solidFill>
                <a:latin typeface="+mj-lt"/>
                <a:ea typeface="+mj-ea"/>
                <a:cs typeface="+mj-cs"/>
              </a:rPr>
              <a:t>ដោយ </a:t>
            </a:r>
            <a:r>
              <a:rPr lang="en-US" sz="5800" kern="1200" dirty="0">
                <a:solidFill>
                  <a:schemeClr val="tx1"/>
                </a:solidFill>
                <a:latin typeface="+mj-lt"/>
                <a:ea typeface="+mj-ea"/>
                <a:cs typeface="+mj-cs"/>
              </a:rPr>
              <a:t>Patrick Tidmarsh</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88265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A0D4ADE-DC77-4138-A14C-10347858B864}"/>
              </a:ext>
            </a:extLst>
          </p:cNvPr>
          <p:cNvSpPr>
            <a:spLocks noGrp="1"/>
          </p:cNvSpPr>
          <p:nvPr>
            <p:ph type="title"/>
          </p:nvPr>
        </p:nvSpPr>
        <p:spPr>
          <a:xfrm>
            <a:off x="859925" y="2279395"/>
            <a:ext cx="5082540" cy="1325563"/>
          </a:xfrm>
        </p:spPr>
        <p:txBody>
          <a:bodyPr rtlCol="0">
            <a:normAutofit/>
          </a:bodyPr>
          <a:lstStyle/>
          <a:p>
            <a:pPr>
              <a:defRPr/>
            </a:pPr>
            <a:r>
              <a:rPr lang="en-US" sz="2000" dirty="0"/>
              <a:t>What is the private sector doing?</a:t>
            </a:r>
            <a:br>
              <a:rPr lang="en-US" sz="2000" dirty="0"/>
            </a:br>
            <a:endParaRPr lang="th-TH" sz="2000" dirty="0"/>
          </a:p>
        </p:txBody>
      </p:sp>
      <p:sp>
        <p:nvSpPr>
          <p:cNvPr id="78" name="Oval 77">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0841" name="Picture 17">
            <a:extLst>
              <a:ext uri="{FF2B5EF4-FFF2-40B4-BE49-F238E27FC236}">
                <a16:creationId xmlns:a16="http://schemas.microsoft.com/office/drawing/2014/main" xmlns="" id="{8A0693E2-1510-4360-A735-A9B8FD565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8" r="5345" b="3"/>
          <a:stretch/>
        </p:blipFill>
        <p:spPr bwMode="auto">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Content Placeholder 6">
            <a:extLst>
              <a:ext uri="{FF2B5EF4-FFF2-40B4-BE49-F238E27FC236}">
                <a16:creationId xmlns:a16="http://schemas.microsoft.com/office/drawing/2014/main" xmlns="" id="{9C543EFF-4339-4AFB-BEC2-09433A7D5136}"/>
              </a:ext>
            </a:extLst>
          </p:cNvPr>
          <p:cNvSpPr>
            <a:spLocks noGrp="1"/>
          </p:cNvSpPr>
          <p:nvPr>
            <p:ph idx="1"/>
          </p:nvPr>
        </p:nvSpPr>
        <p:spPr>
          <a:xfrm>
            <a:off x="805543" y="2871982"/>
            <a:ext cx="4558309" cy="3181684"/>
          </a:xfrm>
        </p:spPr>
        <p:txBody>
          <a:bodyPr anchor="t">
            <a:normAutofit/>
          </a:bodyPr>
          <a:lstStyle/>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endParaRPr lang="en-US" altLang="en-US" sz="1800" dirty="0">
              <a:cs typeface="FreesiaUPC" panose="020B0604020202020204" pitchFamily="34" charset="-34"/>
            </a:endParaRPr>
          </a:p>
          <a:p>
            <a:pPr marL="0" indent="0">
              <a:spcBef>
                <a:spcPct val="0"/>
              </a:spcBef>
              <a:spcAft>
                <a:spcPts val="600"/>
              </a:spcAft>
              <a:buNone/>
            </a:pPr>
            <a:r>
              <a:rPr lang="en-US" altLang="en-US" sz="1800" dirty="0">
                <a:cs typeface="FreesiaUPC" panose="020B0604020202020204" pitchFamily="34" charset="-34"/>
              </a:rPr>
              <a:t>                   </a:t>
            </a:r>
          </a:p>
          <a:p>
            <a:pPr marL="0" indent="0">
              <a:spcBef>
                <a:spcPct val="0"/>
              </a:spcBef>
              <a:spcAft>
                <a:spcPts val="600"/>
              </a:spcAft>
              <a:buNone/>
            </a:pPr>
            <a:r>
              <a:rPr lang="en-US" altLang="en-US" sz="1800" dirty="0">
                <a:cs typeface="FreesiaUPC" panose="020B0604020202020204" pitchFamily="34" charset="-34"/>
              </a:rPr>
              <a:t>https://www.youtube.com/watch?v=eTFu9Zpz-Bg</a:t>
            </a:r>
          </a:p>
        </p:txBody>
      </p:sp>
      <p:sp>
        <p:nvSpPr>
          <p:cNvPr id="80" name="Freeform: Shape 79">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0838" name="Picture 11">
            <a:extLst>
              <a:ext uri="{FF2B5EF4-FFF2-40B4-BE49-F238E27FC236}">
                <a16:creationId xmlns:a16="http://schemas.microsoft.com/office/drawing/2014/main" xmlns="" id="{AFE4C1CD-AF99-4DB0-BEEC-2C5E3EC83B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99" b="-1"/>
          <a:stretch/>
        </p:blipFill>
        <p:spPr bwMode="auto">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13">
            <a:extLst>
              <a:ext uri="{FF2B5EF4-FFF2-40B4-BE49-F238E27FC236}">
                <a16:creationId xmlns:a16="http://schemas.microsoft.com/office/drawing/2014/main" xmlns="" id="{5FCF4375-9D77-4C22-8AA3-AB79E1991D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664" b="-2"/>
          <a:stretch/>
        </p:blipFill>
        <p:spPr bwMode="auto">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Shape 83">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0840" name="Picture 15">
            <a:extLst>
              <a:ext uri="{FF2B5EF4-FFF2-40B4-BE49-F238E27FC236}">
                <a16:creationId xmlns:a16="http://schemas.microsoft.com/office/drawing/2014/main" xmlns="" id="{E2F731DF-E043-4AD3-B70B-1605DB6CA6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88" r="-4" b="-4"/>
          <a:stretch/>
        </p:blipFill>
        <p:spPr bwMode="auto">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5">
            <a:extLst>
              <a:ext uri="{FF2B5EF4-FFF2-40B4-BE49-F238E27FC236}">
                <a16:creationId xmlns:a16="http://schemas.microsoft.com/office/drawing/2014/main" xmlns="" id="{E4F971BE-D28A-4C3F-A48B-269AA740BFE0}"/>
              </a:ext>
            </a:extLst>
          </p:cNvPr>
          <p:cNvSpPr txBox="1">
            <a:spLocks/>
          </p:cNvSpPr>
          <p:nvPr/>
        </p:nvSpPr>
        <p:spPr>
          <a:xfrm>
            <a:off x="682791" y="1031856"/>
            <a:ext cx="6688936" cy="919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800" dirty="0">
                <a:cs typeface="+mn-cs"/>
              </a:rPr>
              <a:t/>
            </a:r>
            <a:br>
              <a:rPr lang="km-KH" sz="2800" dirty="0">
                <a:cs typeface="+mn-cs"/>
              </a:rPr>
            </a:br>
            <a:r>
              <a:rPr lang="km-KH" sz="2800" dirty="0">
                <a:cs typeface="+mn-cs"/>
              </a:rPr>
              <a:t>តើវិស័យឯកជនកំពុងធ្វើអ្វី?</a:t>
            </a:r>
            <a:r>
              <a:rPr lang="en-US" sz="3600" dirty="0"/>
              <a:t/>
            </a:r>
            <a:br>
              <a:rPr lang="en-US" sz="3600" dirty="0"/>
            </a:br>
            <a:endParaRPr lang="th-TH" sz="3600" dirty="0"/>
          </a:p>
        </p:txBody>
      </p:sp>
    </p:spTree>
    <p:extLst>
      <p:ext uri="{BB962C8B-B14F-4D97-AF65-F5344CB8AC3E}">
        <p14:creationId xmlns:p14="http://schemas.microsoft.com/office/powerpoint/2010/main" val="255083851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31A013C-1B41-4B6E-87D4-0F540EE54A20}"/>
              </a:ext>
            </a:extLst>
          </p:cNvPr>
          <p:cNvSpPr>
            <a:spLocks noGrp="1"/>
          </p:cNvSpPr>
          <p:nvPr>
            <p:ph type="title"/>
          </p:nvPr>
        </p:nvSpPr>
        <p:spPr>
          <a:xfrm>
            <a:off x="498523" y="518184"/>
            <a:ext cx="11139854" cy="930447"/>
          </a:xfrm>
        </p:spPr>
        <p:txBody>
          <a:bodyPr vert="horz" lIns="91440" tIns="45720" rIns="91440" bIns="45720" rtlCol="0" anchor="b">
            <a:normAutofit/>
          </a:bodyPr>
          <a:lstStyle/>
          <a:p>
            <a:pPr algn="ctr"/>
            <a:r>
              <a:rPr lang="km-KH" sz="4900" dirty="0">
                <a:solidFill>
                  <a:schemeClr val="bg1"/>
                </a:solidFill>
                <a:cs typeface="+mn-cs"/>
              </a:rPr>
              <a:t>តើយើងកំពុងធ្វើអ្វីបានល្អ?</a:t>
            </a:r>
            <a:endParaRPr lang="en-US" sz="5400" kern="1200" dirty="0">
              <a:solidFill>
                <a:srgbClr val="FFFFFF"/>
              </a:solidFill>
              <a:latin typeface="+mj-lt"/>
              <a:ea typeface="+mj-ea"/>
              <a:cs typeface="+mj-cs"/>
            </a:endParaRPr>
          </a:p>
        </p:txBody>
      </p:sp>
      <p:cxnSp>
        <p:nvCxnSpPr>
          <p:cNvPr id="76" name="Straight Connector 75">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3127" name="Picture 1">
            <a:extLst>
              <a:ext uri="{FF2B5EF4-FFF2-40B4-BE49-F238E27FC236}">
                <a16:creationId xmlns:a16="http://schemas.microsoft.com/office/drawing/2014/main" xmlns="" id="{ECBF0FBA-72F6-4827-9287-A455BD59D0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149585" y="2509911"/>
            <a:ext cx="3837730"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5B32A67F-3598-4A13-8552-DA884FFCCE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582620-C64E-49FE-A091-22D0791243EB}"/>
              </a:ext>
            </a:extLst>
          </p:cNvPr>
          <p:cNvSpPr>
            <a:spLocks noGrp="1"/>
          </p:cNvSpPr>
          <p:nvPr>
            <p:ph type="title"/>
          </p:nvPr>
        </p:nvSpPr>
        <p:spPr>
          <a:xfrm>
            <a:off x="480823" y="1352667"/>
            <a:ext cx="5929502" cy="2076333"/>
          </a:xfrm>
        </p:spPr>
        <p:txBody>
          <a:bodyPr vert="horz" lIns="91440" tIns="45720" rIns="91440" bIns="45720" rtlCol="0" anchor="t">
            <a:normAutofit/>
          </a:bodyPr>
          <a:lstStyle/>
          <a:p>
            <a:pPr>
              <a:lnSpc>
                <a:spcPct val="150000"/>
              </a:lnSpc>
            </a:pPr>
            <a:r>
              <a:rPr lang="km-KH" sz="3600" kern="1200" dirty="0">
                <a:solidFill>
                  <a:schemeClr val="bg1"/>
                </a:solidFill>
                <a:latin typeface="+mj-lt"/>
                <a:ea typeface="+mj-ea"/>
                <a:cs typeface="+mn-cs"/>
              </a:rPr>
              <a:t>តើយើងអាចកែលម្អរអ្វីខ្លះ?</a:t>
            </a:r>
            <a:r>
              <a:rPr lang="km-KH" sz="4800" kern="1200" dirty="0">
                <a:solidFill>
                  <a:schemeClr val="bg1"/>
                </a:solidFill>
                <a:latin typeface="+mj-lt"/>
                <a:ea typeface="+mj-ea"/>
                <a:cs typeface="+mj-cs"/>
              </a:rPr>
              <a:t/>
            </a:r>
            <a:br>
              <a:rPr lang="km-KH" sz="4800" kern="1200" dirty="0">
                <a:solidFill>
                  <a:schemeClr val="bg1"/>
                </a:solidFill>
                <a:latin typeface="+mj-lt"/>
                <a:ea typeface="+mj-ea"/>
                <a:cs typeface="+mj-cs"/>
              </a:rPr>
            </a:br>
            <a:r>
              <a:rPr lang="en-US" sz="3600" kern="1200" dirty="0">
                <a:solidFill>
                  <a:schemeClr val="bg1"/>
                </a:solidFill>
                <a:latin typeface="+mj-lt"/>
                <a:ea typeface="+mj-ea"/>
                <a:cs typeface="+mj-cs"/>
              </a:rPr>
              <a:t>What can we improve?</a:t>
            </a:r>
          </a:p>
        </p:txBody>
      </p:sp>
      <p:sp>
        <p:nvSpPr>
          <p:cNvPr id="139" name="Freeform: Shape 138">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xmlns=""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268" name="Picture 1">
            <a:extLst>
              <a:ext uri="{FF2B5EF4-FFF2-40B4-BE49-F238E27FC236}">
                <a16:creationId xmlns:a16="http://schemas.microsoft.com/office/drawing/2014/main" xmlns="" id="{46076996-A4FE-419D-9164-3D7D0C6811AF}"/>
              </a:ext>
            </a:extLst>
          </p:cNvPr>
          <p:cNvPicPr>
            <a:picLocks noChangeAspect="1"/>
          </p:cNvPicPr>
          <p:nvPr/>
        </p:nvPicPr>
        <p:blipFill rotWithShape="1">
          <a:blip r:embed="rId3">
            <a:extLst>
              <a:ext uri="{28A0092B-C50C-407E-A947-70E740481C1C}">
                <a14:useLocalDpi xmlns:a14="http://schemas.microsoft.com/office/drawing/2010/main" val="0"/>
              </a:ext>
            </a:extLst>
          </a:blip>
          <a:srcRect r="3768"/>
          <a:stretch/>
        </p:blipFill>
        <p:spPr bwMode="auto">
          <a:xfrm>
            <a:off x="7210424" y="1760923"/>
            <a:ext cx="4333875" cy="4503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E34F5A4-0022-47F1-B843-2CB527C231B7}"/>
              </a:ext>
            </a:extLst>
          </p:cNvPr>
          <p:cNvSpPr>
            <a:spLocks noGrp="1"/>
          </p:cNvSpPr>
          <p:nvPr>
            <p:ph type="title"/>
          </p:nvPr>
        </p:nvSpPr>
        <p:spPr>
          <a:xfrm>
            <a:off x="762001" y="1501905"/>
            <a:ext cx="5820779" cy="1325563"/>
          </a:xfrm>
        </p:spPr>
        <p:txBody>
          <a:bodyPr rtlCol="0">
            <a:normAutofit fontScale="90000"/>
          </a:bodyPr>
          <a:lstStyle/>
          <a:p>
            <a:pPr>
              <a:lnSpc>
                <a:spcPct val="150000"/>
              </a:lnSpc>
              <a:defRPr/>
            </a:pPr>
            <a:r>
              <a:rPr lang="km-KH" sz="2800" dirty="0">
                <a:cs typeface="+mn-cs"/>
              </a:rPr>
              <a:t>តើមានអ្វីកើតឡើង ប្រសិនបើយើងមិនធ្វើអ្វីសោះ?</a:t>
            </a:r>
            <a:r>
              <a:rPr lang="km-KH" sz="2800" dirty="0"/>
              <a:t/>
            </a:r>
            <a:br>
              <a:rPr lang="km-KH" sz="2800" dirty="0"/>
            </a:br>
            <a:r>
              <a:rPr lang="en-US" sz="2800" dirty="0"/>
              <a:t>What happens if we do nothing?</a:t>
            </a:r>
            <a:br>
              <a:rPr lang="en-US" sz="2800" dirty="0"/>
            </a:br>
            <a:endParaRPr lang="th-TH" sz="2800" dirty="0"/>
          </a:p>
        </p:txBody>
      </p:sp>
      <p:sp>
        <p:nvSpPr>
          <p:cNvPr id="18435" name="Content Placeholder 6">
            <a:extLst>
              <a:ext uri="{FF2B5EF4-FFF2-40B4-BE49-F238E27FC236}">
                <a16:creationId xmlns:a16="http://schemas.microsoft.com/office/drawing/2014/main" xmlns="" id="{57526030-0D75-4209-BDC7-9BBF14559804}"/>
              </a:ext>
            </a:extLst>
          </p:cNvPr>
          <p:cNvSpPr>
            <a:spLocks noGrp="1"/>
          </p:cNvSpPr>
          <p:nvPr>
            <p:ph idx="1"/>
          </p:nvPr>
        </p:nvSpPr>
        <p:spPr>
          <a:xfrm>
            <a:off x="762000" y="2279018"/>
            <a:ext cx="5314543" cy="3375920"/>
          </a:xfrm>
        </p:spPr>
        <p:txBody>
          <a:bodyPr rtlCol="0" anchor="t">
            <a:normAutofit/>
          </a:bodyPr>
          <a:lstStyle/>
          <a:p>
            <a:pPr marL="342900" indent="-342900">
              <a:spcBef>
                <a:spcPts val="0"/>
              </a:spcBef>
              <a:buFont typeface="Wingdings" panose="05000000000000000000" pitchFamily="2" charset="2"/>
              <a:buChar char="Ø"/>
              <a:defRPr/>
            </a:pPr>
            <a:endParaRPr lang="en-AU" sz="1800">
              <a:cs typeface="FreesiaUPC" pitchFamily="34" charset="-34"/>
            </a:endParaRPr>
          </a:p>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
        <p:nvSpPr>
          <p:cNvPr id="138" name="Freeform: Shape 13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1317" name="Picture 1">
            <a:extLst>
              <a:ext uri="{FF2B5EF4-FFF2-40B4-BE49-F238E27FC236}">
                <a16:creationId xmlns:a16="http://schemas.microsoft.com/office/drawing/2014/main" xmlns="" id="{FF587669-9AED-492A-8183-A74D129921B2}"/>
              </a:ext>
            </a:extLst>
          </p:cNvPr>
          <p:cNvPicPr>
            <a:picLocks noChangeAspect="1"/>
          </p:cNvPicPr>
          <p:nvPr/>
        </p:nvPicPr>
        <p:blipFill rotWithShape="1">
          <a:blip r:embed="rId3">
            <a:extLst>
              <a:ext uri="{28A0092B-C50C-407E-A947-70E740481C1C}">
                <a14:useLocalDpi xmlns:a14="http://schemas.microsoft.com/office/drawing/2010/main" val="0"/>
              </a:ext>
            </a:extLst>
          </a:blip>
          <a:srcRect t="1020" r="-1"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xmlns="" id="{46582620-C64E-49FE-A091-22D0791243EB}"/>
              </a:ext>
            </a:extLst>
          </p:cNvPr>
          <p:cNvSpPr txBox="1">
            <a:spLocks/>
          </p:cNvSpPr>
          <p:nvPr/>
        </p:nvSpPr>
        <p:spPr>
          <a:xfrm>
            <a:off x="6695173" y="2400962"/>
            <a:ext cx="2692217" cy="710728"/>
          </a:xfrm>
          <a:prstGeom prst="rect">
            <a:avLst/>
          </a:prstGeom>
          <a:solidFill>
            <a:schemeClr val="bg2"/>
          </a:solidFill>
          <a:ln>
            <a:solidFill>
              <a:schemeClr val="bg2"/>
            </a:solidFill>
          </a:ln>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km-KH" sz="2800" dirty="0">
                <a:cs typeface="+mn-cs"/>
              </a:rPr>
              <a:t>គ្មានសកម្មភាព</a:t>
            </a:r>
            <a:endParaRPr lang="en-US" sz="2800" dirty="0"/>
          </a:p>
        </p:txBody>
      </p:sp>
      <p:sp>
        <p:nvSpPr>
          <p:cNvPr id="8" name="Title 1">
            <a:extLst>
              <a:ext uri="{FF2B5EF4-FFF2-40B4-BE49-F238E27FC236}">
                <a16:creationId xmlns:a16="http://schemas.microsoft.com/office/drawing/2014/main" xmlns="" id="{46582620-C64E-49FE-A091-22D0791243EB}"/>
              </a:ext>
            </a:extLst>
          </p:cNvPr>
          <p:cNvSpPr txBox="1">
            <a:spLocks/>
          </p:cNvSpPr>
          <p:nvPr/>
        </p:nvSpPr>
        <p:spPr>
          <a:xfrm>
            <a:off x="9387390" y="1255594"/>
            <a:ext cx="2254150" cy="666285"/>
          </a:xfrm>
          <a:prstGeom prst="rect">
            <a:avLst/>
          </a:prstGeom>
          <a:solidFill>
            <a:schemeClr val="bg2"/>
          </a:solidFill>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km-KH" sz="2800" dirty="0">
                <a:cs typeface="+mn-cs"/>
              </a:rPr>
              <a:t>សកម្មភាព</a:t>
            </a:r>
            <a:endParaRPr lang="en-US" sz="2800" dirty="0"/>
          </a:p>
        </p:txBody>
      </p: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277" name="Content Placeholder 4">
            <a:extLst>
              <a:ext uri="{FF2B5EF4-FFF2-40B4-BE49-F238E27FC236}">
                <a16:creationId xmlns:a16="http://schemas.microsoft.com/office/drawing/2014/main" xmlns="" id="{7940CA13-48D1-493F-B619-A3B3C4F663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884057" y="1468392"/>
            <a:ext cx="3796790" cy="2146011"/>
          </a:xfrm>
          <a:prstGeom prst="rect">
            <a:avLst/>
          </a:prstGeom>
        </p:spPr>
      </p:pic>
      <p:sp>
        <p:nvSpPr>
          <p:cNvPr id="5" name="Title 5">
            <a:extLst>
              <a:ext uri="{FF2B5EF4-FFF2-40B4-BE49-F238E27FC236}">
                <a16:creationId xmlns:a16="http://schemas.microsoft.com/office/drawing/2014/main" xmlns="" id="{FE34F5A4-0022-47F1-B843-2CB527C231B7}"/>
              </a:ext>
            </a:extLst>
          </p:cNvPr>
          <p:cNvSpPr>
            <a:spLocks noGrp="1"/>
          </p:cNvSpPr>
          <p:nvPr>
            <p:ph type="title"/>
          </p:nvPr>
        </p:nvSpPr>
        <p:spPr>
          <a:xfrm>
            <a:off x="1728151" y="1668592"/>
            <a:ext cx="4287671" cy="872805"/>
          </a:xfrm>
        </p:spPr>
        <p:txBody>
          <a:bodyPr rtlCol="0">
            <a:noAutofit/>
          </a:bodyPr>
          <a:lstStyle/>
          <a:p>
            <a:pPr>
              <a:lnSpc>
                <a:spcPct val="150000"/>
              </a:lnSpc>
              <a:defRPr/>
            </a:pPr>
            <a:r>
              <a:rPr lang="km-KH" sz="4000" i="1" dirty="0">
                <a:solidFill>
                  <a:srgbClr val="FFC000"/>
                </a:solidFill>
                <a:cs typeface="+mn-cs"/>
              </a:rPr>
              <a:t>ឲ្យក្លាយជាវីរជន‌!</a:t>
            </a:r>
            <a:r>
              <a:rPr lang="en-US" sz="4000" i="1" dirty="0">
                <a:solidFill>
                  <a:srgbClr val="FFC000"/>
                </a:solidFill>
              </a:rPr>
              <a:t/>
            </a:r>
            <a:br>
              <a:rPr lang="en-US" sz="4000" i="1" dirty="0">
                <a:solidFill>
                  <a:srgbClr val="FFC000"/>
                </a:solidFill>
              </a:rPr>
            </a:br>
            <a:endParaRPr lang="th-TH" sz="4000" i="1" dirty="0">
              <a:solidFill>
                <a:srgbClr val="FFC000"/>
              </a:solidFill>
            </a:endParaRPr>
          </a:p>
        </p:txBody>
      </p:sp>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207CC6-EAA1-4BFF-A48A-DECAD89727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3">
            <a:extLst>
              <a:ext uri="{FF2B5EF4-FFF2-40B4-BE49-F238E27FC236}">
                <a16:creationId xmlns:a16="http://schemas.microsoft.com/office/drawing/2014/main" xmlns="" id="{B234A3DD-923D-4166-8B19-7DD589908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xmlns="" id="{F6ACA5AC-3C5D-4994-B40F-FC8349E4D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B70165-69E4-4AFE-B940-218473C3F9D4}"/>
              </a:ext>
            </a:extLst>
          </p:cNvPr>
          <p:cNvSpPr>
            <a:spLocks noGrp="1"/>
          </p:cNvSpPr>
          <p:nvPr>
            <p:ph type="ctrTitle"/>
          </p:nvPr>
        </p:nvSpPr>
        <p:spPr>
          <a:xfrm>
            <a:off x="3321558" y="2190891"/>
            <a:ext cx="6405753" cy="3277961"/>
          </a:xfrm>
        </p:spPr>
        <p:txBody>
          <a:bodyPr anchor="t">
            <a:normAutofit/>
          </a:bodyPr>
          <a:lstStyle/>
          <a:p>
            <a:pPr algn="l"/>
            <a:r>
              <a:rPr lang="km-KH" sz="7200" dirty="0">
                <a:cs typeface="+mn-cs"/>
              </a:rPr>
              <a:t>សំណួរ ?</a:t>
            </a:r>
            <a:br>
              <a:rPr lang="km-KH" sz="7200" dirty="0">
                <a:cs typeface="+mn-cs"/>
              </a:rPr>
            </a:br>
            <a:r>
              <a:rPr lang="en-AU" sz="5400" dirty="0"/>
              <a:t>Questions</a:t>
            </a:r>
            <a:r>
              <a:rPr lang="km-KH" sz="5400" dirty="0"/>
              <a:t> ?</a:t>
            </a:r>
            <a:endParaRPr lang="en-AU" sz="5400" dirty="0"/>
          </a:p>
        </p:txBody>
      </p:sp>
    </p:spTree>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2F19B711-C590-44D1-9AA8-9F143B0ED5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C0C79CF2-6A1C-4636-84CE-ABB2BE191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7A5D17DF-AD65-402C-A95C-F13C770C9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62" name="Content Placeholder 4">
            <a:extLst>
              <a:ext uri="{FF2B5EF4-FFF2-40B4-BE49-F238E27FC236}">
                <a16:creationId xmlns:a16="http://schemas.microsoft.com/office/drawing/2014/main" xmlns="" id="{45D247CA-B3D0-435C-87C0-CD3D661543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120477" y="2198537"/>
            <a:ext cx="4814653" cy="2407326"/>
          </a:xfrm>
          <a:prstGeom prst="rect">
            <a:avLst/>
          </a:prstGeom>
        </p:spPr>
      </p:pic>
      <p:pic>
        <p:nvPicPr>
          <p:cNvPr id="2" name="Picture 1">
            <a:extLst>
              <a:ext uri="{FF2B5EF4-FFF2-40B4-BE49-F238E27FC236}">
                <a16:creationId xmlns:a16="http://schemas.microsoft.com/office/drawing/2014/main" xmlns="" id="{A776B4A9-F8D7-4C3D-A0CD-1D5A4BED07E6}"/>
              </a:ext>
            </a:extLst>
          </p:cNvPr>
          <p:cNvPicPr>
            <a:picLocks noChangeAspect="1"/>
          </p:cNvPicPr>
          <p:nvPr/>
        </p:nvPicPr>
        <p:blipFill>
          <a:blip r:embed="rId4"/>
          <a:stretch>
            <a:fillRect/>
          </a:stretch>
        </p:blipFill>
        <p:spPr>
          <a:xfrm>
            <a:off x="6256863" y="2577343"/>
            <a:ext cx="4814655" cy="1697167"/>
          </a:xfrm>
          <a:prstGeom prst="rect">
            <a:avLst/>
          </a:prstGeom>
        </p:spPr>
      </p:pic>
      <p:sp>
        <p:nvSpPr>
          <p:cNvPr id="7" name="Title 5">
            <a:extLst>
              <a:ext uri="{FF2B5EF4-FFF2-40B4-BE49-F238E27FC236}">
                <a16:creationId xmlns:a16="http://schemas.microsoft.com/office/drawing/2014/main" xmlns="" id="{FE34F5A4-0022-47F1-B843-2CB527C231B7}"/>
              </a:ext>
            </a:extLst>
          </p:cNvPr>
          <p:cNvSpPr>
            <a:spLocks noGrp="1"/>
          </p:cNvSpPr>
          <p:nvPr>
            <p:ph type="title"/>
          </p:nvPr>
        </p:nvSpPr>
        <p:spPr>
          <a:xfrm>
            <a:off x="1280616" y="1011750"/>
            <a:ext cx="5820779" cy="706727"/>
          </a:xfrm>
        </p:spPr>
        <p:txBody>
          <a:bodyPr rtlCol="0">
            <a:normAutofit fontScale="90000"/>
          </a:bodyPr>
          <a:lstStyle/>
          <a:p>
            <a:pPr>
              <a:lnSpc>
                <a:spcPct val="150000"/>
              </a:lnSpc>
              <a:defRPr/>
            </a:pPr>
            <a:r>
              <a:rPr lang="km-KH" sz="2800" dirty="0">
                <a:cs typeface="+mn-cs"/>
              </a:rPr>
              <a:t>ត្រូវធ្វើការប្តេជ្ញាចិត្ត!</a:t>
            </a:r>
            <a:r>
              <a:rPr lang="en-US" sz="2800" dirty="0"/>
              <a:t/>
            </a:r>
            <a:br>
              <a:rPr lang="en-US" sz="2800" dirty="0"/>
            </a:br>
            <a:endParaRPr lang="th-TH"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BA57029-D7DC-48FE-90FC-86655A1A7263}"/>
              </a:ext>
            </a:extLst>
          </p:cNvPr>
          <p:cNvSpPr>
            <a:spLocks noGrp="1"/>
          </p:cNvSpPr>
          <p:nvPr>
            <p:ph type="title"/>
          </p:nvPr>
        </p:nvSpPr>
        <p:spPr>
          <a:xfrm>
            <a:off x="381770" y="1686621"/>
            <a:ext cx="5891933" cy="1325563"/>
          </a:xfrm>
        </p:spPr>
        <p:txBody>
          <a:bodyPr rtlCol="0">
            <a:normAutofit/>
          </a:bodyPr>
          <a:lstStyle/>
          <a:p>
            <a:pPr>
              <a:defRPr/>
            </a:pPr>
            <a:r>
              <a:rPr lang="en-AU" sz="2800" dirty="0"/>
              <a:t>We can protect children!</a:t>
            </a:r>
            <a:endParaRPr lang="th-TH" sz="2800" dirty="0"/>
          </a:p>
        </p:txBody>
      </p:sp>
      <p:sp>
        <p:nvSpPr>
          <p:cNvPr id="77" name="Freeform: Shape 76">
            <a:extLst>
              <a:ext uri="{FF2B5EF4-FFF2-40B4-BE49-F238E27FC236}">
                <a16:creationId xmlns:a16="http://schemas.microsoft.com/office/drawing/2014/main" xmlns="" id="{432691CC-4AB8-48AF-B822-EBF7F4E9E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xmlns="" id="{47311653-CA1C-4366-AF7B-2E9767F18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55999"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59F4C37E-B052-496B-B2C2-3F2BB1C12473}"/>
              </a:ext>
            </a:extLst>
          </p:cNvPr>
          <p:cNvPicPr>
            <a:picLocks noChangeAspect="1"/>
          </p:cNvPicPr>
          <p:nvPr/>
        </p:nvPicPr>
        <p:blipFill rotWithShape="1">
          <a:blip r:embed="rId3"/>
          <a:srcRect t="4138" r="-2" b="-2"/>
          <a:stretch/>
        </p:blipFill>
        <p:spPr>
          <a:xfrm>
            <a:off x="7296347" y="595901"/>
            <a:ext cx="2270680" cy="767295"/>
          </a:xfrm>
          <a:prstGeom prst="rect">
            <a:avLst/>
          </a:prstGeom>
        </p:spPr>
      </p:pic>
      <p:sp>
        <p:nvSpPr>
          <p:cNvPr id="18435" name="Content Placeholder 6">
            <a:extLst>
              <a:ext uri="{FF2B5EF4-FFF2-40B4-BE49-F238E27FC236}">
                <a16:creationId xmlns:a16="http://schemas.microsoft.com/office/drawing/2014/main" xmlns="" id="{96C08392-AA96-4308-BAE7-07DB2B9C4C78}"/>
              </a:ext>
            </a:extLst>
          </p:cNvPr>
          <p:cNvSpPr>
            <a:spLocks noGrp="1"/>
          </p:cNvSpPr>
          <p:nvPr>
            <p:ph idx="1"/>
          </p:nvPr>
        </p:nvSpPr>
        <p:spPr>
          <a:xfrm>
            <a:off x="805543" y="2871982"/>
            <a:ext cx="5272888" cy="3181684"/>
          </a:xfrm>
        </p:spPr>
        <p:txBody>
          <a:bodyPr rtlCol="0" anchor="t">
            <a:normAutofit/>
          </a:bodyPr>
          <a:lstStyle/>
          <a:p>
            <a:pPr marL="342900" indent="-342900">
              <a:spcBef>
                <a:spcPts val="0"/>
              </a:spcBef>
              <a:buFont typeface="Wingdings" panose="05000000000000000000" pitchFamily="2" charset="2"/>
              <a:buChar char="Ø"/>
              <a:defRPr/>
            </a:pPr>
            <a:endParaRPr lang="en-AU" sz="1800">
              <a:cs typeface="FreesiaUPC" pitchFamily="34" charset="-34"/>
            </a:endParaRPr>
          </a:p>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
        <p:nvSpPr>
          <p:cNvPr id="81" name="Freeform: Shape 80">
            <a:extLst>
              <a:ext uri="{FF2B5EF4-FFF2-40B4-BE49-F238E27FC236}">
                <a16:creationId xmlns:a16="http://schemas.microsoft.com/office/drawing/2014/main" xmlns="" id="{D6A8E1B4-B839-4C58-B08A-F0B094580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xmlns="" id="{2CABF795-F18F-494E-BBDE-C1415B7865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FEE645B-9C84-413B-88FD-95D85C9B51FB}"/>
              </a:ext>
            </a:extLst>
          </p:cNvPr>
          <p:cNvPicPr>
            <a:picLocks noChangeAspect="1"/>
          </p:cNvPicPr>
          <p:nvPr/>
        </p:nvPicPr>
        <p:blipFill rotWithShape="1">
          <a:blip r:embed="rId4"/>
          <a:srcRect t="7471" r="2" b="25405"/>
          <a:stretch/>
        </p:blipFill>
        <p:spPr>
          <a:xfrm>
            <a:off x="7934367" y="4476444"/>
            <a:ext cx="4000270" cy="1785655"/>
          </a:xfrm>
          <a:prstGeom prst="rect">
            <a:avLst/>
          </a:prstGeom>
        </p:spPr>
      </p:pic>
      <p:sp>
        <p:nvSpPr>
          <p:cNvPr id="10" name="Title 5">
            <a:extLst>
              <a:ext uri="{FF2B5EF4-FFF2-40B4-BE49-F238E27FC236}">
                <a16:creationId xmlns:a16="http://schemas.microsoft.com/office/drawing/2014/main" xmlns="" id="{FE34F5A4-0022-47F1-B843-2CB527C231B7}"/>
              </a:ext>
            </a:extLst>
          </p:cNvPr>
          <p:cNvSpPr txBox="1">
            <a:spLocks/>
          </p:cNvSpPr>
          <p:nvPr/>
        </p:nvSpPr>
        <p:spPr>
          <a:xfrm>
            <a:off x="299474" y="1363196"/>
            <a:ext cx="5820779" cy="706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3600" dirty="0">
                <a:cs typeface="+mn-cs"/>
              </a:rPr>
              <a:t>យើងអាចការពារកុមារបាន!</a:t>
            </a:r>
            <a:r>
              <a:rPr lang="en-US" sz="3600" dirty="0"/>
              <a:t/>
            </a:r>
            <a:br>
              <a:rPr lang="en-US" sz="3600" dirty="0"/>
            </a:br>
            <a:endParaRPr lang="th-TH" sz="3600" dirty="0"/>
          </a:p>
        </p:txBody>
      </p:sp>
    </p:spTree>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6" name="Picture 2">
            <a:extLst>
              <a:ext uri="{FF2B5EF4-FFF2-40B4-BE49-F238E27FC236}">
                <a16:creationId xmlns:a16="http://schemas.microsoft.com/office/drawing/2014/main" xmlns="" id="{0BA32341-7074-44FB-97DB-3A3E1B509AD2}"/>
              </a:ext>
            </a:extLst>
          </p:cNvPr>
          <p:cNvPicPr>
            <a:picLocks noChangeAspect="1"/>
          </p:cNvPicPr>
          <p:nvPr/>
        </p:nvPicPr>
        <p:blipFill rotWithShape="1">
          <a:blip r:embed="rId3">
            <a:extLst>
              <a:ext uri="{28A0092B-C50C-407E-A947-70E740481C1C}">
                <a14:useLocalDpi xmlns:a14="http://schemas.microsoft.com/office/drawing/2010/main" val="0"/>
              </a:ext>
            </a:extLst>
          </a:blip>
          <a:srcRect t="425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xmlns="" id="{25A1BD35-57DF-4288-A5F7-C5F45AB79C79}"/>
              </a:ext>
            </a:extLst>
          </p:cNvPr>
          <p:cNvSpPr>
            <a:spLocks noGrp="1"/>
          </p:cNvSpPr>
          <p:nvPr>
            <p:ph type="title"/>
          </p:nvPr>
        </p:nvSpPr>
        <p:spPr>
          <a:xfrm>
            <a:off x="709448" y="1913950"/>
            <a:ext cx="4204137" cy="1342754"/>
          </a:xfrm>
        </p:spPr>
        <p:txBody>
          <a:bodyPr>
            <a:normAutofit fontScale="90000"/>
          </a:bodyPr>
          <a:lstStyle/>
          <a:p>
            <a:pPr algn="ctr">
              <a:defRPr/>
            </a:pPr>
            <a:r>
              <a:rPr lang="km-KH" sz="3600" dirty="0">
                <a:cs typeface="+mn-cs"/>
              </a:rPr>
              <a:t>តើខ្ញុំគួរធ្វើអ្វីខ្លះ?</a:t>
            </a:r>
            <a:r>
              <a:rPr lang="km-KH" sz="3600" dirty="0"/>
              <a:t/>
            </a:r>
            <a:br>
              <a:rPr lang="km-KH" sz="3600" dirty="0"/>
            </a:br>
            <a:r>
              <a:rPr lang="en-US" sz="3100" dirty="0"/>
              <a:t>What would I do?</a:t>
            </a:r>
            <a:br>
              <a:rPr lang="en-US" sz="3100" dirty="0"/>
            </a:br>
            <a:endParaRPr lang="th-TH" sz="3100" dirty="0"/>
          </a:p>
        </p:txBody>
      </p:sp>
      <p:cxnSp>
        <p:nvCxnSpPr>
          <p:cNvPr id="139" name="Straight Connector 138">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171" name="Content Placeholder 6">
            <a:extLst>
              <a:ext uri="{FF2B5EF4-FFF2-40B4-BE49-F238E27FC236}">
                <a16:creationId xmlns:a16="http://schemas.microsoft.com/office/drawing/2014/main" xmlns="" id="{D46DE338-4E31-4E3A-8512-D8A08B9FE093}"/>
              </a:ext>
            </a:extLst>
          </p:cNvPr>
          <p:cNvSpPr>
            <a:spLocks noGrp="1"/>
          </p:cNvSpPr>
          <p:nvPr>
            <p:ph idx="1"/>
          </p:nvPr>
        </p:nvSpPr>
        <p:spPr>
          <a:xfrm>
            <a:off x="525516" y="3417573"/>
            <a:ext cx="4593021" cy="2619839"/>
          </a:xfrm>
        </p:spPr>
        <p:txBody>
          <a:bodyPr anchor="ctr">
            <a:normAutofit/>
          </a:bodyPr>
          <a:lstStyle/>
          <a:p>
            <a:pPr marL="514350" indent="-514350">
              <a:buNone/>
              <a:defRPr/>
            </a:pPr>
            <a:endParaRPr lang="en-US" sz="1800" dirty="0">
              <a:cs typeface="FreesiaUPC" pitchFamily="34" charset="-34"/>
            </a:endParaRPr>
          </a:p>
          <a:p>
            <a:pPr marL="514350" indent="-514350">
              <a:buNone/>
              <a:defRPr/>
            </a:pPr>
            <a:endParaRPr lang="en-US" sz="1800" dirty="0">
              <a:cs typeface="FreesiaUPC" pitchFamily="34" charset="-34"/>
            </a:endParaRPr>
          </a:p>
          <a:p>
            <a:pPr marL="514350" indent="-514350">
              <a:buNone/>
              <a:defRPr/>
            </a:pPr>
            <a:endParaRPr lang="en-US" sz="1800" dirty="0">
              <a:cs typeface="FreesiaUPC" pitchFamily="34" charset="-34"/>
            </a:endParaRPr>
          </a:p>
          <a:p>
            <a:pPr marL="514350" indent="-514350">
              <a:buNone/>
              <a:defRPr/>
            </a:pPr>
            <a:endParaRPr lang="en-US" sz="1800" dirty="0">
              <a:cs typeface="FreesiaUPC" pitchFamily="34" charset="-34"/>
            </a:endParaRPr>
          </a:p>
          <a:p>
            <a:pPr marL="514350" indent="-514350">
              <a:buNone/>
              <a:defRPr/>
            </a:pPr>
            <a:r>
              <a:rPr lang="km-KH" sz="2400" dirty="0"/>
              <a:t>សេណារីយ៉ូ</a:t>
            </a:r>
            <a:endParaRPr lang="en-US" sz="2400" dirty="0"/>
          </a:p>
          <a:p>
            <a:pPr marL="514350" indent="-514350">
              <a:buNone/>
              <a:defRPr/>
            </a:pPr>
            <a:r>
              <a:rPr lang="en-US" sz="1800" dirty="0">
                <a:cs typeface="FreesiaUPC" pitchFamily="34" charset="-34"/>
              </a:rPr>
              <a:t>SCENARIOS</a:t>
            </a:r>
          </a:p>
          <a:p>
            <a:pPr marL="514350" indent="-514350">
              <a:buFont typeface="+mj-lt"/>
              <a:buAutoNum type="arabicPeriod"/>
              <a:defRPr/>
            </a:pPr>
            <a:endParaRPr lang="en-US" sz="1800" dirty="0">
              <a:cs typeface="FreesiaUPC" pitchFamily="34" charset="-34"/>
            </a:endParaRPr>
          </a:p>
          <a:p>
            <a:pPr eaLnBrk="1" hangingPunct="1">
              <a:buFont typeface="Arial" charset="0"/>
              <a:buChar char="•"/>
              <a:defRPr/>
            </a:pPr>
            <a:endParaRPr lang="en-US" sz="1800" dirty="0">
              <a:cs typeface="FreesiaUPC" pitchFamily="34" charset="-34"/>
            </a:endParaRPr>
          </a:p>
          <a:p>
            <a:pPr eaLnBrk="1" hangingPunct="1">
              <a:buFont typeface="Arial" charset="0"/>
              <a:buChar char="•"/>
              <a:defRPr/>
            </a:pPr>
            <a:endParaRPr lang="en-US" sz="1800" dirty="0">
              <a:cs typeface="FreesiaUPC" pitchFamily="34" charset="-34"/>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4" name="Title 5">
            <a:extLst>
              <a:ext uri="{FF2B5EF4-FFF2-40B4-BE49-F238E27FC236}">
                <a16:creationId xmlns:a16="http://schemas.microsoft.com/office/drawing/2014/main" xmlns="" id="{CAB3817C-8EE1-454D-9F26-2AFA7561929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km-KH" altLang="en-US" sz="4000" dirty="0">
                <a:solidFill>
                  <a:schemeClr val="bg1">
                    <a:lumMod val="95000"/>
                    <a:lumOff val="5000"/>
                  </a:schemeClr>
                </a:solidFill>
                <a:cs typeface="+mn-cs"/>
              </a:rPr>
              <a:t>តើអន្តោប្រវេសន៍អាចធ្វើអ្វី?</a:t>
            </a:r>
            <a:r>
              <a:rPr lang="km-KH" altLang="en-US" sz="4000" dirty="0">
                <a:solidFill>
                  <a:schemeClr val="bg1">
                    <a:lumMod val="95000"/>
                    <a:lumOff val="5000"/>
                  </a:schemeClr>
                </a:solidFill>
              </a:rPr>
              <a:t/>
            </a:r>
            <a:br>
              <a:rPr lang="km-KH" altLang="en-US" sz="4000" dirty="0">
                <a:solidFill>
                  <a:schemeClr val="bg1">
                    <a:lumMod val="95000"/>
                    <a:lumOff val="5000"/>
                  </a:schemeClr>
                </a:solidFill>
              </a:rPr>
            </a:br>
            <a:r>
              <a:rPr lang="en-US" altLang="en-US" sz="3200" dirty="0">
                <a:solidFill>
                  <a:schemeClr val="bg1">
                    <a:lumMod val="95000"/>
                    <a:lumOff val="5000"/>
                  </a:schemeClr>
                </a:solidFill>
              </a:rPr>
              <a:t>What can Immigration do?</a:t>
            </a:r>
          </a:p>
        </p:txBody>
      </p:sp>
    </p:spTree>
    <p:extLst>
      <p:ext uri="{BB962C8B-B14F-4D97-AF65-F5344CB8AC3E}">
        <p14:creationId xmlns:p14="http://schemas.microsoft.com/office/powerpoint/2010/main" val="344844327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C65A8CF-AB88-4F1A-AA20-100C4078042B}"/>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km-KH" sz="4800" kern="1200" dirty="0">
                <a:solidFill>
                  <a:schemeClr val="tx1"/>
                </a:solidFill>
                <a:latin typeface="+mj-lt"/>
                <a:ea typeface="+mj-ea"/>
                <a:cs typeface="+mn-cs"/>
              </a:rPr>
              <a:t>ព័ត៌មានបន្ថែមអំពីជនល្មើស</a:t>
            </a:r>
            <a:endParaRPr lang="en-US" sz="4800" kern="1200" dirty="0">
              <a:solidFill>
                <a:schemeClr val="tx1"/>
              </a:solidFill>
              <a:latin typeface="+mj-lt"/>
              <a:ea typeface="+mj-ea"/>
              <a:cs typeface="+mn-cs"/>
            </a:endParaRPr>
          </a:p>
        </p:txBody>
      </p:sp>
      <p:cxnSp>
        <p:nvCxnSpPr>
          <p:cNvPr id="12" name="Straight Connector 11">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37991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E8961-BCF2-42E0-9F07-20FD844A4CA6}"/>
              </a:ext>
            </a:extLst>
          </p:cNvPr>
          <p:cNvSpPr>
            <a:spLocks noGrp="1"/>
          </p:cNvSpPr>
          <p:nvPr>
            <p:ph type="title"/>
          </p:nvPr>
        </p:nvSpPr>
        <p:spPr>
          <a:xfrm>
            <a:off x="748354" y="1089928"/>
            <a:ext cx="5834426" cy="1325563"/>
          </a:xfrm>
        </p:spPr>
        <p:txBody>
          <a:bodyPr>
            <a:noAutofit/>
          </a:bodyPr>
          <a:lstStyle/>
          <a:p>
            <a:pPr>
              <a:lnSpc>
                <a:spcPct val="150000"/>
              </a:lnSpc>
            </a:pPr>
            <a:r>
              <a:rPr lang="km-KH" sz="3200" dirty="0">
                <a:cs typeface="+mn-cs"/>
              </a:rPr>
              <a:t/>
            </a:r>
            <a:br>
              <a:rPr lang="km-KH" sz="3200" dirty="0">
                <a:cs typeface="+mn-cs"/>
              </a:rPr>
            </a:br>
            <a:r>
              <a:rPr lang="km-KH" sz="3200" dirty="0">
                <a:cs typeface="+mn-cs"/>
              </a:rPr>
              <a:t/>
            </a:r>
            <a:br>
              <a:rPr lang="km-KH" sz="3200" dirty="0">
                <a:cs typeface="+mn-cs"/>
              </a:rPr>
            </a:br>
            <a:r>
              <a:rPr lang="km-KH" sz="3200" dirty="0">
                <a:cs typeface="+mn-cs"/>
              </a:rPr>
              <a:t>ត្រូវចេះ</a:t>
            </a:r>
            <a:br>
              <a:rPr lang="km-KH" sz="3200" dirty="0">
                <a:cs typeface="+mn-cs"/>
              </a:rPr>
            </a:br>
            <a:r>
              <a:rPr lang="km-KH" sz="3200" dirty="0">
                <a:cs typeface="+mn-cs"/>
              </a:rPr>
              <a:t>បង្រៀនក្រុមរបស់អ្នក</a:t>
            </a:r>
            <a:r>
              <a:rPr lang="km-KH" sz="3600" dirty="0"/>
              <a:t/>
            </a:r>
            <a:br>
              <a:rPr lang="km-KH" sz="3600" dirty="0"/>
            </a:br>
            <a:r>
              <a:rPr lang="en-AU" sz="3200" dirty="0"/>
              <a:t>Be Aware </a:t>
            </a:r>
            <a:br>
              <a:rPr lang="en-AU" sz="3200" dirty="0"/>
            </a:br>
            <a:r>
              <a:rPr lang="en-AU" sz="3200" dirty="0"/>
              <a:t>Train Your Team</a:t>
            </a:r>
          </a:p>
        </p:txBody>
      </p:sp>
      <p:sp>
        <p:nvSpPr>
          <p:cNvPr id="13" name="Freeform: Shape 12">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A picture containing clipart&#10;&#10;Description automatically generated">
            <a:extLst>
              <a:ext uri="{FF2B5EF4-FFF2-40B4-BE49-F238E27FC236}">
                <a16:creationId xmlns:a16="http://schemas.microsoft.com/office/drawing/2014/main" xmlns="" id="{4BE19FD5-1653-4BD0-8EDB-84809B4C8DC5}"/>
              </a:ext>
            </a:extLst>
          </p:cNvPr>
          <p:cNvPicPr>
            <a:picLocks noChangeAspect="1"/>
          </p:cNvPicPr>
          <p:nvPr/>
        </p:nvPicPr>
        <p:blipFill rotWithShape="1">
          <a:blip r:embed="rId3">
            <a:extLst>
              <a:ext uri="{28A0092B-C50C-407E-A947-70E740481C1C}">
                <a14:useLocalDpi xmlns:a14="http://schemas.microsoft.com/office/drawing/2010/main" val="0"/>
              </a:ext>
            </a:extLst>
          </a:blip>
          <a:srcRect l="1882" r="188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122201275"/>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F35D8-D116-4175-B82F-5CE64DD503AB}"/>
              </a:ext>
            </a:extLst>
          </p:cNvPr>
          <p:cNvSpPr>
            <a:spLocks noGrp="1"/>
          </p:cNvSpPr>
          <p:nvPr>
            <p:ph type="title"/>
          </p:nvPr>
        </p:nvSpPr>
        <p:spPr>
          <a:xfrm>
            <a:off x="600501" y="1009934"/>
            <a:ext cx="5582682" cy="1531463"/>
          </a:xfrm>
        </p:spPr>
        <p:txBody>
          <a:bodyPr vert="horz" lIns="91440" tIns="45720" rIns="91440" bIns="45720" rtlCol="0">
            <a:normAutofit fontScale="90000"/>
          </a:bodyPr>
          <a:lstStyle/>
          <a:p>
            <a:pPr>
              <a:lnSpc>
                <a:spcPct val="150000"/>
              </a:lnSpc>
            </a:pPr>
            <a:r>
              <a:rPr lang="km-KH" sz="3100" kern="1200" dirty="0">
                <a:latin typeface="+mj-lt"/>
                <a:ea typeface="+mj-ea"/>
                <a:cs typeface="+mn-cs"/>
              </a:rPr>
              <a:t>ព័ត៌មានជាមុនសម្រាប់អ្នកដំណើរ</a:t>
            </a:r>
            <a:r>
              <a:rPr lang="km-KH" sz="3100" kern="1200" dirty="0">
                <a:latin typeface="+mj-lt"/>
                <a:ea typeface="+mj-ea"/>
              </a:rPr>
              <a:t/>
            </a:r>
            <a:br>
              <a:rPr lang="km-KH" sz="3100" kern="1200" dirty="0">
                <a:latin typeface="+mj-lt"/>
                <a:ea typeface="+mj-ea"/>
              </a:rPr>
            </a:br>
            <a:r>
              <a:rPr lang="en-US" sz="3100" kern="1200" dirty="0">
                <a:latin typeface="+mj-lt"/>
                <a:ea typeface="+mj-ea"/>
                <a:cs typeface="+mj-cs"/>
              </a:rPr>
              <a:t>Advance Passenger Information</a:t>
            </a:r>
          </a:p>
        </p:txBody>
      </p:sp>
      <p:sp>
        <p:nvSpPr>
          <p:cNvPr id="16" name="Content Placeholder 15">
            <a:extLst>
              <a:ext uri="{FF2B5EF4-FFF2-40B4-BE49-F238E27FC236}">
                <a16:creationId xmlns:a16="http://schemas.microsoft.com/office/drawing/2014/main" xmlns="" id="{94A66C92-3CB2-4A4D-9FC9-DF7757728861}"/>
              </a:ext>
            </a:extLst>
          </p:cNvPr>
          <p:cNvSpPr>
            <a:spLocks noGrp="1"/>
          </p:cNvSpPr>
          <p:nvPr>
            <p:ph idx="1"/>
          </p:nvPr>
        </p:nvSpPr>
        <p:spPr>
          <a:xfrm>
            <a:off x="757084" y="3482080"/>
            <a:ext cx="5314543" cy="3375920"/>
          </a:xfrm>
        </p:spPr>
        <p:txBody>
          <a:bodyPr anchor="t">
            <a:normAutofit/>
          </a:bodyPr>
          <a:lstStyle/>
          <a:p>
            <a:endParaRPr lang="en-US" sz="1800" dirty="0"/>
          </a:p>
        </p:txBody>
      </p:sp>
      <p:sp>
        <p:nvSpPr>
          <p:cNvPr id="19" name="Freeform: Shape 1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5" descr="A close up of a sign&#10;&#10;Description automatically generated">
            <a:extLst>
              <a:ext uri="{FF2B5EF4-FFF2-40B4-BE49-F238E27FC236}">
                <a16:creationId xmlns:a16="http://schemas.microsoft.com/office/drawing/2014/main" xmlns="" id="{0CB8C817-45C0-48EB-9699-E3CCC75CB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40867975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C4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screenshot of a social media post&#10;&#10;Description automatically generated">
            <a:extLst>
              <a:ext uri="{FF2B5EF4-FFF2-40B4-BE49-F238E27FC236}">
                <a16:creationId xmlns:a16="http://schemas.microsoft.com/office/drawing/2014/main" xmlns="" id="{50171280-3A81-4679-AB61-6F84111B6E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6544" y="668211"/>
            <a:ext cx="6127145" cy="5275918"/>
          </a:xfrm>
        </p:spPr>
      </p:pic>
      <p:sp>
        <p:nvSpPr>
          <p:cNvPr id="5" name="Title 1">
            <a:extLst>
              <a:ext uri="{FF2B5EF4-FFF2-40B4-BE49-F238E27FC236}">
                <a16:creationId xmlns:a16="http://schemas.microsoft.com/office/drawing/2014/main" xmlns="" id="{0D7C0B8C-22F6-4621-BD1E-E6EA2BD63F9C}"/>
              </a:ext>
            </a:extLst>
          </p:cNvPr>
          <p:cNvSpPr>
            <a:spLocks noGrp="1"/>
          </p:cNvSpPr>
          <p:nvPr>
            <p:ph type="title"/>
          </p:nvPr>
        </p:nvSpPr>
        <p:spPr>
          <a:xfrm>
            <a:off x="608312" y="668211"/>
            <a:ext cx="4356932" cy="4107976"/>
          </a:xfrm>
        </p:spPr>
        <p:txBody>
          <a:bodyPr vert="horz" lIns="91440" tIns="45720" rIns="91440" bIns="45720" rtlCol="0">
            <a:noAutofit/>
          </a:bodyPr>
          <a:lstStyle/>
          <a:p>
            <a:pPr>
              <a:lnSpc>
                <a:spcPct val="150000"/>
              </a:lnSpc>
            </a:pPr>
            <a:r>
              <a:rPr lang="km-KH" sz="2400" kern="1200" dirty="0">
                <a:latin typeface="+mj-lt"/>
                <a:ea typeface="+mj-ea"/>
                <a:cs typeface="+mn-cs"/>
              </a:rPr>
              <a:t>នគរបាលសហព័ន្ធអូស្រ្តាលីនិយាយាថា មានជនជាតិអូស្រ្តាលីចំនួន </a:t>
            </a:r>
            <a:r>
              <a:rPr lang="km-KH" sz="2400" dirty="0">
                <a:cs typeface="+mn-cs"/>
              </a:rPr>
              <a:t>២៥០ នាក់ដែលបានធ្វើដំណើរទៅប្រទេសហ្វីលីពីនកាលពី ៤ឆ្នាំកន្លងទៅ </a:t>
            </a:r>
            <a:r>
              <a:rPr lang="km-KH" sz="2400" kern="1200" dirty="0">
                <a:latin typeface="+mj-lt"/>
                <a:ea typeface="+mj-ea"/>
                <a:cs typeface="+mn-cs"/>
              </a:rPr>
              <a:t>ត្រូវ បានចោទប្រកាន់ពីបទល្មើសផ្លូវភេទលើកុមារ</a:t>
            </a:r>
            <a:endParaRPr lang="en-US" sz="3200" kern="1200" dirty="0">
              <a:latin typeface="+mj-lt"/>
              <a:ea typeface="+mj-ea"/>
            </a:endParaRPr>
          </a:p>
        </p:txBody>
      </p:sp>
    </p:spTree>
    <p:extLst>
      <p:ext uri="{BB962C8B-B14F-4D97-AF65-F5344CB8AC3E}">
        <p14:creationId xmlns:p14="http://schemas.microsoft.com/office/powerpoint/2010/main" val="2792243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C0B8C-22F6-4621-BD1E-E6EA2BD63F9C}"/>
              </a:ext>
            </a:extLst>
          </p:cNvPr>
          <p:cNvSpPr>
            <a:spLocks noGrp="1"/>
          </p:cNvSpPr>
          <p:nvPr>
            <p:ph type="title"/>
          </p:nvPr>
        </p:nvSpPr>
        <p:spPr>
          <a:xfrm>
            <a:off x="775648" y="1008041"/>
            <a:ext cx="5611504" cy="1325563"/>
          </a:xfrm>
        </p:spPr>
        <p:txBody>
          <a:bodyPr vert="horz" lIns="91440" tIns="45720" rIns="91440" bIns="45720" rtlCol="0">
            <a:noAutofit/>
          </a:bodyPr>
          <a:lstStyle/>
          <a:p>
            <a:pPr>
              <a:lnSpc>
                <a:spcPct val="150000"/>
              </a:lnSpc>
            </a:pPr>
            <a:r>
              <a:rPr lang="km-KH" sz="2800" kern="1200" dirty="0">
                <a:latin typeface="+mj-lt"/>
                <a:ea typeface="+mj-ea"/>
                <a:cs typeface="+mn-cs"/>
              </a:rPr>
              <a:t/>
            </a:r>
            <a:br>
              <a:rPr lang="km-KH" sz="2800" kern="1200" dirty="0">
                <a:latin typeface="+mj-lt"/>
                <a:ea typeface="+mj-ea"/>
                <a:cs typeface="+mn-cs"/>
              </a:rPr>
            </a:br>
            <a:r>
              <a:rPr lang="km-KH" sz="2800" kern="1200" dirty="0">
                <a:latin typeface="+mj-lt"/>
                <a:ea typeface="+mj-ea"/>
                <a:cs typeface="+mn-cs"/>
              </a:rPr>
              <a:t>ការត្រួតពិនិត្យនៅអាកាសយាន្តដ្ឋានអន្តរជាតិ</a:t>
            </a:r>
            <a:br>
              <a:rPr lang="km-KH" sz="2800" kern="1200" dirty="0">
                <a:latin typeface="+mj-lt"/>
                <a:ea typeface="+mj-ea"/>
                <a:cs typeface="+mn-cs"/>
              </a:rPr>
            </a:br>
            <a:r>
              <a:rPr lang="en-US" sz="2800" kern="1200" dirty="0">
                <a:latin typeface="+mj-lt"/>
                <a:ea typeface="+mj-ea"/>
              </a:rPr>
              <a:t>Airport Turnarounds</a:t>
            </a:r>
            <a:endParaRPr lang="en-US" sz="3600" kern="1200" dirty="0">
              <a:latin typeface="+mj-lt"/>
              <a:ea typeface="+mj-ea"/>
              <a:cs typeface="+mj-cs"/>
            </a:endParaRPr>
          </a:p>
        </p:txBody>
      </p:sp>
      <p:sp>
        <p:nvSpPr>
          <p:cNvPr id="20" name="Freeform: Shape 19">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Content Placeholder 4">
            <a:extLst>
              <a:ext uri="{FF2B5EF4-FFF2-40B4-BE49-F238E27FC236}">
                <a16:creationId xmlns:a16="http://schemas.microsoft.com/office/drawing/2014/main" xmlns="" id="{6CA41BD4-C9BA-4400-97EE-CCBA931578ED}"/>
              </a:ext>
            </a:extLst>
          </p:cNvPr>
          <p:cNvPicPr>
            <a:picLocks noChangeAspect="1"/>
          </p:cNvPicPr>
          <p:nvPr/>
        </p:nvPicPr>
        <p:blipFill rotWithShape="1">
          <a:blip r:embed="rId3">
            <a:extLst>
              <a:ext uri="{28A0092B-C50C-407E-A947-70E740481C1C}">
                <a14:useLocalDpi xmlns:a14="http://schemas.microsoft.com/office/drawing/2010/main" val="0"/>
              </a:ext>
            </a:extLst>
          </a:blip>
          <a:srcRect l="5674" r="4969"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62268029"/>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C4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newspaper&#10;&#10;Description automatically generated">
            <a:extLst>
              <a:ext uri="{FF2B5EF4-FFF2-40B4-BE49-F238E27FC236}">
                <a16:creationId xmlns:a16="http://schemas.microsoft.com/office/drawing/2014/main" xmlns="" id="{8FA02C61-2FC1-45D0-A812-E094A7DDE5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0635" y="643467"/>
            <a:ext cx="5250729" cy="5571066"/>
          </a:xfrm>
          <a:prstGeom prst="rect">
            <a:avLst/>
          </a:prstGeom>
        </p:spPr>
      </p:pic>
      <p:sp>
        <p:nvSpPr>
          <p:cNvPr id="6" name="Title 1">
            <a:extLst>
              <a:ext uri="{FF2B5EF4-FFF2-40B4-BE49-F238E27FC236}">
                <a16:creationId xmlns:a16="http://schemas.microsoft.com/office/drawing/2014/main" xmlns="" id="{0D7C0B8C-22F6-4621-BD1E-E6EA2BD63F9C}"/>
              </a:ext>
            </a:extLst>
          </p:cNvPr>
          <p:cNvSpPr>
            <a:spLocks noGrp="1"/>
          </p:cNvSpPr>
          <p:nvPr>
            <p:ph type="title"/>
          </p:nvPr>
        </p:nvSpPr>
        <p:spPr>
          <a:xfrm>
            <a:off x="542614" y="643467"/>
            <a:ext cx="2928021" cy="3136963"/>
          </a:xfrm>
        </p:spPr>
        <p:txBody>
          <a:bodyPr vert="horz" lIns="91440" tIns="45720" rIns="91440" bIns="45720" rtlCol="0">
            <a:noAutofit/>
          </a:bodyPr>
          <a:lstStyle/>
          <a:p>
            <a:pPr>
              <a:lnSpc>
                <a:spcPct val="150000"/>
              </a:lnSpc>
            </a:pPr>
            <a:r>
              <a:rPr lang="km-KH" sz="2400" kern="1200" dirty="0">
                <a:latin typeface="+mj-lt"/>
                <a:ea typeface="+mj-ea"/>
                <a:cs typeface="+mn-cs"/>
              </a:rPr>
              <a:t>ជនល្មើសផ្លូវភេទលើកុមារបានបដិសេធមិនឲ្យចូលអាកាសយាន្តដ្ឋានផើតថ៍ (</a:t>
            </a:r>
            <a:r>
              <a:rPr lang="en-US" sz="2400" kern="1200" dirty="0">
                <a:latin typeface="+mj-lt"/>
                <a:ea typeface="+mj-ea"/>
                <a:cs typeface="+mn-cs"/>
              </a:rPr>
              <a:t>Perth Airport)</a:t>
            </a:r>
            <a:endParaRPr lang="en-US" sz="3200" kern="1200" dirty="0">
              <a:latin typeface="+mj-lt"/>
              <a:ea typeface="+mj-ea"/>
            </a:endParaRPr>
          </a:p>
        </p:txBody>
      </p:sp>
    </p:spTree>
    <p:extLst>
      <p:ext uri="{BB962C8B-B14F-4D97-AF65-F5344CB8AC3E}">
        <p14:creationId xmlns:p14="http://schemas.microsoft.com/office/powerpoint/2010/main" val="2831877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CB18C-A0CF-42F0-99A2-FB94101E8BA3}"/>
              </a:ext>
            </a:extLst>
          </p:cNvPr>
          <p:cNvSpPr>
            <a:spLocks noGrp="1"/>
          </p:cNvSpPr>
          <p:nvPr>
            <p:ph type="title"/>
          </p:nvPr>
        </p:nvSpPr>
        <p:spPr>
          <a:xfrm>
            <a:off x="757090" y="1592568"/>
            <a:ext cx="5671005" cy="1325563"/>
          </a:xfrm>
        </p:spPr>
        <p:txBody>
          <a:bodyPr>
            <a:normAutofit fontScale="90000"/>
          </a:bodyPr>
          <a:lstStyle/>
          <a:p>
            <a:pPr>
              <a:lnSpc>
                <a:spcPct val="150000"/>
              </a:lnSpc>
            </a:pPr>
            <a:r>
              <a:rPr lang="km-KH" sz="3600" dirty="0">
                <a:cs typeface="+mn-cs"/>
              </a:rPr>
              <a:t>ការលុបចោល/មិនទទួលស្គាល់លិខិតឆ្លងដែន</a:t>
            </a:r>
            <a:r>
              <a:rPr lang="en-AU" dirty="0"/>
              <a:t/>
            </a:r>
            <a:br>
              <a:rPr lang="en-AU" dirty="0"/>
            </a:br>
            <a:r>
              <a:rPr lang="en-AU" sz="3600" dirty="0"/>
              <a:t>Passport Cancellation</a:t>
            </a:r>
          </a:p>
        </p:txBody>
      </p:sp>
      <p:sp>
        <p:nvSpPr>
          <p:cNvPr id="13" name="Freeform: Shape 12">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xmlns="" id="{3C4ABADD-4F65-4DC8-B1E6-25A65578F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527703212"/>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C4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8" descr="A screenshot of a social media post&#10;&#10;Description automatically generated">
            <a:extLst>
              <a:ext uri="{FF2B5EF4-FFF2-40B4-BE49-F238E27FC236}">
                <a16:creationId xmlns:a16="http://schemas.microsoft.com/office/drawing/2014/main" xmlns="" id="{9CB01417-64B4-40F0-9BAD-E99A4BA0C4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8842" y="1487285"/>
            <a:ext cx="6891883" cy="4322965"/>
          </a:xfrm>
        </p:spPr>
      </p:pic>
    </p:spTree>
    <p:extLst>
      <p:ext uri="{BB962C8B-B14F-4D97-AF65-F5344CB8AC3E}">
        <p14:creationId xmlns:p14="http://schemas.microsoft.com/office/powerpoint/2010/main" val="2959985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C4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erson in a suit and tie&#10;&#10;Description automatically generated">
            <a:extLst>
              <a:ext uri="{FF2B5EF4-FFF2-40B4-BE49-F238E27FC236}">
                <a16:creationId xmlns:a16="http://schemas.microsoft.com/office/drawing/2014/main" xmlns="" id="{7585D929-EDE8-44A8-B957-2B8DD0FAE2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8633" y="480060"/>
            <a:ext cx="4342611" cy="5724555"/>
          </a:xfrm>
        </p:spPr>
      </p:pic>
      <p:sp>
        <p:nvSpPr>
          <p:cNvPr id="5" name="Title 1">
            <a:extLst>
              <a:ext uri="{FF2B5EF4-FFF2-40B4-BE49-F238E27FC236}">
                <a16:creationId xmlns:a16="http://schemas.microsoft.com/office/drawing/2014/main" xmlns="" id="{90ACB18C-A0CF-42F0-99A2-FB94101E8BA3}"/>
              </a:ext>
            </a:extLst>
          </p:cNvPr>
          <p:cNvSpPr>
            <a:spLocks noGrp="1"/>
          </p:cNvSpPr>
          <p:nvPr>
            <p:ph type="title"/>
          </p:nvPr>
        </p:nvSpPr>
        <p:spPr>
          <a:xfrm>
            <a:off x="872741" y="1160060"/>
            <a:ext cx="3757386" cy="1555845"/>
          </a:xfrm>
        </p:spPr>
        <p:txBody>
          <a:bodyPr>
            <a:noAutofit/>
          </a:bodyPr>
          <a:lstStyle/>
          <a:p>
            <a:pPr>
              <a:lnSpc>
                <a:spcPct val="150000"/>
              </a:lnSpc>
            </a:pPr>
            <a:r>
              <a:rPr lang="km-KH" sz="2000" dirty="0">
                <a:cs typeface="+mn-cs"/>
              </a:rPr>
              <a:t>ជនល្មើសផ្លុវភេទកុមារដែលត្រូវដកហូតលិខិតឆ្លងដែន</a:t>
            </a:r>
            <a:endParaRPr lang="en-AU" sz="2000" dirty="0"/>
          </a:p>
        </p:txBody>
      </p:sp>
    </p:spTree>
    <p:extLst>
      <p:ext uri="{BB962C8B-B14F-4D97-AF65-F5344CB8AC3E}">
        <p14:creationId xmlns:p14="http://schemas.microsoft.com/office/powerpoint/2010/main" val="301897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FF0DA21-5A2E-49B7-A84E-B6702F2B5911}"/>
              </a:ext>
            </a:extLst>
          </p:cNvPr>
          <p:cNvSpPr>
            <a:spLocks noGrp="1"/>
          </p:cNvSpPr>
          <p:nvPr>
            <p:ph type="title"/>
          </p:nvPr>
        </p:nvSpPr>
        <p:spPr>
          <a:xfrm>
            <a:off x="701286" y="1478296"/>
            <a:ext cx="5314536" cy="1325563"/>
          </a:xfrm>
        </p:spPr>
        <p:txBody>
          <a:bodyPr rtlCol="0">
            <a:normAutofit fontScale="90000"/>
          </a:bodyPr>
          <a:lstStyle/>
          <a:p>
            <a:pPr>
              <a:lnSpc>
                <a:spcPct val="150000"/>
              </a:lnSpc>
              <a:defRPr/>
            </a:pPr>
            <a:r>
              <a:rPr lang="km-KH" sz="3400" dirty="0">
                <a:cs typeface="+mn-cs"/>
              </a:rPr>
              <a:t>តើជនល្មើសប្រតិបត្តិការយ៉ាងដូចម្តេច?</a:t>
            </a:r>
            <a:r>
              <a:rPr lang="km-KH" sz="3400" dirty="0"/>
              <a:t/>
            </a:r>
            <a:br>
              <a:rPr lang="km-KH" sz="3400" dirty="0"/>
            </a:br>
            <a:r>
              <a:rPr lang="en-US" sz="3400" dirty="0"/>
              <a:t/>
            </a:r>
            <a:br>
              <a:rPr lang="en-US" sz="3400" dirty="0"/>
            </a:br>
            <a:endParaRPr lang="th-TH" sz="3400" dirty="0"/>
          </a:p>
        </p:txBody>
      </p:sp>
      <p:sp>
        <p:nvSpPr>
          <p:cNvPr id="18435" name="Content Placeholder 6">
            <a:extLst>
              <a:ext uri="{FF2B5EF4-FFF2-40B4-BE49-F238E27FC236}">
                <a16:creationId xmlns:a16="http://schemas.microsoft.com/office/drawing/2014/main" xmlns="" id="{A33A2B7E-9508-4935-9B85-CC4D1665BD8E}"/>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a:p>
            <a:pPr indent="-137160">
              <a:buNone/>
              <a:defRPr/>
            </a:pPr>
            <a:r>
              <a:rPr lang="en-US" sz="1800">
                <a:cs typeface="FreesiaUPC" pitchFamily="34" charset="-34"/>
              </a:rPr>
              <a:t>https://www.youtube.com/watch?v=fsCDcf63x8k</a:t>
            </a:r>
          </a:p>
        </p:txBody>
      </p:sp>
      <p:sp>
        <p:nvSpPr>
          <p:cNvPr id="138" name="Freeform: Shape 13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493" name="Picture 1">
            <a:extLst>
              <a:ext uri="{FF2B5EF4-FFF2-40B4-BE49-F238E27FC236}">
                <a16:creationId xmlns:a16="http://schemas.microsoft.com/office/drawing/2014/main" xmlns="" id="{FFD3CDE1-6873-4122-9A71-A0C138131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84057" y="1478296"/>
            <a:ext cx="3796790" cy="21262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151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672955" y="5283125"/>
            <a:ext cx="9144000" cy="2308341"/>
          </a:xfrm>
        </p:spPr>
        <p:txBody>
          <a:bodyPr vert="horz" lIns="91440" tIns="45720" rIns="91440" bIns="45720" rtlCol="0" anchor="b">
            <a:normAutofit fontScale="90000"/>
          </a:bodyPr>
          <a:lstStyle/>
          <a:p>
            <a:pPr algn="ctr">
              <a:lnSpc>
                <a:spcPct val="150000"/>
              </a:lnSpc>
              <a:defRPr/>
            </a:pPr>
            <a:r>
              <a:rPr lang="km-KH" sz="4800" kern="1200" dirty="0">
                <a:solidFill>
                  <a:schemeClr val="tx1"/>
                </a:solidFill>
                <a:latin typeface="+mj-lt"/>
                <a:ea typeface="+mj-ea"/>
                <a:cs typeface="+mn-cs"/>
              </a:rPr>
              <a:t>ការស៊ើបអង្កេតអំពីការធ្វើអាជីវកម្មលើកុមារតាមអនឡាន</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t>
            </a:r>
            <a:r>
              <a:rPr lang="km-KH" sz="5800" dirty="0"/>
              <a:t>  </a:t>
            </a:r>
            <a:r>
              <a:rPr lang="km-KH" sz="3100" dirty="0">
                <a:cs typeface="+mn-cs"/>
              </a:rPr>
              <a:t>ដោយ  </a:t>
            </a:r>
            <a:r>
              <a:rPr lang="en-US" sz="5800" kern="1200" dirty="0">
                <a:solidFill>
                  <a:schemeClr val="tx1"/>
                </a:solidFill>
                <a:latin typeface="+mj-lt"/>
                <a:ea typeface="+mj-ea"/>
                <a:cs typeface="+mj-cs"/>
              </a:rPr>
              <a:t>Paul </a:t>
            </a:r>
            <a:r>
              <a:rPr lang="en-US" sz="5800" kern="1200" dirty="0" err="1">
                <a:solidFill>
                  <a:schemeClr val="tx1"/>
                </a:solidFill>
                <a:latin typeface="+mj-lt"/>
                <a:ea typeface="+mj-ea"/>
                <a:cs typeface="+mj-cs"/>
              </a:rPr>
              <a:t>Onken</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3629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524000" y="2524836"/>
            <a:ext cx="9144000" cy="5036023"/>
          </a:xfrm>
        </p:spPr>
        <p:txBody>
          <a:bodyPr vert="horz" lIns="91440" tIns="45720" rIns="91440" bIns="45720" rtlCol="0" anchor="b">
            <a:normAutofit/>
          </a:bodyPr>
          <a:lstStyle/>
          <a:p>
            <a:pPr algn="ctr">
              <a:lnSpc>
                <a:spcPct val="150000"/>
              </a:lnSpc>
              <a:defRPr/>
            </a:pPr>
            <a:r>
              <a:rPr lang="km-KH" sz="5300" dirty="0">
                <a:cs typeface="+mn-cs"/>
              </a:rPr>
              <a:t>ករណីសិក្សាអំពីការស៊ើបអង្កេត</a:t>
            </a:r>
            <a:r>
              <a:rPr lang="km-KH" kern="1200" dirty="0">
                <a:solidFill>
                  <a:schemeClr val="tx1"/>
                </a:solidFill>
                <a:latin typeface="+mj-lt"/>
                <a:ea typeface="+mj-ea"/>
                <a:cs typeface="+mn-cs"/>
              </a:rPr>
              <a:t>ដោយ</a:t>
            </a:r>
            <a:r>
              <a:rPr lang="km-KH" sz="5800" kern="1200" dirty="0">
                <a:solidFill>
                  <a:schemeClr val="tx1"/>
                </a:solidFill>
                <a:latin typeface="+mj-lt"/>
                <a:ea typeface="+mj-ea"/>
                <a:cs typeface="+mj-cs"/>
              </a:rPr>
              <a:t> </a:t>
            </a:r>
            <a:r>
              <a:rPr lang="en-US" sz="5800" kern="1200" dirty="0">
                <a:solidFill>
                  <a:schemeClr val="tx1"/>
                </a:solidFill>
                <a:latin typeface="+mj-lt"/>
                <a:ea typeface="+mj-ea"/>
                <a:cs typeface="+mj-cs"/>
              </a:rPr>
              <a:t>Paul </a:t>
            </a:r>
            <a:r>
              <a:rPr lang="en-US" sz="5800" kern="1200" dirty="0" err="1">
                <a:solidFill>
                  <a:schemeClr val="tx1"/>
                </a:solidFill>
                <a:latin typeface="+mj-lt"/>
                <a:ea typeface="+mj-ea"/>
                <a:cs typeface="+mj-cs"/>
              </a:rPr>
              <a:t>Onken</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815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10C00CF4-DB8E-4499-BB6F-3B88EA7D1AA2}"/>
              </a:ext>
            </a:extLst>
          </p:cNvPr>
          <p:cNvSpPr>
            <a:spLocks noGrp="1"/>
          </p:cNvSpPr>
          <p:nvPr>
            <p:ph type="title"/>
          </p:nvPr>
        </p:nvSpPr>
        <p:spPr>
          <a:xfrm>
            <a:off x="1536478" y="3002507"/>
            <a:ext cx="9144000" cy="3533760"/>
          </a:xfrm>
        </p:spPr>
        <p:txBody>
          <a:bodyPr vert="horz" lIns="91440" tIns="45720" rIns="91440" bIns="45720" rtlCol="0" anchor="b">
            <a:normAutofit fontScale="90000"/>
          </a:bodyPr>
          <a:lstStyle/>
          <a:p>
            <a:pPr algn="ctr">
              <a:defRPr/>
            </a:pPr>
            <a:r>
              <a:rPr lang="km-KH" sz="5300" dirty="0">
                <a:cs typeface="+mn-cs"/>
              </a:rPr>
              <a:t>ករណីសិក្សាអំពីការស៊ើបអង្កេត</a:t>
            </a:r>
            <a:br>
              <a:rPr lang="km-KH" sz="5300" dirty="0">
                <a:cs typeface="+mn-cs"/>
              </a:rPr>
            </a:br>
            <a:r>
              <a:rPr lang="km-KH" sz="5300" dirty="0">
                <a:cs typeface="+mn-cs"/>
              </a:rPr>
              <a:t/>
            </a:r>
            <a:br>
              <a:rPr lang="km-KH" sz="5300" dirty="0">
                <a:cs typeface="+mn-cs"/>
              </a:rPr>
            </a:br>
            <a:r>
              <a:rPr lang="km-KH" sz="3600" dirty="0">
                <a:cs typeface="+mn-cs"/>
              </a:rPr>
              <a:t>ដោយ</a:t>
            </a:r>
            <a:r>
              <a:rPr lang="km-KH" sz="5300" dirty="0">
                <a:cs typeface="+mn-cs"/>
              </a:rPr>
              <a:t> </a:t>
            </a:r>
            <a:r>
              <a:rPr lang="en-US" sz="5800" kern="1200" dirty="0" err="1">
                <a:solidFill>
                  <a:schemeClr val="tx1"/>
                </a:solidFill>
                <a:latin typeface="+mj-lt"/>
                <a:ea typeface="+mj-ea"/>
                <a:cs typeface="+mj-cs"/>
              </a:rPr>
              <a:t>Farid</a:t>
            </a:r>
            <a:r>
              <a:rPr lang="en-US" sz="5800" kern="1200" dirty="0">
                <a:solidFill>
                  <a:schemeClr val="tx1"/>
                </a:solidFill>
                <a:latin typeface="+mj-lt"/>
                <a:ea typeface="+mj-ea"/>
                <a:cs typeface="+mj-cs"/>
              </a:rPr>
              <a:t> El </a:t>
            </a:r>
            <a:r>
              <a:rPr lang="en-US" sz="5800" kern="1200" dirty="0" err="1">
                <a:solidFill>
                  <a:schemeClr val="tx1"/>
                </a:solidFill>
                <a:latin typeface="+mj-lt"/>
                <a:ea typeface="+mj-ea"/>
                <a:cs typeface="+mj-cs"/>
              </a:rPr>
              <a:t>Hamouti</a:t>
            </a: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
            </a:r>
            <a:br>
              <a:rPr lang="en-US" sz="5800" kern="1200" dirty="0">
                <a:solidFill>
                  <a:schemeClr val="tx1"/>
                </a:solidFill>
                <a:latin typeface="+mj-lt"/>
                <a:ea typeface="+mj-ea"/>
                <a:cs typeface="+mj-cs"/>
              </a:rPr>
            </a:br>
            <a:endParaRPr lang="en-US" sz="5800" kern="1200" dirty="0">
              <a:solidFill>
                <a:schemeClr val="tx1"/>
              </a:solidFill>
              <a:latin typeface="+mj-lt"/>
              <a:ea typeface="+mj-ea"/>
              <a:cs typeface="+mj-cs"/>
            </a:endParaRPr>
          </a:p>
        </p:txBody>
      </p:sp>
      <p:cxnSp>
        <p:nvCxnSpPr>
          <p:cNvPr id="83" name="Straight Connector 8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2860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2914</Words>
  <Application>Microsoft Office PowerPoint</Application>
  <PresentationFormat>Custom</PresentationFormat>
  <Paragraphs>371</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 តើច្បាប់គឺជាអ្វី?  </vt:lpstr>
      <vt:lpstr> តើមានច្បាប់អ្វីខ្លះនៅកម្ពុជា? </vt:lpstr>
      <vt:lpstr>  ជំនាញស៊ើបអង្កេត  ដោយ Jarryd Dunbar  </vt:lpstr>
      <vt:lpstr>ការធ្វើឲ្យប្រសើរឡើងការសម្ភាសន៍ជាមួយជនល្មើស ដោយ Patrick Tidmarsh </vt:lpstr>
      <vt:lpstr>ព័ត៌មានបន្ថែមអំពីជនល្មើស</vt:lpstr>
      <vt:lpstr>តើជនល្មើសប្រតិបត្តិការយ៉ាងដូចម្តេច?  </vt:lpstr>
      <vt:lpstr>ការស៊ើបអង្កេតអំពីការធ្វើអាជីវកម្មលើកុមារតាមអនឡាន     ដោយ  Paul Onken  </vt:lpstr>
      <vt:lpstr>ករណីសិក្សាអំពីការស៊ើបអង្កេតដោយ Paul Onken  </vt:lpstr>
      <vt:lpstr>ករណីសិក្សាអំពីការស៊ើបអង្កេត  ដោយ Farid El Hamouti  </vt:lpstr>
      <vt:lpstr>រឿងរ៉ាវរបស់ កុមារអាមិនដា ថូត Amanda Todd’s story </vt:lpstr>
      <vt:lpstr>ករណីសិក្សាអំពីការស៊ើបអង្កេត  ដោយ Napol Woraprateep – Thailand DSI Joseph Thorn - AFP </vt:lpstr>
      <vt:lpstr>ការធ្វើកោលសវិច្ច័យដោយឌីជីថុល    </vt:lpstr>
      <vt:lpstr>ការធ្វើឲ្យប្រសើរឡើងការចូលរួមរបស់នគរបាលជាមួយជនរងគ្រោះជាកុមារ  ដោយ  Jarryd Dunbar  </vt:lpstr>
      <vt:lpstr>ការការពារកុមារពីជនល្មើសបរទេសរួមភេទលើកុមារ  ពិភាក្សាតាមក្រុម  ភ្នំពេញ ២០១៩  </vt:lpstr>
      <vt:lpstr>តើយន្តការអន្តរជាតិមានអ្វីខ្លះ?  ដោយ  Jarryd Dunbar  </vt:lpstr>
      <vt:lpstr>តើអ្នកផ្សេងទៀតកំពុងធ្វើអ្វី ?  What are others doing?</vt:lpstr>
      <vt:lpstr>តើរដ្ឋាភិបាលផ្សេងទៀតកំពុងធ្វើអ្វី ? </vt:lpstr>
      <vt:lpstr>តើនគរបាលផ្សេងៗទៀតកំពុងធ្វើអ្វី ? </vt:lpstr>
      <vt:lpstr>តើរដ្ឋាភិបាលផ្សេងៗទៀតកំពុងធ្វើអ្វី ? </vt:lpstr>
      <vt:lpstr>តើផ្នែកអន្តោប្រវេសន៍ធ្វើអ្វី?</vt:lpstr>
      <vt:lpstr>នគរបាលអន្តរជាតិ INTERPOL </vt:lpstr>
      <vt:lpstr>នគរបាលអន្តរជាតិ INTERPOL </vt:lpstr>
      <vt:lpstr>PowerPoint Presentation</vt:lpstr>
      <vt:lpstr>PowerPoint Presentation</vt:lpstr>
      <vt:lpstr>PowerPoint Presentation</vt:lpstr>
      <vt:lpstr>PowerPoint Presentation</vt:lpstr>
      <vt:lpstr> ចុះនៅតាមអាកាសយាន្តដ្ឋាន? What about airports? </vt:lpstr>
      <vt:lpstr>What are airports doing? </vt:lpstr>
      <vt:lpstr>What are airports doing? </vt:lpstr>
      <vt:lpstr>តើនៅតាមអាកាសយាន្តដ្ឋានគេកំពុងធ្វើអ្វី?</vt:lpstr>
      <vt:lpstr>តើខាងអាកាសចរណ៍គេកំពុងធ្វើអ្វី? What are airlines doing?</vt:lpstr>
      <vt:lpstr>What are NGOs doing? </vt:lpstr>
      <vt:lpstr>តើអ្នកបើកបរទុកទុកកំពុងធ្វើអ្វី?</vt:lpstr>
      <vt:lpstr> តើ  UNWTO កំពុងធ្វើអ្វី?  </vt:lpstr>
      <vt:lpstr>ការបណ្តុះបណ្តាលនគរបាល Maldives Police</vt:lpstr>
      <vt:lpstr>តើអង្គការមិនមែនរដ្ឋាភិបាលកំពុងធ្វើអ្វី?</vt:lpstr>
      <vt:lpstr> តើប្រទេសផ្សេងៗទៀតកំពុងធ្វើអ្វី?  </vt:lpstr>
      <vt:lpstr> តើនគរបាលផ្សេងៗទៀតកំពុងធ្វើអ្វី? </vt:lpstr>
      <vt:lpstr>អំពីក្រម (THE CODE) </vt:lpstr>
      <vt:lpstr>What is the private sector doing? </vt:lpstr>
      <vt:lpstr>តើយើងកំពុងធ្វើអ្វីបានល្អ?</vt:lpstr>
      <vt:lpstr>តើយើងអាចកែលម្អរអ្វីខ្លះ? What can we improve?</vt:lpstr>
      <vt:lpstr>តើមានអ្វីកើតឡើង ប្រសិនបើយើងមិនធ្វើអ្វីសោះ? What happens if we do nothing? </vt:lpstr>
      <vt:lpstr>ឲ្យក្លាយជាវីរជន‌! </vt:lpstr>
      <vt:lpstr>សំណួរ ? Questions ?</vt:lpstr>
      <vt:lpstr>ត្រូវធ្វើការប្តេជ្ញាចិត្ត! </vt:lpstr>
      <vt:lpstr>We can protect children!</vt:lpstr>
      <vt:lpstr>តើខ្ញុំគួរធ្វើអ្វីខ្លះ? What would I do? </vt:lpstr>
      <vt:lpstr>តើអន្តោប្រវេសន៍អាចធ្វើអ្វី? What can Immigration do?</vt:lpstr>
      <vt:lpstr>  ត្រូវចេះ បង្រៀនក្រុមរបស់អ្នក Be Aware  Train Your Team</vt:lpstr>
      <vt:lpstr>ព័ត៌មានជាមុនសម្រាប់អ្នកដំណើរ Advance Passenger Information</vt:lpstr>
      <vt:lpstr>នគរបាលសហព័ន្ធអូស្រ្តាលីនិយាយាថា មានជនជាតិអូស្រ្តាលីចំនួន ២៥០ នាក់ដែលបានធ្វើដំណើរទៅប្រទេសហ្វីលីពីនកាលពី ៤ឆ្នាំកន្លងទៅ ត្រូវ បានចោទប្រកាន់ពីបទល្មើសផ្លូវភេទលើកុមារ</vt:lpstr>
      <vt:lpstr> ការត្រួតពិនិត្យនៅអាកាសយាន្តដ្ឋានអន្តរជាតិ Airport Turnarounds</vt:lpstr>
      <vt:lpstr>ជនល្មើសផ្លូវភេទលើកុមារបានបដិសេធមិនឲ្យចូលអាកាសយាន្តដ្ឋានផើតថ៍ (Perth Airport)</vt:lpstr>
      <vt:lpstr>ការលុបចោល/មិនទទួលស្គាល់លិខិតឆ្លងដែន Passport Cancellation</vt:lpstr>
      <vt:lpstr>PowerPoint Presentation</vt:lpstr>
      <vt:lpstr>ជនល្មើសផ្លុវភេទកុមារដែលត្រូវដកហូតលិខិតឆ្លងដែន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CHILDREN  FROM  FOREIGN CHILD SEX OFFENDERS   Phnom Penh 2019</dc:title>
  <dc:creator>anita dodds</dc:creator>
  <cp:lastModifiedBy>SOFITEL</cp:lastModifiedBy>
  <cp:revision>60</cp:revision>
  <dcterms:created xsi:type="dcterms:W3CDTF">2019-05-20T15:51:40Z</dcterms:created>
  <dcterms:modified xsi:type="dcterms:W3CDTF">2019-07-02T00:39:39Z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04668e27-5414-4587-94fa-db5f936aa4bb</vt:lpwstr>
  </property>
  <property fmtid="{D5CDD505-2E9C-101B-9397-08002B2CF9AE}" pid="3" name="SEC">
    <vt:lpwstr>UNCLASSIFIED</vt:lpwstr>
  </property>
  <property fmtid="{D5CDD505-2E9C-101B-9397-08002B2CF9AE}" pid="4" name="DLM">
    <vt:lpwstr>No DLM</vt:lpwstr>
  </property>
</Properties>
</file>