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8" r:id="rId3"/>
    <p:sldId id="260" r:id="rId4"/>
    <p:sldId id="270" r:id="rId5"/>
    <p:sldId id="274" r:id="rId6"/>
    <p:sldId id="275" r:id="rId7"/>
    <p:sldId id="277" r:id="rId8"/>
    <p:sldId id="283" r:id="rId9"/>
    <p:sldId id="28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fp5440" initials="a"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70" d="100"/>
          <a:sy n="70" d="100"/>
        </p:scale>
        <p:origin x="-510" y="-90"/>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6-03T13:24:20.668" idx="1">
    <p:pos x="10" y="10"/>
    <p:text>Suggest adding in the NGO's Anita invites to speak at this program.  Once finalised. </p:text>
  </p:cm>
  <p:cm authorId="0" dt="2019-06-03T13:37:39.872" idx="2">
    <p:pos x="146" y="146"/>
    <p:text>You can strenNGO's focus on child protection aspects and support during the Legal processes - Police have obligation appropriate legal response to the exploitation is provided. </p:text>
  </p:cm>
  <p:cm authorId="0" dt="2019-06-03T13:49:13.428" idx="6">
    <p:pos x="282" y="282"/>
    <p:text>Introduce the Cambodian Action Plan.... as referred below at some point in presentation.  It is a key Plan developed by Cambodia.  
Link sent to you on email.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9B31AA-655E-4EE0-9E63-4F86CCBDAFDC}" type="datetimeFigureOut">
              <a:rPr lang="en-AU" smtClean="0"/>
              <a:t>1/07/2019</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ACFDE-F179-4903-A1E2-49618DA7AB24}" type="slidenum">
              <a:rPr lang="en-AU" smtClean="0"/>
              <a:t>‹#›</a:t>
            </a:fld>
            <a:endParaRPr lang="en-AU"/>
          </a:p>
        </p:txBody>
      </p:sp>
    </p:spTree>
    <p:extLst>
      <p:ext uri="{BB962C8B-B14F-4D97-AF65-F5344CB8AC3E}">
        <p14:creationId xmlns:p14="http://schemas.microsoft.com/office/powerpoint/2010/main" val="741720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pPr marL="228600" indent="-228600">
              <a:buFont typeface="+mj-lt"/>
              <a:buAutoNum type="arabicPeriod"/>
              <a:defRPr/>
            </a:pPr>
            <a:endParaRPr lang="en-AU" dirty="0"/>
          </a:p>
          <a:p>
            <a:pPr marL="228600" indent="-228600">
              <a:buFont typeface="+mj-lt"/>
              <a:buAutoNum type="arabicPeriod"/>
              <a:defRPr/>
            </a:pPr>
            <a:endParaRPr lang="en-AU" dirty="0"/>
          </a:p>
        </p:txBody>
      </p:sp>
    </p:spTree>
    <p:extLst>
      <p:ext uri="{BB962C8B-B14F-4D97-AF65-F5344CB8AC3E}">
        <p14:creationId xmlns:p14="http://schemas.microsoft.com/office/powerpoint/2010/main" val="3338572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100" indent="-165100">
              <a:defRPr/>
            </a:pPr>
            <a:r>
              <a:rPr lang="en-AU" altLang="en-US" b="1" u="sng" dirty="0">
                <a:solidFill>
                  <a:srgbClr val="FF6600"/>
                </a:solidFill>
              </a:rPr>
              <a:t>EXPLAIN</a:t>
            </a:r>
          </a:p>
          <a:p>
            <a:pPr marL="0" indent="0">
              <a:buFontTx/>
              <a:buNone/>
              <a:defRPr/>
            </a:pPr>
            <a:r>
              <a:rPr lang="en-AU" altLang="en-US" dirty="0"/>
              <a:t>Cambodia is a signatory to the United Nations Convention on the Rights of the Child.  The Government of the Cambodia has therefore ‘committed themselves to protecting and ensuring children's rights and they have agreed to hold themselves accountable for this commitment before the international community.   Like all State parties to the Convention, Cambodia is obliged to develop and undertake all actions and policies in the light of the best interests of the child. </a:t>
            </a:r>
          </a:p>
          <a:p>
            <a:pPr marL="0" indent="0">
              <a:buFontTx/>
              <a:buNone/>
              <a:defRPr/>
            </a:pPr>
            <a:endParaRPr lang="en-AU" altLang="en-US" dirty="0"/>
          </a:p>
          <a:p>
            <a:pPr marL="68580" indent="0">
              <a:buNone/>
            </a:pPr>
            <a:r>
              <a:rPr lang="en-US" b="1" i="1" dirty="0"/>
              <a:t>Article 34</a:t>
            </a:r>
            <a:endParaRPr lang="en-US" dirty="0"/>
          </a:p>
          <a:p>
            <a:pPr marL="240030" indent="-171450">
              <a:buFont typeface="Arial" panose="020B0604020202020204" pitchFamily="34" charset="0"/>
              <a:buChar char="•"/>
            </a:pPr>
            <a:r>
              <a:rPr lang="en-US" dirty="0"/>
              <a:t>States Parties undertake to protect the child from all forms of sexual exploitation and sexual abuse. For these purposes, States Parties shall in particular take all appropriate national, bilateral and multilateral measures to prevent: </a:t>
            </a:r>
          </a:p>
          <a:p>
            <a:pPr marL="68580" indent="0">
              <a:buFont typeface="Arial" panose="020B0604020202020204" pitchFamily="34" charset="0"/>
              <a:buNone/>
            </a:pPr>
            <a:r>
              <a:rPr lang="en-US" dirty="0"/>
              <a:t>	(a) The inducement or coercion of a child to engage in any unlawful sexual activity; </a:t>
            </a:r>
          </a:p>
          <a:p>
            <a:pPr marL="0" indent="0">
              <a:buFont typeface="Arial" panose="020B0604020202020204" pitchFamily="34" charset="0"/>
              <a:buNone/>
            </a:pPr>
            <a:r>
              <a:rPr lang="en-US" dirty="0"/>
              <a:t>	(b) The exploitative use of children in prostitution or other unlawful sexual practices; </a:t>
            </a:r>
          </a:p>
          <a:p>
            <a:pPr marL="0" indent="0">
              <a:buFont typeface="Arial" panose="020B0604020202020204" pitchFamily="34" charset="0"/>
              <a:buNone/>
            </a:pPr>
            <a:r>
              <a:rPr lang="en-US" dirty="0"/>
              <a:t>	(c) The exploitative use of children in pornographic performances and materials. </a:t>
            </a:r>
          </a:p>
          <a:p>
            <a:pPr marL="0" indent="0">
              <a:buFontTx/>
              <a:buNone/>
              <a:defRPr/>
            </a:pPr>
            <a:endParaRPr lang="en-AU" altLang="en-US" dirty="0"/>
          </a:p>
          <a:p>
            <a:pPr marL="165100" indent="-165100">
              <a:defRPr/>
            </a:pPr>
            <a:r>
              <a:rPr lang="en-US" altLang="en-US" dirty="0"/>
              <a:t>Other relevant Articles include:</a:t>
            </a:r>
          </a:p>
          <a:p>
            <a:pPr marL="165100" indent="-165100">
              <a:defRPr/>
            </a:pPr>
            <a:endParaRPr lang="en-US" altLang="en-US" dirty="0"/>
          </a:p>
          <a:p>
            <a:pPr marL="68580" indent="0">
              <a:buNone/>
            </a:pPr>
            <a:r>
              <a:rPr lang="en-US" b="1" i="1" dirty="0"/>
              <a:t>Article 19(1)</a:t>
            </a:r>
            <a:endParaRPr lang="en-US" dirty="0"/>
          </a:p>
          <a:p>
            <a:pPr marL="240030" indent="-171450">
              <a:buFont typeface="Arial" panose="020B0604020202020204" pitchFamily="34" charset="0"/>
              <a:buChar char="•"/>
            </a:pPr>
            <a:r>
              <a:rPr lang="en-US" dirty="0"/>
              <a:t>States Parties shall take all appropriate legislative, administrative, social and educational measures to protect the child from all forms of physical or mental violence, injury or abuse, neglect or negligent treatment, maltreatment or exploitation, including sexual abuse, while in the care of parent(s), legal guardian(s) or any other person who has the care of the child. </a:t>
            </a:r>
          </a:p>
          <a:p>
            <a:pPr marL="68580" indent="0">
              <a:buFont typeface="Arial" panose="020B0604020202020204" pitchFamily="34" charset="0"/>
              <a:buNone/>
            </a:pPr>
            <a:endParaRPr lang="en-US" dirty="0"/>
          </a:p>
          <a:p>
            <a:pPr marL="68580" indent="0">
              <a:buNone/>
            </a:pPr>
            <a:r>
              <a:rPr lang="en-US" b="1" i="1" dirty="0"/>
              <a:t>Article 19(2)</a:t>
            </a:r>
            <a:endParaRPr lang="en-US" dirty="0"/>
          </a:p>
          <a:p>
            <a:pPr marL="240030" indent="-171450">
              <a:buFont typeface="Arial" panose="020B0604020202020204" pitchFamily="34" charset="0"/>
              <a:buChar char="•"/>
            </a:pPr>
            <a:r>
              <a:rPr lang="en-US" dirty="0"/>
              <a:t>Such protective measures should, as appropriate, include effective procedures for the establishment of social </a:t>
            </a:r>
            <a:r>
              <a:rPr lang="en-US" dirty="0" err="1"/>
              <a:t>programmes</a:t>
            </a:r>
            <a:r>
              <a:rPr lang="en-US" dirty="0"/>
              <a:t> to provide necessary support for the child and for those who have the care of the child, as well as for other forms of prevention and for identification, reporting, referral, investigation, treatment and follow-up of instances of child maltreatment described heretofore, and, as appropriate, for judicial involvement. </a:t>
            </a:r>
          </a:p>
          <a:p>
            <a:pPr marL="68580" indent="0">
              <a:buNone/>
            </a:pPr>
            <a:endParaRPr lang="en-US" b="1" i="1" dirty="0"/>
          </a:p>
          <a:p>
            <a:pPr marL="68580" indent="0">
              <a:buNone/>
            </a:pPr>
            <a:r>
              <a:rPr lang="en-US" b="1" i="1" dirty="0"/>
              <a:t>Article 35</a:t>
            </a:r>
            <a:endParaRPr lang="en-US" dirty="0"/>
          </a:p>
          <a:p>
            <a:pPr marL="240030" indent="-171450">
              <a:buFont typeface="Arial" panose="020B0604020202020204" pitchFamily="34" charset="0"/>
              <a:buChar char="•"/>
            </a:pPr>
            <a:r>
              <a:rPr lang="en-US" dirty="0"/>
              <a:t>States Parties shall take all appropriate national, bilateral and multilateral measures to prevent the abduction of, the sale of or traffic in children for any purpose or in any form.</a:t>
            </a:r>
          </a:p>
          <a:p>
            <a:pPr marL="68580" indent="0">
              <a:buNone/>
            </a:pPr>
            <a:endParaRPr lang="en-AU" b="1" i="0" u="sng" dirty="0"/>
          </a:p>
          <a:p>
            <a:pPr marL="68580" indent="0">
              <a:buNone/>
            </a:pPr>
            <a:r>
              <a:rPr lang="en-US" b="1" i="1" dirty="0"/>
              <a:t>Article 36</a:t>
            </a:r>
            <a:endParaRPr lang="en-US" dirty="0"/>
          </a:p>
          <a:p>
            <a:pPr marL="240030" indent="-171450">
              <a:buFont typeface="Arial" panose="020B0604020202020204" pitchFamily="34" charset="0"/>
              <a:buChar char="•"/>
            </a:pPr>
            <a:r>
              <a:rPr lang="en-US" dirty="0"/>
              <a:t>States Parties shall protect the child against all other forms of exploitation prejudicial to any aspects of the child's welfare. </a:t>
            </a:r>
          </a:p>
          <a:p>
            <a:pPr marL="68580" indent="0">
              <a:buNone/>
            </a:pPr>
            <a:endParaRPr lang="en-US" dirty="0"/>
          </a:p>
          <a:p>
            <a:r>
              <a:rPr lang="en-US" b="1" i="1" dirty="0">
                <a:effectLst/>
              </a:rPr>
              <a:t>Article 39</a:t>
            </a:r>
            <a:endParaRPr lang="en-US" dirty="0">
              <a:effectLst/>
            </a:endParaRPr>
          </a:p>
          <a:p>
            <a:pPr marL="171450" indent="-171450">
              <a:buFont typeface="Arial" panose="020B0604020202020204" pitchFamily="34" charset="0"/>
              <a:buChar char="•"/>
            </a:pPr>
            <a:r>
              <a:rPr lang="en-US" dirty="0">
                <a:effectLst/>
              </a:rPr>
              <a:t>States Parties shall take all appropriate measures to promote physical and psychological recovery and social reintegration of a child victim of: any form of neglect, exploitation, or abuse; torture or any other form of cruel, inhuman or degrading treatment or punishment; or armed conflicts. Such recovery and reintegration shall take place in an environment which fosters the health, self-respect and dignity of the child. </a:t>
            </a:r>
          </a:p>
          <a:p>
            <a:pPr marL="68580" indent="0">
              <a:buNone/>
            </a:pPr>
            <a:endParaRPr lang="en-US" dirty="0"/>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a:t>
            </a:fld>
            <a:endParaRPr lang="en-AU">
              <a:solidFill>
                <a:prstClr val="black"/>
              </a:solidFill>
            </a:endParaRPr>
          </a:p>
        </p:txBody>
      </p:sp>
    </p:spTree>
    <p:extLst>
      <p:ext uri="{BB962C8B-B14F-4D97-AF65-F5344CB8AC3E}">
        <p14:creationId xmlns:p14="http://schemas.microsoft.com/office/powerpoint/2010/main" val="1484913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100" indent="-165100">
              <a:defRPr/>
            </a:pPr>
            <a:r>
              <a:rPr lang="en-AU" altLang="en-US" b="1" u="sng" dirty="0">
                <a:solidFill>
                  <a:srgbClr val="FF6600"/>
                </a:solidFill>
              </a:rPr>
              <a:t>EXPLAIN</a:t>
            </a:r>
          </a:p>
          <a:p>
            <a:pPr marL="165100" indent="-165100">
              <a:buFontTx/>
              <a:buChar char="•"/>
              <a:defRPr/>
            </a:pPr>
            <a:r>
              <a:rPr lang="en-US" altLang="en-US" dirty="0"/>
              <a:t>Whether you work in law enforcement or another government department, you have a legally binding responsibility to protect children from sexual exploitation.   </a:t>
            </a:r>
          </a:p>
          <a:p>
            <a:pPr marL="165100" indent="-165100">
              <a:buFontTx/>
              <a:buChar char="•"/>
              <a:defRPr/>
            </a:pPr>
            <a:r>
              <a:rPr lang="en-US" altLang="en-US" dirty="0"/>
              <a:t>Why is it important?</a:t>
            </a:r>
            <a:r>
              <a:rPr lang="en-US" altLang="en-US" baseline="0" dirty="0"/>
              <a:t>  Psychological harm has life long impact…</a:t>
            </a:r>
            <a:endParaRPr lang="en-US" altLang="en-US" dirty="0"/>
          </a:p>
          <a:p>
            <a:pPr marL="165100" indent="-165100">
              <a:defRPr/>
            </a:pPr>
            <a:endParaRPr lang="en-AU" altLang="en-US" b="1" u="sng" dirty="0">
              <a:solidFill>
                <a:srgbClr val="FF6600"/>
              </a:solidFill>
            </a:endParaRPr>
          </a:p>
          <a:p>
            <a:pPr marL="165100" indent="-165100">
              <a:defRPr/>
            </a:pPr>
            <a:r>
              <a:rPr lang="en-AU" altLang="en-US" b="1" u="sng" dirty="0">
                <a:solidFill>
                  <a:srgbClr val="FF6600"/>
                </a:solidFill>
              </a:rPr>
              <a:t>ASK</a:t>
            </a:r>
          </a:p>
          <a:p>
            <a:pPr marL="165100" indent="-165100">
              <a:buFontTx/>
              <a:buChar char="•"/>
              <a:defRPr/>
            </a:pPr>
            <a:r>
              <a:rPr lang="en-US" altLang="en-US" dirty="0"/>
              <a:t>Why does government have a responsibility for child protection?  </a:t>
            </a:r>
          </a:p>
          <a:p>
            <a:pPr marL="165100" indent="-165100">
              <a:buFontTx/>
              <a:buChar char="•"/>
              <a:defRPr/>
            </a:pPr>
            <a:r>
              <a:rPr lang="en-US" altLang="en-US" b="0" dirty="0">
                <a:solidFill>
                  <a:srgbClr val="C00000"/>
                </a:solidFill>
              </a:rPr>
              <a:t>Are</a:t>
            </a:r>
            <a:r>
              <a:rPr lang="en-US" altLang="en-US" b="0" baseline="0" dirty="0">
                <a:solidFill>
                  <a:srgbClr val="C00000"/>
                </a:solidFill>
              </a:rPr>
              <a:t> they</a:t>
            </a:r>
            <a:r>
              <a:rPr lang="en-US" altLang="en-US" b="0" dirty="0">
                <a:solidFill>
                  <a:srgbClr val="C00000"/>
                </a:solidFill>
              </a:rPr>
              <a:t> aware</a:t>
            </a:r>
            <a:r>
              <a:rPr lang="en-US" altLang="en-US" b="0" baseline="0" dirty="0">
                <a:solidFill>
                  <a:srgbClr val="C00000"/>
                </a:solidFill>
              </a:rPr>
              <a:t> of the Action Plan to Prevent and Respond to Violence against Children 2017 - 2021?.    What does that mean for law enforcement? (Cambodia, under Action Plan claims a zero tolerance attitude in line with the global movement to end violence against children, and in response to the CVACS  findings) </a:t>
            </a:r>
          </a:p>
          <a:p>
            <a:pPr marL="165100" indent="-165100">
              <a:buFontTx/>
              <a:buChar char="•"/>
              <a:defRPr/>
            </a:pPr>
            <a:r>
              <a:rPr lang="en-US" altLang="en-US" dirty="0"/>
              <a:t>Facilitator should invite answers from/discussion with the participants.</a:t>
            </a:r>
          </a:p>
          <a:p>
            <a:pPr marL="165100" indent="-165100">
              <a:defRPr/>
            </a:pPr>
            <a:endParaRPr lang="en-US" altLang="en-US" dirty="0"/>
          </a:p>
          <a:p>
            <a:pPr marL="165100" indent="-165100">
              <a:defRPr/>
            </a:pPr>
            <a:r>
              <a:rPr lang="en-US" altLang="en-US" b="1" u="sng" dirty="0">
                <a:solidFill>
                  <a:srgbClr val="FF6600"/>
                </a:solidFill>
              </a:rPr>
              <a:t>ANSWER:</a:t>
            </a:r>
          </a:p>
          <a:p>
            <a:r>
              <a:rPr lang="en-AU" sz="1200" kern="1200" dirty="0">
                <a:solidFill>
                  <a:schemeClr val="tx1"/>
                </a:solidFill>
                <a:effectLst/>
                <a:latin typeface="+mn-lt"/>
                <a:ea typeface="+mn-ea"/>
                <a:cs typeface="+mn-cs"/>
              </a:rPr>
              <a:t>In addition to the CNP - Anti-Human Trafficking and Juvenile Protection Department, there are five Cambodian government bodies working in the child protection: </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The Ministry of Social Affairs, Veterans and Youth Rehabilitation; </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The Ministry of Women Affairs; </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The Cambodian National Council for Children; </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The National Committee for Counter Trafficking; and </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The National Multi-Sector Taskforce for Orphans and Vulnerable Children. </a:t>
            </a:r>
            <a:endParaRPr lang="en-AU" altLang="en-US" dirty="0"/>
          </a:p>
          <a:p>
            <a:pPr marL="0" indent="0">
              <a:buFontTx/>
              <a:buNone/>
              <a:defRPr/>
            </a:pPr>
            <a:endParaRPr lang="en-AU" altLang="en-US" dirty="0"/>
          </a:p>
          <a:p>
            <a:pPr marL="0" indent="0">
              <a:buFontTx/>
              <a:buNone/>
              <a:defRPr/>
            </a:pPr>
            <a:r>
              <a:rPr lang="en-AU" sz="1200" kern="1200" dirty="0">
                <a:solidFill>
                  <a:schemeClr val="tx1"/>
                </a:solidFill>
                <a:effectLst/>
                <a:latin typeface="+mn-lt"/>
                <a:ea typeface="+mn-ea"/>
                <a:cs typeface="+mn-cs"/>
              </a:rPr>
              <a:t>There are a number of development partners (official aid), NGOs, charities and international law enforcement agencies working closely with the CNP to identify; reduce; prosecute; educate and provide post care to victims,</a:t>
            </a:r>
            <a:r>
              <a:rPr lang="en-AU" sz="1200" kern="1200" baseline="0" dirty="0">
                <a:solidFill>
                  <a:schemeClr val="tx1"/>
                </a:solidFill>
                <a:effectLst/>
                <a:latin typeface="+mn-lt"/>
                <a:ea typeface="+mn-ea"/>
                <a:cs typeface="+mn-cs"/>
              </a:rPr>
              <a:t> including: </a:t>
            </a:r>
          </a:p>
          <a:p>
            <a:pPr marL="171450" indent="-171450">
              <a:buFont typeface="Arial" panose="020B0604020202020204" pitchFamily="34" charset="0"/>
              <a:buChar char="•"/>
              <a:defRPr/>
            </a:pPr>
            <a:r>
              <a:rPr lang="en-AU" sz="1200" kern="1200" dirty="0">
                <a:solidFill>
                  <a:schemeClr val="tx1"/>
                </a:solidFill>
                <a:effectLst/>
                <a:latin typeface="+mn-lt"/>
                <a:ea typeface="+mn-ea"/>
                <a:cs typeface="+mn-cs"/>
              </a:rPr>
              <a:t>Australian Centre to Counter Child Exploitation (ACCCE);</a:t>
            </a:r>
          </a:p>
          <a:p>
            <a:pPr marL="171450" indent="-171450">
              <a:buFont typeface="Arial" panose="020B0604020202020204" pitchFamily="34" charset="0"/>
              <a:buChar char="•"/>
              <a:defRPr/>
            </a:pPr>
            <a:r>
              <a:rPr lang="en-AU" sz="1200" kern="1200" dirty="0">
                <a:solidFill>
                  <a:schemeClr val="tx1"/>
                </a:solidFill>
                <a:effectLst/>
                <a:latin typeface="+mn-lt"/>
                <a:ea typeface="+mn-ea"/>
                <a:cs typeface="+mn-cs"/>
              </a:rPr>
              <a:t>Action Pour Les </a:t>
            </a:r>
            <a:r>
              <a:rPr lang="en-AU" sz="1200" kern="1200" dirty="0" err="1">
                <a:solidFill>
                  <a:schemeClr val="tx1"/>
                </a:solidFill>
                <a:effectLst/>
                <a:latin typeface="+mn-lt"/>
                <a:ea typeface="+mn-ea"/>
                <a:cs typeface="+mn-cs"/>
              </a:rPr>
              <a:t>Enfants</a:t>
            </a:r>
            <a:r>
              <a:rPr lang="en-AU" sz="1200" kern="1200" dirty="0">
                <a:solidFill>
                  <a:schemeClr val="tx1"/>
                </a:solidFill>
                <a:effectLst/>
                <a:latin typeface="+mn-lt"/>
                <a:ea typeface="+mn-ea"/>
                <a:cs typeface="+mn-cs"/>
              </a:rPr>
              <a:t> (APLE); </a:t>
            </a:r>
          </a:p>
          <a:p>
            <a:pPr marL="171450" indent="-171450">
              <a:buFont typeface="Arial" panose="020B0604020202020204" pitchFamily="34" charset="0"/>
              <a:buChar char="•"/>
              <a:defRPr/>
            </a:pPr>
            <a:r>
              <a:rPr lang="en-AU" sz="1200" kern="1200" dirty="0">
                <a:solidFill>
                  <a:schemeClr val="tx1"/>
                </a:solidFill>
                <a:effectLst/>
                <a:latin typeface="+mn-lt"/>
                <a:ea typeface="+mn-ea"/>
                <a:cs typeface="+mn-cs"/>
              </a:rPr>
              <a:t>International Justice Mission (IJM);</a:t>
            </a:r>
          </a:p>
          <a:p>
            <a:pPr marL="171450" indent="-171450">
              <a:buFont typeface="Arial" panose="020B0604020202020204" pitchFamily="34" charset="0"/>
              <a:buChar char="•"/>
              <a:defRPr/>
            </a:pPr>
            <a:r>
              <a:rPr lang="en-AU" sz="1200" kern="1200" dirty="0">
                <a:solidFill>
                  <a:schemeClr val="tx1"/>
                </a:solidFill>
                <a:effectLst/>
                <a:latin typeface="+mn-lt"/>
                <a:ea typeface="+mn-ea"/>
                <a:cs typeface="+mn-cs"/>
              </a:rPr>
              <a:t>UNICEF, and </a:t>
            </a:r>
          </a:p>
          <a:p>
            <a:pPr marL="171450" indent="-171450">
              <a:buFont typeface="Arial" panose="020B0604020202020204" pitchFamily="34" charset="0"/>
              <a:buChar char="•"/>
              <a:defRPr/>
            </a:pPr>
            <a:r>
              <a:rPr lang="en-AU" sz="1200" kern="1200" dirty="0">
                <a:solidFill>
                  <a:schemeClr val="tx1"/>
                </a:solidFill>
                <a:effectLst/>
                <a:latin typeface="+mn-lt"/>
                <a:ea typeface="+mn-ea"/>
                <a:cs typeface="+mn-cs"/>
              </a:rPr>
              <a:t>Action against Child Exploitation </a:t>
            </a:r>
            <a:endParaRPr lang="en-AU" altLang="en-US" dirty="0"/>
          </a:p>
          <a:p>
            <a:pPr marL="0" indent="0">
              <a:buFontTx/>
              <a:buNone/>
              <a:defRPr/>
            </a:pPr>
            <a:endParaRPr lang="en-AU" altLang="en-US" dirty="0"/>
          </a:p>
          <a:p>
            <a:pPr marL="0" indent="0">
              <a:buFontTx/>
              <a:buNone/>
              <a:defRPr/>
            </a:pPr>
            <a:r>
              <a:rPr lang="en-AU" altLang="en-US" dirty="0"/>
              <a:t>These government and non-government bodies are not designed to replace the need for Policing, rather they are designed to compliment and provide assistance in combating child sexual exploitation by</a:t>
            </a:r>
            <a:r>
              <a:rPr lang="en-AU" altLang="en-US" baseline="0" dirty="0"/>
              <a:t> providing appropriate care for the victims to prevent further harm.</a:t>
            </a:r>
            <a:endParaRPr lang="en-AU" altLang="en-US" dirty="0"/>
          </a:p>
          <a:p>
            <a:pPr marL="0" indent="0">
              <a:buFontTx/>
              <a:buNone/>
              <a:defRPr/>
            </a:pPr>
            <a:endParaRPr lang="en-AU" altLang="en-US" dirty="0"/>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smtClean="0"/>
              <a:t>3</a:t>
            </a:fld>
            <a:endParaRPr lang="en-AU"/>
          </a:p>
        </p:txBody>
      </p:sp>
    </p:spTree>
    <p:extLst>
      <p:ext uri="{BB962C8B-B14F-4D97-AF65-F5344CB8AC3E}">
        <p14:creationId xmlns:p14="http://schemas.microsoft.com/office/powerpoint/2010/main" val="1484913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15" indent="-165415">
              <a:defRPr/>
            </a:pPr>
            <a:r>
              <a:rPr lang="en-US" sz="1100" b="1" u="sng" dirty="0">
                <a:solidFill>
                  <a:srgbClr val="FF6600"/>
                </a:solidFill>
              </a:rPr>
              <a:t>EXPLAIN</a:t>
            </a:r>
          </a:p>
          <a:p>
            <a:pPr marL="165415" indent="-165415">
              <a:buFont typeface="Arial" pitchFamily="34" charset="0"/>
              <a:buChar char="•"/>
              <a:defRPr/>
            </a:pPr>
            <a:r>
              <a:rPr lang="en-US" sz="1100" dirty="0"/>
              <a:t>Protecting children from sex tourism requires a multi-level child protection system that incorporates</a:t>
            </a:r>
            <a:r>
              <a:rPr lang="en-US" sz="1100" baseline="0" dirty="0"/>
              <a:t> – </a:t>
            </a:r>
            <a:r>
              <a:rPr lang="en-US" sz="1100" b="1" baseline="0" dirty="0">
                <a:solidFill>
                  <a:srgbClr val="FF0000"/>
                </a:solidFill>
              </a:rPr>
              <a:t>Prevention, Protection, Recovery/Reintegration &amp; Coordination</a:t>
            </a:r>
            <a:endParaRPr lang="en-US" sz="1100" b="1" dirty="0">
              <a:solidFill>
                <a:srgbClr val="FF0000"/>
              </a:solidFill>
            </a:endParaRPr>
          </a:p>
          <a:p>
            <a:pPr marL="165415" indent="-165415">
              <a:buFont typeface="Arial" pitchFamily="34" charset="0"/>
              <a:buChar char="•"/>
              <a:defRPr/>
            </a:pPr>
            <a:r>
              <a:rPr lang="en-US" dirty="0"/>
              <a:t>These areas are interconnected and form the mechanisms of an effective child protection system.</a:t>
            </a:r>
          </a:p>
          <a:p>
            <a:pPr marL="165415" indent="-165415">
              <a:defRPr/>
            </a:pPr>
            <a:endParaRPr lang="en-US" b="1" u="sng" dirty="0">
              <a:solidFill>
                <a:srgbClr val="FF6600"/>
              </a:solidFill>
            </a:endParaRPr>
          </a:p>
          <a:p>
            <a:pPr marL="165415" indent="-165415">
              <a:defRPr/>
            </a:pPr>
            <a:r>
              <a:rPr lang="en-US" b="1" u="sng" dirty="0">
                <a:solidFill>
                  <a:srgbClr val="FF6600"/>
                </a:solidFill>
              </a:rPr>
              <a:t>DESCRIBE</a:t>
            </a:r>
          </a:p>
          <a:p>
            <a:pPr marL="165415" indent="-165415">
              <a:buFont typeface="Arial" pitchFamily="34" charset="0"/>
              <a:buChar char="•"/>
              <a:defRPr/>
            </a:pPr>
            <a:r>
              <a:rPr lang="en-US" dirty="0"/>
              <a:t>Prevention involves </a:t>
            </a:r>
            <a:r>
              <a:rPr lang="en-AU" dirty="0"/>
              <a:t>building the resilience and awareness of communities to child sexual exploitation, and working with governments to develop effective national preventative measures, including reporting hotlines, community education programs</a:t>
            </a:r>
            <a:r>
              <a:rPr lang="en-AU" baseline="0" dirty="0"/>
              <a:t> and a robust investigative capability with a clear remit of responsibility.</a:t>
            </a:r>
            <a:endParaRPr lang="en-AU" dirty="0"/>
          </a:p>
          <a:p>
            <a:pPr marL="165415" indent="-165415">
              <a:buFont typeface="Arial" pitchFamily="34" charset="0"/>
              <a:buChar char="•"/>
              <a:defRPr/>
            </a:pPr>
            <a:r>
              <a:rPr lang="en-AU" dirty="0"/>
              <a:t>Protection involves the legal and regulatory frameworks. It includes law enforcement, judicial and prosecutorial functions to address the issue of child sexual exploitation.</a:t>
            </a:r>
          </a:p>
          <a:p>
            <a:pPr marL="165415" indent="-165415">
              <a:buFont typeface="Arial" pitchFamily="34" charset="0"/>
              <a:buChar char="•"/>
              <a:defRPr/>
            </a:pPr>
            <a:r>
              <a:rPr lang="en-AU" dirty="0"/>
              <a:t>Recovery and reintegration relates to the social welfare support for child victims of sexual exploitation and their families.  It addresses children physical, mental and social recovery needs and supports suitable avenues to reintegrate into communities.</a:t>
            </a:r>
          </a:p>
          <a:p>
            <a:pPr marL="165415" indent="-165415">
              <a:buFont typeface="Arial" pitchFamily="34" charset="0"/>
              <a:buChar char="•"/>
              <a:defRPr/>
            </a:pPr>
            <a:r>
              <a:rPr lang="en-AU" dirty="0"/>
              <a:t>Coordination is the overarching process of planning, arranging and coordinating activities to address child sex tourism.</a:t>
            </a:r>
            <a:endParaRPr lang="en-US" dirty="0"/>
          </a:p>
          <a:p>
            <a:endParaRPr lang="en-AU" dirty="0"/>
          </a:p>
          <a:p>
            <a:pPr marL="165100" indent="-165100">
              <a:defRPr/>
            </a:pPr>
            <a:r>
              <a:rPr lang="en-AU" altLang="en-US" b="1" u="sng" dirty="0">
                <a:solidFill>
                  <a:srgbClr val="FF6600"/>
                </a:solidFill>
              </a:rPr>
              <a:t>ASK</a:t>
            </a:r>
          </a:p>
          <a:p>
            <a:pPr marL="165100" indent="-165100">
              <a:buFontTx/>
              <a:buChar char="•"/>
              <a:defRPr/>
            </a:pPr>
            <a:r>
              <a:rPr lang="en-US" altLang="en-US" dirty="0"/>
              <a:t>Which departments and ministries have responsibility for protecting children from sexual exploitation in tourism and online in Cambodia.</a:t>
            </a:r>
            <a:r>
              <a:rPr lang="en-US" altLang="en-US" dirty="0">
                <a:solidFill>
                  <a:srgbClr val="00B0F0"/>
                </a:solidFill>
              </a:rPr>
              <a:t> </a:t>
            </a:r>
          </a:p>
          <a:p>
            <a:pPr marL="165100" indent="-165100">
              <a:buFontTx/>
              <a:buChar char="•"/>
              <a:defRPr/>
            </a:pPr>
            <a:r>
              <a:rPr lang="en-US" altLang="en-US" dirty="0"/>
              <a:t>Discuss the key governmental stakeholders and encourage participants to speak about various ministries/departments at the national and provincial level including those relating to tourism, interior, justice, law enforcement, social welfare, education, health, children’s affairs.  Also consider mass organisations and other governmental support services.</a:t>
            </a:r>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4</a:t>
            </a:fld>
            <a:endParaRPr lang="en-AU">
              <a:solidFill>
                <a:prstClr val="black"/>
              </a:solidFill>
            </a:endParaRPr>
          </a:p>
        </p:txBody>
      </p:sp>
    </p:spTree>
    <p:extLst>
      <p:ext uri="{BB962C8B-B14F-4D97-AF65-F5344CB8AC3E}">
        <p14:creationId xmlns:p14="http://schemas.microsoft.com/office/powerpoint/2010/main" val="1484913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sng" strike="noStrike" kern="1200" baseline="0" dirty="0">
                <a:solidFill>
                  <a:schemeClr val="tx1"/>
                </a:solidFill>
                <a:latin typeface="+mn-lt"/>
                <a:ea typeface="+mn-ea"/>
                <a:cs typeface="+mn-cs"/>
              </a:rPr>
              <a:t>ASK: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Assign one responsibility to each table and give them five minutes to think about what this responsibility entails.</a:t>
            </a:r>
            <a:endParaRPr lang="en-US" sz="1200" b="1"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sng" strike="noStrike" kern="1200" baseline="0" dirty="0">
                <a:solidFill>
                  <a:schemeClr val="tx1"/>
                </a:solidFill>
                <a:latin typeface="+mn-lt"/>
                <a:ea typeface="+mn-ea"/>
                <a:cs typeface="+mn-cs"/>
              </a:rPr>
              <a:t>ANSWER: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Detect: </a:t>
            </a:r>
            <a:r>
              <a:rPr lang="en-US" sz="1200" b="0" i="0" u="none" strike="noStrike" kern="1200" baseline="0" dirty="0">
                <a:solidFill>
                  <a:schemeClr val="tx1"/>
                </a:solidFill>
                <a:latin typeface="+mn-lt"/>
                <a:ea typeface="+mn-ea"/>
                <a:cs typeface="+mn-cs"/>
              </a:rPr>
              <a:t>Detection requires mechanisms for information to be reported and shared.  This includes providing a variety of avenues for the community to report information to Police, as well as intelligence sharing with domestic, national and international agencies. Aside from sharing a common professional culture, working with other policing agencies also enhances the capability to deal with criminal issues of mutual concern. This cooperation may be through joint operations, support to partner agencies, liaison and/ or information sharing. </a:t>
            </a:r>
          </a:p>
          <a:p>
            <a:r>
              <a:rPr lang="en-US" sz="1200" b="1" i="0" u="none" strike="noStrike" kern="1200" baseline="0" dirty="0">
                <a:solidFill>
                  <a:schemeClr val="tx1"/>
                </a:solidFill>
                <a:latin typeface="+mn-lt"/>
                <a:ea typeface="+mn-ea"/>
                <a:cs typeface="+mn-cs"/>
              </a:rPr>
              <a:t>Investigate: </a:t>
            </a:r>
            <a:r>
              <a:rPr lang="en-US" sz="1200" b="0" i="0" u="none" strike="noStrike" kern="1200" baseline="0" dirty="0">
                <a:solidFill>
                  <a:schemeClr val="tx1"/>
                </a:solidFill>
                <a:latin typeface="+mn-lt"/>
                <a:ea typeface="+mn-ea"/>
                <a:cs typeface="+mn-cs"/>
              </a:rPr>
              <a:t>Investigations are an objective search for the truth by the discovery and presentation of evidence in an exhaustive, comprehensive and </a:t>
            </a:r>
            <a:r>
              <a:rPr lang="en-US" sz="1200" b="0" i="0" u="none" strike="noStrike" kern="1200" baseline="0" dirty="0" err="1">
                <a:solidFill>
                  <a:schemeClr val="tx1"/>
                </a:solidFill>
                <a:latin typeface="+mn-lt"/>
                <a:ea typeface="+mn-ea"/>
                <a:cs typeface="+mn-cs"/>
              </a:rPr>
              <a:t>organised</a:t>
            </a:r>
            <a:r>
              <a:rPr lang="en-US" sz="1200" b="0" i="0" u="none" strike="noStrike" kern="1200" baseline="0" dirty="0">
                <a:solidFill>
                  <a:schemeClr val="tx1"/>
                </a:solidFill>
                <a:latin typeface="+mn-lt"/>
                <a:ea typeface="+mn-ea"/>
                <a:cs typeface="+mn-cs"/>
              </a:rPr>
              <a:t> manner. The term investigation can also include intelligence processes which directly support the gathering of admissible evidence. Investigations provide a service to the community by having a positive impact on crime, national security and the public interest. Investigations are a fundamental role of Policing, however cannot occur without the establishment of proper detection methods. </a:t>
            </a:r>
          </a:p>
          <a:p>
            <a:r>
              <a:rPr lang="en-US" sz="1200" b="1" i="0" u="none" strike="noStrike" kern="1200" baseline="0" dirty="0">
                <a:solidFill>
                  <a:schemeClr val="tx1"/>
                </a:solidFill>
                <a:latin typeface="+mn-lt"/>
                <a:ea typeface="+mn-ea"/>
                <a:cs typeface="+mn-cs"/>
              </a:rPr>
              <a:t>Prosecution. </a:t>
            </a:r>
            <a:r>
              <a:rPr lang="en-US" sz="1200" b="0" i="0" u="none" strike="noStrike" kern="1200" baseline="0" dirty="0">
                <a:solidFill>
                  <a:schemeClr val="tx1"/>
                </a:solidFill>
                <a:latin typeface="+mn-lt"/>
                <a:ea typeface="+mn-ea"/>
                <a:cs typeface="+mn-cs"/>
              </a:rPr>
              <a:t>Prosecution means the initiation, conduct and ongoing support to formal judicial proceedings against an individual or individuals believed to have committed a specific criminal offence(s). The investigator’s level and type of involvement in the prosecution process may vary from case to case, but the provision of a brief of evidence to prosecutors will usually be the cornerstone of that involvement.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Disruption. </a:t>
            </a:r>
            <a:r>
              <a:rPr lang="en-US" sz="1200" b="0" i="0" u="none" strike="noStrike" kern="1200" baseline="0" dirty="0">
                <a:solidFill>
                  <a:schemeClr val="tx1"/>
                </a:solidFill>
                <a:latin typeface="+mn-lt"/>
                <a:ea typeface="+mn-ea"/>
                <a:cs typeface="+mn-cs"/>
              </a:rPr>
              <a:t>A disruption outcome delays, diverts or otherwise complicates the commission of criminal activity or the operations of a criminal entity. A successful disruption outcome may also be a significant increase in the risks and/or costs borne by an individual, group or network undertaking or participating in a criminal activity. Disruption may be achieved through a variety of lawful actions in differing circumstances; in some cases this may be by the same type of action that would achieve prevention in other situations.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Collaborate: </a:t>
            </a:r>
            <a:r>
              <a:rPr lang="en-US" sz="1200" b="0" i="0" u="none" strike="noStrike" kern="1200" baseline="0" dirty="0">
                <a:solidFill>
                  <a:schemeClr val="tx1"/>
                </a:solidFill>
                <a:latin typeface="+mn-lt"/>
                <a:ea typeface="+mn-ea"/>
                <a:cs typeface="+mn-cs"/>
              </a:rPr>
              <a:t>Collaboration brings capabilities, authority, expertise, capacity and operational reach that may not be achievable within a single agencies resources. Collaboration allows for a multijurisdictional, multidisciplinary approach to crime, applying a range of policing and administrative powers, public and private sector capacities to resolve shared criminal and public security issues. </a:t>
            </a:r>
          </a:p>
          <a:p>
            <a:r>
              <a:rPr lang="en-US" sz="1200" b="1" i="0" u="none" strike="noStrike" kern="1200" baseline="0" dirty="0">
                <a:solidFill>
                  <a:schemeClr val="tx1"/>
                </a:solidFill>
                <a:latin typeface="+mn-lt"/>
                <a:ea typeface="+mn-ea"/>
                <a:cs typeface="+mn-cs"/>
              </a:rPr>
              <a:t>Educate: </a:t>
            </a:r>
            <a:r>
              <a:rPr lang="en-US" sz="1200" b="0" i="0" u="none" strike="noStrike" kern="1200" baseline="0" dirty="0">
                <a:solidFill>
                  <a:schemeClr val="tx1"/>
                </a:solidFill>
                <a:latin typeface="+mn-lt"/>
                <a:ea typeface="+mn-ea"/>
                <a:cs typeface="+mn-cs"/>
              </a:rPr>
              <a:t>Educate the community to foster public support, confidence and assistance in investigating criminal activity. The provision of information regarding the indicators of child sex tourism assist the community to detect and reports suspicious activity to Police.</a:t>
            </a:r>
          </a:p>
          <a:p>
            <a:r>
              <a:rPr lang="en-US" sz="1200" b="1" i="0" u="none" strike="noStrike" kern="1200" baseline="0" dirty="0">
                <a:solidFill>
                  <a:schemeClr val="tx1"/>
                </a:solidFill>
                <a:latin typeface="+mn-lt"/>
                <a:ea typeface="+mn-ea"/>
                <a:cs typeface="+mn-cs"/>
              </a:rPr>
              <a:t>Prevention. </a:t>
            </a:r>
            <a:r>
              <a:rPr lang="en-US" sz="1200" b="0" i="0" u="none" strike="noStrike" kern="1200" baseline="0" dirty="0">
                <a:solidFill>
                  <a:schemeClr val="tx1"/>
                </a:solidFill>
                <a:latin typeface="+mn-lt"/>
                <a:ea typeface="+mn-ea"/>
                <a:cs typeface="+mn-cs"/>
              </a:rPr>
              <a:t>A prevention outcome is achieved when an individual, group or network stops or is stopped from committing or continuing to commit criminal activity. Prevention outcomes may take many different forms, as lawfully appropriate to the circumstances. </a:t>
            </a:r>
          </a:p>
          <a:p>
            <a:endParaRPr lang="en-US" sz="1200" b="1" i="0" u="none" strike="noStrike" kern="1200" baseline="0" dirty="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5</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Through collaboration and intelligence sharing, the AFP can prosecute Australian citizens for certain child exploitation offences committed in Cambodia. This allows the AFP to prosecute activities that currently fall outside the legislative framework of Cambodia, but contribute significantly to Australian’s travelling to Cambodia to engage in child sex tourism.</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To effectively detect, investigate and prosecute these offences, the AFP relies heavily on the assistance that Cambodian law enforcement can provide to the judicial process. Successful collaboration will ultimately reduce the number of Australians who view Cambodia as a child sex tourism destination, while also ensuring Australian offenders are recorded on the Child Sex Offender register and prevented from travelling outside Australia.</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offences for which the AFP can prosecute include, but are not limited to, the below offences.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272.8 Sexual intercourse with child outside Australia</a:t>
            </a:r>
          </a:p>
          <a:p>
            <a:r>
              <a:rPr lang="en-US" sz="1200" b="0" i="0" u="none" strike="noStrike" kern="1200" baseline="0" dirty="0">
                <a:solidFill>
                  <a:schemeClr val="tx1"/>
                </a:solidFill>
                <a:latin typeface="+mn-lt"/>
                <a:ea typeface="+mn-ea"/>
                <a:cs typeface="+mn-cs"/>
              </a:rPr>
              <a:t>272.9 Sexual activity (other than sexual intercourse) with child outside Australia</a:t>
            </a:r>
          </a:p>
          <a:p>
            <a:r>
              <a:rPr lang="en-US" sz="1200" b="0" i="0" u="none" strike="noStrike" kern="1200" baseline="0" dirty="0">
                <a:solidFill>
                  <a:schemeClr val="tx1"/>
                </a:solidFill>
                <a:latin typeface="+mn-lt"/>
                <a:ea typeface="+mn-ea"/>
                <a:cs typeface="+mn-cs"/>
              </a:rPr>
              <a:t>272.10 Aggravated offence—child with mental impairment or under care, supervision or authority of defendant </a:t>
            </a:r>
          </a:p>
          <a:p>
            <a:r>
              <a:rPr lang="en-US" sz="1200" b="0" i="0" u="none" strike="noStrike" kern="1200" baseline="0" dirty="0">
                <a:solidFill>
                  <a:schemeClr val="tx1"/>
                </a:solidFill>
                <a:latin typeface="+mn-lt"/>
                <a:ea typeface="+mn-ea"/>
                <a:cs typeface="+mn-cs"/>
              </a:rPr>
              <a:t>272.11 Persistent sexual abuse of child outside Australia </a:t>
            </a:r>
          </a:p>
          <a:p>
            <a:r>
              <a:rPr lang="en-US" sz="1200" b="0" i="0" u="none" strike="noStrike" kern="1200" baseline="0" dirty="0">
                <a:solidFill>
                  <a:schemeClr val="tx1"/>
                </a:solidFill>
                <a:latin typeface="+mn-lt"/>
                <a:ea typeface="+mn-ea"/>
                <a:cs typeface="+mn-cs"/>
              </a:rPr>
              <a:t>272.12 Sexual intercourse with young person outside Australia—defendant in position of trust or authority </a:t>
            </a:r>
          </a:p>
          <a:p>
            <a:r>
              <a:rPr lang="en-US" sz="1200" b="0" i="0" u="none" strike="noStrike" kern="1200" baseline="0" dirty="0">
                <a:solidFill>
                  <a:schemeClr val="tx1"/>
                </a:solidFill>
                <a:latin typeface="+mn-lt"/>
                <a:ea typeface="+mn-ea"/>
                <a:cs typeface="+mn-cs"/>
              </a:rPr>
              <a:t>272.13 Sexual activity (other than sexual intercourse) with young person outside Australia—defendant in position of trust or authority </a:t>
            </a:r>
          </a:p>
          <a:p>
            <a:r>
              <a:rPr lang="en-US" sz="1200" b="0" i="0" u="none" strike="noStrike" kern="1200" baseline="0" dirty="0">
                <a:solidFill>
                  <a:schemeClr val="tx1"/>
                </a:solidFill>
                <a:latin typeface="+mn-lt"/>
                <a:ea typeface="+mn-ea"/>
                <a:cs typeface="+mn-cs"/>
              </a:rPr>
              <a:t>272.14 Procuring child to engage in sexual activity outside Australia </a:t>
            </a:r>
          </a:p>
          <a:p>
            <a:r>
              <a:rPr lang="en-US" sz="1200" b="1" i="0" u="none" strike="noStrike" kern="1200" baseline="0" dirty="0">
                <a:solidFill>
                  <a:srgbClr val="FF0000"/>
                </a:solidFill>
                <a:latin typeface="+mn-lt"/>
                <a:ea typeface="+mn-ea"/>
                <a:cs typeface="+mn-cs"/>
              </a:rPr>
              <a:t>272.15 “Grooming” child to engage in sexual activity outside Australia – 12yrs imprisonment</a:t>
            </a:r>
          </a:p>
          <a:p>
            <a:r>
              <a:rPr lang="en-US" sz="1200" b="1" i="0" u="none" strike="noStrike" kern="1200" baseline="0" dirty="0">
                <a:solidFill>
                  <a:srgbClr val="FF0000"/>
                </a:solidFill>
                <a:latin typeface="+mn-lt"/>
                <a:ea typeface="+mn-ea"/>
                <a:cs typeface="+mn-cs"/>
              </a:rPr>
              <a:t>273.5 Possessing, controlling, producing, distributing or obtaining child pornography material outside Australia – 15yrs imprisonment</a:t>
            </a:r>
          </a:p>
          <a:p>
            <a:r>
              <a:rPr lang="en-US" sz="1200" b="1" i="0" u="none" strike="noStrike" kern="1200" baseline="0" dirty="0">
                <a:solidFill>
                  <a:srgbClr val="FF0000"/>
                </a:solidFill>
                <a:latin typeface="+mn-lt"/>
                <a:ea typeface="+mn-ea"/>
                <a:cs typeface="+mn-cs"/>
              </a:rPr>
              <a:t>273.6 Possessing, controlling, producing, distributing or obtaining child abuse material outside Australia – 15yrs imprisonment</a:t>
            </a:r>
          </a:p>
          <a:p>
            <a:r>
              <a:rPr lang="en-US" sz="1200" b="1" i="0" u="none" strike="noStrike" kern="1200" baseline="0" dirty="0">
                <a:solidFill>
                  <a:srgbClr val="FF0000"/>
                </a:solidFill>
                <a:latin typeface="+mn-lt"/>
                <a:ea typeface="+mn-ea"/>
                <a:cs typeface="+mn-cs"/>
              </a:rPr>
              <a:t>273.7 Aggravated offence—offence involving conduct on 3 or more occasions and 2 or more people – 25yrs imprisonment</a:t>
            </a:r>
          </a:p>
          <a:p>
            <a:endParaRPr lang="en-US" sz="1200" b="1"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6</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Passports Legislation Amendment (Overseas Travel by Child Sex Offenders) Act’</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Passed</a:t>
            </a:r>
            <a:r>
              <a:rPr lang="en-AU" sz="1200" kern="1200" baseline="0" dirty="0">
                <a:solidFill>
                  <a:schemeClr val="tx1"/>
                </a:solidFill>
                <a:effectLst/>
                <a:latin typeface="+mn-lt"/>
                <a:ea typeface="+mn-ea"/>
                <a:cs typeface="+mn-cs"/>
              </a:rPr>
              <a:t> in 2017</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Prevents</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Registered Child Sex Offenders (RCSO’s) from travelling without permission from a competent authority. </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Child offender registries in each state and territory can request the Department of Foreign Affairs and Trade (DFAT) to: </a:t>
            </a:r>
          </a:p>
          <a:p>
            <a:pPr marL="628650" lvl="1" indent="-171450">
              <a:buFont typeface="Arial" panose="020B0604020202020204" pitchFamily="34" charset="0"/>
              <a:buChar char="•"/>
            </a:pPr>
            <a:r>
              <a:rPr lang="en-AU" sz="1200" kern="1200" dirty="0">
                <a:solidFill>
                  <a:schemeClr val="tx1"/>
                </a:solidFill>
                <a:effectLst/>
                <a:latin typeface="+mn-lt"/>
                <a:ea typeface="+mn-ea"/>
                <a:cs typeface="+mn-cs"/>
              </a:rPr>
              <a:t>cancel an Australian passport; </a:t>
            </a:r>
          </a:p>
          <a:p>
            <a:pPr marL="628650" lvl="1" indent="-171450">
              <a:buFont typeface="Arial" panose="020B0604020202020204" pitchFamily="34" charset="0"/>
              <a:buChar char="•"/>
            </a:pPr>
            <a:r>
              <a:rPr lang="en-AU" sz="1200" kern="1200" dirty="0">
                <a:solidFill>
                  <a:schemeClr val="tx1"/>
                </a:solidFill>
                <a:effectLst/>
                <a:latin typeface="+mn-lt"/>
                <a:ea typeface="+mn-ea"/>
                <a:cs typeface="+mn-cs"/>
              </a:rPr>
              <a:t>request the surrender of a foreign passport; or </a:t>
            </a:r>
          </a:p>
          <a:p>
            <a:pPr marL="628650" lvl="1" indent="-171450">
              <a:buFont typeface="Arial" panose="020B0604020202020204" pitchFamily="34" charset="0"/>
              <a:buChar char="•"/>
            </a:pPr>
            <a:r>
              <a:rPr lang="en-AU" sz="1200" kern="1200" dirty="0">
                <a:solidFill>
                  <a:schemeClr val="tx1"/>
                </a:solidFill>
                <a:effectLst/>
                <a:latin typeface="+mn-lt"/>
                <a:ea typeface="+mn-ea"/>
                <a:cs typeface="+mn-cs"/>
              </a:rPr>
              <a:t>issue a limited validity Australian Passport.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As a result, between December 2017 and January 2019, 89 registered sex offenders had their Australian passports cancelled, four had to surrender their foreign passport and 2,028 offenders were denied new passports.</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Unlike Cambodia, Vietnam does not recognise a Registered Sex Offenders lists, allowing offenders free passage into their country.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A flow-on effect from this legislation preventing or restricting the travel of registered sex offenders to Southeast Asia, could be growth in the “Live Streaming” Child Abuse industry in Cambodia. This highlights the continual change in this environment and the ever-evolving challenges for law enforcement.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A lack of capability and expertise in online offending makes it difficult to determine the full extent of this criminal activity and level of involvement by Australians.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NGO’s have recently identified a decline in the number of reported contact child exploitation offences. It is unknown if this decline is due to: </a:t>
            </a:r>
          </a:p>
          <a:p>
            <a:r>
              <a:rPr lang="en-AU" sz="1200" kern="1200" dirty="0">
                <a:solidFill>
                  <a:schemeClr val="tx1"/>
                </a:solidFill>
                <a:effectLst/>
                <a:latin typeface="+mn-lt"/>
                <a:ea typeface="+mn-ea"/>
                <a:cs typeface="+mn-cs"/>
              </a:rPr>
              <a:t> travel restrictions placed on registered sex offender; </a:t>
            </a:r>
          </a:p>
          <a:p>
            <a:r>
              <a:rPr lang="en-AU" sz="1200" kern="1200" dirty="0">
                <a:solidFill>
                  <a:schemeClr val="tx1"/>
                </a:solidFill>
                <a:effectLst/>
                <a:latin typeface="+mn-lt"/>
                <a:ea typeface="+mn-ea"/>
                <a:cs typeface="+mn-cs"/>
              </a:rPr>
              <a:t> the emergence of online offending; </a:t>
            </a:r>
          </a:p>
          <a:p>
            <a:r>
              <a:rPr lang="en-AU" sz="1200" kern="1200" dirty="0">
                <a:solidFill>
                  <a:schemeClr val="tx1"/>
                </a:solidFill>
                <a:effectLst/>
                <a:latin typeface="+mn-lt"/>
                <a:ea typeface="+mn-ea"/>
                <a:cs typeface="+mn-cs"/>
              </a:rPr>
              <a:t> changes in the methodology of the offending; </a:t>
            </a:r>
          </a:p>
          <a:p>
            <a:r>
              <a:rPr lang="en-AU" sz="1200" kern="1200" dirty="0">
                <a:solidFill>
                  <a:schemeClr val="tx1"/>
                </a:solidFill>
                <a:effectLst/>
                <a:latin typeface="+mn-lt"/>
                <a:ea typeface="+mn-ea"/>
                <a:cs typeface="+mn-cs"/>
              </a:rPr>
              <a:t> transient offenders making it difficult to identify, detect and monitor; or </a:t>
            </a:r>
          </a:p>
          <a:p>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DE39B2A3-6CFB-4F02-B9A3-8C3903D6ADA2}" type="slidenum">
              <a:rPr lang="en-AU" altLang="en-US">
                <a:solidFill>
                  <a:prstClr val="black"/>
                </a:solidFill>
              </a:rPr>
              <a:pPr/>
              <a:t>7</a:t>
            </a:fld>
            <a:endParaRPr lang="en-AU" altLang="en-US">
              <a:solidFill>
                <a:prstClr val="black"/>
              </a:solidFill>
            </a:endParaRPr>
          </a:p>
        </p:txBody>
      </p:sp>
    </p:spTree>
    <p:extLst>
      <p:ext uri="{BB962C8B-B14F-4D97-AF65-F5344CB8AC3E}">
        <p14:creationId xmlns:p14="http://schemas.microsoft.com/office/powerpoint/2010/main" val="2750081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The Australian National Child Offender Register (ANCOR) was created in response to a resolution of the Australasian Police Minister’s Council in 2002. in which it was identified there was a need for a nationally consistent approach to the registration of child sex offenders and other specified offences against children. ANCOR was subsequently officially launched in September 2004. </a:t>
            </a:r>
          </a:p>
          <a:p>
            <a:endParaRPr lang="en-AU" altLang="en-US" dirty="0"/>
          </a:p>
          <a:p>
            <a:r>
              <a:rPr lang="en-AU" altLang="en-US" dirty="0"/>
              <a:t>All convicted child sex offenders are registered on ANCOR. This includes online child sex offenders. There are approximately </a:t>
            </a:r>
            <a:r>
              <a:rPr lang="en-AU" altLang="en-US" dirty="0">
                <a:solidFill>
                  <a:srgbClr val="FF0000"/>
                </a:solidFill>
              </a:rPr>
              <a:t>16,000 </a:t>
            </a:r>
            <a:r>
              <a:rPr lang="en-AU" altLang="en-US" dirty="0"/>
              <a:t>registered sex offenders listed on ANCOR. This number obviously changes daily as new convicted offenders are added or removed – having been recorded on the register for the period set for their particular offence by respective courts.  ANCOR requires convicted child sex offenders to inform Registrars in the relevant State or Territory of certain personal information for a period of time after they are released into the community (not retrospective).</a:t>
            </a:r>
          </a:p>
          <a:p>
            <a:endParaRPr lang="en-AU" altLang="en-US" dirty="0"/>
          </a:p>
          <a:p>
            <a:r>
              <a:rPr lang="en-AU" altLang="en-US" dirty="0"/>
              <a:t>This includes any plans for overseas travel. Each State and Territory is required, upon being informed by a registrable offender of their intention to travel internationally, to notify the AFP. The AFP will then notify and forward, through the AFP International Network or through a Green Notice</a:t>
            </a:r>
            <a:r>
              <a:rPr lang="en-AU" altLang="en-US" baseline="0" dirty="0"/>
              <a:t> with Interpol</a:t>
            </a:r>
            <a:r>
              <a:rPr lang="en-AU" altLang="en-US" dirty="0"/>
              <a:t>, the details of certain registrable offenders to the relevant overseas authorities. For a variety of reasons, this reporting obligation is not always fulfilled. Failure to provide the required information is a criminal offence.</a:t>
            </a:r>
          </a:p>
          <a:p>
            <a:endParaRPr lang="en-AU" altLang="en-US" dirty="0"/>
          </a:p>
          <a:p>
            <a:r>
              <a:rPr lang="en-AU" altLang="en-US" dirty="0"/>
              <a:t>It is important to note that at the moment registration on ANCOR does not prevent travel.</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sng" strike="noStrike" kern="1200" cap="none" spc="0" normalizeH="0" baseline="0" noProof="0" dirty="0">
                <a:ln>
                  <a:noFill/>
                </a:ln>
                <a:solidFill>
                  <a:prstClr val="black"/>
                </a:solidFill>
                <a:effectLst/>
                <a:uLnTx/>
                <a:uFillTx/>
                <a:latin typeface="+mn-lt"/>
                <a:ea typeface="+mn-ea"/>
                <a:cs typeface="+mn-cs"/>
              </a:rPr>
              <a:t>Notifying Foreign Countries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a:ln>
                  <a:noFill/>
                </a:ln>
                <a:solidFill>
                  <a:prstClr val="black"/>
                </a:solidFill>
                <a:effectLst/>
                <a:uLnTx/>
                <a:uFillTx/>
                <a:latin typeface="+mn-lt"/>
                <a:ea typeface="+mn-ea"/>
                <a:cs typeface="+mn-cs"/>
              </a:rPr>
              <a:t>Advise Post through LO network and through Interpol Green Notice.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a:ln>
                  <a:noFill/>
                </a:ln>
                <a:solidFill>
                  <a:prstClr val="black"/>
                </a:solidFill>
                <a:effectLst/>
                <a:uLnTx/>
                <a:uFillTx/>
                <a:latin typeface="+mn-lt"/>
                <a:ea typeface="+mn-ea"/>
                <a:cs typeface="+mn-cs"/>
              </a:rPr>
              <a:t>It is a decision for the relevant country’s law enforcement agencies as to what action they take in respect of the RO and the AFP requests to be notified of details regarding any action taken. If it is decided to deny entry or determine that the RO will not be permitted entry in the future, please provide authorisation for the AFP to disseminate this information to the RO and relevant Australian authorities.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a:ln>
                  <a:noFill/>
                </a:ln>
                <a:solidFill>
                  <a:prstClr val="black"/>
                </a:solidFill>
                <a:effectLst/>
                <a:uLnTx/>
                <a:uFillTx/>
                <a:latin typeface="+mn-lt"/>
                <a:ea typeface="+mn-ea"/>
                <a:cs typeface="+mn-cs"/>
              </a:rPr>
              <a:t>Where suspects or offenders are not on the ANCOR and it is suspected they are intending to engage in or commit Child Sex Tourism Offences it is still CPO (AFP’s) position (on a case by case basis) that we will notify via the AFP International Network or through an Interpol green notice, the travellers details to the destination country.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a:ln>
                  <a:noFill/>
                </a:ln>
                <a:solidFill>
                  <a:prstClr val="black"/>
                </a:solidFill>
                <a:effectLst/>
                <a:uLnTx/>
                <a:uFillTx/>
                <a:latin typeface="+mn-lt"/>
                <a:ea typeface="+mn-ea"/>
                <a:cs typeface="+mn-cs"/>
              </a:rPr>
              <a:t>It is a matter for the destination country to determine what action they may take in respect of the information provided. In some cases foreign jurisdictions have taken a decision to deny entry to the destination country or in other cases law enforcement in those countries have commenced their own investigations.</a:t>
            </a:r>
            <a:endParaRPr kumimoji="0" lang="en-AU" alt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a:p>
            <a:endParaRPr lang="en-AU" dirty="0"/>
          </a:p>
        </p:txBody>
      </p:sp>
      <p:sp>
        <p:nvSpPr>
          <p:cNvPr id="4" name="Slide Number Placeholder 3"/>
          <p:cNvSpPr>
            <a:spLocks noGrp="1"/>
          </p:cNvSpPr>
          <p:nvPr>
            <p:ph type="sldNum" sz="quarter" idx="10"/>
          </p:nvPr>
        </p:nvSpPr>
        <p:spPr/>
        <p:txBody>
          <a:bodyPr/>
          <a:lstStyle/>
          <a:p>
            <a:fld id="{DE39B2A3-6CFB-4F02-B9A3-8C3903D6ADA2}" type="slidenum">
              <a:rPr lang="en-AU" altLang="en-US">
                <a:solidFill>
                  <a:prstClr val="black"/>
                </a:solidFill>
              </a:rPr>
              <a:pPr/>
              <a:t>8</a:t>
            </a:fld>
            <a:endParaRPr lang="en-AU" altLang="en-US">
              <a:solidFill>
                <a:prstClr val="black"/>
              </a:solidFill>
            </a:endParaRPr>
          </a:p>
        </p:txBody>
      </p:sp>
    </p:spTree>
    <p:extLst>
      <p:ext uri="{BB962C8B-B14F-4D97-AF65-F5344CB8AC3E}">
        <p14:creationId xmlns:p14="http://schemas.microsoft.com/office/powerpoint/2010/main" val="27500810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0113" y="1120571"/>
            <a:ext cx="3602743" cy="1642875"/>
          </a:xfrm>
          <a:prstGeom prst="rect">
            <a:avLst/>
          </a:prstGeom>
          <a:noFill/>
          <a:ln w="190500" cap="sq">
            <a:noFill/>
            <a:miter lim="800000"/>
          </a:ln>
          <a:effectLst/>
        </p:spPr>
      </p:pic>
      <p:sp>
        <p:nvSpPr>
          <p:cNvPr id="14" name="TextBox 13"/>
          <p:cNvSpPr txBox="1"/>
          <p:nvPr userDrawn="1"/>
        </p:nvSpPr>
        <p:spPr>
          <a:xfrm>
            <a:off x="4178819" y="6419850"/>
            <a:ext cx="777778" cy="338554"/>
          </a:xfrm>
          <a:prstGeom prst="rect">
            <a:avLst/>
          </a:prstGeom>
          <a:noFill/>
        </p:spPr>
        <p:txBody>
          <a:bodyPr wrap="none" rtlCol="0">
            <a:spAutoFit/>
          </a:bodyPr>
          <a:lstStyle/>
          <a:p>
            <a:pPr algn="ctr" eaLnBrk="0" fontAlgn="base" hangingPunct="0">
              <a:spcBef>
                <a:spcPct val="0"/>
              </a:spcBef>
              <a:spcAft>
                <a:spcPct val="0"/>
              </a:spcAft>
            </a:pPr>
            <a:r>
              <a:rPr lang="en-AU" sz="1600" dirty="0">
                <a:solidFill>
                  <a:srgbClr val="FF0000"/>
                </a:solidFill>
              </a:rPr>
              <a:t>FOUO</a:t>
            </a:r>
            <a:endParaRPr lang="en-AU" sz="2000" dirty="0">
              <a:solidFill>
                <a:srgbClr val="FF0000"/>
              </a:solidFill>
            </a:endParaRPr>
          </a:p>
        </p:txBody>
      </p:sp>
    </p:spTree>
    <p:extLst>
      <p:ext uri="{BB962C8B-B14F-4D97-AF65-F5344CB8AC3E}">
        <p14:creationId xmlns:p14="http://schemas.microsoft.com/office/powerpoint/2010/main" val="785789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363675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1994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900112" y="1490662"/>
            <a:ext cx="2300287" cy="4516437"/>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90662"/>
            <a:ext cx="5486400" cy="4516437"/>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Title 1"/>
          <p:cNvSpPr>
            <a:spLocks noGrp="1"/>
          </p:cNvSpPr>
          <p:nvPr>
            <p:ph type="title"/>
          </p:nvPr>
        </p:nvSpPr>
        <p:spPr>
          <a:xfrm>
            <a:off x="1946275" y="319314"/>
            <a:ext cx="6726238" cy="661414"/>
          </a:xfrm>
        </p:spPr>
        <p:txBody>
          <a:bodyPr/>
          <a:lstStyle/>
          <a:p>
            <a:r>
              <a:rPr kumimoji="0" lang="en-US" dirty="0"/>
              <a:t>Click to edit Master title style</a:t>
            </a:r>
          </a:p>
        </p:txBody>
      </p:sp>
    </p:spTree>
    <p:extLst>
      <p:ext uri="{BB962C8B-B14F-4D97-AF65-F5344CB8AC3E}">
        <p14:creationId xmlns:p14="http://schemas.microsoft.com/office/powerpoint/2010/main" val="1649848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2000">
              <a:schemeClr val="bg2">
                <a:lumMod val="50000"/>
              </a:schemeClr>
            </a:gs>
            <a:gs pos="100000">
              <a:srgbClr val="123884"/>
            </a:gs>
          </a:gsLst>
          <a:lin ang="54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0" y="1052736"/>
            <a:ext cx="9144000" cy="532859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AU">
              <a:solidFill>
                <a:srgbClr val="FFFFFF"/>
              </a:solidFill>
            </a:endParaRPr>
          </a:p>
        </p:txBody>
      </p:sp>
      <p:sp>
        <p:nvSpPr>
          <p:cNvPr id="22" name="Title Placeholder 21"/>
          <p:cNvSpPr>
            <a:spLocks noGrp="1"/>
          </p:cNvSpPr>
          <p:nvPr>
            <p:ph type="title"/>
          </p:nvPr>
        </p:nvSpPr>
        <p:spPr>
          <a:xfrm>
            <a:off x="1946275" y="319314"/>
            <a:ext cx="6726238" cy="661414"/>
          </a:xfrm>
          <a:prstGeom prst="rect">
            <a:avLst/>
          </a:prstGeom>
        </p:spPr>
        <p:txBody>
          <a:bodyPr vert="horz" anchor="b" anchorCtr="0">
            <a:noAutofit/>
          </a:bodyPr>
          <a:lstStyle/>
          <a:p>
            <a:r>
              <a:rPr kumimoji="0" lang="en-US" dirty="0"/>
              <a:t>Click to edit Master title style</a:t>
            </a:r>
          </a:p>
        </p:txBody>
      </p:sp>
      <p:sp>
        <p:nvSpPr>
          <p:cNvPr id="13" name="Text Placeholder 12"/>
          <p:cNvSpPr>
            <a:spLocks noGrp="1"/>
          </p:cNvSpPr>
          <p:nvPr>
            <p:ph type="body" idx="1"/>
          </p:nvPr>
        </p:nvSpPr>
        <p:spPr>
          <a:xfrm>
            <a:off x="900112" y="1490663"/>
            <a:ext cx="7772173" cy="4864897"/>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366" y="194087"/>
            <a:ext cx="1541716" cy="703033"/>
          </a:xfrm>
          <a:prstGeom prst="rect">
            <a:avLst/>
          </a:prstGeom>
          <a:noFill/>
          <a:ln w="190500" cap="sq">
            <a:noFill/>
            <a:miter lim="800000"/>
          </a:ln>
          <a:effectLst/>
        </p:spPr>
      </p:pic>
      <p:sp>
        <p:nvSpPr>
          <p:cNvPr id="9" name="TextBox 8"/>
          <p:cNvSpPr txBox="1"/>
          <p:nvPr/>
        </p:nvSpPr>
        <p:spPr>
          <a:xfrm>
            <a:off x="4169970" y="6404977"/>
            <a:ext cx="777777" cy="338554"/>
          </a:xfrm>
          <a:prstGeom prst="rect">
            <a:avLst/>
          </a:prstGeom>
          <a:noFill/>
        </p:spPr>
        <p:txBody>
          <a:bodyPr wrap="none" rtlCol="0">
            <a:spAutoFit/>
          </a:bodyPr>
          <a:lstStyle/>
          <a:p>
            <a:pPr algn="ctr" eaLnBrk="0" fontAlgn="base" hangingPunct="0">
              <a:spcBef>
                <a:spcPct val="0"/>
              </a:spcBef>
              <a:spcAft>
                <a:spcPct val="0"/>
              </a:spcAft>
            </a:pPr>
            <a:r>
              <a:rPr lang="en-AU" sz="1600" dirty="0">
                <a:solidFill>
                  <a:srgbClr val="FF0000"/>
                </a:solidFill>
                <a:latin typeface="Arial" charset="0"/>
              </a:rPr>
              <a:t>FOUO</a:t>
            </a:r>
            <a:endParaRPr lang="en-AU" sz="2000" dirty="0">
              <a:solidFill>
                <a:srgbClr val="FF0000"/>
              </a:solidFill>
              <a:latin typeface="Arial" charset="0"/>
            </a:endParaRPr>
          </a:p>
        </p:txBody>
      </p:sp>
    </p:spTree>
    <p:extLst>
      <p:ext uri="{BB962C8B-B14F-4D97-AF65-F5344CB8AC3E}">
        <p14:creationId xmlns:p14="http://schemas.microsoft.com/office/powerpoint/2010/main" val="41787223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p:titleStyle>
    <p:bodyStyle>
      <a:lvl1pPr marL="411480" indent="-342900" algn="l" rtl="0" eaLnBrk="1" latinLnBrk="0" hangingPunct="1">
        <a:spcBef>
          <a:spcPts val="700"/>
        </a:spcBef>
        <a:buClr>
          <a:schemeClr val="tx2"/>
        </a:buClr>
        <a:buSzPct val="95000"/>
        <a:buFont typeface="Wingdings"/>
        <a:buChar char=""/>
        <a:defRPr kumimoji="0" sz="2400" kern="1200">
          <a:solidFill>
            <a:schemeClr val="bg1"/>
          </a:solidFill>
          <a:latin typeface="Verdana" pitchFamily="34" charset="0"/>
          <a:ea typeface="Verdana" pitchFamily="34" charset="0"/>
          <a:cs typeface="Verdana" pitchFamily="34" charset="0"/>
        </a:defRPr>
      </a:lvl1pPr>
      <a:lvl2pPr marL="740664" indent="-285750" algn="l" rtl="0" eaLnBrk="1" latinLnBrk="0" hangingPunct="1">
        <a:spcBef>
          <a:spcPct val="20000"/>
        </a:spcBef>
        <a:buClr>
          <a:schemeClr val="accent2"/>
        </a:buClr>
        <a:buSzPct val="90000"/>
        <a:buFont typeface="Wingdings"/>
        <a:buChar char=""/>
        <a:defRPr kumimoji="0" sz="2400" kern="1200">
          <a:solidFill>
            <a:schemeClr val="bg1"/>
          </a:solidFill>
          <a:latin typeface="Verdana" pitchFamily="34" charset="0"/>
          <a:ea typeface="Verdana" pitchFamily="34" charset="0"/>
          <a:cs typeface="Verdana" pitchFamily="34" charset="0"/>
        </a:defRPr>
      </a:lvl2pPr>
      <a:lvl3pPr marL="996696" indent="-228600" algn="l" rtl="0" eaLnBrk="1" latinLnBrk="0" hangingPunct="1">
        <a:spcBef>
          <a:spcPct val="20000"/>
        </a:spcBef>
        <a:buClr>
          <a:schemeClr val="accent2"/>
        </a:buClr>
        <a:buFont typeface="Wingdings 2"/>
        <a:buChar char=""/>
        <a:defRPr kumimoji="0" sz="2400" kern="1200">
          <a:solidFill>
            <a:schemeClr val="bg1"/>
          </a:solidFill>
          <a:latin typeface="Verdana" pitchFamily="34" charset="0"/>
          <a:ea typeface="Verdana" pitchFamily="34" charset="0"/>
          <a:cs typeface="Verdana" pitchFamily="34" charset="0"/>
        </a:defRPr>
      </a:lvl3pPr>
      <a:lvl4pPr marL="1261872" indent="-228600" algn="l" rtl="0" eaLnBrk="1" latinLnBrk="0" hangingPunct="1">
        <a:spcBef>
          <a:spcPct val="20000"/>
        </a:spcBef>
        <a:buClr>
          <a:schemeClr val="accent3"/>
        </a:buClr>
        <a:buFont typeface="Wingdings 3"/>
        <a:buChar char=""/>
        <a:defRPr kumimoji="0" sz="2400" kern="1200">
          <a:solidFill>
            <a:schemeClr val="bg1"/>
          </a:solidFill>
          <a:latin typeface="Verdana" pitchFamily="34" charset="0"/>
          <a:ea typeface="Verdana" pitchFamily="34" charset="0"/>
          <a:cs typeface="Verdana" pitchFamily="34" charset="0"/>
        </a:defRPr>
      </a:lvl4pPr>
      <a:lvl5pPr marL="1481328" indent="-210312" algn="l" rtl="0" eaLnBrk="1" latinLnBrk="0" hangingPunct="1">
        <a:spcBef>
          <a:spcPct val="20000"/>
        </a:spcBef>
        <a:buClr>
          <a:schemeClr val="accent3"/>
        </a:buClr>
        <a:buFont typeface="Wingdings 2"/>
        <a:buChar char=""/>
        <a:defRPr kumimoji="0" sz="2400" kern="1200">
          <a:solidFill>
            <a:schemeClr val="bg1"/>
          </a:solidFill>
          <a:latin typeface="Verdana" pitchFamily="34" charset="0"/>
          <a:ea typeface="Verdana" pitchFamily="34" charset="0"/>
          <a:cs typeface="Verdana" pitchFamily="34" charset="0"/>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27584" y="3356992"/>
            <a:ext cx="8208912" cy="2880320"/>
          </a:xfrm>
        </p:spPr>
        <p:txBody>
          <a:bodyPr/>
          <a:lstStyle/>
          <a:p>
            <a:pPr>
              <a:lnSpc>
                <a:spcPct val="150000"/>
              </a:lnSpc>
            </a:pPr>
            <a:r>
              <a:rPr lang="km-KH" sz="2800" dirty="0">
                <a:latin typeface="Kh Battambang" panose="02000500000000020004" pitchFamily="2" charset="0"/>
                <a:cs typeface="Kh Battambang" panose="02000500000000020004" pitchFamily="2" charset="0"/>
              </a:rPr>
              <a:t>តើការទទួលខុសត្រូវរបស់នគរបាលមានអ្វីខ្លះក្នុងការការពារកុមារពីជនល្មើសបរទេស?</a:t>
            </a:r>
            <a:br>
              <a:rPr lang="km-KH" sz="2800" dirty="0">
                <a:latin typeface="Kh Battambang" panose="02000500000000020004" pitchFamily="2" charset="0"/>
                <a:cs typeface="Kh Battambang" panose="02000500000000020004" pitchFamily="2" charset="0"/>
              </a:rPr>
            </a:br>
            <a:r>
              <a:rPr lang="en-AU" sz="2800" dirty="0">
                <a:latin typeface="Kh Battambang" panose="02000500000000020004" pitchFamily="2" charset="0"/>
                <a:cs typeface="Kh Battambang" panose="02000500000000020004" pitchFamily="2" charset="0"/>
              </a:rPr>
              <a:t/>
            </a:r>
            <a:br>
              <a:rPr lang="en-AU" sz="2800" dirty="0">
                <a:latin typeface="Kh Battambang" panose="02000500000000020004" pitchFamily="2" charset="0"/>
                <a:cs typeface="Kh Battambang" panose="02000500000000020004" pitchFamily="2" charset="0"/>
              </a:rPr>
            </a:br>
            <a:r>
              <a:rPr lang="en-AU" sz="1800" dirty="0">
                <a:latin typeface="+mn-lt"/>
                <a:cs typeface="Kh Battambang" panose="02000500000000020004" pitchFamily="2" charset="0"/>
              </a:rPr>
              <a:t>D/Sgt Jarryd Dunbar</a:t>
            </a:r>
            <a:br>
              <a:rPr lang="en-AU" sz="1800" dirty="0">
                <a:latin typeface="+mn-lt"/>
                <a:cs typeface="Kh Battambang" panose="02000500000000020004" pitchFamily="2" charset="0"/>
              </a:rPr>
            </a:br>
            <a:r>
              <a:rPr lang="km-KH" sz="1600" dirty="0">
                <a:latin typeface="+mn-lt"/>
                <a:cs typeface="Kh Battambang" panose="02000500000000020004" pitchFamily="2" charset="0"/>
              </a:rPr>
              <a:t>នគរបាលសហព័ន្ធអូស្រ្តាលី</a:t>
            </a:r>
            <a:br>
              <a:rPr lang="km-KH" sz="1600" dirty="0">
                <a:latin typeface="+mn-lt"/>
                <a:cs typeface="Kh Battambang" panose="02000500000000020004" pitchFamily="2" charset="0"/>
              </a:rPr>
            </a:br>
            <a:r>
              <a:rPr lang="km-KH" sz="1600" dirty="0">
                <a:latin typeface="+mn-lt"/>
                <a:cs typeface="Kh Battambang" panose="02000500000000020004" pitchFamily="2" charset="0"/>
              </a:rPr>
              <a:t>ក្រុម</a:t>
            </a:r>
            <a:r>
              <a:rPr lang="km-KH" sz="1600" dirty="0">
                <a:cs typeface="Kh Battambang" panose="02000500000000020004" pitchFamily="2" charset="0"/>
              </a:rPr>
              <a:t>រួម</a:t>
            </a:r>
            <a:r>
              <a:rPr lang="km-KH" sz="1600" dirty="0">
                <a:latin typeface="+mn-lt"/>
                <a:cs typeface="Kh Battambang" panose="02000500000000020004" pitchFamily="2" charset="0"/>
              </a:rPr>
              <a:t>ទប់ស្កាត់អាជីវកម្មផ្លូវភេទលើកុមារនៃប្រទេសញូសៅវេល</a:t>
            </a:r>
            <a:r>
              <a:rPr lang="km-KH" sz="1800" dirty="0">
                <a:latin typeface="+mn-lt"/>
                <a:cs typeface="Kh Battambang" panose="02000500000000020004" pitchFamily="2" charset="0"/>
              </a:rPr>
              <a:t>​​ </a:t>
            </a:r>
            <a:r>
              <a:rPr lang="km-KH" sz="1400" dirty="0">
                <a:latin typeface="+mn-lt"/>
                <a:cs typeface="Kh Battambang" panose="02000500000000020004" pitchFamily="2" charset="0"/>
              </a:rPr>
              <a:t>(</a:t>
            </a:r>
            <a:r>
              <a:rPr lang="en-AU" sz="1400" dirty="0">
                <a:latin typeface="+mn-lt"/>
                <a:cs typeface="Kh Battambang" panose="02000500000000020004" pitchFamily="2" charset="0"/>
              </a:rPr>
              <a:t>NSW Joint Anti Child Exploitation Team</a:t>
            </a:r>
            <a:r>
              <a:rPr lang="km-KH" sz="1400" dirty="0">
                <a:latin typeface="+mn-lt"/>
                <a:cs typeface="Kh Battambang" panose="02000500000000020004" pitchFamily="2" charset="0"/>
              </a:rPr>
              <a:t>)</a:t>
            </a:r>
            <a:r>
              <a:rPr lang="en-AU" sz="1400" dirty="0">
                <a:latin typeface="+mn-lt"/>
                <a:cs typeface="Kh Battambang" panose="02000500000000020004" pitchFamily="2" charset="0"/>
              </a:rPr>
              <a:t> </a:t>
            </a:r>
            <a:endParaRPr lang="en-AU" sz="3600" dirty="0">
              <a:latin typeface="+mn-lt"/>
              <a:cs typeface="Kh Battambang" panose="02000500000000020004" pitchFamily="2" charset="0"/>
            </a:endParaRPr>
          </a:p>
        </p:txBody>
      </p:sp>
    </p:spTree>
    <p:extLst>
      <p:ext uri="{BB962C8B-B14F-4D97-AF65-F5344CB8AC3E}">
        <p14:creationId xmlns:p14="http://schemas.microsoft.com/office/powerpoint/2010/main" val="32642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km-KH" sz="3600" b="1" dirty="0">
                <a:cs typeface="Kh Battambang" panose="02000500000000020004" pitchFamily="2" charset="0"/>
              </a:rPr>
              <a:t>សិទ្ធិរបស់កុមារ</a:t>
            </a:r>
            <a:endParaRPr lang="en-AU" sz="3600" b="1" dirty="0"/>
          </a:p>
        </p:txBody>
      </p:sp>
      <p:sp>
        <p:nvSpPr>
          <p:cNvPr id="4" name="Content Placeholder 3"/>
          <p:cNvSpPr>
            <a:spLocks noGrp="1"/>
          </p:cNvSpPr>
          <p:nvPr>
            <p:ph idx="1"/>
          </p:nvPr>
        </p:nvSpPr>
        <p:spPr>
          <a:xfrm>
            <a:off x="107504" y="1412776"/>
            <a:ext cx="8784976" cy="4864897"/>
          </a:xfrm>
        </p:spPr>
        <p:txBody>
          <a:bodyPr>
            <a:normAutofit/>
          </a:bodyPr>
          <a:lstStyle/>
          <a:p>
            <a:pPr marL="68580" indent="0" algn="just">
              <a:lnSpc>
                <a:spcPct val="170000"/>
              </a:lnSpc>
              <a:spcBef>
                <a:spcPts val="0"/>
              </a:spcBef>
              <a:buClrTx/>
              <a:buNone/>
            </a:pPr>
            <a:r>
              <a:rPr lang="km-KH" b="1" dirty="0">
                <a:cs typeface="Kh Battambang" panose="02000500000000020004" pitchFamily="2" charset="0"/>
              </a:rPr>
              <a:t>ប្រទេសអូស្រ្តាលីនិងកម្ពុជាជាប្រទេសហត្ថលេខីនៃអនុសញ្ញាអង្គការសហប្រជាតិស្តីអំពីសិទ្ធិរបស់កុមារ</a:t>
            </a:r>
            <a:endParaRPr lang="en-AU" altLang="en-US" sz="2300" dirty="0"/>
          </a:p>
          <a:p>
            <a:pPr marL="68580" indent="0" algn="just">
              <a:buClrTx/>
              <a:buNone/>
            </a:pPr>
            <a:endParaRPr lang="km-KH" sz="1500" b="1" dirty="0">
              <a:cs typeface="Kh Battambang" panose="02000500000000020004" pitchFamily="2" charset="0"/>
            </a:endParaRPr>
          </a:p>
          <a:p>
            <a:pPr marL="68580" indent="0" algn="just">
              <a:buClrTx/>
              <a:buNone/>
            </a:pPr>
            <a:r>
              <a:rPr lang="km-KH" b="1" dirty="0">
                <a:cs typeface="Kh Battambang" panose="02000500000000020004" pitchFamily="2" charset="0"/>
              </a:rPr>
              <a:t>មាត្រា ៣៤</a:t>
            </a:r>
            <a:endParaRPr lang="en-AU" b="1" dirty="0"/>
          </a:p>
          <a:p>
            <a:pPr marL="68580" indent="0">
              <a:lnSpc>
                <a:spcPct val="170000"/>
              </a:lnSpc>
              <a:spcBef>
                <a:spcPts val="0"/>
              </a:spcBef>
              <a:buNone/>
            </a:pPr>
            <a:r>
              <a:rPr lang="km-KH" dirty="0">
                <a:cs typeface="Kh Battambang" panose="02000500000000020004" pitchFamily="2" charset="0"/>
              </a:rPr>
              <a:t>ចែងថា ភាគីមានភារកិច្ចការពារកុមារពីគ្រប់ទម្រង់នៃការធ្វើអាជីវកម្មផ្លូវភេទ និងការរំលោភបំពាន។ ក្នុងគោលបំណងនេះ រដ្ឋជាភាគីត្រូវចាត់វិធានការជាតិសមស្រប វិធានការទ្វេភាគី និងពហុភាគីដើម្បីការពារកុមារពី៖</a:t>
            </a:r>
          </a:p>
          <a:p>
            <a:pPr>
              <a:buClrTx/>
              <a:buFont typeface="Arial" panose="020B0604020202020204" pitchFamily="34" charset="0"/>
              <a:buChar char="•"/>
            </a:pPr>
            <a:r>
              <a:rPr lang="km-KH" dirty="0">
                <a:cs typeface="Kh Battambang" panose="02000500000000020004" pitchFamily="2" charset="0"/>
              </a:rPr>
              <a:t>ការបោកបញ្ឆោត និងការបង្ខិតបង្ខំកុមារឲ្យចូលរួមសកម្មភាពរួមភេទខុសច្បាប់</a:t>
            </a:r>
          </a:p>
          <a:p>
            <a:pPr>
              <a:buClrTx/>
              <a:buFont typeface="Arial" panose="020B0604020202020204" pitchFamily="34" charset="0"/>
              <a:buChar char="•"/>
            </a:pPr>
            <a:r>
              <a:rPr lang="km-KH" dirty="0">
                <a:cs typeface="Kh Battambang" panose="02000500000000020004" pitchFamily="2" charset="0"/>
              </a:rPr>
              <a:t>ការយកកុមារធ្វើអាជីវកម្ម ជាបេស្យាចារ ឬការប្រព្រឹត្តអំពើផ្លូវភេទខុសច្បាប់</a:t>
            </a:r>
          </a:p>
          <a:p>
            <a:pPr>
              <a:buClrTx/>
              <a:buFont typeface="Arial" panose="020B0604020202020204" pitchFamily="34" charset="0"/>
              <a:buChar char="•"/>
            </a:pPr>
            <a:r>
              <a:rPr lang="km-KH" dirty="0">
                <a:cs typeface="Kh Battambang" panose="02000500000000020004" pitchFamily="2" charset="0"/>
              </a:rPr>
              <a:t>ការប្រើប្រាស់កុមារជាអាជីវកម្មក្នុងការសម្តែងរូបអាសគ្រាម និងសម្ភារៈអាសគ្រាម</a:t>
            </a:r>
            <a:endParaRPr lang="en-AU" dirty="0"/>
          </a:p>
          <a:p>
            <a:pPr marL="68580" indent="0" algn="ctr">
              <a:buClrTx/>
              <a:buNone/>
            </a:pPr>
            <a:endParaRPr lang="en-AU" dirty="0"/>
          </a:p>
        </p:txBody>
      </p:sp>
    </p:spTree>
    <p:extLst>
      <p:ext uri="{BB962C8B-B14F-4D97-AF65-F5344CB8AC3E}">
        <p14:creationId xmlns:p14="http://schemas.microsoft.com/office/powerpoint/2010/main" val="2996097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104456"/>
          </a:xfrm>
        </p:spPr>
        <p:txBody>
          <a:bodyPr>
            <a:normAutofit fontScale="92500" lnSpcReduction="20000"/>
          </a:bodyPr>
          <a:lstStyle/>
          <a:p>
            <a:pPr marL="68580" indent="0">
              <a:lnSpc>
                <a:spcPct val="160000"/>
              </a:lnSpc>
              <a:spcBef>
                <a:spcPts val="0"/>
              </a:spcBef>
              <a:buClrTx/>
              <a:buNone/>
            </a:pPr>
            <a:r>
              <a:rPr lang="km-KH" b="1" dirty="0">
                <a:cs typeface="Kh Battambang" panose="02000500000000020004" pitchFamily="2" charset="0"/>
              </a:rPr>
              <a:t>អ្នកណាទទួលខុសត្រូវចំពោះការការពារកុមារក្នុងប្រទេសកម្ពុជាពីការធ្វើអាជីវកម្មផ្លូវភេទលើកុមារ?</a:t>
            </a:r>
          </a:p>
          <a:p>
            <a:pPr marL="68580" indent="0">
              <a:lnSpc>
                <a:spcPct val="160000"/>
              </a:lnSpc>
              <a:spcBef>
                <a:spcPts val="0"/>
              </a:spcBef>
              <a:buClrTx/>
              <a:buNone/>
            </a:pPr>
            <a:endParaRPr lang="km-KH" b="1" dirty="0">
              <a:solidFill>
                <a:srgbClr val="FF0000"/>
              </a:solidFill>
              <a:cs typeface="Kh Battambang" panose="02000500000000020004" pitchFamily="2" charset="0"/>
            </a:endParaRPr>
          </a:p>
          <a:p>
            <a:pPr marL="68580" indent="0">
              <a:lnSpc>
                <a:spcPct val="160000"/>
              </a:lnSpc>
              <a:spcBef>
                <a:spcPts val="0"/>
              </a:spcBef>
              <a:buClrTx/>
              <a:buNone/>
            </a:pPr>
            <a:r>
              <a:rPr lang="km-KH" b="1" dirty="0">
                <a:solidFill>
                  <a:srgbClr val="FF0000"/>
                </a:solidFill>
                <a:cs typeface="Kh Battambang" panose="02000500000000020004" pitchFamily="2" charset="0"/>
              </a:rPr>
              <a:t>“ការការពារអំពើហឹង្សា និងការធ្វើអាជីវកម្មកុមារគឺជាភារកិច្ចរបស់យើងទាំងអស់គ្នា នៅគ្រប់ទីកន្លែង និងគ្រប់ពេលវេលា។ យើងត្រូវតែដោះស្រាយការប្រឈមនេះ និងកុំនៅស្ងាត់ស្ងៀម”</a:t>
            </a:r>
            <a:endParaRPr lang="en-AU" b="1" dirty="0">
              <a:solidFill>
                <a:srgbClr val="FF0000"/>
              </a:solidFill>
            </a:endParaRPr>
          </a:p>
          <a:p>
            <a:pPr marL="68580" indent="0" algn="just">
              <a:buClrTx/>
              <a:buNone/>
            </a:pPr>
            <a:r>
              <a:rPr lang="en-US" dirty="0"/>
              <a:t>Amina J. Mohammed - </a:t>
            </a:r>
            <a:r>
              <a:rPr lang="km-KH" dirty="0"/>
              <a:t>អគ្គលេខាធិការរងអង្គការសហប្រជាជាតិ</a:t>
            </a:r>
            <a:endParaRPr lang="en-AU" b="1" u="sng" dirty="0">
              <a:solidFill>
                <a:srgbClr val="FF0000"/>
              </a:solidFill>
            </a:endParaRPr>
          </a:p>
          <a:p>
            <a:pPr marL="68580" indent="0">
              <a:lnSpc>
                <a:spcPct val="160000"/>
              </a:lnSpc>
              <a:spcBef>
                <a:spcPts val="0"/>
              </a:spcBef>
              <a:buClrTx/>
              <a:buNone/>
            </a:pPr>
            <a:endParaRPr lang="en-AU" b="1" dirty="0">
              <a:cs typeface="Kh Battambang" panose="02000500000000020004" pitchFamily="2" charset="0"/>
            </a:endParaRPr>
          </a:p>
          <a:p>
            <a:pPr marL="68580" indent="0">
              <a:lnSpc>
                <a:spcPct val="160000"/>
              </a:lnSpc>
              <a:spcBef>
                <a:spcPts val="0"/>
              </a:spcBef>
              <a:buClrTx/>
              <a:buNone/>
            </a:pPr>
            <a:r>
              <a:rPr lang="km-KH" b="1" dirty="0">
                <a:cs typeface="Kh Battambang" panose="02000500000000020004" pitchFamily="2" charset="0"/>
              </a:rPr>
              <a:t>តើការទទួលខុសត្រូវរបស់អ្នកស្ថិតត្រង់ណាក្នុងសសរស្តំនៃការការពារកុមារ ការទប់ស្កាត់ ការស្តារ/ការធ្វើសមាហរណកម្ម និងការសម្របសម្រួល?</a:t>
            </a:r>
          </a:p>
        </p:txBody>
      </p:sp>
      <p:sp>
        <p:nvSpPr>
          <p:cNvPr id="5" name="Title 1"/>
          <p:cNvSpPr txBox="1">
            <a:spLocks/>
          </p:cNvSpPr>
          <p:nvPr/>
        </p:nvSpPr>
        <p:spPr>
          <a:xfrm>
            <a:off x="1979712" y="260648"/>
            <a:ext cx="6726238"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3600" b="1" dirty="0">
                <a:cs typeface="Kh Battambang" panose="02000500000000020004" pitchFamily="2" charset="0"/>
              </a:rPr>
              <a:t>អ្នកណាទទួលខុស</a:t>
            </a:r>
            <a:endParaRPr lang="en-AU" sz="3600" b="1" dirty="0"/>
          </a:p>
        </p:txBody>
      </p:sp>
    </p:spTree>
    <p:extLst>
      <p:ext uri="{BB962C8B-B14F-4D97-AF65-F5344CB8AC3E}">
        <p14:creationId xmlns:p14="http://schemas.microsoft.com/office/powerpoint/2010/main" val="178684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a:bodyPr>
          <a:lstStyle/>
          <a:p>
            <a:pPr marL="68580" indent="0">
              <a:buClrTx/>
              <a:buNone/>
            </a:pPr>
            <a:endParaRPr lang="en-AU" b="1" dirty="0"/>
          </a:p>
          <a:p>
            <a:pPr marL="68580" indent="0">
              <a:buClrTx/>
              <a:buNone/>
            </a:pPr>
            <a:endParaRPr lang="en-AU" dirty="0"/>
          </a:p>
          <a:p>
            <a:pPr marL="68580" indent="0" algn="ctr">
              <a:buClrTx/>
              <a:buNone/>
            </a:pPr>
            <a:endParaRPr lang="en-AU" dirty="0"/>
          </a:p>
        </p:txBody>
      </p:sp>
      <p:sp>
        <p:nvSpPr>
          <p:cNvPr id="6" name="Title 1"/>
          <p:cNvSpPr txBox="1">
            <a:spLocks/>
          </p:cNvSpPr>
          <p:nvPr/>
        </p:nvSpPr>
        <p:spPr>
          <a:xfrm>
            <a:off x="2267744" y="188640"/>
            <a:ext cx="6876256"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800" dirty="0">
                <a:cs typeface="Kh Battambang" panose="02000500000000020004" pitchFamily="2" charset="0"/>
              </a:rPr>
              <a:t>តើតួនាទីនៃការការពារកុមាររបស់យើងមានអ្វីខ្លះ?</a:t>
            </a:r>
            <a:endParaRPr lang="en-AU" sz="2800" dirty="0"/>
          </a:p>
        </p:txBody>
      </p:sp>
      <p:pic>
        <p:nvPicPr>
          <p:cNvPr id="1026" name="Picture 2" descr="G:\IMG_64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562" y="2254872"/>
            <a:ext cx="8529605" cy="2326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325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7772173" cy="4864897"/>
          </a:xfrm>
        </p:spPr>
        <p:txBody>
          <a:bodyPr>
            <a:normAutofit/>
          </a:bodyPr>
          <a:lstStyle/>
          <a:p>
            <a:pPr marL="68580" indent="0">
              <a:buNone/>
            </a:pPr>
            <a:r>
              <a:rPr lang="km-KH" sz="3200" b="1" dirty="0"/>
              <a:t>នគរបាលមានការទទួលខុសត្រូវលើ៖ </a:t>
            </a:r>
          </a:p>
          <a:p>
            <a:pPr>
              <a:buClrTx/>
              <a:buFont typeface="Arial" panose="020B0604020202020204" pitchFamily="34" charset="0"/>
              <a:buChar char="•"/>
            </a:pPr>
            <a:r>
              <a:rPr lang="km-KH" dirty="0"/>
              <a:t>ការស្វែងរក (</a:t>
            </a:r>
            <a:r>
              <a:rPr lang="en-AU" dirty="0"/>
              <a:t>Detect</a:t>
            </a:r>
            <a:r>
              <a:rPr lang="km-KH" dirty="0"/>
              <a:t>)</a:t>
            </a:r>
            <a:endParaRPr lang="en-AU" dirty="0"/>
          </a:p>
          <a:p>
            <a:pPr>
              <a:buClrTx/>
              <a:buFont typeface="Arial" panose="020B0604020202020204" pitchFamily="34" charset="0"/>
              <a:buChar char="•"/>
            </a:pPr>
            <a:r>
              <a:rPr lang="km-KH" dirty="0"/>
              <a:t>ការស៊ើបអង្កេត (</a:t>
            </a:r>
            <a:r>
              <a:rPr lang="en-AU" dirty="0"/>
              <a:t>Investigate</a:t>
            </a:r>
            <a:r>
              <a:rPr lang="km-KH" dirty="0"/>
              <a:t>)</a:t>
            </a:r>
            <a:r>
              <a:rPr lang="en-AU" dirty="0"/>
              <a:t>;</a:t>
            </a:r>
          </a:p>
          <a:p>
            <a:pPr>
              <a:buClrTx/>
              <a:buFont typeface="Arial" panose="020B0604020202020204" pitchFamily="34" charset="0"/>
              <a:buChar char="•"/>
            </a:pPr>
            <a:r>
              <a:rPr lang="km-KH" dirty="0"/>
              <a:t>ការចោទប្រកាន់ (</a:t>
            </a:r>
            <a:r>
              <a:rPr lang="en-AU" dirty="0"/>
              <a:t>Prosecute</a:t>
            </a:r>
            <a:r>
              <a:rPr lang="km-KH" dirty="0"/>
              <a:t>)</a:t>
            </a:r>
            <a:r>
              <a:rPr lang="en-AU" dirty="0"/>
              <a:t>;</a:t>
            </a:r>
          </a:p>
          <a:p>
            <a:pPr>
              <a:buClrTx/>
              <a:buFont typeface="Arial" panose="020B0604020202020204" pitchFamily="34" charset="0"/>
              <a:buChar char="•"/>
            </a:pPr>
            <a:r>
              <a:rPr lang="km-KH" dirty="0"/>
              <a:t>ការបង្រ្កាប   (</a:t>
            </a:r>
            <a:r>
              <a:rPr lang="en-AU" dirty="0"/>
              <a:t>Disrupt</a:t>
            </a:r>
            <a:r>
              <a:rPr lang="km-KH" dirty="0"/>
              <a:t>)</a:t>
            </a:r>
            <a:r>
              <a:rPr lang="en-AU" dirty="0"/>
              <a:t>;</a:t>
            </a:r>
          </a:p>
          <a:p>
            <a:pPr>
              <a:buClrTx/>
              <a:buFont typeface="Arial" panose="020B0604020202020204" pitchFamily="34" charset="0"/>
              <a:buChar char="•"/>
            </a:pPr>
            <a:r>
              <a:rPr lang="km-KH" dirty="0"/>
              <a:t>កិច្ចសហប្រតិបត្តិការ (</a:t>
            </a:r>
            <a:r>
              <a:rPr lang="en-AU" dirty="0"/>
              <a:t>Collaborate</a:t>
            </a:r>
            <a:r>
              <a:rPr lang="km-KH" dirty="0"/>
              <a:t>)</a:t>
            </a:r>
            <a:r>
              <a:rPr lang="en-AU" dirty="0"/>
              <a:t>;</a:t>
            </a:r>
          </a:p>
          <a:p>
            <a:pPr>
              <a:buClrTx/>
              <a:buFont typeface="Arial" panose="020B0604020202020204" pitchFamily="34" charset="0"/>
              <a:buChar char="•"/>
            </a:pPr>
            <a:r>
              <a:rPr lang="km-KH" dirty="0"/>
              <a:t>អប់រំ (</a:t>
            </a:r>
            <a:r>
              <a:rPr lang="en-AU" dirty="0"/>
              <a:t>Educate</a:t>
            </a:r>
            <a:r>
              <a:rPr lang="km-KH" dirty="0"/>
              <a:t>)</a:t>
            </a:r>
            <a:r>
              <a:rPr lang="en-AU" dirty="0"/>
              <a:t>; and</a:t>
            </a:r>
          </a:p>
          <a:p>
            <a:pPr>
              <a:buClrTx/>
              <a:buFont typeface="Arial" panose="020B0604020202020204" pitchFamily="34" charset="0"/>
              <a:buChar char="•"/>
            </a:pPr>
            <a:r>
              <a:rPr lang="km-KH" dirty="0"/>
              <a:t>បង្កា/ទប់ស្កាត់ (</a:t>
            </a:r>
            <a:r>
              <a:rPr lang="en-AU" dirty="0"/>
              <a:t>Prevent</a:t>
            </a:r>
            <a:r>
              <a:rPr lang="km-KH" dirty="0"/>
              <a:t>)</a:t>
            </a:r>
            <a:endParaRPr lang="en-AU" dirty="0"/>
          </a:p>
          <a:p>
            <a:pPr marL="68580" indent="0">
              <a:buClrTx/>
              <a:buNone/>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
        <p:nvSpPr>
          <p:cNvPr id="5" name="Title 1"/>
          <p:cNvSpPr txBox="1">
            <a:spLocks/>
          </p:cNvSpPr>
          <p:nvPr/>
        </p:nvSpPr>
        <p:spPr>
          <a:xfrm>
            <a:off x="2483768" y="319314"/>
            <a:ext cx="6552728"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400" dirty="0">
                <a:cs typeface="Kh Battambang" panose="02000500000000020004" pitchFamily="2" charset="0"/>
              </a:rPr>
              <a:t>តួនាទីនគរបាលក្នុងស្រុកក្នុងការប្រឆាំងទេសចរណ៍ផ្លូវភេទលើកុមារ?</a:t>
            </a:r>
            <a:endParaRPr lang="en-AU" sz="2400" dirty="0"/>
          </a:p>
        </p:txBody>
      </p:sp>
    </p:spTree>
    <p:extLst>
      <p:ext uri="{BB962C8B-B14F-4D97-AF65-F5344CB8AC3E}">
        <p14:creationId xmlns:p14="http://schemas.microsoft.com/office/powerpoint/2010/main" val="3538043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051720" y="188640"/>
            <a:ext cx="6726238" cy="661414"/>
          </a:xfrm>
        </p:spPr>
        <p:txBody>
          <a:bodyPr/>
          <a:lstStyle/>
          <a:p>
            <a:r>
              <a:rPr lang="km-KH" sz="2800" b="1" dirty="0">
                <a:cs typeface="Kh Battambang" panose="02000500000000020004" pitchFamily="2" charset="0"/>
              </a:rPr>
              <a:t>តើប្រទេសអូស្រ្តាលីកំពុងធ្វើអ្វី?</a:t>
            </a:r>
            <a:endParaRPr lang="en-AU" sz="3000" b="1" dirty="0"/>
          </a:p>
        </p:txBody>
      </p:sp>
      <p:sp>
        <p:nvSpPr>
          <p:cNvPr id="4" name="Content Placeholder 3"/>
          <p:cNvSpPr>
            <a:spLocks noGrp="1"/>
          </p:cNvSpPr>
          <p:nvPr>
            <p:ph idx="1"/>
          </p:nvPr>
        </p:nvSpPr>
        <p:spPr>
          <a:xfrm>
            <a:off x="683568" y="1484784"/>
            <a:ext cx="8280920" cy="4864897"/>
          </a:xfrm>
        </p:spPr>
        <p:txBody>
          <a:bodyPr>
            <a:normAutofit fontScale="92500" lnSpcReduction="20000"/>
          </a:bodyPr>
          <a:lstStyle/>
          <a:p>
            <a:pPr marL="68580" indent="0" algn="just">
              <a:buClrTx/>
              <a:buNone/>
            </a:pPr>
            <a:r>
              <a:rPr lang="km-KH" b="1" u="sng" dirty="0">
                <a:cs typeface="Kh Battambang" panose="02000500000000020004" pitchFamily="2" charset="0"/>
              </a:rPr>
              <a:t>បទល្មើសដែលបានប្រព្រឹត្តដោយជនជាតិអូស្រ្តាលីនៅក្រៅប្រទេស៖</a:t>
            </a:r>
          </a:p>
          <a:p>
            <a:pPr>
              <a:lnSpc>
                <a:spcPct val="160000"/>
              </a:lnSpc>
              <a:spcBef>
                <a:spcPts val="0"/>
              </a:spcBef>
              <a:buClrTx/>
              <a:buFont typeface="Arial" panose="020B0604020202020204" pitchFamily="34" charset="0"/>
              <a:buChar char="•"/>
            </a:pPr>
            <a:r>
              <a:rPr lang="km-KH" dirty="0">
                <a:cs typeface="Kh Battambang" panose="02000500000000020004" pitchFamily="2" charset="0"/>
              </a:rPr>
              <a:t>បទប្បញ្ញត្តិច្បាប់ប្រទេសអូស្រ្តាលី (</a:t>
            </a:r>
            <a:r>
              <a:rPr lang="en-AU" dirty="0">
                <a:cs typeface="Kh Battambang" panose="02000500000000020004" pitchFamily="2" charset="0"/>
              </a:rPr>
              <a:t>Australian extraterritorial provisions</a:t>
            </a:r>
            <a:r>
              <a:rPr lang="km-KH" dirty="0">
                <a:cs typeface="Kh Battambang" panose="02000500000000020004" pitchFamily="2" charset="0"/>
              </a:rPr>
              <a:t>) អនុញ្ញាតឲ្យកាត់ទោសពលរដ្ឋអូស្រ្តាលីចំពោះការប្រព្រឹត្តបទល្មើសផ្លូវភេទលើកុមារប្រព្រឹត្តិនៅប្រទេសកម្ពុជា។ បទប្បញ្ញត្តិទាំងនោះមានដូចខាងក្រោមដែលប្រទេសកម្ពុជាមិនទាន់មាន៖ </a:t>
            </a:r>
          </a:p>
          <a:p>
            <a:pPr lvl="1">
              <a:lnSpc>
                <a:spcPct val="160000"/>
              </a:lnSpc>
              <a:spcBef>
                <a:spcPts val="0"/>
              </a:spcBef>
              <a:buClrTx/>
              <a:buFont typeface="Arial" panose="020B0604020202020204" pitchFamily="34" charset="0"/>
              <a:buChar char="•"/>
            </a:pPr>
            <a:r>
              <a:rPr lang="km-KH" b="1" dirty="0">
                <a:solidFill>
                  <a:srgbClr val="FF0000"/>
                </a:solidFill>
                <a:cs typeface="Kh Battambang" panose="02000500000000020004" pitchFamily="2" charset="0"/>
              </a:rPr>
              <a:t>ការកាន់កាប់, ការគ្រប់គ្រង, ការផលិត, ការចែកចាយ, ឬការទទួលយកសម្ភារៈអាសគ្រាមកុមារក្រៅប្រទេសអូស្រ្តាលី (</a:t>
            </a:r>
            <a:r>
              <a:rPr lang="en-US" dirty="0">
                <a:solidFill>
                  <a:srgbClr val="FF0000"/>
                </a:solidFill>
              </a:rPr>
              <a:t>Possessing, controlling, producing, distributing or obtaining child pornography material outside Australia; and</a:t>
            </a:r>
            <a:r>
              <a:rPr lang="km-KH" dirty="0">
                <a:solidFill>
                  <a:srgbClr val="FF0000"/>
                </a:solidFill>
              </a:rPr>
              <a:t>)</a:t>
            </a:r>
            <a:r>
              <a:rPr lang="km-KH" b="1" dirty="0">
                <a:solidFill>
                  <a:srgbClr val="FF0000"/>
                </a:solidFill>
                <a:cs typeface="Kh Battambang" panose="02000500000000020004" pitchFamily="2" charset="0"/>
              </a:rPr>
              <a:t> និង </a:t>
            </a:r>
          </a:p>
          <a:p>
            <a:pPr lvl="1">
              <a:lnSpc>
                <a:spcPct val="160000"/>
              </a:lnSpc>
              <a:spcBef>
                <a:spcPts val="0"/>
              </a:spcBef>
              <a:buClrTx/>
              <a:buFont typeface="Arial" panose="020B0604020202020204" pitchFamily="34" charset="0"/>
              <a:buChar char="•"/>
            </a:pPr>
            <a:r>
              <a:rPr lang="km-KH" b="1" dirty="0">
                <a:solidFill>
                  <a:srgbClr val="FF0000"/>
                </a:solidFill>
                <a:cs typeface="Kh Battambang" panose="02000500000000020004" pitchFamily="2" charset="0"/>
              </a:rPr>
              <a:t>“ការបង្ហាញតាមអនឡាញ” រូបភាពអន្ទងកុមារឲ្យធ្លាក់ក្នុងសកម្មភាពរួមភេទនៅក្រៅប្រទេសអូស្រ្តាលី(</a:t>
            </a:r>
            <a:r>
              <a:rPr lang="en-US" dirty="0">
                <a:solidFill>
                  <a:srgbClr val="FF0000"/>
                </a:solidFill>
              </a:rPr>
              <a:t>“Grooming” child to engage in sexual activity outside Australia</a:t>
            </a:r>
            <a:r>
              <a:rPr lang="km-KH" dirty="0">
                <a:solidFill>
                  <a:srgbClr val="FF0000"/>
                </a:solidFill>
              </a:rPr>
              <a:t>)</a:t>
            </a:r>
            <a:r>
              <a:rPr lang="km-KH" b="1" dirty="0">
                <a:solidFill>
                  <a:srgbClr val="FF0000"/>
                </a:solidFill>
                <a:cs typeface="Kh Battambang" panose="02000500000000020004" pitchFamily="2" charset="0"/>
              </a:rPr>
              <a:t>។ </a:t>
            </a:r>
            <a:endParaRPr lang="en-AU" dirty="0"/>
          </a:p>
          <a:p>
            <a:pPr>
              <a:buClrTx/>
              <a:buFont typeface="Arial" panose="020B0604020202020204" pitchFamily="34" charset="0"/>
              <a:buChar char="•"/>
            </a:pPr>
            <a:endParaRPr lang="en-AU" dirty="0"/>
          </a:p>
        </p:txBody>
      </p:sp>
    </p:spTree>
    <p:extLst>
      <p:ext uri="{BB962C8B-B14F-4D97-AF65-F5344CB8AC3E}">
        <p14:creationId xmlns:p14="http://schemas.microsoft.com/office/powerpoint/2010/main" val="1991694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11560" y="1196753"/>
            <a:ext cx="8060725" cy="5158808"/>
          </a:xfrm>
        </p:spPr>
        <p:txBody>
          <a:bodyPr>
            <a:normAutofit/>
          </a:bodyPr>
          <a:lstStyle/>
          <a:p>
            <a:pPr>
              <a:buClrTx/>
              <a:buFont typeface="Arial" panose="020B0604020202020204" pitchFamily="34" charset="0"/>
              <a:buChar char="•"/>
            </a:pPr>
            <a:r>
              <a:rPr lang="km-KH" b="1" u="sng" dirty="0">
                <a:cs typeface="Kh Battambang" panose="02000500000000020004" pitchFamily="2" charset="0"/>
              </a:rPr>
              <a:t>ការធ្វើវិសោតនកម្មច្បាប់ស្តីពីលិខិតឆ្លងដែន</a:t>
            </a:r>
            <a:r>
              <a:rPr lang="km-KH" dirty="0">
                <a:cs typeface="Kh Battambang" panose="02000500000000020004" pitchFamily="2" charset="0"/>
              </a:rPr>
              <a:t> </a:t>
            </a:r>
            <a:r>
              <a:rPr lang="en-AU" sz="2000" u="sng" dirty="0">
                <a:cs typeface="Kh Battambang" panose="02000500000000020004" pitchFamily="2" charset="0"/>
              </a:rPr>
              <a:t>(</a:t>
            </a:r>
            <a:r>
              <a:rPr lang="km-KH" sz="2000" u="sng" dirty="0">
                <a:cs typeface="Kh Battambang" panose="02000500000000020004" pitchFamily="2" charset="0"/>
              </a:rPr>
              <a:t>ការធ្វើដំណើរក្រៅប្រទេសរបស់ជនល្មើសផ្លូវភេទលើកុមារ, ច្បាប់ឆ្នាំ២០១៧) </a:t>
            </a:r>
            <a:r>
              <a:rPr lang="en-US" dirty="0">
                <a:cs typeface="Kh Battambang" panose="02000500000000020004" pitchFamily="2" charset="0"/>
              </a:rPr>
              <a:t>[</a:t>
            </a:r>
            <a:r>
              <a:rPr lang="en-AU" sz="2000" u="sng" dirty="0"/>
              <a:t>Passports Legislation Amendment</a:t>
            </a:r>
            <a:r>
              <a:rPr lang="en-AU" sz="2000" dirty="0"/>
              <a:t> Overseas Travel by Child Sex Offenders Act 2017)]</a:t>
            </a:r>
            <a:endParaRPr lang="en-AU" b="1" dirty="0"/>
          </a:p>
          <a:p>
            <a:pPr lvl="1" algn="just">
              <a:lnSpc>
                <a:spcPct val="160000"/>
              </a:lnSpc>
              <a:spcBef>
                <a:spcPts val="0"/>
              </a:spcBef>
              <a:buClrTx/>
              <a:buFont typeface="Arial" panose="020B0604020202020204" pitchFamily="34" charset="0"/>
              <a:buChar char="•"/>
            </a:pPr>
            <a:r>
              <a:rPr lang="km-KH" sz="2000" dirty="0">
                <a:cs typeface="Kh Battambang" panose="02000500000000020004" pitchFamily="2" charset="0"/>
              </a:rPr>
              <a:t>រារាំងការចុះបញ្ជីជនជាតិអូស្រ្តាលីជាជនល្មើសផ្លូវភេទលើកុមារពីការធ្វើដំណើរគ្មានការអនុញ្ញាត (</a:t>
            </a:r>
            <a:r>
              <a:rPr lang="en-AU" sz="2000" dirty="0"/>
              <a:t>RCSO’s</a:t>
            </a:r>
            <a:r>
              <a:rPr lang="km-KH" sz="2000" dirty="0">
                <a:cs typeface="Kh Battambang" panose="02000500000000020004" pitchFamily="2" charset="0"/>
              </a:rPr>
              <a:t>) និង</a:t>
            </a:r>
          </a:p>
          <a:p>
            <a:pPr lvl="1">
              <a:lnSpc>
                <a:spcPct val="160000"/>
              </a:lnSpc>
              <a:spcBef>
                <a:spcPts val="0"/>
              </a:spcBef>
              <a:buClrTx/>
              <a:buFont typeface="Arial" panose="020B0604020202020204" pitchFamily="34" charset="0"/>
              <a:buChar char="•"/>
            </a:pPr>
            <a:r>
              <a:rPr lang="km-KH" sz="2000" dirty="0">
                <a:cs typeface="Kh Battambang" panose="02000500000000020004" pitchFamily="2" charset="0"/>
              </a:rPr>
              <a:t>ផ្តល់យន្តការសម្រាប់ធ្វើនិរាករណ៍ (</a:t>
            </a:r>
            <a:r>
              <a:rPr lang="en-AU" sz="2000" dirty="0"/>
              <a:t>RCSO</a:t>
            </a:r>
            <a:r>
              <a:rPr lang="km-KH" sz="2000" dirty="0">
                <a:cs typeface="Kh Battambang" panose="02000500000000020004" pitchFamily="2" charset="0"/>
              </a:rPr>
              <a:t>)/ការមិនទទួលយកពាក្យសុំធ្វើលិខិតឆ្លងដែន</a:t>
            </a:r>
            <a:endParaRPr lang="km-KH" sz="2200" dirty="0"/>
          </a:p>
          <a:p>
            <a:pPr algn="just">
              <a:buClrTx/>
              <a:buFont typeface="Arial" panose="020B0604020202020204" pitchFamily="34" charset="0"/>
              <a:buChar char="•"/>
            </a:pPr>
            <a:r>
              <a:rPr lang="km-KH" b="1" u="sng" dirty="0">
                <a:cs typeface="Kh Battambang" panose="02000500000000020004" pitchFamily="2" charset="0"/>
              </a:rPr>
              <a:t>ថែរក្សាបញ្ជីជនល្មើសផ្លូវភេទលើកុមារដែលបានចុះបញ្ជិកា</a:t>
            </a:r>
            <a:endParaRPr lang="km-KH" sz="2000" dirty="0">
              <a:cs typeface="Kh Battambang" panose="02000500000000020004" pitchFamily="2" charset="0"/>
            </a:endParaRPr>
          </a:p>
          <a:p>
            <a:pPr lvl="1">
              <a:lnSpc>
                <a:spcPct val="150000"/>
              </a:lnSpc>
              <a:spcBef>
                <a:spcPts val="0"/>
              </a:spcBef>
              <a:buClrTx/>
              <a:buFont typeface="Arial" panose="020B0604020202020204" pitchFamily="34" charset="0"/>
              <a:buChar char="•"/>
            </a:pPr>
            <a:r>
              <a:rPr lang="km-KH" sz="2000" dirty="0">
                <a:cs typeface="Kh Battambang" panose="02000500000000020004" pitchFamily="2" charset="0"/>
              </a:rPr>
              <a:t>អនុញ្ញាតឲ្យធ្វើការត្រួតពិនិត្យ </a:t>
            </a:r>
            <a:r>
              <a:rPr lang="en-AU" sz="2000" dirty="0">
                <a:cs typeface="Kh Battambang" panose="02000500000000020004" pitchFamily="2" charset="0"/>
              </a:rPr>
              <a:t>RCSO’s</a:t>
            </a:r>
            <a:r>
              <a:rPr lang="km-KH" sz="2000" dirty="0">
                <a:cs typeface="Kh Battambang" panose="02000500000000020004" pitchFamily="2" charset="0"/>
              </a:rPr>
              <a:t> និង</a:t>
            </a:r>
          </a:p>
          <a:p>
            <a:pPr lvl="1">
              <a:lnSpc>
                <a:spcPct val="150000"/>
              </a:lnSpc>
              <a:spcBef>
                <a:spcPts val="0"/>
              </a:spcBef>
              <a:buClrTx/>
              <a:buFont typeface="Arial" panose="020B0604020202020204" pitchFamily="34" charset="0"/>
              <a:buChar char="•"/>
            </a:pPr>
            <a:r>
              <a:rPr lang="km-KH" sz="2000" dirty="0">
                <a:cs typeface="Kh Battambang" panose="02000500000000020004" pitchFamily="2" charset="0"/>
              </a:rPr>
              <a:t>មានកិច្ចសហប្រតិបត្តិការជាមួយអ្នកអនុវត្តច្បាប់ទាំងអស់</a:t>
            </a:r>
            <a:endParaRPr lang="en-AU" sz="2000" dirty="0">
              <a:cs typeface="Kh Battambang" panose="02000500000000020004" pitchFamily="2" charset="0"/>
            </a:endParaRPr>
          </a:p>
        </p:txBody>
      </p:sp>
      <p:sp>
        <p:nvSpPr>
          <p:cNvPr id="5" name="Title 1"/>
          <p:cNvSpPr txBox="1">
            <a:spLocks/>
          </p:cNvSpPr>
          <p:nvPr/>
        </p:nvSpPr>
        <p:spPr>
          <a:xfrm>
            <a:off x="2051720" y="188640"/>
            <a:ext cx="6726238"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800" b="1" dirty="0">
                <a:cs typeface="Kh Battambang" panose="02000500000000020004" pitchFamily="2" charset="0"/>
              </a:rPr>
              <a:t>តើប្រទេសអូស្រ្តាលីកំពុងធ្វើអ្វី?</a:t>
            </a:r>
            <a:endParaRPr lang="en-AU" sz="3000" b="1" dirty="0"/>
          </a:p>
        </p:txBody>
      </p:sp>
    </p:spTree>
    <p:extLst>
      <p:ext uri="{BB962C8B-B14F-4D97-AF65-F5344CB8AC3E}">
        <p14:creationId xmlns:p14="http://schemas.microsoft.com/office/powerpoint/2010/main" val="127214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9553" y="1340768"/>
            <a:ext cx="8238406" cy="4968552"/>
          </a:xfrm>
        </p:spPr>
        <p:txBody>
          <a:bodyPr>
            <a:noAutofit/>
          </a:bodyPr>
          <a:lstStyle/>
          <a:p>
            <a:pPr marL="68580" indent="0">
              <a:lnSpc>
                <a:spcPct val="160000"/>
              </a:lnSpc>
              <a:spcBef>
                <a:spcPts val="0"/>
              </a:spcBef>
              <a:buClrTx/>
              <a:buNone/>
            </a:pPr>
            <a:r>
              <a:rPr lang="km-KH" sz="1800" b="1" u="sng" dirty="0">
                <a:cs typeface="Kh Battambang" panose="02000500000000020004" pitchFamily="2" charset="0"/>
              </a:rPr>
              <a:t>កំពុងត្រួតពិនិត្យជនល្មើសផ្លូវភេទលើកុមារដែលមានការចោទប្រកាន់</a:t>
            </a:r>
            <a:r>
              <a:rPr lang="km-KH" sz="1800" b="1" dirty="0">
                <a:cs typeface="Kh Battambang" panose="02000500000000020004" pitchFamily="2" charset="0"/>
              </a:rPr>
              <a:t> </a:t>
            </a:r>
            <a:endParaRPr lang="en-US" sz="1800" b="1" dirty="0">
              <a:cs typeface="Kh Battambang" panose="02000500000000020004" pitchFamily="2" charset="0"/>
            </a:endParaRPr>
          </a:p>
          <a:p>
            <a:pPr>
              <a:lnSpc>
                <a:spcPct val="160000"/>
              </a:lnSpc>
              <a:spcBef>
                <a:spcPts val="0"/>
              </a:spcBef>
              <a:buClrTx/>
              <a:buFont typeface="Arial" panose="020B0604020202020204" pitchFamily="34" charset="0"/>
              <a:buChar char="•"/>
            </a:pPr>
            <a:r>
              <a:rPr lang="km-KH" sz="1800" dirty="0">
                <a:cs typeface="Kh Battambang" panose="02000500000000020004" pitchFamily="2" charset="0"/>
              </a:rPr>
              <a:t>ប្រព័ន្ធជាតិប្រឆាំងជនល្មើសផ្លូវភេទលើកុមារ </a:t>
            </a:r>
            <a:r>
              <a:rPr lang="km-KH" sz="1400" b="1" dirty="0">
                <a:cs typeface="Kh Battambang" panose="02000500000000020004" pitchFamily="2" charset="0"/>
              </a:rPr>
              <a:t>(</a:t>
            </a:r>
            <a:r>
              <a:rPr lang="en-AU" altLang="en-US" sz="1400" dirty="0"/>
              <a:t>National Child Offender System (NCOS)</a:t>
            </a:r>
            <a:endParaRPr lang="en-AU" altLang="en-US" sz="1800" dirty="0"/>
          </a:p>
          <a:p>
            <a:pPr lvl="1">
              <a:lnSpc>
                <a:spcPct val="160000"/>
              </a:lnSpc>
              <a:spcBef>
                <a:spcPts val="0"/>
              </a:spcBef>
              <a:buClrTx/>
              <a:buFont typeface="Arial" panose="020B0604020202020204" pitchFamily="34" charset="0"/>
              <a:buChar char="•"/>
            </a:pPr>
            <a:r>
              <a:rPr lang="km-KH" sz="1800" dirty="0">
                <a:cs typeface="Kh Battambang" panose="02000500000000020004" pitchFamily="2" charset="0"/>
              </a:rPr>
              <a:t>ភ្ជាប់ជាមួយ</a:t>
            </a:r>
          </a:p>
          <a:p>
            <a:pPr lvl="2">
              <a:lnSpc>
                <a:spcPct val="160000"/>
              </a:lnSpc>
              <a:spcBef>
                <a:spcPts val="0"/>
              </a:spcBef>
              <a:buClrTx/>
              <a:buFont typeface="Arial" panose="020B0604020202020204" pitchFamily="34" charset="0"/>
              <a:buChar char="•"/>
            </a:pPr>
            <a:r>
              <a:rPr lang="km-KH" sz="1800" dirty="0">
                <a:cs typeface="Kh Battambang" panose="02000500000000020004" pitchFamily="2" charset="0"/>
              </a:rPr>
              <a:t>ប្រព័ន្ធជាតិអូស្រ្តាលីចុះបញ្ជិកាជនល្មើសផ្លូវភេទលើកុមារ (</a:t>
            </a:r>
            <a:r>
              <a:rPr lang="en-AU" altLang="en-US" sz="1800" dirty="0"/>
              <a:t>the Australian National Child Offender Register</a:t>
            </a:r>
            <a:r>
              <a:rPr lang="en-US" altLang="en-US" sz="1800" dirty="0"/>
              <a:t>-</a:t>
            </a:r>
            <a:r>
              <a:rPr lang="en-AU" altLang="en-US" sz="1800" dirty="0"/>
              <a:t>ANCOR</a:t>
            </a:r>
            <a:r>
              <a:rPr lang="km-KH" sz="1800" dirty="0">
                <a:cs typeface="Kh Battambang" panose="02000500000000020004" pitchFamily="2" charset="0"/>
              </a:rPr>
              <a:t>)</a:t>
            </a:r>
            <a:endParaRPr lang="en-US" sz="1800" dirty="0">
              <a:cs typeface="Kh Battambang" panose="02000500000000020004" pitchFamily="2" charset="0"/>
            </a:endParaRPr>
          </a:p>
          <a:p>
            <a:pPr lvl="2">
              <a:lnSpc>
                <a:spcPct val="160000"/>
              </a:lnSpc>
              <a:spcBef>
                <a:spcPts val="0"/>
              </a:spcBef>
              <a:buClrTx/>
              <a:buFont typeface="Arial" panose="020B0604020202020204" pitchFamily="34" charset="0"/>
              <a:buChar char="•"/>
            </a:pPr>
            <a:r>
              <a:rPr lang="km-KH" sz="1800" dirty="0">
                <a:cs typeface="Kh Battambang" panose="02000500000000020004" pitchFamily="2" charset="0"/>
              </a:rPr>
              <a:t>គ្រប់គ្រងប្រព័ន្ធបុគ្គល/ផ្ទាល់ខ្លួន (</a:t>
            </a:r>
            <a:r>
              <a:rPr lang="en-AU" altLang="en-US" sz="1800" dirty="0"/>
              <a:t>Managed Persons System</a:t>
            </a:r>
            <a:r>
              <a:rPr lang="en-US" altLang="en-US" sz="1800" dirty="0"/>
              <a:t>-</a:t>
            </a:r>
            <a:r>
              <a:rPr lang="en-AU" altLang="en-US" sz="1800" dirty="0"/>
              <a:t>MPS)</a:t>
            </a:r>
            <a:r>
              <a:rPr lang="km-KH" sz="1800" dirty="0">
                <a:cs typeface="Kh Battambang" panose="02000500000000020004" pitchFamily="2" charset="0"/>
              </a:rPr>
              <a:t>)</a:t>
            </a:r>
          </a:p>
          <a:p>
            <a:pPr lvl="1">
              <a:lnSpc>
                <a:spcPct val="160000"/>
              </a:lnSpc>
              <a:spcBef>
                <a:spcPts val="0"/>
              </a:spcBef>
              <a:buClrTx/>
              <a:buFont typeface="Arial" panose="020B0604020202020204" pitchFamily="34" charset="0"/>
              <a:buChar char="•"/>
            </a:pPr>
            <a:r>
              <a:rPr lang="km-KH" sz="1800" dirty="0">
                <a:cs typeface="Kh Battambang" panose="02000500000000020004" pitchFamily="2" charset="0"/>
              </a:rPr>
              <a:t>កាតព្វកិច្ចនៃការធ្វើរបាយការណ៍</a:t>
            </a:r>
          </a:p>
          <a:p>
            <a:pPr lvl="1">
              <a:lnSpc>
                <a:spcPct val="160000"/>
              </a:lnSpc>
              <a:spcBef>
                <a:spcPts val="0"/>
              </a:spcBef>
              <a:buClrTx/>
              <a:buFont typeface="Arial" panose="020B0604020202020204" pitchFamily="34" charset="0"/>
              <a:buChar char="•"/>
            </a:pPr>
            <a:r>
              <a:rPr lang="km-KH" sz="1800" dirty="0">
                <a:cs typeface="Kh Battambang" panose="02000500000000020004" pitchFamily="2" charset="0"/>
              </a:rPr>
              <a:t>ការជូនដំណឹងអំពីផែនការការធ្វើដំណើរអន្តរជាតិ</a:t>
            </a:r>
          </a:p>
          <a:p>
            <a:pPr lvl="1">
              <a:lnSpc>
                <a:spcPct val="160000"/>
              </a:lnSpc>
              <a:spcBef>
                <a:spcPts val="0"/>
              </a:spcBef>
              <a:buClrTx/>
              <a:buFont typeface="Arial" panose="020B0604020202020204" pitchFamily="34" charset="0"/>
              <a:buChar char="•"/>
            </a:pPr>
            <a:r>
              <a:rPr lang="km-KH" sz="1800" dirty="0">
                <a:cs typeface="Kh Battambang" panose="02000500000000020004" pitchFamily="2" charset="0"/>
              </a:rPr>
              <a:t>នគរបាលសហព័ន្ធអូស្រ្តាលីទទួលខុសត្រូវចំពោះការធ្វើរបាយការណ៍ស្តីអំពីជនល្មើសផ្លូវភេទលើកុមារ (</a:t>
            </a:r>
            <a:r>
              <a:rPr lang="en-AU" altLang="en-US" sz="1800" dirty="0"/>
              <a:t>ANCOR</a:t>
            </a:r>
            <a:r>
              <a:rPr lang="km-KH" altLang="en-US" sz="1800" dirty="0"/>
              <a:t>) </a:t>
            </a:r>
            <a:r>
              <a:rPr lang="km-KH" altLang="en-US" sz="1800" dirty="0">
                <a:cs typeface="Kh Battambang" panose="02000500000000020004" pitchFamily="2" charset="0"/>
              </a:rPr>
              <a:t>ដែ</a:t>
            </a:r>
            <a:r>
              <a:rPr lang="km-KH" sz="1800" dirty="0">
                <a:cs typeface="Kh Battambang" panose="02000500000000020004" pitchFamily="2" charset="0"/>
              </a:rPr>
              <a:t>លធ្វើដំណើរអន្តរជាតិ</a:t>
            </a:r>
          </a:p>
          <a:p>
            <a:pPr lvl="1">
              <a:lnSpc>
                <a:spcPct val="160000"/>
              </a:lnSpc>
              <a:spcBef>
                <a:spcPts val="0"/>
              </a:spcBef>
              <a:buClrTx/>
              <a:buFont typeface="Arial" panose="020B0604020202020204" pitchFamily="34" charset="0"/>
              <a:buChar char="•"/>
            </a:pPr>
            <a:r>
              <a:rPr lang="km-KH" sz="1800" dirty="0">
                <a:cs typeface="Kh Battambang" panose="02000500000000020004" pitchFamily="2" charset="0"/>
              </a:rPr>
              <a:t>ការមិនបានធ្វើការជូនដំណឹងគឺជាបទល្មើសព្រហ្មទណ្ឌ </a:t>
            </a:r>
            <a:endParaRPr lang="en-AU" altLang="en-US" sz="1800" dirty="0"/>
          </a:p>
        </p:txBody>
      </p:sp>
      <p:sp>
        <p:nvSpPr>
          <p:cNvPr id="5" name="Title 1"/>
          <p:cNvSpPr txBox="1">
            <a:spLocks/>
          </p:cNvSpPr>
          <p:nvPr/>
        </p:nvSpPr>
        <p:spPr>
          <a:xfrm>
            <a:off x="2051720" y="188640"/>
            <a:ext cx="6726238" cy="661414"/>
          </a:xfrm>
          <a:prstGeom prst="rect">
            <a:avLst/>
          </a:prstGeom>
        </p:spPr>
        <p:txBody>
          <a:bodyPr vert="horz" anchor="b" anchorCtr="0">
            <a:noAutofit/>
          </a:bodyPr>
          <a:lst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a:lstStyle>
          <a:p>
            <a:r>
              <a:rPr lang="km-KH" sz="2800" b="1" dirty="0">
                <a:cs typeface="Kh Battambang" panose="02000500000000020004" pitchFamily="2" charset="0"/>
              </a:rPr>
              <a:t>តើប្រទេសអូស្រ្តាលីកំពុងធ្វើអ្វី?</a:t>
            </a:r>
            <a:endParaRPr lang="en-AU" sz="3000" b="1" dirty="0"/>
          </a:p>
        </p:txBody>
      </p:sp>
    </p:spTree>
    <p:extLst>
      <p:ext uri="{BB962C8B-B14F-4D97-AF65-F5344CB8AC3E}">
        <p14:creationId xmlns:p14="http://schemas.microsoft.com/office/powerpoint/2010/main" val="3335156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0112" y="1916832"/>
            <a:ext cx="7772173" cy="2520280"/>
          </a:xfrm>
        </p:spPr>
        <p:txBody>
          <a:bodyPr>
            <a:normAutofit/>
          </a:bodyPr>
          <a:lstStyle/>
          <a:p>
            <a:pPr marL="68580" indent="0">
              <a:buNone/>
            </a:pPr>
            <a:endParaRPr lang="en-AU" altLang="en-US" sz="3200" b="1" kern="0" dirty="0">
              <a:solidFill>
                <a:srgbClr val="7C9CBB"/>
              </a:solidFill>
              <a:latin typeface="Khmer OS Muol" panose="02000500000000020004" pitchFamily="2" charset="0"/>
              <a:ea typeface="+mj-ea"/>
              <a:cs typeface="Khmer OS Muol" panose="02000500000000020004" pitchFamily="2" charset="0"/>
            </a:endParaRPr>
          </a:p>
          <a:p>
            <a:pPr marL="68580" indent="0" algn="ctr">
              <a:buNone/>
            </a:pPr>
            <a:r>
              <a:rPr lang="km-KH" altLang="en-US" sz="4800" b="1" kern="0" dirty="0">
                <a:solidFill>
                  <a:srgbClr val="7C9CBB"/>
                </a:solidFill>
                <a:latin typeface="Khmer OS Muol" panose="02000500000000020004" pitchFamily="2" charset="0"/>
                <a:ea typeface="+mj-ea"/>
                <a:cs typeface="Khmer OS Muol" panose="02000500000000020004" pitchFamily="2" charset="0"/>
              </a:rPr>
              <a:t>សំណួរ ?</a:t>
            </a:r>
            <a:endParaRPr lang="en-AU" sz="3600" dirty="0">
              <a:latin typeface="Khmer OS Muol" panose="02000500000000020004" pitchFamily="2" charset="0"/>
              <a:cs typeface="Khmer OS Muol" panose="02000500000000020004" pitchFamily="2" charset="0"/>
            </a:endParaRPr>
          </a:p>
        </p:txBody>
      </p:sp>
    </p:spTree>
    <p:extLst>
      <p:ext uri="{BB962C8B-B14F-4D97-AF65-F5344CB8AC3E}">
        <p14:creationId xmlns:p14="http://schemas.microsoft.com/office/powerpoint/2010/main" val="1195980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fp">
  <a:themeElements>
    <a:clrScheme name="AFP generic">
      <a:dk1>
        <a:srgbClr val="0F243E"/>
      </a:dk1>
      <a:lt1>
        <a:srgbClr val="FFFFFF"/>
      </a:lt1>
      <a:dk2>
        <a:srgbClr val="1F497D"/>
      </a:dk2>
      <a:lt2>
        <a:srgbClr val="EEECE1"/>
      </a:lt2>
      <a:accent1>
        <a:srgbClr val="4F81BD"/>
      </a:accent1>
      <a:accent2>
        <a:srgbClr val="E36C09"/>
      </a:accent2>
      <a:accent3>
        <a:srgbClr val="C4BD97"/>
      </a:accent3>
      <a:accent4>
        <a:srgbClr val="A4995F"/>
      </a:accent4>
      <a:accent5>
        <a:srgbClr val="95B3D7"/>
      </a:accent5>
      <a:accent6>
        <a:srgbClr val="F79646"/>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TotalTime>
  <Words>2978</Words>
  <Application>Microsoft Office PowerPoint</Application>
  <PresentationFormat>On-screen Show (4:3)</PresentationFormat>
  <Paragraphs>189</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afp</vt:lpstr>
      <vt:lpstr>តើការទទួលខុសត្រូវរបស់នគរបាលមានអ្វីខ្លះក្នុងការការពារកុមារពីជនល្មើសបរទេស?  D/Sgt Jarryd Dunbar នគរបាលសហព័ន្ធអូស្រ្តាលី ក្រុមរួមទប់ស្កាត់អាជីវកម្មផ្លូវភេទលើកុមារនៃប្រទេសញូសៅវេល​​ (NSW Joint Anti Child Exploitation Team) </vt:lpstr>
      <vt:lpstr>សិទ្ធិរបស់កុមារ</vt:lpstr>
      <vt:lpstr>PowerPoint Presentation</vt:lpstr>
      <vt:lpstr>PowerPoint Presentation</vt:lpstr>
      <vt:lpstr>PowerPoint Presentation</vt:lpstr>
      <vt:lpstr>តើប្រទេសអូស្រ្តាលីកំពុងធ្វើអ្វី?</vt:lpstr>
      <vt:lpstr>PowerPoint Presentation</vt:lpstr>
      <vt:lpstr>PowerPoint Presentation</vt:lpstr>
      <vt:lpstr>PowerPoint Presentation</vt:lpstr>
    </vt:vector>
  </TitlesOfParts>
  <Company>AFP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ThinkUknow – Case Study  D/Sgt Jarryd Dunbar  NSW Joint Anti Child Exploitation Team</dc:title>
  <dc:creator>afp15753</dc:creator>
  <cp:lastModifiedBy>SOFITEL</cp:lastModifiedBy>
  <cp:revision>68</cp:revision>
  <dcterms:created xsi:type="dcterms:W3CDTF">2019-05-21T05:03:21Z</dcterms:created>
  <dcterms:modified xsi:type="dcterms:W3CDTF">2019-07-01T09:02:22Z</dcterms:modified>
</cp:coreProperties>
</file>