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309" r:id="rId2"/>
    <p:sldId id="418" r:id="rId3"/>
    <p:sldId id="522" r:id="rId4"/>
    <p:sldId id="523" r:id="rId5"/>
    <p:sldId id="470" r:id="rId6"/>
    <p:sldId id="530" r:id="rId7"/>
    <p:sldId id="540" r:id="rId8"/>
    <p:sldId id="533" r:id="rId9"/>
    <p:sldId id="539" r:id="rId10"/>
    <p:sldId id="531" r:id="rId11"/>
    <p:sldId id="471" r:id="rId12"/>
    <p:sldId id="412" r:id="rId13"/>
    <p:sldId id="472" r:id="rId14"/>
    <p:sldId id="487" r:id="rId15"/>
    <p:sldId id="488" r:id="rId16"/>
    <p:sldId id="467" r:id="rId17"/>
    <p:sldId id="468" r:id="rId18"/>
    <p:sldId id="524" r:id="rId19"/>
    <p:sldId id="489" r:id="rId20"/>
    <p:sldId id="482" r:id="rId21"/>
    <p:sldId id="516" r:id="rId22"/>
    <p:sldId id="483" r:id="rId23"/>
    <p:sldId id="529" r:id="rId24"/>
    <p:sldId id="490" r:id="rId25"/>
    <p:sldId id="484" r:id="rId26"/>
    <p:sldId id="485" r:id="rId27"/>
    <p:sldId id="537" r:id="rId28"/>
    <p:sldId id="486" r:id="rId29"/>
    <p:sldId id="473" r:id="rId30"/>
    <p:sldId id="480" r:id="rId31"/>
    <p:sldId id="481" r:id="rId32"/>
    <p:sldId id="526" r:id="rId33"/>
    <p:sldId id="538" r:id="rId34"/>
    <p:sldId id="528" r:id="rId35"/>
    <p:sldId id="474" r:id="rId36"/>
    <p:sldId id="518" r:id="rId37"/>
    <p:sldId id="536" r:id="rId38"/>
    <p:sldId id="475" r:id="rId39"/>
    <p:sldId id="491" r:id="rId40"/>
    <p:sldId id="493" r:id="rId41"/>
    <p:sldId id="497" r:id="rId42"/>
    <p:sldId id="519" r:id="rId43"/>
    <p:sldId id="527" r:id="rId44"/>
    <p:sldId id="496" r:id="rId45"/>
    <p:sldId id="534" r:id="rId46"/>
    <p:sldId id="476" r:id="rId47"/>
    <p:sldId id="500" r:id="rId48"/>
    <p:sldId id="535" r:id="rId49"/>
    <p:sldId id="520" r:id="rId50"/>
    <p:sldId id="521" r:id="rId51"/>
    <p:sldId id="3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fp5440" initials="a"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3178" autoAdjust="0"/>
  </p:normalViewPr>
  <p:slideViewPr>
    <p:cSldViewPr>
      <p:cViewPr varScale="1">
        <p:scale>
          <a:sx n="69" d="100"/>
          <a:sy n="69" d="100"/>
        </p:scale>
        <p:origin x="-5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93DAB-878F-4665-B3BA-A6EF5CE6547E}" type="datetimeFigureOut">
              <a:rPr lang="en-AU" smtClean="0"/>
              <a:t>2/07/2019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E9F1D-9981-42D5-A7DF-B642431CBD71}" type="slidenum">
              <a:rPr lang="en-AU" smtClean="0"/>
              <a:t>‹#›</a:t>
            </a:fld>
            <a:endParaRPr lang="en-AU"/>
          </a:p>
        </p:txBody>
      </p:sp>
    </p:spTree>
    <p:extLst>
      <p:ext uri="{BB962C8B-B14F-4D97-AF65-F5344CB8AC3E}">
        <p14:creationId xmlns:p14="http://schemas.microsoft.com/office/powerpoint/2010/main" val="369499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a:p>
          <a:p>
            <a:pPr marL="228600" indent="-228600">
              <a:buFont typeface="+mj-lt"/>
              <a:buAutoNum type="arabicPeriod"/>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Travel</a:t>
            </a:r>
            <a:r>
              <a:rPr lang="en-AU" baseline="0" dirty="0"/>
              <a:t> companions of the POI may provide an indicator for possible intention to offend. Is the POI travelling alone or with a group of people of the same demographic? It is less likely an individual is travelling to offend if they are in a family group</a:t>
            </a:r>
            <a:endParaRPr lang="en-AU" dirty="0"/>
          </a:p>
          <a:p>
            <a:pPr marL="171450" indent="-171450">
              <a:buFont typeface="Arial" panose="020B0604020202020204" pitchFamily="34" charset="0"/>
              <a:buChar char="•"/>
            </a:pPr>
            <a:r>
              <a:rPr lang="en-AU" dirty="0"/>
              <a:t>Travel history</a:t>
            </a:r>
            <a:r>
              <a:rPr lang="en-AU" baseline="0" dirty="0"/>
              <a:t> of the POI – Is this trip to Cambodia the first time they have travelled to an Asian country when their usual travel is to Europe or the Americas? Does the POI have frequent short stay trips to Cambodia or long stay trips that are not related to other purposes such as business ventures</a:t>
            </a:r>
          </a:p>
          <a:p>
            <a:pPr marL="171450" indent="-171450">
              <a:buFont typeface="Arial" panose="020B0604020202020204" pitchFamily="34" charset="0"/>
              <a:buChar char="•"/>
            </a:pPr>
            <a:r>
              <a:rPr lang="en-AU" baseline="0" dirty="0"/>
              <a:t>Does the POI have luggage items that are not consistent with the person </a:t>
            </a:r>
            <a:r>
              <a:rPr lang="en-AU" baseline="0" dirty="0" err="1"/>
              <a:t>e.g</a:t>
            </a:r>
            <a:r>
              <a:rPr lang="en-AU" baseline="0" dirty="0"/>
              <a:t> the person is a single middle age male however his luggage contains items of children clothing</a:t>
            </a:r>
          </a:p>
          <a:p>
            <a:pPr marL="171450" indent="-171450">
              <a:buFont typeface="Arial" panose="020B0604020202020204" pitchFamily="34" charset="0"/>
              <a:buChar char="•"/>
            </a:pPr>
            <a:r>
              <a:rPr lang="en-AU" baseline="0" dirty="0"/>
              <a:t>Does the POI have documents translated into the local language? What is the content of these documents and could it be used to assist in the perpetration of a crime</a:t>
            </a:r>
          </a:p>
          <a:p>
            <a:pPr marL="171450" indent="-171450">
              <a:buFont typeface="Arial" panose="020B0604020202020204" pitchFamily="34" charset="0"/>
              <a:buChar char="•"/>
            </a:pPr>
            <a:r>
              <a:rPr lang="en-AU" baseline="0" dirty="0"/>
              <a:t>Downloading of the POIs mobile phone can provide a number of avenues of inquiry that may identify historical or future offending behaviours</a:t>
            </a:r>
          </a:p>
          <a:p>
            <a:pPr marL="628650" lvl="1" indent="-171450">
              <a:buFont typeface="Arial" panose="020B0604020202020204" pitchFamily="34" charset="0"/>
              <a:buChar char="•"/>
            </a:pPr>
            <a:r>
              <a:rPr lang="en-AU" baseline="0" dirty="0"/>
              <a:t>Downloading of phones - CNP Cyber Crime </a:t>
            </a:r>
            <a:r>
              <a:rPr lang="en-AU" baseline="0" dirty="0" err="1"/>
              <a:t>Dept</a:t>
            </a:r>
            <a:r>
              <a:rPr lang="en-AU" baseline="0" dirty="0"/>
              <a:t> have this capability ( </a:t>
            </a:r>
            <a:r>
              <a:rPr lang="en-AU" baseline="0" dirty="0" err="1"/>
              <a:t>Cellebrite</a:t>
            </a:r>
            <a:r>
              <a:rPr lang="en-AU" baseline="0" dirty="0"/>
              <a:t>) gifted and trained in use of by AFP.  Consider seeking their immediate assistance if you detain a suspect at the Airport.</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5C9DE3A6-ADA2-4F1D-9D77-D845CBBBB296}" type="slidenum">
              <a:rPr lang="en-AU" smtClean="0"/>
              <a:t>10</a:t>
            </a:fld>
            <a:endParaRPr lang="en-AU"/>
          </a:p>
        </p:txBody>
      </p:sp>
    </p:spTree>
    <p:extLst>
      <p:ext uri="{BB962C8B-B14F-4D97-AF65-F5344CB8AC3E}">
        <p14:creationId xmlns:p14="http://schemas.microsoft.com/office/powerpoint/2010/main" val="371166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a:p>
          <a:p>
            <a:pPr marL="228600" indent="-228600">
              <a:buFont typeface="+mj-lt"/>
              <a:buAutoNum type="arabicPeriod"/>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ACTIVITY 1 (2 minutes):</a:t>
            </a:r>
          </a:p>
          <a:p>
            <a:r>
              <a:rPr lang="en-AU" dirty="0"/>
              <a:t>Ask the participants </a:t>
            </a:r>
            <a:r>
              <a:rPr lang="en-AU" baseline="0" dirty="0"/>
              <a:t>to consider what might be involved in each type of surveillance.</a:t>
            </a:r>
          </a:p>
          <a:p>
            <a:endParaRPr lang="en-AU" baseline="0" dirty="0"/>
          </a:p>
          <a:p>
            <a:r>
              <a:rPr lang="en-AU" b="1" u="sng" baseline="0" dirty="0"/>
              <a:t>ANSWER:</a:t>
            </a:r>
          </a:p>
          <a:p>
            <a:r>
              <a:rPr lang="en-AU" sz="2000" b="0" u="none" baseline="0" dirty="0"/>
              <a:t>Physical</a:t>
            </a:r>
            <a:r>
              <a:rPr lang="en-US" sz="2000" dirty="0"/>
              <a:t> Surveillance</a:t>
            </a:r>
            <a:r>
              <a:rPr lang="en-US" sz="2000" baseline="0" dirty="0"/>
              <a:t> – Traditional form of surveillance – In vehicles and on foot</a:t>
            </a:r>
            <a:endParaRPr lang="en-US" sz="2000" dirty="0"/>
          </a:p>
          <a:p>
            <a:r>
              <a:rPr lang="en-AU" baseline="0" dirty="0"/>
              <a:t>Digital Surveillance – Utilising existing technology – CCTV systems, social media (posts about where offenders are and who they are with)</a:t>
            </a:r>
          </a:p>
          <a:p>
            <a:r>
              <a:rPr lang="en-AU" baseline="0" dirty="0"/>
              <a:t>Covert Surveillance – Advanced techniques including listening devices and telephone intercepts</a:t>
            </a:r>
          </a:p>
          <a:p>
            <a:endParaRPr lang="en-AU" baseline="0" dirty="0"/>
          </a:p>
          <a:p>
            <a:r>
              <a:rPr lang="en-AU" b="1" baseline="0" dirty="0"/>
              <a:t>Ask the participants what is the legislation around the use of surveillance devices and telephone intercepts in Cambodia for travelling foreign child sex offender investigation?</a:t>
            </a:r>
          </a:p>
          <a:p>
            <a:endParaRPr lang="en-AU" baseline="0" dirty="0"/>
          </a:p>
          <a:p>
            <a:r>
              <a:rPr lang="en-AU" b="1" u="sng" dirty="0"/>
              <a:t>ACTIVITY 2 (2 minutes):</a:t>
            </a:r>
          </a:p>
          <a:p>
            <a:r>
              <a:rPr lang="en-AU" dirty="0"/>
              <a:t>Ask</a:t>
            </a:r>
            <a:r>
              <a:rPr lang="en-AU" baseline="0" dirty="0"/>
              <a:t> the participants to consider how surveillance may assist investigations into foreign travelling child sex offenders.</a:t>
            </a:r>
          </a:p>
          <a:p>
            <a:endParaRPr lang="en-AU" baseline="0" dirty="0"/>
          </a:p>
          <a:p>
            <a:r>
              <a:rPr lang="en-AU" b="1" u="sng" baseline="0" dirty="0"/>
              <a:t>ANSWER:</a:t>
            </a:r>
          </a:p>
          <a:p>
            <a:pPr marL="171450" indent="-171450">
              <a:buFontTx/>
              <a:buChar char="-"/>
            </a:pPr>
            <a:r>
              <a:rPr lang="en-AU" baseline="0" dirty="0"/>
              <a:t>Confirming accommodation arrangements from port of entry</a:t>
            </a:r>
          </a:p>
          <a:p>
            <a:pPr marL="171450" indent="-171450">
              <a:buFontTx/>
              <a:buChar char="-"/>
            </a:pPr>
            <a:r>
              <a:rPr lang="en-AU" baseline="0" dirty="0"/>
              <a:t>Identify offender associates </a:t>
            </a:r>
          </a:p>
          <a:p>
            <a:pPr marL="171450" indent="-171450">
              <a:buFontTx/>
              <a:buChar char="-"/>
            </a:pPr>
            <a:r>
              <a:rPr lang="en-AU" baseline="0" dirty="0"/>
              <a:t>Places visited by the offender, which may result in discovery of evidence (banks, internet cafes, hotels, bars </a:t>
            </a:r>
            <a:r>
              <a:rPr lang="en-AU" baseline="0" dirty="0" err="1"/>
              <a:t>etc</a:t>
            </a:r>
            <a:r>
              <a:rPr lang="en-AU" baseline="0" dirty="0"/>
              <a:t>)</a:t>
            </a:r>
          </a:p>
          <a:p>
            <a:pPr marL="171450" indent="-171450">
              <a:buFontTx/>
              <a:buChar char="-"/>
            </a:pPr>
            <a:r>
              <a:rPr lang="en-AU" baseline="0" dirty="0"/>
              <a:t>Place an offender at a location at a given time</a:t>
            </a:r>
          </a:p>
          <a:p>
            <a:pPr marL="171450" indent="-171450">
              <a:buFontTx/>
              <a:buChar char="-"/>
            </a:pPr>
            <a:r>
              <a:rPr lang="en-AU" baseline="0" dirty="0"/>
              <a:t>Assist in investigation planning (</a:t>
            </a:r>
            <a:r>
              <a:rPr lang="en-AU" baseline="0" dirty="0" err="1"/>
              <a:t>ie</a:t>
            </a:r>
            <a:r>
              <a:rPr lang="en-AU" baseline="0" dirty="0"/>
              <a:t>: where to execute search warrants / arrests </a:t>
            </a:r>
            <a:r>
              <a:rPr lang="en-AU" baseline="0" dirty="0" err="1"/>
              <a:t>etc</a:t>
            </a:r>
            <a:r>
              <a:rPr lang="en-AU" baseline="0" dirty="0"/>
              <a:t>)</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a:p>
          <a:p>
            <a:pPr marL="228600" indent="-228600">
              <a:buFont typeface="+mj-lt"/>
              <a:buAutoNum type="arabicPeriod"/>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ACTIVITY (2 minutes):</a:t>
            </a:r>
          </a:p>
          <a:p>
            <a:r>
              <a:rPr lang="en-AU" dirty="0"/>
              <a:t>Ask participants what considerations they need to take into account when executing a search warrant in travelling child sex offender cases.</a:t>
            </a:r>
          </a:p>
          <a:p>
            <a:endParaRPr lang="en-AU" dirty="0"/>
          </a:p>
          <a:p>
            <a:r>
              <a:rPr lang="en-AU" b="1" u="sng" dirty="0"/>
              <a:t>DESCRIBE:</a:t>
            </a:r>
          </a:p>
          <a:p>
            <a:pPr marL="171450" indent="-171450">
              <a:buFont typeface="Arial" panose="020B0604020202020204" pitchFamily="34" charset="0"/>
              <a:buChar char="•"/>
            </a:pPr>
            <a:r>
              <a:rPr lang="en-AU" baseline="0" dirty="0"/>
              <a:t>Search warrant roles (WH, Arrest/Interview, note taker, video/photo officer, property officer, searches, victim liaison, triage liaison) and why it’s important to assign individual responsibility</a:t>
            </a:r>
          </a:p>
          <a:p>
            <a:pPr marL="171450" indent="-171450">
              <a:buFont typeface="Arial" panose="020B0604020202020204" pitchFamily="34" charset="0"/>
              <a:buChar char="•"/>
            </a:pPr>
            <a:r>
              <a:rPr lang="en-AU" baseline="0" dirty="0"/>
              <a:t>How offenders may attempt to destroy evidence (electronic wiping of phone data, kill switches, physical destruction, encryption)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Don’t let the offender touch the devices.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This will damage the evidential integrity of the item and could lead to the loss of evidence</a:t>
            </a:r>
          </a:p>
          <a:p>
            <a:pPr marL="171450" indent="-171450">
              <a:buFont typeface="Arial" panose="020B0604020202020204" pitchFamily="34" charset="0"/>
              <a:buChar char="•"/>
            </a:pPr>
            <a:r>
              <a:rPr lang="en-AU" baseline="0" dirty="0"/>
              <a:t>Importance of separating potential victims from offenders</a:t>
            </a:r>
          </a:p>
          <a:p>
            <a:pPr marL="628650" lvl="1" indent="-171450">
              <a:buFont typeface="Arial" panose="020B0604020202020204" pitchFamily="34" charset="0"/>
              <a:buChar char="•"/>
            </a:pPr>
            <a:r>
              <a:rPr lang="en-AU" baseline="0" dirty="0"/>
              <a:t>Victim protection, reassures them they are safe</a:t>
            </a:r>
          </a:p>
          <a:p>
            <a:pPr marL="628650" lvl="1" indent="-171450">
              <a:buFont typeface="Arial" panose="020B0604020202020204" pitchFamily="34" charset="0"/>
              <a:buChar char="•"/>
            </a:pPr>
            <a:r>
              <a:rPr lang="en-AU" baseline="0" dirty="0"/>
              <a:t>Prevents offender from intimidating/influencing</a:t>
            </a:r>
            <a:endParaRPr lang="en-AU"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Why it’s important</a:t>
            </a:r>
            <a:r>
              <a:rPr lang="en-AU" baseline="0" dirty="0"/>
              <a:t> to treat a premises as a crime scene.</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Forensic considerations, including fingerprints and DNA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Prioritisation of exhibits: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Can you review the device at the scene? What devices are your priority</a:t>
            </a:r>
            <a:endParaRPr lang="en-AU"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What can DF and specialist services do for you?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a:t>
            </a:r>
            <a:r>
              <a:rPr lang="en-AU" baseline="0" dirty="0"/>
              <a:t> possible, have DF team attend the search warrant with you. They are trained to examine exhibits in the field;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If DF attendance isn’t possible, seek their advice before handling electronic evidence to ensure you are handling the items in the correct way and preventing evidence loss.</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200" dirty="0"/>
              <a:t>Consider the value of forensic evidence (DNA/FP).</a:t>
            </a:r>
          </a:p>
          <a:p>
            <a:endParaRPr lang="en-AU" dirty="0"/>
          </a:p>
          <a:p>
            <a:r>
              <a:rPr lang="en-AU" dirty="0"/>
              <a:t>Play search warrant video from Moldovan search warrant (computer set up – Offender had a USB that once removed killed the entire computer) – 12.45</a:t>
            </a:r>
            <a:r>
              <a:rPr lang="en-AU" baseline="0" dirty="0"/>
              <a:t> – 18.00</a:t>
            </a:r>
          </a:p>
          <a:p>
            <a:r>
              <a:rPr lang="en-AU" baseline="0" dirty="0"/>
              <a:t>Play </a:t>
            </a:r>
            <a:r>
              <a:rPr lang="en-AU" baseline="0" dirty="0" err="1"/>
              <a:t>Sekulic</a:t>
            </a:r>
            <a:r>
              <a:rPr lang="en-AU" baseline="0" dirty="0"/>
              <a:t> SW video.</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14</a:t>
            </a:fld>
            <a:endParaRPr lang="en-AU">
              <a:solidFill>
                <a:prstClr val="black"/>
              </a:solidFill>
            </a:endParaRPr>
          </a:p>
        </p:txBody>
      </p:sp>
    </p:spTree>
    <p:extLst>
      <p:ext uri="{BB962C8B-B14F-4D97-AF65-F5344CB8AC3E}">
        <p14:creationId xmlns:p14="http://schemas.microsoft.com/office/powerpoint/2010/main" val="3330006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a:p>
          <a:p>
            <a:pPr marL="228600" indent="-228600">
              <a:buFont typeface="+mj-lt"/>
              <a:buAutoNum type="arabicPeriod"/>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lgn="just">
              <a:buClrTx/>
              <a:buNone/>
            </a:pPr>
            <a:r>
              <a:rPr lang="en-AU" sz="2200" b="1" dirty="0"/>
              <a:t>‘Crime Scene’ definition:</a:t>
            </a:r>
          </a:p>
          <a:p>
            <a:pPr lvl="1" algn="just">
              <a:buClrTx/>
              <a:buFont typeface="Arial" panose="020B0604020202020204" pitchFamily="34" charset="0"/>
              <a:buChar char="•"/>
            </a:pPr>
            <a:r>
              <a:rPr lang="en-AU" sz="2200" dirty="0"/>
              <a:t>A place where a crime has occurred;</a:t>
            </a:r>
          </a:p>
          <a:p>
            <a:pPr lvl="1" algn="just">
              <a:buClrTx/>
              <a:buFont typeface="Arial" panose="020B0604020202020204" pitchFamily="34" charset="0"/>
              <a:buChar char="•"/>
            </a:pPr>
            <a:r>
              <a:rPr lang="en-AU" sz="2200" dirty="0"/>
              <a:t>A starting point of an investigation; and</a:t>
            </a:r>
          </a:p>
          <a:p>
            <a:pPr lvl="1" algn="just">
              <a:buClrTx/>
              <a:buFont typeface="Arial" panose="020B0604020202020204" pitchFamily="34" charset="0"/>
              <a:buChar char="•"/>
            </a:pPr>
            <a:r>
              <a:rPr lang="en-AU" sz="2200" dirty="0"/>
              <a:t>Can be a person.</a:t>
            </a:r>
          </a:p>
          <a:p>
            <a:pPr marL="68580" indent="0" algn="just">
              <a:buClrTx/>
              <a:buNone/>
            </a:pPr>
            <a:r>
              <a:rPr lang="en-AU" sz="2200" b="1" dirty="0"/>
              <a:t>Types of Crime Scene:</a:t>
            </a:r>
          </a:p>
          <a:p>
            <a:pPr lvl="1" algn="just">
              <a:buClrTx/>
              <a:buFont typeface="Arial" panose="020B0604020202020204" pitchFamily="34" charset="0"/>
              <a:buChar char="•"/>
            </a:pPr>
            <a:r>
              <a:rPr lang="en-AU" sz="2200" dirty="0"/>
              <a:t>Primary; and </a:t>
            </a:r>
          </a:p>
          <a:p>
            <a:pPr lvl="1" algn="just">
              <a:buClrTx/>
              <a:buFont typeface="Arial" panose="020B0604020202020204" pitchFamily="34" charset="0"/>
              <a:buChar char="•"/>
            </a:pPr>
            <a:r>
              <a:rPr lang="en-AU" sz="2200" dirty="0"/>
              <a:t>Secondary.</a:t>
            </a:r>
          </a:p>
          <a:p>
            <a:pPr marL="68580" indent="0" algn="just">
              <a:buClrTx/>
              <a:buNone/>
            </a:pPr>
            <a:r>
              <a:rPr lang="en-AU" sz="2200" b="1" dirty="0"/>
              <a:t>Implications:</a:t>
            </a:r>
          </a:p>
          <a:p>
            <a:pPr lvl="1" algn="just">
              <a:buClrTx/>
              <a:buFont typeface="Arial" panose="020B0604020202020204" pitchFamily="34" charset="0"/>
              <a:buChar char="•"/>
            </a:pPr>
            <a:r>
              <a:rPr lang="en-AU" sz="2200" dirty="0"/>
              <a:t>The decisions made in the management of crime scenes and exhibits will be later scrutinised in court.</a:t>
            </a:r>
          </a:p>
          <a:p>
            <a:endParaRPr lang="en-AU" dirty="0"/>
          </a:p>
          <a:p>
            <a:r>
              <a:rPr lang="en-AU" b="1" dirty="0"/>
              <a:t>ACTIVITY:</a:t>
            </a:r>
          </a:p>
          <a:p>
            <a:r>
              <a:rPr lang="en-AU" dirty="0"/>
              <a:t>Ask the prosecutors for their input in relation to the importance of evidence handling</a:t>
            </a:r>
            <a:r>
              <a:rPr lang="en-AU" baseline="0" dirty="0"/>
              <a:t>/continuity at crime scenes and how it impacts court outcomes. </a:t>
            </a: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t>16</a:t>
            </a:fld>
            <a:endParaRPr lang="en-AU"/>
          </a:p>
        </p:txBody>
      </p:sp>
    </p:spTree>
    <p:extLst>
      <p:ext uri="{BB962C8B-B14F-4D97-AF65-F5344CB8AC3E}">
        <p14:creationId xmlns:p14="http://schemas.microsoft.com/office/powerpoint/2010/main" val="3330006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ACTIVITY (2 minutes):</a:t>
            </a:r>
          </a:p>
          <a:p>
            <a:r>
              <a:rPr lang="en-AU" dirty="0"/>
              <a:t>Ask the participants to consider what types of crime scenes they are likely to encounter when investigating travelling child sex offenders.</a:t>
            </a:r>
            <a:endParaRPr lang="en-AU" baseline="0" dirty="0"/>
          </a:p>
          <a:p>
            <a:endParaRPr lang="en-AU" baseline="0" dirty="0"/>
          </a:p>
          <a:p>
            <a:r>
              <a:rPr lang="en-AU" b="1" u="sng" baseline="0" dirty="0"/>
              <a:t>ANSWER:</a:t>
            </a:r>
          </a:p>
          <a:p>
            <a:pPr marL="171450" indent="-171450">
              <a:buFont typeface="Arial" panose="020B0604020202020204" pitchFamily="34" charset="0"/>
              <a:buChar char="•"/>
            </a:pPr>
            <a:r>
              <a:rPr lang="en-AU" baseline="0" dirty="0"/>
              <a:t>Person</a:t>
            </a:r>
          </a:p>
          <a:p>
            <a:pPr marL="628650" lvl="1" indent="-171450">
              <a:buFont typeface="Arial" panose="020B0604020202020204" pitchFamily="34" charset="0"/>
              <a:buChar char="•"/>
            </a:pPr>
            <a:r>
              <a:rPr lang="en-AU" baseline="0" dirty="0"/>
              <a:t>May have tattoo’s, scars or other deformities that identify them from images/video</a:t>
            </a:r>
          </a:p>
          <a:p>
            <a:pPr marL="628650" lvl="1" indent="-171450">
              <a:buFont typeface="Arial" panose="020B0604020202020204" pitchFamily="34" charset="0"/>
              <a:buChar char="•"/>
            </a:pPr>
            <a:r>
              <a:rPr lang="en-AU" baseline="0" dirty="0"/>
              <a:t>May be recognised by their victims</a:t>
            </a:r>
          </a:p>
          <a:p>
            <a:pPr marL="171450" indent="-171450">
              <a:buFont typeface="Arial" panose="020B0604020202020204" pitchFamily="34" charset="0"/>
              <a:buChar char="•"/>
            </a:pPr>
            <a:r>
              <a:rPr lang="en-AU" baseline="0" dirty="0"/>
              <a:t>Primary premises where abuse occurred (can be multiple)</a:t>
            </a:r>
          </a:p>
          <a:p>
            <a:pPr marL="628650" lvl="1" indent="-171450">
              <a:buFont typeface="Arial" panose="020B0604020202020204" pitchFamily="34" charset="0"/>
              <a:buChar char="•"/>
            </a:pPr>
            <a:r>
              <a:rPr lang="en-AU" baseline="0" dirty="0"/>
              <a:t>Electronic equipment used to record the abuse</a:t>
            </a:r>
          </a:p>
          <a:p>
            <a:pPr marL="628650" lvl="1" indent="-171450">
              <a:buFont typeface="Arial" panose="020B0604020202020204" pitchFamily="34" charset="0"/>
              <a:buChar char="•"/>
            </a:pPr>
            <a:r>
              <a:rPr lang="en-AU" baseline="0" dirty="0"/>
              <a:t>Personal documents showing travel itinerary, local contacts, ledgers </a:t>
            </a:r>
            <a:r>
              <a:rPr lang="en-AU" baseline="0" dirty="0" err="1"/>
              <a:t>etc</a:t>
            </a:r>
            <a:endParaRPr lang="en-AU" baseline="0" dirty="0"/>
          </a:p>
          <a:p>
            <a:pPr marL="628650" lvl="1" indent="-171450">
              <a:buFont typeface="Arial" panose="020B0604020202020204" pitchFamily="34" charset="0"/>
              <a:buChar char="•"/>
            </a:pPr>
            <a:r>
              <a:rPr lang="en-AU" baseline="0" dirty="0"/>
              <a:t>Money or other instruments used by the offender to pay the child for sex</a:t>
            </a:r>
          </a:p>
          <a:p>
            <a:pPr marL="628650" lvl="1" indent="-171450">
              <a:buFont typeface="Arial" panose="020B0604020202020204" pitchFamily="34" charset="0"/>
              <a:buChar char="•"/>
            </a:pPr>
            <a:r>
              <a:rPr lang="en-AU" baseline="0" dirty="0"/>
              <a:t>Clothing worn by the offender or victim (particularly relevant when it relates to underwear)</a:t>
            </a:r>
          </a:p>
          <a:p>
            <a:pPr marL="628650" lvl="1" indent="-171450">
              <a:buFont typeface="Arial" panose="020B0604020202020204" pitchFamily="34" charset="0"/>
              <a:buChar char="•"/>
            </a:pPr>
            <a:r>
              <a:rPr lang="en-AU" baseline="0" dirty="0"/>
              <a:t>Bedding and other household items</a:t>
            </a:r>
          </a:p>
          <a:p>
            <a:pPr marL="171450" indent="-171450">
              <a:buFont typeface="Arial" panose="020B0604020202020204" pitchFamily="34" charset="0"/>
              <a:buChar char="•"/>
            </a:pPr>
            <a:r>
              <a:rPr lang="en-AU" baseline="0" dirty="0"/>
              <a:t>Secondary (where the offender was staying, such as hotels </a:t>
            </a:r>
            <a:r>
              <a:rPr lang="en-AU" baseline="0" dirty="0" err="1"/>
              <a:t>etc</a:t>
            </a:r>
            <a:r>
              <a:rPr lang="en-AU" baseline="0" dirty="0"/>
              <a:t>)</a:t>
            </a:r>
          </a:p>
          <a:p>
            <a:pPr marL="628650" lvl="1" indent="-171450">
              <a:buFont typeface="Arial" panose="020B0604020202020204" pitchFamily="34" charset="0"/>
              <a:buChar char="•"/>
            </a:pPr>
            <a:r>
              <a:rPr lang="en-AU" baseline="0" dirty="0"/>
              <a:t>Internet café’s used by the offender</a:t>
            </a:r>
          </a:p>
          <a:p>
            <a:pPr marL="628650" lvl="1" indent="-171450">
              <a:buFont typeface="Arial" panose="020B0604020202020204" pitchFamily="34" charset="0"/>
              <a:buChar char="•"/>
            </a:pPr>
            <a:r>
              <a:rPr lang="en-AU" baseline="0" dirty="0"/>
              <a:t>Offender accommodation outside the primary premises, for example a hotel room</a:t>
            </a:r>
          </a:p>
          <a:p>
            <a:pPr marL="628650" lvl="1" indent="-171450">
              <a:buFont typeface="Arial" panose="020B0604020202020204" pitchFamily="34" charset="0"/>
              <a:buChar char="•"/>
            </a:pPr>
            <a:r>
              <a:rPr lang="en-AU" baseline="0" dirty="0"/>
              <a:t>Vehicles that the offender may have transported the child to and from a premises</a:t>
            </a:r>
          </a:p>
          <a:p>
            <a:pPr marL="628650" lvl="1" indent="-171450">
              <a:buFont typeface="Arial" panose="020B0604020202020204" pitchFamily="34" charset="0"/>
              <a:buChar char="•"/>
            </a:pPr>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t>17</a:t>
            </a:fld>
            <a:endParaRPr lang="en-AU"/>
          </a:p>
        </p:txBody>
      </p:sp>
    </p:spTree>
    <p:extLst>
      <p:ext uri="{BB962C8B-B14F-4D97-AF65-F5344CB8AC3E}">
        <p14:creationId xmlns:p14="http://schemas.microsoft.com/office/powerpoint/2010/main" val="2782314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t>18</a:t>
            </a:fld>
            <a:endParaRPr lang="en-AU"/>
          </a:p>
        </p:txBody>
      </p:sp>
    </p:spTree>
    <p:extLst>
      <p:ext uri="{BB962C8B-B14F-4D97-AF65-F5344CB8AC3E}">
        <p14:creationId xmlns:p14="http://schemas.microsoft.com/office/powerpoint/2010/main" val="278231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a:p>
          <a:p>
            <a:pPr marL="228600" indent="-228600">
              <a:buFont typeface="+mj-lt"/>
              <a:buAutoNum type="arabicPeriod"/>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US" sz="2000" dirty="0"/>
              <a:t>This session will cover the following topics as they relate to investigating travelling foreign child sex offenders:</a:t>
            </a:r>
          </a:p>
          <a:p>
            <a:pPr lvl="1">
              <a:buClrTx/>
              <a:buFont typeface="Arial" panose="020B0604020202020204" pitchFamily="34" charset="0"/>
              <a:buChar char="•"/>
            </a:pPr>
            <a:r>
              <a:rPr lang="en-US" sz="2000" dirty="0"/>
              <a:t>Law Enforcement Challenges;</a:t>
            </a:r>
          </a:p>
          <a:p>
            <a:pPr lvl="1">
              <a:buClrTx/>
              <a:buFont typeface="Arial" panose="020B0604020202020204" pitchFamily="34" charset="0"/>
              <a:buChar char="•"/>
            </a:pPr>
            <a:r>
              <a:rPr lang="en-US" sz="2000" dirty="0"/>
              <a:t>Intelligence;</a:t>
            </a:r>
          </a:p>
          <a:p>
            <a:pPr lvl="1">
              <a:buClrTx/>
              <a:buFont typeface="Arial" panose="020B0604020202020204" pitchFamily="34" charset="0"/>
              <a:buChar char="•"/>
            </a:pPr>
            <a:r>
              <a:rPr lang="en-US" sz="2000" dirty="0"/>
              <a:t>Surveillance; </a:t>
            </a:r>
          </a:p>
          <a:p>
            <a:pPr lvl="1">
              <a:buClrTx/>
              <a:buFont typeface="Arial" panose="020B0604020202020204" pitchFamily="34" charset="0"/>
              <a:buChar char="•"/>
            </a:pPr>
            <a:r>
              <a:rPr lang="en-US" sz="2000" dirty="0"/>
              <a:t>Search Warrants;</a:t>
            </a:r>
          </a:p>
          <a:p>
            <a:pPr lvl="1">
              <a:buClrTx/>
              <a:buFont typeface="Arial" panose="020B0604020202020204" pitchFamily="34" charset="0"/>
              <a:buChar char="•"/>
            </a:pPr>
            <a:r>
              <a:rPr lang="en-US" sz="2000" dirty="0"/>
              <a:t>Evidence Handling;</a:t>
            </a:r>
          </a:p>
          <a:p>
            <a:pPr lvl="1">
              <a:buClrTx/>
              <a:buFont typeface="Arial" panose="020B0604020202020204" pitchFamily="34" charset="0"/>
              <a:buChar char="•"/>
            </a:pPr>
            <a:r>
              <a:rPr lang="en-US" sz="2000" dirty="0"/>
              <a:t>Victim Management;</a:t>
            </a:r>
          </a:p>
          <a:p>
            <a:pPr lvl="1">
              <a:buClrTx/>
              <a:buFont typeface="Arial" panose="020B0604020202020204" pitchFamily="34" charset="0"/>
              <a:buChar char="•"/>
            </a:pPr>
            <a:r>
              <a:rPr lang="en-US" sz="2000" dirty="0"/>
              <a:t>Witness Management;</a:t>
            </a:r>
          </a:p>
          <a:p>
            <a:pPr lvl="1">
              <a:buClrTx/>
              <a:buFont typeface="Arial" panose="020B0604020202020204" pitchFamily="34" charset="0"/>
              <a:buChar char="•"/>
            </a:pPr>
            <a:r>
              <a:rPr lang="en-US" sz="2000" dirty="0"/>
              <a:t>Suspect Management;</a:t>
            </a:r>
          </a:p>
          <a:p>
            <a:pPr lvl="1">
              <a:buClrTx/>
              <a:buFont typeface="Arial" panose="020B0604020202020204" pitchFamily="34" charset="0"/>
              <a:buChar char="•"/>
            </a:pPr>
            <a:r>
              <a:rPr lang="en-US" sz="2000" dirty="0"/>
              <a:t>Canvassing;</a:t>
            </a:r>
          </a:p>
          <a:p>
            <a:pPr lvl="1">
              <a:buClrTx/>
              <a:buFont typeface="Arial" panose="020B0604020202020204" pitchFamily="34" charset="0"/>
              <a:buChar char="•"/>
            </a:pPr>
            <a:r>
              <a:rPr lang="en-US" sz="2000" dirty="0"/>
              <a:t>Suspect Interviews; and</a:t>
            </a:r>
          </a:p>
          <a:p>
            <a:pPr lvl="1">
              <a:buClrTx/>
              <a:buFont typeface="Arial" panose="020B0604020202020204" pitchFamily="34" charset="0"/>
              <a:buChar char="•"/>
            </a:pPr>
            <a:r>
              <a:rPr lang="en-US" sz="2000" dirty="0"/>
              <a:t>Prevention.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ACTIVITY (2 minutes):</a:t>
            </a:r>
          </a:p>
          <a:p>
            <a:r>
              <a:rPr lang="en-AU" dirty="0"/>
              <a:t>Ask the participants to consider what types of evidence are they likely to find in a crime scene involving a</a:t>
            </a:r>
            <a:r>
              <a:rPr lang="en-AU" baseline="0" dirty="0"/>
              <a:t> foreign child sex offenders.</a:t>
            </a:r>
          </a:p>
          <a:p>
            <a:endParaRPr lang="en-AU" baseline="0" dirty="0"/>
          </a:p>
          <a:p>
            <a:r>
              <a:rPr lang="en-AU" b="1" u="sng" baseline="0" dirty="0"/>
              <a:t>ANSWER:</a:t>
            </a:r>
          </a:p>
          <a:p>
            <a:pPr marL="171450" indent="-171450">
              <a:buClrTx/>
              <a:buFont typeface="Arial" panose="020B0604020202020204" pitchFamily="34" charset="0"/>
              <a:buChar char="•"/>
            </a:pPr>
            <a:r>
              <a:rPr lang="en-AU" sz="1200" dirty="0"/>
              <a:t>Mobile telephones;</a:t>
            </a:r>
          </a:p>
          <a:p>
            <a:pPr marL="171450" indent="-171450">
              <a:buClrTx/>
              <a:buFont typeface="Arial" panose="020B0604020202020204" pitchFamily="34" charset="0"/>
              <a:buChar char="•"/>
            </a:pPr>
            <a:r>
              <a:rPr lang="en-AU" sz="1200" dirty="0"/>
              <a:t>Computers;</a:t>
            </a:r>
          </a:p>
          <a:p>
            <a:pPr marL="171450" indent="-171450">
              <a:buClrTx/>
              <a:buFont typeface="Arial" panose="020B0604020202020204" pitchFamily="34" charset="0"/>
              <a:buChar char="•"/>
            </a:pPr>
            <a:r>
              <a:rPr lang="en-AU" sz="1200" dirty="0"/>
              <a:t>Hard drives, USB’s, Memory Cards </a:t>
            </a:r>
            <a:r>
              <a:rPr lang="en-AU" sz="1200" dirty="0" err="1"/>
              <a:t>etc</a:t>
            </a:r>
            <a:r>
              <a:rPr lang="en-AU" sz="1200" dirty="0"/>
              <a:t>;</a:t>
            </a:r>
          </a:p>
          <a:p>
            <a:pPr marL="171450" indent="-171450">
              <a:buClrTx/>
              <a:buFont typeface="Arial" panose="020B0604020202020204" pitchFamily="34" charset="0"/>
              <a:buChar char="•"/>
            </a:pPr>
            <a:r>
              <a:rPr lang="en-AU" sz="1200" dirty="0"/>
              <a:t>Digital camera’s;</a:t>
            </a:r>
          </a:p>
          <a:p>
            <a:pPr marL="171450" indent="-171450">
              <a:buClrTx/>
              <a:buFont typeface="Arial" panose="020B0604020202020204" pitchFamily="34" charset="0"/>
              <a:buChar char="•"/>
            </a:pPr>
            <a:r>
              <a:rPr lang="en-AU" sz="1200" dirty="0"/>
              <a:t>Clothing;</a:t>
            </a:r>
          </a:p>
          <a:p>
            <a:pPr marL="171450" indent="-171450">
              <a:buClrTx/>
              <a:buFont typeface="Arial" panose="020B0604020202020204" pitchFamily="34" charset="0"/>
              <a:buChar char="•"/>
            </a:pPr>
            <a:r>
              <a:rPr lang="en-AU" sz="1200" dirty="0"/>
              <a:t>Household items (which may appear in imagery);</a:t>
            </a:r>
          </a:p>
          <a:p>
            <a:pPr marL="171450" indent="-171450">
              <a:buClrTx/>
              <a:buFont typeface="Arial" panose="020B0604020202020204" pitchFamily="34" charset="0"/>
              <a:buChar char="•"/>
            </a:pPr>
            <a:r>
              <a:rPr lang="en-AU" sz="1200" dirty="0"/>
              <a:t>Receipts (payments for LDCA);</a:t>
            </a:r>
          </a:p>
          <a:p>
            <a:pPr marL="171450" indent="-171450">
              <a:buClrTx/>
              <a:buFont typeface="Arial" panose="020B0604020202020204" pitchFamily="34" charset="0"/>
              <a:buChar char="•"/>
            </a:pPr>
            <a:r>
              <a:rPr lang="en-AU" sz="1200" dirty="0"/>
              <a:t>Handwritten notes (passwords, names </a:t>
            </a:r>
            <a:r>
              <a:rPr lang="en-AU" sz="1200" dirty="0" err="1"/>
              <a:t>etc</a:t>
            </a:r>
            <a:r>
              <a:rPr lang="en-AU" sz="1200" dirty="0"/>
              <a:t>);</a:t>
            </a:r>
          </a:p>
          <a:p>
            <a:pPr marL="171450" lvl="0" indent="-171450">
              <a:buClrTx/>
              <a:buFont typeface="Arial" panose="020B0604020202020204" pitchFamily="34" charset="0"/>
              <a:buChar char="•"/>
            </a:pPr>
            <a:r>
              <a:rPr lang="en-AU" sz="1200" dirty="0"/>
              <a:t>Internet access records and accounts; and</a:t>
            </a:r>
          </a:p>
          <a:p>
            <a:pPr marL="171450" lvl="0" indent="-171450">
              <a:buClrTx/>
              <a:buFont typeface="Arial" panose="020B0604020202020204" pitchFamily="34" charset="0"/>
              <a:buChar char="•"/>
            </a:pPr>
            <a:r>
              <a:rPr lang="en-AU" sz="1200" dirty="0"/>
              <a:t>Financial documents, including banking documents.</a:t>
            </a:r>
          </a:p>
          <a:p>
            <a:pPr marL="171450" lvl="0" indent="-171450">
              <a:buClrTx/>
              <a:buFont typeface="Arial" panose="020B0604020202020204" pitchFamily="34" charset="0"/>
              <a:buChar char="•"/>
            </a:pPr>
            <a:endParaRPr lang="en-AU" sz="1200" dirty="0"/>
          </a:p>
          <a:p>
            <a:pPr marL="0" lvl="0" indent="0">
              <a:buClrTx/>
              <a:buFont typeface="Arial" panose="020B0604020202020204" pitchFamily="34" charset="0"/>
              <a:buNone/>
            </a:pPr>
            <a:r>
              <a:rPr lang="en-AU" sz="1200" b="1" dirty="0">
                <a:solidFill>
                  <a:srgbClr val="FF0000"/>
                </a:solidFill>
              </a:rPr>
              <a:t>This list is not exhaustive!</a:t>
            </a:r>
          </a:p>
          <a:p>
            <a:endParaRPr lang="en-AU" baseline="0"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20</a:t>
            </a:fld>
            <a:endParaRPr lang="en-AU">
              <a:solidFill>
                <a:prstClr val="black"/>
              </a:solidFill>
            </a:endParaRPr>
          </a:p>
        </p:txBody>
      </p:sp>
    </p:spTree>
    <p:extLst>
      <p:ext uri="{BB962C8B-B14F-4D97-AF65-F5344CB8AC3E}">
        <p14:creationId xmlns:p14="http://schemas.microsoft.com/office/powerpoint/2010/main" val="2574725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ClrTx/>
              <a:buNone/>
            </a:pPr>
            <a:r>
              <a:rPr lang="en-AU" sz="1200" b="1" dirty="0"/>
              <a:t>Things to remember when searching:</a:t>
            </a:r>
          </a:p>
          <a:p>
            <a:pPr marL="628650" lvl="1" indent="-171450">
              <a:buClrTx/>
              <a:buFont typeface="Arial" panose="020B0604020202020204" pitchFamily="34" charset="0"/>
              <a:buChar char="•"/>
            </a:pPr>
            <a:r>
              <a:rPr lang="en-AU" sz="1200" dirty="0"/>
              <a:t>Don’t just focus on electronic items. Other common household items may be of significance to the investigation (bedding, clothing </a:t>
            </a:r>
            <a:r>
              <a:rPr lang="en-AU" sz="1200" dirty="0" err="1"/>
              <a:t>etc</a:t>
            </a:r>
            <a:r>
              <a:rPr lang="en-AU" sz="1200" dirty="0"/>
              <a:t>);</a:t>
            </a:r>
          </a:p>
          <a:p>
            <a:pPr marL="628650" lvl="1" indent="-171450">
              <a:buClrTx/>
              <a:buFont typeface="Arial" panose="020B0604020202020204" pitchFamily="34" charset="0"/>
              <a:buChar char="•"/>
            </a:pPr>
            <a:r>
              <a:rPr lang="en-AU" sz="1200" dirty="0"/>
              <a:t>Remember to look for items that may identify a secondary crime scene (hotel receipts, car keys </a:t>
            </a:r>
            <a:r>
              <a:rPr lang="en-AU" sz="1200" dirty="0" err="1"/>
              <a:t>etc</a:t>
            </a:r>
            <a:r>
              <a:rPr lang="en-AU" sz="1200" dirty="0"/>
              <a:t>); and</a:t>
            </a:r>
          </a:p>
          <a:p>
            <a:pPr marL="628650" lvl="1" indent="-171450">
              <a:buClrTx/>
              <a:buFont typeface="Arial" panose="020B0604020202020204" pitchFamily="34" charset="0"/>
              <a:buChar char="•"/>
            </a:pPr>
            <a:r>
              <a:rPr lang="en-AU" sz="1200" dirty="0"/>
              <a:t>Do the items in the premises match the offender’s histology (</a:t>
            </a:r>
            <a:r>
              <a:rPr lang="en-AU" sz="1200" dirty="0" err="1"/>
              <a:t>eg</a:t>
            </a:r>
            <a:r>
              <a:rPr lang="en-AU" sz="1200" dirty="0"/>
              <a:t>: if children's clothes are found, does the offender have children).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Electronic storage devices may be disguised as other common household items</a:t>
            </a:r>
            <a:r>
              <a:rPr lang="en-AU" sz="1200" baseline="0" dirty="0"/>
              <a:t> (acknowledge they will be getting a presentation on DF later in the program)</a:t>
            </a:r>
            <a:endParaRPr lang="en-AU" sz="1200" dirty="0"/>
          </a:p>
          <a:p>
            <a:endParaRPr lang="en-AU" baseline="0"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2574725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Add in </a:t>
            </a:r>
            <a:r>
              <a:rPr lang="en-AU" dirty="0" err="1"/>
              <a:t>Rimmer</a:t>
            </a:r>
            <a:r>
              <a:rPr lang="en-AU" dirty="0"/>
              <a:t> images (from video/twitter</a:t>
            </a:r>
            <a:r>
              <a:rPr lang="en-AU" baseline="0" dirty="0"/>
              <a:t> compared to bedding, underwear, tiles, bunny)</a:t>
            </a:r>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2574725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a:t>How does good searching contribute to preventing child sex tourism?</a:t>
            </a:r>
          </a:p>
          <a:p>
            <a:endParaRPr lang="en-AU" b="1" u="sng" baseline="0" dirty="0"/>
          </a:p>
          <a:p>
            <a:r>
              <a:rPr lang="en-AU" b="1" u="sng" baseline="0" dirty="0"/>
              <a:t>ACTIVITY:</a:t>
            </a:r>
          </a:p>
          <a:p>
            <a:r>
              <a:rPr lang="en-AU" baseline="0" dirty="0"/>
              <a:t>Ask the participants to consider how good searching principles contribute to preventing child sex tourism.</a:t>
            </a:r>
          </a:p>
          <a:p>
            <a:endParaRPr lang="en-AU" baseline="0" dirty="0"/>
          </a:p>
          <a:p>
            <a:r>
              <a:rPr lang="en-AU" b="1" u="sng" baseline="0" dirty="0"/>
              <a:t>ANSWER:</a:t>
            </a:r>
          </a:p>
          <a:p>
            <a:pPr lvl="1">
              <a:buClrTx/>
              <a:buFont typeface="Arial" panose="020B0604020202020204" pitchFamily="34" charset="0"/>
              <a:buChar char="•"/>
            </a:pPr>
            <a:r>
              <a:rPr lang="en-AU" dirty="0"/>
              <a:t>Identification of additional victims;</a:t>
            </a:r>
          </a:p>
          <a:p>
            <a:pPr lvl="1">
              <a:buClrTx/>
              <a:buFont typeface="Arial" panose="020B0604020202020204" pitchFamily="34" charset="0"/>
              <a:buChar char="•"/>
            </a:pPr>
            <a:r>
              <a:rPr lang="en-AU" dirty="0"/>
              <a:t>Identification of additional offenders;</a:t>
            </a:r>
          </a:p>
          <a:p>
            <a:pPr lvl="1">
              <a:buClrTx/>
              <a:buFont typeface="Arial" panose="020B0604020202020204" pitchFamily="34" charset="0"/>
              <a:buChar char="•"/>
            </a:pPr>
            <a:r>
              <a:rPr lang="en-AU" dirty="0"/>
              <a:t>Gathering of intelligence to identify modus operandi;</a:t>
            </a:r>
          </a:p>
          <a:p>
            <a:pPr lvl="1">
              <a:buClrTx/>
              <a:buFont typeface="Arial" panose="020B0604020202020204" pitchFamily="34" charset="0"/>
              <a:buChar char="•"/>
            </a:pPr>
            <a:r>
              <a:rPr lang="en-AU" dirty="0"/>
              <a:t>Highlights intelligence and legislative gaps that need to be filled;</a:t>
            </a:r>
          </a:p>
          <a:p>
            <a:pPr lvl="1">
              <a:buClrTx/>
              <a:buFont typeface="Arial" panose="020B0604020202020204" pitchFamily="34" charset="0"/>
              <a:buChar char="•"/>
            </a:pPr>
            <a:r>
              <a:rPr lang="en-AU" dirty="0"/>
              <a:t>Ensures best evidence is presented to support a successful prosecution; and</a:t>
            </a:r>
          </a:p>
          <a:p>
            <a:pPr lvl="1">
              <a:buClrTx/>
              <a:buFont typeface="Arial" panose="020B0604020202020204" pitchFamily="34" charset="0"/>
              <a:buChar char="•"/>
            </a:pPr>
            <a:r>
              <a:rPr lang="en-AU" dirty="0"/>
              <a:t>Prevents re-victimisation through distribution of images and video.</a:t>
            </a:r>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23</a:t>
            </a:fld>
            <a:endParaRPr lang="en-AU">
              <a:solidFill>
                <a:prstClr val="black"/>
              </a:solidFill>
            </a:endParaRPr>
          </a:p>
        </p:txBody>
      </p:sp>
    </p:spTree>
    <p:extLst>
      <p:ext uri="{BB962C8B-B14F-4D97-AF65-F5344CB8AC3E}">
        <p14:creationId xmlns:p14="http://schemas.microsoft.com/office/powerpoint/2010/main" val="2574725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a:p>
          <a:p>
            <a:pPr marL="228600" indent="-228600">
              <a:buFont typeface="+mj-lt"/>
              <a:buAutoNum type="arabicPeriod"/>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ACTIVITY (2 minutes):</a:t>
            </a:r>
          </a:p>
          <a:p>
            <a:r>
              <a:rPr lang="en-AU" dirty="0"/>
              <a:t>Ask the participants to consider how evidence located during</a:t>
            </a:r>
            <a:r>
              <a:rPr lang="en-AU" baseline="0" dirty="0"/>
              <a:t> a search warrant can be compromised.</a:t>
            </a:r>
          </a:p>
          <a:p>
            <a:endParaRPr lang="en-AU" baseline="0" dirty="0"/>
          </a:p>
          <a:p>
            <a:r>
              <a:rPr lang="en-AU" b="1" u="sng" baseline="0" dirty="0"/>
              <a:t>ANSWER:</a:t>
            </a:r>
          </a:p>
          <a:p>
            <a:pPr lvl="1">
              <a:buClrTx/>
              <a:buFont typeface="Arial" panose="020B0604020202020204" pitchFamily="34" charset="0"/>
              <a:buChar char="•"/>
            </a:pPr>
            <a:r>
              <a:rPr lang="en-AU" sz="2200" dirty="0"/>
              <a:t>Contamination; </a:t>
            </a:r>
          </a:p>
          <a:p>
            <a:pPr lvl="1">
              <a:buClrTx/>
              <a:buFont typeface="Arial" panose="020B0604020202020204" pitchFamily="34" charset="0"/>
              <a:buChar char="•"/>
            </a:pPr>
            <a:r>
              <a:rPr lang="en-AU" sz="2200" dirty="0"/>
              <a:t>Break in exhibit continuity;</a:t>
            </a:r>
          </a:p>
          <a:p>
            <a:pPr lvl="1">
              <a:buClrTx/>
              <a:buFont typeface="Arial" panose="020B0604020202020204" pitchFamily="34" charset="0"/>
              <a:buChar char="•"/>
            </a:pPr>
            <a:r>
              <a:rPr lang="en-AU" sz="2200" dirty="0"/>
              <a:t>Previous legitimate contact or transfer; and</a:t>
            </a:r>
          </a:p>
          <a:p>
            <a:pPr lvl="1">
              <a:buClrTx/>
              <a:buFont typeface="Arial" panose="020B0604020202020204" pitchFamily="34" charset="0"/>
              <a:buChar char="•"/>
            </a:pPr>
            <a:r>
              <a:rPr lang="en-AU" sz="2200" dirty="0"/>
              <a:t>Examinations by non-forensic trained members:</a:t>
            </a:r>
          </a:p>
          <a:p>
            <a:pPr lvl="3">
              <a:buClrTx/>
              <a:buFont typeface="Arial" panose="020B0604020202020204" pitchFamily="34" charset="0"/>
              <a:buChar char="•"/>
            </a:pPr>
            <a:r>
              <a:rPr lang="en-AU" sz="2200" dirty="0"/>
              <a:t>Destruction of potential physical evidence;</a:t>
            </a:r>
          </a:p>
          <a:p>
            <a:pPr lvl="3">
              <a:buClrTx/>
              <a:buFont typeface="Arial" panose="020B0604020202020204" pitchFamily="34" charset="0"/>
              <a:buChar char="•"/>
            </a:pPr>
            <a:r>
              <a:rPr lang="en-AU" sz="2200" dirty="0"/>
              <a:t>Contamination of items; </a:t>
            </a:r>
          </a:p>
          <a:p>
            <a:pPr lvl="3">
              <a:buClrTx/>
              <a:buFont typeface="Arial" panose="020B0604020202020204" pitchFamily="34" charset="0"/>
              <a:buChar char="•"/>
            </a:pPr>
            <a:r>
              <a:rPr lang="en-AU" sz="2200" dirty="0"/>
              <a:t>Loss of digital data; and</a:t>
            </a:r>
          </a:p>
          <a:p>
            <a:pPr lvl="3">
              <a:buClrTx/>
              <a:buFont typeface="Arial" panose="020B0604020202020204" pitchFamily="34" charset="0"/>
              <a:buChar char="•"/>
            </a:pPr>
            <a:r>
              <a:rPr lang="en-AU" sz="2200" dirty="0"/>
              <a:t>Irreversible damage to items. </a:t>
            </a:r>
            <a:endParaRPr lang="en-AU" baseline="0" dirty="0"/>
          </a:p>
          <a:p>
            <a:r>
              <a:rPr lang="en-AU" b="1" u="sng" baseline="0" dirty="0"/>
              <a:t>DISCUSS:</a:t>
            </a:r>
          </a:p>
          <a:p>
            <a:r>
              <a:rPr lang="en-AU" baseline="0" dirty="0"/>
              <a:t>Contamination: This is particularly relevant when the offender may be living with multiple people and forensic evidence is important to prove ownership.</a:t>
            </a:r>
          </a:p>
          <a:p>
            <a:r>
              <a:rPr lang="en-AU" baseline="0" dirty="0"/>
              <a:t>Continuity: Where it’s not clear where an exhibit was located (may allow offender to argue the item didn’t belong to them)</a:t>
            </a:r>
          </a:p>
          <a:p>
            <a:r>
              <a:rPr lang="en-AU" baseline="0" dirty="0"/>
              <a:t>Examinations: Particularly electronic data, which is volatile and can be easily lost if interfered with by an untrained examiner. Examinations may also lead to the loss of forensic evidence, including DNA and fingerprints.</a:t>
            </a:r>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25</a:t>
            </a:fld>
            <a:endParaRPr lang="en-AU">
              <a:solidFill>
                <a:prstClr val="black"/>
              </a:solidFill>
            </a:endParaRPr>
          </a:p>
        </p:txBody>
      </p:sp>
    </p:spTree>
    <p:extLst>
      <p:ext uri="{BB962C8B-B14F-4D97-AF65-F5344CB8AC3E}">
        <p14:creationId xmlns:p14="http://schemas.microsoft.com/office/powerpoint/2010/main" val="2574725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ACTIVITY (2 minutes):</a:t>
            </a:r>
          </a:p>
          <a:p>
            <a:r>
              <a:rPr lang="en-AU" dirty="0"/>
              <a:t>Ask the participants to consider how they can prevent breaks in exhibit continuity</a:t>
            </a:r>
            <a:endParaRPr lang="en-AU" baseline="0" dirty="0"/>
          </a:p>
          <a:p>
            <a:endParaRPr lang="en-AU" baseline="0" dirty="0"/>
          </a:p>
          <a:p>
            <a:r>
              <a:rPr lang="en-AU" b="1" u="sng" baseline="0" dirty="0"/>
              <a:t>ANSWER:</a:t>
            </a:r>
          </a:p>
          <a:p>
            <a:pPr lvl="1">
              <a:buClrTx/>
              <a:buFont typeface="Arial" panose="020B0604020202020204" pitchFamily="34" charset="0"/>
              <a:buChar char="•"/>
              <a:defRPr/>
            </a:pPr>
            <a:r>
              <a:rPr lang="en-AU" sz="2200" dirty="0"/>
              <a:t>Document location of item before seizure (photograph/video/note);</a:t>
            </a:r>
          </a:p>
          <a:p>
            <a:pPr lvl="1">
              <a:buClrTx/>
              <a:buFont typeface="Arial" panose="020B0604020202020204" pitchFamily="34" charset="0"/>
              <a:buChar char="•"/>
              <a:defRPr/>
            </a:pPr>
            <a:r>
              <a:rPr lang="en-AU" sz="2200" dirty="0"/>
              <a:t>Ensure good notes are taken detailing seizure and movement of exhibits;</a:t>
            </a:r>
          </a:p>
          <a:p>
            <a:pPr lvl="1">
              <a:buClrTx/>
              <a:buFont typeface="Arial" panose="020B0604020202020204" pitchFamily="34" charset="0"/>
              <a:buChar char="•"/>
              <a:defRPr/>
            </a:pPr>
            <a:r>
              <a:rPr lang="en-AU" sz="2200" dirty="0"/>
              <a:t>Record exhibits in a movement log;</a:t>
            </a:r>
          </a:p>
          <a:p>
            <a:pPr lvl="1">
              <a:buClrTx/>
              <a:buFont typeface="Arial" panose="020B0604020202020204" pitchFamily="34" charset="0"/>
              <a:buChar char="•"/>
              <a:defRPr/>
            </a:pPr>
            <a:r>
              <a:rPr lang="en-AU" sz="2200" dirty="0"/>
              <a:t>Package items separately to maintain forensic integrity and avoid confusion;</a:t>
            </a:r>
          </a:p>
          <a:p>
            <a:pPr lvl="1">
              <a:buClrTx/>
              <a:buFont typeface="Arial" panose="020B0604020202020204" pitchFamily="34" charset="0"/>
              <a:buChar char="•"/>
              <a:defRPr/>
            </a:pPr>
            <a:r>
              <a:rPr lang="en-AU" sz="2200" dirty="0"/>
              <a:t>Wear proper protective equipment (gloves </a:t>
            </a:r>
            <a:r>
              <a:rPr lang="en-AU" sz="2200" dirty="0" err="1"/>
              <a:t>etc</a:t>
            </a:r>
            <a:r>
              <a:rPr lang="en-AU" sz="2200" dirty="0"/>
              <a:t>);</a:t>
            </a:r>
          </a:p>
          <a:p>
            <a:pPr lvl="1">
              <a:buClrTx/>
              <a:buFont typeface="Arial" panose="020B0604020202020204" pitchFamily="34" charset="0"/>
              <a:buChar char="•"/>
              <a:defRPr/>
            </a:pPr>
            <a:r>
              <a:rPr lang="en-AU" sz="2200" dirty="0"/>
              <a:t>Secure items in a locked room (preferably with audit capability); and </a:t>
            </a:r>
          </a:p>
          <a:p>
            <a:pPr lvl="1">
              <a:buClrTx/>
              <a:buFont typeface="Arial" panose="020B0604020202020204" pitchFamily="34" charset="0"/>
              <a:buChar char="•"/>
              <a:defRPr/>
            </a:pPr>
            <a:r>
              <a:rPr lang="en-AU" sz="2200" dirty="0"/>
              <a:t>Minimise continuity chain where possible.</a:t>
            </a:r>
          </a:p>
        </p:txBody>
      </p:sp>
      <p:sp>
        <p:nvSpPr>
          <p:cNvPr id="4" name="Slide Number Placeholder 3"/>
          <p:cNvSpPr>
            <a:spLocks noGrp="1"/>
          </p:cNvSpPr>
          <p:nvPr>
            <p:ph type="sldNum" sz="quarter" idx="10"/>
          </p:nvPr>
        </p:nvSpPr>
        <p:spPr/>
        <p:txBody>
          <a:bodyPr/>
          <a:lstStyle/>
          <a:p>
            <a:fld id="{CA3E9F1D-9981-42D5-A7DF-B642431CBD71}" type="slidenum">
              <a:rPr lang="en-AU" smtClean="0"/>
              <a:t>26</a:t>
            </a:fld>
            <a:endParaRPr lang="en-AU"/>
          </a:p>
        </p:txBody>
      </p:sp>
    </p:spTree>
    <p:extLst>
      <p:ext uri="{BB962C8B-B14F-4D97-AF65-F5344CB8AC3E}">
        <p14:creationId xmlns:p14="http://schemas.microsoft.com/office/powerpoint/2010/main" val="1173609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27</a:t>
            </a:fld>
            <a:endParaRPr lang="en-AU">
              <a:solidFill>
                <a:prstClr val="black"/>
              </a:solidFill>
            </a:endParaRPr>
          </a:p>
        </p:txBody>
      </p:sp>
    </p:spTree>
    <p:extLst>
      <p:ext uri="{BB962C8B-B14F-4D97-AF65-F5344CB8AC3E}">
        <p14:creationId xmlns:p14="http://schemas.microsoft.com/office/powerpoint/2010/main" val="2782314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a:p>
          <a:p>
            <a:pPr marL="228600" indent="-228600">
              <a:buFont typeface="+mj-lt"/>
              <a:buAutoNum type="arabicPeriod"/>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US" sz="2000" b="1" dirty="0"/>
              <a:t>Principles for responding to victims:</a:t>
            </a:r>
          </a:p>
          <a:p>
            <a:pPr lvl="1">
              <a:buClrTx/>
              <a:buFont typeface="Arial" panose="020B0604020202020204" pitchFamily="34" charset="0"/>
              <a:buChar char="•"/>
            </a:pPr>
            <a:r>
              <a:rPr lang="en-US" sz="2000" dirty="0"/>
              <a:t>victims are treated with dignity and respect;</a:t>
            </a:r>
          </a:p>
          <a:p>
            <a:pPr lvl="1">
              <a:buClrTx/>
              <a:buFont typeface="Arial" panose="020B0604020202020204" pitchFamily="34" charset="0"/>
              <a:buChar char="•"/>
            </a:pPr>
            <a:r>
              <a:rPr lang="en-US" sz="2000" dirty="0"/>
              <a:t>victims are informed of their choices;</a:t>
            </a:r>
          </a:p>
          <a:p>
            <a:pPr lvl="1">
              <a:buClrTx/>
              <a:buFont typeface="Arial" panose="020B0604020202020204" pitchFamily="34" charset="0"/>
              <a:buChar char="•"/>
            </a:pPr>
            <a:r>
              <a:rPr lang="en-US" sz="2000" dirty="0"/>
              <a:t>victims safety, physical and emotional needs are of primary concern; </a:t>
            </a:r>
          </a:p>
          <a:p>
            <a:pPr lvl="1">
              <a:buClrTx/>
              <a:buFont typeface="Arial" panose="020B0604020202020204" pitchFamily="34" charset="0"/>
              <a:buChar char="•"/>
            </a:pPr>
            <a:r>
              <a:rPr lang="en-US" sz="2000" dirty="0"/>
              <a:t>consider the involvement of guardians/parents in the offences under investigation; </a:t>
            </a:r>
          </a:p>
          <a:p>
            <a:pPr lvl="1">
              <a:buClrTx/>
              <a:buFont typeface="Arial" panose="020B0604020202020204" pitchFamily="34" charset="0"/>
              <a:buChar char="•"/>
            </a:pPr>
            <a:r>
              <a:rPr lang="en-US" sz="2000" dirty="0"/>
              <a:t>victim disclosures should only be obtained when essential to the investigative process; and</a:t>
            </a:r>
          </a:p>
          <a:p>
            <a:pPr lvl="1">
              <a:buClrTx/>
              <a:buFont typeface="Arial" panose="020B0604020202020204" pitchFamily="34" charset="0"/>
              <a:buChar char="•"/>
            </a:pPr>
            <a:r>
              <a:rPr lang="en-US" sz="2000" dirty="0"/>
              <a:t>victims </a:t>
            </a:r>
            <a:r>
              <a:rPr lang="en-US" sz="2000" b="1" u="sng" dirty="0"/>
              <a:t>should not</a:t>
            </a:r>
            <a:r>
              <a:rPr lang="en-US" sz="2000" dirty="0"/>
              <a:t> be interviewed at the scene. Arrangements should be made for the interview to take place at another location.</a:t>
            </a:r>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30</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228600" indent="-228600">
              <a:buFont typeface="+mj-lt"/>
              <a:buAutoNum type="arabicPeriod"/>
              <a:defRPr/>
            </a:pPr>
            <a:endParaRPr lang="en-AU" dirty="0"/>
          </a:p>
          <a:p>
            <a:pPr marL="228600" indent="-228600">
              <a:buFont typeface="+mj-lt"/>
              <a:buAutoNum type="arabicPeriod"/>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ClrTx/>
              <a:buNone/>
            </a:pPr>
            <a:r>
              <a:rPr lang="en-US" sz="2000" b="1" dirty="0"/>
              <a:t>Ensure the victim/guardian is informed of:</a:t>
            </a:r>
          </a:p>
          <a:p>
            <a:pPr lvl="1">
              <a:buClrTx/>
              <a:buFont typeface="Arial" panose="020B0604020202020204" pitchFamily="34" charset="0"/>
              <a:buChar char="•"/>
            </a:pPr>
            <a:r>
              <a:rPr lang="en-US" sz="2000" dirty="0"/>
              <a:t>the availability and purpose of a forensic medical examination;</a:t>
            </a:r>
          </a:p>
          <a:p>
            <a:pPr lvl="1">
              <a:buClrTx/>
              <a:buFont typeface="Arial" panose="020B0604020202020204" pitchFamily="34" charset="0"/>
              <a:buChar char="•"/>
            </a:pPr>
            <a:r>
              <a:rPr lang="en-US" sz="2000" dirty="0"/>
              <a:t>the </a:t>
            </a:r>
            <a:r>
              <a:rPr lang="en-AU" sz="2000" dirty="0"/>
              <a:t>availability of counselling;</a:t>
            </a:r>
          </a:p>
          <a:p>
            <a:pPr lvl="1">
              <a:buClrTx/>
              <a:buFont typeface="Arial" panose="020B0604020202020204" pitchFamily="34" charset="0"/>
              <a:buChar char="•"/>
            </a:pPr>
            <a:r>
              <a:rPr lang="en-US" sz="2000" dirty="0"/>
              <a:t>the police role and the need for detailed statements; </a:t>
            </a:r>
          </a:p>
          <a:p>
            <a:pPr lvl="1">
              <a:buClrTx/>
              <a:buFont typeface="Arial" panose="020B0604020202020204" pitchFamily="34" charset="0"/>
              <a:buChar char="•"/>
            </a:pPr>
            <a:r>
              <a:rPr lang="en-US" sz="2000" dirty="0"/>
              <a:t>the expected length of time the statement taking may require;</a:t>
            </a:r>
          </a:p>
          <a:p>
            <a:pPr lvl="1">
              <a:buClrTx/>
              <a:buFont typeface="Arial" panose="020B0604020202020204" pitchFamily="34" charset="0"/>
              <a:buChar char="•"/>
            </a:pPr>
            <a:r>
              <a:rPr lang="en-US" sz="2000" dirty="0"/>
              <a:t>the likelihood of having to recount details of the police statement if the matter goes to court;</a:t>
            </a:r>
          </a:p>
          <a:p>
            <a:pPr lvl="1">
              <a:buClrTx/>
              <a:buFont typeface="Arial" panose="020B0604020202020204" pitchFamily="34" charset="0"/>
              <a:buChar char="•"/>
            </a:pPr>
            <a:r>
              <a:rPr lang="en-US" sz="2000" dirty="0"/>
              <a:t>the interviewing of suspects, the use of bail </a:t>
            </a:r>
            <a:r>
              <a:rPr lang="en-AU" sz="2000" dirty="0"/>
              <a:t>to prevent further victimisation/victim intimidation; and</a:t>
            </a:r>
          </a:p>
          <a:p>
            <a:pPr lvl="1">
              <a:buClrTx/>
              <a:buFont typeface="Arial" panose="020B0604020202020204" pitchFamily="34" charset="0"/>
              <a:buChar char="•"/>
            </a:pPr>
            <a:r>
              <a:rPr lang="en-US" sz="2000" dirty="0"/>
              <a:t>the court process and what is required of witnesses.</a:t>
            </a:r>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31</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Things to consider while interviewing child victims:</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All children should be approached with extreme sensitivity and their vulnerability recognized and</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understood.</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Try to establish a neutral environment and rapport with the child before beginning the interview.</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Try to establish the child’s developmental level in order to understand any limitations as well as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appropriate interactions. It is important to realize that young children have little or no concept of</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numbers or time, and that they may use terminology differently to adults making interpretation of</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questions and answers a sensitive matter.</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Always identify yourself as a helping person.</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Ask the child if he/she knows why they have come to see you.</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Establish ground rules for the interview, including permission for the child to say he/she doesn’t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know, permission to correct the interviewer, and the difference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between truth and lies.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Ask the child to describe what happened, or is happening, to them in their own words.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Always begin with open-ended questions. Avoid the use of leading questions and use direct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questioning only when open-ended questioning/free narrative has been exhausted. Structured</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interviewing protocols can reduce interviewer bias and preserve objectivity.</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When planning investigative strategies, consider other children (boys as well as girls) that may have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had contact with the alleged perpetrator. For example, there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may be an indication to examine the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child’s siblings. Also consider interviewing the caretaker of the child, without the child present.</a:t>
            </a:r>
          </a:p>
          <a:p>
            <a:endParaRPr lang="en-AU" dirty="0"/>
          </a:p>
        </p:txBody>
      </p:sp>
      <p:sp>
        <p:nvSpPr>
          <p:cNvPr id="4" name="Slide Number Placeholder 3"/>
          <p:cNvSpPr>
            <a:spLocks noGrp="1"/>
          </p:cNvSpPr>
          <p:nvPr>
            <p:ph type="sldNum" sz="quarter" idx="10"/>
          </p:nvPr>
        </p:nvSpPr>
        <p:spPr/>
        <p:txBody>
          <a:bodyPr/>
          <a:lstStyle/>
          <a:p>
            <a:fld id="{F87ACFDE-F179-4903-A1E2-49618DA7AB24}" type="slidenum">
              <a:rPr lang="en-AU">
                <a:solidFill>
                  <a:prstClr val="black"/>
                </a:solidFill>
              </a:rPr>
              <a:pPr/>
              <a:t>32</a:t>
            </a:fld>
            <a:endParaRPr lang="en-AU">
              <a:solidFill>
                <a:prstClr val="black"/>
              </a:solidFill>
            </a:endParaRPr>
          </a:p>
        </p:txBody>
      </p:sp>
    </p:spTree>
    <p:extLst>
      <p:ext uri="{BB962C8B-B14F-4D97-AF65-F5344CB8AC3E}">
        <p14:creationId xmlns:p14="http://schemas.microsoft.com/office/powerpoint/2010/main" val="290418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ClrTx/>
              <a:buNone/>
            </a:pPr>
            <a:r>
              <a:rPr lang="en-AU" b="1" dirty="0"/>
              <a:t>Child victims and court:</a:t>
            </a:r>
          </a:p>
          <a:p>
            <a:pPr>
              <a:buClrTx/>
              <a:buFont typeface="Arial" panose="020B0604020202020204" pitchFamily="34" charset="0"/>
              <a:buChar char="•"/>
            </a:pPr>
            <a:r>
              <a:rPr lang="en-AU" dirty="0"/>
              <a:t>The re-victimisation of the child through the giving evidence in court should be mitigated where possible.</a:t>
            </a:r>
          </a:p>
          <a:p>
            <a:pPr>
              <a:buClrTx/>
              <a:buFont typeface="Arial" panose="020B0604020202020204" pitchFamily="34" charset="0"/>
              <a:buChar char="•"/>
            </a:pPr>
            <a:r>
              <a:rPr lang="en-AU" dirty="0"/>
              <a:t>Re-victimisation can be achieved through:</a:t>
            </a:r>
          </a:p>
          <a:p>
            <a:pPr lvl="1">
              <a:buClrTx/>
              <a:buFont typeface="Arial" panose="020B0604020202020204" pitchFamily="34" charset="0"/>
              <a:buChar char="•"/>
            </a:pPr>
            <a:r>
              <a:rPr lang="en-AU" dirty="0"/>
              <a:t>Evidence in chief interviews;</a:t>
            </a:r>
          </a:p>
          <a:p>
            <a:pPr lvl="1">
              <a:buClrTx/>
              <a:buFont typeface="Arial" panose="020B0604020202020204" pitchFamily="34" charset="0"/>
              <a:buChar char="•"/>
            </a:pPr>
            <a:r>
              <a:rPr lang="en-AU" dirty="0"/>
              <a:t>Provision of evidence via video;</a:t>
            </a:r>
          </a:p>
          <a:p>
            <a:pPr lvl="1">
              <a:buClrTx/>
              <a:buFont typeface="Arial" panose="020B0604020202020204" pitchFamily="34" charset="0"/>
              <a:buChar char="•"/>
            </a:pPr>
            <a:r>
              <a:rPr lang="en-AU" dirty="0"/>
              <a:t>Close court; </a:t>
            </a:r>
          </a:p>
          <a:p>
            <a:pPr lvl="1">
              <a:buClrTx/>
              <a:buFont typeface="Arial" panose="020B0604020202020204" pitchFamily="34" charset="0"/>
              <a:buChar char="•"/>
            </a:pPr>
            <a:r>
              <a:rPr lang="en-AU" dirty="0"/>
              <a:t>Provision of support person; and</a:t>
            </a:r>
          </a:p>
          <a:p>
            <a:pPr lvl="1">
              <a:buClrTx/>
              <a:buFont typeface="Arial" panose="020B0604020202020204" pitchFamily="34" charset="0"/>
              <a:buChar char="•"/>
            </a:pPr>
            <a:r>
              <a:rPr lang="en-AU" dirty="0"/>
              <a:t>Child friendly questioning techniques.</a:t>
            </a:r>
          </a:p>
          <a:p>
            <a:endParaRPr lang="en-AU" dirty="0"/>
          </a:p>
        </p:txBody>
      </p:sp>
      <p:sp>
        <p:nvSpPr>
          <p:cNvPr id="4" name="Slide Number Placeholder 3"/>
          <p:cNvSpPr>
            <a:spLocks noGrp="1"/>
          </p:cNvSpPr>
          <p:nvPr>
            <p:ph type="sldNum" sz="quarter" idx="10"/>
          </p:nvPr>
        </p:nvSpPr>
        <p:spPr/>
        <p:txBody>
          <a:bodyPr/>
          <a:lstStyle/>
          <a:p>
            <a:fld id="{F87ACFDE-F179-4903-A1E2-49618DA7AB24}" type="slidenum">
              <a:rPr lang="en-AU">
                <a:solidFill>
                  <a:prstClr val="black"/>
                </a:solidFill>
              </a:rPr>
              <a:pPr/>
              <a:t>33</a:t>
            </a:fld>
            <a:endParaRPr lang="en-AU">
              <a:solidFill>
                <a:prstClr val="black"/>
              </a:solidFill>
            </a:endParaRPr>
          </a:p>
        </p:txBody>
      </p:sp>
    </p:spTree>
    <p:extLst>
      <p:ext uri="{BB962C8B-B14F-4D97-AF65-F5344CB8AC3E}">
        <p14:creationId xmlns:p14="http://schemas.microsoft.com/office/powerpoint/2010/main" val="290418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sng" strike="noStrike" kern="1200" baseline="0" dirty="0">
                <a:solidFill>
                  <a:schemeClr val="tx1"/>
                </a:solidFill>
                <a:latin typeface="+mn-lt"/>
                <a:ea typeface="+mn-ea"/>
                <a:cs typeface="+mn-cs"/>
              </a:rPr>
              <a:t>ACTIVITY:</a:t>
            </a:r>
          </a:p>
          <a:p>
            <a:r>
              <a:rPr lang="en-AU" sz="1200" b="0" i="0" u="none" strike="noStrike" kern="1200" baseline="0" dirty="0">
                <a:solidFill>
                  <a:schemeClr val="tx1"/>
                </a:solidFill>
                <a:latin typeface="+mn-lt"/>
                <a:ea typeface="+mn-ea"/>
                <a:cs typeface="+mn-cs"/>
              </a:rPr>
              <a:t>Ask the participants to consider why victim management is important in foreign travelling child sex offender investigations.</a:t>
            </a:r>
          </a:p>
          <a:p>
            <a:endParaRPr lang="en-AU" sz="1200" b="0" i="0" u="none" strike="noStrike" kern="1200" baseline="0" dirty="0">
              <a:solidFill>
                <a:schemeClr val="tx1"/>
              </a:solidFill>
              <a:latin typeface="+mn-lt"/>
              <a:ea typeface="+mn-ea"/>
              <a:cs typeface="+mn-cs"/>
            </a:endParaRPr>
          </a:p>
          <a:p>
            <a:r>
              <a:rPr lang="en-AU" sz="1200" b="1" i="0" u="sng" strike="noStrike" kern="1200" baseline="0" dirty="0">
                <a:solidFill>
                  <a:schemeClr val="tx1"/>
                </a:solidFill>
                <a:latin typeface="+mn-lt"/>
                <a:ea typeface="+mn-ea"/>
                <a:cs typeface="+mn-cs"/>
              </a:rPr>
              <a:t>ANSWER:</a:t>
            </a:r>
          </a:p>
          <a:p>
            <a:pPr lvl="1">
              <a:buClrTx/>
              <a:buFont typeface="Arial" panose="020B0604020202020204" pitchFamily="34" charset="0"/>
              <a:buChar char="•"/>
            </a:pPr>
            <a:r>
              <a:rPr lang="en-US" dirty="0"/>
              <a:t>Prevents re-</a:t>
            </a:r>
            <a:r>
              <a:rPr lang="en-US" dirty="0" err="1"/>
              <a:t>victimisation</a:t>
            </a:r>
            <a:r>
              <a:rPr lang="en-US" dirty="0"/>
              <a:t>;</a:t>
            </a:r>
          </a:p>
          <a:p>
            <a:pPr lvl="1">
              <a:buClrTx/>
              <a:buFont typeface="Arial" panose="020B0604020202020204" pitchFamily="34" charset="0"/>
              <a:buChar char="•"/>
            </a:pPr>
            <a:r>
              <a:rPr lang="en-US" dirty="0"/>
              <a:t>Ensures victims feel safe and protected</a:t>
            </a:r>
            <a:r>
              <a:rPr lang="en-US" sz="2000" dirty="0"/>
              <a:t>;</a:t>
            </a:r>
          </a:p>
          <a:p>
            <a:pPr lvl="1">
              <a:buClrTx/>
              <a:buFont typeface="Arial" panose="020B0604020202020204" pitchFamily="34" charset="0"/>
              <a:buChar char="•"/>
            </a:pPr>
            <a:r>
              <a:rPr lang="en-US" dirty="0"/>
              <a:t>Ensures the victim feels confident to navigate the criminal justice process;</a:t>
            </a:r>
          </a:p>
          <a:p>
            <a:pPr lvl="1">
              <a:buClrTx/>
              <a:buFont typeface="Arial" panose="020B0604020202020204" pitchFamily="34" charset="0"/>
              <a:buChar char="•"/>
            </a:pPr>
            <a:r>
              <a:rPr lang="en-US" dirty="0"/>
              <a:t>Ensures the best evidence is obtained from the victim;</a:t>
            </a:r>
          </a:p>
          <a:p>
            <a:pPr lvl="1">
              <a:buClrTx/>
              <a:buFont typeface="Arial" panose="020B0604020202020204" pitchFamily="34" charset="0"/>
              <a:buChar char="•"/>
            </a:pPr>
            <a:r>
              <a:rPr lang="en-US" dirty="0"/>
              <a:t>Educates the community that victim rights come first in the criminal justice process; and</a:t>
            </a:r>
          </a:p>
          <a:p>
            <a:pPr lvl="1">
              <a:buClrTx/>
              <a:buFont typeface="Arial" panose="020B0604020202020204" pitchFamily="34" charset="0"/>
              <a:buChar char="•"/>
            </a:pPr>
            <a:r>
              <a:rPr lang="en-US" dirty="0"/>
              <a:t>Increases the chance of a positive court outcome.</a:t>
            </a:r>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34</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171450" indent="-171450">
              <a:buFont typeface="Arial" panose="020B0604020202020204" pitchFamily="34" charset="0"/>
              <a:buChar char="•"/>
            </a:pPr>
            <a:r>
              <a:rPr lang="en-AU" sz="1200" kern="1200" dirty="0">
                <a:solidFill>
                  <a:schemeClr val="tx1"/>
                </a:solidFill>
                <a:effectLst/>
                <a:latin typeface="+mn-lt"/>
                <a:ea typeface="+mn-ea"/>
                <a:cs typeface="+mn-cs"/>
              </a:rPr>
              <a:t>Members should take note of the layout of the crime scene and pay particular attention to the actions of any suspect present.</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Comments made by the suspect should be noted.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 suspect should be removed from the crime scene as soon as practicable to avoid further contamination issues (evidence/memories).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 suspect should not be permitted to undertake any action which may contaminate or destroy evidence, for example:</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change clothing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use the toilet unattended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be left unaccompanied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rearrange furniture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clean/remove any item at the scene.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kern="1200" dirty="0">
                <a:solidFill>
                  <a:schemeClr val="tx1"/>
                </a:solidFill>
                <a:effectLst/>
                <a:latin typeface="+mn-lt"/>
                <a:ea typeface="+mn-ea"/>
                <a:cs typeface="+mn-cs"/>
              </a:rPr>
              <a:t>separate suspects and witnesses wherever possible. If suspects and witnesses are allowed to talk, it could interfere with later questioning</a:t>
            </a:r>
          </a:p>
          <a:p>
            <a:pPr marL="0" indent="0">
              <a:buFont typeface="+mj-lt"/>
              <a:buNone/>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Tx/>
              <a:buFont typeface="Arial" panose="020B0604020202020204" pitchFamily="34" charset="0"/>
              <a:buChar char="•"/>
            </a:pPr>
            <a:r>
              <a:rPr lang="en-AU" dirty="0">
                <a:latin typeface="+mn-lt"/>
              </a:rPr>
              <a:t>A suspect should be removed from the crime scene as soon as practicable to avoid contamination issues (evidence/victim and witness accounts). </a:t>
            </a:r>
          </a:p>
          <a:p>
            <a:pPr marL="171450" indent="-171450">
              <a:buClrTx/>
              <a:buFont typeface="Arial" panose="020B0604020202020204" pitchFamily="34" charset="0"/>
              <a:buChar char="•"/>
            </a:pPr>
            <a:r>
              <a:rPr lang="en-AU" dirty="0">
                <a:latin typeface="+mn-lt"/>
              </a:rPr>
              <a:t>A suspect should not be permitted to undertake any action which may contaminate or destroy evidence, for example:</a:t>
            </a:r>
          </a:p>
          <a:p>
            <a:pPr marL="628650" lvl="1" indent="-171450">
              <a:buClrTx/>
              <a:buFont typeface="Arial" panose="020B0604020202020204" pitchFamily="34" charset="0"/>
              <a:buChar char="•"/>
            </a:pPr>
            <a:r>
              <a:rPr lang="en-AU" dirty="0">
                <a:latin typeface="+mn-lt"/>
              </a:rPr>
              <a:t>change clothing </a:t>
            </a:r>
          </a:p>
          <a:p>
            <a:pPr marL="628650" lvl="1" indent="-171450">
              <a:buClrTx/>
              <a:buFont typeface="Arial" panose="020B0604020202020204" pitchFamily="34" charset="0"/>
              <a:buChar char="•"/>
            </a:pPr>
            <a:r>
              <a:rPr lang="en-AU" dirty="0">
                <a:latin typeface="+mn-lt"/>
              </a:rPr>
              <a:t>use the toilet unattended </a:t>
            </a:r>
          </a:p>
          <a:p>
            <a:pPr marL="628650" lvl="1" indent="-171450">
              <a:buClrTx/>
              <a:buFont typeface="Arial" panose="020B0604020202020204" pitchFamily="34" charset="0"/>
              <a:buChar char="•"/>
            </a:pPr>
            <a:r>
              <a:rPr lang="en-AU" dirty="0">
                <a:latin typeface="+mn-lt"/>
              </a:rPr>
              <a:t>be left unaccompanied </a:t>
            </a:r>
          </a:p>
          <a:p>
            <a:pPr marL="628650" lvl="1" indent="-171450">
              <a:buClrTx/>
              <a:buFont typeface="Arial" panose="020B0604020202020204" pitchFamily="34" charset="0"/>
              <a:buChar char="•"/>
            </a:pPr>
            <a:r>
              <a:rPr lang="en-AU" dirty="0">
                <a:latin typeface="+mn-lt"/>
              </a:rPr>
              <a:t>rearrange furniture </a:t>
            </a:r>
          </a:p>
          <a:p>
            <a:pPr marL="628650" lvl="1" indent="-171450">
              <a:buClrTx/>
              <a:buFont typeface="Arial" panose="020B0604020202020204" pitchFamily="34" charset="0"/>
              <a:buChar char="•"/>
            </a:pPr>
            <a:r>
              <a:rPr lang="en-AU" dirty="0">
                <a:latin typeface="+mn-lt"/>
              </a:rPr>
              <a:t>clean/remove any item at the scene.</a:t>
            </a:r>
          </a:p>
          <a:p>
            <a:pPr marL="171450" indent="-171450">
              <a:buClrTx/>
              <a:buFont typeface="Arial" panose="020B0604020202020204" pitchFamily="34" charset="0"/>
              <a:buChar char="•"/>
            </a:pPr>
            <a:r>
              <a:rPr lang="en-AU" dirty="0"/>
              <a:t>The layout of the crime scene and the actions of the suspect should be recorded.</a:t>
            </a:r>
          </a:p>
          <a:p>
            <a:pPr marL="171450" indent="-171450">
              <a:buClrTx/>
              <a:buFont typeface="Arial" panose="020B0604020202020204" pitchFamily="34" charset="0"/>
              <a:buChar char="•"/>
            </a:pPr>
            <a:r>
              <a:rPr lang="en-AU" dirty="0"/>
              <a:t>Comments made by the suspect should be noted. </a:t>
            </a:r>
          </a:p>
          <a:p>
            <a:pPr marL="68580" marR="0" indent="0" algn="l" defTabSz="914400" rtl="0" eaLnBrk="1" fontAlgn="auto" latinLnBrk="0" hangingPunct="1">
              <a:lnSpc>
                <a:spcPct val="100000"/>
              </a:lnSpc>
              <a:spcBef>
                <a:spcPts val="0"/>
              </a:spcBef>
              <a:spcAft>
                <a:spcPts val="0"/>
              </a:spcAft>
              <a:buClrTx/>
              <a:buSzTx/>
              <a:buFontTx/>
              <a:buNone/>
              <a:tabLst/>
              <a:defRPr/>
            </a:pPr>
            <a:endParaRPr lang="en-US" b="1" u="sng" dirty="0">
              <a:solidFill>
                <a:srgbClr val="000000"/>
              </a:solidFill>
              <a:latin typeface="+mn-lt"/>
            </a:endParaRPr>
          </a:p>
          <a:p>
            <a:pPr marL="68580" marR="0" indent="0" algn="l" defTabSz="914400" rtl="0" eaLnBrk="1" fontAlgn="auto" latinLnBrk="0" hangingPunct="1">
              <a:lnSpc>
                <a:spcPct val="100000"/>
              </a:lnSpc>
              <a:spcBef>
                <a:spcPts val="0"/>
              </a:spcBef>
              <a:spcAft>
                <a:spcPts val="0"/>
              </a:spcAft>
              <a:buClrTx/>
              <a:buSzTx/>
              <a:buFontTx/>
              <a:buNone/>
              <a:tabLst/>
              <a:defRPr/>
            </a:pPr>
            <a:endParaRPr lang="en-US" b="1" u="sng" dirty="0">
              <a:solidFill>
                <a:srgbClr val="000000"/>
              </a:solidFill>
              <a:latin typeface="+mn-lt"/>
            </a:endParaRPr>
          </a:p>
          <a:p>
            <a:pPr marL="0" indent="0">
              <a:buFont typeface="Arial" panose="020B0604020202020204" pitchFamily="34" charset="0"/>
              <a:buNone/>
            </a:pPr>
            <a:endParaRPr lang="en-US" sz="1400" dirty="0">
              <a:solidFill>
                <a:srgbClr val="000000"/>
              </a:solidFil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36</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US" b="1" dirty="0">
                <a:latin typeface="+mn-lt"/>
              </a:rPr>
              <a:t>How does suspect management contribute to preventing, detecting and disrupting?</a:t>
            </a:r>
          </a:p>
          <a:p>
            <a:pPr lvl="1">
              <a:buClrTx/>
              <a:buFont typeface="Arial" panose="020B0604020202020204" pitchFamily="34" charset="0"/>
              <a:buChar char="•"/>
            </a:pPr>
            <a:r>
              <a:rPr lang="en-US" dirty="0">
                <a:latin typeface="+mn-lt"/>
              </a:rPr>
              <a:t>Ensures the victim is protected and can’t be intimidated by the suspect;</a:t>
            </a:r>
          </a:p>
          <a:p>
            <a:pPr lvl="1">
              <a:buClrTx/>
              <a:buFont typeface="Arial" panose="020B0604020202020204" pitchFamily="34" charset="0"/>
              <a:buChar char="•"/>
            </a:pPr>
            <a:r>
              <a:rPr lang="en-US" dirty="0">
                <a:latin typeface="+mn-lt"/>
              </a:rPr>
              <a:t>Ensures witness accounts can’t be influenced;</a:t>
            </a:r>
          </a:p>
          <a:p>
            <a:pPr lvl="1">
              <a:buClrTx/>
              <a:buFont typeface="Arial" panose="020B0604020202020204" pitchFamily="34" charset="0"/>
              <a:buChar char="•"/>
            </a:pPr>
            <a:r>
              <a:rPr lang="en-US" dirty="0">
                <a:latin typeface="+mn-lt"/>
              </a:rPr>
              <a:t>Prevents the suspect from destroying evidence; </a:t>
            </a:r>
          </a:p>
          <a:p>
            <a:pPr lvl="1">
              <a:buClrTx/>
              <a:buFont typeface="Arial" panose="020B0604020202020204" pitchFamily="34" charset="0"/>
              <a:buChar char="•"/>
            </a:pPr>
            <a:r>
              <a:rPr lang="en-US" dirty="0">
                <a:latin typeface="+mn-lt"/>
              </a:rPr>
              <a:t>Assists in crime scene control; and</a:t>
            </a:r>
          </a:p>
          <a:p>
            <a:pPr lvl="1">
              <a:buClrTx/>
              <a:buFont typeface="Arial" panose="020B0604020202020204" pitchFamily="34" charset="0"/>
              <a:buChar char="•"/>
            </a:pPr>
            <a:r>
              <a:rPr lang="en-US" dirty="0">
                <a:latin typeface="+mn-lt"/>
              </a:rPr>
              <a:t>Ensures the safety and wellbeing of the suspect.</a:t>
            </a:r>
          </a:p>
          <a:p>
            <a:pPr marL="68580" marR="0" indent="0" algn="l" defTabSz="914400" rtl="0" eaLnBrk="1" fontAlgn="auto" latinLnBrk="0" hangingPunct="1">
              <a:lnSpc>
                <a:spcPct val="100000"/>
              </a:lnSpc>
              <a:spcBef>
                <a:spcPts val="0"/>
              </a:spcBef>
              <a:spcAft>
                <a:spcPts val="0"/>
              </a:spcAft>
              <a:buClrTx/>
              <a:buSzTx/>
              <a:buFontTx/>
              <a:buNone/>
              <a:tabLst/>
              <a:defRPr/>
            </a:pPr>
            <a:endParaRPr lang="en-US" b="1" u="sng" dirty="0">
              <a:solidFill>
                <a:srgbClr val="000000"/>
              </a:solidFill>
              <a:latin typeface="+mn-lt"/>
            </a:endParaRPr>
          </a:p>
          <a:p>
            <a:pPr marL="0" indent="0">
              <a:buFont typeface="Arial" panose="020B0604020202020204" pitchFamily="34" charset="0"/>
              <a:buNone/>
            </a:pPr>
            <a:endParaRPr lang="en-US" sz="1400" dirty="0">
              <a:solidFill>
                <a:srgbClr val="000000"/>
              </a:solidFil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37</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a:p>
          <a:p>
            <a:pPr marL="228600" indent="-228600">
              <a:buFont typeface="+mj-lt"/>
              <a:buAutoNum type="arabicPeriod"/>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AU" sz="1200" dirty="0">
                <a:effectLst/>
                <a:latin typeface="Verdana"/>
                <a:ea typeface="Times New Roman"/>
                <a:cs typeface="Arial"/>
              </a:rPr>
              <a:t>House to house inquiries (i.e. a canvas or door-knock) should be undertaken in a methodical and systematic approach. </a:t>
            </a:r>
          </a:p>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AU" sz="1200" dirty="0">
                <a:effectLst/>
                <a:latin typeface="Verdana"/>
                <a:ea typeface="Times New Roman"/>
                <a:cs typeface="Arial"/>
              </a:rPr>
              <a:t>Members undertaking such inquiries should be properly briefed before undertaking and should not make follow-up enquiries unless directed to do so.</a:t>
            </a:r>
            <a:endParaRPr lang="en-AU" sz="1200" dirty="0">
              <a:effectLst/>
              <a:latin typeface="Verdana"/>
              <a:ea typeface="Calibri"/>
              <a:cs typeface="Times New Roman"/>
            </a:endParaRPr>
          </a:p>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AU" sz="1200" dirty="0">
                <a:effectLst/>
                <a:latin typeface="Verdana"/>
                <a:ea typeface="Times New Roman"/>
                <a:cs typeface="Arial"/>
              </a:rPr>
              <a:t>House to house inquiries should be conducted at a time proximal to the incident, including late night/early morning hours, to obtain the best information possible about the incident and potential witnesses. </a:t>
            </a:r>
          </a:p>
          <a:p>
            <a:pPr marL="171450" marR="0"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2865755" algn="ctr"/>
                <a:tab pos="5731510" algn="r"/>
                <a:tab pos="457200" algn="l"/>
              </a:tabLst>
              <a:defRPr/>
            </a:pPr>
            <a:r>
              <a:rPr lang="en-AU" sz="1200" dirty="0">
                <a:effectLst/>
                <a:latin typeface="Verdana"/>
                <a:ea typeface="Times New Roman"/>
                <a:cs typeface="Arial"/>
              </a:rPr>
              <a:t>An accurate and appropriate narrative of the event should be prepared for those conducting house to house inquiries so they can provide appropriate information to residents in order to both facilitate responses and satisfy curiosity about police action and the incident being investigated.</a:t>
            </a:r>
            <a:endParaRPr lang="en-AU" sz="1200" dirty="0">
              <a:effectLst/>
              <a:latin typeface="Verdana"/>
              <a:ea typeface="Times New Roman"/>
              <a:cs typeface="Times New Roman"/>
            </a:endParaRPr>
          </a:p>
          <a:p>
            <a:pPr marL="171450" marR="0"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2865755" algn="ctr"/>
                <a:tab pos="5731510" algn="r"/>
                <a:tab pos="457200" algn="l"/>
              </a:tabLst>
              <a:defRPr/>
            </a:pPr>
            <a:r>
              <a:rPr lang="en-AU" sz="1200" dirty="0">
                <a:effectLst/>
                <a:latin typeface="Verdana"/>
                <a:ea typeface="Times New Roman"/>
                <a:cs typeface="Arial"/>
              </a:rPr>
              <a:t>If no person is at home, a door knock letter or calling card is to be left for the occupants providing a clear point of contact.</a:t>
            </a:r>
          </a:p>
          <a:p>
            <a:pPr marL="0" marR="0" indent="0" algn="l" defTabSz="914400" rtl="0" eaLnBrk="1" fontAlgn="auto" latinLnBrk="0" hangingPunct="1">
              <a:lnSpc>
                <a:spcPts val="1400"/>
              </a:lnSpc>
              <a:spcBef>
                <a:spcPts val="0"/>
              </a:spcBef>
              <a:spcAft>
                <a:spcPts val="600"/>
              </a:spcAft>
              <a:buClrTx/>
              <a:buSzTx/>
              <a:buFont typeface="Arial" panose="020B0604020202020204" pitchFamily="34" charset="0"/>
              <a:buNone/>
              <a:tabLst>
                <a:tab pos="2865755" algn="ctr"/>
                <a:tab pos="5731510" algn="r"/>
                <a:tab pos="457200" algn="l"/>
              </a:tabLst>
              <a:defRPr/>
            </a:pPr>
            <a:endParaRPr lang="en-AU" sz="1200" dirty="0">
              <a:effectLst/>
              <a:latin typeface="Verdana"/>
              <a:ea typeface="Calibri"/>
              <a:cs typeface="Arial"/>
            </a:endParaRPr>
          </a:p>
          <a:p>
            <a:pPr marL="0" marR="0" indent="0" algn="l" defTabSz="914400" rtl="0" eaLnBrk="1" fontAlgn="auto" latinLnBrk="0" hangingPunct="1">
              <a:lnSpc>
                <a:spcPts val="1400"/>
              </a:lnSpc>
              <a:spcBef>
                <a:spcPts val="0"/>
              </a:spcBef>
              <a:spcAft>
                <a:spcPts val="600"/>
              </a:spcAft>
              <a:buClrTx/>
              <a:buSzTx/>
              <a:buFont typeface="Arial" panose="020B0604020202020204" pitchFamily="34" charset="0"/>
              <a:buNone/>
              <a:tabLst>
                <a:tab pos="2865755" algn="ctr"/>
                <a:tab pos="5731510" algn="r"/>
                <a:tab pos="457200" algn="l"/>
              </a:tabLst>
              <a:defRPr/>
            </a:pPr>
            <a:endParaRPr lang="en-AU" sz="1200" dirty="0">
              <a:effectLst/>
              <a:latin typeface="Verdana"/>
              <a:ea typeface="Calibri"/>
              <a:cs typeface="Times New Roman"/>
            </a:endParaRPr>
          </a:p>
          <a:p>
            <a:pPr>
              <a:lnSpc>
                <a:spcPts val="1400"/>
              </a:lnSpc>
              <a:spcAft>
                <a:spcPts val="600"/>
              </a:spcAft>
              <a:tabLst>
                <a:tab pos="2865755" algn="ctr"/>
                <a:tab pos="5731510" algn="r"/>
                <a:tab pos="457200" algn="l"/>
              </a:tabLst>
            </a:pPr>
            <a:endParaRPr lang="en-US" b="1" u="sng" dirty="0">
              <a:solidFill>
                <a:srgbClr val="000000"/>
              </a:solidFill>
              <a:latin typeface="+mn-lt"/>
            </a:endParaRPr>
          </a:p>
          <a:p>
            <a:pPr marL="0" indent="0">
              <a:buFont typeface="Arial" panose="020B0604020202020204" pitchFamily="34" charset="0"/>
              <a:buNone/>
            </a:pPr>
            <a:endParaRPr lang="en-US" sz="1400" dirty="0">
              <a:solidFill>
                <a:srgbClr val="000000"/>
              </a:solidFil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39</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dirty="0">
                <a:solidFill>
                  <a:schemeClr val="tx1"/>
                </a:solidFill>
                <a:effectLst/>
                <a:latin typeface="Verdana"/>
                <a:cs typeface="Arial"/>
              </a:rPr>
              <a:t>ACTIVITY:</a:t>
            </a: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0" u="none" baseline="0" dirty="0">
                <a:solidFill>
                  <a:schemeClr val="tx1"/>
                </a:solidFill>
                <a:effectLst/>
                <a:latin typeface="Verdana"/>
                <a:cs typeface="Arial"/>
              </a:rPr>
              <a:t>Ask participants to consider what information could be obtained from completing a canvass of neighbours to a premises used by foreign travelling child sex offenders.</a:t>
            </a:r>
          </a:p>
          <a:p>
            <a:pPr marL="0" indent="0">
              <a:lnSpc>
                <a:spcPts val="1400"/>
              </a:lnSpc>
              <a:spcAft>
                <a:spcPts val="600"/>
              </a:spcAft>
              <a:buFont typeface="Arial" panose="020B0604020202020204" pitchFamily="34" charset="0"/>
              <a:buNone/>
              <a:tabLst>
                <a:tab pos="2865755" algn="ctr"/>
                <a:tab pos="5731510" algn="r"/>
                <a:tab pos="457200" algn="l"/>
              </a:tabLst>
            </a:pPr>
            <a:endParaRPr lang="en-AU" sz="1200" b="0" u="none" baseline="0" dirty="0">
              <a:solidFill>
                <a:schemeClr val="tx1"/>
              </a:solidFill>
              <a:effectLst/>
              <a:latin typeface="Verdana"/>
              <a:cs typeface="Arial"/>
            </a:endParaRP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baseline="0" dirty="0">
                <a:solidFill>
                  <a:schemeClr val="tx1"/>
                </a:solidFill>
                <a:effectLst/>
                <a:latin typeface="Verdana"/>
                <a:cs typeface="Arial"/>
              </a:rPr>
              <a:t>ANSWER:</a:t>
            </a:r>
          </a:p>
          <a:p>
            <a:pPr marL="68580" indent="0">
              <a:buClrTx/>
              <a:buNone/>
            </a:pPr>
            <a:r>
              <a:rPr lang="en-US" sz="1600" b="1" dirty="0"/>
              <a:t>How does victim management contribute to preventing, detecting and disrupting?</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Identify Suspect/s or Person/s of Interest;</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Identify Vehicle/s of Interest;</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Identify Witnesses (reluctant / unaware);</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Identify Secondary Crime Scene/s;</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Recover Exhibits &amp; Other Evidence;</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Corroborate or Disprove an Alibi;</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Provide a Chronology of Events;</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Provide Background Information to Events;</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Source Intelligence; and</a:t>
            </a:r>
          </a:p>
          <a:p>
            <a:pPr marL="342900" fontAlgn="base">
              <a:spcBef>
                <a:spcPct val="50000"/>
              </a:spcBef>
              <a:spcAft>
                <a:spcPct val="0"/>
              </a:spcAft>
              <a:buClrTx/>
              <a:buSzTx/>
              <a:buFont typeface="Arial" panose="020B0604020202020204" pitchFamily="34" charset="0"/>
              <a:buChar char="•"/>
            </a:pPr>
            <a:r>
              <a:rPr lang="en-US" altLang="en-US" sz="1200" b="1" dirty="0">
                <a:solidFill>
                  <a:srgbClr val="FF0000"/>
                </a:solidFill>
                <a:latin typeface="+mn-lt"/>
                <a:ea typeface="+mn-ea"/>
                <a:cs typeface="+mn-cs"/>
              </a:rPr>
              <a:t>Promote Community Awareness.</a:t>
            </a:r>
          </a:p>
          <a:p>
            <a:pPr marL="0" indent="0">
              <a:lnSpc>
                <a:spcPts val="1400"/>
              </a:lnSpc>
              <a:spcAft>
                <a:spcPts val="600"/>
              </a:spcAft>
              <a:buFont typeface="Arial" panose="020B0604020202020204" pitchFamily="34" charset="0"/>
              <a:buNone/>
              <a:tabLst>
                <a:tab pos="2865755" algn="ctr"/>
                <a:tab pos="5731510" algn="r"/>
                <a:tab pos="457200" algn="l"/>
              </a:tabLst>
            </a:pPr>
            <a:endParaRPr lang="en-AU" sz="1200" b="0" u="none" baseline="0" dirty="0">
              <a:solidFill>
                <a:schemeClr val="tx1"/>
              </a:solidFill>
              <a:effectLst/>
              <a:latin typeface="Verdana"/>
              <a:cs typeface="Arial"/>
            </a:endParaRP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none" baseline="0" dirty="0">
                <a:solidFill>
                  <a:schemeClr val="tx1"/>
                </a:solidFill>
                <a:effectLst/>
                <a:latin typeface="Verdana"/>
                <a:cs typeface="Arial"/>
              </a:rPr>
              <a:t>*Highlight community awareness as a by-product of this investigative technique. </a:t>
            </a:r>
          </a:p>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AU" sz="1200" b="0" u="none" baseline="0" dirty="0">
                <a:solidFill>
                  <a:schemeClr val="tx1"/>
                </a:solidFill>
                <a:effectLst/>
                <a:latin typeface="Verdana"/>
                <a:cs typeface="Arial"/>
              </a:rPr>
              <a:t>It allows Police to educate the community on what the indicators of child</a:t>
            </a:r>
            <a:endParaRPr lang="en-US" sz="1200" b="1" u="sng" baseline="0" dirty="0">
              <a:solidFill>
                <a:srgbClr val="000000"/>
              </a:solidFill>
              <a:effectLst/>
              <a:latin typeface="+mn-lt"/>
              <a:cs typeface="+mn-cs"/>
            </a:endParaRPr>
          </a:p>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US" sz="1200" b="0" u="none" baseline="0" dirty="0">
                <a:solidFill>
                  <a:srgbClr val="000000"/>
                </a:solidFill>
                <a:effectLst/>
                <a:latin typeface="+mn-lt"/>
                <a:cs typeface="+mn-cs"/>
              </a:rPr>
              <a:t>It allows the Police to inform the community that this crime is happening in their environment</a:t>
            </a:r>
          </a:p>
          <a:p>
            <a:pPr marL="171450" indent="-171450">
              <a:lnSpc>
                <a:spcPts val="1400"/>
              </a:lnSpc>
              <a:spcAft>
                <a:spcPts val="600"/>
              </a:spcAft>
              <a:buFont typeface="Arial" panose="020B0604020202020204" pitchFamily="34" charset="0"/>
              <a:buChar char="•"/>
              <a:tabLst>
                <a:tab pos="2865755" algn="ctr"/>
                <a:tab pos="5731510" algn="r"/>
                <a:tab pos="457200" algn="l"/>
              </a:tabLst>
            </a:pPr>
            <a:r>
              <a:rPr lang="en-US" sz="1200" b="0" u="none" baseline="0" dirty="0">
                <a:solidFill>
                  <a:srgbClr val="000000"/>
                </a:solidFill>
                <a:effectLst/>
                <a:latin typeface="+mn-lt"/>
                <a:cs typeface="+mn-cs"/>
              </a:rPr>
              <a:t>It ensures the Police are being seen by the community to be investigating child sex tourism</a:t>
            </a:r>
          </a:p>
          <a:p>
            <a:pPr marL="0" indent="0">
              <a:lnSpc>
                <a:spcPts val="1400"/>
              </a:lnSpc>
              <a:spcAft>
                <a:spcPts val="600"/>
              </a:spcAft>
              <a:buFont typeface="Arial" panose="020B0604020202020204" pitchFamily="34" charset="0"/>
              <a:buNone/>
              <a:tabLst>
                <a:tab pos="2865755" algn="ctr"/>
                <a:tab pos="5731510" algn="r"/>
                <a:tab pos="457200" algn="l"/>
              </a:tabLst>
            </a:pPr>
            <a:endParaRPr lang="en-US" sz="1200" b="0" u="none" baseline="0" dirty="0">
              <a:solidFill>
                <a:srgbClr val="000000"/>
              </a:solidFill>
              <a:effectLst/>
              <a:latin typeface="+mn-lt"/>
              <a:cs typeface="+mn-cs"/>
            </a:endParaRPr>
          </a:p>
          <a:p>
            <a:pPr marL="0" indent="0">
              <a:lnSpc>
                <a:spcPts val="1400"/>
              </a:lnSpc>
              <a:spcAft>
                <a:spcPts val="600"/>
              </a:spcAft>
              <a:buFont typeface="Arial" panose="020B0604020202020204" pitchFamily="34" charset="0"/>
              <a:buNone/>
              <a:tabLst>
                <a:tab pos="2865755" algn="ctr"/>
                <a:tab pos="5731510" algn="r"/>
                <a:tab pos="457200" algn="l"/>
              </a:tabLst>
            </a:pPr>
            <a:r>
              <a:rPr lang="en-US" sz="1200" b="0" u="none" baseline="0" dirty="0">
                <a:solidFill>
                  <a:srgbClr val="000000"/>
                </a:solidFill>
                <a:effectLst/>
                <a:latin typeface="+mn-lt"/>
                <a:cs typeface="+mn-cs"/>
              </a:rPr>
              <a:t>This contributes to prevention as it builds confidence in the community and encourages witnesses and victims to report child sex tourism to Police.</a:t>
            </a:r>
            <a:endParaRPr lang="en-US" sz="1400" b="0" u="none" dirty="0">
              <a:solidFill>
                <a:srgbClr val="000000"/>
              </a:solidFill>
            </a:endParaRP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40</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ClrTx/>
              <a:buNone/>
            </a:pPr>
            <a:r>
              <a:rPr lang="en-AU" sz="2600" b="1" dirty="0"/>
              <a:t>What are the challenges to preventing, detecting and disrupting?</a:t>
            </a:r>
          </a:p>
          <a:p>
            <a:pPr>
              <a:buClrTx/>
              <a:buFont typeface="Arial" panose="020B0604020202020204" pitchFamily="34" charset="0"/>
              <a:buChar char="•"/>
            </a:pPr>
            <a:r>
              <a:rPr lang="en-AU" dirty="0"/>
              <a:t>Ease of travel;</a:t>
            </a:r>
          </a:p>
          <a:p>
            <a:pPr>
              <a:buClrTx/>
              <a:buFont typeface="Arial" panose="020B0604020202020204" pitchFamily="34" charset="0"/>
              <a:buChar char="•"/>
            </a:pPr>
            <a:r>
              <a:rPr lang="en-AU" dirty="0"/>
              <a:t>Inconsistent international approach;</a:t>
            </a:r>
          </a:p>
          <a:p>
            <a:pPr>
              <a:buClrTx/>
              <a:buFont typeface="Arial" panose="020B0604020202020204" pitchFamily="34" charset="0"/>
              <a:buChar char="•"/>
            </a:pPr>
            <a:r>
              <a:rPr lang="en-AU" dirty="0"/>
              <a:t>Development of a trusted relationship between the offender and the community. This often takes the form of:</a:t>
            </a:r>
          </a:p>
          <a:p>
            <a:pPr lvl="1">
              <a:buClrTx/>
              <a:buFont typeface="Arial" panose="020B0604020202020204" pitchFamily="34" charset="0"/>
              <a:buChar char="•"/>
            </a:pPr>
            <a:r>
              <a:rPr lang="en-AU" dirty="0"/>
              <a:t>Financial support and gifting;</a:t>
            </a:r>
          </a:p>
          <a:p>
            <a:pPr lvl="1">
              <a:buClrTx/>
              <a:buFont typeface="Arial" panose="020B0604020202020204" pitchFamily="34" charset="0"/>
              <a:buChar char="•"/>
            </a:pPr>
            <a:r>
              <a:rPr lang="en-AU" dirty="0"/>
              <a:t>Provision of shelter/housing; and</a:t>
            </a:r>
          </a:p>
          <a:p>
            <a:pPr lvl="1">
              <a:buClrTx/>
              <a:buFont typeface="Arial" panose="020B0604020202020204" pitchFamily="34" charset="0"/>
              <a:buChar char="•"/>
            </a:pPr>
            <a:r>
              <a:rPr lang="en-AU" dirty="0"/>
              <a:t>Community development projects.</a:t>
            </a:r>
          </a:p>
          <a:p>
            <a:pPr>
              <a:buClrTx/>
              <a:buFont typeface="Arial" panose="020B0604020202020204" pitchFamily="34" charset="0"/>
              <a:buChar char="•"/>
            </a:pPr>
            <a:r>
              <a:rPr lang="en-AU" dirty="0"/>
              <a:t>Targets vulnerable members of the community; and</a:t>
            </a:r>
          </a:p>
          <a:p>
            <a:pPr>
              <a:buClrTx/>
              <a:buFont typeface="Arial" panose="020B0604020202020204" pitchFamily="34" charset="0"/>
              <a:buChar char="•"/>
            </a:pPr>
            <a:r>
              <a:rPr lang="en-AU" dirty="0"/>
              <a:t>Culture of silence.</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Acknowledge that as other neighbouring countries "crackdown"  ( Cambodian term) that it exposes Cambodia to higher risk of exploitation if they don't employ equally tough measures...</a:t>
            </a:r>
          </a:p>
        </p:txBody>
      </p:sp>
      <p:sp>
        <p:nvSpPr>
          <p:cNvPr id="4" name="Slide Number Placeholder 3"/>
          <p:cNvSpPr>
            <a:spLocks noGrp="1"/>
          </p:cNvSpPr>
          <p:nvPr>
            <p:ph type="sldNum" sz="quarter" idx="10"/>
          </p:nvPr>
        </p:nvSpPr>
        <p:spPr/>
        <p:txBody>
          <a:bodyPr/>
          <a:lstStyle/>
          <a:p>
            <a:fld id="{F87ACFDE-F179-4903-A1E2-49618DA7AB24}" type="slidenum">
              <a:rPr lang="en-AU">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290418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Arial" panose="020B0604020202020204" pitchFamily="34" charset="0"/>
              <a:buNone/>
            </a:pPr>
            <a:r>
              <a:rPr lang="en-US" sz="1200" b="1" u="sng" dirty="0"/>
              <a:t>ACTIVITY (2 minutes) after reading off slide:</a:t>
            </a:r>
          </a:p>
          <a:p>
            <a:pPr>
              <a:buClrTx/>
              <a:buFont typeface="Arial" panose="020B0604020202020204" pitchFamily="34" charset="0"/>
              <a:buNone/>
            </a:pPr>
            <a:r>
              <a:rPr lang="en-US" sz="1200" dirty="0"/>
              <a:t>Ask</a:t>
            </a:r>
            <a:r>
              <a:rPr lang="en-US" sz="1200" baseline="0" dirty="0"/>
              <a:t> participants to consider why witnesses are important to the investigation of travelling child sex offenders.</a:t>
            </a:r>
          </a:p>
          <a:p>
            <a:pPr>
              <a:buClrTx/>
              <a:buFont typeface="Arial" panose="020B0604020202020204" pitchFamily="34" charset="0"/>
              <a:buNone/>
            </a:pPr>
            <a:endParaRPr lang="en-US" sz="1200" baseline="0" dirty="0"/>
          </a:p>
          <a:p>
            <a:pPr>
              <a:buClrTx/>
              <a:buFont typeface="Arial" panose="020B0604020202020204" pitchFamily="34" charset="0"/>
              <a:buNone/>
            </a:pPr>
            <a:r>
              <a:rPr lang="en-US" sz="1200" b="1" u="sng" baseline="0" dirty="0"/>
              <a:t>Answer:</a:t>
            </a:r>
          </a:p>
          <a:p>
            <a:pPr marL="68580" indent="0">
              <a:buClrTx/>
              <a:buNone/>
            </a:pPr>
            <a:r>
              <a:rPr lang="en-US" b="1" dirty="0"/>
              <a:t>Why is witness management important?</a:t>
            </a:r>
          </a:p>
          <a:p>
            <a:pPr>
              <a:buClrTx/>
              <a:buFont typeface="Arial" panose="020B0604020202020204" pitchFamily="34" charset="0"/>
              <a:buChar char="•"/>
            </a:pPr>
            <a:r>
              <a:rPr lang="en-US" dirty="0"/>
              <a:t>For any investigation, the details of events provided by witnesses are a critical element of the evidence gathered. </a:t>
            </a:r>
          </a:p>
          <a:p>
            <a:pPr>
              <a:buClrTx/>
              <a:buFont typeface="Arial" panose="020B0604020202020204" pitchFamily="34" charset="0"/>
              <a:buChar char="•"/>
            </a:pPr>
            <a:r>
              <a:rPr lang="en-US" dirty="0"/>
              <a:t>Witness evidence is the verbal account of events or knowledge of the facts relevant to the crime. </a:t>
            </a:r>
          </a:p>
          <a:p>
            <a:pPr>
              <a:buClrTx/>
              <a:buFont typeface="Arial" panose="020B0604020202020204" pitchFamily="34" charset="0"/>
              <a:buChar char="•"/>
            </a:pPr>
            <a:r>
              <a:rPr lang="en-US" dirty="0"/>
              <a:t>Witness statements will assist the investigator in forming reasonable grounds to lay a charge and will assist the court in reaching a decision that the charge against an accused person has been proven.</a:t>
            </a:r>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42</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Arial" panose="020B0604020202020204" pitchFamily="34" charset="0"/>
              <a:buNone/>
            </a:pPr>
            <a:r>
              <a:rPr lang="en-US" sz="1200" b="1" u="sng" dirty="0"/>
              <a:t>ACTIVITY (2 minutes) after reading off slide:</a:t>
            </a:r>
          </a:p>
          <a:p>
            <a:pPr>
              <a:buClrTx/>
              <a:buFont typeface="Arial" panose="020B0604020202020204" pitchFamily="34" charset="0"/>
              <a:buNone/>
            </a:pPr>
            <a:r>
              <a:rPr lang="en-US" sz="1200" dirty="0"/>
              <a:t>Ask</a:t>
            </a:r>
            <a:r>
              <a:rPr lang="en-US" sz="1200" baseline="0" dirty="0"/>
              <a:t> participants to consider who might be a witness in a child sex tourism investigation.</a:t>
            </a:r>
          </a:p>
          <a:p>
            <a:pPr>
              <a:buClrTx/>
              <a:buFont typeface="Arial" panose="020B0604020202020204" pitchFamily="34" charset="0"/>
              <a:buNone/>
            </a:pPr>
            <a:endParaRPr lang="en-US" sz="1200" baseline="0" dirty="0"/>
          </a:p>
          <a:p>
            <a:pPr>
              <a:buClrTx/>
              <a:buFont typeface="Arial" panose="020B0604020202020204" pitchFamily="34" charset="0"/>
              <a:buNone/>
            </a:pPr>
            <a:r>
              <a:rPr lang="en-US" sz="1200" b="1" u="sng" baseline="0" dirty="0"/>
              <a:t>Answer:</a:t>
            </a:r>
          </a:p>
          <a:p>
            <a:pPr>
              <a:buClrTx/>
              <a:buFont typeface="Arial" panose="020B0604020202020204" pitchFamily="34" charset="0"/>
              <a:buChar char="•"/>
            </a:pPr>
            <a:r>
              <a:rPr lang="en-US" dirty="0"/>
              <a:t>Direct:</a:t>
            </a:r>
          </a:p>
          <a:p>
            <a:pPr lvl="1">
              <a:buClrTx/>
              <a:buFont typeface="Arial" panose="020B0604020202020204" pitchFamily="34" charset="0"/>
              <a:buChar char="•"/>
            </a:pPr>
            <a:r>
              <a:rPr lang="en-US" dirty="0"/>
              <a:t>Victims</a:t>
            </a:r>
          </a:p>
          <a:p>
            <a:pPr>
              <a:buClrTx/>
              <a:buFont typeface="Arial" panose="020B0604020202020204" pitchFamily="34" charset="0"/>
              <a:buChar char="•"/>
            </a:pPr>
            <a:r>
              <a:rPr lang="en-US" dirty="0"/>
              <a:t>Circumstantial:</a:t>
            </a:r>
          </a:p>
          <a:p>
            <a:pPr lvl="1">
              <a:buClrTx/>
              <a:buFont typeface="Arial" panose="020B0604020202020204" pitchFamily="34" charset="0"/>
              <a:buChar char="•"/>
            </a:pPr>
            <a:r>
              <a:rPr lang="en-US" dirty="0"/>
              <a:t>Family members of victims;</a:t>
            </a:r>
          </a:p>
          <a:p>
            <a:pPr lvl="1">
              <a:buClrTx/>
              <a:buFont typeface="Arial" panose="020B0604020202020204" pitchFamily="34" charset="0"/>
              <a:buChar char="•"/>
            </a:pPr>
            <a:r>
              <a:rPr lang="en-US" dirty="0"/>
              <a:t>Financial institutions;</a:t>
            </a:r>
          </a:p>
          <a:p>
            <a:pPr lvl="1">
              <a:buClrTx/>
              <a:buFont typeface="Arial" panose="020B0604020202020204" pitchFamily="34" charset="0"/>
              <a:buChar char="•"/>
            </a:pPr>
            <a:r>
              <a:rPr lang="en-US" dirty="0"/>
              <a:t>Hotel staff;</a:t>
            </a:r>
          </a:p>
          <a:p>
            <a:pPr lvl="1">
              <a:buClrTx/>
              <a:buFont typeface="Arial" panose="020B0604020202020204" pitchFamily="34" charset="0"/>
              <a:buChar char="•"/>
            </a:pPr>
            <a:r>
              <a:rPr lang="en-US" dirty="0"/>
              <a:t>Suspect associates;</a:t>
            </a:r>
          </a:p>
          <a:p>
            <a:pPr lvl="1">
              <a:buClrTx/>
              <a:buFont typeface="Arial" panose="020B0604020202020204" pitchFamily="34" charset="0"/>
              <a:buChar char="•"/>
            </a:pPr>
            <a:r>
              <a:rPr lang="en-US" dirty="0"/>
              <a:t>Airlines;</a:t>
            </a:r>
          </a:p>
          <a:p>
            <a:pPr lvl="1">
              <a:buClrTx/>
              <a:buFont typeface="Arial" panose="020B0604020202020204" pitchFamily="34" charset="0"/>
              <a:buChar char="•"/>
            </a:pPr>
            <a:r>
              <a:rPr lang="en-US" dirty="0"/>
              <a:t>Transportation; </a:t>
            </a:r>
          </a:p>
          <a:p>
            <a:pPr lvl="1">
              <a:buClrTx/>
              <a:buFont typeface="Arial" panose="020B0604020202020204" pitchFamily="34" charset="0"/>
              <a:buChar char="•"/>
            </a:pPr>
            <a:r>
              <a:rPr lang="en-US" dirty="0"/>
              <a:t>Telecommunications companies; and</a:t>
            </a:r>
          </a:p>
          <a:p>
            <a:pPr lvl="1">
              <a:buClrTx/>
              <a:buFont typeface="Arial" panose="020B0604020202020204" pitchFamily="34" charset="0"/>
              <a:buChar char="•"/>
            </a:pPr>
            <a:r>
              <a:rPr lang="en-US" dirty="0"/>
              <a:t>Government officials</a:t>
            </a:r>
          </a:p>
          <a:p>
            <a:pPr>
              <a:buClrTx/>
              <a:buFont typeface="Arial" panose="020B0604020202020204" pitchFamily="34" charset="0"/>
              <a:buNone/>
            </a:pPr>
            <a:endParaRPr lang="en-US" sz="1200" baseline="0" dirty="0"/>
          </a:p>
          <a:p>
            <a:pPr>
              <a:buClrTx/>
              <a:buFont typeface="Arial" panose="020B0604020202020204" pitchFamily="34" charset="0"/>
              <a:buNone/>
            </a:pPr>
            <a:r>
              <a:rPr lang="en-US" sz="1200" baseline="0" dirty="0"/>
              <a:t>Not an exhaustive list.</a:t>
            </a:r>
            <a:endParaRPr lang="en-US" sz="1200" dirty="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43</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AU" b="1" dirty="0"/>
              <a:t>Witness Statements should:</a:t>
            </a:r>
          </a:p>
          <a:p>
            <a:pPr>
              <a:buClrTx/>
              <a:buFont typeface="Arial" panose="020B0604020202020204" pitchFamily="34" charset="0"/>
              <a:buChar char="•"/>
            </a:pPr>
            <a:r>
              <a:rPr lang="en-AU" dirty="0"/>
              <a:t>be in their own words;</a:t>
            </a:r>
          </a:p>
          <a:p>
            <a:pPr>
              <a:buClrTx/>
              <a:buFont typeface="Arial" panose="020B0604020202020204" pitchFamily="34" charset="0"/>
              <a:buChar char="•"/>
            </a:pPr>
            <a:r>
              <a:rPr lang="en-AU" dirty="0"/>
              <a:t>Include dates and times where possible;</a:t>
            </a:r>
          </a:p>
          <a:p>
            <a:pPr>
              <a:buClrTx/>
              <a:buFont typeface="Arial" panose="020B0604020202020204" pitchFamily="34" charset="0"/>
              <a:buChar char="•"/>
            </a:pPr>
            <a:r>
              <a:rPr lang="en-AU" dirty="0"/>
              <a:t>provide as much descriptive detail as possible. Who/What/Where/When/Why;</a:t>
            </a:r>
          </a:p>
          <a:p>
            <a:pPr>
              <a:buClrTx/>
              <a:buFont typeface="Arial" panose="020B0604020202020204" pitchFamily="34" charset="0"/>
              <a:buChar char="•"/>
            </a:pPr>
            <a:r>
              <a:rPr lang="en-AU" dirty="0"/>
              <a:t>only include what </a:t>
            </a:r>
            <a:r>
              <a:rPr lang="en-US" dirty="0"/>
              <a:t>the witness saw, heard, said and did</a:t>
            </a:r>
            <a:r>
              <a:rPr lang="en-AU" dirty="0"/>
              <a:t>; </a:t>
            </a:r>
          </a:p>
          <a:p>
            <a:pPr>
              <a:buClrTx/>
              <a:buFont typeface="Arial" panose="020B0604020202020204" pitchFamily="34" charset="0"/>
              <a:buChar char="•"/>
            </a:pPr>
            <a:r>
              <a:rPr lang="en-US" dirty="0"/>
              <a:t>refer to all the relevant events, people, places and dates in a logical way; </a:t>
            </a:r>
            <a:r>
              <a:rPr lang="en-AU" dirty="0"/>
              <a:t>and</a:t>
            </a:r>
          </a:p>
          <a:p>
            <a:pPr>
              <a:buClrTx/>
              <a:buFont typeface="Arial" panose="020B0604020202020204" pitchFamily="34" charset="0"/>
              <a:buChar char="•"/>
            </a:pPr>
            <a:r>
              <a:rPr lang="en-AU" dirty="0"/>
              <a:t>include hand drawn maps and attachments referred to in the statement body.</a:t>
            </a:r>
          </a:p>
          <a:p>
            <a:pPr>
              <a:buClrTx/>
              <a:buFont typeface="Arial" panose="020B0604020202020204" pitchFamily="34" charset="0"/>
              <a:buNone/>
            </a:pPr>
            <a:endParaRPr lang="en-US" sz="1200" dirty="0"/>
          </a:p>
          <a:p>
            <a:pPr>
              <a:buClrTx/>
              <a:buFont typeface="Arial" panose="020B0604020202020204" pitchFamily="34" charset="0"/>
              <a:buNone/>
            </a:pPr>
            <a:r>
              <a:rPr lang="en-US" sz="1200" dirty="0"/>
              <a:t>Cambodian Context</a:t>
            </a:r>
          </a:p>
          <a:p>
            <a:pPr marL="171450" indent="-171450">
              <a:buClrTx/>
              <a:buFont typeface="Arial" panose="020B0604020202020204" pitchFamily="34" charset="0"/>
              <a:buChar char="•"/>
            </a:pPr>
            <a:r>
              <a:rPr lang="en-US" sz="1200" dirty="0"/>
              <a:t>Two</a:t>
            </a:r>
            <a:r>
              <a:rPr lang="en-US" sz="1200" baseline="0" dirty="0"/>
              <a:t> statements are taken from the witness/victim. The first by Police, the second by the prosecutor</a:t>
            </a:r>
          </a:p>
          <a:p>
            <a:pPr marL="171450" indent="-171450">
              <a:buClrTx/>
              <a:buFont typeface="Arial" panose="020B0604020202020204" pitchFamily="34" charset="0"/>
              <a:buChar char="•"/>
            </a:pPr>
            <a:r>
              <a:rPr lang="en-US" sz="1200" b="1" baseline="0" dirty="0"/>
              <a:t>Ask the participants if there are </a:t>
            </a:r>
            <a:r>
              <a:rPr lang="en-AU" sz="1200" b="1" dirty="0"/>
              <a:t>any opportunities within the agreed legal processes in Cambodia to explore more child friendly processes?</a:t>
            </a:r>
          </a:p>
          <a:p>
            <a:pPr marL="628650" lvl="1" indent="-171450">
              <a:buClrTx/>
              <a:buFont typeface="Arial" panose="020B0604020202020204" pitchFamily="34" charset="0"/>
              <a:buChar char="•"/>
            </a:pPr>
            <a:r>
              <a:rPr lang="en-AU" sz="1200" b="1" dirty="0"/>
              <a:t>Taking of one statement</a:t>
            </a:r>
          </a:p>
          <a:p>
            <a:pPr marL="628650" lvl="1" indent="-171450">
              <a:buClrTx/>
              <a:buFont typeface="Arial" panose="020B0604020202020204" pitchFamily="34" charset="0"/>
              <a:buChar char="•"/>
            </a:pPr>
            <a:r>
              <a:rPr lang="en-AU" sz="1200" b="1" dirty="0"/>
              <a:t>Video recorded evidence</a:t>
            </a:r>
          </a:p>
          <a:p>
            <a:pPr marL="171450" indent="-171450">
              <a:buClrTx/>
              <a:buFont typeface="Arial" panose="020B0604020202020204" pitchFamily="34" charset="0"/>
              <a:buChar char="•"/>
            </a:pPr>
            <a:r>
              <a:rPr lang="en-AU" sz="1200" b="1" dirty="0"/>
              <a:t>Ask the participants what risks are associated with the taking</a:t>
            </a:r>
            <a:r>
              <a:rPr lang="en-AU" sz="1200" b="1" baseline="0" dirty="0"/>
              <a:t> of two statements from the same witness/victim</a:t>
            </a:r>
          </a:p>
          <a:p>
            <a:pPr marL="628650" lvl="1" indent="-171450">
              <a:buClrTx/>
              <a:buFont typeface="Arial" panose="020B0604020202020204" pitchFamily="34" charset="0"/>
              <a:buChar char="•"/>
            </a:pPr>
            <a:r>
              <a:rPr lang="en-AU" sz="1200" b="1" baseline="0" dirty="0"/>
              <a:t>Re-victimisation;</a:t>
            </a:r>
          </a:p>
          <a:p>
            <a:pPr marL="628650" lvl="1" indent="-171450">
              <a:buClrTx/>
              <a:buFont typeface="Arial" panose="020B0604020202020204" pitchFamily="34" charset="0"/>
              <a:buChar char="•"/>
            </a:pPr>
            <a:r>
              <a:rPr lang="en-AU" sz="1200" b="1" baseline="0" dirty="0"/>
              <a:t>Changes in memory (either due to the natural passage of time, trauma or interference)</a:t>
            </a:r>
            <a:endParaRPr lang="en-US" sz="1200" b="1" dirty="0"/>
          </a:p>
          <a:p>
            <a:pPr marL="171450" indent="-171450">
              <a:buClrTx/>
              <a:buFont typeface="Arial" panose="020B0604020202020204" pitchFamily="34" charset="0"/>
              <a:buChar char="•"/>
            </a:pPr>
            <a:r>
              <a:rPr lang="en-US" sz="1200" dirty="0"/>
              <a:t>If two statements must be taken, then they</a:t>
            </a:r>
            <a:r>
              <a:rPr lang="en-US" sz="1200" baseline="0" dirty="0"/>
              <a:t> must be taken in close proximity to one another (within a matter of days)</a:t>
            </a:r>
            <a:endParaRPr lang="en-US" sz="1200" dirty="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44</a:t>
            </a:fld>
            <a:endParaRPr lang="en-AU">
              <a:solidFill>
                <a:prstClr val="black"/>
              </a:solidFill>
            </a:endParaRPr>
          </a:p>
        </p:txBody>
      </p:sp>
    </p:spTree>
    <p:extLst>
      <p:ext uri="{BB962C8B-B14F-4D97-AF65-F5344CB8AC3E}">
        <p14:creationId xmlns:p14="http://schemas.microsoft.com/office/powerpoint/2010/main" val="1232273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dirty="0">
                <a:solidFill>
                  <a:schemeClr val="tx1"/>
                </a:solidFill>
                <a:effectLst/>
                <a:latin typeface="Verdana"/>
                <a:cs typeface="Arial"/>
              </a:rPr>
              <a:t>ACTIVITY:</a:t>
            </a: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0" u="none" baseline="0" dirty="0">
                <a:solidFill>
                  <a:schemeClr val="tx1"/>
                </a:solidFill>
                <a:effectLst/>
                <a:latin typeface="Verdana"/>
                <a:cs typeface="Arial"/>
              </a:rPr>
              <a:t>Ask participants to consider what information could be obtained from completing a canvass of neighbours to a premises used to facilitate child sex tourism.</a:t>
            </a:r>
          </a:p>
          <a:p>
            <a:pPr marL="0" indent="0">
              <a:lnSpc>
                <a:spcPts val="1400"/>
              </a:lnSpc>
              <a:spcAft>
                <a:spcPts val="600"/>
              </a:spcAft>
              <a:buFont typeface="Arial" panose="020B0604020202020204" pitchFamily="34" charset="0"/>
              <a:buNone/>
              <a:tabLst>
                <a:tab pos="2865755" algn="ctr"/>
                <a:tab pos="5731510" algn="r"/>
                <a:tab pos="457200" algn="l"/>
              </a:tabLst>
            </a:pPr>
            <a:endParaRPr lang="en-AU" sz="1200" b="0" u="none" baseline="0" dirty="0">
              <a:solidFill>
                <a:schemeClr val="tx1"/>
              </a:solidFill>
              <a:effectLst/>
              <a:latin typeface="Verdana"/>
              <a:cs typeface="Arial"/>
            </a:endParaRP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baseline="0" dirty="0">
                <a:solidFill>
                  <a:schemeClr val="tx1"/>
                </a:solidFill>
                <a:effectLst/>
                <a:latin typeface="Verdana"/>
                <a:cs typeface="Arial"/>
              </a:rPr>
              <a:t>ANSWER:</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Ensures witnesses understand what is expected of them during the court process;</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Provides circumstantial and corroborative evidence to support victim accounts;</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Strengthens a prosecution and injects a ‘human element’ into the court process; and</a:t>
            </a:r>
          </a:p>
          <a:p>
            <a:pPr marL="342900" fontAlgn="base">
              <a:spcBef>
                <a:spcPct val="50000"/>
              </a:spcBef>
              <a:spcAft>
                <a:spcPct val="0"/>
              </a:spcAft>
              <a:buClrTx/>
              <a:buSzTx/>
              <a:buFont typeface="Arial" panose="020B0604020202020204" pitchFamily="34" charset="0"/>
              <a:buChar char="•"/>
            </a:pPr>
            <a:r>
              <a:rPr lang="en-US" altLang="en-US" sz="1200" dirty="0">
                <a:latin typeface="+mn-lt"/>
                <a:ea typeface="+mn-ea"/>
                <a:cs typeface="+mn-cs"/>
              </a:rPr>
              <a:t>Encourages the community to break the culture of silence.</a:t>
            </a:r>
          </a:p>
          <a:p>
            <a:pPr marL="342900" fontAlgn="base">
              <a:spcBef>
                <a:spcPct val="50000"/>
              </a:spcBef>
              <a:spcAft>
                <a:spcPct val="0"/>
              </a:spcAft>
              <a:buClrTx/>
              <a:buSzTx/>
              <a:buFont typeface="Arial" panose="020B0604020202020204" pitchFamily="34" charset="0"/>
              <a:buChar char="•"/>
            </a:pPr>
            <a:r>
              <a:rPr lang="en-US" altLang="en-US" sz="1200" b="1" dirty="0">
                <a:solidFill>
                  <a:srgbClr val="FF0000"/>
                </a:solidFill>
                <a:latin typeface="+mn-lt"/>
                <a:ea typeface="+mn-ea"/>
                <a:cs typeface="+mn-cs"/>
              </a:rPr>
              <a:t>Promotes Community Awareness</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45</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a:p>
          <a:p>
            <a:pPr marL="228600" indent="-228600">
              <a:buFont typeface="+mj-lt"/>
              <a:buAutoNum type="arabicPeriod"/>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buFont typeface="Arial" panose="020B0604020202020204" pitchFamily="34" charset="0"/>
              <a:buNone/>
            </a:pPr>
            <a:r>
              <a:rPr lang="en-US" sz="1200" b="1" u="sng" dirty="0"/>
              <a:t>ACTIVITY (2 minutes):</a:t>
            </a:r>
          </a:p>
          <a:p>
            <a:pPr>
              <a:buClrTx/>
              <a:buFont typeface="Arial" panose="020B0604020202020204" pitchFamily="34" charset="0"/>
              <a:buNone/>
            </a:pPr>
            <a:r>
              <a:rPr lang="en-US" sz="1200" dirty="0"/>
              <a:t>Ask the participants to consider what information they</a:t>
            </a:r>
            <a:r>
              <a:rPr lang="en-US" sz="1200" baseline="0" dirty="0"/>
              <a:t> would want to know from a suspected travelling child sex offender</a:t>
            </a:r>
          </a:p>
          <a:p>
            <a:pPr>
              <a:buClrTx/>
              <a:buFont typeface="Arial" panose="020B0604020202020204" pitchFamily="34" charset="0"/>
              <a:buNone/>
            </a:pPr>
            <a:endParaRPr lang="en-US" sz="1200" baseline="0" dirty="0"/>
          </a:p>
          <a:p>
            <a:pPr>
              <a:buClrTx/>
              <a:buFont typeface="Arial" panose="020B0604020202020204" pitchFamily="34" charset="0"/>
              <a:buNone/>
            </a:pPr>
            <a:r>
              <a:rPr lang="en-US" sz="1200" b="1" u="sng" baseline="0" dirty="0"/>
              <a:t>ANSWER:</a:t>
            </a:r>
          </a:p>
          <a:p>
            <a:pPr>
              <a:buClrTx/>
              <a:buFont typeface="Arial" panose="020B0604020202020204" pitchFamily="34" charset="0"/>
              <a:buNone/>
            </a:pPr>
            <a:r>
              <a:rPr lang="en-US" sz="1200" baseline="0" dirty="0"/>
              <a:t>Is dependent on the circumstances of the investigation at hand. However some topics to consider include:</a:t>
            </a:r>
          </a:p>
          <a:p>
            <a:pPr marL="171450" lvl="0" indent="-171450">
              <a:buFont typeface="Arial" panose="020B0604020202020204" pitchFamily="34" charset="0"/>
              <a:buChar char="•"/>
            </a:pPr>
            <a:r>
              <a:rPr lang="en-AU" dirty="0"/>
              <a:t>Admissions</a:t>
            </a:r>
          </a:p>
          <a:p>
            <a:pPr marL="171450" lvl="0" indent="-171450">
              <a:buFont typeface="Arial" panose="020B0604020202020204" pitchFamily="34" charset="0"/>
              <a:buChar char="•"/>
            </a:pPr>
            <a:r>
              <a:rPr lang="en-AU" dirty="0"/>
              <a:t>Familial relations;</a:t>
            </a:r>
          </a:p>
          <a:p>
            <a:pPr marL="171450" lvl="0" indent="-171450">
              <a:buFont typeface="Arial" panose="020B0604020202020204" pitchFamily="34" charset="0"/>
              <a:buChar char="•"/>
            </a:pPr>
            <a:r>
              <a:rPr lang="en-AU" dirty="0"/>
              <a:t>Access to children;</a:t>
            </a:r>
          </a:p>
          <a:p>
            <a:pPr marL="171450" lvl="0" indent="-171450">
              <a:buFont typeface="Arial" panose="020B0604020202020204" pitchFamily="34" charset="0"/>
              <a:buChar char="•"/>
            </a:pPr>
            <a:r>
              <a:rPr lang="en-AU" dirty="0"/>
              <a:t>Employment and/or Voluntary/charity work;</a:t>
            </a:r>
          </a:p>
          <a:p>
            <a:pPr marL="171450" lvl="0" indent="-171450">
              <a:buFont typeface="Arial" panose="020B0604020202020204" pitchFamily="34" charset="0"/>
              <a:buChar char="•"/>
            </a:pPr>
            <a:r>
              <a:rPr lang="en-AU" dirty="0"/>
              <a:t>Travel history Places visited;</a:t>
            </a:r>
          </a:p>
          <a:p>
            <a:pPr marL="171450" lvl="0" indent="-171450">
              <a:buFont typeface="Arial" panose="020B0604020202020204" pitchFamily="34" charset="0"/>
              <a:buChar char="•"/>
            </a:pPr>
            <a:r>
              <a:rPr lang="en-AU" dirty="0"/>
              <a:t>Purpose for visit to Cambodia; </a:t>
            </a:r>
          </a:p>
          <a:p>
            <a:pPr marL="171450" lvl="0" indent="-171450">
              <a:buFont typeface="Arial" panose="020B0604020202020204" pitchFamily="34" charset="0"/>
              <a:buChar char="•"/>
            </a:pPr>
            <a:r>
              <a:rPr lang="en-US" dirty="0">
                <a:solidFill>
                  <a:srgbClr val="000000"/>
                </a:solidFill>
              </a:rPr>
              <a:t>Knowledge of child exploitation material; and</a:t>
            </a:r>
          </a:p>
          <a:p>
            <a:pPr marL="171450" indent="-171450">
              <a:buFont typeface="Arial" panose="020B0604020202020204" pitchFamily="34" charset="0"/>
              <a:buChar char="•"/>
            </a:pPr>
            <a:r>
              <a:rPr lang="en-US" dirty="0">
                <a:solidFill>
                  <a:srgbClr val="000000"/>
                </a:solidFill>
              </a:rPr>
              <a:t>Each electronic device:</a:t>
            </a:r>
          </a:p>
          <a:p>
            <a:pPr marL="628650" lvl="1" indent="-171450">
              <a:buFont typeface="Arial" panose="020B0604020202020204" pitchFamily="34" charset="0"/>
              <a:buChar char="•"/>
            </a:pPr>
            <a:r>
              <a:rPr lang="en-US" dirty="0">
                <a:solidFill>
                  <a:srgbClr val="000000"/>
                </a:solidFill>
              </a:rPr>
              <a:t>Personal use, other users, access</a:t>
            </a:r>
          </a:p>
          <a:p>
            <a:pPr>
              <a:buClrTx/>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47</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dirty="0">
                <a:solidFill>
                  <a:schemeClr val="tx1"/>
                </a:solidFill>
                <a:effectLst/>
                <a:latin typeface="Verdana"/>
                <a:cs typeface="Arial"/>
              </a:rPr>
              <a:t>ACTIVITY:</a:t>
            </a: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0" u="none" baseline="0" dirty="0">
                <a:solidFill>
                  <a:schemeClr val="tx1"/>
                </a:solidFill>
                <a:effectLst/>
                <a:latin typeface="Verdana"/>
                <a:cs typeface="Arial"/>
              </a:rPr>
              <a:t>Ask participants to consider how suspect interviews can contribute to preventing, detecting and disrupting.</a:t>
            </a:r>
          </a:p>
          <a:p>
            <a:pPr marL="0" indent="0">
              <a:lnSpc>
                <a:spcPts val="1400"/>
              </a:lnSpc>
              <a:spcAft>
                <a:spcPts val="600"/>
              </a:spcAft>
              <a:buFont typeface="Arial" panose="020B0604020202020204" pitchFamily="34" charset="0"/>
              <a:buNone/>
              <a:tabLst>
                <a:tab pos="2865755" algn="ctr"/>
                <a:tab pos="5731510" algn="r"/>
                <a:tab pos="457200" algn="l"/>
              </a:tabLst>
            </a:pPr>
            <a:endParaRPr lang="en-AU" sz="1200" b="0" u="none" baseline="0" dirty="0">
              <a:solidFill>
                <a:schemeClr val="tx1"/>
              </a:solidFill>
              <a:effectLst/>
              <a:latin typeface="Verdana"/>
              <a:cs typeface="Arial"/>
            </a:endParaRPr>
          </a:p>
          <a:p>
            <a:pPr marL="0" indent="0">
              <a:lnSpc>
                <a:spcPts val="1400"/>
              </a:lnSpc>
              <a:spcAft>
                <a:spcPts val="600"/>
              </a:spcAft>
              <a:buFont typeface="Arial" panose="020B0604020202020204" pitchFamily="34" charset="0"/>
              <a:buNone/>
              <a:tabLst>
                <a:tab pos="2865755" algn="ctr"/>
                <a:tab pos="5731510" algn="r"/>
                <a:tab pos="457200" algn="l"/>
              </a:tabLst>
            </a:pPr>
            <a:r>
              <a:rPr lang="en-AU" sz="1200" b="1" u="sng" baseline="0" dirty="0">
                <a:solidFill>
                  <a:schemeClr val="tx1"/>
                </a:solidFill>
                <a:effectLst/>
                <a:latin typeface="Verdana"/>
                <a:cs typeface="Arial"/>
              </a:rPr>
              <a:t>ANSWER:</a:t>
            </a:r>
          </a:p>
          <a:p>
            <a:pPr marL="672084" lvl="1" fontAlgn="base">
              <a:spcBef>
                <a:spcPct val="50000"/>
              </a:spcBef>
              <a:spcAft>
                <a:spcPct val="0"/>
              </a:spcAft>
              <a:buClrTx/>
              <a:buSzTx/>
              <a:buFont typeface="Arial" panose="020B0604020202020204" pitchFamily="34" charset="0"/>
              <a:buChar char="•"/>
            </a:pPr>
            <a:r>
              <a:rPr lang="en-US" altLang="en-US" sz="2000" dirty="0">
                <a:latin typeface="+mn-lt"/>
                <a:ea typeface="+mn-ea"/>
                <a:cs typeface="+mn-cs"/>
              </a:rPr>
              <a:t>Facilitates the presentation of evidence to the suspect, which may lead to admissions;</a:t>
            </a:r>
          </a:p>
          <a:p>
            <a:pPr marL="672084" lvl="1" fontAlgn="base">
              <a:spcBef>
                <a:spcPct val="50000"/>
              </a:spcBef>
              <a:spcAft>
                <a:spcPct val="0"/>
              </a:spcAft>
              <a:buClrTx/>
              <a:buSzTx/>
              <a:buFont typeface="Arial" panose="020B0604020202020204" pitchFamily="34" charset="0"/>
              <a:buChar char="•"/>
            </a:pPr>
            <a:r>
              <a:rPr lang="en-US" altLang="en-US" sz="2000" dirty="0">
                <a:latin typeface="+mn-lt"/>
                <a:ea typeface="+mn-ea"/>
                <a:cs typeface="+mn-cs"/>
              </a:rPr>
              <a:t>Ensures investigators are able to discount possible </a:t>
            </a:r>
            <a:r>
              <a:rPr lang="en-US" altLang="en-US" sz="2000" dirty="0" err="1">
                <a:latin typeface="+mn-lt"/>
                <a:ea typeface="+mn-ea"/>
                <a:cs typeface="+mn-cs"/>
              </a:rPr>
              <a:t>defences</a:t>
            </a:r>
            <a:r>
              <a:rPr lang="en-US" altLang="en-US" sz="2000" dirty="0">
                <a:latin typeface="+mn-lt"/>
                <a:ea typeface="+mn-ea"/>
                <a:cs typeface="+mn-cs"/>
              </a:rPr>
              <a:t>;</a:t>
            </a:r>
          </a:p>
          <a:p>
            <a:pPr marL="672084" lvl="1" fontAlgn="base">
              <a:spcBef>
                <a:spcPct val="50000"/>
              </a:spcBef>
              <a:spcAft>
                <a:spcPct val="0"/>
              </a:spcAft>
              <a:buClrTx/>
              <a:buSzTx/>
              <a:buFont typeface="Arial" panose="020B0604020202020204" pitchFamily="34" charset="0"/>
              <a:buChar char="•"/>
            </a:pPr>
            <a:r>
              <a:rPr lang="en-US" altLang="en-US" sz="2000" dirty="0">
                <a:latin typeface="+mn-lt"/>
                <a:ea typeface="+mn-ea"/>
                <a:cs typeface="+mn-cs"/>
              </a:rPr>
              <a:t>Identify additional avenues of investigation to gather evidence;</a:t>
            </a:r>
          </a:p>
          <a:p>
            <a:pPr marL="672084" lvl="1" fontAlgn="base">
              <a:spcBef>
                <a:spcPct val="50000"/>
              </a:spcBef>
              <a:spcAft>
                <a:spcPct val="0"/>
              </a:spcAft>
              <a:buClrTx/>
              <a:buSzTx/>
              <a:buFont typeface="Arial" panose="020B0604020202020204" pitchFamily="34" charset="0"/>
              <a:buChar char="•"/>
            </a:pPr>
            <a:r>
              <a:rPr lang="en-US" altLang="en-US" sz="2000" dirty="0">
                <a:latin typeface="+mn-lt"/>
                <a:ea typeface="+mn-ea"/>
                <a:cs typeface="+mn-cs"/>
              </a:rPr>
              <a:t>Identify any co-offenders;</a:t>
            </a:r>
          </a:p>
          <a:p>
            <a:pPr marL="672084" lvl="1" fontAlgn="base">
              <a:spcBef>
                <a:spcPct val="50000"/>
              </a:spcBef>
              <a:spcAft>
                <a:spcPct val="0"/>
              </a:spcAft>
              <a:buClrTx/>
              <a:buSzTx/>
              <a:buFont typeface="Arial" panose="020B0604020202020204" pitchFamily="34" charset="0"/>
              <a:buChar char="•"/>
            </a:pPr>
            <a:r>
              <a:rPr lang="en-US" altLang="en-US" sz="2000" dirty="0">
                <a:latin typeface="+mn-lt"/>
                <a:ea typeface="+mn-ea"/>
                <a:cs typeface="+mn-cs"/>
              </a:rPr>
              <a:t>Identify any unknown victims; and</a:t>
            </a:r>
          </a:p>
          <a:p>
            <a:pPr marL="672084" lvl="1" fontAlgn="base">
              <a:spcBef>
                <a:spcPct val="50000"/>
              </a:spcBef>
              <a:spcAft>
                <a:spcPct val="0"/>
              </a:spcAft>
              <a:buClrTx/>
              <a:buSzTx/>
              <a:buFont typeface="Arial" panose="020B0604020202020204" pitchFamily="34" charset="0"/>
              <a:buChar char="•"/>
            </a:pPr>
            <a:r>
              <a:rPr lang="en-US" altLang="en-US" sz="2000" dirty="0">
                <a:latin typeface="+mn-lt"/>
                <a:ea typeface="+mn-ea"/>
                <a:cs typeface="+mn-cs"/>
              </a:rPr>
              <a:t>Gather intelligence regarding modus operandi.</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48</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0" indent="0">
              <a:buFont typeface="+mj-lt"/>
              <a:buNone/>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solidFill>
                  <a:srgbClr val="000000"/>
                </a:solidFill>
              </a:rPr>
              <a:t>The</a:t>
            </a:r>
            <a:r>
              <a:rPr lang="en-US" sz="1400" baseline="0" dirty="0">
                <a:solidFill>
                  <a:srgbClr val="000000"/>
                </a:solidFill>
              </a:rPr>
              <a:t> manner in which Police undertake their investigations, interact with victims and witnesses and engage in the criminal justice process prevents child sex tourism because it breaks the cycle of </a:t>
            </a:r>
            <a:r>
              <a:rPr lang="en-US" sz="1400" baseline="0" dirty="0" err="1">
                <a:solidFill>
                  <a:srgbClr val="000000"/>
                </a:solidFill>
              </a:rPr>
              <a:t>silenece</a:t>
            </a:r>
            <a:r>
              <a:rPr lang="en-US" sz="1400" baseline="0" dirty="0">
                <a:solidFill>
                  <a:srgbClr val="000000"/>
                </a:solidFill>
              </a:rPr>
              <a:t>.</a:t>
            </a:r>
          </a:p>
          <a:p>
            <a:pPr marL="0" indent="0">
              <a:buFont typeface="Arial" panose="020B0604020202020204" pitchFamily="34" charset="0"/>
              <a:buNone/>
            </a:pPr>
            <a:endParaRPr lang="en-US" sz="1400" baseline="0" dirty="0">
              <a:solidFill>
                <a:srgbClr val="000000"/>
              </a:solidFill>
            </a:endParaRPr>
          </a:p>
          <a:p>
            <a:pPr marL="0" indent="0">
              <a:buFont typeface="Arial" panose="020B0604020202020204" pitchFamily="34" charset="0"/>
              <a:buNone/>
            </a:pPr>
            <a:r>
              <a:rPr lang="en-US" sz="1400" baseline="0" dirty="0">
                <a:solidFill>
                  <a:srgbClr val="000000"/>
                </a:solidFill>
              </a:rPr>
              <a:t>As law enforcement, we have the responsibility to protect the vulnerable and everyone in this room is the keeper of that responsibility. Children are amongst the most vulnerable in our community and if we work together, if we collaborate and learn from each other, then we can show our communities that we are up to the fight.</a:t>
            </a:r>
            <a:endParaRPr lang="en-US" sz="1400" dirty="0">
              <a:solidFill>
                <a:srgbClr val="000000"/>
              </a:solidFill>
            </a:endParaRPr>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50</a:t>
            </a:fld>
            <a:endParaRPr lang="en-AU">
              <a:solidFill>
                <a:prstClr val="black"/>
              </a:solidFill>
            </a:endParaRPr>
          </a:p>
        </p:txBody>
      </p:sp>
    </p:spTree>
    <p:extLst>
      <p:ext uri="{BB962C8B-B14F-4D97-AF65-F5344CB8AC3E}">
        <p14:creationId xmlns:p14="http://schemas.microsoft.com/office/powerpoint/2010/main" val="283689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marL="228600" indent="-228600">
              <a:buFont typeface="+mj-lt"/>
              <a:buAutoNum type="arabicPeriod"/>
              <a:defRPr/>
            </a:pPr>
            <a:endParaRPr lang="en-AU" dirty="0"/>
          </a:p>
          <a:p>
            <a:pPr marL="228600" indent="-228600">
              <a:buFont typeface="+mj-lt"/>
              <a:buAutoNum type="arabicPeriod"/>
              <a:defRPr/>
            </a:pPr>
            <a:endParaRPr lang="en-AU" dirty="0"/>
          </a:p>
        </p:txBody>
      </p:sp>
    </p:spTree>
    <p:extLst>
      <p:ext uri="{BB962C8B-B14F-4D97-AF65-F5344CB8AC3E}">
        <p14:creationId xmlns:p14="http://schemas.microsoft.com/office/powerpoint/2010/main" val="333857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Three main sources of intelligence:</a:t>
            </a:r>
          </a:p>
          <a:p>
            <a:pPr lvl="1">
              <a:buClrTx/>
              <a:buFont typeface="Arial" panose="020B0604020202020204" pitchFamily="34" charset="0"/>
              <a:buChar char="•"/>
            </a:pPr>
            <a:r>
              <a:rPr lang="en-AU" dirty="0"/>
              <a:t>Human intelligence (HUMINT) – Intelligence collected from human sources including both overt and covert collection;</a:t>
            </a:r>
          </a:p>
          <a:p>
            <a:pPr lvl="1">
              <a:buClrTx/>
              <a:buFont typeface="Arial" panose="020B0604020202020204" pitchFamily="34" charset="0"/>
              <a:buChar char="•"/>
            </a:pPr>
            <a:r>
              <a:rPr lang="en-AU" dirty="0"/>
              <a:t>Open source intelligence (OSINT) – Intelligence collected from sources available to the general public </a:t>
            </a:r>
            <a:r>
              <a:rPr lang="en-AU" dirty="0" err="1"/>
              <a:t>e.g</a:t>
            </a:r>
            <a:r>
              <a:rPr lang="en-AU" dirty="0"/>
              <a:t> social media (particularly Facebook); and</a:t>
            </a:r>
          </a:p>
          <a:p>
            <a:pPr lvl="1">
              <a:buClrTx/>
              <a:buFont typeface="Arial" panose="020B0604020202020204" pitchFamily="34" charset="0"/>
              <a:buChar char="•"/>
            </a:pPr>
            <a:r>
              <a:rPr lang="en-AU" dirty="0"/>
              <a:t>Closed source intelligence – Intelligence collected from sources available only to governments and law enforcement.</a:t>
            </a:r>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t>6</a:t>
            </a:fld>
            <a:endParaRPr lang="en-AU"/>
          </a:p>
        </p:txBody>
      </p:sp>
    </p:spTree>
    <p:extLst>
      <p:ext uri="{BB962C8B-B14F-4D97-AF65-F5344CB8AC3E}">
        <p14:creationId xmlns:p14="http://schemas.microsoft.com/office/powerpoint/2010/main" val="131166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buNone/>
            </a:pPr>
            <a:r>
              <a:rPr lang="en-AU" b="1" dirty="0"/>
              <a:t>Why is intelligence important in preventing, detecting and disrupting?</a:t>
            </a:r>
          </a:p>
          <a:p>
            <a:pPr lvl="1">
              <a:buClrTx/>
              <a:buFont typeface="Arial" panose="020B0604020202020204" pitchFamily="34" charset="0"/>
              <a:buChar char="•"/>
            </a:pPr>
            <a:r>
              <a:rPr lang="en-AU" dirty="0"/>
              <a:t>The nature of the crime means POI’s will undertake active measures to obscure their behaviours; and</a:t>
            </a:r>
          </a:p>
          <a:p>
            <a:pPr lvl="1">
              <a:buClrTx/>
              <a:buFont typeface="Arial" panose="020B0604020202020204" pitchFamily="34" charset="0"/>
              <a:buChar char="•"/>
            </a:pPr>
            <a:r>
              <a:rPr lang="en-AU" dirty="0"/>
              <a:t>Intelligence provides an opportunity to piece together indicative behaviours to use as a warnings system for possible future offending.</a:t>
            </a:r>
          </a:p>
          <a:p>
            <a:r>
              <a:rPr lang="en-AU" dirty="0"/>
              <a:t>Re; warning of future offending   - Consider also that if you have a suspect in a case and cannot reach the evidence threshold for Court, but you believe they are offending - consider that you should continue to observe and collect </a:t>
            </a:r>
            <a:r>
              <a:rPr lang="en-AU" dirty="0" err="1"/>
              <a:t>intellgence</a:t>
            </a:r>
            <a:r>
              <a:rPr lang="en-AU" dirty="0"/>
              <a:t> and maintain observations / surveillance to obtain evidence or prevent future offending - CHILD PROTECTION always. </a:t>
            </a:r>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306775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How can Foreign Law Enforcement intelligence be used to assist investigations in Cambodia?</a:t>
            </a:r>
          </a:p>
          <a:p>
            <a:pPr marL="729234" lvl="1" indent="-342900">
              <a:buClrTx/>
              <a:buFont typeface="Arial" panose="020B0604020202020204" pitchFamily="34" charset="0"/>
              <a:buChar char="•"/>
            </a:pPr>
            <a:r>
              <a:rPr lang="en-AU" dirty="0"/>
              <a:t>Identify persons travelling to Cambodia who are suspected TCSO’s;</a:t>
            </a:r>
          </a:p>
          <a:p>
            <a:pPr marL="1186434" lvl="2" indent="-342900">
              <a:buClrTx/>
              <a:buFont typeface="Arial" panose="020B0604020202020204" pitchFamily="34" charset="0"/>
              <a:buChar char="•"/>
            </a:pPr>
            <a:r>
              <a:rPr lang="en-AU" dirty="0"/>
              <a:t>Often FLEA will provide details of a POI </a:t>
            </a:r>
            <a:r>
              <a:rPr lang="en-AU" dirty="0" err="1"/>
              <a:t>travelling..and</a:t>
            </a:r>
            <a:r>
              <a:rPr lang="en-AU" dirty="0"/>
              <a:t> they do this to help you - protect your children from a </a:t>
            </a:r>
            <a:r>
              <a:rPr lang="en-AU" dirty="0" err="1"/>
              <a:t>possbile</a:t>
            </a:r>
            <a:r>
              <a:rPr lang="en-AU" dirty="0"/>
              <a:t> risk</a:t>
            </a:r>
          </a:p>
          <a:p>
            <a:pPr marL="1186434" lvl="2" indent="-342900">
              <a:buClrTx/>
              <a:buFont typeface="Arial" panose="020B0604020202020204" pitchFamily="34" charset="0"/>
              <a:buChar char="•"/>
            </a:pPr>
            <a:r>
              <a:rPr lang="en-AU" dirty="0"/>
              <a:t>It’s also shared to seek your assistance in identifying if they will be offending whilst in your Country..  take advantage of the intelligence being shared by your counterparts and act on the intel.  </a:t>
            </a:r>
          </a:p>
          <a:p>
            <a:pPr marL="1186434" lvl="2" indent="-342900">
              <a:buClrTx/>
              <a:buFont typeface="Arial" panose="020B0604020202020204" pitchFamily="34" charset="0"/>
              <a:buChar char="•"/>
            </a:pPr>
            <a:r>
              <a:rPr lang="en-AU" dirty="0"/>
              <a:t>Conduct your own intelligence collecting / investigation to identify any evidence. </a:t>
            </a:r>
          </a:p>
          <a:p>
            <a:pPr marL="729234" lvl="1" indent="-342900">
              <a:buClrTx/>
              <a:buFont typeface="Arial" panose="020B0604020202020204" pitchFamily="34" charset="0"/>
              <a:buChar char="•"/>
            </a:pPr>
            <a:r>
              <a:rPr lang="en-AU" b="1" dirty="0"/>
              <a:t>Ask the participants (from immigration) if</a:t>
            </a:r>
            <a:r>
              <a:rPr lang="en-AU" b="1" baseline="0" dirty="0"/>
              <a:t> they have a border alert system and how it works.</a:t>
            </a:r>
            <a:endParaRPr lang="en-AU" b="1" dirty="0"/>
          </a:p>
          <a:p>
            <a:pPr marL="1186434" lvl="2" indent="-342900">
              <a:buClrTx/>
              <a:buFont typeface="Arial" panose="020B0604020202020204" pitchFamily="34" charset="0"/>
              <a:buChar char="•"/>
            </a:pPr>
            <a:r>
              <a:rPr lang="en-AU" dirty="0"/>
              <a:t>Alert systems at the border are very effective as they flag suspected</a:t>
            </a:r>
            <a:r>
              <a:rPr lang="en-AU" baseline="0" dirty="0"/>
              <a:t> TCSO’s before they enter the country (answer – currently not connected and requires duplication)</a:t>
            </a:r>
          </a:p>
          <a:p>
            <a:pPr marL="1186434" lvl="2" indent="-342900">
              <a:buClrTx/>
              <a:buFont typeface="Arial" panose="020B0604020202020204" pitchFamily="34" charset="0"/>
              <a:buChar char="•"/>
            </a:pPr>
            <a:r>
              <a:rPr lang="en-AU" baseline="0" dirty="0"/>
              <a:t>FLEA will routinely share information about registered or suspected sex offenders travelling to Cambodia and this information would be good to add to an alert system.</a:t>
            </a:r>
            <a:endParaRPr lang="en-AU" dirty="0"/>
          </a:p>
          <a:p>
            <a:pPr marL="729234" lvl="1" indent="-342900">
              <a:buClrTx/>
              <a:buFont typeface="Arial" panose="020B0604020202020204" pitchFamily="34" charset="0"/>
              <a:buChar char="•"/>
            </a:pPr>
            <a:r>
              <a:rPr lang="en-AU" dirty="0"/>
              <a:t>Potential location of child victims and facilitators;</a:t>
            </a:r>
          </a:p>
          <a:p>
            <a:pPr marL="729234" lvl="1" indent="-342900">
              <a:buClrTx/>
              <a:buFont typeface="Arial" panose="020B0604020202020204" pitchFamily="34" charset="0"/>
              <a:buChar char="•"/>
            </a:pPr>
            <a:r>
              <a:rPr lang="en-AU" b="1" dirty="0"/>
              <a:t>Ask participants if banks</a:t>
            </a:r>
            <a:r>
              <a:rPr lang="en-AU" b="1" baseline="0" dirty="0"/>
              <a:t> and financial institutions in Cambodia are cooperative with law enforcement.</a:t>
            </a:r>
            <a:endParaRPr lang="en-AU" b="1" dirty="0"/>
          </a:p>
          <a:p>
            <a:pPr marL="729234" lvl="1" indent="-342900">
              <a:buClrTx/>
              <a:buFont typeface="Arial" panose="020B0604020202020204" pitchFamily="34" charset="0"/>
              <a:buChar char="•"/>
            </a:pPr>
            <a:r>
              <a:rPr lang="en-AU" dirty="0"/>
              <a:t>Identify avenues of enquiry to collect corroborative evidence (banks </a:t>
            </a:r>
            <a:r>
              <a:rPr lang="en-AU" dirty="0" err="1"/>
              <a:t>etc</a:t>
            </a:r>
            <a:r>
              <a:rPr lang="en-AU" dirty="0"/>
              <a:t>);</a:t>
            </a:r>
          </a:p>
          <a:p>
            <a:pPr marL="1186434" lvl="2" indent="-342900">
              <a:buClrTx/>
              <a:buFont typeface="Arial" panose="020B0604020202020204" pitchFamily="34" charset="0"/>
              <a:buChar char="•"/>
            </a:pPr>
            <a:r>
              <a:rPr lang="en-AU" dirty="0"/>
              <a:t>Evidence</a:t>
            </a:r>
            <a:r>
              <a:rPr lang="en-AU" baseline="0" dirty="0"/>
              <a:t> that banks or financial institutions may be able to provide include:</a:t>
            </a:r>
          </a:p>
          <a:p>
            <a:pPr marL="1643634" lvl="3" indent="-342900">
              <a:buClrTx/>
              <a:buFont typeface="Arial" panose="020B0604020202020204" pitchFamily="34" charset="0"/>
              <a:buChar char="•"/>
            </a:pPr>
            <a:r>
              <a:rPr lang="en-AU" dirty="0"/>
              <a:t>Transactional information, contact numbers</a:t>
            </a:r>
            <a:r>
              <a:rPr lang="en-AU" baseline="0" dirty="0"/>
              <a:t> and </a:t>
            </a:r>
            <a:r>
              <a:rPr lang="en-AU" dirty="0"/>
              <a:t>addresses.</a:t>
            </a:r>
          </a:p>
          <a:p>
            <a:pPr marL="729234" lvl="1" indent="-342900">
              <a:buClrTx/>
              <a:buFont typeface="Arial" panose="020B0604020202020204" pitchFamily="34" charset="0"/>
              <a:buChar char="•"/>
            </a:pPr>
            <a:r>
              <a:rPr lang="en-AU" dirty="0"/>
              <a:t>Human source insights;</a:t>
            </a:r>
          </a:p>
          <a:p>
            <a:pPr marL="729234" lvl="1" indent="-342900">
              <a:buClrTx/>
              <a:buFont typeface="Arial" panose="020B0604020202020204" pitchFamily="34" charset="0"/>
              <a:buChar char="•"/>
            </a:pPr>
            <a:r>
              <a:rPr lang="en-AU" dirty="0"/>
              <a:t>Identify trends and modus operandi; and</a:t>
            </a:r>
          </a:p>
          <a:p>
            <a:pPr marL="729234" lvl="1" indent="-342900">
              <a:buClrTx/>
              <a:buFont typeface="Arial" panose="020B0604020202020204" pitchFamily="34" charset="0"/>
              <a:buChar char="•"/>
            </a:pPr>
            <a:r>
              <a:rPr lang="en-AU" dirty="0"/>
              <a:t>Inform investigation planning.</a:t>
            </a:r>
          </a:p>
          <a:p>
            <a:r>
              <a:rPr lang="en-AU" dirty="0"/>
              <a:t>Some of the NGO’s operating in Cambodia may be able to assist you with some of these avenues of intelligence.</a:t>
            </a:r>
          </a:p>
        </p:txBody>
      </p:sp>
      <p:sp>
        <p:nvSpPr>
          <p:cNvPr id="4" name="Slide Number Placeholder 3"/>
          <p:cNvSpPr>
            <a:spLocks noGrp="1"/>
          </p:cNvSpPr>
          <p:nvPr>
            <p:ph type="sldNum" sz="quarter" idx="10"/>
          </p:nvPr>
        </p:nvSpPr>
        <p:spPr/>
        <p:txBody>
          <a:bodyPr/>
          <a:lstStyle/>
          <a:p>
            <a:fld id="{CA3E9F1D-9981-42D5-A7DF-B642431CBD71}" type="slidenum">
              <a:rPr lang="en-AU" smtClean="0"/>
              <a:t>8</a:t>
            </a:fld>
            <a:endParaRPr lang="en-AU"/>
          </a:p>
        </p:txBody>
      </p:sp>
    </p:spTree>
    <p:extLst>
      <p:ext uri="{BB962C8B-B14F-4D97-AF65-F5344CB8AC3E}">
        <p14:creationId xmlns:p14="http://schemas.microsoft.com/office/powerpoint/2010/main" val="156836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1" dirty="0"/>
              <a:t>How can Foreign Law Enforcement intelligence be used to assist investigations in Cambodia?</a:t>
            </a:r>
          </a:p>
          <a:p>
            <a:pPr marL="729234" lvl="1" indent="-342900">
              <a:buClrTx/>
              <a:buFont typeface="Arial" panose="020B0604020202020204" pitchFamily="34" charset="0"/>
              <a:buChar char="•"/>
            </a:pPr>
            <a:r>
              <a:rPr lang="en-AU" dirty="0"/>
              <a:t>Identify persons travelling to Cambodia who are suspected TCSO’s;</a:t>
            </a:r>
          </a:p>
          <a:p>
            <a:pPr marL="1186434" lvl="2" indent="-342900">
              <a:buClrTx/>
              <a:buFont typeface="Arial" panose="020B0604020202020204" pitchFamily="34" charset="0"/>
              <a:buChar char="•"/>
            </a:pPr>
            <a:r>
              <a:rPr lang="en-AU" dirty="0"/>
              <a:t>Often FLEA will provide details of a POI </a:t>
            </a:r>
            <a:r>
              <a:rPr lang="en-AU" dirty="0" err="1"/>
              <a:t>travelling..and</a:t>
            </a:r>
            <a:r>
              <a:rPr lang="en-AU" dirty="0"/>
              <a:t> they do this to help you - protect your children from a </a:t>
            </a:r>
            <a:r>
              <a:rPr lang="en-AU" dirty="0" err="1"/>
              <a:t>possbile</a:t>
            </a:r>
            <a:r>
              <a:rPr lang="en-AU" dirty="0"/>
              <a:t> risk</a:t>
            </a:r>
          </a:p>
          <a:p>
            <a:pPr marL="1186434" lvl="2" indent="-342900">
              <a:buClrTx/>
              <a:buFont typeface="Arial" panose="020B0604020202020204" pitchFamily="34" charset="0"/>
              <a:buChar char="•"/>
            </a:pPr>
            <a:r>
              <a:rPr lang="en-AU" dirty="0"/>
              <a:t>It’s also shared to seek your assistance in identifying if they will be offending whilst in your Country..  take advantage of the intelligence being shared by your counterparts and act on the intel.  </a:t>
            </a:r>
          </a:p>
          <a:p>
            <a:pPr marL="1186434" lvl="2" indent="-342900">
              <a:buClrTx/>
              <a:buFont typeface="Arial" panose="020B0604020202020204" pitchFamily="34" charset="0"/>
              <a:buChar char="•"/>
            </a:pPr>
            <a:r>
              <a:rPr lang="en-AU" dirty="0"/>
              <a:t>Conduct your own intelligence collecting / investigation to identify any evidence. </a:t>
            </a:r>
          </a:p>
          <a:p>
            <a:pPr marL="729234" lvl="1" indent="-342900">
              <a:buClrTx/>
              <a:buFont typeface="Arial" panose="020B0604020202020204" pitchFamily="34" charset="0"/>
              <a:buChar char="•"/>
            </a:pPr>
            <a:r>
              <a:rPr lang="en-AU" b="1" dirty="0"/>
              <a:t>Ask the participants (from immigration) if</a:t>
            </a:r>
            <a:r>
              <a:rPr lang="en-AU" b="1" baseline="0" dirty="0"/>
              <a:t> they have a border alert system and how it works.</a:t>
            </a:r>
            <a:endParaRPr lang="en-AU" b="1" dirty="0"/>
          </a:p>
          <a:p>
            <a:pPr marL="1186434" lvl="2" indent="-342900">
              <a:buClrTx/>
              <a:buFont typeface="Arial" panose="020B0604020202020204" pitchFamily="34" charset="0"/>
              <a:buChar char="•"/>
            </a:pPr>
            <a:r>
              <a:rPr lang="en-AU" dirty="0"/>
              <a:t>Alert systems at the border are very effective as they flag suspected</a:t>
            </a:r>
            <a:r>
              <a:rPr lang="en-AU" baseline="0" dirty="0"/>
              <a:t> TCSO’s before they enter the country (answer – currently not connected and requires duplication)</a:t>
            </a:r>
          </a:p>
          <a:p>
            <a:pPr marL="1186434" lvl="2" indent="-342900">
              <a:buClrTx/>
              <a:buFont typeface="Arial" panose="020B0604020202020204" pitchFamily="34" charset="0"/>
              <a:buChar char="•"/>
            </a:pPr>
            <a:r>
              <a:rPr lang="en-AU" baseline="0" dirty="0"/>
              <a:t>FLEA will routinely share information about registered or suspected sex offenders travelling to Cambodia and this information would be good to add to an alert system.</a:t>
            </a:r>
            <a:endParaRPr lang="en-AU" dirty="0"/>
          </a:p>
          <a:p>
            <a:pPr marL="729234" lvl="1" indent="-342900">
              <a:buClrTx/>
              <a:buFont typeface="Arial" panose="020B0604020202020204" pitchFamily="34" charset="0"/>
              <a:buChar char="•"/>
            </a:pPr>
            <a:r>
              <a:rPr lang="en-AU" dirty="0"/>
              <a:t>Potential location of child victims and facilitators;</a:t>
            </a:r>
          </a:p>
          <a:p>
            <a:pPr marL="729234" lvl="1" indent="-342900">
              <a:buClrTx/>
              <a:buFont typeface="Arial" panose="020B0604020202020204" pitchFamily="34" charset="0"/>
              <a:buChar char="•"/>
            </a:pPr>
            <a:r>
              <a:rPr lang="en-AU" b="1" dirty="0"/>
              <a:t>Ask participants if banks</a:t>
            </a:r>
            <a:r>
              <a:rPr lang="en-AU" b="1" baseline="0" dirty="0"/>
              <a:t> and financial institutions in Cambodia are cooperative with law enforcement.</a:t>
            </a:r>
            <a:endParaRPr lang="en-AU" b="1" dirty="0"/>
          </a:p>
          <a:p>
            <a:pPr marL="729234" lvl="1" indent="-342900">
              <a:buClrTx/>
              <a:buFont typeface="Arial" panose="020B0604020202020204" pitchFamily="34" charset="0"/>
              <a:buChar char="•"/>
            </a:pPr>
            <a:r>
              <a:rPr lang="en-AU" dirty="0"/>
              <a:t>Identify avenues of enquiry to collect corroborative evidence (banks </a:t>
            </a:r>
            <a:r>
              <a:rPr lang="en-AU" dirty="0" err="1"/>
              <a:t>etc</a:t>
            </a:r>
            <a:r>
              <a:rPr lang="en-AU" dirty="0"/>
              <a:t>);</a:t>
            </a:r>
          </a:p>
          <a:p>
            <a:pPr marL="1186434" lvl="2" indent="-342900">
              <a:buClrTx/>
              <a:buFont typeface="Arial" panose="020B0604020202020204" pitchFamily="34" charset="0"/>
              <a:buChar char="•"/>
            </a:pPr>
            <a:r>
              <a:rPr lang="en-AU" dirty="0"/>
              <a:t>Evidence</a:t>
            </a:r>
            <a:r>
              <a:rPr lang="en-AU" baseline="0" dirty="0"/>
              <a:t> that banks or financial institutions may be able to provide include:</a:t>
            </a:r>
          </a:p>
          <a:p>
            <a:pPr marL="1643634" lvl="3" indent="-342900">
              <a:buClrTx/>
              <a:buFont typeface="Arial" panose="020B0604020202020204" pitchFamily="34" charset="0"/>
              <a:buChar char="•"/>
            </a:pPr>
            <a:r>
              <a:rPr lang="en-AU" dirty="0"/>
              <a:t>Transactional information, contact numbers</a:t>
            </a:r>
            <a:r>
              <a:rPr lang="en-AU" baseline="0" dirty="0"/>
              <a:t> and </a:t>
            </a:r>
            <a:r>
              <a:rPr lang="en-AU" dirty="0"/>
              <a:t>addresses.</a:t>
            </a:r>
          </a:p>
          <a:p>
            <a:pPr marL="729234" lvl="1" indent="-342900">
              <a:buClrTx/>
              <a:buFont typeface="Arial" panose="020B0604020202020204" pitchFamily="34" charset="0"/>
              <a:buChar char="•"/>
            </a:pPr>
            <a:r>
              <a:rPr lang="en-AU" dirty="0"/>
              <a:t>Human source insights;</a:t>
            </a:r>
          </a:p>
          <a:p>
            <a:pPr marL="729234" lvl="1" indent="-342900">
              <a:buClrTx/>
              <a:buFont typeface="Arial" panose="020B0604020202020204" pitchFamily="34" charset="0"/>
              <a:buChar char="•"/>
            </a:pPr>
            <a:r>
              <a:rPr lang="en-AU" dirty="0"/>
              <a:t>Identify trends and modus operandi; and</a:t>
            </a:r>
          </a:p>
          <a:p>
            <a:pPr marL="729234" lvl="1" indent="-342900">
              <a:buClrTx/>
              <a:buFont typeface="Arial" panose="020B0604020202020204" pitchFamily="34" charset="0"/>
              <a:buChar char="•"/>
            </a:pPr>
            <a:r>
              <a:rPr lang="en-AU" dirty="0"/>
              <a:t>Inform investigation planning.</a:t>
            </a:r>
          </a:p>
          <a:p>
            <a:r>
              <a:rPr lang="en-AU" dirty="0"/>
              <a:t>Some of the NGO’s operating in Cambodia may be able to assist you with some of these avenues of intelligence.</a:t>
            </a:r>
          </a:p>
        </p:txBody>
      </p:sp>
      <p:sp>
        <p:nvSpPr>
          <p:cNvPr id="4" name="Slide Number Placeholder 3"/>
          <p:cNvSpPr>
            <a:spLocks noGrp="1"/>
          </p:cNvSpPr>
          <p:nvPr>
            <p:ph type="sldNum" sz="quarter" idx="10"/>
          </p:nvPr>
        </p:nvSpPr>
        <p:spPr/>
        <p:txBody>
          <a:bodyPr/>
          <a:lstStyle/>
          <a:p>
            <a:fld id="{CA3E9F1D-9981-42D5-A7DF-B642431CBD71}" type="slidenum">
              <a:rPr lang="en-AU" smtClean="0"/>
              <a:t>9</a:t>
            </a:fld>
            <a:endParaRPr lang="en-AU"/>
          </a:p>
        </p:txBody>
      </p:sp>
    </p:spTree>
    <p:extLst>
      <p:ext uri="{BB962C8B-B14F-4D97-AF65-F5344CB8AC3E}">
        <p14:creationId xmlns:p14="http://schemas.microsoft.com/office/powerpoint/2010/main" val="1568362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113" y="1120571"/>
            <a:ext cx="3602743" cy="1642875"/>
          </a:xfrm>
          <a:prstGeom prst="rect">
            <a:avLst/>
          </a:prstGeom>
          <a:noFill/>
          <a:ln w="190500" cap="sq">
            <a:noFill/>
            <a:miter lim="800000"/>
          </a:ln>
          <a:effectLst/>
        </p:spPr>
      </p:pic>
      <p:sp>
        <p:nvSpPr>
          <p:cNvPr id="14" name="TextBox 13"/>
          <p:cNvSpPr txBox="1"/>
          <p:nvPr userDrawn="1"/>
        </p:nvSpPr>
        <p:spPr>
          <a:xfrm>
            <a:off x="4178819" y="6419850"/>
            <a:ext cx="777778" cy="338554"/>
          </a:xfrm>
          <a:prstGeom prst="rect">
            <a:avLst/>
          </a:prstGeom>
          <a:noFill/>
        </p:spPr>
        <p:txBody>
          <a:bodyPr wrap="none" rtlCol="0">
            <a:spAutoFit/>
          </a:bodyPr>
          <a:lstStyle/>
          <a:p>
            <a:pPr algn="ctr" eaLnBrk="0" fontAlgn="base" hangingPunct="0">
              <a:spcBef>
                <a:spcPct val="0"/>
              </a:spcBef>
              <a:spcAft>
                <a:spcPct val="0"/>
              </a:spcAft>
            </a:pPr>
            <a:r>
              <a:rPr lang="en-AU" sz="1600" dirty="0">
                <a:solidFill>
                  <a:srgbClr val="FF0000"/>
                </a:solidFill>
              </a:rPr>
              <a:t>FOUO</a:t>
            </a:r>
            <a:endParaRPr lang="en-AU" sz="2000" dirty="0">
              <a:solidFill>
                <a:srgbClr val="FF0000"/>
              </a:solidFill>
            </a:endParaRPr>
          </a:p>
        </p:txBody>
      </p:sp>
    </p:spTree>
    <p:extLst>
      <p:ext uri="{BB962C8B-B14F-4D97-AF65-F5344CB8AC3E}">
        <p14:creationId xmlns:p14="http://schemas.microsoft.com/office/powerpoint/2010/main" val="403829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4621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1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900112" y="1490662"/>
            <a:ext cx="2300287" cy="4516437"/>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90662"/>
            <a:ext cx="5486400" cy="4516437"/>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Title 1"/>
          <p:cNvSpPr>
            <a:spLocks noGrp="1"/>
          </p:cNvSpPr>
          <p:nvPr>
            <p:ph type="title"/>
          </p:nvPr>
        </p:nvSpPr>
        <p:spPr>
          <a:xfrm>
            <a:off x="1946275" y="319314"/>
            <a:ext cx="6726238" cy="661414"/>
          </a:xfrm>
        </p:spPr>
        <p:txBody>
          <a:bodyPr/>
          <a:lstStyle/>
          <a:p>
            <a:r>
              <a:rPr kumimoji="0" lang="en-US" dirty="0"/>
              <a:t>Click to edit Master title style</a:t>
            </a:r>
          </a:p>
        </p:txBody>
      </p:sp>
    </p:spTree>
    <p:extLst>
      <p:ext uri="{BB962C8B-B14F-4D97-AF65-F5344CB8AC3E}">
        <p14:creationId xmlns:p14="http://schemas.microsoft.com/office/powerpoint/2010/main" val="239998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E4484C-6591-47AB-B021-46A5EB6A7EC0}" type="datetimeFigureOut">
              <a:rPr lang="en-AU" smtClean="0"/>
              <a:t>2/07/2019</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E87F06-CC59-4C32-96C0-11A4AA97931D}" type="slidenum">
              <a:rPr lang="en-AU" smtClean="0"/>
              <a:t>‹#›</a:t>
            </a:fld>
            <a:endParaRPr lang="en-AU"/>
          </a:p>
        </p:txBody>
      </p:sp>
    </p:spTree>
    <p:extLst>
      <p:ext uri="{BB962C8B-B14F-4D97-AF65-F5344CB8AC3E}">
        <p14:creationId xmlns:p14="http://schemas.microsoft.com/office/powerpoint/2010/main" val="7684337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2">
                <a:lumMod val="50000"/>
              </a:schemeClr>
            </a:gs>
            <a:gs pos="100000">
              <a:srgbClr val="123884"/>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052736"/>
            <a:ext cx="9144000" cy="53285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AU">
              <a:solidFill>
                <a:srgbClr val="FFFFFF"/>
              </a:solidFill>
            </a:endParaRPr>
          </a:p>
        </p:txBody>
      </p:sp>
      <p:sp>
        <p:nvSpPr>
          <p:cNvPr id="22" name="Title Placeholder 21"/>
          <p:cNvSpPr>
            <a:spLocks noGrp="1"/>
          </p:cNvSpPr>
          <p:nvPr>
            <p:ph type="title"/>
          </p:nvPr>
        </p:nvSpPr>
        <p:spPr>
          <a:xfrm>
            <a:off x="1946275" y="319314"/>
            <a:ext cx="6726238" cy="661414"/>
          </a:xfrm>
          <a:prstGeom prst="rect">
            <a:avLst/>
          </a:prstGeom>
        </p:spPr>
        <p:txBody>
          <a:bodyPr vert="horz" anchor="b" anchorCtr="0">
            <a:noAutofit/>
          </a:bodyPr>
          <a:lstStyle/>
          <a:p>
            <a:r>
              <a:rPr kumimoji="0" lang="en-US" dirty="0"/>
              <a:t>Click to edit Master title style</a:t>
            </a:r>
          </a:p>
        </p:txBody>
      </p:sp>
      <p:sp>
        <p:nvSpPr>
          <p:cNvPr id="13" name="Text Placeholder 12"/>
          <p:cNvSpPr>
            <a:spLocks noGrp="1"/>
          </p:cNvSpPr>
          <p:nvPr>
            <p:ph type="body" idx="1"/>
          </p:nvPr>
        </p:nvSpPr>
        <p:spPr>
          <a:xfrm>
            <a:off x="900112" y="1490663"/>
            <a:ext cx="7772173" cy="486489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366" y="194087"/>
            <a:ext cx="1541716" cy="703033"/>
          </a:xfrm>
          <a:prstGeom prst="rect">
            <a:avLst/>
          </a:prstGeom>
          <a:noFill/>
          <a:ln w="190500" cap="sq">
            <a:noFill/>
            <a:miter lim="800000"/>
          </a:ln>
          <a:effectLst/>
        </p:spPr>
      </p:pic>
      <p:sp>
        <p:nvSpPr>
          <p:cNvPr id="9" name="TextBox 8"/>
          <p:cNvSpPr txBox="1"/>
          <p:nvPr/>
        </p:nvSpPr>
        <p:spPr>
          <a:xfrm>
            <a:off x="4169970" y="6404977"/>
            <a:ext cx="777777" cy="338554"/>
          </a:xfrm>
          <a:prstGeom prst="rect">
            <a:avLst/>
          </a:prstGeom>
          <a:noFill/>
        </p:spPr>
        <p:txBody>
          <a:bodyPr wrap="none" rtlCol="0">
            <a:spAutoFit/>
          </a:bodyPr>
          <a:lstStyle/>
          <a:p>
            <a:pPr algn="ctr" eaLnBrk="0" fontAlgn="base" hangingPunct="0">
              <a:spcBef>
                <a:spcPct val="0"/>
              </a:spcBef>
              <a:spcAft>
                <a:spcPct val="0"/>
              </a:spcAft>
            </a:pPr>
            <a:r>
              <a:rPr lang="en-AU" sz="1600" dirty="0">
                <a:solidFill>
                  <a:srgbClr val="FF0000"/>
                </a:solidFill>
                <a:latin typeface="Arial" charset="0"/>
              </a:rPr>
              <a:t>FOUO</a:t>
            </a:r>
            <a:endParaRPr lang="en-AU" sz="2000" dirty="0">
              <a:solidFill>
                <a:srgbClr val="FF0000"/>
              </a:solidFill>
              <a:latin typeface="Arial" charset="0"/>
            </a:endParaRPr>
          </a:p>
        </p:txBody>
      </p:sp>
    </p:spTree>
    <p:extLst>
      <p:ext uri="{BB962C8B-B14F-4D97-AF65-F5344CB8AC3E}">
        <p14:creationId xmlns:p14="http://schemas.microsoft.com/office/powerpoint/2010/main" val="34031125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p:titleStyle>
    <p:bodyStyle>
      <a:lvl1pPr marL="411480" indent="-342900" algn="l" rtl="0" eaLnBrk="1" latinLnBrk="0" hangingPunct="1">
        <a:spcBef>
          <a:spcPts val="700"/>
        </a:spcBef>
        <a:buClr>
          <a:schemeClr val="tx2"/>
        </a:buClr>
        <a:buSzPct val="95000"/>
        <a:buFont typeface="Wingdings"/>
        <a:buChar char=""/>
        <a:defRPr kumimoji="0" sz="2400" kern="1200">
          <a:solidFill>
            <a:schemeClr val="bg1"/>
          </a:solidFill>
          <a:latin typeface="Verdana" pitchFamily="34" charset="0"/>
          <a:ea typeface="Verdana" pitchFamily="34" charset="0"/>
          <a:cs typeface="Verdana" pitchFamily="34" charset="0"/>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bg1"/>
          </a:solidFill>
          <a:latin typeface="Verdana" pitchFamily="34" charset="0"/>
          <a:ea typeface="Verdana" pitchFamily="34" charset="0"/>
          <a:cs typeface="Verdana" pitchFamily="34" charset="0"/>
        </a:defRPr>
      </a:lvl2pPr>
      <a:lvl3pPr marL="996696" indent="-228600" algn="l" rtl="0" eaLnBrk="1" latinLnBrk="0" hangingPunct="1">
        <a:spcBef>
          <a:spcPct val="20000"/>
        </a:spcBef>
        <a:buClr>
          <a:schemeClr val="accent2"/>
        </a:buClr>
        <a:buFont typeface="Wingdings 2"/>
        <a:buChar char=""/>
        <a:defRPr kumimoji="0" sz="2400" kern="1200">
          <a:solidFill>
            <a:schemeClr val="bg1"/>
          </a:solidFill>
          <a:latin typeface="Verdana" pitchFamily="34" charset="0"/>
          <a:ea typeface="Verdana" pitchFamily="34" charset="0"/>
          <a:cs typeface="Verdana" pitchFamily="34" charset="0"/>
        </a:defRPr>
      </a:lvl3pPr>
      <a:lvl4pPr marL="1261872" indent="-228600" algn="l" rtl="0" eaLnBrk="1" latinLnBrk="0" hangingPunct="1">
        <a:spcBef>
          <a:spcPct val="20000"/>
        </a:spcBef>
        <a:buClr>
          <a:schemeClr val="accent3"/>
        </a:buClr>
        <a:buFont typeface="Wingdings 3"/>
        <a:buChar char=""/>
        <a:defRPr kumimoji="0" sz="2400" kern="1200">
          <a:solidFill>
            <a:schemeClr val="bg1"/>
          </a:solidFill>
          <a:latin typeface="Verdana" pitchFamily="34" charset="0"/>
          <a:ea typeface="Verdana" pitchFamily="34" charset="0"/>
          <a:cs typeface="Verdana" pitchFamily="34" charset="0"/>
        </a:defRPr>
      </a:lvl4pPr>
      <a:lvl5pPr marL="1481328" indent="-210312" algn="l" rtl="0" eaLnBrk="1" latinLnBrk="0" hangingPunct="1">
        <a:spcBef>
          <a:spcPct val="20000"/>
        </a:spcBef>
        <a:buClr>
          <a:schemeClr val="accent3"/>
        </a:buClr>
        <a:buFont typeface="Wingdings 2"/>
        <a:buChar char=""/>
        <a:defRPr kumimoji="0" sz="2400" kern="1200">
          <a:solidFill>
            <a:schemeClr val="bg1"/>
          </a:solidFill>
          <a:latin typeface="Verdana" pitchFamily="34" charset="0"/>
          <a:ea typeface="Verdana" pitchFamily="34" charset="0"/>
          <a:cs typeface="Verdana"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55576" y="2996952"/>
            <a:ext cx="7916416" cy="3559280"/>
          </a:xfrm>
        </p:spPr>
        <p:txBody>
          <a:bodyPr/>
          <a:lstStyle/>
          <a:p>
            <a:pPr>
              <a:lnSpc>
                <a:spcPct val="150000"/>
              </a:lnSpc>
            </a:pPr>
            <a:r>
              <a:rPr lang="en-AU" sz="2800" dirty="0">
                <a:latin typeface="Kh System" panose="02000500000000020004" pitchFamily="2" charset="0"/>
                <a:cs typeface="Kh System" panose="02000500000000020004" pitchFamily="2" charset="0"/>
              </a:rPr>
              <a:t/>
            </a:r>
            <a:br>
              <a:rPr lang="en-AU" sz="2800" dirty="0">
                <a:latin typeface="Kh System" panose="02000500000000020004" pitchFamily="2" charset="0"/>
                <a:cs typeface="Kh System" panose="02000500000000020004" pitchFamily="2" charset="0"/>
              </a:rPr>
            </a:br>
            <a:r>
              <a:rPr lang="km-KH" b="1" dirty="0">
                <a:latin typeface="Kh System" panose="02000500000000020004" pitchFamily="2" charset="0"/>
                <a:cs typeface="Kh System" panose="02000500000000020004" pitchFamily="2" charset="0"/>
              </a:rPr>
              <a:t>ជំនាញស៊ើបអង្កេតដើម្បី ការពារ ស្វែងរក បង្រ្កាបជនបរទេសជាជនល្មើសផ្លូវភេទលើកុមារ</a:t>
            </a:r>
            <a:r>
              <a:rPr lang="en-AU" b="1" dirty="0">
                <a:latin typeface="Kh System" panose="02000500000000020004" pitchFamily="2" charset="0"/>
                <a:cs typeface="Kh System" panose="02000500000000020004" pitchFamily="2" charset="0"/>
              </a:rPr>
              <a:t/>
            </a:r>
            <a:br>
              <a:rPr lang="en-AU" b="1" dirty="0">
                <a:latin typeface="Kh System" panose="02000500000000020004" pitchFamily="2" charset="0"/>
                <a:cs typeface="Kh System" panose="02000500000000020004" pitchFamily="2" charset="0"/>
              </a:rPr>
            </a:br>
            <a:r>
              <a:rPr lang="km-KH" sz="2800" dirty="0">
                <a:latin typeface="Kh System" panose="02000500000000020004" pitchFamily="2" charset="0"/>
                <a:cs typeface="Kh System" panose="02000500000000020004" pitchFamily="2" charset="0"/>
              </a:rPr>
              <a:t>ដោយ </a:t>
            </a:r>
            <a:r>
              <a:rPr lang="en-AU" sz="2800" b="1" dirty="0">
                <a:latin typeface="Kh System" panose="02000500000000020004" pitchFamily="2" charset="0"/>
                <a:cs typeface="Kh System" panose="02000500000000020004" pitchFamily="2" charset="0"/>
              </a:rPr>
              <a:t>D/Sgt Jarryd Dunbar</a:t>
            </a:r>
            <a:br>
              <a:rPr lang="en-AU" sz="2800" b="1" dirty="0">
                <a:latin typeface="Kh System" panose="02000500000000020004" pitchFamily="2" charset="0"/>
                <a:cs typeface="Kh System" panose="02000500000000020004" pitchFamily="2" charset="0"/>
              </a:rPr>
            </a:br>
            <a:r>
              <a:rPr lang="km-KH" sz="2800" b="1" dirty="0">
                <a:latin typeface="Kh System" panose="02000500000000020004" pitchFamily="2" charset="0"/>
                <a:cs typeface="Kh System" panose="02000500000000020004" pitchFamily="2" charset="0"/>
              </a:rPr>
              <a:t>នគរបាលសហព័ន្ធអូស្រ្តាលី </a:t>
            </a:r>
            <a:r>
              <a:rPr lang="km-KH" sz="2800" dirty="0">
                <a:latin typeface="Kh System" panose="02000500000000020004" pitchFamily="2" charset="0"/>
                <a:cs typeface="Kh System" panose="02000500000000020004" pitchFamily="2" charset="0"/>
              </a:rPr>
              <a:t>(</a:t>
            </a:r>
            <a:r>
              <a:rPr lang="en-AU" sz="2800" dirty="0">
                <a:latin typeface="Kh System" panose="02000500000000020004" pitchFamily="2" charset="0"/>
                <a:cs typeface="Kh System" panose="02000500000000020004" pitchFamily="2" charset="0"/>
              </a:rPr>
              <a:t>Australian Federal Police</a:t>
            </a:r>
            <a:r>
              <a:rPr lang="km-KH" sz="2800" dirty="0">
                <a:latin typeface="Kh System" panose="02000500000000020004" pitchFamily="2" charset="0"/>
                <a:cs typeface="Kh System" panose="02000500000000020004" pitchFamily="2" charset="0"/>
              </a:rPr>
              <a:t>)</a:t>
            </a:r>
            <a:r>
              <a:rPr lang="en-AU" sz="2800" dirty="0">
                <a:latin typeface="Kh System" panose="02000500000000020004" pitchFamily="2" charset="0"/>
                <a:cs typeface="Kh System" panose="02000500000000020004" pitchFamily="2" charset="0"/>
              </a:rPr>
              <a:t/>
            </a:r>
            <a:br>
              <a:rPr lang="en-AU" sz="2800" dirty="0">
                <a:latin typeface="Kh System" panose="02000500000000020004" pitchFamily="2" charset="0"/>
                <a:cs typeface="Kh System" panose="02000500000000020004" pitchFamily="2" charset="0"/>
              </a:rPr>
            </a:br>
            <a:r>
              <a:rPr lang="km-KH" sz="2800" b="1" dirty="0">
                <a:latin typeface="Kh System" panose="02000500000000020004" pitchFamily="2" charset="0"/>
                <a:cs typeface="Kh System" panose="02000500000000020004" pitchFamily="2" charset="0"/>
              </a:rPr>
              <a:t>ក្រុមរួមប្រឆាំងអាជីវកម្មផ្លូវភេទលើកុមារ ញូសៅវេល </a:t>
            </a:r>
            <a:r>
              <a:rPr lang="km-KH" sz="2800" dirty="0">
                <a:latin typeface="Kh System" panose="02000500000000020004" pitchFamily="2" charset="0"/>
                <a:cs typeface="Kh System" panose="02000500000000020004" pitchFamily="2" charset="0"/>
              </a:rPr>
              <a:t>(</a:t>
            </a:r>
            <a:r>
              <a:rPr lang="en-AU" sz="2800" dirty="0">
                <a:latin typeface="Kh System" panose="02000500000000020004" pitchFamily="2" charset="0"/>
                <a:cs typeface="Kh System" panose="02000500000000020004" pitchFamily="2" charset="0"/>
              </a:rPr>
              <a:t>NSW Joint Anti Child Exploitation Team</a:t>
            </a:r>
            <a:r>
              <a:rPr lang="km-KH" sz="2800" dirty="0">
                <a:latin typeface="Kh System" panose="02000500000000020004" pitchFamily="2" charset="0"/>
                <a:cs typeface="Kh System" panose="02000500000000020004" pitchFamily="2" charset="0"/>
              </a:rPr>
              <a:t>)</a:t>
            </a:r>
            <a:endParaRPr lang="en-AU" sz="3600" dirty="0">
              <a:latin typeface="Kh System" panose="02000500000000020004" pitchFamily="2" charset="0"/>
              <a:cs typeface="Kh System" panose="02000500000000020004" pitchFamily="2" charset="0"/>
            </a:endParaRPr>
          </a:p>
        </p:txBody>
      </p:sp>
      <p:sp>
        <p:nvSpPr>
          <p:cNvPr id="3" name="Title 1"/>
          <p:cNvSpPr txBox="1">
            <a:spLocks/>
          </p:cNvSpPr>
          <p:nvPr/>
        </p:nvSpPr>
        <p:spPr>
          <a:xfrm>
            <a:off x="3483140" y="332656"/>
            <a:ext cx="5660860" cy="93610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en-AU" sz="1600" dirty="0">
                <a:latin typeface="Kh Muol" panose="02000500000000020004" pitchFamily="2" charset="0"/>
                <a:cs typeface="Kh Muol" panose="02000500000000020004" pitchFamily="2" charset="0"/>
              </a:rPr>
              <a:t/>
            </a:r>
            <a:br>
              <a:rPr lang="en-AU" sz="1600" dirty="0">
                <a:latin typeface="Kh Muol" panose="02000500000000020004" pitchFamily="2" charset="0"/>
                <a:cs typeface="Kh Muol" panose="02000500000000020004" pitchFamily="2" charset="0"/>
              </a:rPr>
            </a:br>
            <a:r>
              <a:rPr lang="km-KH" b="1" dirty="0">
                <a:latin typeface="Kh Muol" panose="02000500000000020004" pitchFamily="2" charset="0"/>
                <a:cs typeface="Kh Muol" panose="02000500000000020004" pitchFamily="2" charset="0"/>
              </a:rPr>
              <a:t>នគរបាលសហព័ន្ធអូស្រ្តាលី</a:t>
            </a:r>
            <a:endParaRPr lang="en-AU" sz="4000" dirty="0">
              <a:latin typeface="Kh Muol" panose="02000500000000020004" pitchFamily="2" charset="0"/>
              <a:cs typeface="Kh Muol" panose="02000500000000020004" pitchFamily="2" charset="0"/>
            </a:endParaRPr>
          </a:p>
        </p:txBody>
      </p:sp>
    </p:spTree>
    <p:extLst>
      <p:ext uri="{BB962C8B-B14F-4D97-AF65-F5344CB8AC3E}">
        <p14:creationId xmlns:p14="http://schemas.microsoft.com/office/powerpoint/2010/main" val="108085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268760"/>
            <a:ext cx="8712968" cy="5256584"/>
          </a:xfrm>
        </p:spPr>
        <p:txBody>
          <a:bodyPr>
            <a:normAutofit/>
          </a:bodyPr>
          <a:lstStyle/>
          <a:p>
            <a:pPr marL="0" indent="0">
              <a:buNone/>
            </a:pPr>
            <a:r>
              <a:rPr lang="km-KH" sz="2200" b="1" dirty="0"/>
              <a:t>តើយើងត្រូវរកអ្វីនៅតាមច្រកព្រំដែន? </a:t>
            </a:r>
            <a:endParaRPr lang="en-AU" sz="2200" b="1" dirty="0"/>
          </a:p>
          <a:p>
            <a:pPr lvl="1">
              <a:buClrTx/>
              <a:buFont typeface="Arial" panose="020B0604020202020204" pitchFamily="34" charset="0"/>
              <a:buChar char="•"/>
            </a:pPr>
            <a:r>
              <a:rPr lang="km-KH" sz="2200" dirty="0"/>
              <a:t>អ្នករួមដំណើររបស់ </a:t>
            </a:r>
            <a:r>
              <a:rPr lang="en-AU" sz="2200" dirty="0"/>
              <a:t>POI;</a:t>
            </a:r>
          </a:p>
          <a:p>
            <a:pPr lvl="1">
              <a:buClrTx/>
              <a:buFont typeface="Arial" panose="020B0604020202020204" pitchFamily="34" charset="0"/>
              <a:buChar char="•"/>
            </a:pPr>
            <a:r>
              <a:rPr lang="km-KH" sz="2200" dirty="0"/>
              <a:t>សាវតានៃការធ្វើដំណើររបស់ </a:t>
            </a:r>
            <a:r>
              <a:rPr lang="en-AU" sz="2200" dirty="0"/>
              <a:t>POI;</a:t>
            </a:r>
          </a:p>
          <a:p>
            <a:pPr lvl="1">
              <a:buClrTx/>
              <a:buFont typeface="Arial" panose="020B0604020202020204" pitchFamily="34" charset="0"/>
              <a:buChar char="•"/>
            </a:pPr>
            <a:r>
              <a:rPr lang="km-KH" sz="2200" dirty="0"/>
              <a:t>ឥវ៉ាន់ដែលមិនសមស្របជាមួយអ្នកធ្វើដំណើរ</a:t>
            </a:r>
            <a:endParaRPr lang="en-AU" sz="2200" dirty="0"/>
          </a:p>
          <a:p>
            <a:pPr lvl="1">
              <a:buClrTx/>
              <a:buFont typeface="Arial" panose="020B0604020202020204" pitchFamily="34" charset="0"/>
              <a:buChar char="•"/>
            </a:pPr>
            <a:r>
              <a:rPr lang="km-KH" sz="2200" dirty="0"/>
              <a:t>ឯកសារបកប្រែ និង</a:t>
            </a:r>
          </a:p>
          <a:p>
            <a:pPr lvl="1">
              <a:buClrTx/>
              <a:buFont typeface="Arial" panose="020B0604020202020204" pitchFamily="34" charset="0"/>
              <a:buChar char="•"/>
            </a:pPr>
            <a:r>
              <a:rPr lang="km-KH" sz="2200" dirty="0"/>
              <a:t>ការទាញយកទិន្នន័យពីទូរស័ព្ទ</a:t>
            </a:r>
          </a:p>
          <a:p>
            <a:pPr lvl="2">
              <a:buClrTx/>
              <a:buFont typeface="Arial" panose="020B0604020202020204" pitchFamily="34" charset="0"/>
              <a:buChar char="•"/>
            </a:pPr>
            <a:r>
              <a:rPr lang="km-KH" sz="2200" dirty="0"/>
              <a:t>នាយកដ្ឋានប្រឆាំងឧក្រឹដ្ឋកម្មតាមអនឡាញរបស់នគរបាល   កម្ពុជាមានសមត្ថភាពក្នុងការងារនេះ។ សុំជំនួយពីនាយកដ្ឋាននេះ</a:t>
            </a:r>
            <a:r>
              <a:rPr lang="en-AU" sz="2200" dirty="0"/>
              <a:t> </a:t>
            </a:r>
          </a:p>
        </p:txBody>
      </p:sp>
      <p:sp>
        <p:nvSpPr>
          <p:cNvPr id="7" name="Title 4"/>
          <p:cNvSpPr>
            <a:spLocks noGrp="1"/>
          </p:cNvSpPr>
          <p:nvPr>
            <p:ph type="title"/>
          </p:nvPr>
        </p:nvSpPr>
        <p:spPr>
          <a:xfrm>
            <a:off x="1946275" y="319314"/>
            <a:ext cx="6726238" cy="661414"/>
          </a:xfrm>
        </p:spPr>
        <p:txBody>
          <a:bodyPr/>
          <a:lstStyle/>
          <a:p>
            <a:r>
              <a:rPr lang="km-KH" sz="4000" b="1" dirty="0"/>
              <a:t>ព័ត៌មានចារកម្ម</a:t>
            </a:r>
            <a:endParaRPr lang="en-AU" sz="4000" b="1" dirty="0"/>
          </a:p>
        </p:txBody>
      </p:sp>
    </p:spTree>
    <p:extLst>
      <p:ext uri="{BB962C8B-B14F-4D97-AF65-F5344CB8AC3E}">
        <p14:creationId xmlns:p14="http://schemas.microsoft.com/office/powerpoint/2010/main" val="42464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2339752" y="3356992"/>
            <a:ext cx="5495383" cy="661414"/>
          </a:xfrm>
          <a:prstGeom prst="rect">
            <a:avLst/>
          </a:prstGeom>
        </p:spPr>
        <p:txBody>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4800" b="1" dirty="0"/>
              <a:t>ការឈ្លបមើល </a:t>
            </a:r>
            <a:endParaRPr lang="en-AU" sz="4800" b="1" dirty="0"/>
          </a:p>
        </p:txBody>
      </p:sp>
    </p:spTree>
    <p:extLst>
      <p:ext uri="{BB962C8B-B14F-4D97-AF65-F5344CB8AC3E}">
        <p14:creationId xmlns:p14="http://schemas.microsoft.com/office/powerpoint/2010/main" val="371643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00112" y="1268760"/>
            <a:ext cx="7772173" cy="4864897"/>
          </a:xfrm>
        </p:spPr>
        <p:txBody>
          <a:bodyPr>
            <a:normAutofit lnSpcReduction="10000"/>
          </a:bodyPr>
          <a:lstStyle/>
          <a:p>
            <a:pPr marL="68580" indent="0">
              <a:buNone/>
            </a:pPr>
            <a:r>
              <a:rPr lang="km-KH" b="1" dirty="0"/>
              <a:t>ការឈ្លបមើលមានបីប្រភេទដូចខាងក្រោម៖ </a:t>
            </a:r>
            <a:endParaRPr lang="en-US" b="1" dirty="0"/>
          </a:p>
          <a:p>
            <a:pPr lvl="1">
              <a:buClrTx/>
              <a:buFont typeface="Arial" panose="020B0604020202020204" pitchFamily="34" charset="0"/>
              <a:buChar char="•"/>
            </a:pPr>
            <a:r>
              <a:rPr lang="km-KH" dirty="0"/>
              <a:t>ការឈ្លបមើលលើរូបវ័ន្ត </a:t>
            </a:r>
            <a:endParaRPr lang="en-US" dirty="0"/>
          </a:p>
          <a:p>
            <a:pPr lvl="2">
              <a:buClrTx/>
              <a:buFont typeface="Arial" panose="020B0604020202020204" pitchFamily="34" charset="0"/>
              <a:buChar char="•"/>
            </a:pPr>
            <a:r>
              <a:rPr lang="km-KH" dirty="0"/>
              <a:t>យាន្តយន្ត / ការដើរថ្មើរជើង</a:t>
            </a:r>
            <a:endParaRPr lang="en-US" dirty="0"/>
          </a:p>
          <a:p>
            <a:pPr lvl="1">
              <a:buClrTx/>
              <a:buFont typeface="Arial" panose="020B0604020202020204" pitchFamily="34" charset="0"/>
              <a:buChar char="•"/>
            </a:pPr>
            <a:r>
              <a:rPr lang="km-KH" dirty="0"/>
              <a:t>ការឈ្លបមើលដោយឌីជីថុល </a:t>
            </a:r>
            <a:endParaRPr lang="en-US" dirty="0"/>
          </a:p>
          <a:p>
            <a:pPr lvl="2">
              <a:buClrTx/>
              <a:buFont typeface="Arial" panose="020B0604020202020204" pitchFamily="34" charset="0"/>
              <a:buChar char="•"/>
            </a:pPr>
            <a:r>
              <a:rPr lang="en-US" dirty="0"/>
              <a:t>CCTV / </a:t>
            </a:r>
            <a:r>
              <a:rPr lang="km-KH" dirty="0"/>
              <a:t>បណ្តាញសង្គម </a:t>
            </a:r>
            <a:r>
              <a:rPr lang="en-US" dirty="0"/>
              <a:t> </a:t>
            </a:r>
          </a:p>
          <a:p>
            <a:pPr lvl="1">
              <a:buClrTx/>
              <a:buFont typeface="Arial" panose="020B0604020202020204" pitchFamily="34" charset="0"/>
              <a:buChar char="•"/>
            </a:pPr>
            <a:r>
              <a:rPr lang="km-KH" dirty="0"/>
              <a:t>ការឈ្លបមើលដោយសម្ងាត់</a:t>
            </a:r>
            <a:endParaRPr lang="en-US" dirty="0"/>
          </a:p>
          <a:p>
            <a:pPr lvl="2">
              <a:buClrTx/>
              <a:buFont typeface="Arial" panose="020B0604020202020204" pitchFamily="34" charset="0"/>
              <a:buChar char="•"/>
            </a:pPr>
            <a:r>
              <a:rPr lang="km-KH" dirty="0"/>
              <a:t>ការស្តាប់តាមឧបករណ៍ </a:t>
            </a:r>
            <a:r>
              <a:rPr lang="en-US" dirty="0"/>
              <a:t>/ </a:t>
            </a:r>
            <a:r>
              <a:rPr lang="km-KH" dirty="0"/>
              <a:t>ទូរស័ព្ទ </a:t>
            </a:r>
            <a:r>
              <a:rPr lang="en-US" dirty="0"/>
              <a:t>/ OSD</a:t>
            </a:r>
          </a:p>
          <a:p>
            <a:pPr marL="68580" indent="0">
              <a:buNone/>
            </a:pPr>
            <a:r>
              <a:rPr lang="km-KH" b="1" dirty="0"/>
              <a:t>តើការឈ្លបមើលអាចជួយអ្នកស៊ើបអង្កេតយ៉ាងដូចម្តេច? </a:t>
            </a:r>
            <a:endParaRPr lang="en-US" b="1" dirty="0"/>
          </a:p>
          <a:p>
            <a:pPr lvl="1">
              <a:buClrTx/>
              <a:buFont typeface="Arial" panose="020B0604020202020204" pitchFamily="34" charset="0"/>
              <a:buChar char="•"/>
            </a:pPr>
            <a:r>
              <a:rPr lang="km-KH" dirty="0"/>
              <a:t>អាចបញ្ជាក់អំពីលំនៅដ្ឋាន កំណត់អត្តសញ្ញាណដែលពាក់ព័ន្ធ / ទីកន្លែងជាភស្តុតាង ស្វែងរកបទល្មើស ប្រមូលព័ត៌មានចារកម្ម, រៀបចំផែនការសកម្មភាពស៊ើបអង្កេត</a:t>
            </a:r>
            <a:endParaRPr lang="en-US" dirty="0"/>
          </a:p>
        </p:txBody>
      </p:sp>
      <p:sp>
        <p:nvSpPr>
          <p:cNvPr id="5" name="Title 4"/>
          <p:cNvSpPr txBox="1">
            <a:spLocks/>
          </p:cNvSpPr>
          <p:nvPr/>
        </p:nvSpPr>
        <p:spPr>
          <a:xfrm>
            <a:off x="2267744" y="116632"/>
            <a:ext cx="5495383" cy="661414"/>
          </a:xfrm>
          <a:prstGeom prst="rect">
            <a:avLst/>
          </a:prstGeom>
        </p:spPr>
        <p:txBody>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4800" b="1" dirty="0"/>
              <a:t>ការឈ្លបមើល </a:t>
            </a:r>
            <a:endParaRPr lang="en-AU" sz="4800" b="1" dirty="0"/>
          </a:p>
        </p:txBody>
      </p:sp>
    </p:spTree>
    <p:extLst>
      <p:ext uri="{BB962C8B-B14F-4D97-AF65-F5344CB8AC3E}">
        <p14:creationId xmlns:p14="http://schemas.microsoft.com/office/powerpoint/2010/main" val="145024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691680" y="3356992"/>
            <a:ext cx="6143455" cy="1152128"/>
          </a:xfrm>
          <a:prstGeom prst="rect">
            <a:avLst/>
          </a:prstGeom>
        </p:spPr>
        <p:txBody>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6000" b="1" dirty="0"/>
              <a:t>ដីកាឆែកឆេរ </a:t>
            </a:r>
            <a:endParaRPr lang="en-AU" sz="6000" b="1" dirty="0"/>
          </a:p>
        </p:txBody>
      </p:sp>
    </p:spTree>
    <p:extLst>
      <p:ext uri="{BB962C8B-B14F-4D97-AF65-F5344CB8AC3E}">
        <p14:creationId xmlns:p14="http://schemas.microsoft.com/office/powerpoint/2010/main" val="126040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00110" y="1196752"/>
            <a:ext cx="7772173" cy="4864897"/>
          </a:xfrm>
        </p:spPr>
        <p:txBody>
          <a:bodyPr>
            <a:normAutofit lnSpcReduction="10000"/>
          </a:bodyPr>
          <a:lstStyle/>
          <a:p>
            <a:pPr marL="68580" indent="0" algn="just">
              <a:buClrTx/>
              <a:buNone/>
            </a:pPr>
            <a:r>
              <a:rPr lang="km-KH" b="1" dirty="0"/>
              <a:t>តើត្រូវពិចារណាលើអ្វីនៅពេលដែលអនុវត្តដីកាឆែកឆេរ? </a:t>
            </a:r>
            <a:endParaRPr lang="en-AU" b="1" dirty="0"/>
          </a:p>
          <a:p>
            <a:pPr lvl="1" algn="just">
              <a:buClrTx/>
              <a:buFont typeface="Arial" panose="020B0604020202020204" pitchFamily="34" charset="0"/>
              <a:buChar char="•"/>
            </a:pPr>
            <a:r>
              <a:rPr lang="km-KH" sz="2200" dirty="0"/>
              <a:t>ចាត់តាំងសមាជិកដោយកំណត់តួនាទីជាក់លាក់</a:t>
            </a:r>
            <a:endParaRPr lang="en-AU" sz="2200" dirty="0"/>
          </a:p>
          <a:p>
            <a:pPr lvl="1" algn="just">
              <a:buClrTx/>
              <a:buFont typeface="Arial" panose="020B0604020202020204" pitchFamily="34" charset="0"/>
              <a:buChar char="•"/>
            </a:pPr>
            <a:r>
              <a:rPr lang="km-KH" sz="2200" dirty="0"/>
              <a:t>ជួយផ្តល់សន្តិសុខឲ្យបានរហ័សចំពោះអ្នកនៅក្នុងបរិវេណឆែកឆេទាំងអស់</a:t>
            </a:r>
          </a:p>
          <a:p>
            <a:pPr lvl="1" algn="just">
              <a:buClrTx/>
              <a:buFont typeface="Arial" panose="020B0604020202020204" pitchFamily="34" charset="0"/>
              <a:buChar char="•"/>
            </a:pPr>
            <a:r>
              <a:rPr lang="km-KH" sz="2200" dirty="0"/>
              <a:t>ត្រួតពិនិត្យជនសង្ស័យ ហើយត្រូវប្រុងប្រយ័ត្នការប៉ុនប៉ងបំផ្លាញភស្តុតាង</a:t>
            </a:r>
            <a:endParaRPr lang="en-AU" sz="2200" dirty="0"/>
          </a:p>
          <a:p>
            <a:pPr lvl="1" algn="just">
              <a:buClrTx/>
              <a:buFont typeface="Arial" panose="020B0604020202020204" pitchFamily="34" charset="0"/>
              <a:buChar char="•"/>
            </a:pPr>
            <a:r>
              <a:rPr lang="km-KH" sz="2200" dirty="0"/>
              <a:t>ប្រសិនបើមានវត្តមានជនរងគ្រោះ/សាក្សី ត្រូវបំបែកចេញពីជនសង្ស័យ</a:t>
            </a:r>
            <a:endParaRPr lang="en-AU" sz="2200" dirty="0"/>
          </a:p>
          <a:p>
            <a:pPr lvl="1" algn="just">
              <a:buClrTx/>
              <a:buFont typeface="Arial" panose="020B0604020202020204" pitchFamily="34" charset="0"/>
              <a:buChar char="•"/>
            </a:pPr>
            <a:r>
              <a:rPr lang="km-KH" sz="2200" dirty="0"/>
              <a:t>ចាត់ទុកបរិវេណនោះជាកន្លែងកើតហេតុ និងត្រូវកត់ត្រាស្ថានភាពជាវីដេអូ/រូបភាព/កំណត់ហេតុ </a:t>
            </a:r>
            <a:endParaRPr lang="en-AU" sz="2200" dirty="0"/>
          </a:p>
          <a:p>
            <a:pPr lvl="1" algn="just">
              <a:buClrTx/>
              <a:buFont typeface="Arial" panose="020B0604020202020204" pitchFamily="34" charset="0"/>
              <a:buChar char="•"/>
            </a:pPr>
            <a:r>
              <a:rPr lang="km-KH" sz="2200" dirty="0"/>
              <a:t>ពិចារណាអំពីអាទិភាពនៃវត្ថុតាងដែលឃើញ និង </a:t>
            </a:r>
          </a:p>
          <a:p>
            <a:pPr lvl="1" algn="just">
              <a:buClrTx/>
              <a:buFont typeface="Arial" panose="020B0604020202020204" pitchFamily="34" charset="0"/>
              <a:buChar char="•"/>
            </a:pPr>
            <a:r>
              <a:rPr lang="km-KH" sz="2200" dirty="0"/>
              <a:t>ត្រូវប្រើមន្រ្តីឯកទេស/មន្រ្តីជំនាញដើម្បីធានាដល់ការធ្វើកោសលវិច័យរបស់របរ/ឧបករណ៍ជាវត្ថុតាង (កោសលវិច័យឌីជីថុល)</a:t>
            </a:r>
            <a:endParaRPr lang="en-AU" sz="2200" dirty="0"/>
          </a:p>
        </p:txBody>
      </p:sp>
      <p:sp>
        <p:nvSpPr>
          <p:cNvPr id="5" name="Title 4"/>
          <p:cNvSpPr txBox="1">
            <a:spLocks/>
          </p:cNvSpPr>
          <p:nvPr/>
        </p:nvSpPr>
        <p:spPr>
          <a:xfrm>
            <a:off x="1714470" y="188640"/>
            <a:ext cx="6143455" cy="720080"/>
          </a:xfrm>
          <a:prstGeom prst="rect">
            <a:avLst/>
          </a:prstGeom>
        </p:spPr>
        <p:txBody>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4800" b="1" dirty="0"/>
              <a:t>ដីកាឆែកឆេរ </a:t>
            </a:r>
            <a:endParaRPr lang="en-AU" sz="4800" b="1" dirty="0"/>
          </a:p>
        </p:txBody>
      </p:sp>
    </p:spTree>
    <p:extLst>
      <p:ext uri="{BB962C8B-B14F-4D97-AF65-F5344CB8AC3E}">
        <p14:creationId xmlns:p14="http://schemas.microsoft.com/office/powerpoint/2010/main" val="40459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827584" y="3140968"/>
            <a:ext cx="7560840" cy="720080"/>
          </a:xfrm>
          <a:prstGeom prst="rect">
            <a:avLst/>
          </a:prstGeom>
        </p:spPr>
        <p:txBody>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4800" b="1" dirty="0"/>
              <a:t>ដីកាឆែកឆេរ</a:t>
            </a:r>
          </a:p>
          <a:p>
            <a:pPr algn="ctr"/>
            <a:r>
              <a:rPr lang="km-KH" dirty="0"/>
              <a:t>ការគ្រប់គ្រងកន្លែងកើតហេតុឧក្រឹដ្ឋកម្ម </a:t>
            </a:r>
            <a:endParaRPr lang="en-AU" dirty="0"/>
          </a:p>
        </p:txBody>
      </p:sp>
    </p:spTree>
    <p:extLst>
      <p:ext uri="{BB962C8B-B14F-4D97-AF65-F5344CB8AC3E}">
        <p14:creationId xmlns:p14="http://schemas.microsoft.com/office/powerpoint/2010/main" val="90851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3688" y="188640"/>
            <a:ext cx="6984776" cy="661414"/>
          </a:xfrm>
        </p:spPr>
        <p:txBody>
          <a:bodyPr/>
          <a:lstStyle/>
          <a:p>
            <a:r>
              <a:rPr lang="km-KH" b="1" dirty="0"/>
              <a:t>ការគ្រប់គ្រងកន្លែងកើតហេតុឧក្រឹដ្ឋកម្ម</a:t>
            </a:r>
            <a:endParaRPr lang="en-AU" b="1" dirty="0"/>
          </a:p>
        </p:txBody>
      </p:sp>
      <p:sp>
        <p:nvSpPr>
          <p:cNvPr id="4" name="Content Placeholder 3"/>
          <p:cNvSpPr>
            <a:spLocks noGrp="1"/>
          </p:cNvSpPr>
          <p:nvPr>
            <p:ph idx="1"/>
          </p:nvPr>
        </p:nvSpPr>
        <p:spPr>
          <a:xfrm>
            <a:off x="908625" y="1268760"/>
            <a:ext cx="7772173" cy="4864897"/>
          </a:xfrm>
        </p:spPr>
        <p:txBody>
          <a:bodyPr>
            <a:normAutofit/>
          </a:bodyPr>
          <a:lstStyle/>
          <a:p>
            <a:pPr marL="68580" indent="0" algn="just">
              <a:buClrTx/>
              <a:buNone/>
            </a:pPr>
            <a:r>
              <a:rPr lang="km-KH" sz="2000" dirty="0"/>
              <a:t>និយមន័យ </a:t>
            </a:r>
            <a:r>
              <a:rPr lang="km-KH" b="1" dirty="0"/>
              <a:t>“កន្លែងកើតហេតុឧក្រឹដ្ឋកម្ម” </a:t>
            </a:r>
            <a:r>
              <a:rPr lang="en-AU" sz="2200" dirty="0"/>
              <a:t>‘Crime Scene’</a:t>
            </a:r>
            <a:r>
              <a:rPr lang="km-KH" sz="2800" dirty="0"/>
              <a:t>៖</a:t>
            </a:r>
            <a:endParaRPr lang="en-AU" sz="2200" b="1" dirty="0"/>
          </a:p>
          <a:p>
            <a:pPr lvl="1" algn="just">
              <a:buClrTx/>
              <a:buFont typeface="Arial" panose="020B0604020202020204" pitchFamily="34" charset="0"/>
              <a:buChar char="•"/>
            </a:pPr>
            <a:r>
              <a:rPr lang="km-KH" sz="2200" dirty="0"/>
              <a:t>ជាកន្លែងដែលបទល្មើសបានកើតឡើង</a:t>
            </a:r>
          </a:p>
          <a:p>
            <a:pPr lvl="1" algn="just">
              <a:buClrTx/>
              <a:buFont typeface="Arial" panose="020B0604020202020204" pitchFamily="34" charset="0"/>
              <a:buChar char="•"/>
            </a:pPr>
            <a:r>
              <a:rPr lang="km-KH" sz="2200" dirty="0"/>
              <a:t>ជាចំណុចចាប់ផ្តើមនៃការស៊ើបអង្កេត និង</a:t>
            </a:r>
          </a:p>
          <a:p>
            <a:pPr lvl="1" algn="just">
              <a:buClrTx/>
              <a:buFont typeface="Arial" panose="020B0604020202020204" pitchFamily="34" charset="0"/>
              <a:buChar char="•"/>
            </a:pPr>
            <a:r>
              <a:rPr lang="km-KH" sz="2200" dirty="0"/>
              <a:t>អាចជាមនុស្ស</a:t>
            </a:r>
            <a:endParaRPr lang="en-AU" sz="2200" dirty="0"/>
          </a:p>
          <a:p>
            <a:pPr marL="68580" indent="0" algn="just">
              <a:buClrTx/>
              <a:buNone/>
            </a:pPr>
            <a:r>
              <a:rPr lang="km-KH" sz="2000" b="1" dirty="0"/>
              <a:t>ប្រភេទនៃកន្លែងកើតហេតុឧក្រឹដ្ឋកម្ម ៖</a:t>
            </a:r>
            <a:endParaRPr lang="en-AU" sz="2200" b="1" dirty="0"/>
          </a:p>
          <a:p>
            <a:pPr lvl="1" algn="just">
              <a:buClrTx/>
              <a:buFont typeface="Arial" panose="020B0604020202020204" pitchFamily="34" charset="0"/>
              <a:buChar char="•"/>
            </a:pPr>
            <a:r>
              <a:rPr lang="km-KH" sz="2200" dirty="0"/>
              <a:t>ប្រភេទទី១/កន្លែងដំបូង (</a:t>
            </a:r>
            <a:r>
              <a:rPr lang="en-AU" sz="2200" dirty="0"/>
              <a:t>Primary</a:t>
            </a:r>
            <a:r>
              <a:rPr lang="km-KH" sz="2200" dirty="0"/>
              <a:t>) និង</a:t>
            </a:r>
            <a:r>
              <a:rPr lang="en-AU" sz="2200" dirty="0"/>
              <a:t> </a:t>
            </a:r>
          </a:p>
          <a:p>
            <a:pPr lvl="1" algn="just">
              <a:buClrTx/>
              <a:buFont typeface="Arial" panose="020B0604020202020204" pitchFamily="34" charset="0"/>
              <a:buChar char="•"/>
            </a:pPr>
            <a:r>
              <a:rPr lang="km-KH" sz="2200" dirty="0"/>
              <a:t>ប្រភេទទី២/កន្លែងបន្ទាប់ (</a:t>
            </a:r>
            <a:r>
              <a:rPr lang="en-AU" sz="2200" dirty="0"/>
              <a:t>Secondary</a:t>
            </a:r>
            <a:r>
              <a:rPr lang="km-KH" sz="2200" dirty="0"/>
              <a:t>)</a:t>
            </a:r>
            <a:endParaRPr lang="en-AU" sz="2200" dirty="0"/>
          </a:p>
          <a:p>
            <a:pPr marL="68580" indent="0" algn="just">
              <a:buClrTx/>
              <a:buNone/>
            </a:pPr>
            <a:r>
              <a:rPr lang="km-KH" sz="2200" b="1" dirty="0"/>
              <a:t>ភាពជាប់ទាក់ទង ៖</a:t>
            </a:r>
            <a:endParaRPr lang="en-AU" sz="2200" b="1" dirty="0"/>
          </a:p>
          <a:p>
            <a:pPr lvl="1" algn="just">
              <a:buClrTx/>
              <a:buFont typeface="Arial" panose="020B0604020202020204" pitchFamily="34" charset="0"/>
              <a:buChar char="•"/>
            </a:pPr>
            <a:r>
              <a:rPr lang="km-KH" sz="2200" dirty="0"/>
              <a:t>ការសម្រេចចិត្តក្នុងការគ្រប់គ្រង</a:t>
            </a:r>
            <a:r>
              <a:rPr lang="km-KH" sz="2000" dirty="0"/>
              <a:t>កន្លែងកើតហេតុឧក្រឹដ្ឋកម្ម និងវត្ថុតាងផ្សេងៗ ដែលក្រោយមកនឹងត្រូវបង្ហាញក្នុងតុលាការ។</a:t>
            </a:r>
            <a:endParaRPr lang="en-AU" sz="2200" dirty="0"/>
          </a:p>
        </p:txBody>
      </p:sp>
    </p:spTree>
    <p:extLst>
      <p:ext uri="{BB962C8B-B14F-4D97-AF65-F5344CB8AC3E}">
        <p14:creationId xmlns:p14="http://schemas.microsoft.com/office/powerpoint/2010/main" val="157754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55577" y="1268760"/>
            <a:ext cx="7992888" cy="4864897"/>
          </a:xfrm>
        </p:spPr>
        <p:txBody>
          <a:bodyPr>
            <a:normAutofit/>
          </a:bodyPr>
          <a:lstStyle/>
          <a:p>
            <a:pPr marL="68580" indent="0" algn="just">
              <a:buClrTx/>
              <a:buNone/>
            </a:pPr>
            <a:r>
              <a:rPr lang="km-KH" sz="2000" b="1" dirty="0"/>
              <a:t>កន្លែងកើតហេតុឧក្រឹដ្ឋកម្មមានពីរប្រភេទ៖ </a:t>
            </a:r>
            <a:endParaRPr lang="km-KH" sz="2200" b="1" dirty="0"/>
          </a:p>
          <a:p>
            <a:pPr algn="just">
              <a:buClrTx/>
              <a:buFont typeface="Arial" panose="020B0604020202020204" pitchFamily="34" charset="0"/>
              <a:buChar char="•"/>
            </a:pPr>
            <a:r>
              <a:rPr lang="km-KH" sz="2000" b="1" dirty="0"/>
              <a:t>កន្លែងកើតហេតុឧក្រឹដ្ឋកម្មដំបូង/ទី១ (ទីតាំង)៖ </a:t>
            </a:r>
            <a:endParaRPr lang="en-AU" sz="2200" b="1" dirty="0"/>
          </a:p>
          <a:p>
            <a:pPr lvl="1" algn="just">
              <a:buClrTx/>
              <a:buFont typeface="Arial" panose="020B0604020202020204" pitchFamily="34" charset="0"/>
              <a:buChar char="•"/>
            </a:pPr>
            <a:r>
              <a:rPr lang="km-KH" sz="2200" dirty="0"/>
              <a:t>សំណាកកោសលវិច័យ</a:t>
            </a:r>
          </a:p>
          <a:p>
            <a:pPr lvl="1" algn="just">
              <a:buClrTx/>
              <a:buFont typeface="Arial" panose="020B0604020202020204" pitchFamily="34" charset="0"/>
              <a:buChar char="•"/>
            </a:pPr>
            <a:r>
              <a:rPr lang="km-KH" sz="2200" dirty="0"/>
              <a:t>ភស្តុតាងរូបវន្ត័ទាក់ទងនឹងបទល្មើស </a:t>
            </a:r>
          </a:p>
          <a:p>
            <a:pPr lvl="1" algn="just">
              <a:buClrTx/>
              <a:buFont typeface="Arial" panose="020B0604020202020204" pitchFamily="34" charset="0"/>
              <a:buChar char="•"/>
            </a:pPr>
            <a:r>
              <a:rPr lang="km-KH" sz="2200" dirty="0"/>
              <a:t>ថតជារូបភាព និងវីដេអូ </a:t>
            </a:r>
            <a:endParaRPr lang="en-AU" sz="2200" dirty="0"/>
          </a:p>
          <a:p>
            <a:pPr algn="just">
              <a:buClrTx/>
              <a:buFont typeface="Arial" panose="020B0604020202020204" pitchFamily="34" charset="0"/>
              <a:buChar char="•"/>
            </a:pPr>
            <a:r>
              <a:rPr lang="km-KH" sz="2000" b="1" dirty="0"/>
              <a:t>កន្លែងកើតហេតុឧក្រឹដ្ឋកម្មបន្ទាប់/ទី២ (មនុស្ស/កន្លែង</a:t>
            </a:r>
            <a:r>
              <a:rPr lang="en-US" sz="2000" b="1" dirty="0"/>
              <a:t>-</a:t>
            </a:r>
            <a:r>
              <a:rPr lang="km-KH" sz="2000" b="1" dirty="0"/>
              <a:t>ទីតាំង)៖</a:t>
            </a:r>
            <a:endParaRPr lang="en-AU" sz="2200" b="1" dirty="0"/>
          </a:p>
          <a:p>
            <a:pPr lvl="1" algn="just">
              <a:buClrTx/>
              <a:buFont typeface="Arial" panose="020B0604020202020204" pitchFamily="34" charset="0"/>
              <a:buChar char="•"/>
            </a:pPr>
            <a:r>
              <a:rPr lang="km-KH" sz="2200" dirty="0"/>
              <a:t>សំណាកកោសលវិច័យ </a:t>
            </a:r>
          </a:p>
          <a:p>
            <a:pPr lvl="1" algn="just">
              <a:buClrTx/>
              <a:buFont typeface="Arial" panose="020B0604020202020204" pitchFamily="34" charset="0"/>
              <a:buChar char="•"/>
            </a:pPr>
            <a:r>
              <a:rPr lang="km-KH" sz="2200" dirty="0"/>
              <a:t>របួស / មុត</a:t>
            </a:r>
          </a:p>
          <a:p>
            <a:pPr lvl="1" algn="just">
              <a:buClrTx/>
              <a:buFont typeface="Arial" panose="020B0604020202020204" pitchFamily="34" charset="0"/>
              <a:buChar char="•"/>
            </a:pPr>
            <a:r>
              <a:rPr lang="km-KH" sz="2200" dirty="0"/>
              <a:t>សំលៀកបំពាក់</a:t>
            </a:r>
            <a:endParaRPr lang="en-AU" sz="2200" dirty="0"/>
          </a:p>
          <a:p>
            <a:pPr lvl="1" algn="just">
              <a:buClrTx/>
              <a:buFont typeface="Arial" panose="020B0604020202020204" pitchFamily="34" charset="0"/>
              <a:buChar char="•"/>
            </a:pPr>
            <a:r>
              <a:rPr lang="km-KH" sz="2200" dirty="0"/>
              <a:t>ទ្រព្យសម្បត្តិ/របស់របរផ្ទាល់ខ្លួន (សាមីខ្លួន) </a:t>
            </a:r>
          </a:p>
          <a:p>
            <a:pPr lvl="1" algn="just">
              <a:buClrTx/>
              <a:buFont typeface="Arial" panose="020B0604020202020204" pitchFamily="34" charset="0"/>
              <a:buChar char="•"/>
            </a:pPr>
            <a:r>
              <a:rPr lang="km-KH" sz="2200" dirty="0"/>
              <a:t>រូបថត/រូបភាពផ្សេងៗ</a:t>
            </a:r>
            <a:endParaRPr lang="en-AU" sz="2200" dirty="0"/>
          </a:p>
        </p:txBody>
      </p:sp>
      <p:sp>
        <p:nvSpPr>
          <p:cNvPr id="5" name="Title 1"/>
          <p:cNvSpPr txBox="1">
            <a:spLocks/>
          </p:cNvSpPr>
          <p:nvPr/>
        </p:nvSpPr>
        <p:spPr>
          <a:xfrm>
            <a:off x="1763688" y="188640"/>
            <a:ext cx="6984776"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b="1" dirty="0"/>
              <a:t>ការគ្រប់គ្រងកន្លែងកើតហេតុឧក្រឹដ្ឋកម្ម</a:t>
            </a:r>
            <a:endParaRPr lang="en-AU" b="1" dirty="0"/>
          </a:p>
        </p:txBody>
      </p:sp>
    </p:spTree>
    <p:extLst>
      <p:ext uri="{BB962C8B-B14F-4D97-AF65-F5344CB8AC3E}">
        <p14:creationId xmlns:p14="http://schemas.microsoft.com/office/powerpoint/2010/main" val="220336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68760"/>
            <a:ext cx="4104456" cy="501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763688" y="188640"/>
            <a:ext cx="6984776"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b="1" dirty="0"/>
              <a:t>ការគ្រប់គ្រងកន្លែងកើតហេតុឧក្រឹដ្ឋកម្ម</a:t>
            </a:r>
            <a:endParaRPr lang="en-AU" b="1" dirty="0"/>
          </a:p>
        </p:txBody>
      </p:sp>
    </p:spTree>
    <p:extLst>
      <p:ext uri="{BB962C8B-B14F-4D97-AF65-F5344CB8AC3E}">
        <p14:creationId xmlns:p14="http://schemas.microsoft.com/office/powerpoint/2010/main" val="119433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115616" y="3212976"/>
            <a:ext cx="6143455" cy="720080"/>
          </a:xfrm>
          <a:prstGeom prst="rect">
            <a:avLst/>
          </a:prstGeom>
        </p:spPr>
        <p:txBody>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4800" b="1" dirty="0"/>
              <a:t>ដីកាឆែកឆេរ</a:t>
            </a:r>
          </a:p>
          <a:p>
            <a:pPr algn="ctr"/>
            <a:r>
              <a:rPr lang="km-KH" sz="4400" dirty="0"/>
              <a:t>ការឆែកឆេរ  </a:t>
            </a:r>
            <a:endParaRPr lang="en-AU" sz="4400" dirty="0"/>
          </a:p>
        </p:txBody>
      </p:sp>
    </p:spTree>
    <p:extLst>
      <p:ext uri="{BB962C8B-B14F-4D97-AF65-F5344CB8AC3E}">
        <p14:creationId xmlns:p14="http://schemas.microsoft.com/office/powerpoint/2010/main" val="49582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r>
              <a:rPr lang="km-KH" sz="3000" kern="0" spc="0" dirty="0">
                <a:latin typeface="Verdana"/>
              </a:rPr>
              <a:t>ទស្សនវិស័យនៃកិច្ចប្រជុំ</a:t>
            </a:r>
            <a:endParaRPr lang="en-AU" sz="3000" dirty="0"/>
          </a:p>
        </p:txBody>
      </p:sp>
      <p:sp>
        <p:nvSpPr>
          <p:cNvPr id="4" name="Content Placeholder 3"/>
          <p:cNvSpPr>
            <a:spLocks noGrp="1"/>
          </p:cNvSpPr>
          <p:nvPr>
            <p:ph idx="1"/>
          </p:nvPr>
        </p:nvSpPr>
        <p:spPr>
          <a:xfrm>
            <a:off x="901856" y="1196752"/>
            <a:ext cx="7772173" cy="4864897"/>
          </a:xfrm>
        </p:spPr>
        <p:txBody>
          <a:bodyPr>
            <a:normAutofit lnSpcReduction="10000"/>
          </a:bodyPr>
          <a:lstStyle/>
          <a:p>
            <a:pPr marL="68580" indent="0">
              <a:buNone/>
            </a:pPr>
            <a:r>
              <a:rPr lang="km-KH" sz="2000" kern="0" dirty="0">
                <a:latin typeface="Verdana"/>
              </a:rPr>
              <a:t>ទស្សនវិស័យនៃកិច្ចប្រជុំនេះនឹងគ្របដណ្តប់លើប្រធានបទទាក់ទងនឹងការស៊ើបអង្កេតការធ្វើដំណើររបស់ជនបរទេសជាជនល្មើសផ្លូវភេទលើកុមារ</a:t>
            </a:r>
            <a:endParaRPr lang="km-KH" sz="2000" dirty="0"/>
          </a:p>
          <a:p>
            <a:pPr lvl="1">
              <a:buClrTx/>
              <a:buFont typeface="Arial" panose="020B0604020202020204" pitchFamily="34" charset="0"/>
              <a:buChar char="•"/>
            </a:pPr>
            <a:r>
              <a:rPr lang="km-KH" sz="2000" dirty="0"/>
              <a:t>ការប្រឈមក្នុងការអនុវត្តច្បាប់</a:t>
            </a:r>
          </a:p>
          <a:p>
            <a:pPr lvl="1">
              <a:buClrTx/>
              <a:buFont typeface="Arial" panose="020B0604020202020204" pitchFamily="34" charset="0"/>
              <a:buChar char="•"/>
            </a:pPr>
            <a:r>
              <a:rPr lang="km-KH" sz="2000" dirty="0"/>
              <a:t>ព័ត៌មានចារកម្ម </a:t>
            </a:r>
            <a:endParaRPr lang="en-US" sz="2000" dirty="0"/>
          </a:p>
          <a:p>
            <a:pPr lvl="1">
              <a:buClrTx/>
              <a:buFont typeface="Arial" panose="020B0604020202020204" pitchFamily="34" charset="0"/>
              <a:buChar char="•"/>
            </a:pPr>
            <a:r>
              <a:rPr lang="km-KH" sz="2000" dirty="0"/>
              <a:t>ការឈ្លបមើល </a:t>
            </a:r>
            <a:r>
              <a:rPr lang="en-US" sz="2000" dirty="0"/>
              <a:t> </a:t>
            </a:r>
          </a:p>
          <a:p>
            <a:pPr lvl="1">
              <a:buClrTx/>
              <a:buFont typeface="Arial" panose="020B0604020202020204" pitchFamily="34" charset="0"/>
              <a:buChar char="•"/>
            </a:pPr>
            <a:r>
              <a:rPr lang="km-KH" sz="2000" dirty="0"/>
              <a:t>ដីកាឆែកឆេរ </a:t>
            </a:r>
            <a:endParaRPr lang="en-US" sz="2000" dirty="0"/>
          </a:p>
          <a:p>
            <a:pPr lvl="1">
              <a:buClrTx/>
              <a:buFont typeface="Arial" panose="020B0604020202020204" pitchFamily="34" charset="0"/>
              <a:buChar char="•"/>
            </a:pPr>
            <a:r>
              <a:rPr lang="km-KH" sz="2000" dirty="0"/>
              <a:t>ការរក្សាភស្តុតាង </a:t>
            </a:r>
          </a:p>
          <a:p>
            <a:pPr lvl="1">
              <a:buClrTx/>
              <a:buFont typeface="Arial" panose="020B0604020202020204" pitchFamily="34" charset="0"/>
              <a:buChar char="•"/>
            </a:pPr>
            <a:r>
              <a:rPr lang="km-KH" sz="2000" dirty="0"/>
              <a:t>ការគ្រប់គ្រងជនរងគ្រោះ </a:t>
            </a:r>
            <a:endParaRPr lang="en-US" sz="2000" dirty="0"/>
          </a:p>
          <a:p>
            <a:pPr lvl="1">
              <a:buClrTx/>
              <a:buFont typeface="Arial" panose="020B0604020202020204" pitchFamily="34" charset="0"/>
              <a:buChar char="•"/>
            </a:pPr>
            <a:r>
              <a:rPr lang="km-KH" sz="2000" dirty="0"/>
              <a:t>ការគ្រប់គ្រងសាក្សី </a:t>
            </a:r>
            <a:endParaRPr lang="en-US" sz="2000" dirty="0"/>
          </a:p>
          <a:p>
            <a:pPr lvl="1">
              <a:buClrTx/>
              <a:buFont typeface="Arial" panose="020B0604020202020204" pitchFamily="34" charset="0"/>
              <a:buChar char="•"/>
            </a:pPr>
            <a:r>
              <a:rPr lang="km-KH" sz="2000" dirty="0"/>
              <a:t>ការគ្រប់គ្រងជនសង្ស័យ </a:t>
            </a:r>
            <a:endParaRPr lang="en-US" sz="2000" dirty="0"/>
          </a:p>
          <a:p>
            <a:pPr lvl="1">
              <a:buClrTx/>
              <a:buFont typeface="Arial" panose="020B0604020202020204" pitchFamily="34" charset="0"/>
              <a:buChar char="•"/>
            </a:pPr>
            <a:r>
              <a:rPr lang="km-KH" sz="2000" dirty="0"/>
              <a:t>ការសាកសួរ</a:t>
            </a:r>
            <a:endParaRPr lang="en-US" sz="2000" dirty="0"/>
          </a:p>
          <a:p>
            <a:pPr lvl="1">
              <a:buClrTx/>
              <a:buFont typeface="Arial" panose="020B0604020202020204" pitchFamily="34" charset="0"/>
              <a:buChar char="•"/>
            </a:pPr>
            <a:r>
              <a:rPr lang="km-KH" sz="2000" dirty="0"/>
              <a:t>ការសម្ភាសន៍ជនសង្ស័យ និង </a:t>
            </a:r>
            <a:endParaRPr lang="en-US" sz="2000" dirty="0"/>
          </a:p>
          <a:p>
            <a:pPr lvl="1">
              <a:buClrTx/>
              <a:buFont typeface="Arial" panose="020B0604020202020204" pitchFamily="34" charset="0"/>
              <a:buChar char="•"/>
            </a:pPr>
            <a:r>
              <a:rPr lang="km-KH" sz="2000" dirty="0"/>
              <a:t>ការការពារ</a:t>
            </a:r>
            <a:endParaRPr lang="en-US" sz="2000" dirty="0"/>
          </a:p>
        </p:txBody>
      </p:sp>
    </p:spTree>
    <p:extLst>
      <p:ext uri="{BB962C8B-B14F-4D97-AF65-F5344CB8AC3E}">
        <p14:creationId xmlns:p14="http://schemas.microsoft.com/office/powerpoint/2010/main" val="357144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1268760"/>
            <a:ext cx="8204221" cy="4864897"/>
          </a:xfrm>
        </p:spPr>
        <p:txBody>
          <a:bodyPr>
            <a:normAutofit lnSpcReduction="10000"/>
          </a:bodyPr>
          <a:lstStyle/>
          <a:p>
            <a:pPr marL="68580" indent="0">
              <a:buClrTx/>
              <a:buNone/>
            </a:pPr>
            <a:r>
              <a:rPr lang="km-KH" sz="2200" b="1" dirty="0"/>
              <a:t>តើអ្នកត្រូវពិនិត្យមើលអ្វីខ្លះ?</a:t>
            </a:r>
          </a:p>
          <a:p>
            <a:pPr lvl="1">
              <a:buClrTx/>
              <a:buFont typeface="Arial" panose="020B0604020202020204" pitchFamily="34" charset="0"/>
              <a:buChar char="•"/>
            </a:pPr>
            <a:r>
              <a:rPr lang="km-KH" sz="2200" dirty="0"/>
              <a:t>ទូរស័ព្ទចល័ត </a:t>
            </a:r>
          </a:p>
          <a:p>
            <a:pPr lvl="1">
              <a:buClrTx/>
              <a:buFont typeface="Arial" panose="020B0604020202020204" pitchFamily="34" charset="0"/>
              <a:buChar char="•"/>
            </a:pPr>
            <a:r>
              <a:rPr lang="km-KH" sz="2200" dirty="0"/>
              <a:t>កុំព្យូទ័រ</a:t>
            </a:r>
          </a:p>
          <a:p>
            <a:pPr lvl="1">
              <a:buClrTx/>
              <a:buFont typeface="Arial" panose="020B0604020202020204" pitchFamily="34" charset="0"/>
              <a:buChar char="•"/>
            </a:pPr>
            <a:r>
              <a:rPr lang="km-KH" sz="2200" dirty="0"/>
              <a:t>ហាតដ្រាយ (</a:t>
            </a:r>
            <a:r>
              <a:rPr lang="en-AU" sz="2200" dirty="0"/>
              <a:t>Hard drives</a:t>
            </a:r>
            <a:r>
              <a:rPr lang="km-KH" sz="2200" dirty="0"/>
              <a:t>)</a:t>
            </a:r>
            <a:r>
              <a:rPr lang="en-AU" sz="2200" dirty="0"/>
              <a:t>, USB’s, </a:t>
            </a:r>
            <a:r>
              <a:rPr lang="km-KH" sz="2200" dirty="0"/>
              <a:t>អង្គចងចាំ (</a:t>
            </a:r>
            <a:r>
              <a:rPr lang="en-AU" sz="2200" dirty="0"/>
              <a:t>Memory Cards</a:t>
            </a:r>
            <a:r>
              <a:rPr lang="km-KH" sz="2200" dirty="0"/>
              <a:t>) ។ល។</a:t>
            </a:r>
          </a:p>
          <a:p>
            <a:pPr lvl="1">
              <a:buClrTx/>
              <a:buFont typeface="Arial" panose="020B0604020202020204" pitchFamily="34" charset="0"/>
              <a:buChar char="•"/>
            </a:pPr>
            <a:r>
              <a:rPr lang="km-KH" sz="2200" dirty="0"/>
              <a:t>កាំមេរ៉ា ឌីជីថុល (</a:t>
            </a:r>
            <a:r>
              <a:rPr lang="en-AU" sz="2200" dirty="0"/>
              <a:t>Digital camera’s</a:t>
            </a:r>
            <a:r>
              <a:rPr lang="km-KH" sz="2200" dirty="0"/>
              <a:t>)</a:t>
            </a:r>
          </a:p>
          <a:p>
            <a:pPr lvl="1">
              <a:buClrTx/>
              <a:buFont typeface="Arial" panose="020B0604020202020204" pitchFamily="34" charset="0"/>
              <a:buChar char="•"/>
            </a:pPr>
            <a:r>
              <a:rPr lang="km-KH" sz="2200" dirty="0"/>
              <a:t>សំលៀកបំពាក់</a:t>
            </a:r>
          </a:p>
          <a:p>
            <a:pPr lvl="1">
              <a:buClrTx/>
              <a:buFont typeface="Arial" panose="020B0604020202020204" pitchFamily="34" charset="0"/>
              <a:buChar char="•"/>
            </a:pPr>
            <a:r>
              <a:rPr lang="km-KH" sz="2200" dirty="0"/>
              <a:t>សម្ភារៈក្នុងផ្ទះ (ដែលឃើញមាន)</a:t>
            </a:r>
          </a:p>
          <a:p>
            <a:pPr lvl="1">
              <a:buClrTx/>
              <a:buFont typeface="Arial" panose="020B0604020202020204" pitchFamily="34" charset="0"/>
              <a:buChar char="•"/>
            </a:pPr>
            <a:r>
              <a:rPr lang="km-KH" sz="2200" dirty="0"/>
              <a:t>វិក័យប័ត្រ (ការទូទាត់ </a:t>
            </a:r>
            <a:r>
              <a:rPr lang="en-AU" sz="2200" dirty="0"/>
              <a:t>LDCA)</a:t>
            </a:r>
            <a:endParaRPr lang="km-KH" sz="2200" dirty="0"/>
          </a:p>
          <a:p>
            <a:pPr lvl="1">
              <a:buClrTx/>
              <a:buFont typeface="Arial" panose="020B0604020202020204" pitchFamily="34" charset="0"/>
              <a:buChar char="•"/>
            </a:pPr>
            <a:r>
              <a:rPr lang="km-KH" sz="2200" dirty="0"/>
              <a:t>កំណត់ហេតុផ្ទាល់ដៃ (</a:t>
            </a:r>
            <a:r>
              <a:rPr lang="en-AU" sz="2200" dirty="0"/>
              <a:t>passwords, names </a:t>
            </a:r>
            <a:r>
              <a:rPr lang="en-AU" sz="2200" dirty="0" err="1"/>
              <a:t>etc</a:t>
            </a:r>
            <a:r>
              <a:rPr lang="en-AU" sz="2200" dirty="0"/>
              <a:t>)</a:t>
            </a:r>
            <a:endParaRPr lang="km-KH" sz="2200" dirty="0"/>
          </a:p>
          <a:p>
            <a:pPr lvl="1">
              <a:buClrTx/>
              <a:buFont typeface="Arial" panose="020B0604020202020204" pitchFamily="34" charset="0"/>
              <a:buChar char="•"/>
            </a:pPr>
            <a:r>
              <a:rPr lang="km-KH" sz="2200" dirty="0"/>
              <a:t>ការកត់ត្រា/សារផ្សេងៗក្នុងអ៊ីនធើណែត និង អាខោន (</a:t>
            </a:r>
            <a:r>
              <a:rPr lang="en-AU" sz="2200" dirty="0"/>
              <a:t>accounts</a:t>
            </a:r>
            <a:r>
              <a:rPr lang="km-KH" sz="2200" dirty="0"/>
              <a:t>)</a:t>
            </a:r>
          </a:p>
          <a:p>
            <a:pPr lvl="1">
              <a:buClrTx/>
              <a:buFont typeface="Arial" panose="020B0604020202020204" pitchFamily="34" charset="0"/>
              <a:buChar char="•"/>
            </a:pPr>
            <a:r>
              <a:rPr lang="km-KH" sz="2200" dirty="0"/>
              <a:t>ឯកសារហិរញ្ញវត្ថុ ដូចជាឯកសារធនាគារជាដើម</a:t>
            </a:r>
            <a:endParaRPr lang="en-AU" sz="2200" dirty="0"/>
          </a:p>
          <a:p>
            <a:pPr>
              <a:buClrTx/>
            </a:pPr>
            <a:endParaRPr lang="en-AU" sz="2200" dirty="0"/>
          </a:p>
          <a:p>
            <a:pPr>
              <a:buClrTx/>
            </a:pPr>
            <a:endParaRPr lang="en-AU" sz="2200" b="1" dirty="0">
              <a:solidFill>
                <a:srgbClr val="FF0000"/>
              </a:solidFill>
            </a:endParaRPr>
          </a:p>
          <a:p>
            <a:pPr>
              <a:buClrTx/>
            </a:pPr>
            <a:endParaRPr lang="en-AU" sz="2500" b="1" dirty="0">
              <a:solidFill>
                <a:srgbClr val="FF0000"/>
              </a:solidFill>
            </a:endParaRPr>
          </a:p>
        </p:txBody>
      </p:sp>
      <p:sp>
        <p:nvSpPr>
          <p:cNvPr id="5" name="Title 4"/>
          <p:cNvSpPr txBox="1">
            <a:spLocks/>
          </p:cNvSpPr>
          <p:nvPr/>
        </p:nvSpPr>
        <p:spPr>
          <a:xfrm>
            <a:off x="1547664" y="188640"/>
            <a:ext cx="6143455" cy="720080"/>
          </a:xfrm>
          <a:prstGeom prst="rect">
            <a:avLst/>
          </a:prstGeom>
        </p:spPr>
        <p:txBody>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4400" b="1" dirty="0"/>
              <a:t>ការឆែកឆេរ  </a:t>
            </a:r>
            <a:endParaRPr lang="en-AU" sz="4400" b="1" dirty="0"/>
          </a:p>
        </p:txBody>
      </p:sp>
    </p:spTree>
    <p:extLst>
      <p:ext uri="{BB962C8B-B14F-4D97-AF65-F5344CB8AC3E}">
        <p14:creationId xmlns:p14="http://schemas.microsoft.com/office/powerpoint/2010/main" val="382890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196752"/>
            <a:ext cx="8276229" cy="4864897"/>
          </a:xfrm>
        </p:spPr>
        <p:txBody>
          <a:bodyPr>
            <a:normAutofit fontScale="92500"/>
          </a:bodyPr>
          <a:lstStyle/>
          <a:p>
            <a:pPr marL="68580" indent="0">
              <a:lnSpc>
                <a:spcPct val="150000"/>
              </a:lnSpc>
              <a:spcBef>
                <a:spcPts val="0"/>
              </a:spcBef>
              <a:buClrTx/>
              <a:buNone/>
            </a:pPr>
            <a:r>
              <a:rPr lang="km-KH" sz="2200" b="1" dirty="0"/>
              <a:t>ចំណុចដែលត្រូវចងចាំនៅពេលដែលឆែកឆេរ៖ </a:t>
            </a:r>
          </a:p>
          <a:p>
            <a:pPr lvl="1">
              <a:lnSpc>
                <a:spcPct val="150000"/>
              </a:lnSpc>
              <a:spcBef>
                <a:spcPts val="0"/>
              </a:spcBef>
              <a:buClrTx/>
              <a:buFont typeface="Arial" panose="020B0604020202020204" pitchFamily="34" charset="0"/>
              <a:buChar char="•"/>
            </a:pPr>
            <a:r>
              <a:rPr lang="km-KH" sz="2200" dirty="0"/>
              <a:t>សូមកុំមើលតែសម្ភារៈអេឡិចត្រូនិច្ច។ សម្ភារៈក្នុងផ្ទះផ្សេងៗក៏អាចជារបស់សំខាន់ដើម្បីធ្វើការស៊ើបអង្កេត (កន្លែងដេក សំលៀកបំពាក់ជាដើម ។ល។) </a:t>
            </a:r>
          </a:p>
          <a:p>
            <a:pPr lvl="1">
              <a:lnSpc>
                <a:spcPct val="150000"/>
              </a:lnSpc>
              <a:spcBef>
                <a:spcPts val="0"/>
              </a:spcBef>
              <a:buClrTx/>
              <a:buFont typeface="Arial" panose="020B0604020202020204" pitchFamily="34" charset="0"/>
              <a:buChar char="•"/>
            </a:pPr>
            <a:r>
              <a:rPr lang="km-KH" sz="2200" dirty="0"/>
              <a:t>ចាំថា ត្រូពិនិត្យមើលរបស់របរអ្វីៗដែលអាចកំណត់អត្តសញ្ញាណកន្លែងកើតហេតុប្រភេទទី២ (បង្កាន់ដៃសណ្ឋាគារ, សោរថយន្ត ។ល។)</a:t>
            </a:r>
          </a:p>
          <a:p>
            <a:pPr lvl="1">
              <a:lnSpc>
                <a:spcPct val="150000"/>
              </a:lnSpc>
              <a:spcBef>
                <a:spcPts val="0"/>
              </a:spcBef>
              <a:buClrTx/>
              <a:buFont typeface="Arial" panose="020B0604020202020204" pitchFamily="34" charset="0"/>
              <a:buChar char="•"/>
            </a:pPr>
            <a:r>
              <a:rPr lang="km-KH" sz="2200" dirty="0"/>
              <a:t>ពិនិត្យសម្ភារៈក្នុងបរិវេណ និងជាលិការបស់ជនល្មើស (</a:t>
            </a:r>
            <a:r>
              <a:rPr lang="en-AU" sz="2200" dirty="0"/>
              <a:t>offender’s histology</a:t>
            </a:r>
            <a:r>
              <a:rPr lang="km-KH" sz="2200" dirty="0"/>
              <a:t>) </a:t>
            </a:r>
            <a:r>
              <a:rPr lang="en-AU" sz="2200" dirty="0"/>
              <a:t> </a:t>
            </a:r>
            <a:r>
              <a:rPr lang="km-KH" sz="2200" dirty="0"/>
              <a:t>ឧទាហរណ៍៖ សំលៀកបំពាក់របស់កុមារបើសិនជាមាន តើជនល្មើសមានកូនឬទេ? </a:t>
            </a:r>
          </a:p>
          <a:p>
            <a:pPr lvl="1">
              <a:lnSpc>
                <a:spcPct val="150000"/>
              </a:lnSpc>
              <a:spcBef>
                <a:spcPts val="0"/>
              </a:spcBef>
              <a:buClrTx/>
              <a:buFont typeface="Arial" panose="020B0604020202020204" pitchFamily="34" charset="0"/>
              <a:buChar char="•"/>
            </a:pPr>
            <a:r>
              <a:rPr lang="km-KH" sz="2200" dirty="0"/>
              <a:t>ឧបករណ៍អេឡិចត្រូនិច្ច ក៏ដូចជាសម្ភារៈផ្សេងៗ</a:t>
            </a:r>
            <a:endParaRPr lang="en-AU" sz="2200" b="1" dirty="0">
              <a:solidFill>
                <a:srgbClr val="FF0000"/>
              </a:solidFill>
            </a:endParaRPr>
          </a:p>
          <a:p>
            <a:pPr>
              <a:buClrTx/>
            </a:pPr>
            <a:endParaRPr lang="en-AU" sz="2500" b="1" dirty="0">
              <a:solidFill>
                <a:srgbClr val="FF0000"/>
              </a:solidFill>
            </a:endParaRPr>
          </a:p>
        </p:txBody>
      </p:sp>
      <p:sp>
        <p:nvSpPr>
          <p:cNvPr id="5" name="Title 4"/>
          <p:cNvSpPr txBox="1">
            <a:spLocks/>
          </p:cNvSpPr>
          <p:nvPr/>
        </p:nvSpPr>
        <p:spPr>
          <a:xfrm>
            <a:off x="1547664" y="188640"/>
            <a:ext cx="6143455" cy="720080"/>
          </a:xfrm>
          <a:prstGeom prst="rect">
            <a:avLst/>
          </a:prstGeom>
        </p:spPr>
        <p:txBody>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4400" b="1" dirty="0"/>
              <a:t>ការឆែកឆេរ  </a:t>
            </a:r>
            <a:endParaRPr lang="en-AU" sz="4400" b="1" dirty="0"/>
          </a:p>
        </p:txBody>
      </p:sp>
    </p:spTree>
    <p:extLst>
      <p:ext uri="{BB962C8B-B14F-4D97-AF65-F5344CB8AC3E}">
        <p14:creationId xmlns:p14="http://schemas.microsoft.com/office/powerpoint/2010/main" val="16288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268761"/>
            <a:ext cx="3559541" cy="239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752498"/>
            <a:ext cx="3559541" cy="242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1268761"/>
            <a:ext cx="3571150" cy="239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7290" y="3752498"/>
            <a:ext cx="3565900" cy="250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4"/>
          <p:cNvSpPr txBox="1">
            <a:spLocks/>
          </p:cNvSpPr>
          <p:nvPr/>
        </p:nvSpPr>
        <p:spPr>
          <a:xfrm>
            <a:off x="1547664" y="188640"/>
            <a:ext cx="6143455" cy="720080"/>
          </a:xfrm>
          <a:prstGeom prst="rect">
            <a:avLst/>
          </a:prstGeom>
        </p:spPr>
        <p:txBody>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4400" b="1" dirty="0"/>
              <a:t>ការឆែកឆេរ  </a:t>
            </a:r>
            <a:endParaRPr lang="en-AU" sz="4400" b="1" dirty="0"/>
          </a:p>
        </p:txBody>
      </p:sp>
    </p:spTree>
    <p:extLst>
      <p:ext uri="{BB962C8B-B14F-4D97-AF65-F5344CB8AC3E}">
        <p14:creationId xmlns:p14="http://schemas.microsoft.com/office/powerpoint/2010/main" val="15934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268760"/>
            <a:ext cx="9144000" cy="4864897"/>
          </a:xfrm>
        </p:spPr>
        <p:txBody>
          <a:bodyPr>
            <a:noAutofit/>
          </a:bodyPr>
          <a:lstStyle/>
          <a:p>
            <a:pPr marL="68580" indent="0">
              <a:lnSpc>
                <a:spcPct val="160000"/>
              </a:lnSpc>
              <a:spcBef>
                <a:spcPts val="0"/>
              </a:spcBef>
              <a:buClrTx/>
              <a:buNone/>
            </a:pPr>
            <a:r>
              <a:rPr lang="km-KH" sz="1800" b="1" dirty="0"/>
              <a:t>តើការឆែកឆេរបានល្អអាចជួយដល់ការទប់ស្កាត់ ការស្វែងរក និងការបង្រ្កាបដូចម្តេចខ្លះ? </a:t>
            </a:r>
          </a:p>
          <a:p>
            <a:pPr lvl="1">
              <a:lnSpc>
                <a:spcPct val="160000"/>
              </a:lnSpc>
              <a:spcBef>
                <a:spcPts val="0"/>
              </a:spcBef>
              <a:buClrTx/>
              <a:buFont typeface="Arial" panose="020B0604020202020204" pitchFamily="34" charset="0"/>
              <a:buChar char="•"/>
            </a:pPr>
            <a:r>
              <a:rPr lang="km-KH" sz="2000" dirty="0"/>
              <a:t>កំណត់អត្តសញ្ញាណជនរងគ្រោះបន្ថែមទៀត</a:t>
            </a:r>
          </a:p>
          <a:p>
            <a:pPr lvl="1">
              <a:lnSpc>
                <a:spcPct val="160000"/>
              </a:lnSpc>
              <a:spcBef>
                <a:spcPts val="0"/>
              </a:spcBef>
              <a:buClrTx/>
              <a:buFont typeface="Arial" panose="020B0604020202020204" pitchFamily="34" charset="0"/>
              <a:buChar char="•"/>
            </a:pPr>
            <a:r>
              <a:rPr lang="km-KH" sz="2000" dirty="0"/>
              <a:t>កំណត់អត្តសញ្ញាណជនល្មើសបន្ថែមទៀត</a:t>
            </a:r>
          </a:p>
          <a:p>
            <a:pPr lvl="1">
              <a:lnSpc>
                <a:spcPct val="160000"/>
              </a:lnSpc>
              <a:spcBef>
                <a:spcPts val="0"/>
              </a:spcBef>
              <a:buClrTx/>
              <a:buFont typeface="Arial" panose="020B0604020202020204" pitchFamily="34" charset="0"/>
              <a:buChar char="•"/>
            </a:pPr>
            <a:r>
              <a:rPr lang="km-KH" sz="2000" dirty="0"/>
              <a:t>ប្រមូលព័ត៌មានចារកម្មដើម្បីកំណត់សម្រាប់រៀបចំប្រតិបត្តិការជាក់ស្តែង (</a:t>
            </a:r>
            <a:r>
              <a:rPr lang="en-AU" sz="2000" dirty="0"/>
              <a:t>modus operandi</a:t>
            </a:r>
            <a:r>
              <a:rPr lang="km-KH" sz="2000" dirty="0"/>
              <a:t>)</a:t>
            </a:r>
          </a:p>
          <a:p>
            <a:pPr lvl="1">
              <a:lnSpc>
                <a:spcPct val="160000"/>
              </a:lnSpc>
              <a:spcBef>
                <a:spcPts val="0"/>
              </a:spcBef>
              <a:buClrTx/>
              <a:buFont typeface="Arial" panose="020B0604020202020204" pitchFamily="34" charset="0"/>
              <a:buChar char="•"/>
            </a:pPr>
            <a:r>
              <a:rPr lang="km-KH" sz="2000" dirty="0"/>
              <a:t>កំណត់ព័ត៌មានចារកម្ម និងចំណុចប្រឈមផ្នែកច្បាប់ដើម្បីបំពេញបន្ថែម</a:t>
            </a:r>
          </a:p>
          <a:p>
            <a:pPr lvl="1">
              <a:lnSpc>
                <a:spcPct val="160000"/>
              </a:lnSpc>
              <a:spcBef>
                <a:spcPts val="0"/>
              </a:spcBef>
              <a:buClrTx/>
              <a:buFont typeface="Arial" panose="020B0604020202020204" pitchFamily="34" charset="0"/>
              <a:buChar char="•"/>
            </a:pPr>
            <a:r>
              <a:rPr lang="km-KH" sz="2000" dirty="0"/>
              <a:t>ធានាថាមានភស្តុតាងល្អប្រសើរសម្រាប់គាំទ្រដល់ការចោទប្រកាន់ឲ្យបានជោគជ័យ</a:t>
            </a:r>
          </a:p>
          <a:p>
            <a:pPr lvl="1">
              <a:lnSpc>
                <a:spcPct val="160000"/>
              </a:lnSpc>
              <a:spcBef>
                <a:spcPts val="0"/>
              </a:spcBef>
              <a:buClrTx/>
              <a:buFont typeface="Arial" panose="020B0604020202020204" pitchFamily="34" charset="0"/>
              <a:buChar char="•"/>
            </a:pPr>
            <a:r>
              <a:rPr lang="km-KH" sz="2000" dirty="0"/>
              <a:t>ទប់ស្កាត់ការធ្វើឲ្យរងគ្រោះសារជាថ្មីដោយសារការចែកចាយរូបភាព និងវីដេអូ</a:t>
            </a:r>
            <a:endParaRPr lang="en-AU" sz="2000" dirty="0"/>
          </a:p>
          <a:p>
            <a:pPr>
              <a:buClrTx/>
            </a:pPr>
            <a:endParaRPr lang="en-AU" sz="1800" b="1" dirty="0">
              <a:solidFill>
                <a:srgbClr val="FF0000"/>
              </a:solidFill>
            </a:endParaRPr>
          </a:p>
          <a:p>
            <a:pPr>
              <a:buClrTx/>
            </a:pPr>
            <a:endParaRPr lang="en-AU" b="1" dirty="0">
              <a:solidFill>
                <a:srgbClr val="FF0000"/>
              </a:solidFill>
            </a:endParaRPr>
          </a:p>
        </p:txBody>
      </p:sp>
      <p:sp>
        <p:nvSpPr>
          <p:cNvPr id="5" name="Title 4"/>
          <p:cNvSpPr txBox="1">
            <a:spLocks/>
          </p:cNvSpPr>
          <p:nvPr/>
        </p:nvSpPr>
        <p:spPr>
          <a:xfrm>
            <a:off x="1547664" y="188640"/>
            <a:ext cx="6143455" cy="720080"/>
          </a:xfrm>
          <a:prstGeom prst="rect">
            <a:avLst/>
          </a:prstGeom>
        </p:spPr>
        <p:txBody>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4400" b="1" dirty="0"/>
              <a:t>ការឆែកឆេរ  </a:t>
            </a:r>
            <a:endParaRPr lang="en-AU" sz="4400" b="1" dirty="0"/>
          </a:p>
        </p:txBody>
      </p:sp>
    </p:spTree>
    <p:extLst>
      <p:ext uri="{BB962C8B-B14F-4D97-AF65-F5344CB8AC3E}">
        <p14:creationId xmlns:p14="http://schemas.microsoft.com/office/powerpoint/2010/main" val="16765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1524889" y="3284984"/>
            <a:ext cx="6143455" cy="720080"/>
          </a:xfrm>
          <a:prstGeom prst="rect">
            <a:avLst/>
          </a:prstGeom>
        </p:spPr>
        <p:txBody>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4800" b="1" dirty="0"/>
              <a:t>ដីកាឆែកឆេរ</a:t>
            </a:r>
          </a:p>
          <a:p>
            <a:pPr algn="ctr"/>
            <a:r>
              <a:rPr lang="km-KH" sz="4400" dirty="0"/>
              <a:t>ការទុកដាក់ភស្តុតាង</a:t>
            </a:r>
            <a:r>
              <a:rPr lang="km-KH" sz="4800" b="1" dirty="0"/>
              <a:t>  </a:t>
            </a:r>
            <a:endParaRPr lang="en-AU" sz="4800" b="1" dirty="0"/>
          </a:p>
        </p:txBody>
      </p:sp>
    </p:spTree>
    <p:extLst>
      <p:ext uri="{BB962C8B-B14F-4D97-AF65-F5344CB8AC3E}">
        <p14:creationId xmlns:p14="http://schemas.microsoft.com/office/powerpoint/2010/main" val="353634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99592" y="1268760"/>
            <a:ext cx="7772173" cy="4864897"/>
          </a:xfrm>
        </p:spPr>
        <p:txBody>
          <a:bodyPr>
            <a:normAutofit/>
          </a:bodyPr>
          <a:lstStyle/>
          <a:p>
            <a:pPr marL="68580" indent="0">
              <a:buClrTx/>
              <a:buNone/>
            </a:pPr>
            <a:r>
              <a:rPr lang="km-KH" sz="2200" dirty="0"/>
              <a:t>ការដែលអាចទទួលយក</a:t>
            </a:r>
            <a:r>
              <a:rPr lang="km-KH" sz="2200" b="1" u="sng" dirty="0"/>
              <a:t>ជាភស្តុតាងបាន</a:t>
            </a:r>
            <a:r>
              <a:rPr lang="km-KH" sz="2200" dirty="0"/>
              <a:t>ដោយសារ៖</a:t>
            </a:r>
            <a:endParaRPr lang="en-AU" sz="2200" dirty="0"/>
          </a:p>
          <a:p>
            <a:pPr lvl="1">
              <a:buClrTx/>
              <a:buFont typeface="Arial" panose="020B0604020202020204" pitchFamily="34" charset="0"/>
              <a:buChar char="•"/>
            </a:pPr>
            <a:r>
              <a:rPr lang="km-KH" sz="2200" dirty="0"/>
              <a:t>ការប្រឡាក់ </a:t>
            </a:r>
          </a:p>
          <a:p>
            <a:pPr lvl="1">
              <a:buClrTx/>
              <a:buFont typeface="Arial" panose="020B0604020202020204" pitchFamily="34" charset="0"/>
              <a:buChar char="•"/>
            </a:pPr>
            <a:r>
              <a:rPr lang="km-KH" sz="2200" dirty="0"/>
              <a:t>មានភស្តុតាងជាប់គ្នាបន្តបន្ទាប់</a:t>
            </a:r>
          </a:p>
          <a:p>
            <a:pPr lvl="1">
              <a:buClrTx/>
              <a:buFont typeface="Arial" panose="020B0604020202020204" pitchFamily="34" charset="0"/>
              <a:buChar char="•"/>
            </a:pPr>
            <a:r>
              <a:rPr lang="km-KH" sz="2200" dirty="0"/>
              <a:t>មានការទាក់ទង ឬការផ្ទេរកន្លងមក</a:t>
            </a:r>
            <a:r>
              <a:rPr lang="en-AU" sz="2200" dirty="0"/>
              <a:t> </a:t>
            </a:r>
          </a:p>
          <a:p>
            <a:pPr lvl="1">
              <a:buClrTx/>
              <a:buFont typeface="Arial" panose="020B0604020202020204" pitchFamily="34" charset="0"/>
              <a:buChar char="•"/>
            </a:pPr>
            <a:r>
              <a:rPr lang="km-KH" sz="2200" dirty="0"/>
              <a:t>ការត្រួតពិនិត្យដោយសមាជិកដែលមិនបានទទួលការបណ្តុះបណ្តាលការធ្វើកោសលវិច័យ៖</a:t>
            </a:r>
          </a:p>
          <a:p>
            <a:pPr lvl="2">
              <a:buClrTx/>
              <a:buFont typeface="Arial" panose="020B0604020202020204" pitchFamily="34" charset="0"/>
              <a:buChar char="•"/>
            </a:pPr>
            <a:r>
              <a:rPr lang="km-KH" sz="2200" dirty="0"/>
              <a:t>ការធ្វើឲ្យខូចភស្តុតាងរូបវន្ត័សំខាន់ៗ</a:t>
            </a:r>
          </a:p>
          <a:p>
            <a:pPr lvl="2">
              <a:buClrTx/>
              <a:buFont typeface="Arial" panose="020B0604020202020204" pitchFamily="34" charset="0"/>
              <a:buChar char="•"/>
            </a:pPr>
            <a:r>
              <a:rPr lang="km-KH" sz="2200" dirty="0"/>
              <a:t>ធ្វើឲ្យឆ្លងមេរោគ ឬប្រឡាក់សម្ភារៈ/ឧបករណ៍</a:t>
            </a:r>
          </a:p>
          <a:p>
            <a:pPr lvl="2">
              <a:buClrTx/>
              <a:buFont typeface="Arial" panose="020B0604020202020204" pitchFamily="34" charset="0"/>
              <a:buChar char="•"/>
            </a:pPr>
            <a:r>
              <a:rPr lang="km-KH" sz="2200" dirty="0"/>
              <a:t>ធ្វើឲ្យខូចទ្រង់ទ្រាយដើមនៃវត្ថុតាង</a:t>
            </a:r>
            <a:endParaRPr lang="en-AU" sz="2500" b="1" dirty="0">
              <a:solidFill>
                <a:srgbClr val="FF0000"/>
              </a:solidFill>
            </a:endParaRPr>
          </a:p>
          <a:p>
            <a:pPr marL="68580" indent="0" algn="ctr">
              <a:buClrTx/>
              <a:buNone/>
            </a:pPr>
            <a:r>
              <a:rPr lang="km-KH" sz="2500" b="1" dirty="0">
                <a:solidFill>
                  <a:srgbClr val="FF0000"/>
                </a:solidFill>
              </a:rPr>
              <a:t>គ្រប់កន្លែងត្រូវមានអ្នកធ្វើកោសលវិច័យជានិច្ច</a:t>
            </a:r>
            <a:endParaRPr lang="en-AU" sz="2500" b="1" dirty="0">
              <a:solidFill>
                <a:srgbClr val="FF0000"/>
              </a:solidFill>
            </a:endParaRPr>
          </a:p>
        </p:txBody>
      </p:sp>
      <p:sp>
        <p:nvSpPr>
          <p:cNvPr id="6" name="Title 1"/>
          <p:cNvSpPr txBox="1">
            <a:spLocks/>
          </p:cNvSpPr>
          <p:nvPr/>
        </p:nvSpPr>
        <p:spPr>
          <a:xfrm>
            <a:off x="1946047"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3600" b="1" dirty="0">
                <a:latin typeface="Kh Battambang" panose="02000500000000020004" pitchFamily="2" charset="0"/>
                <a:cs typeface="Kh Battambang" panose="02000500000000020004" pitchFamily="2" charset="0"/>
              </a:rPr>
              <a:t>ការចាត់ចែងទុកដាក់ភស្តុតាង</a:t>
            </a:r>
            <a:endParaRPr lang="en-AU" sz="3600" b="1" dirty="0"/>
          </a:p>
        </p:txBody>
      </p:sp>
    </p:spTree>
    <p:extLst>
      <p:ext uri="{BB962C8B-B14F-4D97-AF65-F5344CB8AC3E}">
        <p14:creationId xmlns:p14="http://schemas.microsoft.com/office/powerpoint/2010/main" val="243814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1268760"/>
            <a:ext cx="8276229" cy="4864897"/>
          </a:xfrm>
        </p:spPr>
        <p:txBody>
          <a:bodyPr>
            <a:normAutofit/>
          </a:bodyPr>
          <a:lstStyle/>
          <a:p>
            <a:pPr marL="68580" indent="0">
              <a:buClrTx/>
              <a:buNone/>
              <a:defRPr/>
            </a:pPr>
            <a:r>
              <a:rPr lang="km-KH" sz="2800" b="1" dirty="0">
                <a:latin typeface="Kh Battambang" panose="02000500000000020004" pitchFamily="2" charset="0"/>
                <a:cs typeface="Kh Battambang" panose="02000500000000020004" pitchFamily="2" charset="0"/>
              </a:rPr>
              <a:t>តើយើងធ្វើដូចម្តេចដើម្បីចៀសវាងភស្តុតាងខូចគុណភាព?</a:t>
            </a:r>
          </a:p>
          <a:p>
            <a:pPr lvl="1">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កត់ត្រាទីតាំងនៃវត្ថុតាងមុនពេលរឹបអូស </a:t>
            </a:r>
            <a:r>
              <a:rPr lang="en-AU" dirty="0">
                <a:latin typeface="Kh Battambang" panose="02000500000000020004" pitchFamily="2" charset="0"/>
                <a:cs typeface="Kh Battambang" panose="02000500000000020004" pitchFamily="2" charset="0"/>
              </a:rPr>
              <a:t>(</a:t>
            </a:r>
            <a:r>
              <a:rPr lang="km-KH" dirty="0">
                <a:latin typeface="Kh Battambang" panose="02000500000000020004" pitchFamily="2" charset="0"/>
                <a:cs typeface="Kh Battambang" panose="02000500000000020004" pitchFamily="2" charset="0"/>
              </a:rPr>
              <a:t>ថតយករូបភាព/ថតវីដេអូ/កំណត់ហេតុ)</a:t>
            </a:r>
          </a:p>
          <a:p>
            <a:pPr lvl="1">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កត់ត្រាឲ្យបានច្បាស់លាស់ សម្អិតអំពីវត្ថុរឹបអូស និងវត្ថុតាង</a:t>
            </a:r>
            <a:endParaRPr lang="en-AU" dirty="0">
              <a:latin typeface="Kh Battambang" panose="02000500000000020004" pitchFamily="2" charset="0"/>
              <a:cs typeface="Kh Battambang" panose="02000500000000020004" pitchFamily="2" charset="0"/>
            </a:endParaRPr>
          </a:p>
          <a:p>
            <a:pPr lvl="1">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កត់ត្រាវត្ថុតាងក្នុងសៀវភៅកំណត់ហេតុ</a:t>
            </a:r>
          </a:p>
          <a:p>
            <a:pPr lvl="1">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វេចខ្ចប់វត្ថុតាងដោយឡែកៗពីគ្នាដើម្បីរក្សាបាននូវគុណភាពសម្រាប់ធ្វើកោសលវិច័យ និងចៀសវាងការភាន់ច្រឡំ</a:t>
            </a:r>
          </a:p>
          <a:p>
            <a:pPr lvl="1">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ត្រូវប្រើឧបករណ៍ការពារខ្លួន (ស្រោមដៃជាដើម)</a:t>
            </a:r>
          </a:p>
          <a:p>
            <a:pPr lvl="1">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ទុកដាក់វត្ថុតាងឲ្យមានសុវត្ថិភាពក្នុងបន្ទប់ចាក់សោរ (បិទចំណាំភាពដើម)</a:t>
            </a:r>
          </a:p>
          <a:p>
            <a:pPr lvl="1">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រៀបចំទុកដាក់ឲ្យបានល្អ មិនគរលើគ្នា</a:t>
            </a:r>
            <a:endParaRPr lang="en-AU" dirty="0">
              <a:latin typeface="Kh Battambang" panose="02000500000000020004" pitchFamily="2" charset="0"/>
              <a:cs typeface="Kh Battambang" panose="02000500000000020004" pitchFamily="2" charset="0"/>
            </a:endParaRPr>
          </a:p>
          <a:p>
            <a:pPr lvl="1">
              <a:buClrTx/>
              <a:buFont typeface="Arial" panose="020B0604020202020204" pitchFamily="34" charset="0"/>
              <a:buChar char="•"/>
              <a:defRPr/>
            </a:pPr>
            <a:endParaRPr lang="en-AU" sz="2800" dirty="0"/>
          </a:p>
          <a:p>
            <a:pPr marL="68580" indent="0">
              <a:buClrTx/>
              <a:buNone/>
            </a:pPr>
            <a:endParaRPr lang="en-AU" sz="4800" dirty="0"/>
          </a:p>
        </p:txBody>
      </p:sp>
      <p:sp>
        <p:nvSpPr>
          <p:cNvPr id="6" name="Title 1"/>
          <p:cNvSpPr txBox="1">
            <a:spLocks/>
          </p:cNvSpPr>
          <p:nvPr/>
        </p:nvSpPr>
        <p:spPr>
          <a:xfrm>
            <a:off x="1946047"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3600" b="1" dirty="0">
                <a:latin typeface="Kh Battambang" panose="02000500000000020004" pitchFamily="2" charset="0"/>
                <a:cs typeface="Kh Battambang" panose="02000500000000020004" pitchFamily="2" charset="0"/>
              </a:rPr>
              <a:t>ការចាត់ចែងទុកដាក់ភស្តុតាង</a:t>
            </a:r>
            <a:endParaRPr lang="en-AU" sz="3600" b="1" dirty="0"/>
          </a:p>
        </p:txBody>
      </p:sp>
    </p:spTree>
    <p:extLst>
      <p:ext uri="{BB962C8B-B14F-4D97-AF65-F5344CB8AC3E}">
        <p14:creationId xmlns:p14="http://schemas.microsoft.com/office/powerpoint/2010/main" val="26411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1340768"/>
            <a:ext cx="6886575"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946047"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3600" b="1" dirty="0">
                <a:latin typeface="Kh Battambang" panose="02000500000000020004" pitchFamily="2" charset="0"/>
                <a:cs typeface="Kh Battambang" panose="02000500000000020004" pitchFamily="2" charset="0"/>
              </a:rPr>
              <a:t>ការចាត់ចែងទុកដាក់ភស្តុតាង</a:t>
            </a:r>
            <a:endParaRPr lang="en-AU" sz="3600" b="1" dirty="0"/>
          </a:p>
        </p:txBody>
      </p:sp>
    </p:spTree>
    <p:extLst>
      <p:ext uri="{BB962C8B-B14F-4D97-AF65-F5344CB8AC3E}">
        <p14:creationId xmlns:p14="http://schemas.microsoft.com/office/powerpoint/2010/main" val="360681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68760"/>
            <a:ext cx="8348757" cy="4864897"/>
          </a:xfrm>
        </p:spPr>
        <p:txBody>
          <a:bodyPr>
            <a:normAutofit lnSpcReduction="10000"/>
          </a:bodyPr>
          <a:lstStyle/>
          <a:p>
            <a:pPr marL="68580" indent="0" algn="ctr">
              <a:buClrTx/>
              <a:buNone/>
            </a:pPr>
            <a:r>
              <a:rPr lang="km-KH" sz="2800" u="sng" dirty="0">
                <a:solidFill>
                  <a:srgbClr val="FFC000"/>
                </a:solidFill>
                <a:latin typeface="Moul" panose="02000500000000000000" pitchFamily="2" charset="0"/>
                <a:cs typeface="Moul" panose="02000500000000000000" pitchFamily="2" charset="0"/>
              </a:rPr>
              <a:t>វិធានមាស</a:t>
            </a:r>
          </a:p>
          <a:p>
            <a:pPr marL="68580" indent="0" algn="ctr">
              <a:buClrTx/>
              <a:buNone/>
            </a:pPr>
            <a:r>
              <a:rPr lang="en-AU" b="1" u="sng" dirty="0">
                <a:solidFill>
                  <a:srgbClr val="FFC000"/>
                </a:solidFill>
              </a:rPr>
              <a:t>GOLDEN RULE:</a:t>
            </a:r>
          </a:p>
          <a:p>
            <a:pPr marL="68580" indent="0" algn="ctr">
              <a:lnSpc>
                <a:spcPct val="160000"/>
              </a:lnSpc>
              <a:spcBef>
                <a:spcPts val="0"/>
              </a:spcBef>
              <a:buClrTx/>
              <a:buNone/>
            </a:pPr>
            <a:r>
              <a:rPr lang="km-KH" sz="2800" dirty="0">
                <a:solidFill>
                  <a:srgbClr val="FF0000"/>
                </a:solidFill>
                <a:latin typeface="Moul" panose="02000500000000000000" pitchFamily="2" charset="0"/>
                <a:cs typeface="Moul" panose="02000500000000000000" pitchFamily="2" charset="0"/>
              </a:rPr>
              <a:t>ហាមប៉ះពាល់, ផ្លាស់ប្តូរ, កែ ឬ ប្តូរទីតាំងវត្ថុតាងក្នុងកន្លែងកើតហេតុឧក្រឹដ្ឋកម្ម លុះត្រាតែមានការកត់ត្រារួចរាល់ កំណត់អត្តសញ្ញាណ និងថតជារូបភាព </a:t>
            </a:r>
          </a:p>
          <a:p>
            <a:pPr marL="68580" indent="0" algn="ctr">
              <a:buClrTx/>
              <a:buNone/>
            </a:pPr>
            <a:r>
              <a:rPr lang="km-KH" sz="3500" dirty="0">
                <a:solidFill>
                  <a:srgbClr val="FF0000"/>
                </a:solidFill>
              </a:rPr>
              <a:t>(</a:t>
            </a:r>
            <a:r>
              <a:rPr lang="en-AU" sz="3500" dirty="0">
                <a:solidFill>
                  <a:srgbClr val="FF0000"/>
                </a:solidFill>
              </a:rPr>
              <a:t>Never touch, change, alter or move anything within a crime scene, until it has been documented, identified and photographed</a:t>
            </a:r>
            <a:r>
              <a:rPr lang="km-KH" sz="3500" dirty="0">
                <a:solidFill>
                  <a:srgbClr val="FF0000"/>
                </a:solidFill>
              </a:rPr>
              <a:t>)</a:t>
            </a:r>
            <a:endParaRPr lang="en-AU" sz="3500" dirty="0">
              <a:solidFill>
                <a:srgbClr val="FF0000"/>
              </a:solidFill>
            </a:endParaRPr>
          </a:p>
        </p:txBody>
      </p:sp>
      <p:sp>
        <p:nvSpPr>
          <p:cNvPr id="6" name="Title 1"/>
          <p:cNvSpPr txBox="1">
            <a:spLocks/>
          </p:cNvSpPr>
          <p:nvPr/>
        </p:nvSpPr>
        <p:spPr>
          <a:xfrm>
            <a:off x="1946047"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3600" b="1" dirty="0">
                <a:latin typeface="Kh Battambang" panose="02000500000000020004" pitchFamily="2" charset="0"/>
                <a:cs typeface="Kh Battambang" panose="02000500000000020004" pitchFamily="2" charset="0"/>
              </a:rPr>
              <a:t>ការចាត់ចែងទុកដាក់ភស្តុតាង</a:t>
            </a:r>
            <a:endParaRPr lang="en-AU" sz="3600" b="1" dirty="0"/>
          </a:p>
        </p:txBody>
      </p:sp>
    </p:spTree>
    <p:extLst>
      <p:ext uri="{BB962C8B-B14F-4D97-AF65-F5344CB8AC3E}">
        <p14:creationId xmlns:p14="http://schemas.microsoft.com/office/powerpoint/2010/main" val="398207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429000"/>
            <a:ext cx="7772400" cy="936104"/>
          </a:xfrm>
        </p:spPr>
        <p:txBody>
          <a:bodyPr/>
          <a:lstStyle/>
          <a:p>
            <a:pPr algn="ctr"/>
            <a:r>
              <a:rPr lang="km-KH" sz="3600" dirty="0">
                <a:latin typeface="Kh Muol" panose="02000500000000020004" pitchFamily="2" charset="0"/>
                <a:cs typeface="Kh Muol" panose="02000500000000020004" pitchFamily="2" charset="0"/>
              </a:rPr>
              <a:t>ការគ្រប់គ្រងជនរងគ្រោះ</a:t>
            </a:r>
            <a:endParaRPr lang="en-AU" sz="7200" dirty="0">
              <a:latin typeface="Kh Muol" panose="02000500000000020004" pitchFamily="2" charset="0"/>
              <a:cs typeface="Kh Muol" panose="02000500000000020004" pitchFamily="2" charset="0"/>
            </a:endParaRPr>
          </a:p>
        </p:txBody>
      </p:sp>
    </p:spTree>
    <p:extLst>
      <p:ext uri="{BB962C8B-B14F-4D97-AF65-F5344CB8AC3E}">
        <p14:creationId xmlns:p14="http://schemas.microsoft.com/office/powerpoint/2010/main" val="46185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2400" b="1" dirty="0"/>
              <a:t/>
            </a:r>
            <a:br>
              <a:rPr lang="en-AU" sz="2400" b="1" dirty="0"/>
            </a:br>
            <a:r>
              <a:rPr lang="km-KH" sz="4400" b="1" dirty="0"/>
              <a:t>ការប្រឈមក្នុងការអនុវត្តច្បាប់ </a:t>
            </a:r>
            <a:r>
              <a:rPr lang="km-KH" sz="2400" b="1" dirty="0"/>
              <a:t>(</a:t>
            </a:r>
            <a:r>
              <a:rPr lang="en-AU" sz="2400" b="1" dirty="0"/>
              <a:t>Law Enforcement Challenges</a:t>
            </a:r>
            <a:r>
              <a:rPr lang="km-KH" sz="2400" b="1" dirty="0"/>
              <a:t>)</a:t>
            </a:r>
            <a:endParaRPr lang="en-AU" sz="5400" b="1" dirty="0"/>
          </a:p>
        </p:txBody>
      </p:sp>
      <p:sp>
        <p:nvSpPr>
          <p:cNvPr id="3" name="Title 1"/>
          <p:cNvSpPr txBox="1">
            <a:spLocks/>
          </p:cNvSpPr>
          <p:nvPr/>
        </p:nvSpPr>
        <p:spPr>
          <a:xfrm>
            <a:off x="3409082" y="332656"/>
            <a:ext cx="5734918" cy="93610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en-AU" sz="1800" b="1" dirty="0"/>
              <a:t/>
            </a:r>
            <a:br>
              <a:rPr lang="en-AU" sz="1800" b="1" dirty="0"/>
            </a:br>
            <a:r>
              <a:rPr lang="km-KH" sz="3600" b="1" dirty="0"/>
              <a:t>នគរបាលសហព័ន្ធអូស្រ្តាលី</a:t>
            </a:r>
            <a:endParaRPr lang="en-AU" sz="4400" b="1" dirty="0"/>
          </a:p>
        </p:txBody>
      </p:sp>
    </p:spTree>
    <p:extLst>
      <p:ext uri="{BB962C8B-B14F-4D97-AF65-F5344CB8AC3E}">
        <p14:creationId xmlns:p14="http://schemas.microsoft.com/office/powerpoint/2010/main" val="275110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1196752"/>
            <a:ext cx="8204221" cy="4864897"/>
          </a:xfrm>
        </p:spPr>
        <p:txBody>
          <a:bodyPr>
            <a:normAutofit/>
          </a:bodyPr>
          <a:lstStyle/>
          <a:p>
            <a:pPr marL="68580" indent="0">
              <a:lnSpc>
                <a:spcPct val="160000"/>
              </a:lnSpc>
              <a:spcBef>
                <a:spcPts val="0"/>
              </a:spcBef>
              <a:buNone/>
            </a:pPr>
            <a:r>
              <a:rPr lang="km-KH" sz="3200" dirty="0">
                <a:latin typeface="Kh Battambang" panose="02000500000000020004" pitchFamily="2" charset="0"/>
                <a:cs typeface="Kh Battambang" panose="02000500000000020004" pitchFamily="2" charset="0"/>
              </a:rPr>
              <a:t>គោលការណ៍សម្រាប់ឆ្លើយតបចំពោះជនរងគ្រោះ៖ </a:t>
            </a:r>
            <a:endParaRPr lang="km-KH" sz="3200" dirty="0"/>
          </a:p>
          <a:p>
            <a:pPr lvl="1">
              <a:lnSpc>
                <a:spcPct val="160000"/>
              </a:lnSpc>
              <a:spcBef>
                <a:spcPts val="0"/>
              </a:spcBef>
              <a:buClrTx/>
              <a:buFont typeface="Arial" panose="020B0604020202020204" pitchFamily="34" charset="0"/>
              <a:buChar char="•"/>
            </a:pPr>
            <a:r>
              <a:rPr lang="km-KH" dirty="0">
                <a:latin typeface="Kh Battambang" panose="02000500000000020004" pitchFamily="2" charset="0"/>
                <a:cs typeface="Kh Battambang" panose="02000500000000020004" pitchFamily="2" charset="0"/>
              </a:rPr>
              <a:t>ជនរងគ្រោះត្រូវទទួលបានសេចក្តីថ្លៃថ្នូរ និងការគោរព</a:t>
            </a:r>
          </a:p>
          <a:p>
            <a:pPr lvl="1">
              <a:lnSpc>
                <a:spcPct val="160000"/>
              </a:lnSpc>
              <a:spcBef>
                <a:spcPts val="0"/>
              </a:spcBef>
              <a:buClrTx/>
              <a:buFont typeface="Arial" panose="020B0604020202020204" pitchFamily="34" charset="0"/>
              <a:buChar char="•"/>
            </a:pPr>
            <a:r>
              <a:rPr lang="km-KH" dirty="0">
                <a:latin typeface="Kh Battambang" panose="02000500000000020004" pitchFamily="2" charset="0"/>
                <a:cs typeface="Kh Battambang" panose="02000500000000020004" pitchFamily="2" charset="0"/>
              </a:rPr>
              <a:t>ជនរងគ្រោះត្រូវទទួលបានព័ត៌មានអំពីជម្រើសរបស់ពួកគេ</a:t>
            </a:r>
          </a:p>
          <a:p>
            <a:pPr lvl="1">
              <a:lnSpc>
                <a:spcPct val="160000"/>
              </a:lnSpc>
              <a:spcBef>
                <a:spcPts val="0"/>
              </a:spcBef>
              <a:buClrTx/>
              <a:buFont typeface="Arial" panose="020B0604020202020204" pitchFamily="34" charset="0"/>
              <a:buChar char="•"/>
            </a:pPr>
            <a:r>
              <a:rPr lang="km-KH" dirty="0">
                <a:latin typeface="Kh Battambang" panose="02000500000000020004" pitchFamily="2" charset="0"/>
                <a:cs typeface="Kh Battambang" panose="02000500000000020004" pitchFamily="2" charset="0"/>
              </a:rPr>
              <a:t>តម្រូវការខាងសុវត្ថិភាពជនរងគ្រោះ ត្រូវយកចិត្តទុកដាក់ជាបឋមខាងរូបវន្ត័ និងអារម្មណ៍ផ្លូវចិត្ត</a:t>
            </a:r>
          </a:p>
          <a:p>
            <a:pPr lvl="1">
              <a:lnSpc>
                <a:spcPct val="160000"/>
              </a:lnSpc>
              <a:spcBef>
                <a:spcPts val="0"/>
              </a:spcBef>
              <a:buClrTx/>
              <a:buFont typeface="Arial" panose="020B0604020202020204" pitchFamily="34" charset="0"/>
              <a:buChar char="•"/>
            </a:pPr>
            <a:r>
              <a:rPr lang="km-KH" dirty="0">
                <a:latin typeface="Kh Battambang" panose="02000500000000020004" pitchFamily="2" charset="0"/>
                <a:cs typeface="Kh Battambang" panose="02000500000000020004" pitchFamily="2" charset="0"/>
              </a:rPr>
              <a:t>ពិចារណារការចូលរួមរបស់អាណាព្យាបាល/ឪពុកម្តាយក្នុងពេលស៊ើបអង្កេតបទល្មើស</a:t>
            </a:r>
          </a:p>
          <a:p>
            <a:pPr lvl="1">
              <a:lnSpc>
                <a:spcPct val="160000"/>
              </a:lnSpc>
              <a:spcBef>
                <a:spcPts val="0"/>
              </a:spcBef>
              <a:buClrTx/>
              <a:buFont typeface="Arial" panose="020B0604020202020204" pitchFamily="34" charset="0"/>
              <a:buChar char="•"/>
            </a:pPr>
            <a:r>
              <a:rPr lang="km-KH" dirty="0">
                <a:latin typeface="Kh Battambang" panose="02000500000000020004" pitchFamily="2" charset="0"/>
                <a:cs typeface="Kh Battambang" panose="02000500000000020004" pitchFamily="2" charset="0"/>
              </a:rPr>
              <a:t>ការបើកចំហរព័ត៌មានជនរងគ្រោះអាចទទួលយកបាននៅពេលដំណើរការនីតិវិធីស៊ើបអង្កេត</a:t>
            </a:r>
          </a:p>
          <a:p>
            <a:pPr lvl="1">
              <a:lnSpc>
                <a:spcPct val="160000"/>
              </a:lnSpc>
              <a:spcBef>
                <a:spcPts val="0"/>
              </a:spcBef>
              <a:buClrTx/>
              <a:buFont typeface="Arial" panose="020B0604020202020204" pitchFamily="34" charset="0"/>
              <a:buChar char="•"/>
            </a:pPr>
            <a:r>
              <a:rPr lang="km-KH" u="sng" dirty="0">
                <a:latin typeface="Kh Battambang" panose="02000500000000020004" pitchFamily="2" charset="0"/>
                <a:cs typeface="Kh Battambang" panose="02000500000000020004" pitchFamily="2" charset="0"/>
              </a:rPr>
              <a:t>មិនត្រូវស្តាប់ចម្លើយ </a:t>
            </a:r>
            <a:r>
              <a:rPr lang="km-KH" dirty="0">
                <a:latin typeface="Kh Battambang" panose="02000500000000020004" pitchFamily="2" charset="0"/>
                <a:cs typeface="Kh Battambang" panose="02000500000000020004" pitchFamily="2" charset="0"/>
              </a:rPr>
              <a:t>(សម្ភាសន៍) កុមារនៅកន្លែងកើតហេតុឧក្រឹដ្ឋកម្មឡើយ។ ការរៀបចំស្តាប់ចម្លើយគួរធ្វើឡើងនៅកន្លែងផ្សេង</a:t>
            </a:r>
            <a:endParaRPr lang="en-US" dirty="0"/>
          </a:p>
        </p:txBody>
      </p:sp>
      <p:sp>
        <p:nvSpPr>
          <p:cNvPr id="5" name="Title 1"/>
          <p:cNvSpPr txBox="1">
            <a:spLocks/>
          </p:cNvSpPr>
          <p:nvPr/>
        </p:nvSpPr>
        <p:spPr>
          <a:xfrm>
            <a:off x="1043608" y="0"/>
            <a:ext cx="7772400" cy="93610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4000" dirty="0">
                <a:latin typeface="Kh Battambang" panose="02000500000000020004" pitchFamily="2" charset="0"/>
                <a:cs typeface="Kh Battambang" panose="02000500000000020004" pitchFamily="2" charset="0"/>
              </a:rPr>
              <a:t>ការគ្រប់គ្រងជនរងគ្រោះ</a:t>
            </a:r>
            <a:endParaRPr lang="en-AU" sz="8000" dirty="0">
              <a:latin typeface="Kh Battambang" panose="02000500000000020004" pitchFamily="2" charset="0"/>
              <a:cs typeface="Kh Battambang" panose="02000500000000020004" pitchFamily="2" charset="0"/>
            </a:endParaRPr>
          </a:p>
        </p:txBody>
      </p:sp>
    </p:spTree>
    <p:extLst>
      <p:ext uri="{BB962C8B-B14F-4D97-AF65-F5344CB8AC3E}">
        <p14:creationId xmlns:p14="http://schemas.microsoft.com/office/powerpoint/2010/main" val="391289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6047" y="188640"/>
            <a:ext cx="6298361" cy="661414"/>
          </a:xfrm>
        </p:spPr>
        <p:txBody>
          <a:bodyPr/>
          <a:lstStyle/>
          <a:p>
            <a:r>
              <a:rPr lang="km-KH" sz="3600" b="1" dirty="0">
                <a:latin typeface="Kh Battambang" panose="02000500000000020004" pitchFamily="2" charset="0"/>
                <a:cs typeface="Kh Battambang" panose="02000500000000020004" pitchFamily="2" charset="0"/>
              </a:rPr>
              <a:t>ការគ្រប់គ្រងជនរងគ្រោះ</a:t>
            </a:r>
            <a:endParaRPr lang="en-AU" sz="3600" b="1" dirty="0"/>
          </a:p>
        </p:txBody>
      </p:sp>
      <p:sp>
        <p:nvSpPr>
          <p:cNvPr id="4" name="Content Placeholder 3"/>
          <p:cNvSpPr>
            <a:spLocks noGrp="1"/>
          </p:cNvSpPr>
          <p:nvPr>
            <p:ph idx="1"/>
          </p:nvPr>
        </p:nvSpPr>
        <p:spPr>
          <a:xfrm>
            <a:off x="323528" y="1196752"/>
            <a:ext cx="8276229" cy="4864897"/>
          </a:xfrm>
        </p:spPr>
        <p:txBody>
          <a:bodyPr>
            <a:noAutofit/>
          </a:bodyPr>
          <a:lstStyle/>
          <a:p>
            <a:pPr marL="68580" indent="0">
              <a:lnSpc>
                <a:spcPct val="150000"/>
              </a:lnSpc>
              <a:spcBef>
                <a:spcPts val="0"/>
              </a:spcBef>
              <a:buClrTx/>
              <a:buNone/>
            </a:pPr>
            <a:r>
              <a:rPr lang="km-KH" sz="2800" b="1" dirty="0">
                <a:latin typeface="Kh Battambang" panose="02000500000000020004" pitchFamily="2" charset="0"/>
                <a:cs typeface="Kh Battambang" panose="02000500000000020004" pitchFamily="2" charset="0"/>
              </a:rPr>
              <a:t>ធានាឲ្យប្រាកដថា ជនរងគ្រោះ/អ្នកអាណាព្យាបាលទទួលបានព័ត៌មានអំពី៖</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លទ្ធភាព និងគោលបំណងនៃការធ្វើកោសលវិច័យវេជ្ជសាស្រ្ត </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លទ្ធភាពនៃការប្រឹក្សាយោបល់</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តួនាទីនគរបាល និងតម្រូវការរបាយការណ៍លម្អិត</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រយៈពេលចាំបាច់នៃការទទួលយករបាយការណ៍</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ត្រូវការរបាយការណ៍លម្អិតរបស់នគរបាល ក្នុងករណីដែលរឿងរ៉ាវត្រូវបញ្ជូនឡើងតុលាការ</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ការធ្វើសម្ភាសន៍ជនសង្ស័យ កាប្រើប្រាក់ធានាដើម្បីការពារការធ្វើឲ្យរងគ្រោះ/ការគម្រាមជនរងគ្រោះ</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នីតិវិធីតុលាការ និង តម្រូវការសាក្សី </a:t>
            </a:r>
          </a:p>
        </p:txBody>
      </p:sp>
    </p:spTree>
    <p:extLst>
      <p:ext uri="{BB962C8B-B14F-4D97-AF65-F5344CB8AC3E}">
        <p14:creationId xmlns:p14="http://schemas.microsoft.com/office/powerpoint/2010/main" val="44473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3568" y="1268760"/>
            <a:ext cx="7772173" cy="4864897"/>
          </a:xfrm>
        </p:spPr>
        <p:txBody>
          <a:bodyPr>
            <a:noAutofit/>
          </a:bodyPr>
          <a:lstStyle/>
          <a:p>
            <a:pPr marL="68580" indent="0">
              <a:lnSpc>
                <a:spcPct val="160000"/>
              </a:lnSpc>
              <a:spcBef>
                <a:spcPts val="0"/>
              </a:spcBef>
              <a:buClrTx/>
              <a:buNone/>
            </a:pPr>
            <a:r>
              <a:rPr lang="km-KH" sz="2000" b="1" dirty="0">
                <a:latin typeface="Kh Battambang" panose="02000500000000020004" pitchFamily="2" charset="0"/>
                <a:cs typeface="Kh Battambang" panose="02000500000000020004" pitchFamily="2" charset="0"/>
              </a:rPr>
              <a:t>កិច្ចការត្រូវពិចារណានៅពេលស្តាប់ចម្លើយកុមារជាជនរងគ្រោះ ៖</a:t>
            </a:r>
            <a:endParaRPr lang="km-KH" b="1" dirty="0"/>
          </a:p>
          <a:p>
            <a:pPr>
              <a:lnSpc>
                <a:spcPct val="16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វិធីសាស្រ្តដោយអារម្មណ៍ (ចំណុចរសើប) និង ការដឹងភាពងាយរងគ្រោះ </a:t>
            </a:r>
          </a:p>
          <a:p>
            <a:pPr>
              <a:lnSpc>
                <a:spcPct val="16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រៀបចំនូវបរិយាកាសនៃអារម្មណ៍របស់កុមារ និងធ្វើរបាយការណ៍</a:t>
            </a:r>
          </a:p>
          <a:p>
            <a:pPr>
              <a:lnSpc>
                <a:spcPct val="16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កំណត់អំពីអាយុលូតលាស់របស់កុមារ</a:t>
            </a:r>
          </a:p>
          <a:p>
            <a:pPr>
              <a:lnSpc>
                <a:spcPct val="16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កំណត់ខ្លួនឯងថា ជាអ្នកជួយសង្រ្គោះ</a:t>
            </a:r>
          </a:p>
          <a:p>
            <a:pPr>
              <a:lnSpc>
                <a:spcPct val="16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សួរកុមារថា តើ គេ (កុមារ) ដឹងទេថា ហេតុអ្វីបានជា ពួកគេមកជួបអ្នក (កុមារ)</a:t>
            </a:r>
          </a:p>
          <a:p>
            <a:pPr>
              <a:lnSpc>
                <a:spcPct val="16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កំណត់អំពីគោលការផ្ទៃក្នុង (ការពិត និង កុហក)</a:t>
            </a:r>
          </a:p>
          <a:p>
            <a:pPr>
              <a:lnSpc>
                <a:spcPct val="16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សួរកុមារឲ្យរៀបរាប់ដោយខ្លួនឯងផ្ទាល់អ្វីដែលបានកើតឡើង</a:t>
            </a:r>
          </a:p>
          <a:p>
            <a:pPr>
              <a:lnSpc>
                <a:spcPct val="16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ដោយចាប់ផ្តើម សំណួរបើក</a:t>
            </a:r>
            <a:r>
              <a:rPr lang="en-US" sz="2000" dirty="0">
                <a:latin typeface="Kh Battambang" panose="02000500000000020004" pitchFamily="2" charset="0"/>
                <a:cs typeface="Kh Battambang" panose="02000500000000020004" pitchFamily="2" charset="0"/>
              </a:rPr>
              <a:t>-</a:t>
            </a:r>
            <a:r>
              <a:rPr lang="km-KH" sz="2000" dirty="0">
                <a:latin typeface="Kh Battambang" panose="02000500000000020004" pitchFamily="2" charset="0"/>
                <a:cs typeface="Kh Battambang" panose="02000500000000020004" pitchFamily="2" charset="0"/>
              </a:rPr>
              <a:t>បិទ (</a:t>
            </a:r>
            <a:r>
              <a:rPr lang="en-AU" sz="2000" dirty="0"/>
              <a:t>open-ended questions</a:t>
            </a:r>
            <a:r>
              <a:rPr lang="km-KH" sz="2000" dirty="0"/>
              <a:t>) </a:t>
            </a:r>
            <a:r>
              <a:rPr lang="km-KH" sz="2000" dirty="0">
                <a:latin typeface="Kh Battambang" panose="02000500000000020004" pitchFamily="2" charset="0"/>
                <a:cs typeface="Kh Battambang" panose="02000500000000020004" pitchFamily="2" charset="0"/>
              </a:rPr>
              <a:t>និងត្រូវធ្វើសំណួរផ្ទាល់នៅពេលចាំបាច់</a:t>
            </a:r>
          </a:p>
          <a:p>
            <a:pPr>
              <a:lnSpc>
                <a:spcPct val="16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ត្រូវពិចារណាថា កុមារអាចប្រាប់អំពីជនរងគ្រោះផ្សេងទៀត។</a:t>
            </a:r>
            <a:endParaRPr lang="en-AU" sz="2000" dirty="0"/>
          </a:p>
          <a:p>
            <a:pPr marL="768096" lvl="2" indent="0">
              <a:buClrTx/>
              <a:buNone/>
            </a:pPr>
            <a:endParaRPr lang="en-AU" sz="2000" dirty="0"/>
          </a:p>
          <a:p>
            <a:pPr marL="68580" indent="0">
              <a:buClrTx/>
              <a:buNone/>
            </a:pPr>
            <a:endParaRPr lang="en-AU" sz="2000" dirty="0"/>
          </a:p>
          <a:p>
            <a:pPr>
              <a:buClrTx/>
              <a:buFont typeface="Arial" panose="020B0604020202020204" pitchFamily="34" charset="0"/>
              <a:buChar char="•"/>
            </a:pPr>
            <a:endParaRPr lang="en-AU" sz="2000" b="1" u="sng" dirty="0"/>
          </a:p>
          <a:p>
            <a:pPr marL="68580" indent="0" algn="ctr">
              <a:buClrTx/>
              <a:buNone/>
            </a:pPr>
            <a:endParaRPr lang="en-AU" sz="2000" dirty="0"/>
          </a:p>
          <a:p>
            <a:pPr marL="68580" indent="0" algn="ctr">
              <a:buClrTx/>
              <a:buNone/>
            </a:pPr>
            <a:endParaRPr lang="en-AU" sz="2000" dirty="0"/>
          </a:p>
          <a:p>
            <a:pPr marL="68580" indent="0" algn="ctr">
              <a:buClrTx/>
              <a:buNone/>
            </a:pPr>
            <a:endParaRPr lang="en-AU" sz="2000" dirty="0"/>
          </a:p>
        </p:txBody>
      </p:sp>
      <p:sp>
        <p:nvSpPr>
          <p:cNvPr id="5" name="Title 1"/>
          <p:cNvSpPr txBox="1">
            <a:spLocks/>
          </p:cNvSpPr>
          <p:nvPr/>
        </p:nvSpPr>
        <p:spPr>
          <a:xfrm>
            <a:off x="1946047"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3600" b="1">
                <a:latin typeface="Kh Battambang" panose="02000500000000020004" pitchFamily="2" charset="0"/>
                <a:cs typeface="Kh Battambang" panose="02000500000000020004" pitchFamily="2" charset="0"/>
              </a:rPr>
              <a:t>ការគ្រប់គ្រងជនរងគ្រោះ</a:t>
            </a:r>
            <a:endParaRPr lang="en-AU" sz="3600" b="1" dirty="0"/>
          </a:p>
        </p:txBody>
      </p:sp>
    </p:spTree>
    <p:extLst>
      <p:ext uri="{BB962C8B-B14F-4D97-AF65-F5344CB8AC3E}">
        <p14:creationId xmlns:p14="http://schemas.microsoft.com/office/powerpoint/2010/main" val="424036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268760"/>
            <a:ext cx="8136904" cy="4864897"/>
          </a:xfrm>
        </p:spPr>
        <p:txBody>
          <a:bodyPr>
            <a:noAutofit/>
          </a:bodyPr>
          <a:lstStyle/>
          <a:p>
            <a:pPr marL="68580" indent="0">
              <a:buClrTx/>
              <a:buNone/>
            </a:pPr>
            <a:r>
              <a:rPr lang="km-KH" sz="3200" b="1" dirty="0">
                <a:latin typeface="Kh Battambang" panose="02000500000000020004" pitchFamily="2" charset="0"/>
                <a:cs typeface="Kh Battambang" panose="02000500000000020004" pitchFamily="2" charset="0"/>
              </a:rPr>
              <a:t>ជនរងគ្រោះជាកុមារ និងតុលាការ៖</a:t>
            </a:r>
            <a:r>
              <a:rPr lang="km-KH" sz="2800" dirty="0">
                <a:latin typeface="Kh Battambang" panose="02000500000000020004" pitchFamily="2" charset="0"/>
                <a:cs typeface="Kh Battambang" panose="02000500000000020004" pitchFamily="2" charset="0"/>
              </a:rPr>
              <a:t> </a:t>
            </a:r>
            <a:endParaRPr lang="en-US" sz="2800" dirty="0">
              <a:latin typeface="Kh Battambang" panose="02000500000000020004" pitchFamily="2" charset="0"/>
              <a:cs typeface="Kh Battambang" panose="02000500000000020004" pitchFamily="2" charset="0"/>
            </a:endParaRPr>
          </a:p>
          <a:p>
            <a:pPr>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គួរមានទីតាំងសមស្របដើម្បីកាត់បន្ថយការរងគ្រោះជាថ្មីរបស់កុមារដោយសារការផ្តល់ភស្តុតាងក្នុងតុលាការ</a:t>
            </a:r>
            <a:endParaRPr lang="en-AU" sz="3200" dirty="0"/>
          </a:p>
          <a:p>
            <a:pPr>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ការរងគ្រោះជាថ្មីអាចកើតមានដោយសារ៖</a:t>
            </a:r>
            <a:endParaRPr lang="en-AU" sz="3200" dirty="0"/>
          </a:p>
          <a:p>
            <a:pPr lvl="1">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ការសម្ភាស៍ (ការស្តាប់ចម្លើយ) យកភសត្តុតាងសំខាន់ៗ</a:t>
            </a:r>
          </a:p>
          <a:p>
            <a:pPr lvl="1">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ការផ្តល់ចម្លើយតាមវីដេអូ</a:t>
            </a:r>
          </a:p>
          <a:p>
            <a:pPr lvl="1">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ក្នុងតុលាការ</a:t>
            </a:r>
          </a:p>
          <a:p>
            <a:pPr lvl="1">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ការផ្តល់អ្នកគាំទ្រ</a:t>
            </a:r>
          </a:p>
          <a:p>
            <a:pPr lvl="1">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បច្ចេកទេសសួរកុមារដោយភាពស្និតស្នាល</a:t>
            </a:r>
            <a:endParaRPr lang="en-AU" sz="3200" dirty="0"/>
          </a:p>
          <a:p>
            <a:pPr marL="68580" indent="0" algn="ctr">
              <a:buClrTx/>
              <a:buNone/>
            </a:pPr>
            <a:endParaRPr lang="en-AU" sz="3200" dirty="0"/>
          </a:p>
          <a:p>
            <a:pPr marL="68580" indent="0" algn="ctr">
              <a:buClrTx/>
              <a:buNone/>
            </a:pPr>
            <a:endParaRPr lang="en-AU" sz="3200" dirty="0"/>
          </a:p>
        </p:txBody>
      </p:sp>
      <p:sp>
        <p:nvSpPr>
          <p:cNvPr id="5" name="Title 1"/>
          <p:cNvSpPr txBox="1">
            <a:spLocks/>
          </p:cNvSpPr>
          <p:nvPr/>
        </p:nvSpPr>
        <p:spPr>
          <a:xfrm>
            <a:off x="1946047"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3600" b="1">
                <a:latin typeface="Kh Battambang" panose="02000500000000020004" pitchFamily="2" charset="0"/>
                <a:cs typeface="Kh Battambang" panose="02000500000000020004" pitchFamily="2" charset="0"/>
              </a:rPr>
              <a:t>ការគ្រប់គ្រងជនរងគ្រោះ</a:t>
            </a:r>
            <a:endParaRPr lang="en-AU" sz="3600" b="1" dirty="0"/>
          </a:p>
        </p:txBody>
      </p:sp>
    </p:spTree>
    <p:extLst>
      <p:ext uri="{BB962C8B-B14F-4D97-AF65-F5344CB8AC3E}">
        <p14:creationId xmlns:p14="http://schemas.microsoft.com/office/powerpoint/2010/main" val="398910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124744"/>
            <a:ext cx="8204221" cy="4936905"/>
          </a:xfrm>
        </p:spPr>
        <p:txBody>
          <a:bodyPr>
            <a:normAutofit/>
          </a:bodyPr>
          <a:lstStyle/>
          <a:p>
            <a:pPr marL="68580" indent="0">
              <a:lnSpc>
                <a:spcPct val="150000"/>
              </a:lnSpc>
              <a:spcBef>
                <a:spcPts val="0"/>
              </a:spcBef>
              <a:buClrTx/>
              <a:buNone/>
            </a:pPr>
            <a:r>
              <a:rPr lang="km-KH" sz="2800" b="1" dirty="0">
                <a:latin typeface="Kh Battambang" panose="02000500000000020004" pitchFamily="2" charset="0"/>
                <a:cs typeface="Kh Battambang" panose="02000500000000020004" pitchFamily="2" charset="0"/>
              </a:rPr>
              <a:t>តើត្រូវគ្រប់គ្រងកុមារយ៉ាងដូចម្តេចដើម្បីធ្វើការទប់់ស្កាត់ ស្វែងរក និងបង្រ្កាប?</a:t>
            </a:r>
            <a:endParaRPr lang="en-US" sz="3200" b="1" dirty="0"/>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ទប់ស្កាត់ការធ្លាក់ចូលជាជនរងគ្រោះសារជាថ្មី</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ធានាឲ្យជនរងគ្រោះមានអារម្មណ៍ថាមានសុវត្ថិភាព និងទទួលបានការការពារ</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ធានាថាជនរងគ្រោះមានអារម្មណ៍ជឿជាក់ ចំពោះនីតិវិធីយុត្តិធម៌ព្រហ្មទណ្ឌ</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ឲ្យប្រាកដថាភស្តុតាងដែលទទួលបានពីជនរងគ្រោះគឺល្អប្រសើរ</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អប់រំសហគមន៍ថា សិទ្ធិរបស់ជនរងគ្រោះគឺត្រូវមានមុនគេបង្អស់ក្នុងនីតិវិធីយុត្តិធម៌ព្រហ្មទណ្ឌ</a:t>
            </a:r>
          </a:p>
          <a:p>
            <a:pPr lvl="1">
              <a:lnSpc>
                <a:spcPct val="150000"/>
              </a:lnSpc>
              <a:spcBef>
                <a:spcPts val="0"/>
              </a:spcBef>
              <a:buClrTx/>
              <a:buFont typeface="Arial" panose="020B0604020202020204" pitchFamily="34" charset="0"/>
              <a:buChar char="•"/>
            </a:pPr>
            <a:r>
              <a:rPr lang="km-KH" sz="2800" dirty="0">
                <a:latin typeface="Kh Battambang" panose="02000500000000020004" pitchFamily="2" charset="0"/>
                <a:cs typeface="Kh Battambang" panose="02000500000000020004" pitchFamily="2" charset="0"/>
              </a:rPr>
              <a:t>បង្កើនឱកាសដ៏វិជ្ជមាននៃលទ្ធផលតុលាការ</a:t>
            </a:r>
            <a:endParaRPr lang="en-US" sz="3200" dirty="0"/>
          </a:p>
          <a:p>
            <a:pPr lvl="1">
              <a:buClrTx/>
              <a:buFont typeface="Arial" panose="020B0604020202020204" pitchFamily="34" charset="0"/>
              <a:buChar char="•"/>
            </a:pPr>
            <a:endParaRPr lang="en-US" sz="2800" dirty="0"/>
          </a:p>
          <a:p>
            <a:pPr lvl="1">
              <a:buClrTx/>
              <a:buFont typeface="Arial" panose="020B0604020202020204" pitchFamily="34" charset="0"/>
              <a:buChar char="•"/>
            </a:pPr>
            <a:endParaRPr lang="en-US" sz="2800" dirty="0"/>
          </a:p>
        </p:txBody>
      </p:sp>
      <p:sp>
        <p:nvSpPr>
          <p:cNvPr id="5" name="Title 1"/>
          <p:cNvSpPr txBox="1">
            <a:spLocks/>
          </p:cNvSpPr>
          <p:nvPr/>
        </p:nvSpPr>
        <p:spPr>
          <a:xfrm>
            <a:off x="1946047"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3600" b="1">
                <a:latin typeface="Kh Battambang" panose="02000500000000020004" pitchFamily="2" charset="0"/>
                <a:cs typeface="Kh Battambang" panose="02000500000000020004" pitchFamily="2" charset="0"/>
              </a:rPr>
              <a:t>ការគ្រប់គ្រងជនរងគ្រោះ</a:t>
            </a:r>
            <a:endParaRPr lang="en-AU" sz="3600" b="1" dirty="0"/>
          </a:p>
        </p:txBody>
      </p:sp>
    </p:spTree>
    <p:extLst>
      <p:ext uri="{BB962C8B-B14F-4D97-AF65-F5344CB8AC3E}">
        <p14:creationId xmlns:p14="http://schemas.microsoft.com/office/powerpoint/2010/main" val="245171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02031" y="3501008"/>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4800" dirty="0">
                <a:latin typeface="Moul" panose="02000500000000000000" pitchFamily="2" charset="0"/>
                <a:cs typeface="Moul" panose="02000500000000000000" pitchFamily="2" charset="0"/>
              </a:rPr>
              <a:t>ការគ្រប់គ្រងជនសង្ស័យ</a:t>
            </a:r>
            <a:endParaRPr lang="en-AU" sz="4800"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371995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7584" y="1052736"/>
            <a:ext cx="7772173" cy="4864897"/>
          </a:xfrm>
        </p:spPr>
        <p:txBody>
          <a:bodyPr>
            <a:noAutofit/>
          </a:bodyPr>
          <a:lstStyle/>
          <a:p>
            <a:pPr marL="171450" indent="-171450">
              <a:lnSpc>
                <a:spcPct val="17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ជនសង្ស័យត្រូវនាំយកចេញពីកន្លែងកើតហេតុឧក្រឹដ្ឋឲ្យបានឆាប់ដើម្បីចៀសវាងបញ្ហាប្រឡាក់ប្រឡូក (ភស្តុតាង/ជនរងគ្រោះ និងអាខោនរបស់សាក្សី)</a:t>
            </a:r>
          </a:p>
          <a:p>
            <a:pPr marL="171450" indent="-171450">
              <a:lnSpc>
                <a:spcPct val="17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ជនសង្ស័យមិនត្រូវបានអនុញ្ញាតឲ្យមានសកម្មភាពអ្វីទាំងអស់ដែលអាចធ្វើឲ្យខូច ឬបំផ្លាញភសត្តុតាង ឧទាហរណ៍៖</a:t>
            </a:r>
          </a:p>
          <a:p>
            <a:pPr marL="500634" lvl="1" indent="-171450">
              <a:lnSpc>
                <a:spcPct val="17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ផ្លាស់ប្តូរសំលៀកបំពាក់</a:t>
            </a:r>
          </a:p>
          <a:p>
            <a:pPr marL="500634" lvl="1" indent="-171450">
              <a:lnSpc>
                <a:spcPct val="17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ចូលបង្កន់ពេលដែលគាត់មិនត្រួវការ (បត់ដៃបត់ជើង) </a:t>
            </a:r>
          </a:p>
          <a:p>
            <a:pPr marL="500634" lvl="1" indent="-171450">
              <a:lnSpc>
                <a:spcPct val="17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មិនបណ្តែតបណ្តោយ (ឲ្យស្ថិតនៅក្រោមការត្រួតពិនិត្យ)</a:t>
            </a:r>
          </a:p>
          <a:p>
            <a:pPr marL="500634" lvl="1" indent="-171450">
              <a:lnSpc>
                <a:spcPct val="17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រៀបចំគ្រឿងសង្ហារឹម</a:t>
            </a:r>
          </a:p>
          <a:p>
            <a:pPr marL="500634" lvl="1" indent="-171450">
              <a:lnSpc>
                <a:spcPct val="17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សំអាត/យកចេញវត្ថុតាងពីកន្លែងកើតហេតុឧក្រឹដ្ឋកម្ម</a:t>
            </a:r>
          </a:p>
          <a:p>
            <a:pPr marL="171450" indent="-171450">
              <a:lnSpc>
                <a:spcPct val="17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 ការរៀបចំកន្លែងកើតហេតុ និងទង្វើររបស់ជនល្មើសត្រូវកត់ត្រាទាំងអស់</a:t>
            </a:r>
          </a:p>
          <a:p>
            <a:pPr marL="171450" indent="-171450">
              <a:lnSpc>
                <a:spcPct val="170000"/>
              </a:lnSpc>
              <a:spcBef>
                <a:spcPts val="0"/>
              </a:spcBef>
              <a:buClrTx/>
              <a:buFont typeface="Arial" panose="020B0604020202020204" pitchFamily="34" charset="0"/>
              <a:buChar char="•"/>
            </a:pPr>
            <a:r>
              <a:rPr lang="km-KH" sz="2000" dirty="0">
                <a:latin typeface="Kh Battambang" panose="02000500000000020004" pitchFamily="2" charset="0"/>
                <a:cs typeface="Kh Battambang" panose="02000500000000020004" pitchFamily="2" charset="0"/>
              </a:rPr>
              <a:t>ត្រូវធ្វើកំណត់ហេតុ/កត់ត្រារាល់មតិយោបល់របស់ជនល្មើស</a:t>
            </a:r>
            <a:endParaRPr lang="en-US" sz="2000" dirty="0">
              <a:latin typeface="+mn-lt"/>
            </a:endParaRPr>
          </a:p>
        </p:txBody>
      </p:sp>
      <p:sp>
        <p:nvSpPr>
          <p:cNvPr id="5" name="Title 1"/>
          <p:cNvSpPr txBox="1">
            <a:spLocks/>
          </p:cNvSpPr>
          <p:nvPr/>
        </p:nvSpPr>
        <p:spPr>
          <a:xfrm>
            <a:off x="1835696"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3600" dirty="0">
                <a:latin typeface="Moul" panose="02000500000000000000" pitchFamily="2" charset="0"/>
                <a:cs typeface="Moul" panose="02000500000000000000" pitchFamily="2" charset="0"/>
              </a:rPr>
              <a:t>ការគ្រប់គ្រងជនសង្ស័យ</a:t>
            </a:r>
            <a:endParaRPr lang="en-AU" sz="3600"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76382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1560" y="1196752"/>
            <a:ext cx="7988197" cy="4864897"/>
          </a:xfrm>
        </p:spPr>
        <p:txBody>
          <a:bodyPr>
            <a:normAutofit/>
          </a:bodyPr>
          <a:lstStyle/>
          <a:p>
            <a:pPr marL="68580" indent="0">
              <a:lnSpc>
                <a:spcPct val="160000"/>
              </a:lnSpc>
              <a:spcBef>
                <a:spcPts val="0"/>
              </a:spcBef>
              <a:buNone/>
            </a:pPr>
            <a:r>
              <a:rPr lang="km-KH" sz="3200" b="1" dirty="0">
                <a:latin typeface="Kh Battambang" panose="02000500000000020004" pitchFamily="2" charset="0"/>
                <a:cs typeface="Kh Battambang" panose="02000500000000020004" pitchFamily="2" charset="0"/>
              </a:rPr>
              <a:t>តើការគ្រប់គ្រងជនសង្ស័យជួយដល់ការទប់ស្កាត់ ការស្វែងរក និងការបង្ក្រាបយ៉ាងដូចម្តេច?</a:t>
            </a:r>
            <a:endParaRPr lang="km-KH" sz="3200" b="1" dirty="0">
              <a:latin typeface="+mn-lt"/>
            </a:endParaRPr>
          </a:p>
          <a:p>
            <a:pPr lvl="1">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ធានាថាជនរងគ្រោះត្រូវបានការពារ ហើយជនល្មើសមិនអាចគំរាមកំហែងបាន </a:t>
            </a:r>
          </a:p>
          <a:p>
            <a:pPr lvl="1">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ធានាបានថា អាខោនរបស់សាក្សីមិនទទួលឥទ្ធិពលពីជនល្មើស</a:t>
            </a:r>
          </a:p>
          <a:p>
            <a:pPr lvl="1">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ទប់ស្កាត់ជនល្មើសពីការបំផ្លាញភស្តុតាង</a:t>
            </a:r>
          </a:p>
          <a:p>
            <a:pPr lvl="1">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ជួយដល់ការគ្រប់គ្រងកន្លែងកើតហេតុឧក្រឹដ្ឋកម្ម</a:t>
            </a:r>
          </a:p>
          <a:p>
            <a:pPr lvl="1">
              <a:buClrTx/>
              <a:buFont typeface="Arial" panose="020B0604020202020204" pitchFamily="34" charset="0"/>
              <a:buChar char="•"/>
            </a:pPr>
            <a:r>
              <a:rPr lang="km-KH" sz="3200" dirty="0">
                <a:latin typeface="Kh Battambang" panose="02000500000000020004" pitchFamily="2" charset="0"/>
                <a:cs typeface="Kh Battambang" panose="02000500000000020004" pitchFamily="2" charset="0"/>
              </a:rPr>
              <a:t>ធានាសុវត្ថិភាព និងសុខមាលភាពរបស់ជនល្មើស</a:t>
            </a:r>
            <a:endParaRPr lang="en-US" sz="3200" dirty="0">
              <a:latin typeface="+mn-lt"/>
            </a:endParaRPr>
          </a:p>
          <a:p>
            <a:pPr lvl="1">
              <a:buClrTx/>
              <a:buFont typeface="Arial" panose="020B0604020202020204" pitchFamily="34" charset="0"/>
              <a:buChar char="•"/>
            </a:pPr>
            <a:endParaRPr lang="en-US" sz="3200" dirty="0">
              <a:latin typeface="+mn-lt"/>
            </a:endParaRPr>
          </a:p>
          <a:p>
            <a:pPr lvl="1">
              <a:buClrTx/>
              <a:buFont typeface="Arial" panose="020B0604020202020204" pitchFamily="34" charset="0"/>
              <a:buChar char="•"/>
            </a:pPr>
            <a:endParaRPr lang="en-US" sz="3200" dirty="0">
              <a:latin typeface="+mn-lt"/>
            </a:endParaRPr>
          </a:p>
          <a:p>
            <a:pPr lvl="1"/>
            <a:endParaRPr lang="en-US" sz="3200" dirty="0">
              <a:latin typeface="+mn-lt"/>
            </a:endParaRPr>
          </a:p>
          <a:p>
            <a:pPr marL="68580" indent="0">
              <a:buNone/>
            </a:pPr>
            <a:endParaRPr lang="en-US" sz="3200" b="1" dirty="0">
              <a:latin typeface="+mn-lt"/>
            </a:endParaRPr>
          </a:p>
          <a:p>
            <a:pPr>
              <a:buFontTx/>
              <a:buChar char="-"/>
            </a:pPr>
            <a:endParaRPr lang="en-US" sz="3200" dirty="0">
              <a:solidFill>
                <a:srgbClr val="000000"/>
              </a:solidFill>
              <a:latin typeface="+mn-lt"/>
            </a:endParaRPr>
          </a:p>
        </p:txBody>
      </p:sp>
      <p:sp>
        <p:nvSpPr>
          <p:cNvPr id="5" name="Title 1"/>
          <p:cNvSpPr txBox="1">
            <a:spLocks/>
          </p:cNvSpPr>
          <p:nvPr/>
        </p:nvSpPr>
        <p:spPr>
          <a:xfrm>
            <a:off x="1874039"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3600" dirty="0">
                <a:latin typeface="Moul" panose="02000500000000000000" pitchFamily="2" charset="0"/>
                <a:cs typeface="Moul" panose="02000500000000000000" pitchFamily="2" charset="0"/>
              </a:rPr>
              <a:t>ការគ្រប់គ្រងជនសង្ស័យ</a:t>
            </a:r>
            <a:endParaRPr lang="en-AU" sz="3600"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401888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19672" y="342900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5400" dirty="0">
                <a:latin typeface="Moul" panose="02000500000000000000" pitchFamily="2" charset="0"/>
                <a:cs typeface="Moul" panose="02000500000000000000" pitchFamily="2" charset="0"/>
              </a:rPr>
              <a:t>ការសាកសួរ</a:t>
            </a:r>
            <a:endParaRPr lang="en-AU" sz="5400"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396000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26507" y="1268760"/>
            <a:ext cx="7772173" cy="4864897"/>
          </a:xfrm>
        </p:spPr>
        <p:txBody>
          <a:bodyPr>
            <a:normAutofit lnSpcReduction="10000"/>
          </a:bodyPr>
          <a:lstStyle/>
          <a:p>
            <a:pPr marL="68580" indent="0" fontAlgn="base">
              <a:spcBef>
                <a:spcPct val="50000"/>
              </a:spcBef>
              <a:spcAft>
                <a:spcPct val="0"/>
              </a:spcAft>
              <a:buClrTx/>
              <a:buNone/>
            </a:pPr>
            <a:r>
              <a:rPr lang="km-KH" sz="2600" b="1" dirty="0">
                <a:latin typeface="Kh Battambang" panose="02000500000000020004" pitchFamily="2" charset="0"/>
                <a:cs typeface="Kh Battambang" panose="02000500000000020004" pitchFamily="2" charset="0"/>
              </a:rPr>
              <a:t>តើការសាកសួរគឺជាអ្វី? </a:t>
            </a:r>
            <a:endParaRPr lang="en-AU" b="1" dirty="0">
              <a:latin typeface="Verdana"/>
              <a:ea typeface="Times New Roman"/>
              <a:cs typeface="Arial"/>
            </a:endParaRPr>
          </a:p>
          <a:p>
            <a:pPr fontAlgn="base">
              <a:lnSpc>
                <a:spcPct val="170000"/>
              </a:lnSpc>
              <a:spcBef>
                <a:spcPts val="0"/>
              </a:spcBef>
              <a:spcAft>
                <a:spcPct val="0"/>
              </a:spcAft>
              <a:buClrTx/>
              <a:buFont typeface="Arial" panose="020B0604020202020204" pitchFamily="34" charset="0"/>
              <a:buChar char="•"/>
            </a:pPr>
            <a:r>
              <a:rPr lang="km-KH" dirty="0">
                <a:latin typeface="Kh Battambang" panose="02000500000000020004" pitchFamily="2" charset="0"/>
                <a:cs typeface="Kh Battambang" panose="02000500000000020004" pitchFamily="2" charset="0"/>
              </a:rPr>
              <a:t>ការសាកសួររួមមាន ការកំណត់អត្តសញ្ញាណបុគ្គលដែលអាចផ្តល់ ភស្តុតាងសម្រាប់ជួយអ្នកក្នុងការស៊ើបអង្កេត (សាក្សី)</a:t>
            </a:r>
          </a:p>
          <a:p>
            <a:pPr marL="68580" indent="0" fontAlgn="base">
              <a:lnSpc>
                <a:spcPct val="170000"/>
              </a:lnSpc>
              <a:spcBef>
                <a:spcPts val="0"/>
              </a:spcBef>
              <a:spcAft>
                <a:spcPct val="0"/>
              </a:spcAft>
              <a:buClrTx/>
              <a:buNone/>
            </a:pPr>
            <a:r>
              <a:rPr lang="km-KH" sz="2600" b="1" dirty="0">
                <a:latin typeface="Kh Battambang" panose="02000500000000020004" pitchFamily="2" charset="0"/>
                <a:cs typeface="Kh Battambang" panose="02000500000000020004" pitchFamily="2" charset="0"/>
              </a:rPr>
              <a:t>ហេតុអ្វីបានជាការសាកសួរសំខាន់?</a:t>
            </a:r>
          </a:p>
          <a:p>
            <a:pPr fontAlgn="base">
              <a:lnSpc>
                <a:spcPct val="170000"/>
              </a:lnSpc>
              <a:spcBef>
                <a:spcPts val="0"/>
              </a:spcBef>
              <a:spcAft>
                <a:spcPct val="0"/>
              </a:spcAft>
              <a:buClrTx/>
              <a:buFont typeface="Arial" panose="020B0604020202020204" pitchFamily="34" charset="0"/>
              <a:buChar char="•"/>
            </a:pPr>
            <a:r>
              <a:rPr lang="km-KH" dirty="0">
                <a:latin typeface="Kh Battambang" panose="02000500000000020004" pitchFamily="2" charset="0"/>
                <a:cs typeface="Kh Battambang" panose="02000500000000020004" pitchFamily="2" charset="0"/>
              </a:rPr>
              <a:t>បង្កើតជាវិធីសាស្រ្តគាំទ្រដល់ការសាកសួរ </a:t>
            </a:r>
          </a:p>
          <a:p>
            <a:pPr fontAlgn="base">
              <a:lnSpc>
                <a:spcPct val="170000"/>
              </a:lnSpc>
              <a:spcBef>
                <a:spcPts val="0"/>
              </a:spcBef>
              <a:spcAft>
                <a:spcPct val="0"/>
              </a:spcAft>
              <a:buClrTx/>
              <a:buFont typeface="Arial" panose="020B0604020202020204" pitchFamily="34" charset="0"/>
              <a:buChar char="•"/>
            </a:pPr>
            <a:r>
              <a:rPr lang="km-KH" dirty="0">
                <a:latin typeface="Kh Battambang" panose="02000500000000020004" pitchFamily="2" charset="0"/>
                <a:cs typeface="Kh Battambang" panose="02000500000000020004" pitchFamily="2" charset="0"/>
              </a:rPr>
              <a:t>បញ្ជាក់/អះអាងបន្ថែមនៃការសាកសួរ</a:t>
            </a:r>
          </a:p>
          <a:p>
            <a:pPr fontAlgn="base">
              <a:lnSpc>
                <a:spcPct val="170000"/>
              </a:lnSpc>
              <a:spcBef>
                <a:spcPts val="0"/>
              </a:spcBef>
              <a:spcAft>
                <a:spcPct val="0"/>
              </a:spcAft>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បញ្ចប់ការសាកសួរ</a:t>
            </a:r>
            <a:endParaRPr lang="en-AU" dirty="0">
              <a:solidFill>
                <a:srgbClr val="000000"/>
              </a:solidFill>
              <a:latin typeface="Verdana"/>
              <a:cs typeface="Arial"/>
            </a:endParaRPr>
          </a:p>
          <a:p>
            <a:pPr marL="68580" indent="0">
              <a:buNone/>
            </a:pPr>
            <a:r>
              <a:rPr lang="km-KH" sz="2600" b="1" dirty="0">
                <a:latin typeface="Kh Battambang" panose="02000500000000020004" pitchFamily="2" charset="0"/>
                <a:cs typeface="Kh Battambang" panose="02000500000000020004" pitchFamily="2" charset="0"/>
              </a:rPr>
              <a:t>វិធាននៃការសាកសួរ ៖</a:t>
            </a:r>
          </a:p>
          <a:p>
            <a:pPr>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រក្សាកំណត់ត្រាជាលាយលក្ខណ៍អក្សរ</a:t>
            </a:r>
          </a:p>
          <a:p>
            <a:pPr>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តាមដានជាមួយការស្តាប់ចម្លើយ/សម្ភាសន៍/សេចក្តីថ្លែងជាផ្លូវការ</a:t>
            </a:r>
            <a:endParaRPr lang="en-US" dirty="0">
              <a:solidFill>
                <a:srgbClr val="000000"/>
              </a:solidFill>
              <a:latin typeface="+mn-lt"/>
            </a:endParaRPr>
          </a:p>
        </p:txBody>
      </p:sp>
      <p:sp>
        <p:nvSpPr>
          <p:cNvPr id="5" name="Title 1"/>
          <p:cNvSpPr txBox="1">
            <a:spLocks/>
          </p:cNvSpPr>
          <p:nvPr/>
        </p:nvSpPr>
        <p:spPr>
          <a:xfrm>
            <a:off x="1979712"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3600" dirty="0">
                <a:latin typeface="Moul" panose="02000500000000000000" pitchFamily="2" charset="0"/>
                <a:cs typeface="Moul" panose="02000500000000000000" pitchFamily="2" charset="0"/>
              </a:rPr>
              <a:t>ការសាកសួរ</a:t>
            </a:r>
            <a:endParaRPr lang="en-AU" sz="3600"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423446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260648"/>
            <a:ext cx="6726238" cy="661414"/>
          </a:xfrm>
        </p:spPr>
        <p:txBody>
          <a:bodyPr/>
          <a:lstStyle/>
          <a:p>
            <a:pPr lvl="1" algn="l" rtl="0">
              <a:spcBef>
                <a:spcPct val="0"/>
              </a:spcBef>
            </a:pPr>
            <a:r>
              <a:rPr lang="km-KH" sz="3600" dirty="0">
                <a:solidFill>
                  <a:schemeClr val="tx1"/>
                </a:solidFill>
              </a:rPr>
              <a:t>ការប្រឈមការអនុវត្តច្បាប់</a:t>
            </a:r>
            <a:endParaRPr lang="en-AU" sz="4400" dirty="0">
              <a:solidFill>
                <a:schemeClr val="tx1"/>
              </a:solidFill>
            </a:endParaRPr>
          </a:p>
        </p:txBody>
      </p:sp>
      <p:sp>
        <p:nvSpPr>
          <p:cNvPr id="4" name="Content Placeholder 3"/>
          <p:cNvSpPr>
            <a:spLocks noGrp="1"/>
          </p:cNvSpPr>
          <p:nvPr>
            <p:ph idx="1"/>
          </p:nvPr>
        </p:nvSpPr>
        <p:spPr>
          <a:xfrm>
            <a:off x="683568" y="1484784"/>
            <a:ext cx="7772173" cy="4864897"/>
          </a:xfrm>
        </p:spPr>
        <p:txBody>
          <a:bodyPr>
            <a:normAutofit fontScale="92500" lnSpcReduction="20000"/>
          </a:bodyPr>
          <a:lstStyle/>
          <a:p>
            <a:pPr marL="68580" indent="0">
              <a:buClrTx/>
              <a:buNone/>
            </a:pPr>
            <a:r>
              <a:rPr lang="km-KH" b="1" dirty="0"/>
              <a:t>តើអ្វីជាការប្រឈមចំពោះការទប់ស្កាត់ ការស្វែងរក និងការបង្រ្កាប? </a:t>
            </a:r>
            <a:endParaRPr lang="en-AU" b="1" dirty="0"/>
          </a:p>
          <a:p>
            <a:pPr>
              <a:buClrTx/>
              <a:buFont typeface="Arial" panose="020B0604020202020204" pitchFamily="34" charset="0"/>
              <a:buChar char="•"/>
            </a:pPr>
            <a:r>
              <a:rPr lang="km-KH" dirty="0"/>
              <a:t>ភាពងាយស្រួលនៃការធ្វើដំណើរ</a:t>
            </a:r>
            <a:endParaRPr lang="en-AU" dirty="0"/>
          </a:p>
          <a:p>
            <a:pPr>
              <a:buClrTx/>
              <a:buFont typeface="Arial" panose="020B0604020202020204" pitchFamily="34" charset="0"/>
              <a:buChar char="•"/>
            </a:pPr>
            <a:r>
              <a:rPr lang="km-KH" dirty="0"/>
              <a:t>វិធីសាស្រ្ត/អភិក្រមអន្តរជាតិគ្មានសង្គតភាពនឹងគ្នា</a:t>
            </a:r>
            <a:endParaRPr lang="en-AU" dirty="0"/>
          </a:p>
          <a:p>
            <a:pPr lvl="1">
              <a:buClrTx/>
              <a:buFont typeface="Arial" panose="020B0604020202020204" pitchFamily="34" charset="0"/>
              <a:buChar char="•"/>
            </a:pPr>
            <a:r>
              <a:rPr lang="km-KH" dirty="0"/>
              <a:t>ការបង្រ្កាបនៅក្នុងប្រទេសមួយ វាបង្ហាញដល់ប្រទេសផ្សេងមួយទៀត</a:t>
            </a:r>
            <a:endParaRPr lang="en-AU" dirty="0"/>
          </a:p>
          <a:p>
            <a:pPr>
              <a:buClrTx/>
              <a:buFont typeface="Arial" panose="020B0604020202020204" pitchFamily="34" charset="0"/>
              <a:buChar char="•"/>
            </a:pPr>
            <a:r>
              <a:rPr lang="km-KH" dirty="0"/>
              <a:t>ការអភិវឌ្ឍន៍ទំនាក់ទំនងដែលមានការទុកចិត្តរវាងជនល្មើសនិងសហគមន៍។ ការអភិវឌ្ឍន៍នេះមានទម្រង់ជា៖ </a:t>
            </a:r>
            <a:endParaRPr lang="en-AU" dirty="0"/>
          </a:p>
          <a:p>
            <a:pPr lvl="1">
              <a:buClrTx/>
              <a:buFont typeface="Arial" panose="020B0604020202020204" pitchFamily="34" charset="0"/>
              <a:buChar char="•"/>
            </a:pPr>
            <a:r>
              <a:rPr lang="km-KH" dirty="0"/>
              <a:t>ការគាំទ្រខាងហិរញ្ញវត្ថុ និង ជំនួយ</a:t>
            </a:r>
            <a:endParaRPr lang="en-AU" dirty="0"/>
          </a:p>
          <a:p>
            <a:pPr lvl="1">
              <a:buClrTx/>
              <a:buFont typeface="Arial" panose="020B0604020202020204" pitchFamily="34" charset="0"/>
              <a:buChar char="•"/>
            </a:pPr>
            <a:r>
              <a:rPr lang="km-KH" dirty="0"/>
              <a:t>ការផ្តល់ជម្រក / ផ្ទះសម្បែង </a:t>
            </a:r>
          </a:p>
          <a:p>
            <a:pPr lvl="1">
              <a:buClrTx/>
              <a:buFont typeface="Arial" panose="020B0604020202020204" pitchFamily="34" charset="0"/>
              <a:buChar char="•"/>
            </a:pPr>
            <a:r>
              <a:rPr lang="km-KH" dirty="0"/>
              <a:t>គម្រោងអភិវឌ្ឍន៍សហគមន៍</a:t>
            </a:r>
            <a:endParaRPr lang="en-AU" dirty="0"/>
          </a:p>
          <a:p>
            <a:pPr>
              <a:buClrTx/>
              <a:buFont typeface="Arial" panose="020B0604020202020204" pitchFamily="34" charset="0"/>
              <a:buChar char="•"/>
            </a:pPr>
            <a:r>
              <a:rPr lang="km-KH" dirty="0"/>
              <a:t>កំណត់សមាជិកសហគមន៍ងាយរងគ្រោះ</a:t>
            </a:r>
            <a:endParaRPr lang="en-AU" dirty="0"/>
          </a:p>
          <a:p>
            <a:pPr>
              <a:buClrTx/>
              <a:buFont typeface="Arial" panose="020B0604020202020204" pitchFamily="34" charset="0"/>
              <a:buChar char="•"/>
            </a:pPr>
            <a:r>
              <a:rPr lang="km-KH" dirty="0"/>
              <a:t>ប្រពៃណី/ទម្លាប់រក្សាភាពស្ងៀមស្ងាត់ </a:t>
            </a:r>
            <a:endParaRPr lang="en-AU" dirty="0"/>
          </a:p>
          <a:p>
            <a:pPr>
              <a:buClrTx/>
              <a:buFont typeface="Arial" panose="020B0604020202020204" pitchFamily="34" charset="0"/>
              <a:buChar char="•"/>
            </a:pPr>
            <a:r>
              <a:rPr lang="km-KH" dirty="0"/>
              <a:t>ប្តូរទិសដៅទៅប្រព្រឹត្តល្មើសតាមអនឡាញ</a:t>
            </a:r>
            <a:endParaRPr lang="en-AU" dirty="0"/>
          </a:p>
          <a:p>
            <a:pPr marL="454914" lvl="1" indent="0">
              <a:buClrTx/>
              <a:buNone/>
            </a:pPr>
            <a:endParaRPr lang="en-AU" dirty="0"/>
          </a:p>
          <a:p>
            <a:pPr marL="68580" indent="0" algn="ctr">
              <a:buClrTx/>
              <a:buNone/>
            </a:pPr>
            <a:endParaRPr lang="en-AU" dirty="0"/>
          </a:p>
        </p:txBody>
      </p:sp>
    </p:spTree>
    <p:extLst>
      <p:ext uri="{BB962C8B-B14F-4D97-AF65-F5344CB8AC3E}">
        <p14:creationId xmlns:p14="http://schemas.microsoft.com/office/powerpoint/2010/main" val="37283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99592" y="1196752"/>
            <a:ext cx="7772173" cy="4864897"/>
          </a:xfrm>
        </p:spPr>
        <p:txBody>
          <a:bodyPr>
            <a:noAutofit/>
          </a:bodyPr>
          <a:lstStyle/>
          <a:p>
            <a:pPr marL="68580" indent="0">
              <a:lnSpc>
                <a:spcPct val="170000"/>
              </a:lnSpc>
              <a:spcBef>
                <a:spcPts val="0"/>
              </a:spcBef>
              <a:buClrTx/>
              <a:buNone/>
            </a:pPr>
            <a:r>
              <a:rPr lang="km-KH" sz="2000" b="1" dirty="0">
                <a:latin typeface="Kh Battambang" panose="02000500000000020004" pitchFamily="2" charset="0"/>
                <a:cs typeface="Kh Battambang" panose="02000500000000020004" pitchFamily="2" charset="0"/>
              </a:rPr>
              <a:t>តើការគ្រប់គ្រងជនរងគ្រោះដូចម្តេចដើម្បីជួយដល់ការទប់់ស្កាត់ ការស្វែងរក និងការបង្រ្កាប?</a:t>
            </a:r>
            <a:endParaRPr lang="en-US" b="1" dirty="0"/>
          </a:p>
          <a:p>
            <a:pPr marL="342900" fontAlgn="base">
              <a:spcBef>
                <a:spcPct val="50000"/>
              </a:spcBef>
              <a:spcAft>
                <a:spcPct val="0"/>
              </a:spcAft>
              <a:buClrTx/>
              <a:buSz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កំណត់អត្តសញ្ញាណជនសង្ស័យ/ ឬ មនុស្ស/ ការចាប់អាម្មណ៍</a:t>
            </a:r>
          </a:p>
          <a:p>
            <a:pPr marL="342900" fontAlgn="base">
              <a:spcBef>
                <a:spcPct val="50000"/>
              </a:spcBef>
              <a:spcAft>
                <a:spcPct val="0"/>
              </a:spcAft>
              <a:buClrTx/>
              <a:buSz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កំណត់អត្តសញ្ញាណរថយន្ត / ការពាក់ព័ន្ធ</a:t>
            </a:r>
          </a:p>
          <a:p>
            <a:pPr marL="342900" fontAlgn="base">
              <a:spcBef>
                <a:spcPct val="50000"/>
              </a:spcBef>
              <a:spcAft>
                <a:spcPct val="0"/>
              </a:spcAft>
              <a:buClrTx/>
              <a:buSz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កំណត់អត្តសញ្ញាណសាក្សី (ដែលស្ទាក់ស្ទើរ, មិនដឹង)</a:t>
            </a:r>
          </a:p>
          <a:p>
            <a:pPr marL="342900" fontAlgn="base">
              <a:spcBef>
                <a:spcPct val="50000"/>
              </a:spcBef>
              <a:spcAft>
                <a:spcPct val="0"/>
              </a:spcAft>
              <a:buClrTx/>
              <a:buSz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កំណត់អត្តសញ្ញាណកន្លែងកើតហេតុឧក្រឹដ្ខកម្មប្រភេទទី២/កម្រិតបន្ទាប់</a:t>
            </a:r>
          </a:p>
          <a:p>
            <a:pPr marL="342900" fontAlgn="base">
              <a:spcBef>
                <a:spcPct val="50000"/>
              </a:spcBef>
              <a:spcAft>
                <a:spcPct val="0"/>
              </a:spcAft>
              <a:buClrTx/>
              <a:buSz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ប្រមូលវត្ថុតាង និងភស្តុតាងផ្សេងៗទៀត</a:t>
            </a:r>
          </a:p>
          <a:p>
            <a:pPr marL="342900" fontAlgn="base">
              <a:spcBef>
                <a:spcPct val="50000"/>
              </a:spcBef>
              <a:spcAft>
                <a:spcPct val="0"/>
              </a:spcAft>
              <a:buClrTx/>
              <a:buSz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កំណត់យកបន្ថែម ឬ មិនយកអ្វីជាសំអាង (</a:t>
            </a:r>
            <a:r>
              <a:rPr lang="en-US" altLang="en-US" sz="1800" dirty="0">
                <a:solidFill>
                  <a:srgbClr val="000000"/>
                </a:solidFill>
                <a:latin typeface="Kh Battambang" panose="02000500000000020004" pitchFamily="2" charset="0"/>
                <a:cs typeface="Kh Battambang" panose="02000500000000020004" pitchFamily="2" charset="0"/>
              </a:rPr>
              <a:t>Alibi</a:t>
            </a:r>
            <a:r>
              <a:rPr lang="km-KH" altLang="en-US" sz="1800" dirty="0">
                <a:solidFill>
                  <a:srgbClr val="000000"/>
                </a:solidFill>
                <a:latin typeface="Kh Battambang" panose="02000500000000020004" pitchFamily="2" charset="0"/>
                <a:cs typeface="Kh Battambang" panose="02000500000000020004" pitchFamily="2" charset="0"/>
              </a:rPr>
              <a:t>) </a:t>
            </a:r>
          </a:p>
          <a:p>
            <a:pPr marL="342900" fontAlgn="base">
              <a:spcBef>
                <a:spcPct val="50000"/>
              </a:spcBef>
              <a:spcAft>
                <a:spcPct val="0"/>
              </a:spcAft>
              <a:buClrTx/>
              <a:buSzTx/>
              <a:buFont typeface="Arial" panose="020B0604020202020204" pitchFamily="34" charset="0"/>
              <a:buChar char="•"/>
            </a:pPr>
            <a:r>
              <a:rPr lang="km-KH" altLang="en-US" sz="1800" dirty="0">
                <a:solidFill>
                  <a:srgbClr val="000000"/>
                </a:solidFill>
                <a:latin typeface="Kh Battambang" panose="02000500000000020004" pitchFamily="2" charset="0"/>
                <a:cs typeface="Kh Battambang" panose="02000500000000020004" pitchFamily="2" charset="0"/>
              </a:rPr>
              <a:t>ផ្តល់អំពីសាវតានៃព្រឹត្តិការណ៍</a:t>
            </a:r>
          </a:p>
          <a:p>
            <a:pPr marL="342900" fontAlgn="base">
              <a:spcBef>
                <a:spcPct val="50000"/>
              </a:spcBef>
              <a:spcAft>
                <a:spcPct val="0"/>
              </a:spcAft>
              <a:buClrTx/>
              <a:buSzTx/>
              <a:buFont typeface="Arial" panose="020B0604020202020204" pitchFamily="34" charset="0"/>
              <a:buChar char="•"/>
            </a:pPr>
            <a:r>
              <a:rPr lang="km-KH" altLang="en-US" sz="1800" dirty="0">
                <a:solidFill>
                  <a:srgbClr val="000000"/>
                </a:solidFill>
                <a:latin typeface="Kh Battambang" panose="02000500000000020004" pitchFamily="2" charset="0"/>
                <a:cs typeface="Kh Battambang" panose="02000500000000020004" pitchFamily="2" charset="0"/>
              </a:rPr>
              <a:t>ផ្តល់សាវតានៃព័ត៌មានចំពោះព្រឹត្តិការណ៍</a:t>
            </a:r>
          </a:p>
          <a:p>
            <a:pPr marL="342900" fontAlgn="base">
              <a:spcBef>
                <a:spcPct val="50000"/>
              </a:spcBef>
              <a:spcAft>
                <a:spcPct val="0"/>
              </a:spcAft>
              <a:buClrTx/>
              <a:buSzTx/>
              <a:buFont typeface="Arial" panose="020B0604020202020204" pitchFamily="34" charset="0"/>
              <a:buChar char="•"/>
            </a:pPr>
            <a:r>
              <a:rPr lang="km-KH" altLang="en-US" sz="1800" dirty="0">
                <a:solidFill>
                  <a:srgbClr val="000000"/>
                </a:solidFill>
                <a:latin typeface="Kh Battambang" panose="02000500000000020004" pitchFamily="2" charset="0"/>
                <a:cs typeface="Kh Battambang" panose="02000500000000020004" pitchFamily="2" charset="0"/>
              </a:rPr>
              <a:t>ប្រភពនៃព័ត៌មានចារកម្ម</a:t>
            </a:r>
          </a:p>
          <a:p>
            <a:pPr marL="342900" fontAlgn="base">
              <a:spcBef>
                <a:spcPct val="50000"/>
              </a:spcBef>
              <a:spcAft>
                <a:spcPct val="0"/>
              </a:spcAft>
              <a:buClrTx/>
              <a:buSzTx/>
              <a:buFont typeface="Arial" panose="020B0604020202020204" pitchFamily="34" charset="0"/>
              <a:buChar char="•"/>
            </a:pPr>
            <a:r>
              <a:rPr lang="km-KH" altLang="en-US" sz="1800" b="1" dirty="0">
                <a:solidFill>
                  <a:srgbClr val="FF0000"/>
                </a:solidFill>
                <a:latin typeface="+mn-lt"/>
                <a:ea typeface="+mn-ea"/>
                <a:cs typeface="+mn-cs"/>
              </a:rPr>
              <a:t>លើកកម្ពស់ការយល់ដឹងរបស់សហគមន៍</a:t>
            </a:r>
            <a:endParaRPr lang="en-US" sz="2000" b="1" dirty="0">
              <a:solidFill>
                <a:srgbClr val="000000"/>
              </a:solidFill>
              <a:latin typeface="+mn-lt"/>
            </a:endParaRPr>
          </a:p>
          <a:p>
            <a:pPr>
              <a:buFontTx/>
              <a:buChar char="-"/>
            </a:pPr>
            <a:endParaRPr lang="en-US" sz="2000" dirty="0">
              <a:solidFill>
                <a:srgbClr val="000000"/>
              </a:solidFill>
              <a:latin typeface="+mn-lt"/>
            </a:endParaRPr>
          </a:p>
        </p:txBody>
      </p:sp>
      <p:sp>
        <p:nvSpPr>
          <p:cNvPr id="5" name="Title 1"/>
          <p:cNvSpPr txBox="1">
            <a:spLocks/>
          </p:cNvSpPr>
          <p:nvPr/>
        </p:nvSpPr>
        <p:spPr>
          <a:xfrm>
            <a:off x="1979713" y="188640"/>
            <a:ext cx="5832648"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3600" dirty="0">
                <a:latin typeface="Moul" panose="02000500000000000000" pitchFamily="2" charset="0"/>
                <a:cs typeface="Moul" panose="02000500000000000000" pitchFamily="2" charset="0"/>
              </a:rPr>
              <a:t>ការសាកសួរ</a:t>
            </a:r>
            <a:endParaRPr lang="en-AU" sz="3600"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341139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02031" y="3501008"/>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4400" dirty="0">
                <a:latin typeface="Moul" panose="02000500000000000000" pitchFamily="2" charset="0"/>
                <a:cs typeface="Moul" panose="02000500000000000000" pitchFamily="2" charset="0"/>
              </a:rPr>
              <a:t>ការគ្រប់គ្រងសាក្សី</a:t>
            </a:r>
            <a:endParaRPr lang="en-AU" sz="4400"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379402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7584" y="1412776"/>
            <a:ext cx="7772173" cy="4864897"/>
          </a:xfrm>
        </p:spPr>
        <p:txBody>
          <a:bodyPr>
            <a:normAutofit/>
          </a:bodyPr>
          <a:lstStyle/>
          <a:p>
            <a:pPr marL="68580" indent="0">
              <a:buClrTx/>
              <a:buNone/>
            </a:pPr>
            <a:r>
              <a:rPr lang="km-KH" sz="3600" b="1" dirty="0">
                <a:solidFill>
                  <a:srgbClr val="000000"/>
                </a:solidFill>
                <a:latin typeface="Kh Battambang" panose="02000500000000020004" pitchFamily="2" charset="0"/>
                <a:cs typeface="Kh Battambang" panose="02000500000000020004" pitchFamily="2" charset="0"/>
              </a:rPr>
              <a:t>ហេតុអ្វីបានជាការគ្រប់គ្រងសាក្សីជាការសំខាន់?</a:t>
            </a:r>
          </a:p>
          <a:p>
            <a:pPr>
              <a:lnSpc>
                <a:spcPct val="150000"/>
              </a:lnSpc>
              <a:spcBef>
                <a:spcPts val="0"/>
              </a:spcBef>
              <a:buClrTx/>
              <a:buFont typeface="Arial" panose="020B0604020202020204" pitchFamily="34" charset="0"/>
              <a:buChar char="•"/>
            </a:pPr>
            <a:r>
              <a:rPr lang="km-KH" sz="3200" dirty="0">
                <a:solidFill>
                  <a:srgbClr val="000000"/>
                </a:solidFill>
                <a:latin typeface="Kh Battambang" panose="02000500000000020004" pitchFamily="2" charset="0"/>
                <a:cs typeface="Kh Battambang" panose="02000500000000020004" pitchFamily="2" charset="0"/>
              </a:rPr>
              <a:t>ការផ្តល់ព័ត៌មានលម្អិតរបស់សាក្សីគឺជាធាតុដ៏សំខាន់នៃភស្តុតាង សម្រាប់ការស៊ើបអង្កេត  </a:t>
            </a:r>
          </a:p>
          <a:p>
            <a:pPr>
              <a:lnSpc>
                <a:spcPct val="150000"/>
              </a:lnSpc>
              <a:spcBef>
                <a:spcPts val="0"/>
              </a:spcBef>
              <a:buClrTx/>
              <a:buFont typeface="Arial" panose="020B0604020202020204" pitchFamily="34" charset="0"/>
              <a:buChar char="•"/>
            </a:pPr>
            <a:r>
              <a:rPr lang="km-KH" sz="3200" dirty="0">
                <a:solidFill>
                  <a:srgbClr val="000000"/>
                </a:solidFill>
                <a:latin typeface="Kh Battambang" panose="02000500000000020004" pitchFamily="2" charset="0"/>
                <a:cs typeface="Kh Battambang" panose="02000500000000020004" pitchFamily="2" charset="0"/>
              </a:rPr>
              <a:t>ភស្តុតាងសាក្សីគឺជាការផ្តល់សារសំខាន់ផ្ទាល់មាត់នៃព្រឹត្តិការ ឬចំណេះដឹងនៃអង្គហេតុទាក់ទងនឹងបទឧក្រឹដ្ឋ</a:t>
            </a:r>
          </a:p>
          <a:p>
            <a:pPr>
              <a:lnSpc>
                <a:spcPct val="150000"/>
              </a:lnSpc>
              <a:spcBef>
                <a:spcPts val="0"/>
              </a:spcBef>
              <a:buClrTx/>
              <a:buFont typeface="Arial" panose="020B0604020202020204" pitchFamily="34" charset="0"/>
              <a:buChar char="•"/>
            </a:pPr>
            <a:r>
              <a:rPr lang="km-KH" sz="3200" dirty="0">
                <a:solidFill>
                  <a:srgbClr val="000000"/>
                </a:solidFill>
                <a:latin typeface="Kh Battambang" panose="02000500000000020004" pitchFamily="2" charset="0"/>
                <a:cs typeface="Kh Battambang" panose="02000500000000020004" pitchFamily="2" charset="0"/>
              </a:rPr>
              <a:t>ចម្លើយរបស់សាក្សីនឹងជួយអ្នកស៊ើបអង្កេតក្នុងការចងក្រងនូវមូលហេតុសម្រាប់ធ្វើការចោទប្រកាន់ និងអាចជួយតុលាការក្នុងការសម្រេចចិត្តចោទប្រកាន់ប្រឆាំងជនជាប់ចោទ</a:t>
            </a:r>
          </a:p>
        </p:txBody>
      </p:sp>
      <p:sp>
        <p:nvSpPr>
          <p:cNvPr id="5" name="Title 1"/>
          <p:cNvSpPr txBox="1">
            <a:spLocks/>
          </p:cNvSpPr>
          <p:nvPr/>
        </p:nvSpPr>
        <p:spPr>
          <a:xfrm>
            <a:off x="2123728"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dirty="0">
                <a:latin typeface="Moul" panose="02000500000000000000" pitchFamily="2" charset="0"/>
                <a:cs typeface="Moul" panose="02000500000000000000" pitchFamily="2" charset="0"/>
              </a:rPr>
              <a:t>ការគ្រប់គ្រងសាក្សី</a:t>
            </a:r>
            <a:endParaRPr lang="en-AU"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10273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7584" y="1052736"/>
            <a:ext cx="7772173" cy="4864897"/>
          </a:xfrm>
        </p:spPr>
        <p:txBody>
          <a:bodyPr>
            <a:noAutofit/>
          </a:bodyPr>
          <a:lstStyle/>
          <a:p>
            <a:pPr marL="68580" indent="0">
              <a:lnSpc>
                <a:spcPct val="160000"/>
              </a:lnSpc>
              <a:spcBef>
                <a:spcPts val="0"/>
              </a:spcBef>
              <a:buClrTx/>
              <a:buNone/>
            </a:pPr>
            <a:r>
              <a:rPr lang="km-KH" sz="1800" b="1" dirty="0">
                <a:solidFill>
                  <a:srgbClr val="000000"/>
                </a:solidFill>
                <a:latin typeface="Kh Battambang" panose="02000500000000020004" pitchFamily="2" charset="0"/>
                <a:cs typeface="Kh Battambang" panose="02000500000000020004" pitchFamily="2" charset="0"/>
              </a:rPr>
              <a:t>អ្នកណាជាសាក្សី?</a:t>
            </a:r>
            <a:endParaRPr lang="km-KH" sz="1800" b="1" dirty="0"/>
          </a:p>
          <a:p>
            <a:pPr>
              <a:lnSpc>
                <a:spcPct val="160000"/>
              </a:lnSpc>
              <a:spcBef>
                <a:spcPts val="0"/>
              </a:spcBef>
              <a:buClrTx/>
              <a:buFont typeface="Arial" panose="020B0604020202020204" pitchFamily="34" charset="0"/>
              <a:buChar char="•"/>
            </a:pPr>
            <a:r>
              <a:rPr lang="km-KH" sz="1800" b="1" dirty="0">
                <a:solidFill>
                  <a:srgbClr val="000000"/>
                </a:solidFill>
                <a:latin typeface="Kh Battambang" panose="02000500000000020004" pitchFamily="2" charset="0"/>
                <a:cs typeface="Kh Battambang" panose="02000500000000020004" pitchFamily="2" charset="0"/>
              </a:rPr>
              <a:t>ដោយផ្ទាល់ ៖</a:t>
            </a:r>
            <a:endParaRPr lang="en-US" sz="1800" dirty="0"/>
          </a:p>
          <a:p>
            <a:pPr lvl="1">
              <a:lnSpc>
                <a:spcPct val="160000"/>
              </a:lnSpc>
              <a:spcBef>
                <a:spcPts val="0"/>
              </a:spcBef>
              <a:buClr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ជនរងគ្រោះ</a:t>
            </a:r>
            <a:endParaRPr lang="en-US" sz="1800" dirty="0"/>
          </a:p>
          <a:p>
            <a:pPr>
              <a:lnSpc>
                <a:spcPct val="160000"/>
              </a:lnSpc>
              <a:spcBef>
                <a:spcPts val="0"/>
              </a:spcBef>
              <a:buClrTx/>
              <a:buFont typeface="Arial" panose="020B0604020202020204" pitchFamily="34" charset="0"/>
              <a:buChar char="•"/>
            </a:pPr>
            <a:r>
              <a:rPr lang="km-KH" sz="1800" b="1" dirty="0">
                <a:solidFill>
                  <a:srgbClr val="000000"/>
                </a:solidFill>
                <a:latin typeface="Kh Battambang" panose="02000500000000020004" pitchFamily="2" charset="0"/>
                <a:cs typeface="Kh Battambang" panose="02000500000000020004" pitchFamily="2" charset="0"/>
              </a:rPr>
              <a:t>តាមដំណើរហេតុ/ប្រភពផ្តល់ព័ត៌មាន </a:t>
            </a:r>
            <a:r>
              <a:rPr lang="km-KH" sz="1800" dirty="0">
                <a:solidFill>
                  <a:srgbClr val="000000"/>
                </a:solidFill>
                <a:latin typeface="Kh Battambang" panose="02000500000000020004" pitchFamily="2" charset="0"/>
                <a:cs typeface="Kh Battambang" panose="02000500000000020004" pitchFamily="2" charset="0"/>
              </a:rPr>
              <a:t>(</a:t>
            </a:r>
            <a:r>
              <a:rPr lang="en-US" sz="1800" dirty="0"/>
              <a:t>Circumstantial</a:t>
            </a:r>
            <a:r>
              <a:rPr lang="km-KH" sz="1800" dirty="0"/>
              <a:t>)</a:t>
            </a:r>
            <a:endParaRPr lang="km-KH" sz="1800" dirty="0">
              <a:solidFill>
                <a:srgbClr val="000000"/>
              </a:solidFill>
              <a:latin typeface="Kh Battambang" panose="02000500000000020004" pitchFamily="2" charset="0"/>
              <a:cs typeface="Kh Battambang" panose="02000500000000020004" pitchFamily="2" charset="0"/>
            </a:endParaRPr>
          </a:p>
          <a:p>
            <a:pPr lvl="1">
              <a:lnSpc>
                <a:spcPct val="160000"/>
              </a:lnSpc>
              <a:spcBef>
                <a:spcPts val="0"/>
              </a:spcBef>
              <a:buClr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សមាជិកគ្រួសារនៃជនរងគ្រោះ</a:t>
            </a:r>
          </a:p>
          <a:p>
            <a:pPr lvl="1">
              <a:lnSpc>
                <a:spcPct val="160000"/>
              </a:lnSpc>
              <a:spcBef>
                <a:spcPts val="0"/>
              </a:spcBef>
              <a:buClr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ស្ថាប័នហិរញ្ញវត្ថុ</a:t>
            </a:r>
          </a:p>
          <a:p>
            <a:pPr lvl="1">
              <a:lnSpc>
                <a:spcPct val="160000"/>
              </a:lnSpc>
              <a:spcBef>
                <a:spcPts val="0"/>
              </a:spcBef>
              <a:buClr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បុគ្គិលសណ្ឋាគារ</a:t>
            </a:r>
          </a:p>
          <a:p>
            <a:pPr lvl="1">
              <a:lnSpc>
                <a:spcPct val="160000"/>
              </a:lnSpc>
              <a:spcBef>
                <a:spcPts val="0"/>
              </a:spcBef>
              <a:buClr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អ្នកសេពគប់ជនសង្ស័យ</a:t>
            </a:r>
          </a:p>
          <a:p>
            <a:pPr lvl="1">
              <a:lnSpc>
                <a:spcPct val="160000"/>
              </a:lnSpc>
              <a:spcBef>
                <a:spcPts val="0"/>
              </a:spcBef>
              <a:buClr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អាកាសចរណ៍</a:t>
            </a:r>
          </a:p>
          <a:p>
            <a:pPr lvl="1">
              <a:lnSpc>
                <a:spcPct val="160000"/>
              </a:lnSpc>
              <a:spcBef>
                <a:spcPts val="0"/>
              </a:spcBef>
              <a:buClr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ការដឹកជញ្ជូន</a:t>
            </a:r>
          </a:p>
          <a:p>
            <a:pPr lvl="1">
              <a:lnSpc>
                <a:spcPct val="160000"/>
              </a:lnSpc>
              <a:spcBef>
                <a:spcPts val="0"/>
              </a:spcBef>
              <a:buClr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ក្រុមហ៊ុនទូរគមនាគមន៍</a:t>
            </a:r>
          </a:p>
          <a:p>
            <a:pPr lvl="1">
              <a:lnSpc>
                <a:spcPct val="160000"/>
              </a:lnSpc>
              <a:spcBef>
                <a:spcPts val="0"/>
              </a:spcBef>
              <a:buClrTx/>
              <a:buFont typeface="Arial" panose="020B0604020202020204" pitchFamily="34" charset="0"/>
              <a:buChar char="•"/>
            </a:pPr>
            <a:r>
              <a:rPr lang="km-KH" sz="1800" dirty="0">
                <a:solidFill>
                  <a:srgbClr val="000000"/>
                </a:solidFill>
                <a:latin typeface="Kh Battambang" panose="02000500000000020004" pitchFamily="2" charset="0"/>
                <a:cs typeface="Kh Battambang" panose="02000500000000020004" pitchFamily="2" charset="0"/>
              </a:rPr>
              <a:t>មន្រ្តីរដ្ឋាភិបាល</a:t>
            </a:r>
            <a:endParaRPr lang="en-US" sz="1800" dirty="0"/>
          </a:p>
        </p:txBody>
      </p:sp>
      <p:sp>
        <p:nvSpPr>
          <p:cNvPr id="5" name="Title 1"/>
          <p:cNvSpPr txBox="1">
            <a:spLocks/>
          </p:cNvSpPr>
          <p:nvPr/>
        </p:nvSpPr>
        <p:spPr>
          <a:xfrm>
            <a:off x="2123728"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dirty="0">
                <a:latin typeface="Moul" panose="02000500000000000000" pitchFamily="2" charset="0"/>
                <a:cs typeface="Moul" panose="02000500000000000000" pitchFamily="2" charset="0"/>
              </a:rPr>
              <a:t>ការគ្រប់គ្រងសាក្សី</a:t>
            </a:r>
            <a:endParaRPr lang="en-AU"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279025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fade">
                                      <p:cBhvr>
                                        <p:cTn id="5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99592" y="1196752"/>
            <a:ext cx="7772173" cy="4864897"/>
          </a:xfrm>
        </p:spPr>
        <p:txBody>
          <a:bodyPr>
            <a:normAutofit fontScale="92500" lnSpcReduction="20000"/>
          </a:bodyPr>
          <a:lstStyle/>
          <a:p>
            <a:pPr marL="68580" lvl="1" indent="0">
              <a:lnSpc>
                <a:spcPct val="170000"/>
              </a:lnSpc>
              <a:spcBef>
                <a:spcPts val="0"/>
              </a:spcBef>
              <a:buClr>
                <a:schemeClr val="tx2"/>
              </a:buClr>
              <a:buSzPct val="95000"/>
              <a:buNone/>
            </a:pPr>
            <a:r>
              <a:rPr lang="km-KH" sz="2800" b="1" dirty="0">
                <a:solidFill>
                  <a:srgbClr val="000000"/>
                </a:solidFill>
                <a:latin typeface="Kh Battambang" panose="02000500000000020004" pitchFamily="2" charset="0"/>
                <a:cs typeface="Kh Battambang" panose="02000500000000020004" pitchFamily="2" charset="0"/>
              </a:rPr>
              <a:t>ចម្លើយរបស់សាក្សីគួរ៖</a:t>
            </a:r>
            <a:endParaRPr lang="en-US" sz="2800" b="1" dirty="0"/>
          </a:p>
          <a:p>
            <a:pPr marL="411480" lvl="1" indent="-342900">
              <a:lnSpc>
                <a:spcPct val="170000"/>
              </a:lnSpc>
              <a:spcBef>
                <a:spcPts val="0"/>
              </a:spcBef>
              <a:buClrTx/>
              <a:buSzPct val="95000"/>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ទទួលបានភ្លាមៗពីឧបទ្ទវហេតុបើអាចធ្វើបាន</a:t>
            </a:r>
          </a:p>
          <a:p>
            <a:pPr marL="411480" lvl="1" indent="-342900">
              <a:lnSpc>
                <a:spcPct val="170000"/>
              </a:lnSpc>
              <a:spcBef>
                <a:spcPts val="0"/>
              </a:spcBef>
              <a:buClrTx/>
              <a:buSzPct val="95000"/>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តាមសម្តីផ្ទាល់របស់គេ</a:t>
            </a:r>
          </a:p>
          <a:p>
            <a:pPr marL="411480" lvl="1" indent="-342900">
              <a:lnSpc>
                <a:spcPct val="170000"/>
              </a:lnSpc>
              <a:spcBef>
                <a:spcPts val="0"/>
              </a:spcBef>
              <a:buClrTx/>
              <a:buSzPct val="95000"/>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មានទាំងកាលបរិច្ចេទ និងពេលវេលាច្បាស់លាស់បើអាច</a:t>
            </a:r>
          </a:p>
          <a:p>
            <a:pPr marL="411480" lvl="1" indent="-342900">
              <a:lnSpc>
                <a:spcPct val="170000"/>
              </a:lnSpc>
              <a:spcBef>
                <a:spcPts val="0"/>
              </a:spcBef>
              <a:buClrTx/>
              <a:buSzPct val="95000"/>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ផ្តល់ឲ្យបានលម្អិតតាមដែលអាចធ្វើទៅបាន</a:t>
            </a:r>
          </a:p>
          <a:p>
            <a:pPr marL="411480" lvl="1" indent="-342900">
              <a:lnSpc>
                <a:spcPct val="170000"/>
              </a:lnSpc>
              <a:spcBef>
                <a:spcPts val="0"/>
              </a:spcBef>
              <a:buClrTx/>
              <a:buSzPct val="95000"/>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អ្នកណា/ អ្វី / នៅកន្លែងណា / នៅពេលណា / ហេតុអ្វី?</a:t>
            </a:r>
          </a:p>
          <a:p>
            <a:pPr marL="411480" lvl="1" indent="-342900">
              <a:lnSpc>
                <a:spcPct val="170000"/>
              </a:lnSpc>
              <a:spcBef>
                <a:spcPts val="0"/>
              </a:spcBef>
              <a:buClrTx/>
              <a:buSzPct val="95000"/>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កត់ត្រាអ្វីដែលសាក្សីបានឃើញ បានឮ បាននិយាយ បានធ្វើ</a:t>
            </a:r>
          </a:p>
          <a:p>
            <a:pPr marL="411480" lvl="1" indent="-342900">
              <a:lnSpc>
                <a:spcPct val="170000"/>
              </a:lnSpc>
              <a:spcBef>
                <a:spcPts val="0"/>
              </a:spcBef>
              <a:buClrTx/>
              <a:buSzPct val="95000"/>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យោងលើអ្វីដែលទាក់ទងនឹងព្រឹត្តិការ មនុស្ស ទីកន្លែង និងកាលបរិច្ឆេទឲ្យបានត្រឹមត្រូវ</a:t>
            </a:r>
          </a:p>
          <a:p>
            <a:pPr marL="411480" lvl="1" indent="-342900">
              <a:lnSpc>
                <a:spcPct val="170000"/>
              </a:lnSpc>
              <a:spcBef>
                <a:spcPts val="0"/>
              </a:spcBef>
              <a:buClrTx/>
              <a:buSzPct val="95000"/>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ត្រូវគូរផែនទីផ្ទាល់ដៃ/ដ្យាក្រាម/ និងភ្ជាប់ជាមួយរបាយការណ៍មូល</a:t>
            </a:r>
            <a:endParaRPr lang="en-AU" dirty="0">
              <a:solidFill>
                <a:srgbClr val="000000"/>
              </a:solidFill>
              <a:latin typeface="Kh Battambang" panose="02000500000000020004" pitchFamily="2" charset="0"/>
              <a:cs typeface="Kh Battambang" panose="02000500000000020004" pitchFamily="2" charset="0"/>
            </a:endParaRPr>
          </a:p>
          <a:p>
            <a:endParaRPr lang="en-AU" sz="3200" dirty="0"/>
          </a:p>
          <a:p>
            <a:endParaRPr lang="en-AU" sz="3200" dirty="0"/>
          </a:p>
        </p:txBody>
      </p:sp>
      <p:sp>
        <p:nvSpPr>
          <p:cNvPr id="5" name="Title 1"/>
          <p:cNvSpPr txBox="1">
            <a:spLocks/>
          </p:cNvSpPr>
          <p:nvPr/>
        </p:nvSpPr>
        <p:spPr>
          <a:xfrm>
            <a:off x="2123728"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dirty="0">
                <a:latin typeface="Moul" panose="02000500000000000000" pitchFamily="2" charset="0"/>
                <a:cs typeface="Moul" panose="02000500000000000000" pitchFamily="2" charset="0"/>
              </a:rPr>
              <a:t>ការគ្រប់គ្រងសាក្សី</a:t>
            </a:r>
            <a:endParaRPr lang="en-AU"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2543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196752"/>
            <a:ext cx="8420765" cy="4864897"/>
          </a:xfrm>
          <a:ln>
            <a:noFill/>
          </a:ln>
        </p:spPr>
        <p:txBody>
          <a:bodyPr>
            <a:noAutofit/>
          </a:bodyPr>
          <a:lstStyle/>
          <a:p>
            <a:pPr marL="68580" indent="0">
              <a:lnSpc>
                <a:spcPct val="170000"/>
              </a:lnSpc>
              <a:spcBef>
                <a:spcPts val="0"/>
              </a:spcBef>
              <a:buClrTx/>
              <a:buNone/>
            </a:pPr>
            <a:r>
              <a:rPr lang="km-KH" sz="3200" b="1" dirty="0">
                <a:latin typeface="Kh Battambang" panose="02000500000000020004" pitchFamily="2" charset="0"/>
                <a:cs typeface="Kh Battambang" panose="02000500000000020004" pitchFamily="2" charset="0"/>
              </a:rPr>
              <a:t>តើការគ្រប់គ្រងសាក្សីយ៉ាងដូចម្តេចដើម្បីជួយដល់ការទប់់ស្កាត់ ការស្វែងរក និងការបង្រ្កាប?</a:t>
            </a:r>
            <a:endParaRPr lang="en-US" sz="3200" b="1" dirty="0"/>
          </a:p>
          <a:p>
            <a:pPr marL="672084" lvl="1" fontAlgn="base">
              <a:lnSpc>
                <a:spcPct val="170000"/>
              </a:lnSpc>
              <a:spcBef>
                <a:spcPts val="0"/>
              </a:spcBef>
              <a:spcAft>
                <a:spcPct val="0"/>
              </a:spcAft>
              <a:buClrTx/>
              <a:buSzTx/>
              <a:buFont typeface="Arial" panose="020B0604020202020204" pitchFamily="34" charset="0"/>
              <a:buChar char="•"/>
            </a:pPr>
            <a:r>
              <a:rPr lang="km-KH" sz="2800" dirty="0">
                <a:solidFill>
                  <a:srgbClr val="000000"/>
                </a:solidFill>
                <a:latin typeface="Kh Battambang" panose="02000500000000020004" pitchFamily="2" charset="0"/>
                <a:cs typeface="Kh Battambang" panose="02000500000000020004" pitchFamily="2" charset="0"/>
              </a:rPr>
              <a:t>ឲ្យប្រាកដថាជនរងគ្រោះ/សាក្សីយល់អំពីអ្វីដែលជាការរំពឹងរបស់ពួកគេនៅក្នុងតុលាការ</a:t>
            </a:r>
          </a:p>
          <a:p>
            <a:pPr marL="672084" lvl="1" fontAlgn="base">
              <a:lnSpc>
                <a:spcPct val="170000"/>
              </a:lnSpc>
              <a:spcBef>
                <a:spcPts val="0"/>
              </a:spcBef>
              <a:spcAft>
                <a:spcPct val="0"/>
              </a:spcAft>
              <a:buClrTx/>
              <a:buSzTx/>
              <a:buFont typeface="Arial" panose="020B0604020202020204" pitchFamily="34" charset="0"/>
              <a:buChar char="•"/>
            </a:pPr>
            <a:r>
              <a:rPr lang="km-KH" sz="2800" dirty="0">
                <a:solidFill>
                  <a:srgbClr val="000000"/>
                </a:solidFill>
                <a:latin typeface="Kh Battambang" panose="02000500000000020004" pitchFamily="2" charset="0"/>
                <a:cs typeface="Kh Battambang" panose="02000500000000020004" pitchFamily="2" charset="0"/>
              </a:rPr>
              <a:t>ផ្តល់ប្រភពព័ត៌មាន និងភស្តុតាងបញ្ជាក់បន្ថែមដើម្បីគាំទ្រដល់មូលហេតុរបស់ជនរងគ្រោះ</a:t>
            </a:r>
          </a:p>
          <a:p>
            <a:pPr marL="672084" lvl="1" fontAlgn="base">
              <a:lnSpc>
                <a:spcPct val="170000"/>
              </a:lnSpc>
              <a:spcBef>
                <a:spcPts val="0"/>
              </a:spcBef>
              <a:spcAft>
                <a:spcPct val="0"/>
              </a:spcAft>
              <a:buClrTx/>
              <a:buSzTx/>
              <a:buFont typeface="Arial" panose="020B0604020202020204" pitchFamily="34" charset="0"/>
              <a:buChar char="•"/>
            </a:pPr>
            <a:r>
              <a:rPr lang="km-KH" sz="2800" dirty="0">
                <a:solidFill>
                  <a:srgbClr val="000000"/>
                </a:solidFill>
                <a:latin typeface="Kh Battambang" panose="02000500000000020004" pitchFamily="2" charset="0"/>
                <a:cs typeface="Kh Battambang" panose="02000500000000020004" pitchFamily="2" charset="0"/>
              </a:rPr>
              <a:t>ពង្រឹងដល់ការចោទ</a:t>
            </a:r>
            <a:r>
              <a:rPr lang="km-KH" sz="2800" dirty="0">
                <a:latin typeface="Kh Battambang" panose="02000500000000020004" pitchFamily="2" charset="0"/>
                <a:cs typeface="Kh Battambang" panose="02000500000000020004" pitchFamily="2" charset="0"/>
              </a:rPr>
              <a:t>ប្រកាន់ និង “ចំនួនមនុស្សក្នុងនីតិវិធិតុលាការ</a:t>
            </a:r>
            <a:r>
              <a:rPr lang="km-KH" altLang="en-US" sz="2800" dirty="0">
                <a:latin typeface="Kh Battambang" panose="02000500000000020004" pitchFamily="2" charset="0"/>
                <a:cs typeface="Kh Battambang" panose="02000500000000020004" pitchFamily="2" charset="0"/>
              </a:rPr>
              <a:t> </a:t>
            </a:r>
            <a:r>
              <a:rPr lang="en-US" altLang="en-US" sz="2800" dirty="0">
                <a:latin typeface="Kh Battambang" panose="02000500000000020004" pitchFamily="2" charset="0"/>
                <a:cs typeface="Kh Battambang" panose="02000500000000020004" pitchFamily="2" charset="0"/>
              </a:rPr>
              <a:t> </a:t>
            </a:r>
          </a:p>
          <a:p>
            <a:pPr marL="672084" lvl="1" fontAlgn="base">
              <a:lnSpc>
                <a:spcPct val="170000"/>
              </a:lnSpc>
              <a:spcBef>
                <a:spcPts val="0"/>
              </a:spcBef>
              <a:spcAft>
                <a:spcPct val="0"/>
              </a:spcAft>
              <a:buClrTx/>
              <a:buSzTx/>
              <a:buFont typeface="Arial" panose="020B0604020202020204" pitchFamily="34" charset="0"/>
              <a:buChar char="•"/>
            </a:pPr>
            <a:r>
              <a:rPr lang="km-KH" altLang="en-US" sz="2800" dirty="0">
                <a:solidFill>
                  <a:srgbClr val="000000"/>
                </a:solidFill>
                <a:latin typeface="Kh Battambang" panose="02000500000000020004" pitchFamily="2" charset="0"/>
                <a:cs typeface="Kh Battambang" panose="02000500000000020004" pitchFamily="2" charset="0"/>
              </a:rPr>
              <a:t>លើកទឹកចិត្តសហគមន៍ឲ្យហ៊ាននិយាយ (បញ្ចប់វប្បធម៌នៅស្ងៀម/មិននិយាយ</a:t>
            </a:r>
            <a:r>
              <a:rPr lang="en-US" altLang="en-US" sz="2800" dirty="0">
                <a:solidFill>
                  <a:srgbClr val="000000"/>
                </a:solidFill>
                <a:latin typeface="Kh Battambang" panose="02000500000000020004" pitchFamily="2" charset="0"/>
                <a:cs typeface="Kh Battambang" panose="02000500000000020004" pitchFamily="2" charset="0"/>
              </a:rPr>
              <a:t>break the culture of silence</a:t>
            </a:r>
            <a:r>
              <a:rPr lang="km-KH" altLang="en-US" sz="2800" dirty="0">
                <a:solidFill>
                  <a:srgbClr val="000000"/>
                </a:solidFill>
                <a:latin typeface="Kh Battambang" panose="02000500000000020004" pitchFamily="2" charset="0"/>
                <a:cs typeface="Kh Battambang" panose="02000500000000020004" pitchFamily="2" charset="0"/>
              </a:rPr>
              <a:t>)</a:t>
            </a:r>
            <a:endParaRPr lang="en-US" altLang="en-US" sz="2800" dirty="0">
              <a:solidFill>
                <a:srgbClr val="000000"/>
              </a:solidFill>
              <a:latin typeface="Kh Battambang" panose="02000500000000020004" pitchFamily="2" charset="0"/>
              <a:cs typeface="Kh Battambang" panose="02000500000000020004" pitchFamily="2" charset="0"/>
            </a:endParaRPr>
          </a:p>
          <a:p>
            <a:pPr marL="672084" lvl="1" fontAlgn="base">
              <a:spcBef>
                <a:spcPct val="50000"/>
              </a:spcBef>
              <a:spcAft>
                <a:spcPct val="0"/>
              </a:spcAft>
              <a:buClrTx/>
              <a:buSzTx/>
              <a:buFont typeface="Arial" panose="020B0604020202020204" pitchFamily="34" charset="0"/>
              <a:buChar char="•"/>
            </a:pPr>
            <a:r>
              <a:rPr lang="km-KH" altLang="en-US" sz="2800" b="1" dirty="0">
                <a:solidFill>
                  <a:srgbClr val="FF0000"/>
                </a:solidFill>
                <a:latin typeface="+mn-lt"/>
                <a:ea typeface="+mn-ea"/>
                <a:cs typeface="+mn-cs"/>
              </a:rPr>
              <a:t>លើកកម្ពស់ការយល់ដឹងរបស់សហគមន៍</a:t>
            </a:r>
            <a:endParaRPr lang="en-US" sz="3200" dirty="0">
              <a:solidFill>
                <a:srgbClr val="000000"/>
              </a:solidFill>
              <a:latin typeface="+mn-lt"/>
            </a:endParaRPr>
          </a:p>
          <a:p>
            <a:pPr marL="68580" indent="0">
              <a:buNone/>
            </a:pPr>
            <a:endParaRPr lang="en-US" sz="3200" b="1" dirty="0">
              <a:solidFill>
                <a:srgbClr val="000000"/>
              </a:solidFill>
              <a:latin typeface="+mn-lt"/>
            </a:endParaRPr>
          </a:p>
          <a:p>
            <a:pPr>
              <a:buFontTx/>
              <a:buChar char="-"/>
            </a:pPr>
            <a:endParaRPr lang="en-US" sz="3200" dirty="0">
              <a:solidFill>
                <a:srgbClr val="000000"/>
              </a:solidFill>
              <a:latin typeface="+mn-lt"/>
            </a:endParaRPr>
          </a:p>
        </p:txBody>
      </p:sp>
      <p:sp>
        <p:nvSpPr>
          <p:cNvPr id="5" name="Title 1"/>
          <p:cNvSpPr txBox="1">
            <a:spLocks/>
          </p:cNvSpPr>
          <p:nvPr/>
        </p:nvSpPr>
        <p:spPr>
          <a:xfrm>
            <a:off x="2123728" y="188640"/>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dirty="0">
                <a:latin typeface="Moul" panose="02000500000000000000" pitchFamily="2" charset="0"/>
                <a:cs typeface="Moul" panose="02000500000000000000" pitchFamily="2" charset="0"/>
              </a:rPr>
              <a:t>ការគ្រប់គ្រងសាក្សី</a:t>
            </a:r>
            <a:endParaRPr lang="en-AU"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23264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35696" y="3501008"/>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4800" dirty="0">
                <a:latin typeface="Moul" panose="02000500000000000000" pitchFamily="2" charset="0"/>
                <a:cs typeface="Moul" panose="02000500000000000000" pitchFamily="2" charset="0"/>
              </a:rPr>
              <a:t>ការសម្ភាសន៍ជនសង្ស័យ</a:t>
            </a:r>
            <a:endParaRPr lang="en-AU" sz="4800"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868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99592" y="1268760"/>
            <a:ext cx="7772173" cy="4864897"/>
          </a:xfrm>
        </p:spPr>
        <p:txBody>
          <a:bodyPr>
            <a:normAutofit/>
          </a:bodyPr>
          <a:lstStyle/>
          <a:p>
            <a:pPr marL="68580" indent="0">
              <a:buNone/>
            </a:pPr>
            <a:r>
              <a:rPr lang="km-KH" sz="3200" dirty="0">
                <a:solidFill>
                  <a:srgbClr val="000000"/>
                </a:solidFill>
                <a:latin typeface="Kh Battambang" panose="02000500000000020004" pitchFamily="2" charset="0"/>
                <a:cs typeface="Kh Battambang" panose="02000500000000020004" pitchFamily="2" charset="0"/>
              </a:rPr>
              <a:t>តើអ្នកចង់ដឹងអ្វីពីជនសង្ស័យ</a:t>
            </a:r>
            <a:endParaRPr lang="km-KH" sz="4000" b="1" dirty="0"/>
          </a:p>
          <a:p>
            <a:pPr lvl="1">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ការអនុញ្ញាត / (ទទួលយក)</a:t>
            </a:r>
          </a:p>
          <a:p>
            <a:pPr lvl="1">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ទំនាក់ទំនងគ្រួសារ </a:t>
            </a:r>
          </a:p>
          <a:p>
            <a:pPr lvl="1">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ការចូលដល់កុមារ/ក្មេងៗ</a:t>
            </a:r>
          </a:p>
          <a:p>
            <a:pPr lvl="1">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ការងារ/កិច្ចការស្ម័គ្រចិត្ត/ កិច្ចការមនុស្សធម៌</a:t>
            </a:r>
          </a:p>
          <a:p>
            <a:pPr lvl="1">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ប្រវត្តិនៃការធ្វើដំណើរ /ទីកន្លែងដែលបានទស្សនាក្នុងស្រុក</a:t>
            </a:r>
          </a:p>
          <a:p>
            <a:pPr lvl="1">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គោលបំណងនៃការទេសចរណ៏/ទស្សនកិច្ចនៅកម្ពុជា</a:t>
            </a:r>
          </a:p>
          <a:p>
            <a:pPr lvl="1">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ចំណេះដឹងអំពីឧបករណ៏/សម្ភារៈធ្វើអាជីវកម្មលើកុមារ និង</a:t>
            </a:r>
          </a:p>
          <a:p>
            <a:pPr lvl="1">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គ្រឿងឧបករណ៏អេឡិចត្រូនិច្ចផ្សេងៗទៀត</a:t>
            </a:r>
          </a:p>
          <a:p>
            <a:pPr lvl="2">
              <a:buClrTx/>
              <a:buFont typeface="Arial" panose="020B0604020202020204" pitchFamily="34" charset="0"/>
              <a:buChar char="•"/>
            </a:pPr>
            <a:r>
              <a:rPr lang="km-KH" dirty="0">
                <a:solidFill>
                  <a:srgbClr val="000000"/>
                </a:solidFill>
                <a:latin typeface="Kh Battambang" panose="02000500000000020004" pitchFamily="2" charset="0"/>
                <a:cs typeface="Kh Battambang" panose="02000500000000020004" pitchFamily="2" charset="0"/>
              </a:rPr>
              <a:t>របស់ប្រើផ្ទាល់ខ្លួន, របស់អ្នកផ្សេង</a:t>
            </a:r>
            <a:endParaRPr lang="en-AU" sz="2800" dirty="0"/>
          </a:p>
          <a:p>
            <a:endParaRPr lang="en-US" sz="2800" dirty="0">
              <a:solidFill>
                <a:srgbClr val="000000"/>
              </a:solidFill>
              <a:latin typeface="+mn-lt"/>
            </a:endParaRPr>
          </a:p>
          <a:p>
            <a:endParaRPr lang="en-US" sz="2800" dirty="0">
              <a:solidFill>
                <a:srgbClr val="000000"/>
              </a:solidFill>
              <a:latin typeface="+mn-lt"/>
            </a:endParaRPr>
          </a:p>
          <a:p>
            <a:pPr marL="68580" indent="0">
              <a:buNone/>
            </a:pPr>
            <a:endParaRPr lang="en-US" sz="2800" b="1" dirty="0">
              <a:solidFill>
                <a:srgbClr val="000000"/>
              </a:solidFill>
              <a:latin typeface="+mn-lt"/>
            </a:endParaRPr>
          </a:p>
          <a:p>
            <a:pPr marL="68580" indent="0">
              <a:buNone/>
            </a:pPr>
            <a:endParaRPr lang="en-US" sz="2800" b="1" dirty="0">
              <a:solidFill>
                <a:srgbClr val="000000"/>
              </a:solidFill>
              <a:latin typeface="+mn-lt"/>
            </a:endParaRPr>
          </a:p>
          <a:p>
            <a:pPr>
              <a:buFontTx/>
              <a:buChar char="-"/>
            </a:pPr>
            <a:endParaRPr lang="en-US" sz="2800" dirty="0">
              <a:solidFill>
                <a:srgbClr val="000000"/>
              </a:solidFill>
              <a:latin typeface="+mn-lt"/>
            </a:endParaRPr>
          </a:p>
        </p:txBody>
      </p:sp>
      <p:sp>
        <p:nvSpPr>
          <p:cNvPr id="5" name="Title 1"/>
          <p:cNvSpPr txBox="1">
            <a:spLocks/>
          </p:cNvSpPr>
          <p:nvPr/>
        </p:nvSpPr>
        <p:spPr>
          <a:xfrm>
            <a:off x="1907704" y="260648"/>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dirty="0">
                <a:latin typeface="Moul" panose="02000500000000000000" pitchFamily="2" charset="0"/>
                <a:cs typeface="Moul" panose="02000500000000000000" pitchFamily="2" charset="0"/>
              </a:rPr>
              <a:t>ការសម្ភាសន៍ជនសង្ស័យ</a:t>
            </a:r>
            <a:endParaRPr lang="en-AU"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331381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68760"/>
            <a:ext cx="8420765" cy="4864897"/>
          </a:xfrm>
        </p:spPr>
        <p:txBody>
          <a:bodyPr>
            <a:normAutofit/>
          </a:bodyPr>
          <a:lstStyle/>
          <a:p>
            <a:pPr marL="68580" indent="0">
              <a:lnSpc>
                <a:spcPct val="170000"/>
              </a:lnSpc>
              <a:spcBef>
                <a:spcPts val="0"/>
              </a:spcBef>
              <a:buClrTx/>
              <a:buNone/>
            </a:pPr>
            <a:r>
              <a:rPr lang="km-KH" b="1" dirty="0">
                <a:latin typeface="Kh Battambang" panose="02000500000000020004" pitchFamily="2" charset="0"/>
                <a:cs typeface="Kh Battambang" panose="02000500000000020004" pitchFamily="2" charset="0"/>
              </a:rPr>
              <a:t>តើការសម្ភាសន៍ជនសង្ស័យជួយដល់ការទប់់ស្កាត់ ការស្វែងរក និងការបង្រ្កាបដូចម្តេចខ្លះ?</a:t>
            </a:r>
            <a:endParaRPr lang="en-US" b="1" dirty="0"/>
          </a:p>
          <a:p>
            <a:pPr marL="672084" lvl="1" fontAlgn="base">
              <a:lnSpc>
                <a:spcPct val="160000"/>
              </a:lnSpc>
              <a:spcBef>
                <a:spcPts val="0"/>
              </a:spcBef>
              <a:spcAft>
                <a:spcPct val="0"/>
              </a:spcAft>
              <a:buClrTx/>
              <a:buSzTx/>
              <a:buFont typeface="Arial" panose="020B0604020202020204" pitchFamily="34" charset="0"/>
              <a:buChar char="•"/>
            </a:pPr>
            <a:r>
              <a:rPr lang="km-KH" altLang="en-US" dirty="0">
                <a:latin typeface="Kh Battambang" panose="02000500000000020004" pitchFamily="2" charset="0"/>
                <a:cs typeface="Kh Battambang" panose="02000500000000020004" pitchFamily="2" charset="0"/>
              </a:rPr>
              <a:t>សម្របសម្រួលដល់ការបង្ហាញភស្តុតាងចំពោះជនសង្ស័យ ដែលអាចនាំដល់ការទទួលយកបាន</a:t>
            </a:r>
          </a:p>
          <a:p>
            <a:pPr marL="672084" lvl="1" fontAlgn="base">
              <a:lnSpc>
                <a:spcPct val="160000"/>
              </a:lnSpc>
              <a:spcBef>
                <a:spcPts val="0"/>
              </a:spcBef>
              <a:spcAft>
                <a:spcPct val="0"/>
              </a:spcAft>
              <a:buClrTx/>
              <a:buSzTx/>
              <a:buFont typeface="Arial" panose="020B0604020202020204" pitchFamily="34" charset="0"/>
              <a:buChar char="•"/>
            </a:pPr>
            <a:r>
              <a:rPr lang="km-KH" altLang="en-US" dirty="0">
                <a:latin typeface="Kh Battambang" panose="02000500000000020004" pitchFamily="2" charset="0"/>
                <a:ea typeface="+mn-ea"/>
                <a:cs typeface="Kh Battambang" panose="02000500000000020004" pitchFamily="2" charset="0"/>
              </a:rPr>
              <a:t>ធានាដល់អ្នកស៊ើបអង្កេត  អាចបន្ថយការពន្យល់</a:t>
            </a:r>
          </a:p>
          <a:p>
            <a:pPr marL="672084" lvl="1" fontAlgn="base">
              <a:lnSpc>
                <a:spcPct val="160000"/>
              </a:lnSpc>
              <a:spcBef>
                <a:spcPts val="0"/>
              </a:spcBef>
              <a:spcAft>
                <a:spcPct val="0"/>
              </a:spcAft>
              <a:buClrTx/>
              <a:buSzTx/>
              <a:buFont typeface="Arial" panose="020B0604020202020204" pitchFamily="34" charset="0"/>
              <a:buChar char="•"/>
            </a:pPr>
            <a:r>
              <a:rPr lang="km-KH" altLang="en-US" dirty="0">
                <a:latin typeface="Kh Battambang" panose="02000500000000020004" pitchFamily="2" charset="0"/>
                <a:ea typeface="+mn-ea"/>
                <a:cs typeface="Kh Battambang" panose="02000500000000020004" pitchFamily="2" charset="0"/>
              </a:rPr>
              <a:t>កំណត់អត្តសញ្ញាណទីតាំង/ផ្លូវនៃការស៊ើបអង្កេតដើម្បីប្រមូ</a:t>
            </a:r>
            <a:r>
              <a:rPr lang="km-KH" altLang="en-US" dirty="0">
                <a:latin typeface="Kh Battambang" panose="02000500000000020004" pitchFamily="2" charset="0"/>
                <a:cs typeface="Kh Battambang" panose="02000500000000020004" pitchFamily="2" charset="0"/>
              </a:rPr>
              <a:t>លភស្តុតាង</a:t>
            </a:r>
          </a:p>
          <a:p>
            <a:pPr marL="672084" lvl="1" fontAlgn="base">
              <a:lnSpc>
                <a:spcPct val="170000"/>
              </a:lnSpc>
              <a:spcBef>
                <a:spcPts val="0"/>
              </a:spcBef>
              <a:spcAft>
                <a:spcPct val="0"/>
              </a:spcAft>
              <a:buClrTx/>
              <a:buSzTx/>
              <a:buFont typeface="Arial" panose="020B0604020202020204" pitchFamily="34" charset="0"/>
              <a:buChar char="•"/>
            </a:pPr>
            <a:r>
              <a:rPr lang="km-KH" altLang="en-US" dirty="0">
                <a:latin typeface="Kh Battambang" panose="02000500000000020004" pitchFamily="2" charset="0"/>
                <a:cs typeface="Kh Battambang" panose="02000500000000020004" pitchFamily="2" charset="0"/>
              </a:rPr>
              <a:t>កំណត់អត្តសញ្ញាណសហចារី (</a:t>
            </a:r>
            <a:r>
              <a:rPr lang="en-US" altLang="en-US" dirty="0">
                <a:latin typeface="Kh Battambang" panose="02000500000000020004" pitchFamily="2" charset="0"/>
                <a:cs typeface="Kh Battambang" panose="02000500000000020004" pitchFamily="2" charset="0"/>
              </a:rPr>
              <a:t>co-offenders</a:t>
            </a:r>
            <a:r>
              <a:rPr lang="km-KH" altLang="en-US" dirty="0">
                <a:latin typeface="Kh Battambang" panose="02000500000000020004" pitchFamily="2" charset="0"/>
                <a:cs typeface="Kh Battambang" panose="02000500000000020004" pitchFamily="2" charset="0"/>
              </a:rPr>
              <a:t>)</a:t>
            </a:r>
          </a:p>
          <a:p>
            <a:pPr marL="672084" lvl="1" fontAlgn="base">
              <a:lnSpc>
                <a:spcPct val="170000"/>
              </a:lnSpc>
              <a:spcBef>
                <a:spcPts val="0"/>
              </a:spcBef>
              <a:spcAft>
                <a:spcPct val="0"/>
              </a:spcAft>
              <a:buClrTx/>
              <a:buSzTx/>
              <a:buFont typeface="Arial" panose="020B0604020202020204" pitchFamily="34" charset="0"/>
              <a:buChar char="•"/>
            </a:pPr>
            <a:r>
              <a:rPr lang="km-KH" altLang="en-US" dirty="0">
                <a:latin typeface="Kh Battambang" panose="02000500000000020004" pitchFamily="2" charset="0"/>
                <a:cs typeface="Kh Battambang" panose="02000500000000020004" pitchFamily="2" charset="0"/>
              </a:rPr>
              <a:t>កំណត់អត្តសញ្ញាណជនរងគ្រោះដែលមិនស្គាល់</a:t>
            </a:r>
          </a:p>
          <a:p>
            <a:pPr marL="672084" lvl="1" fontAlgn="base">
              <a:lnSpc>
                <a:spcPct val="170000"/>
              </a:lnSpc>
              <a:spcBef>
                <a:spcPts val="0"/>
              </a:spcBef>
              <a:spcAft>
                <a:spcPct val="0"/>
              </a:spcAft>
              <a:buClrTx/>
              <a:buSzTx/>
              <a:buFont typeface="Arial" panose="020B0604020202020204" pitchFamily="34" charset="0"/>
              <a:buChar char="•"/>
            </a:pPr>
            <a:r>
              <a:rPr lang="km-KH" altLang="en-US" dirty="0">
                <a:latin typeface="Kh Battambang" panose="02000500000000020004" pitchFamily="2" charset="0"/>
                <a:cs typeface="Kh Battambang" panose="02000500000000020004" pitchFamily="2" charset="0"/>
              </a:rPr>
              <a:t>ប្រមូលព័ត៌មានចារកម្មទាក់ទងនឹងរបៀបប្រតិបត្តិការជាក់ស្តែង (</a:t>
            </a:r>
            <a:r>
              <a:rPr lang="en-US" altLang="en-US" sz="2800" dirty="0">
                <a:latin typeface="+mn-lt"/>
                <a:ea typeface="+mn-ea"/>
                <a:cs typeface="+mn-cs"/>
              </a:rPr>
              <a:t>modus operandi</a:t>
            </a:r>
            <a:r>
              <a:rPr lang="km-KH" altLang="en-US" sz="2800" dirty="0">
                <a:latin typeface="+mn-lt"/>
                <a:ea typeface="+mn-ea"/>
                <a:cs typeface="+mn-cs"/>
              </a:rPr>
              <a:t>)</a:t>
            </a:r>
            <a:endParaRPr lang="en-US" altLang="en-US" sz="2800" dirty="0">
              <a:latin typeface="+mn-lt"/>
              <a:ea typeface="+mn-ea"/>
              <a:cs typeface="+mn-cs"/>
            </a:endParaRPr>
          </a:p>
          <a:p>
            <a:pPr marL="672084" lvl="1" fontAlgn="base">
              <a:spcBef>
                <a:spcPct val="50000"/>
              </a:spcBef>
              <a:spcAft>
                <a:spcPct val="0"/>
              </a:spcAft>
              <a:buClrTx/>
              <a:buSzTx/>
              <a:buFont typeface="Arial" panose="020B0604020202020204" pitchFamily="34" charset="0"/>
              <a:buChar char="•"/>
            </a:pPr>
            <a:endParaRPr lang="en-US" altLang="en-US" dirty="0">
              <a:latin typeface="+mn-lt"/>
              <a:ea typeface="+mn-ea"/>
              <a:cs typeface="+mn-cs"/>
            </a:endParaRPr>
          </a:p>
          <a:p>
            <a:pPr marL="68580" indent="0">
              <a:buNone/>
            </a:pPr>
            <a:endParaRPr lang="en-US" sz="2800" dirty="0">
              <a:solidFill>
                <a:srgbClr val="000000"/>
              </a:solidFill>
              <a:latin typeface="+mn-lt"/>
            </a:endParaRPr>
          </a:p>
          <a:p>
            <a:pPr marL="68580" indent="0">
              <a:buNone/>
            </a:pPr>
            <a:endParaRPr lang="en-US" sz="2800" b="1" dirty="0">
              <a:solidFill>
                <a:srgbClr val="000000"/>
              </a:solidFill>
              <a:latin typeface="+mn-lt"/>
            </a:endParaRPr>
          </a:p>
          <a:p>
            <a:pPr>
              <a:buFontTx/>
              <a:buChar char="-"/>
            </a:pPr>
            <a:endParaRPr lang="en-US" sz="2800" dirty="0">
              <a:solidFill>
                <a:srgbClr val="000000"/>
              </a:solidFill>
              <a:latin typeface="+mn-lt"/>
            </a:endParaRPr>
          </a:p>
        </p:txBody>
      </p:sp>
      <p:sp>
        <p:nvSpPr>
          <p:cNvPr id="5" name="Title 1"/>
          <p:cNvSpPr txBox="1">
            <a:spLocks/>
          </p:cNvSpPr>
          <p:nvPr/>
        </p:nvSpPr>
        <p:spPr>
          <a:xfrm>
            <a:off x="1907704" y="260648"/>
            <a:ext cx="62983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dirty="0">
                <a:latin typeface="Moul" panose="02000500000000000000" pitchFamily="2" charset="0"/>
                <a:cs typeface="Moul" panose="02000500000000000000" pitchFamily="2" charset="0"/>
              </a:rPr>
              <a:t>ការសម្ភាសន៍ជនសង្ស័យ</a:t>
            </a:r>
            <a:endParaRPr lang="en-AU"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373454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59832" y="3573016"/>
            <a:ext cx="4536504"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sz="4800" dirty="0">
                <a:latin typeface="Moul" panose="02000500000000000000" pitchFamily="2" charset="0"/>
                <a:cs typeface="Moul" panose="02000500000000000000" pitchFamily="2" charset="0"/>
              </a:rPr>
              <a:t>ការទប់ស្កាត់</a:t>
            </a:r>
            <a:endParaRPr lang="en-AU" sz="4800"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304953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584" y="3645024"/>
            <a:ext cx="7772400" cy="936104"/>
          </a:xfrm>
        </p:spPr>
        <p:txBody>
          <a:bodyPr/>
          <a:lstStyle/>
          <a:p>
            <a:pPr algn="ctr"/>
            <a:r>
              <a:rPr lang="en-AU" sz="6600" dirty="0"/>
              <a:t/>
            </a:r>
            <a:br>
              <a:rPr lang="en-AU" sz="6600" dirty="0"/>
            </a:br>
            <a:r>
              <a:rPr lang="km-KH" sz="6600" dirty="0"/>
              <a:t>ព័ត៌មានចារកម្ម</a:t>
            </a:r>
            <a:endParaRPr lang="en-AU" sz="16600" dirty="0"/>
          </a:p>
        </p:txBody>
      </p:sp>
    </p:spTree>
    <p:extLst>
      <p:ext uri="{BB962C8B-B14F-4D97-AF65-F5344CB8AC3E}">
        <p14:creationId xmlns:p14="http://schemas.microsoft.com/office/powerpoint/2010/main" val="213030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99592" y="1268760"/>
            <a:ext cx="7772173" cy="4864897"/>
          </a:xfrm>
        </p:spPr>
        <p:txBody>
          <a:bodyPr>
            <a:noAutofit/>
          </a:bodyPr>
          <a:lstStyle/>
          <a:p>
            <a:pPr marL="0" lvl="1" indent="0">
              <a:lnSpc>
                <a:spcPct val="150000"/>
              </a:lnSpc>
              <a:spcBef>
                <a:spcPts val="0"/>
              </a:spcBef>
              <a:buClr>
                <a:schemeClr val="tx2"/>
              </a:buClr>
              <a:buSzPct val="95000"/>
              <a:buNone/>
              <a:defRPr/>
            </a:pPr>
            <a:r>
              <a:rPr lang="km-KH" altLang="en-US" dirty="0">
                <a:latin typeface="Kh Battambang" panose="02000500000000020004" pitchFamily="2" charset="0"/>
                <a:cs typeface="Kh Battambang" panose="02000500000000020004" pitchFamily="2" charset="0"/>
              </a:rPr>
              <a:t>តើធ្វើយ៉ាងដូចម្តេចឲ្យមានលក្ខណៈស៊ីគ្នា ហើយការឆ្លើយតបរបស់នគរបាលមានការជឿជាក់ដែលជួយដល់ការទប់ស្កាត់?</a:t>
            </a:r>
          </a:p>
          <a:p>
            <a:pPr marL="342900">
              <a:lnSpc>
                <a:spcPct val="150000"/>
              </a:lnSpc>
              <a:spcBef>
                <a:spcPts val="0"/>
              </a:spcBef>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ការធ្វើឲ្យរាងចាលជាទូទៅ និងជាក់លាក់៖</a:t>
            </a:r>
          </a:p>
          <a:p>
            <a:pPr marL="672084" lvl="1">
              <a:lnSpc>
                <a:spcPct val="150000"/>
              </a:lnSpc>
              <a:spcBef>
                <a:spcPts val="0"/>
              </a:spcBef>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ការធ្វើឲ្យរាងចាលជាក់លាក់ៈ </a:t>
            </a:r>
            <a:r>
              <a:rPr lang="km-KH" b="1" dirty="0">
                <a:latin typeface="Kh Battambang" panose="02000500000000020004" pitchFamily="2" charset="0"/>
                <a:cs typeface="Kh Battambang" panose="02000500000000020004" pitchFamily="2" charset="0"/>
              </a:rPr>
              <a:t>ជនល្មើស</a:t>
            </a:r>
          </a:p>
          <a:p>
            <a:pPr marL="672084" lvl="1">
              <a:lnSpc>
                <a:spcPct val="150000"/>
              </a:lnSpc>
              <a:spcBef>
                <a:spcPts val="0"/>
              </a:spcBef>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ការធ្វើឲ្យរាងចាលជាទូទៅ៖ </a:t>
            </a:r>
            <a:r>
              <a:rPr lang="km-KH" b="1" dirty="0">
                <a:latin typeface="Kh Battambang" panose="02000500000000020004" pitchFamily="2" charset="0"/>
                <a:cs typeface="Kh Battambang" panose="02000500000000020004" pitchFamily="2" charset="0"/>
              </a:rPr>
              <a:t>ជនល្មើសមានសត្តានុពល</a:t>
            </a:r>
          </a:p>
          <a:p>
            <a:pPr marL="342900">
              <a:lnSpc>
                <a:spcPct val="150000"/>
              </a:lnSpc>
              <a:spcBef>
                <a:spcPts val="0"/>
              </a:spcBef>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ការអប់រំសហគមន៍៖</a:t>
            </a:r>
          </a:p>
          <a:p>
            <a:pPr marL="672084" lvl="1">
              <a:lnSpc>
                <a:spcPct val="150000"/>
              </a:lnSpc>
              <a:spcBef>
                <a:spcPts val="0"/>
              </a:spcBef>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កសាងការទុកចិត្តមកលើនគរបាល</a:t>
            </a:r>
          </a:p>
          <a:p>
            <a:pPr marL="672084" lvl="1">
              <a:lnSpc>
                <a:spcPct val="150000"/>
              </a:lnSpc>
              <a:spcBef>
                <a:spcPts val="0"/>
              </a:spcBef>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ប្រាប់/ព្រមានដល់សហគមន៍អំពីសញ្ញា (ជនល្មើស)</a:t>
            </a:r>
          </a:p>
          <a:p>
            <a:pPr marL="672084" lvl="1">
              <a:lnSpc>
                <a:spcPct val="150000"/>
              </a:lnSpc>
              <a:spcBef>
                <a:spcPts val="0"/>
              </a:spcBef>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ឲ្យប្រាកដថា ជនរងគ្រោះត្រូវទទួលបានការការពារ</a:t>
            </a:r>
          </a:p>
          <a:p>
            <a:pPr marL="672084" lvl="1">
              <a:lnSpc>
                <a:spcPct val="150000"/>
              </a:lnSpc>
              <a:spcBef>
                <a:spcPts val="0"/>
              </a:spcBef>
              <a:buClrTx/>
              <a:buFont typeface="Arial" panose="020B0604020202020204" pitchFamily="34" charset="0"/>
              <a:buChar char="•"/>
              <a:defRPr/>
            </a:pPr>
            <a:r>
              <a:rPr lang="km-KH" dirty="0">
                <a:latin typeface="Kh Battambang" panose="02000500000000020004" pitchFamily="2" charset="0"/>
                <a:cs typeface="Kh Battambang" panose="02000500000000020004" pitchFamily="2" charset="0"/>
              </a:rPr>
              <a:t>បញ្ជូនសារថា ការធ្វើអាជីវកម្មផ្លូវភេទលើកុមារនឹងមិនអនុគ្រោះឡើយ</a:t>
            </a:r>
            <a:endParaRPr lang="en-AU" sz="2800" dirty="0"/>
          </a:p>
          <a:p>
            <a:pPr marL="68580" indent="0">
              <a:lnSpc>
                <a:spcPct val="150000"/>
              </a:lnSpc>
              <a:spcBef>
                <a:spcPts val="0"/>
              </a:spcBef>
              <a:buNone/>
            </a:pPr>
            <a:endParaRPr lang="en-US" sz="2800" b="1" dirty="0">
              <a:solidFill>
                <a:srgbClr val="000000"/>
              </a:solidFill>
              <a:latin typeface="+mn-lt"/>
            </a:endParaRPr>
          </a:p>
          <a:p>
            <a:pPr marL="68580" indent="0">
              <a:buNone/>
            </a:pPr>
            <a:endParaRPr lang="en-US" sz="2800" b="1" dirty="0">
              <a:solidFill>
                <a:srgbClr val="000000"/>
              </a:solidFill>
              <a:latin typeface="+mn-lt"/>
            </a:endParaRPr>
          </a:p>
          <a:p>
            <a:pPr>
              <a:buFontTx/>
              <a:buChar char="-"/>
            </a:pPr>
            <a:endParaRPr lang="en-US" sz="2800" dirty="0">
              <a:solidFill>
                <a:srgbClr val="000000"/>
              </a:solidFill>
              <a:latin typeface="+mn-lt"/>
            </a:endParaRPr>
          </a:p>
        </p:txBody>
      </p:sp>
      <p:sp>
        <p:nvSpPr>
          <p:cNvPr id="5" name="Title 1"/>
          <p:cNvSpPr txBox="1">
            <a:spLocks/>
          </p:cNvSpPr>
          <p:nvPr/>
        </p:nvSpPr>
        <p:spPr>
          <a:xfrm>
            <a:off x="2123729" y="188640"/>
            <a:ext cx="4536504"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r>
              <a:rPr lang="km-KH" dirty="0">
                <a:latin typeface="Moul" panose="02000500000000000000" pitchFamily="2" charset="0"/>
                <a:cs typeface="Moul" panose="02000500000000000000" pitchFamily="2" charset="0"/>
              </a:rPr>
              <a:t>ការទប់ស្កាត់</a:t>
            </a:r>
            <a:endParaRPr lang="en-AU" dirty="0">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303083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39752" y="2492896"/>
            <a:ext cx="3526561" cy="661414"/>
          </a:xfrm>
          <a:prstGeom prst="rect">
            <a:avLst/>
          </a:prstGeom>
        </p:spPr>
        <p:txBody>
          <a:bodyPr vert="horz" anchor="b" anchorCtr="0">
            <a:noAutofit/>
          </a:bodyPr>
          <a:lstStyle>
            <a:lvl1pPr algn="l" rtl="0" eaLnBrk="1" latinLnBrk="0" hangingPunct="1">
              <a:spcBef>
                <a:spcPct val="0"/>
              </a:spcBef>
              <a:buNone/>
              <a:defRPr kumimoji="0" sz="3200" kern="1200" spc="-100" baseline="0">
                <a:solidFill>
                  <a:schemeClr val="tx1"/>
                </a:solidFill>
                <a:latin typeface="Verdana" pitchFamily="34" charset="0"/>
                <a:ea typeface="Verdana" pitchFamily="34" charset="0"/>
                <a:cs typeface="Verdana" pitchFamily="34" charset="0"/>
              </a:defRPr>
            </a:lvl1pPr>
            <a:extLst/>
          </a:lstStyle>
          <a:p>
            <a:pPr algn="ctr"/>
            <a:r>
              <a:rPr lang="km-KH" sz="6600" dirty="0">
                <a:solidFill>
                  <a:schemeClr val="bg1"/>
                </a:solidFill>
                <a:latin typeface="Moul" panose="02000500000000000000" pitchFamily="2" charset="0"/>
                <a:cs typeface="Moul" panose="02000500000000000000" pitchFamily="2" charset="0"/>
              </a:rPr>
              <a:t>សំណួរ </a:t>
            </a:r>
            <a:endParaRPr lang="en-AU" sz="6600" dirty="0">
              <a:solidFill>
                <a:schemeClr val="bg1"/>
              </a:solidFill>
              <a:latin typeface="Moul" panose="02000500000000000000" pitchFamily="2" charset="0"/>
              <a:cs typeface="Moul" panose="02000500000000000000" pitchFamily="2" charset="0"/>
            </a:endParaRPr>
          </a:p>
        </p:txBody>
      </p:sp>
    </p:spTree>
    <p:extLst>
      <p:ext uri="{BB962C8B-B14F-4D97-AF65-F5344CB8AC3E}">
        <p14:creationId xmlns:p14="http://schemas.microsoft.com/office/powerpoint/2010/main" val="48610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km-KH" sz="4000" b="1" dirty="0"/>
              <a:t>ព័ត៌មានចារកម្ម</a:t>
            </a:r>
            <a:endParaRPr lang="en-AU" sz="4000" b="1" dirty="0"/>
          </a:p>
        </p:txBody>
      </p:sp>
      <p:sp>
        <p:nvSpPr>
          <p:cNvPr id="6" name="Content Placeholder 5"/>
          <p:cNvSpPr>
            <a:spLocks noGrp="1"/>
          </p:cNvSpPr>
          <p:nvPr>
            <p:ph idx="1"/>
          </p:nvPr>
        </p:nvSpPr>
        <p:spPr>
          <a:xfrm>
            <a:off x="107504" y="1268760"/>
            <a:ext cx="8589640" cy="5256584"/>
          </a:xfrm>
        </p:spPr>
        <p:txBody>
          <a:bodyPr>
            <a:normAutofit/>
          </a:bodyPr>
          <a:lstStyle/>
          <a:p>
            <a:pPr marL="0" indent="0">
              <a:buNone/>
            </a:pPr>
            <a:r>
              <a:rPr lang="km-KH" b="1" dirty="0"/>
              <a:t>មានប្រភពសំខាន់ៗនៃព័ត៌មានចារកម្មចំនួនបី៖ </a:t>
            </a:r>
            <a:endParaRPr lang="en-AU" b="1" dirty="0"/>
          </a:p>
          <a:p>
            <a:pPr lvl="1">
              <a:buClrTx/>
              <a:buFont typeface="Arial" panose="020B0604020202020204" pitchFamily="34" charset="0"/>
              <a:buChar char="•"/>
            </a:pPr>
            <a:r>
              <a:rPr lang="km-KH" dirty="0"/>
              <a:t>ព័ត៌មានចារកម្មពីមនុស្ស </a:t>
            </a:r>
            <a:r>
              <a:rPr lang="en-AU" dirty="0"/>
              <a:t>(</a:t>
            </a:r>
            <a:r>
              <a:rPr lang="km-KH" dirty="0"/>
              <a:t>ហៅកាត់ </a:t>
            </a:r>
            <a:r>
              <a:rPr lang="en-AU" dirty="0"/>
              <a:t>HUMINT) – </a:t>
            </a:r>
            <a:r>
              <a:rPr lang="km-KH" dirty="0"/>
              <a:t>ព័ត៌មានចារកម្មដែលប្រមូលបានពីប្រភពមនុស្ស រួមមានទាំង ចំហរ និងសម្ងាត់</a:t>
            </a:r>
            <a:endParaRPr lang="en-AU" dirty="0"/>
          </a:p>
          <a:p>
            <a:pPr lvl="1">
              <a:buClrTx/>
              <a:buFont typeface="Arial" panose="020B0604020202020204" pitchFamily="34" charset="0"/>
              <a:buChar char="•"/>
            </a:pPr>
            <a:r>
              <a:rPr lang="km-KH" dirty="0"/>
              <a:t>ប្រភពព័ត៌មានចារកម្មបើកចំហរ </a:t>
            </a:r>
            <a:r>
              <a:rPr lang="en-AU" dirty="0"/>
              <a:t>(</a:t>
            </a:r>
            <a:r>
              <a:rPr lang="km-KH" dirty="0"/>
              <a:t>ហៅកាត់ </a:t>
            </a:r>
            <a:r>
              <a:rPr lang="en-AU" dirty="0"/>
              <a:t>OSINT) –</a:t>
            </a:r>
            <a:r>
              <a:rPr lang="km-KH" dirty="0"/>
              <a:t> ជាព័ត៌មានចារកម្មប្រមូលបានពីប្រភពនានាជាសារធារណៈ</a:t>
            </a:r>
            <a:r>
              <a:rPr lang="en-AU" dirty="0"/>
              <a:t> </a:t>
            </a:r>
            <a:r>
              <a:rPr lang="km-KH" dirty="0"/>
              <a:t> ឧទាហរណ៍៖ បណ្តាញព័ត៌មានសង្គម (ពិសេសហ្វេសប៊ុក)</a:t>
            </a:r>
            <a:endParaRPr lang="en-AU" dirty="0"/>
          </a:p>
          <a:p>
            <a:pPr lvl="1">
              <a:buClrTx/>
              <a:buFont typeface="Arial" panose="020B0604020202020204" pitchFamily="34" charset="0"/>
              <a:buChar char="•"/>
            </a:pPr>
            <a:r>
              <a:rPr lang="km-KH" dirty="0"/>
              <a:t>ប្រភពព័ត៌មានចារកម្មបិទប្រមូលបានពីខាងរដ្ឋាភិបាល និង អ្នកអនុវត្តច្បាប់</a:t>
            </a:r>
            <a:endParaRPr lang="en-AU" dirty="0"/>
          </a:p>
        </p:txBody>
      </p:sp>
    </p:spTree>
    <p:extLst>
      <p:ext uri="{BB962C8B-B14F-4D97-AF65-F5344CB8AC3E}">
        <p14:creationId xmlns:p14="http://schemas.microsoft.com/office/powerpoint/2010/main" val="211161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132213" cy="4752528"/>
          </a:xfrm>
        </p:spPr>
        <p:txBody>
          <a:bodyPr/>
          <a:lstStyle/>
          <a:p>
            <a:pPr marL="68580" indent="0">
              <a:buNone/>
            </a:pPr>
            <a:r>
              <a:rPr lang="km-KH" sz="2200" b="1" dirty="0"/>
              <a:t>ហេតុអ្វីបានជាព័ត៌មានចារកម្មសំខាន់ក្នុងការទប់ស្កាត់ ការស្វែងរក និងការបង្រ្កាប?</a:t>
            </a:r>
          </a:p>
          <a:p>
            <a:pPr lvl="1">
              <a:buClrTx/>
              <a:buFont typeface="Arial" panose="020B0604020202020204" pitchFamily="34" charset="0"/>
              <a:buChar char="•"/>
            </a:pPr>
            <a:r>
              <a:rPr lang="km-KH" sz="2200" dirty="0"/>
              <a:t>លក្ខណៈនៃមធ្យោបាយឧក្រឹដ្ឋកម្ម, </a:t>
            </a:r>
            <a:r>
              <a:rPr lang="en-AU" sz="2200" dirty="0"/>
              <a:t>POI’s </a:t>
            </a:r>
            <a:r>
              <a:rPr lang="km-KH" sz="2200" dirty="0"/>
              <a:t>នឹងចាត់វិធានការយ៉ាងសកម្មដើម្បីតាមមើលឥរិយាបទរបស់ពួកគេ។</a:t>
            </a:r>
          </a:p>
          <a:p>
            <a:pPr marL="454914" lvl="1" indent="0">
              <a:buClrTx/>
              <a:buNone/>
            </a:pPr>
            <a:r>
              <a:rPr lang="en-AU" sz="2200" dirty="0"/>
              <a:t> </a:t>
            </a:r>
          </a:p>
          <a:p>
            <a:pPr lvl="1">
              <a:buClrTx/>
              <a:buFont typeface="Arial" panose="020B0604020202020204" pitchFamily="34" charset="0"/>
              <a:buChar char="•"/>
            </a:pPr>
            <a:r>
              <a:rPr lang="km-KH" sz="2200" dirty="0"/>
              <a:t>ព័ត៌មានចារកម្មផ្តល់កាលានុវត្តភាពដើម្បីផ្គុំចូលគ្នា ហើយកំណត់ឥរិយាបទ និងប្រើប្រាស់ប្រព័ន្ធព្រមានទប់ស្កាត់បទល្មើសនៅពេលអនាគត និង</a:t>
            </a:r>
          </a:p>
          <a:p>
            <a:pPr marL="454914" lvl="1" indent="0">
              <a:buClrTx/>
              <a:buNone/>
            </a:pPr>
            <a:endParaRPr lang="km-KH" sz="2200" dirty="0"/>
          </a:p>
          <a:p>
            <a:pPr lvl="1">
              <a:buClrTx/>
              <a:buFont typeface="Arial" panose="020B0604020202020204" pitchFamily="34" charset="0"/>
              <a:buChar char="•"/>
            </a:pPr>
            <a:r>
              <a:rPr lang="km-KH" sz="2200" dirty="0"/>
              <a:t>ភស្តុតាងនៃអំពើរល្មើសអាចមិនច្បាស់លាស់ភ្លាមៗ ឬគ្រប់គ្រាន់សម្រាប់ធ្វើការចោទប្រកាន់</a:t>
            </a:r>
            <a:endParaRPr lang="en-AU" sz="2200" dirty="0"/>
          </a:p>
        </p:txBody>
      </p:sp>
      <p:sp>
        <p:nvSpPr>
          <p:cNvPr id="5" name="Title 4"/>
          <p:cNvSpPr>
            <a:spLocks noGrp="1"/>
          </p:cNvSpPr>
          <p:nvPr>
            <p:ph type="title"/>
          </p:nvPr>
        </p:nvSpPr>
        <p:spPr>
          <a:xfrm>
            <a:off x="1946275" y="319314"/>
            <a:ext cx="6726238" cy="661414"/>
          </a:xfrm>
        </p:spPr>
        <p:txBody>
          <a:bodyPr/>
          <a:lstStyle/>
          <a:p>
            <a:r>
              <a:rPr lang="km-KH" sz="4000" b="1" dirty="0"/>
              <a:t>ព័ត៌មានចារកម្ម</a:t>
            </a:r>
            <a:endParaRPr lang="en-AU" sz="4000" b="1" dirty="0"/>
          </a:p>
        </p:txBody>
      </p:sp>
    </p:spTree>
    <p:extLst>
      <p:ext uri="{BB962C8B-B14F-4D97-AF65-F5344CB8AC3E}">
        <p14:creationId xmlns:p14="http://schemas.microsoft.com/office/powerpoint/2010/main" val="12010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268760"/>
            <a:ext cx="8229600" cy="5256584"/>
          </a:xfrm>
        </p:spPr>
        <p:txBody>
          <a:bodyPr>
            <a:normAutofit/>
          </a:bodyPr>
          <a:lstStyle/>
          <a:p>
            <a:pPr marL="0" indent="0">
              <a:buNone/>
            </a:pPr>
            <a:r>
              <a:rPr lang="km-KH" sz="2200" b="1" dirty="0"/>
              <a:t>តើព័ត៌មានចារកម្ម អ្នកអនុវត្តច្បាប់បរទេសអាចផ្តល់ឲ្យកម្ពុជាបានឬទេ?</a:t>
            </a:r>
          </a:p>
          <a:p>
            <a:pPr marL="729234" lvl="1" indent="-342900">
              <a:buClrTx/>
              <a:buFont typeface="Arial" panose="020B0604020202020204" pitchFamily="34" charset="0"/>
              <a:buChar char="•"/>
            </a:pPr>
            <a:r>
              <a:rPr lang="km-KH" sz="2200" dirty="0"/>
              <a:t>ព័ត៌មានចារកម្មទាក់ទងនឹង៖ </a:t>
            </a:r>
          </a:p>
          <a:p>
            <a:pPr marL="985266" lvl="2" indent="-342900">
              <a:buClrTx/>
              <a:buFont typeface="Arial" panose="020B0604020202020204" pitchFamily="34" charset="0"/>
              <a:buChar char="•"/>
            </a:pPr>
            <a:r>
              <a:rPr lang="km-KH" sz="2200" dirty="0"/>
              <a:t>ការកំណត់អត្តសញ្ញាណជនសង្ស័យអ្នកទេសចរណ៍ជាជនល្មើសផ្លូវភេទលើកុមារ </a:t>
            </a:r>
            <a:r>
              <a:rPr lang="en-AU" sz="2200" dirty="0"/>
              <a:t>TCSO’s</a:t>
            </a:r>
            <a:r>
              <a:rPr lang="km-KH" sz="2200" dirty="0"/>
              <a:t> (តាមប្រព័ន្ធព័ត៌មាន)</a:t>
            </a:r>
          </a:p>
          <a:p>
            <a:pPr marL="985266" lvl="2" indent="-342900">
              <a:buClrTx/>
              <a:buFont typeface="Arial" panose="020B0604020202020204" pitchFamily="34" charset="0"/>
              <a:buChar char="•"/>
            </a:pPr>
            <a:r>
              <a:rPr lang="km-KH" sz="2200" dirty="0"/>
              <a:t>ការកំណត់អត្តសញ្ញាណជនរងគ្រោះជាកុមារ និងអ្នកសម្របសម្រួល</a:t>
            </a:r>
          </a:p>
          <a:p>
            <a:pPr marL="985266" lvl="2" indent="-342900">
              <a:buClrTx/>
              <a:buFont typeface="Arial" panose="020B0604020202020204" pitchFamily="34" charset="0"/>
              <a:buChar char="•"/>
            </a:pPr>
            <a:r>
              <a:rPr lang="km-KH" sz="2200" dirty="0"/>
              <a:t>កំណត់អត្តសញ្ញាណផ្លូវ/កន្លែងដែលត្រូវប្រមូលភស្តុតាង (ធនាគារ ។ល។)</a:t>
            </a:r>
          </a:p>
          <a:p>
            <a:pPr marL="985266" lvl="2" indent="-342900">
              <a:buClrTx/>
              <a:buFont typeface="Arial" panose="020B0604020202020204" pitchFamily="34" charset="0"/>
              <a:buChar char="•"/>
            </a:pPr>
            <a:r>
              <a:rPr lang="km-KH" sz="2200" dirty="0"/>
              <a:t>ការយល់ដឹងស៊ីជម្រៅពីប្រភពមនុស្ស និង</a:t>
            </a:r>
          </a:p>
          <a:p>
            <a:pPr marL="985266" lvl="2" indent="-342900">
              <a:buClrTx/>
              <a:buFont typeface="Arial" panose="020B0604020202020204" pitchFamily="34" charset="0"/>
              <a:buChar char="•"/>
            </a:pPr>
            <a:r>
              <a:rPr lang="km-KH" sz="2200" dirty="0"/>
              <a:t>ការកំណត់អត្តសញ្ញាណ និន្នាការ និងទិសដៅនៃការប្រព្រឹត្តល្មើស</a:t>
            </a:r>
            <a:endParaRPr lang="en-AU" sz="2200" dirty="0"/>
          </a:p>
        </p:txBody>
      </p:sp>
      <p:sp>
        <p:nvSpPr>
          <p:cNvPr id="7" name="Title 4"/>
          <p:cNvSpPr>
            <a:spLocks noGrp="1"/>
          </p:cNvSpPr>
          <p:nvPr>
            <p:ph type="title"/>
          </p:nvPr>
        </p:nvSpPr>
        <p:spPr>
          <a:xfrm>
            <a:off x="1946275" y="319314"/>
            <a:ext cx="6726238" cy="661414"/>
          </a:xfrm>
        </p:spPr>
        <p:txBody>
          <a:bodyPr/>
          <a:lstStyle/>
          <a:p>
            <a:r>
              <a:rPr lang="km-KH" sz="4000" b="1" dirty="0"/>
              <a:t>ព័ត៌មានចារកម្ម</a:t>
            </a:r>
            <a:endParaRPr lang="en-AU" sz="4000" b="1" dirty="0"/>
          </a:p>
        </p:txBody>
      </p:sp>
    </p:spTree>
    <p:extLst>
      <p:ext uri="{BB962C8B-B14F-4D97-AF65-F5344CB8AC3E}">
        <p14:creationId xmlns:p14="http://schemas.microsoft.com/office/powerpoint/2010/main" val="344629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268760"/>
            <a:ext cx="8229600" cy="5256584"/>
          </a:xfrm>
        </p:spPr>
        <p:txBody>
          <a:bodyPr>
            <a:normAutofit/>
          </a:bodyPr>
          <a:lstStyle/>
          <a:p>
            <a:pPr marL="0" indent="0">
              <a:buNone/>
            </a:pPr>
            <a:r>
              <a:rPr lang="km-KH" sz="2200" b="1" dirty="0"/>
              <a:t>តើ</a:t>
            </a:r>
            <a:r>
              <a:rPr lang="km-KH" sz="2200" dirty="0"/>
              <a:t>ព័ត៌មានចារកម្មពីអ្នកអនុវត្តច្បាប់បរទេសអាចយកមកប្រើប្រាស់បានដែរឬទេ? </a:t>
            </a:r>
            <a:endParaRPr lang="en-AU" sz="2200" b="1" dirty="0"/>
          </a:p>
          <a:p>
            <a:pPr marL="729234" lvl="1" indent="-342900">
              <a:buClrTx/>
              <a:buFont typeface="Arial" panose="020B0604020202020204" pitchFamily="34" charset="0"/>
              <a:buChar char="•"/>
            </a:pPr>
            <a:r>
              <a:rPr lang="km-KH" sz="2200" dirty="0"/>
              <a:t>ការអនុវត្តន៍ដីកាឆែកឆេរ </a:t>
            </a:r>
            <a:endParaRPr lang="en-AU" sz="2200" dirty="0"/>
          </a:p>
          <a:p>
            <a:pPr marL="729234" lvl="1" indent="-342900">
              <a:buClrTx/>
              <a:buFont typeface="Arial" panose="020B0604020202020204" pitchFamily="34" charset="0"/>
              <a:buChar char="•"/>
            </a:pPr>
            <a:r>
              <a:rPr lang="km-KH" sz="2200" dirty="0"/>
              <a:t>ការធ្វើផែនការស៊ើបអង្កេត</a:t>
            </a:r>
            <a:endParaRPr lang="en-AU" sz="2200" dirty="0"/>
          </a:p>
          <a:p>
            <a:pPr marL="729234" lvl="1" indent="-342900">
              <a:buClrTx/>
              <a:buFont typeface="Arial" panose="020B0604020202020204" pitchFamily="34" charset="0"/>
              <a:buChar char="•"/>
            </a:pPr>
            <a:r>
              <a:rPr lang="km-KH" sz="2200" dirty="0"/>
              <a:t>ការផ្តល់ធនធាន</a:t>
            </a:r>
            <a:endParaRPr lang="en-AU" sz="2200" dirty="0"/>
          </a:p>
          <a:p>
            <a:pPr marL="729234" lvl="1" indent="-342900">
              <a:buClrTx/>
              <a:buFont typeface="Arial" panose="020B0604020202020204" pitchFamily="34" charset="0"/>
              <a:buChar char="•"/>
            </a:pPr>
            <a:r>
              <a:rPr lang="km-KH" sz="2200" dirty="0"/>
              <a:t>ការកំណត់កាលានុវត្តភាព</a:t>
            </a:r>
            <a:r>
              <a:rPr lang="en-AU" sz="2200" dirty="0"/>
              <a:t> </a:t>
            </a:r>
          </a:p>
          <a:p>
            <a:pPr marL="729234" lvl="1" indent="-342900">
              <a:buClrTx/>
              <a:buFont typeface="Arial" panose="020B0604020202020204" pitchFamily="34" charset="0"/>
              <a:buChar char="•"/>
            </a:pPr>
            <a:r>
              <a:rPr lang="km-KH" sz="2200" dirty="0"/>
              <a:t>ការទប់ស្កាត់ និង</a:t>
            </a:r>
            <a:endParaRPr lang="en-AU" sz="2200" dirty="0"/>
          </a:p>
          <a:p>
            <a:pPr marL="729234" lvl="1" indent="-342900">
              <a:buClrTx/>
              <a:buFont typeface="Arial" panose="020B0604020202020204" pitchFamily="34" charset="0"/>
              <a:buChar char="•"/>
            </a:pPr>
            <a:r>
              <a:rPr lang="km-KH" sz="2200" dirty="0"/>
              <a:t>ការវាយតម្លៃហានិភ័យជនបរទេសឆ្លងដែន</a:t>
            </a:r>
            <a:endParaRPr lang="en-AU" dirty="0"/>
          </a:p>
        </p:txBody>
      </p:sp>
      <p:sp>
        <p:nvSpPr>
          <p:cNvPr id="7" name="Title 4"/>
          <p:cNvSpPr>
            <a:spLocks noGrp="1"/>
          </p:cNvSpPr>
          <p:nvPr>
            <p:ph type="title"/>
          </p:nvPr>
        </p:nvSpPr>
        <p:spPr>
          <a:xfrm>
            <a:off x="1946275" y="319314"/>
            <a:ext cx="6726238" cy="661414"/>
          </a:xfrm>
        </p:spPr>
        <p:txBody>
          <a:bodyPr/>
          <a:lstStyle/>
          <a:p>
            <a:r>
              <a:rPr lang="km-KH" sz="4000" b="1" dirty="0"/>
              <a:t>ព័ត៌មានចារកម្ម</a:t>
            </a:r>
            <a:endParaRPr lang="en-AU" sz="4000" b="1" dirty="0"/>
          </a:p>
        </p:txBody>
      </p:sp>
    </p:spTree>
    <p:extLst>
      <p:ext uri="{BB962C8B-B14F-4D97-AF65-F5344CB8AC3E}">
        <p14:creationId xmlns:p14="http://schemas.microsoft.com/office/powerpoint/2010/main" val="287190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fp">
  <a:themeElements>
    <a:clrScheme name="AFP generic">
      <a:dk1>
        <a:srgbClr val="0F243E"/>
      </a:dk1>
      <a:lt1>
        <a:srgbClr val="FFFFFF"/>
      </a:lt1>
      <a:dk2>
        <a:srgbClr val="1F497D"/>
      </a:dk2>
      <a:lt2>
        <a:srgbClr val="EEECE1"/>
      </a:lt2>
      <a:accent1>
        <a:srgbClr val="4F81BD"/>
      </a:accent1>
      <a:accent2>
        <a:srgbClr val="E36C09"/>
      </a:accent2>
      <a:accent3>
        <a:srgbClr val="C4BD97"/>
      </a:accent3>
      <a:accent4>
        <a:srgbClr val="A4995F"/>
      </a:accent4>
      <a:accent5>
        <a:srgbClr val="95B3D7"/>
      </a:accent5>
      <a:accent6>
        <a:srgbClr val="F79646"/>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3733</TotalTime>
  <Words>7843</Words>
  <Application>Microsoft Office PowerPoint</Application>
  <PresentationFormat>On-screen Show (4:3)</PresentationFormat>
  <Paragraphs>756</Paragraphs>
  <Slides>51</Slides>
  <Notes>49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afp</vt:lpstr>
      <vt:lpstr> ជំនាញស៊ើបអង្កេតដើម្បី ការពារ ស្វែងរក បង្រ្កាបជនបរទេសជាជនល្មើសផ្លូវភេទលើកុមារ ដោយ D/Sgt Jarryd Dunbar នគរបាលសហព័ន្ធអូស្រ្តាលី (Australian Federal Police) ក្រុមរួមប្រឆាំងអាជីវកម្មផ្លូវភេទលើកុមារ ញូសៅវេល (NSW Joint Anti Child Exploitation Team)</vt:lpstr>
      <vt:lpstr>ទស្សនវិស័យនៃកិច្ចប្រជុំ</vt:lpstr>
      <vt:lpstr> ការប្រឈមក្នុងការអនុវត្តច្បាប់ (Law Enforcement Challenges)</vt:lpstr>
      <vt:lpstr>ការប្រឈមការអនុវត្តច្បាប់</vt:lpstr>
      <vt:lpstr> ព័ត៌មានចារកម្ម</vt:lpstr>
      <vt:lpstr>ព័ត៌មានចារកម្ម</vt:lpstr>
      <vt:lpstr>ព័ត៌មានចារកម្ម</vt:lpstr>
      <vt:lpstr>ព័ត៌មានចារកម្ម</vt:lpstr>
      <vt:lpstr>ព័ត៌មានចារកម្ម</vt:lpstr>
      <vt:lpstr>ព័ត៌មានចារកម្ម</vt:lpstr>
      <vt:lpstr>PowerPoint Presentation</vt:lpstr>
      <vt:lpstr>PowerPoint Presentation</vt:lpstr>
      <vt:lpstr>PowerPoint Presentation</vt:lpstr>
      <vt:lpstr>PowerPoint Presentation</vt:lpstr>
      <vt:lpstr>PowerPoint Presentation</vt:lpstr>
      <vt:lpstr>ការគ្រប់គ្រងកន្លែងកើតហេតុឧក្រឹដ្ឋកម្ម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ការគ្រប់គ្រងជនរងគ្រោះ</vt:lpstr>
      <vt:lpstr>PowerPoint Presentation</vt:lpstr>
      <vt:lpstr>ការគ្រប់គ្រងជនរងគ្រោះ</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ThinkUknow – Case Study  D/Sgt Jarryd Dunbar  NSW Joint Anti Child Exploitation Team</dc:title>
  <dc:creator>afp15753</dc:creator>
  <cp:lastModifiedBy>SOFITEL</cp:lastModifiedBy>
  <cp:revision>329</cp:revision>
  <dcterms:created xsi:type="dcterms:W3CDTF">2019-05-21T05:18:12Z</dcterms:created>
  <dcterms:modified xsi:type="dcterms:W3CDTF">2019-07-02T00:32:05Z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6256b5cb-d832-4df0-8514-796ea027cf4c</vt:lpwstr>
  </property>
  <property fmtid="{D5CDD505-2E9C-101B-9397-08002B2CF9AE}" pid="3" name="SEC">
    <vt:lpwstr>UNCLASSIFIED</vt:lpwstr>
  </property>
  <property fmtid="{D5CDD505-2E9C-101B-9397-08002B2CF9AE}" pid="4" name="DLM">
    <vt:lpwstr>No DLM</vt:lpwstr>
  </property>
</Properties>
</file>