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17" r:id="rId2"/>
    <p:sldId id="282" r:id="rId3"/>
    <p:sldId id="289" r:id="rId4"/>
    <p:sldId id="355" r:id="rId5"/>
    <p:sldId id="371" r:id="rId6"/>
    <p:sldId id="359" r:id="rId7"/>
    <p:sldId id="372" r:id="rId8"/>
    <p:sldId id="368" r:id="rId9"/>
    <p:sldId id="369" r:id="rId10"/>
    <p:sldId id="370" r:id="rId11"/>
    <p:sldId id="361" r:id="rId12"/>
    <p:sldId id="360" r:id="rId13"/>
    <p:sldId id="362" r:id="rId14"/>
    <p:sldId id="351" r:id="rId15"/>
    <p:sldId id="378" r:id="rId16"/>
    <p:sldId id="379" r:id="rId17"/>
    <p:sldId id="380" r:id="rId18"/>
    <p:sldId id="364" r:id="rId19"/>
    <p:sldId id="373" r:id="rId20"/>
    <p:sldId id="374" r:id="rId21"/>
    <p:sldId id="367" r:id="rId22"/>
    <p:sldId id="376" r:id="rId23"/>
    <p:sldId id="3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C"/>
    <a:srgbClr val="F2F2F2"/>
    <a:srgbClr val="323232"/>
    <a:srgbClr val="A5A5A5"/>
    <a:srgbClr val="1477BD"/>
    <a:srgbClr val="ED7D31"/>
    <a:srgbClr val="5B9BD5"/>
    <a:srgbClr val="FF7E79"/>
    <a:srgbClr val="275A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07" autoAdjust="0"/>
    <p:restoredTop sz="93022"/>
  </p:normalViewPr>
  <p:slideViewPr>
    <p:cSldViewPr snapToGrid="0" snapToObjects="1">
      <p:cViewPr varScale="1">
        <p:scale>
          <a:sx n="114" d="100"/>
          <a:sy n="114" d="100"/>
        </p:scale>
        <p:origin x="159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15BE4-559A-BB41-B742-58EAFE95E895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9C6A2-BDBF-364B-9B91-14905C24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36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7E715-6862-4D4A-981F-8D2B47B275D5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258AA-EB12-C545-9D89-6D12ACC8A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304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3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1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0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1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4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51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8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8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8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01D69-CBFF-854C-B278-D61EB6F993A9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0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Shape 89"/>
          <p:cNvGrpSpPr/>
          <p:nvPr/>
        </p:nvGrpSpPr>
        <p:grpSpPr>
          <a:xfrm>
            <a:off x="0" y="0"/>
            <a:ext cx="9144000" cy="4328437"/>
            <a:chOff x="0" y="0"/>
            <a:chExt cx="9144000" cy="3505825"/>
          </a:xfrm>
        </p:grpSpPr>
        <p:pic>
          <p:nvPicPr>
            <p:cNvPr id="90" name="Shape 9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3505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Shape 9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7165" y="0"/>
              <a:ext cx="3314700" cy="28959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5701" y="639927"/>
            <a:ext cx="2237627" cy="28231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775504" y="4333787"/>
            <a:ext cx="759299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 i="0" u="none" strike="noStrike" kern="1200" cap="none" dirty="0">
                <a:solidFill>
                  <a:schemeClr val="dk2"/>
                </a:solidFill>
                <a:latin typeface="Source Sans Pro"/>
                <a:ea typeface="Source Sans Pro"/>
                <a:cs typeface="Arial"/>
                <a:sym typeface="Source Sans Pro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5pPr>
            <a:lvl6pPr marL="371475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6pPr>
            <a:lvl7pPr marL="742950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7pPr>
            <a:lvl8pPr marL="1114425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8pPr>
            <a:lvl9pPr marL="1485900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50000"/>
              </a:lnSpc>
              <a:buClr>
                <a:schemeClr val="dk2"/>
              </a:buClr>
              <a:buSzPct val="25000"/>
              <a:buFont typeface="Source Sans Pro"/>
              <a:buNone/>
            </a:pPr>
            <a:r>
              <a:rPr lang="km-KH" sz="2400" dirty="0">
                <a:solidFill>
                  <a:srgbClr val="0070C0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ប្រយុទ្ធប្រឆាំងអំពើកេងប្រវ័ញ្ចផ្លូវភេទលើកុមារ</a:t>
            </a:r>
          </a:p>
          <a:p>
            <a:pPr algn="ctr">
              <a:lnSpc>
                <a:spcPct val="150000"/>
              </a:lnSpc>
              <a:buClr>
                <a:schemeClr val="dk2"/>
              </a:buClr>
              <a:buSzPct val="25000"/>
              <a:buFont typeface="Source Sans Pro"/>
              <a:buNone/>
            </a:pPr>
            <a:r>
              <a:rPr lang="km-KH" sz="2400" dirty="0">
                <a:solidFill>
                  <a:srgbClr val="0070C0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នៅព្រះរាជាណាចក្រកម្ពុជា</a:t>
            </a:r>
            <a:endParaRPr lang="en-US" sz="2400" dirty="0">
              <a:solidFill>
                <a:srgbClr val="0070C0"/>
              </a:solidFill>
              <a:latin typeface="Khmer OS Muol" panose="02000500000000020004" pitchFamily="2" charset="0"/>
              <a:ea typeface="Georgia" charset="0"/>
              <a:cs typeface="Khmer OS Muol" panose="02000500000000020004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88142" y="-6944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728017" y="5710173"/>
            <a:ext cx="759299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 i="0" u="none" strike="noStrike" kern="1200" cap="none" dirty="0">
                <a:solidFill>
                  <a:schemeClr val="dk2"/>
                </a:solidFill>
                <a:latin typeface="Source Sans Pro"/>
                <a:ea typeface="Source Sans Pro"/>
                <a:cs typeface="Arial"/>
                <a:sym typeface="Source Sans Pro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5pPr>
            <a:lvl6pPr marL="371475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6pPr>
            <a:lvl7pPr marL="742950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7pPr>
            <a:lvl8pPr marL="1114425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8pPr>
            <a:lvl9pPr marL="1485900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50000"/>
              </a:lnSpc>
              <a:buClr>
                <a:schemeClr val="dk2"/>
              </a:buClr>
              <a:buSzPct val="25000"/>
              <a:buFont typeface="Source Sans Pro"/>
              <a:buNone/>
            </a:pPr>
            <a:r>
              <a:rPr lang="km-KH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អង្គការសកម្មភាពដើម្បីកុមារ</a:t>
            </a:r>
          </a:p>
          <a:p>
            <a:pPr algn="ctr">
              <a:lnSpc>
                <a:spcPct val="150000"/>
              </a:lnSpc>
              <a:buClr>
                <a:schemeClr val="dk2"/>
              </a:buClr>
              <a:buSzPct val="25000"/>
              <a:buFont typeface="Source Sans Pro"/>
              <a:buNone/>
            </a:pPr>
            <a:r>
              <a:rPr lang="km-KH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ថ្ងៃទី៤ ខែកក្កដា ឆ្នាំ២០១៩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27841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3360" y="1726322"/>
            <a:ext cx="4335491" cy="47689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ផ្តល់ការពិគ្រោះយោបល់ផ្នែកច្បាប់ និងជម្រើសក្នុងការស្វែងរកយុត្តិធម៌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ផ្តល់ការតំណាងដោយអណត្តិគ្រប់នីតិវិធីតុលាការដោយមិនគិតកំរ៉ៃ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គ្រប់គ្រងករណី (ជួបអតិថិជន បច្ចុប្បន្នភាពករណី តាមដានករណី និងតស៊ូមតិ)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តំណាង/អមជនរងគ្រោះ ដើមបណ្តឹង ពេលចូលរួមនីតិវិធីតុលាការ (សាកសួរ និងជំនុំជម្រះ)</a:t>
            </a:r>
          </a:p>
          <a:p>
            <a:pPr marL="0" indent="0">
              <a:lnSpc>
                <a:spcPct val="150000"/>
              </a:lnSpc>
              <a:buClr>
                <a:srgbClr val="005DAC"/>
              </a:buClr>
              <a:buNone/>
            </a:pPr>
            <a:endParaRPr lang="km-KH" sz="20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  <a:p>
            <a:pPr>
              <a:lnSpc>
                <a:spcPct val="150000"/>
              </a:lnSpc>
              <a:buClr>
                <a:srgbClr val="005DAC"/>
              </a:buClr>
            </a:pPr>
            <a:endParaRPr lang="en-US" sz="20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517" y="2368372"/>
            <a:ext cx="4259483" cy="28436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1062" y="339312"/>
            <a:ext cx="848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យន្តការការពារកុមាររបស់អង្គការ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Khmer OS Muol" panose="02000500000000020004" pitchFamily="2" charset="0"/>
              </a:rPr>
              <a:t>APLE</a:t>
            </a:r>
          </a:p>
        </p:txBody>
      </p:sp>
    </p:spTree>
    <p:extLst>
      <p:ext uri="{BB962C8B-B14F-4D97-AF65-F5344CB8AC3E}">
        <p14:creationId xmlns:p14="http://schemas.microsoft.com/office/powerpoint/2010/main" val="575745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64799"/>
            <a:ext cx="9144000" cy="5723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856790" y="1787112"/>
            <a:ext cx="3287209" cy="3328898"/>
          </a:xfrm>
          <a:solidFill>
            <a:srgbClr val="F2F2F2">
              <a:alpha val="80000"/>
            </a:srgbClr>
          </a:solidFill>
        </p:spPr>
        <p:txBody>
          <a:bodyPr anchor="ctr"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តស៊ូមតិឲ្យមានការអនុវត្តបែបកុមារមេត្រីនៅគ្រប់នីតិវិធីព្រហ្មទណ្ឌ (ការសម្ភាសន៍របស់នគរបាល ការផ្តល់សក្ខីកម្មនៅតុលាការ ...)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បង្កើតឲ្យមានបន្ទប់សម្ភាសន៍បែបកុមារមេត្រី</a:t>
            </a:r>
            <a:endParaRPr lang="en-US" sz="20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062" y="339312"/>
            <a:ext cx="848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យន្តការការពារកុមាររបស់អង្គការ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Khmer OS Muol" panose="02000500000000020004" pitchFamily="2" charset="0"/>
              </a:rPr>
              <a:t>APLE</a:t>
            </a:r>
          </a:p>
        </p:txBody>
      </p:sp>
    </p:spTree>
    <p:extLst>
      <p:ext uri="{BB962C8B-B14F-4D97-AF65-F5344CB8AC3E}">
        <p14:creationId xmlns:p14="http://schemas.microsoft.com/office/powerpoint/2010/main" val="871494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1063" y="1736922"/>
            <a:ext cx="3949180" cy="47583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កសាងសមត្ថភាពដល់ភាគីទទួលខុសត្រូវក្នុងការការពារកុមារ និងបង្ការការកេងប្រវ័ញ្ចផ្លូវភេទ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លើកកម្ពស់ការយល់ដឹងដល់ អាណាព្យាបាល កុមារ អាជ្ញាធរមូលដ្ឋាន និងវិស័យឯកជន)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យុទ្ធនាការផ្សព្វផ្សាយតាមប្រព័ន្ធផ្សព្វផ្សាយ (ហ្វេសប៊ុក កម្មវិធីវិទ្យុ ទូរទស្សន៍ និងវីដេអូឯកសារ)</a:t>
            </a:r>
            <a:endParaRPr lang="en-US" sz="20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585" y="2368372"/>
            <a:ext cx="4287415" cy="28436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062" y="339312"/>
            <a:ext cx="848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យន្តការបង្ការរបស់អង្គការ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Khmer OS Muol" panose="02000500000000020004" pitchFamily="2" charset="0"/>
              </a:rPr>
              <a:t>APLE</a:t>
            </a:r>
          </a:p>
        </p:txBody>
      </p:sp>
    </p:spTree>
    <p:extLst>
      <p:ext uri="{BB962C8B-B14F-4D97-AF65-F5344CB8AC3E}">
        <p14:creationId xmlns:p14="http://schemas.microsoft.com/office/powerpoint/2010/main" val="402707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3564" y="3862939"/>
            <a:ext cx="3466128" cy="2322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3564" y="1479435"/>
            <a:ext cx="3466128" cy="2295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162" y="3862940"/>
            <a:ext cx="3459209" cy="23226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62" y="1479436"/>
            <a:ext cx="3459209" cy="23107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1062" y="339312"/>
            <a:ext cx="848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យន្តការបង្ការរបស់អង្គការ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Khmer OS Muol" panose="02000500000000020004" pitchFamily="2" charset="0"/>
              </a:rPr>
              <a:t>APLE</a:t>
            </a:r>
          </a:p>
        </p:txBody>
      </p:sp>
    </p:spTree>
    <p:extLst>
      <p:ext uri="{BB962C8B-B14F-4D97-AF65-F5344CB8AC3E}">
        <p14:creationId xmlns:p14="http://schemas.microsoft.com/office/powerpoint/2010/main" val="1132593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8649" y="1769642"/>
            <a:ext cx="7890512" cy="472564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កង្វះធនធានក្នុងការស៊ើបអង្កេត</a:t>
            </a:r>
            <a:r>
              <a:rPr lang="km-KH" sz="2000" dirty="0">
                <a:solidFill>
                  <a:srgbClr val="005DAC"/>
                </a:solidFill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 </a:t>
            </a: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(ឧបសគ្គផ្លូវច្បាប់ បុគ្គលិក ថវិកាប្រតិបត្តិការ)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កលល្បិចលួងលោមរបស់ជនសង្ស័យស្មុគស្មាញ (ប៉ះពាល់ដល់កុមារ គ្រួសារ និងសហគមន៍)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ការកេងប្រវ័ញ្ចក្នុងស្ថាប័នដូចជាមណ្ឌលថែទាំកុមារ ឬអង្គការផ្តល់សេវាដល់កុមារ (លាក់បាំង ការរំលោភអំណាច ការភ័យខ្លាចពីការបិទ និងផ្អាកមិនឲ្យដំណើរការ ជាដើម)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មិនមានច្បាប់តម្រូវឲ្យបុគ្គលិកផ្តល់លិខិតថ្កោលទោស/លិខិតបញ្ជាក់កិរិយាមាយាទ (ជាពិសេសអ្នកធ្វើការជាមួយកុមារ)</a:t>
            </a:r>
            <a:endParaRPr lang="en-US" sz="20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062" y="339312"/>
            <a:ext cx="848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កត្តាប្រឈម</a:t>
            </a:r>
            <a:endParaRPr lang="en-US" sz="3200" dirty="0">
              <a:solidFill>
                <a:schemeClr val="bg1"/>
              </a:solidFill>
              <a:latin typeface="Khmer OS Muol" panose="02000500000000020004" pitchFamily="2" charset="0"/>
              <a:ea typeface="Georgia" charset="0"/>
              <a:cs typeface="Khmer OS Muol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27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54988" y="1705369"/>
            <a:ext cx="371207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ជនសង្ស័យជនជាតិអូស្ត្រាលី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អង្គការ</a:t>
            </a:r>
            <a:r>
              <a:rPr lang="en-US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APLE </a:t>
            </a: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បានទទួលព័ត៌ មានអំពីជនជាតិអូស្ត្រាលីនេះ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ផ្តល់ព័ត៌មានជូននគរបាល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ជនសង្ស័យបានទំនុកបំរ៉ុង ដល់កូនចិញ្ចឹម និងបងប្អូនមួយចំនួន និងគ្រួសារ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នាំដើរលេងក្នុង និងក្រៅប្រទេស</a:t>
            </a:r>
            <a:endParaRPr lang="en-US" sz="20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ជនសង្ស័យបន្តចេញចូលកម្ពុជា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</a:pP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" y="4610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CASE STUDY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697" y="400734"/>
            <a:ext cx="8618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24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ករណីសិក្សា៖ ការហាមចូលចំពោះជនសង្ស័យផ្លូវភេទលើកុមារ</a:t>
            </a:r>
            <a:endParaRPr lang="en-US" sz="2400" dirty="0">
              <a:solidFill>
                <a:schemeClr val="bg1"/>
              </a:solidFill>
              <a:latin typeface="Khmer OS Muol" panose="02000500000000020004" pitchFamily="2" charset="0"/>
              <a:ea typeface="Georgia" charset="0"/>
              <a:cs typeface="Khmer OS Muol" panose="02000500000000020004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0473DF-901B-4F89-87AC-CFDCDEE46DF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3"/>
          <a:stretch/>
        </p:blipFill>
        <p:spPr bwMode="auto">
          <a:xfrm>
            <a:off x="0" y="2159155"/>
            <a:ext cx="5117751" cy="3571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8109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12229" y="1705369"/>
            <a:ext cx="345483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នគរបាលបានកំណត់អត្តសញ្ញាណកុមារពាក់ព័ន្ធ និងធ្វើការសម្ភាសន៍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មិនមានព័ត៌មានរំលោភបំពាន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ជនសង្ស័យនៅតែបន្តទំនាក់ទំនងបែបសង្ស័យ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សហការជាមួយនគរបាលសហព័ន្ធអូស្ត្រាលី</a:t>
            </a:r>
            <a:endParaRPr lang="en-US" sz="20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</a:pP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" y="4610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CASE STUDY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697" y="400734"/>
            <a:ext cx="8618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24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ករណីសិក្សា៖ ការហាមចូលចំពោះជនសង្ស័យផ្លូវភេទលើកុមារ</a:t>
            </a:r>
            <a:endParaRPr lang="en-US" sz="2400" dirty="0">
              <a:solidFill>
                <a:schemeClr val="bg1"/>
              </a:solidFill>
              <a:latin typeface="Khmer OS Muol" panose="02000500000000020004" pitchFamily="2" charset="0"/>
              <a:ea typeface="Georgia" charset="0"/>
              <a:cs typeface="Khmer OS Muol" panose="02000500000000020004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D85D87-C0CE-412D-8DA6-D16DA911559F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4" t="42533" r="33763" b="4301"/>
          <a:stretch/>
        </p:blipFill>
        <p:spPr bwMode="auto">
          <a:xfrm>
            <a:off x="257241" y="1993377"/>
            <a:ext cx="4797747" cy="3991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6892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14" y="1962711"/>
            <a:ext cx="3396341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កុមារពាក់ព័ន្ធត្រូវបានបង្ការពីការកេងប្រវ័ញ្ចផ្លូវភេទ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ជនសង្ស័យត្រូវបាននគរបាលអន្តោប្រវេសន៍ហាមចូលមកកម្ពុជា</a:t>
            </a:r>
            <a:r>
              <a:rPr lang="en-US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 </a:t>
            </a: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និងបញ្ជូនត្រឡប់។ </a:t>
            </a:r>
            <a:endParaRPr lang="en-US" sz="20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" y="4610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CASE STUDY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697" y="400734"/>
            <a:ext cx="8618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24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ករណីសិក្សា៖ ការហាមចូលចំពោះជនសង្ស័យផ្លូវភេទលើកុមារ</a:t>
            </a:r>
            <a:endParaRPr lang="en-US" sz="2400" dirty="0">
              <a:solidFill>
                <a:schemeClr val="bg1"/>
              </a:solidFill>
              <a:latin typeface="Khmer OS Muol" panose="02000500000000020004" pitchFamily="2" charset="0"/>
              <a:ea typeface="Georgia" charset="0"/>
              <a:cs typeface="Khmer OS Muol" panose="02000500000000020004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56" y="2752944"/>
            <a:ext cx="4953000" cy="247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1256" y="5508171"/>
            <a:ext cx="4811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Photo: https://www.otssolicitors.co.uk/news/addressing-re-entry-ban-in-visit-visa-application</a:t>
            </a:r>
          </a:p>
        </p:txBody>
      </p:sp>
    </p:spTree>
    <p:extLst>
      <p:ext uri="{BB962C8B-B14F-4D97-AF65-F5344CB8AC3E}">
        <p14:creationId xmlns:p14="http://schemas.microsoft.com/office/powerpoint/2010/main" val="112045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345942"/>
            <a:ext cx="3715512" cy="27866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-2" y="4610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CASE STUDY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181" y="1908812"/>
            <a:ext cx="6390173" cy="35192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1063" y="339312"/>
            <a:ext cx="788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28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ករណីសិក្សា៖ ការលួងលោមក្នុងសហគមន៍</a:t>
            </a:r>
            <a:endParaRPr lang="en-US" sz="2800" b="1" dirty="0">
              <a:solidFill>
                <a:schemeClr val="bg1"/>
              </a:solidFill>
              <a:latin typeface="Georgia" panose="02040502050405020303" pitchFamily="18" charset="0"/>
              <a:ea typeface="Georgia" charset="0"/>
              <a:cs typeface="Khmer OS Muol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4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063" y="339312"/>
            <a:ext cx="788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28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ករណីសិក្សា៖ ការលួងលោមក្នុងសហគមន៍</a:t>
            </a:r>
            <a:endParaRPr lang="en-US" sz="2800" b="1" dirty="0">
              <a:solidFill>
                <a:schemeClr val="bg1"/>
              </a:solidFill>
              <a:latin typeface="Georgia" panose="02040502050405020303" pitchFamily="18" charset="0"/>
              <a:ea typeface="Georgia" charset="0"/>
              <a:cs typeface="Khmer OS Muol" panose="0200050000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6815" r="42399" b="19051"/>
          <a:stretch/>
        </p:blipFill>
        <p:spPr>
          <a:xfrm rot="10800000">
            <a:off x="401062" y="1539239"/>
            <a:ext cx="4170938" cy="36813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13833" y="1906753"/>
            <a:ext cx="371246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dirty="0">
                <a:latin typeface="Georgia" panose="02040502050405020303" pitchFamily="18" charset="0"/>
                <a:ea typeface="Georgia" charset="0"/>
                <a:cs typeface="Khmer OS Content" panose="02000500000000020004" pitchFamily="2" charset="0"/>
              </a:rPr>
              <a:t>Steve </a:t>
            </a:r>
            <a:r>
              <a:rPr lang="en-US" dirty="0" err="1">
                <a:latin typeface="Georgia" panose="02040502050405020303" pitchFamily="18" charset="0"/>
                <a:ea typeface="Georgia" charset="0"/>
                <a:cs typeface="Khmer OS Content" panose="02000500000000020004" pitchFamily="2" charset="0"/>
              </a:rPr>
              <a:t>Loryman</a:t>
            </a:r>
            <a:r>
              <a:rPr lang="en-US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, </a:t>
            </a:r>
            <a:r>
              <a:rPr lang="km-KH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ជនជាតិអង់គ្លេស អាយុ ៥៧ឆ្នាំ ជាគ្រូបង្រៀន និងអតីតបុគ្គលិកស្ម័គ្រចិត្តអង្គការមិនមែនរដ្ឋាភិបាលមួយ</a:t>
            </a:r>
            <a:endParaRPr lang="en-US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កញ្ញា ២០១៨៖ អង្គការ</a:t>
            </a:r>
            <a:r>
              <a:rPr lang="en-US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 </a:t>
            </a:r>
            <a:r>
              <a:rPr lang="en-US" dirty="0">
                <a:latin typeface="Georgia" panose="02040502050405020303" pitchFamily="18" charset="0"/>
                <a:ea typeface="Georgia" charset="0"/>
                <a:cs typeface="Khmer OS Content" panose="02000500000000020004" pitchFamily="2" charset="0"/>
              </a:rPr>
              <a:t>APLE</a:t>
            </a:r>
            <a:r>
              <a:rPr lang="en-US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 </a:t>
            </a:r>
            <a:r>
              <a:rPr lang="km-KH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ទទួលព័ត៌មានអំពី</a:t>
            </a:r>
            <a:r>
              <a:rPr lang="en-US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 </a:t>
            </a:r>
            <a:r>
              <a:rPr lang="en-US" dirty="0">
                <a:latin typeface="Georgia" panose="02040502050405020303" pitchFamily="18" charset="0"/>
                <a:ea typeface="Georgia" charset="0"/>
                <a:cs typeface="Khmer OS Content" panose="02000500000000020004" pitchFamily="2" charset="0"/>
              </a:rPr>
              <a:t>Steve </a:t>
            </a:r>
            <a:r>
              <a:rPr lang="en-US" dirty="0" err="1">
                <a:latin typeface="Georgia" panose="02040502050405020303" pitchFamily="18" charset="0"/>
                <a:ea typeface="Georgia" charset="0"/>
                <a:cs typeface="Khmer OS Content" panose="02000500000000020004" pitchFamily="2" charset="0"/>
              </a:rPr>
              <a:t>Loryman</a:t>
            </a:r>
            <a:endParaRPr lang="en-US" dirty="0">
              <a:latin typeface="Georgia" panose="02040502050405020303" pitchFamily="18" charset="0"/>
              <a:ea typeface="Georgia" charset="0"/>
              <a:cs typeface="Khmer OS Content" panose="02000500000000020004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</a:pPr>
            <a:endParaRPr lang="en-US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400734"/>
            <a:ext cx="5872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អំពីអង្គការ</a:t>
            </a:r>
            <a:r>
              <a:rPr lang="en-US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Khmer OS Muol" panose="02000500000000020004" pitchFamily="2" charset="0"/>
              </a:rPr>
              <a:t>APLE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8650" y="1554480"/>
            <a:ext cx="3978074" cy="509015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បង្កើតឡើងក្នុងឆ្នាំ២០០៣</a:t>
            </a:r>
            <a:endParaRPr lang="en-US" sz="22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បេសកកម្មសំដៅប្រយុទ្ធប្រឆាំងការកេងប្រវ័ញ្ចផ្លូវភេទលើកុមារ</a:t>
            </a:r>
            <a:endParaRPr lang="en-US" sz="22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ផ្តោតចំបងលើការកេងប្រវ័ញ្ចផ្លូវភេទលើកុមារក្នុងវិស័យទេសចរណ៍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តំបន់គោលដៅប្រតិបត្តិការចំបង៖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រាជធានីភ្នំពេញ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ខេត្តសៀមរាប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ខេត្តព្រះសីហនុ</a:t>
            </a:r>
          </a:p>
          <a:p>
            <a:pPr>
              <a:buClr>
                <a:srgbClr val="005DAC"/>
              </a:buClr>
            </a:pPr>
            <a:endParaRPr lang="en-US" sz="22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028" y="2930906"/>
            <a:ext cx="1843911" cy="184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63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063" y="339312"/>
            <a:ext cx="788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28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ករណីសិក្សា៖ ការលួងលោមក្នុងសហគមន៍</a:t>
            </a:r>
            <a:endParaRPr lang="en-US" sz="2800" b="1" dirty="0">
              <a:solidFill>
                <a:schemeClr val="bg1"/>
              </a:solidFill>
              <a:latin typeface="Georgia" panose="02040502050405020303" pitchFamily="18" charset="0"/>
              <a:ea typeface="Georgia" charset="0"/>
              <a:cs typeface="Khmer OS Muol" panose="02000500000000020004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10" y="1580943"/>
            <a:ext cx="3715152" cy="2351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10" y="4020791"/>
            <a:ext cx="3715152" cy="24744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85372" y="1580943"/>
            <a:ext cx="470259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កុមារ២៨នាក់បានពាក់ព័ន្ធ និងសង្ស័យថាអាចបានរងគ្រោះ</a:t>
            </a:r>
            <a:endParaRPr lang="en-US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រាយការណ៍ករណីទៅនគរបាល</a:t>
            </a:r>
            <a:endParaRPr lang="en-US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វិច្ឆិកា ២០១៨៖ </a:t>
            </a:r>
            <a:r>
              <a:rPr lang="en-US" dirty="0">
                <a:latin typeface="Georgia" panose="02040502050405020303" pitchFamily="18" charset="0"/>
                <a:ea typeface="Georgia" charset="0"/>
                <a:cs typeface="Khmer OS Content" panose="02000500000000020004" pitchFamily="2" charset="0"/>
              </a:rPr>
              <a:t>Steve </a:t>
            </a:r>
            <a:r>
              <a:rPr lang="en-US" dirty="0" err="1">
                <a:latin typeface="Georgia" panose="02040502050405020303" pitchFamily="18" charset="0"/>
                <a:ea typeface="Georgia" charset="0"/>
                <a:cs typeface="Khmer OS Content" panose="02000500000000020004" pitchFamily="2" charset="0"/>
              </a:rPr>
              <a:t>Loryman</a:t>
            </a:r>
            <a:r>
              <a:rPr lang="en-US" dirty="0">
                <a:latin typeface="Georgia" panose="02040502050405020303" pitchFamily="18" charset="0"/>
                <a:ea typeface="Georgia" charset="0"/>
                <a:cs typeface="Khmer OS Content" panose="02000500000000020004" pitchFamily="2" charset="0"/>
              </a:rPr>
              <a:t> </a:t>
            </a:r>
            <a:r>
              <a:rPr lang="km-KH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ត្រូវបានឃាត់ខ្លួននៅផ្ទះរបស់គាត់ 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ចោទប្រកាន់ពីបទ៖ អំពើអាសប្រឆាំងនឹងអនីតិជនអាយុក្រោម១៥ឆ្នាំ (០៦កុមាររងគ្រោះ)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km-KH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បច្ចុប្បន្នភាពករណី៖ កំពុងរង់ចាំសវនាការ</a:t>
            </a:r>
            <a:endParaRPr lang="en-US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5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49" y="400734"/>
            <a:ext cx="769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28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អនុសាសន៍</a:t>
            </a:r>
            <a:endParaRPr lang="en-US" sz="2800" dirty="0">
              <a:solidFill>
                <a:schemeClr val="bg1"/>
              </a:solidFill>
              <a:latin typeface="Khmer OS Muol" panose="02000500000000020004" pitchFamily="2" charset="0"/>
              <a:ea typeface="Georgia" charset="0"/>
              <a:cs typeface="Khmer OS Muol" panose="0200050000000002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8649" y="1695392"/>
            <a:ext cx="7693548" cy="470729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អប់រំសាធារណៈជន និងសហគមន៍អំពីកលល្បិចលួងលោមរបស់ជនសង្ស័យ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បង្កើនកិច្ចសហប្រតិបត្តិការក្រៅដែនដី៖ ការចែករំលែកព័ត៌មានឲ្យបានរហ័ស ប្រព័ន្ធផ្តល់ព័ត៌មាន (រវាងនគរបាលអន្តោប្រវេសន៍ នគរបាលជំនាញ​ និងមន្រ្តីអនុវត្តច្បាប់អន្តរជាតិ) ជំនួយស៊ើបអង្កេតទៅវិញទៅមក និងការគាំទ្រដោយភាគីជំនាញពាក់ព័ន្ធ</a:t>
            </a:r>
          </a:p>
        </p:txBody>
      </p:sp>
    </p:spTree>
    <p:extLst>
      <p:ext uri="{BB962C8B-B14F-4D97-AF65-F5344CB8AC3E}">
        <p14:creationId xmlns:p14="http://schemas.microsoft.com/office/powerpoint/2010/main" val="1545477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49" y="400734"/>
            <a:ext cx="769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28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អនុសាសន៍ (បន្ត)</a:t>
            </a:r>
            <a:endParaRPr lang="en-US" sz="2800" dirty="0">
              <a:solidFill>
                <a:schemeClr val="bg1"/>
              </a:solidFill>
              <a:latin typeface="Khmer OS Muol" panose="02000500000000020004" pitchFamily="2" charset="0"/>
              <a:ea typeface="Georgia" charset="0"/>
              <a:cs typeface="Khmer OS Muol" panose="0200050000000002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8649" y="1695392"/>
            <a:ext cx="7693548" cy="470729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ពង្រឹងការចុះបញ្ជីររបស់មណ្ឌលថែទាំកុមារ និងការត្រួតពិនិត្យតាមដានលើការអនុវត្ត (ការអនុវត្ត និងការគោរពគោលនយោបាយ)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បង្កើតឲ្យមានច្បាប់តំរូវដាច់ខាតឲ្យមានការពិនិត្យលើប្រវត្តិបទល្មើស (លិខិតថ្កោលទោស)ចំពោះអ្នកធ្វើការជាមួយ និងពាក់ព័ន្ធនឹងកុមារ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បង្កើនធនធានរបស់រាជរដ្ឋាភិបាលក្នុងការការពារកុមារ (ថវិកា ធនធានមនុស្ស សម្ភារៈបច្ចេកទេស និងការផ្តល់អាទិភាព ជាដើម)</a:t>
            </a:r>
            <a:endParaRPr lang="km-KH" sz="2200" dirty="0">
              <a:latin typeface="Georgia" charset="0"/>
              <a:ea typeface="Georgia" charset="0"/>
              <a:cs typeface="Georgia" charset="0"/>
            </a:endParaRPr>
          </a:p>
          <a:p>
            <a:pPr marL="0" indent="0">
              <a:lnSpc>
                <a:spcPct val="150000"/>
              </a:lnSpc>
              <a:buClr>
                <a:srgbClr val="005DAC"/>
              </a:buClr>
              <a:buNone/>
            </a:pPr>
            <a:endParaRPr lang="en-US" sz="22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134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9383" y="4045707"/>
            <a:ext cx="34687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m-KH" sz="2000" b="1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ខឹម វ៉ាន់ដូ</a:t>
            </a:r>
            <a:endParaRPr lang="en-US" sz="2000" b="1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km-KH" sz="14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អ្នកឯកទេសផ្នែកការពារកុមារ</a:t>
            </a:r>
            <a:r>
              <a:rPr lang="en-US" sz="14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m-KH" sz="14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អង្គការ </a:t>
            </a:r>
            <a:r>
              <a:rPr lang="en-US" sz="1400" dirty="0">
                <a:latin typeface="Georgia" panose="02040502050405020303" pitchFamily="18" charset="0"/>
                <a:ea typeface="Georgia" charset="0"/>
                <a:cs typeface="Khmer OS Content" panose="02000500000000020004" pitchFamily="2" charset="0"/>
              </a:rPr>
              <a:t>APLE</a:t>
            </a:r>
          </a:p>
          <a:p>
            <a:pPr>
              <a:lnSpc>
                <a:spcPct val="150000"/>
              </a:lnSpc>
            </a:pPr>
            <a:r>
              <a:rPr lang="km-KH" sz="14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ទូរស័ព្ទ</a:t>
            </a:r>
            <a:r>
              <a:rPr lang="en-US" sz="14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: </a:t>
            </a:r>
            <a:r>
              <a:rPr lang="km-KH" sz="14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០៩២ ៥៩០ ៥០៣</a:t>
            </a:r>
            <a:endParaRPr lang="en-US" sz="14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km-KH" sz="14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អ៊ីម៉ែល</a:t>
            </a:r>
            <a:r>
              <a:rPr lang="en-US" sz="14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: </a:t>
            </a:r>
            <a:r>
              <a:rPr lang="en-US" sz="1400" dirty="0">
                <a:latin typeface="Georgia" panose="02040502050405020303" pitchFamily="18" charset="0"/>
                <a:ea typeface="Georgia" charset="0"/>
                <a:cs typeface="Khmer OS Content" panose="02000500000000020004" pitchFamily="2" charset="0"/>
              </a:rPr>
              <a:t>k.vando@aplecambodia.org</a:t>
            </a:r>
          </a:p>
          <a:p>
            <a:pPr>
              <a:lnSpc>
                <a:spcPct val="150000"/>
              </a:lnSpc>
            </a:pPr>
            <a:r>
              <a:rPr lang="km-KH" sz="14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គេហទំព័រ</a:t>
            </a:r>
            <a:r>
              <a:rPr lang="en-US" sz="14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: </a:t>
            </a:r>
            <a:r>
              <a:rPr lang="en-US" sz="1400" dirty="0">
                <a:latin typeface="Georgia" panose="02040502050405020303" pitchFamily="18" charset="0"/>
                <a:ea typeface="Georgia" charset="0"/>
                <a:cs typeface="Khmer OS Content" panose="02000500000000020004" pitchFamily="2" charset="0"/>
              </a:rPr>
              <a:t>www.aplecambodia.org </a:t>
            </a:r>
            <a:r>
              <a:rPr lang="en-US" sz="14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840359" y="4191516"/>
            <a:ext cx="1" cy="1870956"/>
          </a:xfrm>
          <a:prstGeom prst="line">
            <a:avLst/>
          </a:prstGeom>
          <a:ln w="508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491" y="4858121"/>
            <a:ext cx="544996" cy="544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657" y="4858121"/>
            <a:ext cx="539402" cy="5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045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2569" y="1699688"/>
            <a:ext cx="589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m-KH" sz="36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សូមអរគុណ</a:t>
            </a:r>
            <a:endParaRPr lang="en-US" sz="3600" dirty="0">
              <a:solidFill>
                <a:schemeClr val="bg1"/>
              </a:solidFill>
              <a:latin typeface="Khmer OS Muol" panose="02000500000000020004" pitchFamily="2" charset="0"/>
              <a:ea typeface="Georgia" charset="0"/>
              <a:cs typeface="Khmer OS Muol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28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4400" y="452120"/>
            <a:ext cx="4419600" cy="3754874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km-KH" sz="2800" b="1" dirty="0">
                <a:solidFill>
                  <a:schemeClr val="bg1"/>
                </a:solidFill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បេសកកម្ម៖ </a:t>
            </a:r>
          </a:p>
          <a:p>
            <a:pPr>
              <a:lnSpc>
                <a:spcPct val="150000"/>
              </a:lnSpc>
            </a:pPr>
            <a:r>
              <a:rPr lang="km-KH" sz="2800" dirty="0">
                <a:solidFill>
                  <a:schemeClr val="bg1"/>
                </a:solidFill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ពង្រឹងយន្តការជាតិផ្នែកសង្គម និងច្បាប់ដើម្បីការពារកុមារងាយរងគ្រោះ ឬប៉ះពាល់ដោយអំពើរំលោភបំពាន និងកេងប្រវ័ញ្ចផ្លូវភេទ</a:t>
            </a:r>
            <a:endParaRPr lang="en-US" sz="2800" dirty="0">
              <a:solidFill>
                <a:schemeClr val="bg1"/>
              </a:solidFill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31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3359" y="1480534"/>
            <a:ext cx="6523105" cy="467934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កម្មវិធីអភិវឌ្ឍន៍ផ្នែកយុត្តិធម៌ព្រហ្មទណ្ឌ៖​ 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r>
              <a:rPr lang="km-KH" sz="18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ផ្តល់កិច្ចសហការដល់ស្ថាប័នអនុវត្តច្បាប់ជាតិ/អន្តរជាតិក្នុងកិច្ចការពារកុមារ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r>
              <a:rPr lang="km-KH" sz="18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ការការសាងសមត្ថភាពដល់នគរបាលជំនាញ ដោយ</a:t>
            </a:r>
          </a:p>
          <a:p>
            <a:pPr marL="457200" lvl="1" indent="0">
              <a:lnSpc>
                <a:spcPct val="150000"/>
              </a:lnSpc>
              <a:buClr>
                <a:srgbClr val="005DAC"/>
              </a:buClr>
              <a:buNone/>
            </a:pPr>
            <a:r>
              <a:rPr lang="km-KH" sz="18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ផ្តោតលើការស៊ើបអង្កេតបែបកុមារមេត្រី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កម្មវិធីគាំទ្រផ្នែកតុលាការ៖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r>
              <a:rPr lang="km-KH" sz="18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ផ្តល់ការគាំទ្រកុមាររងគ្រោះនៅដំណាក់កាលអន្តរាគមន៍វិបត្តិ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r>
              <a:rPr lang="km-KH" sz="18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សម្របសម្រួលក្នុងការបញ្ចូនជនរងគ្រោះទៅទទួលសេវាគាំទ្របន្ត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r>
              <a:rPr lang="km-KH" sz="18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ផ្តល់សេវាផ្លូវច្បាប់ដល់ជនរងគ្រោះ រួមមានការប្រឹក្សាយោបល់ផ្នែកច្បាប់ និងការតំណាងក្នុងនីតិវិធីតុលាការ </a:t>
            </a:r>
            <a:endParaRPr lang="en-US" sz="18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080" y="2102846"/>
            <a:ext cx="2616555" cy="27587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3029" y="339312"/>
            <a:ext cx="8860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គម្រោងកម្មវិធីរបស់អង្គការ</a:t>
            </a:r>
            <a:r>
              <a:rPr lang="en-US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Khmer OS Muol" panose="02000500000000020004" pitchFamily="2" charset="0"/>
              </a:rPr>
              <a:t>APLE</a:t>
            </a:r>
            <a:endParaRPr lang="en-US" sz="3200" dirty="0">
              <a:solidFill>
                <a:schemeClr val="bg1"/>
              </a:solidFill>
              <a:latin typeface="Khmer OS Muol" panose="02000500000000020004" pitchFamily="2" charset="0"/>
              <a:ea typeface="Georgia" charset="0"/>
              <a:cs typeface="Khmer OS Muol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6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029" y="339312"/>
            <a:ext cx="8860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គម្រោងកម្មវិធីរបស់អង្គការ</a:t>
            </a:r>
            <a:r>
              <a:rPr lang="en-US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Khmer OS Muol" panose="02000500000000020004" pitchFamily="2" charset="0"/>
              </a:rPr>
              <a:t>APLE</a:t>
            </a:r>
            <a:endParaRPr lang="en-US" sz="3200" dirty="0">
              <a:solidFill>
                <a:schemeClr val="bg1"/>
              </a:solidFill>
              <a:latin typeface="Khmer OS Muol" panose="02000500000000020004" pitchFamily="2" charset="0"/>
              <a:ea typeface="Georgia" charset="0"/>
              <a:cs typeface="Khmer OS Muol" panose="0200050000000002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59" y="1480534"/>
            <a:ext cx="6523105" cy="467934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កម្មវិធីបញ្ចូលរួមសហគមន៍៖​ 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លើកម្ពស់ចំណេះដឹង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ជ្រើសរើស និងបណ្តុះបណ្តាលភ្នាក់ងាររាយការណ៍ស្ម័គ្រចិត្ត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កសាងសមត្ថភាពក្រុមការងារការពារកុមារនៅតាមមូលដ្ឋាន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2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កម្មវិធីស្រាវជ្រាវ និងតស៊ូមតិ៖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ស្រាវជ្រាវ និងធ្វើរបាយការស្រាវជ្រាវប្រធានបទពាក់ព័ន្ធនឹងការកេងប្រវ័ញ្ចផ្លូវភេទលើកុមារ ដើម្បីផ្តល់ជាអនុសាសន៍ដោយផ្អែក លើការរកឃើញ</a:t>
            </a:r>
          </a:p>
          <a:p>
            <a:pPr lvl="1"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endParaRPr lang="en-US" sz="18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008" y="2102846"/>
            <a:ext cx="2616555" cy="27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8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1062" y="1628743"/>
            <a:ext cx="4308097" cy="486465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>
                <a:srgbClr val="005DAC"/>
              </a:buClr>
              <a:buNone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អង្គការ </a:t>
            </a:r>
            <a:r>
              <a:rPr lang="en-US" sz="2000" b="1" dirty="0">
                <a:latin typeface="Georgia" panose="02040502050405020303" pitchFamily="18" charset="0"/>
                <a:ea typeface="Georgia" charset="0"/>
                <a:cs typeface="Khmer OS Content" panose="02000500000000020004" pitchFamily="2" charset="0"/>
              </a:rPr>
              <a:t>APLE</a:t>
            </a:r>
            <a:r>
              <a:rPr lang="en-US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 </a:t>
            </a: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ទទួលព័ត៌មានសង្ស័យអំពីការកេងប្រវ័ញ្ចផ្លូវភេទលើកុមារតាមរយៈ៖</a:t>
            </a:r>
          </a:p>
          <a:p>
            <a:pPr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ប្រព័ន្ធទទួលការរាយការណ៍ (ទូរស័ព្ទជំនួយបន្ទាន់ និងប្រព័ន្ធរាយការពិសេសតាមប្រព័ន្ធអ៊ីនធឺណិត) </a:t>
            </a:r>
          </a:p>
          <a:p>
            <a:pPr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ព័ត៌មានពីអ្នករាយការស្ម័គ្រចិត្ត អង្គការដៃគូរ ភាគីធ្វើការពាក់ព័ន្ធ និងអាជ្ញាធរ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4517" y="2368373"/>
            <a:ext cx="4259483" cy="2843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062" y="339312"/>
            <a:ext cx="848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យន្តការការពារកុមាររបស់អង្គការ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Khmer OS Muol" panose="02000500000000020004" pitchFamily="2" charset="0"/>
              </a:rPr>
              <a:t>APLE</a:t>
            </a:r>
          </a:p>
        </p:txBody>
      </p:sp>
    </p:spTree>
    <p:extLst>
      <p:ext uri="{BB962C8B-B14F-4D97-AF65-F5344CB8AC3E}">
        <p14:creationId xmlns:p14="http://schemas.microsoft.com/office/powerpoint/2010/main" val="1298355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1063" y="2368373"/>
            <a:ext cx="4147788" cy="412502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5DAC"/>
              </a:buClr>
              <a:buFont typeface="Wingdings" panose="05000000000000000000" pitchFamily="2" charset="2"/>
              <a:buChar char="Ø"/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ការប្រមូលព័ត៌មានពាក់ព័ន្ធនឹងសញ្ញាណសង្ស័យ និងសញ្ញាណរងគ្រោះរបស់កុមារ (តាមរយៈមន្ត្រីករណី ការឃ្លាំមើលតំបន់គោលដៅងាយរងគ្រោះ ការប្រមូលព័ត៌មានពីប្រភពចំហ)</a:t>
            </a:r>
            <a:endParaRPr lang="en-US" sz="20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4517" y="2368373"/>
            <a:ext cx="4259483" cy="2843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062" y="339312"/>
            <a:ext cx="848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យន្តការការពារកុមាររបស់អង្គការ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Khmer OS Muol" panose="02000500000000020004" pitchFamily="2" charset="0"/>
              </a:rPr>
              <a:t>APLE</a:t>
            </a:r>
          </a:p>
        </p:txBody>
      </p:sp>
    </p:spTree>
    <p:extLst>
      <p:ext uri="{BB962C8B-B14F-4D97-AF65-F5344CB8AC3E}">
        <p14:creationId xmlns:p14="http://schemas.microsoft.com/office/powerpoint/2010/main" val="785873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1063" y="1631833"/>
            <a:ext cx="4147788" cy="478054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នៅពេលទទួលបាន ព័ត៌មានត្រូវបានវិភាគ និងចងក្រងទុក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ព័ត៌មាន និងរបាយការណ៍ករណីនឹងត្រូវបញ្ជូនទៅនគរបាលជាតិសំរាប់វិធានការចាំបាច់នានា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ការស្នើសុំពិនិត្យប្រវត្តិរបស់ជនសង្ស័យទៅមន្ត្រីអនុវត្តច្បាប់អន្តរជាតិ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សម្របសម្រួលព័ត៌មានករណីជាមួយស្ថាប័នទទួលខុសត្រូវពាក់ព័ន្ធ  </a:t>
            </a:r>
            <a:endParaRPr lang="en-US" sz="20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367" y="2250396"/>
            <a:ext cx="4282633" cy="2843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062" y="339312"/>
            <a:ext cx="848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យន្តការការពារកុមាររបស់អង្គការ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Khmer OS Muol" panose="02000500000000020004" pitchFamily="2" charset="0"/>
              </a:rPr>
              <a:t>APLE</a:t>
            </a:r>
          </a:p>
        </p:txBody>
      </p:sp>
    </p:spTree>
    <p:extLst>
      <p:ext uri="{BB962C8B-B14F-4D97-AF65-F5344CB8AC3E}">
        <p14:creationId xmlns:p14="http://schemas.microsoft.com/office/powerpoint/2010/main" val="2078754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1062" y="1598725"/>
            <a:ext cx="4147788" cy="438292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បន្តគាំទ្រការស៊ើបអង្កេតរបស់នគរបាល (ការកំណត់អត្តសញ្ញាណកុមាររងគ្រោះបឋម គ្រួសារ ការសម្ភាសន៍...)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ផ្តល់ជំនួយបច្ចេកទេសដល់នគរបាលក្នុងប្រតិបត្តិការសង្គ្រោះកុមាររងគ្រោះ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ការឆ្លើយតបបឋម៖ ប៉ាន់ប្រមាណហានិភ័យ និងតម្រូវការរបស់កុមារ</a:t>
            </a:r>
          </a:p>
          <a:p>
            <a:pPr>
              <a:lnSpc>
                <a:spcPct val="150000"/>
              </a:lnSpc>
              <a:buClr>
                <a:srgbClr val="005DAC"/>
              </a:buClr>
            </a:pPr>
            <a:r>
              <a:rPr lang="km-KH" sz="2000" dirty="0">
                <a:latin typeface="Khmer OS Content" panose="02000500000000020004" pitchFamily="2" charset="0"/>
                <a:ea typeface="Georgia" charset="0"/>
                <a:cs typeface="Khmer OS Content" panose="02000500000000020004" pitchFamily="2" charset="0"/>
              </a:rPr>
              <a:t>អន្តរាគមន៍វិបត្តិ (ផ្នែកសង្គម ប្រឹក្សាយោបល់ផ្លូវចិត្ត វេជ្ជសាស្រ្ត និងផ្នែកច្បាប់)</a:t>
            </a:r>
            <a:endParaRPr lang="en-US" sz="2000" dirty="0">
              <a:latin typeface="Khmer OS Content" panose="02000500000000020004" pitchFamily="2" charset="0"/>
              <a:ea typeface="Georgia" charset="0"/>
              <a:cs typeface="Khmer OS Content" panose="02000500000000020004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793" y="2368372"/>
            <a:ext cx="4294207" cy="2843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062" y="339312"/>
            <a:ext cx="848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" panose="02000500000000020004" pitchFamily="2" charset="0"/>
                <a:ea typeface="Georgia" charset="0"/>
                <a:cs typeface="Khmer OS Muol" panose="02000500000000020004" pitchFamily="2" charset="0"/>
              </a:rPr>
              <a:t>យន្តការការពារកុមាររបស់អង្គការ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  <a:ea typeface="Georgia" charset="0"/>
                <a:cs typeface="Khmer OS Muol" panose="02000500000000020004" pitchFamily="2" charset="0"/>
              </a:rPr>
              <a:t>APLE</a:t>
            </a:r>
          </a:p>
        </p:txBody>
      </p:sp>
    </p:spTree>
    <p:extLst>
      <p:ext uri="{BB962C8B-B14F-4D97-AF65-F5344CB8AC3E}">
        <p14:creationId xmlns:p14="http://schemas.microsoft.com/office/powerpoint/2010/main" val="1506188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11816</TotalTime>
  <Words>1452</Words>
  <Application>Microsoft Office PowerPoint</Application>
  <PresentationFormat>On-screen Show (4:3)</PresentationFormat>
  <Paragraphs>110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Khmer OS Content</vt:lpstr>
      <vt:lpstr>Khmer OS Muol</vt:lpstr>
      <vt:lpstr>Source Sans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DELL</cp:lastModifiedBy>
  <cp:revision>218</cp:revision>
  <cp:lastPrinted>2018-10-17T03:56:08Z</cp:lastPrinted>
  <dcterms:created xsi:type="dcterms:W3CDTF">2017-06-16T03:42:47Z</dcterms:created>
  <dcterms:modified xsi:type="dcterms:W3CDTF">2019-06-26T07:37:24Z</dcterms:modified>
</cp:coreProperties>
</file>