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4" r:id="rId2"/>
    <p:sldId id="256" r:id="rId3"/>
    <p:sldId id="257" r:id="rId4"/>
    <p:sldId id="272" r:id="rId5"/>
    <p:sldId id="307" r:id="rId6"/>
    <p:sldId id="271" r:id="rId7"/>
    <p:sldId id="273" r:id="rId8"/>
    <p:sldId id="258" r:id="rId9"/>
    <p:sldId id="260" r:id="rId10"/>
    <p:sldId id="275" r:id="rId11"/>
    <p:sldId id="276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268" r:id="rId41"/>
    <p:sldId id="269" r:id="rId42"/>
    <p:sldId id="270" r:id="rId43"/>
    <p:sldId id="306" r:id="rId44"/>
  </p:sldIdLst>
  <p:sldSz cx="12192000" cy="6858000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alibri Light" panose="020F0302020204030204" pitchFamily="34" charset="0"/>
      <p:regular r:id="rId49"/>
      <p:italic r:id="rId50"/>
    </p:embeddedFont>
    <p:embeddedFont>
      <p:font typeface="Khmer Mool1" panose="02000506000000020004" pitchFamily="2" charset="0"/>
      <p:regular r:id="rId51"/>
    </p:embeddedFont>
    <p:embeddedFont>
      <p:font typeface="Khmer OS Battambang" panose="02000500000000020004" pitchFamily="2" charset="0"/>
      <p:regular r:id="rId52"/>
    </p:embeddedFont>
    <p:embeddedFont>
      <p:font typeface="Khmer OS Bokor" panose="02000500000000020004" pitchFamily="2" charset="0"/>
      <p:regular r:id="rId53"/>
    </p:embeddedFont>
    <p:embeddedFont>
      <p:font typeface="Khmer OS Muol Light" panose="02000500000000020004" pitchFamily="2" charset="0"/>
      <p:regular r:id="rId54"/>
    </p:embeddedFont>
    <p:embeddedFont>
      <p:font typeface="Khmer OS Niroth" panose="02000506000000020004" pitchFamily="2" charset="0"/>
      <p:regular r:id="rId55"/>
    </p:embeddedFont>
    <p:embeddedFont>
      <p:font typeface="Khmer OS System" panose="02000500000000020004" pitchFamily="2" charset="0"/>
      <p:regular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23" d="100"/>
          <a:sy n="123" d="100"/>
        </p:scale>
        <p:origin x="11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8.fntdata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673B-2D43-45BA-BD12-9E8182B2EA6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37A9-882B-449B-9545-5425B5103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7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673B-2D43-45BA-BD12-9E8182B2EA6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37A9-882B-449B-9545-5425B5103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0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673B-2D43-45BA-BD12-9E8182B2EA6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37A9-882B-449B-9545-5425B5103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673B-2D43-45BA-BD12-9E8182B2EA6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37A9-882B-449B-9545-5425B5103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2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673B-2D43-45BA-BD12-9E8182B2EA6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37A9-882B-449B-9545-5425B5103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6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673B-2D43-45BA-BD12-9E8182B2EA6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37A9-882B-449B-9545-5425B5103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0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673B-2D43-45BA-BD12-9E8182B2EA6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37A9-882B-449B-9545-5425B5103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5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673B-2D43-45BA-BD12-9E8182B2EA6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37A9-882B-449B-9545-5425B5103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4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673B-2D43-45BA-BD12-9E8182B2EA6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37A9-882B-449B-9545-5425B5103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673B-2D43-45BA-BD12-9E8182B2EA6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37A9-882B-449B-9545-5425B5103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0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673B-2D43-45BA-BD12-9E8182B2EA6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37A9-882B-449B-9545-5425B5103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2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0000">
              <a:schemeClr val="accent2">
                <a:lumMod val="20000"/>
                <a:lumOff val="80000"/>
              </a:schemeClr>
            </a:gs>
            <a:gs pos="55000">
              <a:schemeClr val="accent2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673B-2D43-45BA-BD12-9E8182B2EA6D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C37A9-882B-449B-9545-5425B5103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4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589" y="2991590"/>
            <a:ext cx="11582400" cy="228145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m-KH" sz="2800" dirty="0">
                <a:solidFill>
                  <a:srgbClr val="002060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យល់ដឹង អំពីក្របខណ្ឌច្បាប់</a:t>
            </a:r>
            <a:br>
              <a:rPr lang="km-KH" sz="2800" dirty="0">
                <a:solidFill>
                  <a:srgbClr val="002060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km-KH" sz="3200" dirty="0">
                <a:solidFill>
                  <a:srgbClr val="002060"/>
                </a:solidFill>
                <a:latin typeface="Khmer OS Niroth" pitchFamily="2" charset="0"/>
                <a:cs typeface="Khmer OS Niroth" pitchFamily="2" charset="0"/>
              </a:rPr>
              <a:t>ពាក់ព័ន្ធការជួញដូរកុមារ និង ការធ្វើអាជីវកម្មផ្លូវភេទលើកុមារ</a:t>
            </a:r>
            <a:endParaRPr lang="en-US" sz="2800" dirty="0">
              <a:solidFill>
                <a:srgbClr val="002060"/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2800" y="4572000"/>
            <a:ext cx="109728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0"/>
              </a:spcAft>
            </a:pPr>
            <a:endParaRPr lang="km-KH" sz="3200" dirty="0">
              <a:solidFill>
                <a:srgbClr val="002060"/>
              </a:solidFill>
              <a:latin typeface="Khmer OS Niroth" pitchFamily="2" charset="0"/>
              <a:cs typeface="Khmer OS Niroth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5334000"/>
            <a:ext cx="11582400" cy="8382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 algn="ctr" fontAlgn="auto">
              <a:lnSpc>
                <a:spcPct val="150000"/>
              </a:lnSpc>
              <a:spcAft>
                <a:spcPts val="0"/>
              </a:spcAft>
            </a:pPr>
            <a:r>
              <a:rPr lang="km-KH" sz="2000" dirty="0">
                <a:solidFill>
                  <a:srgbClr val="002060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រៀបចំដោយ </a:t>
            </a:r>
            <a:r>
              <a:rPr lang="km-KH" sz="2400" dirty="0">
                <a:solidFill>
                  <a:srgbClr val="002060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ឧត្តមសេនីយ៍ឯក យឹម វិរៈ  </a:t>
            </a:r>
            <a:r>
              <a:rPr lang="km-KH" sz="2000" dirty="0">
                <a:solidFill>
                  <a:srgbClr val="002060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អគ្គលេខាធិការរង  គ.ជ.ប.ជ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94" y="426943"/>
            <a:ext cx="4371812" cy="231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6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72143"/>
            <a:ext cx="11092543" cy="6585857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Clr>
                <a:srgbClr val="00091A"/>
              </a:buClr>
              <a:buNone/>
            </a:pPr>
            <a:r>
              <a:rPr lang="ca-ES" sz="3900" dirty="0">
                <a:solidFill>
                  <a:schemeClr val="accent1">
                    <a:lumMod val="50000"/>
                  </a:schemeClr>
                </a:solidFill>
                <a:latin typeface="Khmer Mool1" pitchFamily="2" charset="0"/>
                <a:cs typeface="Khmer Mool1" pitchFamily="2" charset="0"/>
              </a:rPr>
              <a:t>រចនាសម្ព័ន្ធនៃច្បាប់</a:t>
            </a:r>
            <a:r>
              <a:rPr lang="km-KH" sz="3900" dirty="0">
                <a:solidFill>
                  <a:schemeClr val="accent1">
                    <a:lumMod val="50000"/>
                  </a:schemeClr>
                </a:solidFill>
                <a:latin typeface="Khmer Mool1" pitchFamily="2" charset="0"/>
                <a:cs typeface="Khmer Mool1" pitchFamily="2" charset="0"/>
              </a:rPr>
              <a:t> បង្ក្រាបអំពើជួញដូរមនុស្ស</a:t>
            </a:r>
          </a:p>
          <a:p>
            <a:pPr marL="45720" indent="0" algn="ctr">
              <a:buClr>
                <a:srgbClr val="00091A"/>
              </a:buClr>
              <a:buNone/>
            </a:pPr>
            <a:endParaRPr lang="ca-ES" sz="1200" dirty="0">
              <a:solidFill>
                <a:schemeClr val="tx2">
                  <a:lumMod val="50000"/>
                </a:schemeClr>
              </a:solidFill>
              <a:latin typeface="Khmer Mool1" pitchFamily="2" charset="0"/>
              <a:cs typeface="Khmer Mool1" pitchFamily="2" charset="0"/>
            </a:endParaRPr>
          </a:p>
          <a:p>
            <a:pPr marL="45720" indent="0">
              <a:lnSpc>
                <a:spcPct val="150000"/>
              </a:lnSpc>
              <a:buClr>
                <a:srgbClr val="00091A"/>
              </a:buClr>
              <a:buNone/>
            </a:pPr>
            <a:r>
              <a:rPr lang="ca-ES" sz="2600" dirty="0">
                <a:solidFill>
                  <a:schemeClr val="accent2">
                    <a:lumMod val="75000"/>
                  </a:schemeClr>
                </a:solidFill>
                <a:latin typeface="Khmer Mool1" pitchFamily="2" charset="0"/>
                <a:cs typeface="Khmer Mool1" pitchFamily="2" charset="0"/>
              </a:rPr>
              <a:t>ជំពូកទី​ ១ ៖	បទប្បញ្ញតិទូទៅ</a:t>
            </a:r>
          </a:p>
          <a:p>
            <a:pPr marL="45720" indent="0">
              <a:lnSpc>
                <a:spcPct val="150000"/>
              </a:lnSpc>
              <a:buClr>
                <a:srgbClr val="00091A"/>
              </a:buClr>
              <a:buNone/>
            </a:pPr>
            <a:r>
              <a:rPr lang="ca-ES" sz="2600" dirty="0">
                <a:solidFill>
                  <a:schemeClr val="accent2">
                    <a:lumMod val="75000"/>
                  </a:schemeClr>
                </a:solidFill>
                <a:latin typeface="Khmer Mool1" pitchFamily="2" charset="0"/>
                <a:cs typeface="Khmer Mool1" pitchFamily="2" charset="0"/>
              </a:rPr>
              <a:t>ជំពូកទី​ ២ ៖	អំពើលក់-ដូរមនុស្ស</a:t>
            </a:r>
          </a:p>
          <a:p>
            <a:pPr marL="45720" indent="0">
              <a:lnSpc>
                <a:spcPct val="150000"/>
              </a:lnSpc>
              <a:buClr>
                <a:srgbClr val="00091A"/>
              </a:buClr>
              <a:buNone/>
            </a:pPr>
            <a:r>
              <a:rPr lang="ca-ES" sz="2600" dirty="0">
                <a:solidFill>
                  <a:schemeClr val="accent2">
                    <a:lumMod val="75000"/>
                  </a:schemeClr>
                </a:solidFill>
                <a:latin typeface="Khmer Mool1" pitchFamily="2" charset="0"/>
                <a:cs typeface="Khmer Mool1" pitchFamily="2" charset="0"/>
              </a:rPr>
              <a:t>ជំពូកទី​ ៣ ៖	ការបង្ខាំង</a:t>
            </a:r>
          </a:p>
          <a:p>
            <a:pPr marL="45720" indent="0">
              <a:lnSpc>
                <a:spcPct val="150000"/>
              </a:lnSpc>
              <a:buClr>
                <a:srgbClr val="00091A"/>
              </a:buClr>
              <a:buNone/>
            </a:pPr>
            <a:r>
              <a:rPr lang="ca-ES" sz="2600" dirty="0">
                <a:solidFill>
                  <a:schemeClr val="accent2">
                    <a:lumMod val="75000"/>
                  </a:schemeClr>
                </a:solidFill>
                <a:latin typeface="Khmer Mool1" pitchFamily="2" charset="0"/>
                <a:cs typeface="Khmer Mool1" pitchFamily="2" charset="0"/>
              </a:rPr>
              <a:t>ជំពូកទី​ ៤ ៖	អំពើពេស្យាចារ-កុមារ</a:t>
            </a:r>
          </a:p>
          <a:p>
            <a:pPr marL="45720" indent="0">
              <a:lnSpc>
                <a:spcPct val="150000"/>
              </a:lnSpc>
              <a:buClr>
                <a:srgbClr val="00091A"/>
              </a:buClr>
              <a:buNone/>
            </a:pPr>
            <a:r>
              <a:rPr lang="ca-ES" sz="2600" dirty="0">
                <a:solidFill>
                  <a:schemeClr val="accent2">
                    <a:lumMod val="75000"/>
                  </a:schemeClr>
                </a:solidFill>
                <a:latin typeface="Khmer Mool1" pitchFamily="2" charset="0"/>
                <a:cs typeface="Khmer Mool1" pitchFamily="2" charset="0"/>
              </a:rPr>
              <a:t>ជំពូកទី​ ៥ ៖	រូបភាព និងសម្ភារៈអាសអាភាស</a:t>
            </a:r>
          </a:p>
          <a:p>
            <a:pPr marL="45720" indent="0">
              <a:lnSpc>
                <a:spcPct val="150000"/>
              </a:lnSpc>
              <a:buClr>
                <a:srgbClr val="00091A"/>
              </a:buClr>
              <a:buNone/>
            </a:pPr>
            <a:r>
              <a:rPr lang="ca-ES" sz="2600" dirty="0">
                <a:solidFill>
                  <a:schemeClr val="accent2">
                    <a:lumMod val="75000"/>
                  </a:schemeClr>
                </a:solidFill>
                <a:latin typeface="Khmer Mool1" pitchFamily="2" charset="0"/>
                <a:cs typeface="Khmer Mool1" pitchFamily="2" charset="0"/>
              </a:rPr>
              <a:t>ជំពូកទី​ ៦ ៖	អំពើអាសប្រឆាំង និងអនីតិជនអាយុក្រោម១៥ឆ្នាំ</a:t>
            </a:r>
          </a:p>
          <a:p>
            <a:pPr marL="45720" indent="0">
              <a:lnSpc>
                <a:spcPct val="150000"/>
              </a:lnSpc>
              <a:buClr>
                <a:srgbClr val="00091A"/>
              </a:buClr>
              <a:buNone/>
            </a:pPr>
            <a:r>
              <a:rPr lang="ca-ES" sz="2600" dirty="0">
                <a:solidFill>
                  <a:schemeClr val="accent2">
                    <a:lumMod val="75000"/>
                  </a:schemeClr>
                </a:solidFill>
                <a:latin typeface="Khmer Mool1" pitchFamily="2" charset="0"/>
                <a:cs typeface="Khmer Mool1" pitchFamily="2" charset="0"/>
              </a:rPr>
              <a:t>ជំពូកទី​ ៧ ៖	សំណងរដ្ឋប្បវេណី</a:t>
            </a:r>
          </a:p>
          <a:p>
            <a:pPr marL="45720" indent="0">
              <a:lnSpc>
                <a:spcPct val="150000"/>
              </a:lnSpc>
              <a:buClr>
                <a:srgbClr val="00091A"/>
              </a:buClr>
              <a:buNone/>
            </a:pPr>
            <a:r>
              <a:rPr lang="ca-ES" sz="2600" dirty="0">
                <a:solidFill>
                  <a:schemeClr val="accent2">
                    <a:lumMod val="75000"/>
                  </a:schemeClr>
                </a:solidFill>
                <a:latin typeface="Khmer Mool1" pitchFamily="2" charset="0"/>
                <a:cs typeface="Khmer Mool1" pitchFamily="2" charset="0"/>
              </a:rPr>
              <a:t>ជំពូកទី​ ៨ ៖	បទប្បញ្ញតិបន្ថែម</a:t>
            </a:r>
          </a:p>
          <a:p>
            <a:pPr marL="45720" indent="0">
              <a:lnSpc>
                <a:spcPct val="150000"/>
              </a:lnSpc>
              <a:buClr>
                <a:srgbClr val="00091A"/>
              </a:buClr>
              <a:buNone/>
            </a:pPr>
            <a:r>
              <a:rPr lang="ca-ES" sz="2600" dirty="0">
                <a:solidFill>
                  <a:schemeClr val="accent2">
                    <a:lumMod val="75000"/>
                  </a:schemeClr>
                </a:solidFill>
                <a:latin typeface="Khmer Mool1" pitchFamily="2" charset="0"/>
                <a:cs typeface="Khmer Mool1" pitchFamily="2" charset="0"/>
              </a:rPr>
              <a:t>ជំពូកទី​ ៩ ៖	អវសាន្តប្បញ្ញតិ</a:t>
            </a:r>
          </a:p>
        </p:txBody>
      </p:sp>
    </p:spTree>
    <p:extLst>
      <p:ext uri="{BB962C8B-B14F-4D97-AF65-F5344CB8AC3E}">
        <p14:creationId xmlns:p14="http://schemas.microsoft.com/office/powerpoint/2010/main" val="404963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9486"/>
            <a:ext cx="11484429" cy="66185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a-ES" dirty="0">
                <a:solidFill>
                  <a:schemeClr val="accent2">
                    <a:lumMod val="75000"/>
                  </a:schemeClr>
                </a:solidFill>
                <a:latin typeface="Khmer Mool1" pitchFamily="2" charset="0"/>
                <a:cs typeface="Khmer Mool1" pitchFamily="2" charset="0"/>
              </a:rPr>
              <a:t>ជំពូកទី​ ១ ៖	បទប្បញ្ញតិទូទៅ</a:t>
            </a:r>
            <a:endParaRPr lang="km-KH" dirty="0">
              <a:solidFill>
                <a:schemeClr val="accent2">
                  <a:lumMod val="75000"/>
                </a:schemeClr>
              </a:solidFill>
              <a:latin typeface="Khmer Mool1" pitchFamily="2" charset="0"/>
              <a:cs typeface="Khmer Mool1" pitchFamily="2" charset="0"/>
            </a:endParaRPr>
          </a:p>
          <a:p>
            <a:pPr marL="0" indent="0" algn="ctr">
              <a:buNone/>
            </a:pPr>
            <a:endParaRPr lang="ca-ES" sz="11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ca-ES" sz="22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</a:t>
            </a:r>
            <a:r>
              <a:rPr lang="km-KH" sz="22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sz="22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១ </a:t>
            </a:r>
            <a:r>
              <a:rPr lang="ca-ES" sz="22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៖ គោលបំណង ៖  - បង្រ្កាបអំពើជួញដូរមនុស្ស និងអំពើធ្វើអាជីវកម្មផ្លូវភេទ</a:t>
            </a:r>
          </a:p>
          <a:p>
            <a:pPr marL="0" indent="0" algn="just">
              <a:lnSpc>
                <a:spcPct val="100000"/>
              </a:lnSpc>
              <a:buNone/>
              <a:tabLst>
                <a:tab pos="2971800" algn="l"/>
              </a:tabLst>
            </a:pPr>
            <a:r>
              <a:rPr lang="ca-ES" sz="22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- អនុវត្តស្របតាមពិធីសារអង្គការសហប្រជាជាតិ </a:t>
            </a:r>
            <a:r>
              <a:rPr lang="en-US" sz="2200" b="1" dirty="0" err="1">
                <a:latin typeface="Khmer OS System" pitchFamily="2" charset="0"/>
                <a:cs typeface="Khmer OS System" pitchFamily="2" charset="0"/>
              </a:rPr>
              <a:t>Palemo</a:t>
            </a:r>
            <a:endParaRPr lang="en-US" sz="2200" b="1" dirty="0">
              <a:latin typeface="Khmer OS System" pitchFamily="2" charset="0"/>
              <a:cs typeface="Khmer OS System" pitchFamily="2" charset="0"/>
            </a:endParaRPr>
          </a:p>
          <a:p>
            <a:pPr marL="0" indent="0" algn="just">
              <a:lnSpc>
                <a:spcPct val="100000"/>
              </a:lnSpc>
              <a:buNone/>
              <a:tabLst>
                <a:tab pos="2971800" algn="l"/>
              </a:tabLst>
            </a:pPr>
            <a:endParaRPr lang="en-US" sz="800" b="1" dirty="0">
              <a:latin typeface="Khmer OS System" pitchFamily="2" charset="0"/>
              <a:cs typeface="Khmer OS System" pitchFamily="2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a-ES" sz="22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</a:t>
            </a:r>
            <a:r>
              <a:rPr lang="km-KH" sz="22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sz="22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២ </a:t>
            </a:r>
            <a:r>
              <a:rPr lang="ca-ES" sz="22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៖ ការអនុវត្តច្បាប់ក្នុងដែនដី៖ </a:t>
            </a:r>
          </a:p>
          <a:p>
            <a:pPr marL="0" indent="0" algn="just">
              <a:lnSpc>
                <a:spcPct val="100000"/>
              </a:lnSpc>
              <a:buNone/>
              <a:tabLst>
                <a:tab pos="2971800" algn="l"/>
              </a:tabLst>
            </a:pPr>
            <a:r>
              <a:rPr lang="ca-ES" sz="22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- រួមបញ្ចូលទាំងនាវា ឬ អាកាសយានដែលមានសិទ្ធិប្រើបា្រស់ទង់ជាតិកម្ពុជា</a:t>
            </a:r>
          </a:p>
          <a:p>
            <a:pPr marL="0" indent="0" algn="just">
              <a:lnSpc>
                <a:spcPct val="100000"/>
              </a:lnSpc>
              <a:buNone/>
              <a:tabLst>
                <a:tab pos="2971800" algn="l"/>
              </a:tabLst>
            </a:pPr>
            <a:r>
              <a:rPr lang="ca-ES" sz="22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- អំពើរួមផ្សំណាមួយកើតឡើងនៅក្នុងដែនដីកម្ពុជា</a:t>
            </a:r>
          </a:p>
          <a:p>
            <a:pPr marL="0" indent="0" algn="just">
              <a:lnSpc>
                <a:spcPct val="100000"/>
              </a:lnSpc>
              <a:buNone/>
              <a:tabLst>
                <a:tab pos="2971800" algn="l"/>
              </a:tabLst>
            </a:pPr>
            <a:endParaRPr lang="en-US" sz="800" b="1" dirty="0">
              <a:latin typeface="Khmer OS System" pitchFamily="2" charset="0"/>
              <a:cs typeface="Khmer OS System" pitchFamily="2" charset="0"/>
            </a:endParaRPr>
          </a:p>
          <a:p>
            <a:pPr marL="0" indent="0" algn="just">
              <a:lnSpc>
                <a:spcPct val="100000"/>
              </a:lnSpc>
              <a:buNone/>
              <a:tabLst>
                <a:tab pos="2971800" algn="l"/>
              </a:tabLst>
            </a:pPr>
            <a:r>
              <a:rPr lang="ca-ES" sz="22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</a:t>
            </a:r>
            <a:r>
              <a:rPr lang="km-KH" sz="22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sz="22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៣ </a:t>
            </a:r>
            <a:r>
              <a:rPr lang="ca-ES" sz="22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៖ ការអនុវត្តច្បាប់ក្រៅដែនដី ៖ </a:t>
            </a:r>
          </a:p>
          <a:p>
            <a:pPr marL="0" indent="0" algn="just">
              <a:lnSpc>
                <a:spcPct val="100000"/>
              </a:lnSpc>
              <a:buNone/>
              <a:tabLst>
                <a:tab pos="2971800" algn="l"/>
              </a:tabLst>
            </a:pPr>
            <a:r>
              <a:rPr lang="ca-ES" sz="22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- ជនល្មើសគឺជាពលរដ្ឋខ្មែរ</a:t>
            </a:r>
          </a:p>
          <a:p>
            <a:pPr marL="0" indent="0" algn="just">
              <a:lnSpc>
                <a:spcPct val="100000"/>
              </a:lnSpc>
              <a:buNone/>
              <a:tabLst>
                <a:tab pos="2971800" algn="l"/>
              </a:tabLst>
            </a:pPr>
            <a:r>
              <a:rPr lang="ca-ES" sz="22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- ជនរងគ្រោះជាពលរដ្ឋខ្មែរ</a:t>
            </a:r>
          </a:p>
          <a:p>
            <a:pPr marL="0" indent="0" algn="just">
              <a:lnSpc>
                <a:spcPct val="100000"/>
              </a:lnSpc>
              <a:buNone/>
              <a:tabLst>
                <a:tab pos="2971800" algn="l"/>
              </a:tabLst>
            </a:pPr>
            <a:r>
              <a:rPr lang="ca-ES" sz="800" b="1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ca-ES" sz="22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</a:t>
            </a:r>
            <a:r>
              <a:rPr lang="km-KH" sz="22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sz="22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៧ </a:t>
            </a:r>
            <a:r>
              <a:rPr lang="ca-ES" sz="22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៖ និយមន័យនៃអនីតិជន៖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ca-ES" sz="22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	- ជនដែលមានអាយុក្រោម ១៨ឆ្នាំ</a:t>
            </a:r>
            <a:r>
              <a:rPr lang="ca-ES" sz="2200" dirty="0">
                <a:latin typeface="Khmer OS System" pitchFamily="2" charset="0"/>
                <a:cs typeface="Khmer OS System" pitchFamily="2" charset="0"/>
              </a:rPr>
              <a:t> </a:t>
            </a:r>
            <a:endParaRPr lang="en-AU" sz="2200" dirty="0">
              <a:latin typeface="Khmer OS System" pitchFamily="2" charset="0"/>
              <a:cs typeface="Khmer OS Syste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562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331" y="530351"/>
            <a:ext cx="11630298" cy="619701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ca-ES" sz="3200" dirty="0">
                <a:solidFill>
                  <a:schemeClr val="accent2">
                    <a:lumMod val="75000"/>
                  </a:schemeClr>
                </a:solidFill>
                <a:latin typeface="Khmer Mool1" pitchFamily="2" charset="0"/>
                <a:cs typeface="Khmer Mool1" pitchFamily="2" charset="0"/>
              </a:rPr>
              <a:t>ជំពូកទី​ ២ ៖	អំពើលក់-ដូរមនុស្ស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sz="24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 ៨ </a:t>
            </a: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៖ </a:t>
            </a:r>
            <a:r>
              <a:rPr lang="ca-ES" sz="2400" dirty="0">
                <a:latin typeface="Khmer OS Bokor" panose="02000500000000020004" pitchFamily="2" charset="0"/>
                <a:cs typeface="Khmer OS Bokor" panose="02000500000000020004" pitchFamily="2" charset="0"/>
              </a:rPr>
              <a:t>និយមន័យនៃការនាំយកចេញដោយមិនស្របច្បាប់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          ការនាំយកចេញដោយមិនស្របច្បាប់ នៅក្នុងច្បាប់នេះមានន័យថា៖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១- ការធ្វើឲ្យមនុស្សម្នាក់ ផ្លាស់ទីពីកន្លែងដែលគេកំពុងរស់នៅទៅកាន់ទីកន្លែងដទៃដែលស្ថិតនៅក្រោមការត្រួតពិនិត្យរបស់ខ្លួន ឬរបស់តតិយជន​ តាមមធ្យោបាយបង្ខិតបង្ខំគម្រាមកំហែង បោកបញ្ឆោត បំពានដោយអំណាច ឬ លួងលោម។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២-  ការនាំយកអនីតិជន ឬ ជនដែលនៅក្រោមអាណាព្យាបាលទូទៅ ឬ នៅក្រោមហិតូបត្ថម្ភ ឬនៅក្រោមអ្នកគ្រប់គ្រងស្របច្បាប់ ដោយគ្មានអំណាចតាមផ្លូវច្បាប់ ឬ យុត្តិកម្មតាមផ្លូវច្បាប់ ចេញពីការគ្រប់គ្រងស្របច្បាប់នៃឪពុកម្តាយ អ្នកថែរក្សា ឬ អ្នកអាណាព្យាបាលរបស់គេ។</a:t>
            </a:r>
            <a:endParaRPr lang="ca-ES" sz="2000" b="1" dirty="0">
              <a:latin typeface="Khmer OS System" pitchFamily="2" charset="0"/>
              <a:cs typeface="Khmer OS Syste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829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548680"/>
            <a:ext cx="11263808" cy="576064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a-ES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 ៩ </a:t>
            </a:r>
            <a:r>
              <a:rPr lang="ca-ES" b="1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៖ ការនាំយកអនីតិជនចេញដោយមិនស្របច្បាប់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dirty="0"/>
              <a:t> 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a-ES" dirty="0"/>
              <a:t>   </a:t>
            </a:r>
            <a:r>
              <a:rPr lang="km-KH" dirty="0"/>
              <a:t>  </a:t>
            </a:r>
            <a:r>
              <a:rPr lang="ca-E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 </a:t>
            </a:r>
            <a:r>
              <a:rPr lang="ca-ES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ផ្តន្ទាទោសដាក់ពន្ធនាគារពី ២ឆ្នាំ ដល់ ៥ឆ្នាំ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ca-ES" sz="1200" b="1" dirty="0">
              <a:latin typeface="Khmer OS System" pitchFamily="2" charset="0"/>
              <a:cs typeface="Khmer OS System" pitchFamily="2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ca-ES" sz="2700" b="1" dirty="0">
                <a:latin typeface="Khmer OS System" pitchFamily="2" charset="0"/>
                <a:cs typeface="Khmer OS System" pitchFamily="2" charset="0"/>
              </a:rPr>
              <a:t>    </a:t>
            </a:r>
            <a:r>
              <a:rPr lang="ca-E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 លើកលែង ឬ ទទួលស្ថានសម្រាលទោសបើមានលក្ខខណ្ឌ ៖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       ១- អនីតិជនដែលគេនាំយកទៅមានអាយុពី ១៥ឆ្នាំឡើង ហើយយល់ព្រមទៅជាមួយគេ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   ដោយស្ម័គ្រចិត្ត</a:t>
            </a:r>
            <a:r>
              <a:rPr lang="km-KH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។</a:t>
            </a:r>
            <a:endParaRPr lang="ca-ES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a-E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        ២- អ្នកនាំទៅពុំមានប្រើវិធានការដូចក្នុងកថាខណ្ឌទី១ នៃមាត្រា៨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        ៣- ជនល្មើសពុំមានគោលបំណងប្រព្រឹត្តិបទល្មើសណាមួយ។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6713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3392" y="404663"/>
            <a:ext cx="10945216" cy="624410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a-ES" sz="32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</a:t>
            </a:r>
            <a:r>
              <a:rPr lang="km-KH" sz="32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sz="32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១០</a:t>
            </a:r>
            <a:r>
              <a:rPr lang="ca-ES" sz="20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sz="3200" dirty="0">
                <a:latin typeface="Khmer OS Bokor" panose="02000500000000020004" pitchFamily="2" charset="0"/>
                <a:cs typeface="Khmer OS Bokor" panose="02000500000000020004" pitchFamily="2" charset="0"/>
              </a:rPr>
              <a:t>៖ ការនាំយកចេញដោយមិនស្របច្បាប់ដោយមានគោលដៅ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ca-ES" sz="21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ស្វែងរកប្រយោជន</a:t>
            </a:r>
            <a:r>
              <a:rPr lang="km-KH" sz="21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៍</a:t>
            </a:r>
            <a:endParaRPr lang="ca-ES" sz="21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ca-ES" sz="21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ឈ្លានពានខាងផ្លូវភេទ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ca-ES" sz="21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រៀបអាពាហ៍ពិពាហ៍ផ្ទុយឆន្ទៈ		</a:t>
            </a:r>
          </a:p>
          <a:p>
            <a:pPr marL="347472" lvl="1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ca-ES" sz="21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  របស់ជនរងគ្រោះ				           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ca-ES" sz="21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ស្មុំកូន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ca-ES" sz="21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ទម្រង់ណាមួយនៃការកេងប្រវញ្ជផ្សេងទៀត</a:t>
            </a:r>
          </a:p>
          <a:p>
            <a:pPr marL="603504" lvl="2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ca-ES" sz="105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</a:t>
            </a:r>
            <a:endParaRPr lang="km-KH" sz="105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603504" lvl="2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ca-ES" sz="2100" b="1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ក្នុងករណី៖  </a:t>
            </a:r>
            <a:r>
              <a:rPr lang="ca-ES" sz="21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 ជនរងគ្រោះជាអនីតិជន</a:t>
            </a:r>
          </a:p>
          <a:p>
            <a:pPr marL="603504" lvl="2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ca-ES" sz="21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	 - ជនល្មើសជាមន្រ្តីសាធារណៈ</a:t>
            </a:r>
          </a:p>
          <a:p>
            <a:pPr marL="603504" lvl="2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ca-ES" sz="21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	 - ក្រុមមានការចាត់តាំង</a:t>
            </a:r>
            <a:r>
              <a:rPr lang="km-KH" sz="21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</a:t>
            </a:r>
            <a:r>
              <a:rPr lang="km-KH" b="1" dirty="0">
                <a:latin typeface="Khmer OS System" pitchFamily="2" charset="0"/>
                <a:cs typeface="Khmer OS System" pitchFamily="2" charset="0"/>
              </a:rPr>
              <a:t>	</a:t>
            </a:r>
            <a:endParaRPr lang="ca-ES" b="1" dirty="0">
              <a:latin typeface="Khmer OS System" pitchFamily="2" charset="0"/>
              <a:cs typeface="Khmer OS System" pitchFamily="2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6011795" y="1292367"/>
            <a:ext cx="576064" cy="2923171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ight Brace 6"/>
          <p:cNvSpPr/>
          <p:nvPr/>
        </p:nvSpPr>
        <p:spPr>
          <a:xfrm>
            <a:off x="6113395" y="4928099"/>
            <a:ext cx="372864" cy="1224728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6808483" y="5001854"/>
            <a:ext cx="3325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FF0000"/>
                </a:solidFill>
                <a:latin typeface="Khmer OS System" pitchFamily="2" charset="0"/>
                <a:cs typeface="Khmer OS System" pitchFamily="2" charset="0"/>
              </a:rPr>
              <a:t>ផ្តន្ទាទោសដាក់ពន្ធនាគារ</a:t>
            </a:r>
          </a:p>
          <a:p>
            <a:endParaRPr lang="ca-ES" sz="2000" b="1" dirty="0">
              <a:solidFill>
                <a:srgbClr val="FF0000"/>
              </a:solidFill>
              <a:latin typeface="Khmer OS System" pitchFamily="2" charset="0"/>
              <a:cs typeface="Khmer OS System" pitchFamily="2" charset="0"/>
            </a:endParaRPr>
          </a:p>
          <a:p>
            <a:r>
              <a:rPr lang="ca-ES" sz="2400" dirty="0">
                <a:solidFill>
                  <a:srgbClr val="FF0000"/>
                </a:solidFill>
                <a:latin typeface="Khmer OS System" pitchFamily="2" charset="0"/>
                <a:cs typeface="Khmer OS System" pitchFamily="2" charset="0"/>
              </a:rPr>
              <a:t> ពី ១៥ឆ្នាំ ដល់ ២០ឆ្នាំ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483" y="2246120"/>
            <a:ext cx="3608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a-ES" sz="2000" b="1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ផ្តន្ទាទោសដាក់ពន្ធនាគារ</a:t>
            </a:r>
          </a:p>
          <a:p>
            <a:pPr marL="0" lvl="1"/>
            <a:endParaRPr lang="ca-ES" sz="2000" b="1" dirty="0">
              <a:solidFill>
                <a:srgbClr val="FF0000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lvl="1"/>
            <a:r>
              <a:rPr lang="ca-ES" sz="2400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ពី៧ឆ្នាំ ដល់ ១៥ឆ្នាំ</a:t>
            </a:r>
            <a:endParaRPr lang="ca-ES" sz="2000" dirty="0">
              <a:latin typeface="Khmer OS System" pitchFamily="2" charset="0"/>
              <a:cs typeface="Khmer OS Syste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01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5562944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ca-ES" sz="35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ទម្រង់នៃការកេងប្រវ័ញ្ជផ្សេងៗទៀតរួមមាន៖</a:t>
            </a:r>
          </a:p>
          <a:p>
            <a:pPr marL="0" indent="0" algn="ctr">
              <a:lnSpc>
                <a:spcPct val="150000"/>
              </a:lnSpc>
              <a:buNone/>
            </a:pPr>
            <a:endParaRPr lang="ca-ES" sz="1800" dirty="0"/>
          </a:p>
          <a:p>
            <a:pPr algn="just"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a-E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ការកេងប្រវ័ញ្</a:t>
            </a:r>
            <a:r>
              <a:rPr lang="km-KH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ច</a:t>
            </a:r>
            <a:r>
              <a:rPr lang="ca-E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លើពេស្យាកម្មជនទដៃ-រូបភាព និងសម្ភារៈអាសអាភាស</a:t>
            </a:r>
          </a:p>
          <a:p>
            <a:pPr algn="just"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a-E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ពាណិជ្ជកម្មផ្លូវភេទ-សេវា ឬពលកម្មដោយបង្ខំ</a:t>
            </a:r>
          </a:p>
          <a:p>
            <a:pPr algn="just"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a-E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ទាសភាព -ឬ ការអនុវត្តស្រដៀងគ្នានឹងទាសភាព</a:t>
            </a:r>
          </a:p>
          <a:p>
            <a:pPr algn="just"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a-E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ការបញ្ចាំខ្លួនដោះបំណុល-សេវាភាពដោយមិនស្ម័គ្រចិត្ត</a:t>
            </a:r>
          </a:p>
          <a:p>
            <a:pPr algn="just"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a-E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ពលកម្មកុមារ ឬ ការដកហូតសរីរាង្គ ។</a:t>
            </a:r>
            <a:endParaRPr lang="ca-ES" b="1" dirty="0">
              <a:latin typeface="Khmer OS System" pitchFamily="2" charset="0"/>
              <a:cs typeface="Khmer OS System" pitchFamily="2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7760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7381" y="332656"/>
            <a:ext cx="11041227" cy="597666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a-ES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</a:t>
            </a:r>
            <a:r>
              <a:rPr lang="km-KH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១១ </a:t>
            </a: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៖ </a:t>
            </a:r>
            <a:r>
              <a:rPr lang="ca-ES" dirty="0">
                <a:latin typeface="Khmer OS Bokor" panose="02000500000000020004" pitchFamily="2" charset="0"/>
                <a:cs typeface="Khmer OS Bokor" panose="02000500000000020004" pitchFamily="2" charset="0"/>
              </a:rPr>
              <a:t>ការនាំយកចេញដោយមិនស្របច្បាប់សម្រាប់នាំឆ្លងដែន</a:t>
            </a:r>
            <a:endParaRPr lang="ca-ES" sz="2400" dirty="0">
              <a:latin typeface="Khmer OS Bokor" panose="02000500000000020004" pitchFamily="2" charset="0"/>
              <a:cs typeface="Khmer OS Bokor" panose="02000500000000020004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a-ES" sz="1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 </a:t>
            </a:r>
            <a:r>
              <a:rPr lang="km-KH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 នាំយកទៅក្រៅប្រទេសកម្ពុជា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ca-ES" sz="1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  - នាំយកចេញពីប្រទេសណាមួយទៅប្រទេសមួយទៀត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ca-ES" sz="7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603504" lvl="2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 ក្នុងករណី៖  - ជនរងគ្រោះជាអនីតិជន</a:t>
            </a:r>
          </a:p>
          <a:p>
            <a:pPr marL="603504" lvl="2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	      - ជនល្មើសជាមន្រ្តីសាធារណៈ</a:t>
            </a:r>
          </a:p>
          <a:p>
            <a:pPr marL="603504" lvl="2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	      - ក្រុមមានការចាត់តាំង</a:t>
            </a:r>
            <a:endParaRPr lang="ca-ES" sz="2400" dirty="0">
              <a:latin typeface="Khmer OS System" pitchFamily="2" charset="0"/>
              <a:cs typeface="Khmer OS System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70616" y="1459620"/>
            <a:ext cx="2847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a-ES" sz="2000" b="1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ផ្តន្ទាទោសដាក់ពន្ធនាគារ</a:t>
            </a:r>
          </a:p>
          <a:p>
            <a:pPr marL="0" lvl="1"/>
            <a:endParaRPr lang="ca-ES" sz="2000" dirty="0">
              <a:solidFill>
                <a:srgbClr val="FF0000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lvl="1"/>
            <a:r>
              <a:rPr lang="ca-ES" sz="2400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ពី៧ឆ្នាំ ដល់ ១៥ឆ្នាំ</a:t>
            </a:r>
            <a:endParaRPr lang="ca-ES" sz="1600" dirty="0">
              <a:latin typeface="Khmer OS System" pitchFamily="2" charset="0"/>
              <a:cs typeface="Khmer OS System" pitchFamily="2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7451328" y="1361748"/>
            <a:ext cx="372864" cy="1272963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7970616" y="3387962"/>
            <a:ext cx="2939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ផ្តន្ទាទោសដាក់ពន្ធនាគារ</a:t>
            </a:r>
          </a:p>
          <a:p>
            <a:endParaRPr lang="ca-ES" sz="2000" b="1" dirty="0">
              <a:solidFill>
                <a:srgbClr val="FF0000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r>
              <a:rPr lang="ca-ES" sz="2400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ពី ១៥ឆ្នាំ ដល់ ២០ឆ្នាំ</a:t>
            </a:r>
            <a:endParaRPr lang="ca-ES" sz="1400" b="1" dirty="0">
              <a:latin typeface="Khmer OS System" pitchFamily="2" charset="0"/>
              <a:cs typeface="Khmer OS System" pitchFamily="2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7451328" y="3250145"/>
            <a:ext cx="372864" cy="1352852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1089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616491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a-ES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</a:t>
            </a:r>
            <a:r>
              <a:rPr lang="km-KH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១២ </a:t>
            </a:r>
            <a:r>
              <a:rPr lang="ca-ES" dirty="0">
                <a:latin typeface="Khmer OS Bokor" panose="02000500000000020004" pitchFamily="2" charset="0"/>
                <a:cs typeface="Khmer OS Bokor" panose="02000500000000020004" pitchFamily="2" charset="0"/>
              </a:rPr>
              <a:t>៖ ការជ្រើសរើសដោយមិនស្របច្បាប់សម្រាប់កេងប្រវ័ញ្ជ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sz="1800" dirty="0"/>
              <a:t> 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a-ES" sz="1800" dirty="0"/>
              <a:t>  	</a:t>
            </a: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មានន័យថា ការបញ្ចុះបញ្ចូល ការជួល ឬការឲ្យជនណាមួយបម្រើការក្រោមទម្រង់នៃការកេងប្រវ័ញ្ជ ផ្សេងទៀត តាមមធ្យោបាយ បោកបញ្ឆោត បំពារបំពានដោយអំណាច </a:t>
            </a:r>
            <a:r>
              <a:rPr lang="km-KH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    </a:t>
            </a: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ការបង្ខាំងខ្លួន ការប្រើប្រាស់កម្លាំង ការគម្រាមកំហែង ឬមធ្យោបាយបង្ខិតបង្ខំផ្សេងទៀត។</a:t>
            </a:r>
            <a:endParaRPr lang="ca-ES" sz="1800" b="1" dirty="0">
              <a:latin typeface="Khmer OS System" pitchFamily="2" charset="0"/>
              <a:cs typeface="Khmer OS System" pitchFamily="2" charset="0"/>
            </a:endParaRPr>
          </a:p>
          <a:p>
            <a:pPr marL="0" indent="0">
              <a:buNone/>
            </a:pPr>
            <a:r>
              <a:rPr lang="ca-ES" sz="2400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  </a:t>
            </a:r>
            <a:endParaRPr lang="km-KH" sz="2400" dirty="0">
              <a:solidFill>
                <a:srgbClr val="FF0000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r>
              <a:rPr lang="ca-ES" sz="2400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ផ្តន្ទាទោសដាក់ពន្ធនាគារពី ៧ឆ្នាំ ដល់ ១៥ឆ្នាំ</a:t>
            </a:r>
            <a:endParaRPr lang="en-AU" sz="2400" dirty="0">
              <a:solidFill>
                <a:srgbClr val="FF0000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603504" lvl="2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 ក្នុងករណី៖  - ជនរងគ្រោះជាអនីតិជន</a:t>
            </a:r>
          </a:p>
          <a:p>
            <a:pPr marL="603504" lvl="2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	      - ជនល្មើសជាមន្រ្តីសាធារណៈ</a:t>
            </a:r>
          </a:p>
          <a:p>
            <a:pPr marL="603504" lvl="2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	      - ក្រុមមានការចាត់តាំង</a:t>
            </a:r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7327851" y="5083005"/>
            <a:ext cx="3009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ផ្តន្ទាទោសដាក់ពន្ធនាគារ</a:t>
            </a:r>
          </a:p>
          <a:p>
            <a:endParaRPr lang="ca-ES" sz="2000" dirty="0">
              <a:solidFill>
                <a:srgbClr val="FF0000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r>
              <a:rPr lang="ca-ES" sz="2200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ពី ១៥ឆ្នាំ ដល់ ២០ឆ្នាំ</a:t>
            </a:r>
            <a:endParaRPr lang="en-AU" sz="2200" dirty="0">
              <a:solidFill>
                <a:srgbClr val="FF0000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6785805" y="4888925"/>
            <a:ext cx="372864" cy="1465379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6697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570696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a-ES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</a:t>
            </a:r>
            <a:r>
              <a:rPr lang="km-KH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១៣ </a:t>
            </a:r>
            <a:r>
              <a:rPr lang="ca-ES" dirty="0">
                <a:latin typeface="Khmer OS Bokor" panose="02000500000000020004" pitchFamily="2" charset="0"/>
                <a:cs typeface="Khmer OS Bokor" panose="02000500000000020004" pitchFamily="2" charset="0"/>
              </a:rPr>
              <a:t>៖ អំពើលក់ដូរមនុស្ស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	មានន័យថា ប្រគល់ឲ្យដោយខុសច្បាប់នូវការគ្រប់គ្រងលើជនណាម្នាក់ទៅជនដទៃ ឬទទួលយកដោយខុសច្បាប់នូវការប្រគល់ការគ្រប់គ្រងលើជនណាម្នាក់ពីជនដទៃ ដោយផ្តោះប្តូរទៅនឹងរបស់មានតម្លៃអ្វីមួយ ដោយរាប់បញ្ចូលទាំងសេវា និងមនុស្សផង។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អំពើធ្វើជាភ្នាក់ងារកណ្ដាលនៃការលក់ដូរមនុស្ស ត្រូវផ្តន្ទាទោសដូចគ្នានឹងអំពើលក់ដូរមនុស្សដោយផ្ទាល់។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ca-ES" sz="1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a-ES" sz="30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</a:t>
            </a:r>
            <a:r>
              <a:rPr lang="km-KH" sz="30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sz="30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១៤ </a:t>
            </a:r>
            <a:r>
              <a:rPr lang="ca-ES" dirty="0">
                <a:latin typeface="Khmer OS Bokor" panose="02000500000000020004" pitchFamily="2" charset="0"/>
                <a:cs typeface="Khmer OS Bokor" panose="02000500000000020004" pitchFamily="2" charset="0"/>
              </a:rPr>
              <a:t>៖ អំពើលក់ដូរមនុស្ស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</a:t>
            </a:r>
            <a:r>
              <a:rPr lang="ca-ES" sz="2400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ត្រូវផ្តន្ទាទោសពី ២ឆ្នាំ ដល់ ៥ឆ្នាំ </a:t>
            </a:r>
            <a:r>
              <a:rPr lang="ca-ES" sz="1800" b="1" dirty="0">
                <a:latin typeface="Khmer OS System" pitchFamily="2" charset="0"/>
                <a:cs typeface="Khmer OS System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29851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325465"/>
            <a:ext cx="10911840" cy="623031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a-ES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</a:t>
            </a:r>
            <a:r>
              <a:rPr lang="km-KH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១៥ </a:t>
            </a:r>
            <a:r>
              <a:rPr lang="ca-ES" sz="3000" dirty="0">
                <a:latin typeface="Khmer OS Bokor" panose="02000500000000020004" pitchFamily="2" charset="0"/>
                <a:cs typeface="Khmer OS Bokor" panose="02000500000000020004" pitchFamily="2" charset="0"/>
              </a:rPr>
              <a:t>៖ អំពើលក់ដូរមនុស្សដោយមានគោលដៅ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sz="100" dirty="0"/>
              <a:t> 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a-ES" sz="1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 - ស្វែងរកប្រយោជន៏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a-ES" sz="1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 - ឈ្លានពានខាងផ្លូវភេទ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a-ES" sz="1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- ផលិតរូបភាពអាសអាភាស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a-ES" sz="1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- រៀបអាពាហ៍ពិពាហ៍ផ្ទុយឆន្ទះរបស់ជនរងគ្រោះ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a-ES" sz="1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- ស្មុំកូន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a-ES" sz="1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- ទម្រង់ណាមួយនៃការកេងប្រវ័ញ្ជផ្សេងទៀត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a-ES" sz="1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    ក្នុងករណី៖  - ជនរងគ្រោះជាអនីតិជន</a:t>
            </a:r>
          </a:p>
          <a:p>
            <a:pPr marL="603504" lvl="2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ca-ES" sz="1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         - ជនល្មើសជាមន្រ្តីសាធារណៈ</a:t>
            </a:r>
          </a:p>
          <a:p>
            <a:pPr marL="603504" lvl="2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ca-ES" sz="1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​         - ក្រុមមានការចាត់តាំង</a:t>
            </a:r>
            <a:endParaRPr lang="ca-ES" sz="1800" b="1" dirty="0">
              <a:latin typeface="Khmer OS System" pitchFamily="2" charset="0"/>
              <a:cs typeface="Khmer OS System" pitchFamily="2" charset="0"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Right Brace 4"/>
          <p:cNvSpPr/>
          <p:nvPr/>
        </p:nvSpPr>
        <p:spPr>
          <a:xfrm>
            <a:off x="5202557" y="1359043"/>
            <a:ext cx="600815" cy="3150964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ight Brace 5"/>
          <p:cNvSpPr/>
          <p:nvPr/>
        </p:nvSpPr>
        <p:spPr>
          <a:xfrm>
            <a:off x="5202557" y="5048005"/>
            <a:ext cx="410151" cy="1089324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5803372" y="2539391"/>
            <a:ext cx="26742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ca-ES" b="1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ផ្តន្ទាទោសដាក់ពន្ធនាគារ</a:t>
            </a:r>
          </a:p>
          <a:p>
            <a:pPr marL="0" lvl="1" algn="ctr"/>
            <a:endParaRPr lang="ca-ES" b="1" dirty="0">
              <a:solidFill>
                <a:srgbClr val="FF0000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lvl="1" algn="ctr"/>
            <a:r>
              <a:rPr lang="ca-ES" sz="2200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ពី៧ឆ្នាំ ដល់ ១៥ឆ្នាំ</a:t>
            </a:r>
          </a:p>
          <a:p>
            <a:pPr algn="ctr"/>
            <a:endParaRPr lang="en-A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671636" y="5214982"/>
            <a:ext cx="29376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ផ្តន្ទាទោសដាក់ពន្ធនាគារ</a:t>
            </a:r>
          </a:p>
          <a:p>
            <a:pPr algn="ctr"/>
            <a:endParaRPr lang="ca-ES" b="1" dirty="0">
              <a:solidFill>
                <a:srgbClr val="FF0000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algn="ctr"/>
            <a:r>
              <a:rPr lang="ca-ES" sz="2200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ពី ១៥ឆ្នាំ ដល់ ២០ឆ្នាំ</a:t>
            </a:r>
            <a:endParaRPr lang="en-AU" sz="2200" dirty="0">
              <a:solidFill>
                <a:srgbClr val="FF0000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79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6537" y="231229"/>
            <a:ext cx="11246069" cy="1114096"/>
          </a:xfrm>
        </p:spPr>
        <p:txBody>
          <a:bodyPr>
            <a:normAutofit/>
          </a:bodyPr>
          <a:lstStyle/>
          <a:p>
            <a:r>
              <a:rPr lang="km-KH" sz="4400" dirty="0">
                <a:solidFill>
                  <a:srgbClr val="0070C0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ក្របខណ្ឌច្បាប់ និងក្របខណ្ឌអនុវត្ត</a:t>
            </a:r>
            <a:endParaRPr lang="en-US" sz="4400" dirty="0">
              <a:solidFill>
                <a:srgbClr val="0070C0"/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537" y="1692166"/>
            <a:ext cx="11246069" cy="5013434"/>
          </a:xfrm>
        </p:spPr>
        <p:txBody>
          <a:bodyPr>
            <a:normAutofit/>
          </a:bodyPr>
          <a:lstStyle/>
          <a:p>
            <a:pPr algn="l"/>
            <a:r>
              <a:rPr lang="km-KH" sz="32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ច្បាប់អន្តរជាតិ ៖</a:t>
            </a:r>
          </a:p>
          <a:p>
            <a:pPr algn="l"/>
            <a:endParaRPr lang="km-KH" sz="1000" dirty="0">
              <a:solidFill>
                <a:schemeClr val="accent2">
                  <a:lumMod val="75000"/>
                </a:schemeClr>
              </a:solidFill>
              <a:latin typeface="Khmer OS Niroth" panose="02000506000000020004" pitchFamily="2" charset="0"/>
              <a:cs typeface="Khmer OS Niroth" panose="02000506000000020004" pitchFamily="2" charset="0"/>
            </a:endParaRPr>
          </a:p>
          <a:p>
            <a:pPr marL="576263" indent="-347663" algn="l">
              <a:lnSpc>
                <a:spcPct val="15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v"/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អនុសញ្ញាអង្គការសហប្រជាជាតិ ប្រឆាំងនឹងឧក្រិដ្ឋជនឆ្លងដែន (កម្ពុជាឲ្យសច្ចាប័ន ១២/១២</a:t>
            </a:r>
            <a:r>
              <a:rPr lang="km-KH" sz="2800">
                <a:latin typeface="Khmer OS Battambang" panose="02000500000000020004" pitchFamily="2" charset="0"/>
                <a:cs typeface="Khmer OS Battambang" panose="02000500000000020004" pitchFamily="2" charset="0"/>
              </a:rPr>
              <a:t>/២០០៥</a:t>
            </a: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)</a:t>
            </a:r>
          </a:p>
          <a:p>
            <a:pPr marL="576263" indent="-347663" algn="l">
              <a:lnSpc>
                <a:spcPct val="15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v"/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ពិធីសារស្តីពីការទប់ស្កាត់ បង្រ្កាប និងផ្តន្ទាទោសការជួញដូរមនុស្ស ជាពិសេស ស្ត្រី និងកុមារ បន្ថែមលើអនុសញ្ញា </a:t>
            </a:r>
            <a:r>
              <a:rPr lang="en-US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UN </a:t>
            </a: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ប្រឆាំងឧក្រិដ្ឋកម្មឆ្លងដែន (កម្ពុជា ឲ្យសច្ចាប័ន ១៨/០១/២០០៦)</a:t>
            </a:r>
          </a:p>
          <a:p>
            <a:pPr marL="576263" indent="-347663" algn="l">
              <a:lnSpc>
                <a:spcPct val="15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v"/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កម្ពុជា ផ្តល់សច្ចាប័ន (១៥/១០/១៩៩២) លើអនុសញ្ញា ស្តីពីសិទ្ធិកុមារ</a:t>
            </a:r>
            <a:endParaRPr lang="en-US" sz="28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47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608742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a-ES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</a:t>
            </a:r>
            <a:r>
              <a:rPr lang="km-KH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១៦ </a:t>
            </a:r>
            <a:r>
              <a:rPr lang="ca-ES" dirty="0">
                <a:latin typeface="Khmer OS Bokor" panose="02000500000000020004" pitchFamily="2" charset="0"/>
                <a:cs typeface="Khmer OS Bokor" panose="02000500000000020004" pitchFamily="2" charset="0"/>
              </a:rPr>
              <a:t>៖ អំពើលក់ដូរមនុស្សសម្រាប់នាំឆ្លងដែន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sz="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</a:t>
            </a:r>
            <a:endParaRPr lang="ca-ES" sz="3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algn="just">
              <a:lnSpc>
                <a:spcPct val="170000"/>
              </a:lnSpc>
              <a:buNone/>
              <a:tabLst>
                <a:tab pos="1487488" algn="l"/>
              </a:tabLst>
            </a:pP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	- លក់-ដូរមនុស្សនាំទៅក្រៅប្រទេសកម្ពុជា</a:t>
            </a:r>
          </a:p>
          <a:p>
            <a:pPr marL="0" indent="0" algn="just">
              <a:lnSpc>
                <a:spcPct val="170000"/>
              </a:lnSpc>
              <a:buNone/>
              <a:tabLst>
                <a:tab pos="1487488" algn="l"/>
              </a:tabLst>
            </a:pP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	- លក់-ដូរក្នុងប្រទេសណាមួយនាំទៅ</a:t>
            </a:r>
          </a:p>
          <a:p>
            <a:pPr marL="0" indent="0" algn="just">
              <a:lnSpc>
                <a:spcPct val="170000"/>
              </a:lnSpc>
              <a:buNone/>
              <a:tabLst>
                <a:tab pos="1487488" algn="l"/>
              </a:tabLst>
            </a:pP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    	   ប្រទេសណាមួយផ្សេងទៀត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ca-ES" sz="1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ក្នុងករណី៖  </a:t>
            </a:r>
            <a:r>
              <a:rPr lang="km-KH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​​</a:t>
            </a: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 ជនរងគ្រោះជាអនីតិជន</a:t>
            </a:r>
          </a:p>
          <a:p>
            <a:pPr marL="603504" lvl="2" indent="0" algn="just">
              <a:lnSpc>
                <a:spcPct val="150000"/>
              </a:lnSpc>
              <a:buClr>
                <a:schemeClr val="tx1"/>
              </a:buClr>
              <a:buNone/>
              <a:tabLst>
                <a:tab pos="1487488" algn="l"/>
              </a:tabLst>
            </a:pP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- ជនល្មើសជាមន្រ្តីសាធារណៈ</a:t>
            </a:r>
          </a:p>
          <a:p>
            <a:pPr marL="603504" lvl="2" indent="0" algn="just">
              <a:lnSpc>
                <a:spcPct val="150000"/>
              </a:lnSpc>
              <a:buClr>
                <a:schemeClr val="tx1"/>
              </a:buClr>
              <a:buNone/>
              <a:tabLst>
                <a:tab pos="1487488" algn="l"/>
              </a:tabLst>
            </a:pP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​- ក្រុមមានការចាត់តាំង</a:t>
            </a:r>
            <a:endParaRPr lang="en-AU" dirty="0"/>
          </a:p>
        </p:txBody>
      </p:sp>
      <p:sp>
        <p:nvSpPr>
          <p:cNvPr id="4" name="Right Brace 3"/>
          <p:cNvSpPr/>
          <p:nvPr/>
        </p:nvSpPr>
        <p:spPr>
          <a:xfrm>
            <a:off x="7278337" y="1878774"/>
            <a:ext cx="410151" cy="1695290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ight Brace 4"/>
          <p:cNvSpPr/>
          <p:nvPr/>
        </p:nvSpPr>
        <p:spPr>
          <a:xfrm>
            <a:off x="7247727" y="4271610"/>
            <a:ext cx="410151" cy="1390268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7657878" y="2342958"/>
            <a:ext cx="249627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ca-ES" sz="1600" b="1" dirty="0">
                <a:solidFill>
                  <a:srgbClr val="FF0000"/>
                </a:solidFill>
                <a:latin typeface="Khmer OS System" pitchFamily="2" charset="0"/>
                <a:cs typeface="Khmer OS System" pitchFamily="2" charset="0"/>
              </a:rPr>
              <a:t>ផ្តន្ទាទោសដាក់ពន្ធនាគារ</a:t>
            </a:r>
          </a:p>
          <a:p>
            <a:pPr marL="0" lvl="1" algn="ctr"/>
            <a:endParaRPr lang="ca-ES" sz="1600" b="1" dirty="0">
              <a:solidFill>
                <a:srgbClr val="FF0000"/>
              </a:solidFill>
              <a:latin typeface="Khmer OS System" pitchFamily="2" charset="0"/>
              <a:cs typeface="Khmer OS System" pitchFamily="2" charset="0"/>
            </a:endParaRPr>
          </a:p>
          <a:p>
            <a:pPr marL="0" lvl="1" algn="ctr"/>
            <a:r>
              <a:rPr lang="ca-ES" b="1" dirty="0">
                <a:solidFill>
                  <a:srgbClr val="FF0000"/>
                </a:solidFill>
                <a:latin typeface="Khmer OS System" pitchFamily="2" charset="0"/>
                <a:cs typeface="Khmer OS System" pitchFamily="2" charset="0"/>
              </a:rPr>
              <a:t> ពី៧ឆ្នាំ ដល់ ១៥ឆ្នាំ</a:t>
            </a:r>
          </a:p>
          <a:p>
            <a:pPr algn="ctr"/>
            <a:endParaRPr lang="en-A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688488" y="4489690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>
                <a:solidFill>
                  <a:srgbClr val="FF0000"/>
                </a:solidFill>
                <a:latin typeface="Khmer OS System" pitchFamily="2" charset="0"/>
                <a:cs typeface="Khmer OS System" pitchFamily="2" charset="0"/>
              </a:rPr>
              <a:t>ផ្តន្ទាទោសដាក់ពន្ធនាគារ</a:t>
            </a:r>
          </a:p>
          <a:p>
            <a:pPr algn="ctr"/>
            <a:endParaRPr lang="ca-ES" b="1" dirty="0">
              <a:solidFill>
                <a:srgbClr val="FF0000"/>
              </a:solidFill>
              <a:latin typeface="Khmer OS System" pitchFamily="2" charset="0"/>
              <a:cs typeface="Khmer OS System" pitchFamily="2" charset="0"/>
            </a:endParaRPr>
          </a:p>
          <a:p>
            <a:pPr algn="ctr"/>
            <a:r>
              <a:rPr lang="ca-ES" b="1" dirty="0">
                <a:solidFill>
                  <a:srgbClr val="FF0000"/>
                </a:solidFill>
                <a:latin typeface="Khmer OS System" pitchFamily="2" charset="0"/>
                <a:cs typeface="Khmer OS System" pitchFamily="2" charset="0"/>
              </a:rPr>
              <a:t> </a:t>
            </a:r>
            <a:r>
              <a:rPr lang="ca-ES" sz="2000" b="1" dirty="0">
                <a:solidFill>
                  <a:srgbClr val="FF0000"/>
                </a:solidFill>
                <a:latin typeface="Khmer OS System" pitchFamily="2" charset="0"/>
                <a:cs typeface="Khmer OS System" pitchFamily="2" charset="0"/>
              </a:rPr>
              <a:t>ពី ១៥ឆ្នាំ ដល់ ២០ឆ្នាំ</a:t>
            </a:r>
            <a:endParaRPr lang="en-A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12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13" y="139487"/>
            <a:ext cx="10766987" cy="657903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a-ES" sz="30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</a:t>
            </a:r>
            <a:r>
              <a:rPr lang="km-KH" sz="30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sz="30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១៧ </a:t>
            </a:r>
            <a:r>
              <a:rPr lang="ca-ES" sz="3000" dirty="0">
                <a:latin typeface="Khmer OS Bokor" panose="02000500000000020004" pitchFamily="2" charset="0"/>
                <a:cs typeface="Khmer OS Bokor" panose="02000500000000020004" pitchFamily="2" charset="0"/>
              </a:rPr>
              <a:t>៖ ការដឹកជញ្ជូនដោយមានគោលដៅ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ដោយដឹងថាជនដែលត្រូវដឹកជញ្ជូនជាជនរងគ្រោះដោយអំពើនាំយកចេញមិនស្របច្បាប់ លក់-ដូរ </a:t>
            </a:r>
            <a:endParaRPr lang="km-KH" sz="24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ឬដឹកជញ្ជូនក្នុងគោលដៅ៖</a:t>
            </a:r>
          </a:p>
          <a:p>
            <a:pPr marL="806450" indent="0" algn="just">
              <a:lnSpc>
                <a:spcPct val="170000"/>
              </a:lnSpc>
              <a:buNone/>
              <a:tabLst>
                <a:tab pos="635000" algn="l"/>
              </a:tabLst>
            </a:pP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 - ស្វែងរកប្រយោជន</a:t>
            </a:r>
            <a:r>
              <a:rPr lang="km-KH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៍</a:t>
            </a:r>
            <a:endParaRPr lang="ca-ES" sz="24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806450" indent="0" algn="just">
              <a:lnSpc>
                <a:spcPct val="170000"/>
              </a:lnSpc>
              <a:buNone/>
              <a:tabLst>
                <a:tab pos="635000" algn="l"/>
              </a:tabLst>
            </a:pP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 - ឈ្លានពានខាងផ្លូវភេទ</a:t>
            </a:r>
          </a:p>
          <a:p>
            <a:pPr marL="806450" indent="0" algn="just">
              <a:lnSpc>
                <a:spcPct val="170000"/>
              </a:lnSpc>
              <a:buNone/>
              <a:tabLst>
                <a:tab pos="635000" algn="l"/>
              </a:tabLst>
            </a:pP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- ផលិតរូបភាពអាសអាភាស</a:t>
            </a:r>
          </a:p>
          <a:p>
            <a:pPr marL="806450" indent="0" algn="just">
              <a:lnSpc>
                <a:spcPct val="170000"/>
              </a:lnSpc>
              <a:buNone/>
              <a:tabLst>
                <a:tab pos="635000" algn="l"/>
              </a:tabLst>
            </a:pP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- រៀបអាពាហ៍ពិពាហ៍ផ្ទុយឆន្ទះរបស់ជនរងគ្រោះ</a:t>
            </a:r>
          </a:p>
          <a:p>
            <a:pPr marL="806450" indent="0" algn="just">
              <a:lnSpc>
                <a:spcPct val="170000"/>
              </a:lnSpc>
              <a:buNone/>
              <a:tabLst>
                <a:tab pos="635000" algn="l"/>
              </a:tabLst>
            </a:pP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- ស្មុំកូន</a:t>
            </a:r>
          </a:p>
          <a:p>
            <a:pPr marL="806450" indent="0" algn="just">
              <a:lnSpc>
                <a:spcPct val="170000"/>
              </a:lnSpc>
              <a:buNone/>
              <a:tabLst>
                <a:tab pos="635000" algn="l"/>
              </a:tabLst>
            </a:pP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- ទម្រង់ណាមួយនៃការកេងប្រវ័ញ្ជផ្សេងទៀត</a:t>
            </a:r>
            <a:endParaRPr lang="km-KH" sz="23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806450" indent="0" algn="just">
              <a:lnSpc>
                <a:spcPct val="170000"/>
              </a:lnSpc>
              <a:buNone/>
              <a:tabLst>
                <a:tab pos="635000" algn="l"/>
              </a:tabLst>
            </a:pPr>
            <a:endParaRPr lang="ca-ES" sz="12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806450" indent="0" algn="just">
              <a:lnSpc>
                <a:spcPct val="170000"/>
              </a:lnSpc>
              <a:buNone/>
              <a:tabLst>
                <a:tab pos="635000" algn="l"/>
              </a:tabLst>
            </a:pP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    ក្នុងករណី៖  - ជនល្មើសជាមន្រ្តីសាធារណៈ</a:t>
            </a:r>
          </a:p>
          <a:p>
            <a:pPr marL="806450" lvl="2" indent="0" algn="just">
              <a:lnSpc>
                <a:spcPct val="150000"/>
              </a:lnSpc>
              <a:buClr>
                <a:schemeClr val="tx1"/>
              </a:buClr>
              <a:buNone/>
              <a:tabLst>
                <a:tab pos="635000" algn="l"/>
              </a:tabLst>
            </a:pP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​            </a:t>
            </a:r>
            <a:r>
              <a:rPr lang="km-KH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      </a:t>
            </a:r>
            <a:r>
              <a:rPr lang="km-KH" sz="16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</a:t>
            </a: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 ក្រុមមានការចាត់តាំង</a:t>
            </a:r>
            <a:r>
              <a:rPr lang="km-KH" sz="1800" b="1" dirty="0">
                <a:latin typeface="Khmer OS System" pitchFamily="2" charset="0"/>
                <a:cs typeface="Khmer OS System" pitchFamily="2" charset="0"/>
              </a:rPr>
              <a:t>	</a:t>
            </a:r>
            <a:endParaRPr lang="en-AU" dirty="0"/>
          </a:p>
        </p:txBody>
      </p:sp>
      <p:sp>
        <p:nvSpPr>
          <p:cNvPr id="5" name="Right Brace 4"/>
          <p:cNvSpPr/>
          <p:nvPr/>
        </p:nvSpPr>
        <p:spPr>
          <a:xfrm>
            <a:off x="6467608" y="2107769"/>
            <a:ext cx="600815" cy="3049423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ight Brace 5"/>
          <p:cNvSpPr/>
          <p:nvPr/>
        </p:nvSpPr>
        <p:spPr>
          <a:xfrm>
            <a:off x="6467608" y="6035306"/>
            <a:ext cx="410151" cy="622364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7116428" y="3201593"/>
            <a:ext cx="24962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ca-ES" sz="1600" b="1" dirty="0">
                <a:solidFill>
                  <a:srgbClr val="FF0000"/>
                </a:solidFill>
                <a:latin typeface="Khmer OS System" pitchFamily="2" charset="0"/>
                <a:cs typeface="Khmer OS System" pitchFamily="2" charset="0"/>
              </a:rPr>
              <a:t>ផ្តន្ទាទោសដាក់ពន្ធនាគារ</a:t>
            </a:r>
          </a:p>
          <a:p>
            <a:pPr marL="0" lvl="1" algn="ctr"/>
            <a:endParaRPr lang="ca-ES" sz="1600" b="1" dirty="0">
              <a:solidFill>
                <a:srgbClr val="FF0000"/>
              </a:solidFill>
              <a:latin typeface="Khmer OS System" pitchFamily="2" charset="0"/>
              <a:cs typeface="Khmer OS System" pitchFamily="2" charset="0"/>
            </a:endParaRPr>
          </a:p>
          <a:p>
            <a:pPr marL="0" lvl="1" algn="ctr"/>
            <a:r>
              <a:rPr lang="ca-ES" b="1" dirty="0">
                <a:solidFill>
                  <a:srgbClr val="FF0000"/>
                </a:solidFill>
                <a:latin typeface="Khmer OS System" pitchFamily="2" charset="0"/>
                <a:cs typeface="Khmer OS System" pitchFamily="2" charset="0"/>
              </a:rPr>
              <a:t> ពី៧ឆ្នាំ ដល់ ១៥ឆ្នាំ</a:t>
            </a:r>
            <a:endParaRPr lang="en-A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068423" y="5853609"/>
            <a:ext cx="2592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>
                <a:solidFill>
                  <a:srgbClr val="FF0000"/>
                </a:solidFill>
                <a:latin typeface="Khmer OS System" pitchFamily="2" charset="0"/>
                <a:cs typeface="Khmer OS System" pitchFamily="2" charset="0"/>
              </a:rPr>
              <a:t>ផ្តន្ទាទោសដាក់ពន្ធនាគារ</a:t>
            </a:r>
          </a:p>
          <a:p>
            <a:pPr algn="ctr"/>
            <a:endParaRPr lang="ca-ES" sz="1600" b="1" dirty="0">
              <a:solidFill>
                <a:srgbClr val="FF0000"/>
              </a:solidFill>
              <a:latin typeface="Khmer OS System" pitchFamily="2" charset="0"/>
              <a:cs typeface="Khmer OS System" pitchFamily="2" charset="0"/>
            </a:endParaRPr>
          </a:p>
          <a:p>
            <a:pPr algn="ctr"/>
            <a:r>
              <a:rPr lang="ca-ES" sz="1600" b="1" dirty="0">
                <a:solidFill>
                  <a:srgbClr val="FF0000"/>
                </a:solidFill>
                <a:latin typeface="Khmer OS System" pitchFamily="2" charset="0"/>
                <a:cs typeface="Khmer OS System" pitchFamily="2" charset="0"/>
              </a:rPr>
              <a:t> </a:t>
            </a:r>
            <a:r>
              <a:rPr lang="ca-ES" b="1" dirty="0">
                <a:solidFill>
                  <a:srgbClr val="FF0000"/>
                </a:solidFill>
                <a:latin typeface="Khmer OS System" pitchFamily="2" charset="0"/>
                <a:cs typeface="Khmer OS System" pitchFamily="2" charset="0"/>
              </a:rPr>
              <a:t>ពី ១៥ឆ្នាំ ដល់ ២០ឆ្នាំ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57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956" y="530352"/>
            <a:ext cx="11670224" cy="577896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a-ES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</a:t>
            </a:r>
            <a:r>
              <a:rPr lang="km-KH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១៨</a:t>
            </a:r>
            <a:r>
              <a:rPr lang="km-KH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dirty="0">
                <a:latin typeface="Khmer OS Bokor" panose="02000500000000020004" pitchFamily="2" charset="0"/>
                <a:cs typeface="Khmer OS Bokor" panose="02000500000000020004" pitchFamily="2" charset="0"/>
              </a:rPr>
              <a:t>៖  អំពើនាំឆ្លងដែន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km-KH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</a:t>
            </a: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ដោយដឹងថា ជននោះត្រូវបាននាំយកចេញដោយមិនស្របច្បាប់ជ្រើសរើស</a:t>
            </a:r>
            <a:r>
              <a:rPr lang="km-KH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លក់-ដូរ ឬដឹកជញ្ជូន ៖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a-ES" sz="105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  - ទៅក្រៅប្រទេសកម្ពុជា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   - ក្នុងប្រទេសណាមួយទៅប្រទេសណាមួយទៀត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ca-ES" sz="11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ក្នុងករណី៖  - ជនល្មើសជាមន្រ្តីសាធារណៈ</a:t>
            </a:r>
          </a:p>
          <a:p>
            <a:pPr marL="603504" lvl="2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​                 - ក្រុមមានការចាត់តាំង</a:t>
            </a:r>
            <a:r>
              <a:rPr lang="km-KH" b="1" dirty="0">
                <a:latin typeface="Khmer OS System" pitchFamily="2" charset="0"/>
                <a:cs typeface="Khmer OS System" pitchFamily="2" charset="0"/>
              </a:rPr>
              <a:t>	</a:t>
            </a:r>
            <a:endParaRPr lang="en-AU" dirty="0"/>
          </a:p>
        </p:txBody>
      </p:sp>
      <p:sp>
        <p:nvSpPr>
          <p:cNvPr id="4" name="Right Brace 3"/>
          <p:cNvSpPr/>
          <p:nvPr/>
        </p:nvSpPr>
        <p:spPr>
          <a:xfrm>
            <a:off x="6733268" y="2665708"/>
            <a:ext cx="410151" cy="892762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7239430" y="2713351"/>
            <a:ext cx="24962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a-ES" sz="1600" b="1" dirty="0">
                <a:solidFill>
                  <a:srgbClr val="FF0000"/>
                </a:solidFill>
                <a:latin typeface="Khmer OS System" pitchFamily="2" charset="0"/>
                <a:cs typeface="Khmer OS System" pitchFamily="2" charset="0"/>
              </a:rPr>
              <a:t>ផ្តន្ទាទោសដាក់ពន្ធនាគារ</a:t>
            </a:r>
          </a:p>
          <a:p>
            <a:pPr marL="0" lvl="1"/>
            <a:endParaRPr lang="ca-ES" sz="1600" b="1" dirty="0">
              <a:solidFill>
                <a:srgbClr val="FF0000"/>
              </a:solidFill>
              <a:latin typeface="Khmer OS System" pitchFamily="2" charset="0"/>
              <a:cs typeface="Khmer OS System" pitchFamily="2" charset="0"/>
            </a:endParaRPr>
          </a:p>
          <a:p>
            <a:pPr marL="0" lvl="1"/>
            <a:r>
              <a:rPr lang="ca-ES" b="1" dirty="0">
                <a:solidFill>
                  <a:srgbClr val="FF0000"/>
                </a:solidFill>
                <a:latin typeface="Khmer OS System" pitchFamily="2" charset="0"/>
                <a:cs typeface="Khmer OS System" pitchFamily="2" charset="0"/>
              </a:rPr>
              <a:t> ពី៧ឆ្នាំ ដល់ ១៥ឆ្នាំ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1424" y="4438060"/>
            <a:ext cx="2592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>
                <a:solidFill>
                  <a:srgbClr val="FF0000"/>
                </a:solidFill>
                <a:latin typeface="Khmer OS System" pitchFamily="2" charset="0"/>
                <a:cs typeface="Khmer OS System" pitchFamily="2" charset="0"/>
              </a:rPr>
              <a:t>ផ្តន្ទាទោសដាក់ពន្ធនាគារ</a:t>
            </a:r>
          </a:p>
          <a:p>
            <a:pPr algn="ctr"/>
            <a:endParaRPr lang="ca-ES" sz="1600" b="1" dirty="0">
              <a:solidFill>
                <a:srgbClr val="FF0000"/>
              </a:solidFill>
              <a:latin typeface="Khmer OS System" pitchFamily="2" charset="0"/>
              <a:cs typeface="Khmer OS System" pitchFamily="2" charset="0"/>
            </a:endParaRPr>
          </a:p>
          <a:p>
            <a:pPr algn="ctr"/>
            <a:r>
              <a:rPr lang="ca-ES" sz="1600" b="1" dirty="0">
                <a:solidFill>
                  <a:srgbClr val="FF0000"/>
                </a:solidFill>
                <a:latin typeface="Khmer OS System" pitchFamily="2" charset="0"/>
                <a:cs typeface="Khmer OS System" pitchFamily="2" charset="0"/>
              </a:rPr>
              <a:t> </a:t>
            </a:r>
            <a:r>
              <a:rPr lang="ca-ES" b="1" dirty="0">
                <a:solidFill>
                  <a:srgbClr val="FF0000"/>
                </a:solidFill>
                <a:latin typeface="Khmer OS System" pitchFamily="2" charset="0"/>
                <a:cs typeface="Khmer OS System" pitchFamily="2" charset="0"/>
              </a:rPr>
              <a:t>ពី ១៥ឆ្នាំ ដល់ ២០ឆ្នាំ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6733268" y="4422566"/>
            <a:ext cx="410151" cy="892762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4066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278969"/>
            <a:ext cx="10911840" cy="636980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a-ES" sz="33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</a:t>
            </a:r>
            <a:r>
              <a:rPr lang="km-KH" sz="33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sz="33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១៩</a:t>
            </a:r>
            <a:r>
              <a:rPr lang="km-KH" sz="33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sz="3000" dirty="0">
                <a:latin typeface="Khmer OS Bokor" panose="02000500000000020004" pitchFamily="2" charset="0"/>
                <a:cs typeface="Khmer OS Bokor" panose="02000500000000020004" pitchFamily="2" charset="0"/>
              </a:rPr>
              <a:t>៖  ការទទួលយកមនុស្សដោយមានគោដៅ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sz="2000" b="1" dirty="0">
                <a:latin typeface="Khmer OS System" pitchFamily="2" charset="0"/>
                <a:cs typeface="Khmer OS System" pitchFamily="2" charset="0"/>
              </a:rPr>
              <a:t>	</a:t>
            </a:r>
            <a:r>
              <a:rPr lang="ca-ES" sz="29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ជនណាដែលទទួល ផ្ដល់ជម្រក ឬ លាក់បំពួនជនណាមួយដែលបានមកពីអំពើនាំយកចេញមិនស្របច្បាប់</a:t>
            </a:r>
            <a:r>
              <a:rPr lang="km-KH" sz="29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ca-ES" sz="29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ឬជ្រើសរើស លក់-ដូរ ឬដឹកជញ្ជូន ក្នុងគោលដៅ ៖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a-ES" sz="29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- ស្វែងរកប្រយោជន</a:t>
            </a:r>
            <a:r>
              <a:rPr lang="km-KH" sz="29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៍</a:t>
            </a:r>
            <a:endParaRPr lang="ca-ES" sz="29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ca-ES" sz="29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- ឈ្លានពានខាងផ្លូវភេទ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a-ES" sz="29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- ផលិតរូបភាពអាសអាភាស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a-ES" sz="29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- រៀបអាពាហ៍ពិពាហ៍ផ្ទុយឆន្ទះរបស់ជនរងគ្រោះ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a-ES" sz="29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- ស្មុំកូន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a-ES" sz="29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- ទម្រង់ណាមួយនៃការកេងប្រវ័ញ្ជផ្សេងទៀត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ca-ES" sz="2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ca-ES" sz="29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ក្នុងករណី៖  - ជនរងគ្រោះជាអនីតិជន</a:t>
            </a:r>
          </a:p>
          <a:p>
            <a:pPr marL="603504" lvl="2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ca-ES" sz="29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            	    - ជនល្មើសជាមន្រ្តីសាធារណៈ</a:t>
            </a:r>
          </a:p>
          <a:p>
            <a:pPr marL="603504" lvl="2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ca-ES" sz="29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​                  - ក្រុមមានការចាត់តាំង</a:t>
            </a:r>
            <a:endParaRPr lang="en-AU" dirty="0"/>
          </a:p>
        </p:txBody>
      </p:sp>
      <p:sp>
        <p:nvSpPr>
          <p:cNvPr id="5" name="Right Brace 4"/>
          <p:cNvSpPr/>
          <p:nvPr/>
        </p:nvSpPr>
        <p:spPr>
          <a:xfrm>
            <a:off x="5546535" y="1814629"/>
            <a:ext cx="740775" cy="2803865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ight Brace 5"/>
          <p:cNvSpPr/>
          <p:nvPr/>
        </p:nvSpPr>
        <p:spPr>
          <a:xfrm>
            <a:off x="5664520" y="5199920"/>
            <a:ext cx="504804" cy="954233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6438577" y="2785674"/>
            <a:ext cx="24962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ca-ES" sz="1600" b="1" dirty="0">
                <a:solidFill>
                  <a:srgbClr val="FF0000"/>
                </a:solidFill>
                <a:latin typeface="Khmer OS System" pitchFamily="2" charset="0"/>
                <a:cs typeface="Khmer OS System" pitchFamily="2" charset="0"/>
              </a:rPr>
              <a:t>ផ្តន្ទាទោសដាក់ពន្ធនាគារ</a:t>
            </a:r>
          </a:p>
          <a:p>
            <a:pPr marL="0" lvl="1" algn="ctr"/>
            <a:endParaRPr lang="ca-ES" sz="1600" b="1" dirty="0">
              <a:solidFill>
                <a:srgbClr val="FF0000"/>
              </a:solidFill>
              <a:latin typeface="Khmer OS System" pitchFamily="2" charset="0"/>
              <a:cs typeface="Khmer OS System" pitchFamily="2" charset="0"/>
            </a:endParaRPr>
          </a:p>
          <a:p>
            <a:pPr marL="0" lvl="1" algn="ctr"/>
            <a:r>
              <a:rPr lang="ca-ES" b="1" dirty="0">
                <a:solidFill>
                  <a:srgbClr val="FF0000"/>
                </a:solidFill>
                <a:latin typeface="Khmer OS System" pitchFamily="2" charset="0"/>
                <a:cs typeface="Khmer OS System" pitchFamily="2" charset="0"/>
              </a:rPr>
              <a:t> ពី៧ឆ្នាំ ដល់ ១៥ឆ្នាំ</a:t>
            </a:r>
            <a:endParaRPr lang="en-A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390571" y="5230760"/>
            <a:ext cx="25922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>
                <a:solidFill>
                  <a:srgbClr val="FF0000"/>
                </a:solidFill>
                <a:latin typeface="Khmer OS System" pitchFamily="2" charset="0"/>
                <a:cs typeface="Khmer OS System" pitchFamily="2" charset="0"/>
              </a:rPr>
              <a:t>ផ្តន្ទាទោសដាក់ពន្ធនាគារ</a:t>
            </a:r>
          </a:p>
          <a:p>
            <a:pPr algn="ctr"/>
            <a:endParaRPr lang="ca-ES" sz="1600" b="1" dirty="0">
              <a:solidFill>
                <a:srgbClr val="FF0000"/>
              </a:solidFill>
              <a:latin typeface="Khmer OS System" pitchFamily="2" charset="0"/>
              <a:cs typeface="Khmer OS System" pitchFamily="2" charset="0"/>
            </a:endParaRPr>
          </a:p>
          <a:p>
            <a:pPr algn="ctr"/>
            <a:r>
              <a:rPr lang="ca-ES" sz="1600" b="1" dirty="0">
                <a:solidFill>
                  <a:srgbClr val="FF0000"/>
                </a:solidFill>
                <a:latin typeface="Khmer OS System" pitchFamily="2" charset="0"/>
                <a:cs typeface="Khmer OS System" pitchFamily="2" charset="0"/>
              </a:rPr>
              <a:t> </a:t>
            </a:r>
            <a:r>
              <a:rPr lang="ca-ES" b="1" dirty="0">
                <a:solidFill>
                  <a:srgbClr val="FF0000"/>
                </a:solidFill>
                <a:latin typeface="Khmer OS System" pitchFamily="2" charset="0"/>
                <a:cs typeface="Khmer OS System" pitchFamily="2" charset="0"/>
              </a:rPr>
              <a:t>ពី ១៥ឆ្នាំ ដល់ ២០ឆ្នាំ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72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570696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a-ES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</a:t>
            </a:r>
            <a:r>
              <a:rPr lang="km-KH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២០</a:t>
            </a:r>
            <a:r>
              <a:rPr lang="km-KH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dirty="0">
                <a:latin typeface="Khmer OS Bokor" panose="02000500000000020004" pitchFamily="2" charset="0"/>
                <a:cs typeface="Khmer OS Bokor" panose="02000500000000020004" pitchFamily="2" charset="0"/>
              </a:rPr>
              <a:t>៖  ការទទួលយកមនុស្សដោយមានគោដៅជួយដល់ជនល្មើស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b="1" dirty="0">
                <a:latin typeface="Khmer OS System" pitchFamily="2" charset="0"/>
                <a:cs typeface="Khmer OS System" pitchFamily="2" charset="0"/>
              </a:rPr>
              <a:t>	</a:t>
            </a: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ជនណាដែលទទួល ផ្ដល់ជម្រក ឬ លាក់បំពួនជនរងគ្រោះក្នុងអំពើនាំយកចេញដោយមិនស្របច្បាប់ ជ្រើសរើស លក់-ដូរ ឬ ដឹកជញ្ជូនក្នុងគោលដៅជួយដល់ជនល្មើស ត្រូវផ្តន្ទាទោស </a:t>
            </a:r>
            <a:r>
              <a:rPr lang="ca-ES" sz="2400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ពី២ឆ្នាំ ដល់ ៥ឆ្នាំ និង ពិន័យជាប្រាក់ពី ៤​.០០០.០០០រៀល ដល់</a:t>
            </a:r>
            <a:r>
              <a:rPr lang="km-KH" sz="2400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ca-ES" sz="2400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១០.០០០.០០០រៀល។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sz="1050" b="1" dirty="0">
                <a:latin typeface="Khmer OS System" pitchFamily="2" charset="0"/>
                <a:cs typeface="Khmer OS System" pitchFamily="2" charset="0"/>
              </a:rPr>
              <a:t>	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sz="2400" b="1" dirty="0">
                <a:latin typeface="Khmer OS System" pitchFamily="2" charset="0"/>
                <a:cs typeface="Khmer OS System" pitchFamily="2" charset="0"/>
              </a:rPr>
              <a:t>	</a:t>
            </a: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បើជនរងគ្រោះជាអនីតិជន </a:t>
            </a:r>
            <a:r>
              <a:rPr lang="ca-ES" sz="2400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ត្រូវផ្តន្ទាទោស ពី៥ឆ្នាំ ដល់ ១០ឆ្នាំ។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5478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620688"/>
            <a:ext cx="10911840" cy="554461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ca-ES" sz="3600" dirty="0">
                <a:solidFill>
                  <a:schemeClr val="accent2">
                    <a:lumMod val="75000"/>
                  </a:schemeClr>
                </a:solidFill>
                <a:latin typeface="Khmer Mool1" pitchFamily="2" charset="0"/>
                <a:cs typeface="Khmer Mool1" pitchFamily="2" charset="0"/>
              </a:rPr>
              <a:t>ជំពូកទី​ ៤ ៖	អំពើពេស្យាចារ-អំពើពេស្យាចារកុមារ</a:t>
            </a:r>
          </a:p>
          <a:p>
            <a:pPr marL="0" indent="0" algn="ctr">
              <a:lnSpc>
                <a:spcPct val="150000"/>
              </a:lnSpc>
              <a:buNone/>
            </a:pPr>
            <a:endParaRPr lang="ca-ES" b="1" dirty="0">
              <a:latin typeface="Khmer OS System" pitchFamily="2" charset="0"/>
              <a:cs typeface="Khmer OS System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a-ES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</a:t>
            </a:r>
            <a:r>
              <a:rPr lang="km-KH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២៣</a:t>
            </a:r>
            <a:r>
              <a:rPr lang="km-KH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dirty="0">
                <a:latin typeface="Khmer OS Bokor" panose="02000500000000020004" pitchFamily="2" charset="0"/>
                <a:cs typeface="Khmer OS Bokor" panose="02000500000000020004" pitchFamily="2" charset="0"/>
              </a:rPr>
              <a:t>៖  និយមន័យនៃអំពើពេស្យាចារ និងអំពើពេស្យាចារកុមារ</a:t>
            </a:r>
            <a:endParaRPr lang="km-KH" dirty="0">
              <a:latin typeface="Khmer OS Bokor" panose="02000500000000020004" pitchFamily="2" charset="0"/>
              <a:cs typeface="Khmer OS Bokor" panose="02000500000000020004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a-ES" sz="800" dirty="0">
              <a:latin typeface="Khmer OS Bokor" panose="02000500000000020004" pitchFamily="2" charset="0"/>
              <a:cs typeface="Khmer OS Bokor" panose="02000500000000020004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a-ES" b="1" dirty="0">
                <a:latin typeface="Khmer OS System" pitchFamily="2" charset="0"/>
                <a:cs typeface="Khmer OS System" pitchFamily="2" charset="0"/>
              </a:rPr>
              <a:t>	</a:t>
            </a:r>
            <a:r>
              <a:rPr lang="ca-E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 អំពើពេស្យាចារ មានន័យថា ការរួមភេទជាមួយជនណាម្នាក់ដែលមិនកំណត់ ឬអំពើគ្រប់រូបភាពផ្សេងទៀត ដែលទាក់ទង់នឹងភេទ ដោយផ្ដោះប្ដូរនឹងវត្ថុមានតម្លៃអ្វីមួយ។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a-ES" sz="7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a-E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- អំពើពេស្យាចារកុមារ មានន័យថា ជាអំពើរួមភេទ ឬ អំពើគ្រប់រូបភាពផ្សេងទៀតដែលទាក់ទងនឹងភេទ រវាងអនីតិជនជាមួយជនដទៃ ដើម្បីផ្ដោះប្ដូរនឹងវត្ថុមានតម្លៃអ្វីមួយ។</a:t>
            </a:r>
            <a:r>
              <a:rPr lang="km-KH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ca-ES" sz="3200" b="1" dirty="0">
                <a:latin typeface="Khmer OS System" pitchFamily="2" charset="0"/>
                <a:cs typeface="Khmer OS System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87448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85" y="246743"/>
            <a:ext cx="11751897" cy="640079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a-ES" sz="20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</a:t>
            </a:r>
            <a:r>
              <a:rPr lang="km-KH" sz="20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sz="20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២៥</a:t>
            </a:r>
            <a:r>
              <a:rPr lang="km-KH" sz="20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sz="2000" dirty="0">
                <a:latin typeface="Khmer OS Bokor" panose="02000500000000020004" pitchFamily="2" charset="0"/>
                <a:cs typeface="Khmer OS Bokor" panose="02000500000000020004" pitchFamily="2" charset="0"/>
              </a:rPr>
              <a:t>៖  និយមន័យនៃសញ្ជារកម្ម ៖ មានន័យថា</a:t>
            </a:r>
          </a:p>
          <a:p>
            <a:pPr marL="0" indent="0" algn="just">
              <a:lnSpc>
                <a:spcPct val="150000"/>
              </a:lnSpc>
              <a:buNone/>
              <a:tabLst>
                <a:tab pos="465138" algn="l"/>
              </a:tabLst>
            </a:pPr>
            <a:r>
              <a:rPr lang="ca-ES" sz="2400" b="1" dirty="0">
                <a:latin typeface="Khmer OS System" pitchFamily="2" charset="0"/>
                <a:cs typeface="Khmer OS System" pitchFamily="2" charset="0"/>
              </a:rPr>
              <a:t>	</a:t>
            </a:r>
            <a:r>
              <a:rPr lang="ca-ES" sz="1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១-</a:t>
            </a:r>
            <a:r>
              <a:rPr lang="km-KH" sz="1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ca-ES" sz="1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ទាញយកអត្ថប្រយោជន៍ហិរញ្ញវត្ថុពី អំពើពេស្យាចាររបស់ជនដទៃ</a:t>
            </a:r>
          </a:p>
          <a:p>
            <a:pPr marL="0" indent="0" algn="just">
              <a:lnSpc>
                <a:spcPct val="150000"/>
              </a:lnSpc>
              <a:buNone/>
              <a:tabLst>
                <a:tab pos="465138" algn="l"/>
              </a:tabLst>
            </a:pPr>
            <a:r>
              <a:rPr lang="ca-ES" sz="1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២- ជួយ ឬ ការពារអំពើពេស្យាចាររបស់ជនដទៃ</a:t>
            </a:r>
          </a:p>
          <a:p>
            <a:pPr marL="0" indent="0" algn="just">
              <a:lnSpc>
                <a:spcPct val="150000"/>
              </a:lnSpc>
              <a:buNone/>
              <a:tabLst>
                <a:tab pos="465138" algn="l"/>
              </a:tabLst>
            </a:pPr>
            <a:r>
              <a:rPr lang="ca-ES" sz="1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៣-</a:t>
            </a:r>
            <a:r>
              <a:rPr lang="km-KH" sz="1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ca-ES" sz="1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ជ្រើសរើសអូសទាញ ឬ បណ្ដុះបណ្ដាលបុគ្គលណាមួយឲ្យធ្វើអំពើពេស្យាចារ</a:t>
            </a:r>
          </a:p>
          <a:p>
            <a:pPr marL="0" indent="0" algn="just">
              <a:lnSpc>
                <a:spcPct val="150000"/>
              </a:lnSpc>
              <a:buNone/>
              <a:tabLst>
                <a:tab pos="465138" algn="l"/>
              </a:tabLst>
            </a:pPr>
            <a:r>
              <a:rPr lang="ca-ES" sz="1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៤-</a:t>
            </a:r>
            <a:r>
              <a:rPr lang="km-KH" sz="1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ca-ES" sz="1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ធ្វើការគាបសង្កត់លើបុគ្គលណាមួយ ដើម្បីឲ្យបុគ្គលនោះធ្វើពេស្យាចារ។</a:t>
            </a:r>
          </a:p>
          <a:p>
            <a:pPr marL="0" indent="0" algn="just">
              <a:lnSpc>
                <a:spcPct val="150000"/>
              </a:lnSpc>
              <a:buNone/>
              <a:tabLst>
                <a:tab pos="465138" algn="l"/>
              </a:tabLst>
            </a:pPr>
            <a:endParaRPr lang="ca-ES" sz="4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algn="just">
              <a:lnSpc>
                <a:spcPct val="150000"/>
              </a:lnSpc>
              <a:buNone/>
              <a:tabLst>
                <a:tab pos="465138" algn="l"/>
              </a:tabLst>
            </a:pPr>
            <a:r>
              <a:rPr lang="ca-ES" sz="1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អំពើដូចខាងក្រោមនេះត្រូវចាត់ទុកថា ដូចគ្នាទៅនឹងសញ្ចារកម្ម៖</a:t>
            </a:r>
          </a:p>
          <a:p>
            <a:pPr marL="0" indent="0" algn="just">
              <a:lnSpc>
                <a:spcPct val="150000"/>
              </a:lnSpc>
              <a:buNone/>
              <a:tabLst>
                <a:tab pos="465138" algn="l"/>
              </a:tabLst>
            </a:pPr>
            <a:r>
              <a:rPr lang="ca-ES" sz="1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១-</a:t>
            </a:r>
            <a:r>
              <a:rPr lang="km-KH" sz="1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ca-ES" sz="1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អំពើធ្វើជាអន្តរការី រវាងបុគ្គលដែលធ្វើពេស្យាចារ និងបុគ្គលដែល</a:t>
            </a:r>
            <a:r>
              <a:rPr lang="km-KH" sz="1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ca-ES" sz="1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ប្រកបអាជីវកម្ម ឬ ឲ្យលាភការដល់ពេស្យាចារជនដទៃ។</a:t>
            </a:r>
          </a:p>
          <a:p>
            <a:pPr marL="0" indent="0" algn="just">
              <a:lnSpc>
                <a:spcPct val="150000"/>
              </a:lnSpc>
              <a:buNone/>
              <a:tabLst>
                <a:tab pos="465138" algn="l"/>
              </a:tabLst>
            </a:pPr>
            <a:r>
              <a:rPr lang="ca-ES" sz="1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២- អំពើរបស់ជនណាដែលបានជួយសម្រួល ឬ បិទបាំងនូវធនធានដែលខ្លួនបាន</a:t>
            </a:r>
            <a:r>
              <a:rPr lang="km-KH" sz="1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ca-ES" sz="1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ដឹងថាបានមកពីអំពើសញ្ចារកម្ម។</a:t>
            </a:r>
          </a:p>
          <a:p>
            <a:pPr marL="0" indent="0" algn="just">
              <a:lnSpc>
                <a:spcPct val="150000"/>
              </a:lnSpc>
              <a:buNone/>
              <a:tabLst>
                <a:tab pos="465138" algn="l"/>
              </a:tabLst>
            </a:pPr>
            <a:r>
              <a:rPr lang="ca-ES" sz="1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៣- អំពើរារាំងដល់ការបង្ការ ការជួយ ឬ ការអប់រំជាថ្មី ដោយទីភ្នាក់ងារសាធារណៈ ឬដោយអង្គការឯកជនដែលមាននីតិសម្បទា</a:t>
            </a:r>
            <a:r>
              <a:rPr lang="km-KH" sz="1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ca-ES" sz="1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ដែលធ្វើឡើងដើម្បីជាគុណប្រយោជន៍ដល់បុគ្គលដែលប្រព្រឹត្តពេស្យាចារ ឬ កំពុងមានគ្រោះដោយការធ្វើពេស្យាចារ។</a:t>
            </a:r>
            <a:endParaRPr lang="ca-ES" sz="24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a-ES" sz="20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</a:t>
            </a:r>
            <a:r>
              <a:rPr lang="km-KH" sz="20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sz="20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២៦</a:t>
            </a:r>
            <a:r>
              <a:rPr lang="km-KH" sz="20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sz="2000" dirty="0">
                <a:latin typeface="Khmer OS Bokor" panose="02000500000000020004" pitchFamily="2" charset="0"/>
                <a:cs typeface="Khmer OS Bokor" panose="02000500000000020004" pitchFamily="2" charset="0"/>
              </a:rPr>
              <a:t>៖  សញ្ជារកម្ម ត្រូវ</a:t>
            </a:r>
            <a:r>
              <a:rPr lang="ca-ES" sz="2000" dirty="0">
                <a:solidFill>
                  <a:srgbClr val="FF0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ផ្តន្ទាទោសពី ២ឆ្នាំ ទៅ ៥ឆ្នាំ</a:t>
            </a:r>
            <a:r>
              <a:rPr lang="km-KH" sz="2000" dirty="0">
                <a:solidFill>
                  <a:srgbClr val="FF0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 </a:t>
            </a:r>
            <a:r>
              <a:rPr lang="ca-ES" sz="2000" dirty="0">
                <a:latin typeface="Khmer OS Bokor" panose="02000500000000020004" pitchFamily="2" charset="0"/>
                <a:cs typeface="Khmer OS Bokor" panose="02000500000000020004" pitchFamily="2" charset="0"/>
              </a:rPr>
              <a:t>។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105142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607192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a-ES" sz="38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</a:t>
            </a:r>
            <a:r>
              <a:rPr lang="km-KH" sz="38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sz="38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២៧ </a:t>
            </a:r>
            <a:r>
              <a:rPr lang="ca-ES" sz="3800" dirty="0">
                <a:latin typeface="Khmer OS Bokor" panose="02000500000000020004" pitchFamily="2" charset="0"/>
                <a:cs typeface="Khmer OS Bokor" panose="02000500000000020004" pitchFamily="2" charset="0"/>
              </a:rPr>
              <a:t>៖  ស្ថានទម្ងន់ទោសនៃសញ្ជារកម្ម</a:t>
            </a:r>
          </a:p>
          <a:p>
            <a:pPr marL="0" indent="0" algn="just">
              <a:lnSpc>
                <a:spcPct val="150000"/>
              </a:lnSpc>
              <a:buNone/>
              <a:tabLst>
                <a:tab pos="465138" algn="l"/>
              </a:tabLst>
            </a:pPr>
            <a:r>
              <a:rPr lang="ca-ES" b="1" dirty="0">
                <a:latin typeface="Khmer OS System" pitchFamily="2" charset="0"/>
                <a:cs typeface="Khmer OS System" pitchFamily="2" charset="0"/>
              </a:rPr>
              <a:t>	</a:t>
            </a:r>
            <a:r>
              <a:rPr lang="ca-ES" sz="27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ជនណាដែលប្រព្រឹត្តសញ្ចារកម្ម​ ត្រូវ</a:t>
            </a:r>
            <a:r>
              <a:rPr lang="ca-ES" sz="2700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ផ្តន្ទាទោសដាក់ពន្ធនាគារ ពី ៥ឆ្នាំ ទៅ ១០ឆ្នាំ </a:t>
            </a:r>
            <a:r>
              <a:rPr lang="ca-ES" sz="27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ក្នុងករណីដូចខាងក្រោម ៖</a:t>
            </a:r>
          </a:p>
          <a:p>
            <a:pPr marL="0" indent="0" algn="just">
              <a:lnSpc>
                <a:spcPct val="150000"/>
              </a:lnSpc>
              <a:buNone/>
              <a:tabLst>
                <a:tab pos="465138" algn="l"/>
              </a:tabLst>
            </a:pPr>
            <a:r>
              <a:rPr lang="ca-ES" sz="27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១- កាលណាបើសញ្ចារិក សញ្ចារិកា ឬ ជនជាមេពេស្យាជាបុព្វញាតិ ឬបច្ឆាញាតិ	    មានខាន់ស្លា អត់ខាន់ស្លា </a:t>
            </a:r>
            <a:endParaRPr lang="km-KH" sz="27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algn="just">
              <a:lnSpc>
                <a:spcPct val="150000"/>
              </a:lnSpc>
              <a:buNone/>
              <a:tabLst>
                <a:tab pos="465138" algn="l"/>
              </a:tabLst>
            </a:pPr>
            <a:r>
              <a:rPr lang="km-KH" sz="27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     </a:t>
            </a:r>
            <a:r>
              <a:rPr lang="ca-ES" sz="27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ឬ សាច់បង្កើត ឬចិញ្ចឹមរបស់បុគ្គលដែលធ្វើពេស្យាចារ។</a:t>
            </a:r>
          </a:p>
          <a:p>
            <a:pPr marL="0" indent="0" algn="just">
              <a:lnSpc>
                <a:spcPct val="150000"/>
              </a:lnSpc>
              <a:buNone/>
              <a:tabLst>
                <a:tab pos="465138" algn="l"/>
              </a:tabLst>
            </a:pPr>
            <a:r>
              <a:rPr lang="ca-ES" sz="27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២- កាលបើសញ្ចារិក សញ្ចារិកា ឬ ជនជាមេពេស្យា រំលោភអំណាច ដែលមុនខងារ របស់ខ្លួនផ្តល់ឲ្យទៅលើបុគ្គលដែល</a:t>
            </a:r>
            <a:endParaRPr lang="km-KH" sz="27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algn="just">
              <a:lnSpc>
                <a:spcPct val="150000"/>
              </a:lnSpc>
              <a:buNone/>
              <a:tabLst>
                <a:tab pos="465138" algn="l"/>
              </a:tabLst>
            </a:pPr>
            <a:r>
              <a:rPr lang="km-KH" sz="27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          </a:t>
            </a:r>
            <a:r>
              <a:rPr lang="ca-ES" sz="27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ធ្វើពេស្យាចារ។</a:t>
            </a:r>
          </a:p>
          <a:p>
            <a:pPr marL="0" indent="0" algn="just">
              <a:lnSpc>
                <a:spcPct val="150000"/>
              </a:lnSpc>
              <a:buNone/>
              <a:tabLst>
                <a:tab pos="465138" algn="l"/>
              </a:tabLst>
            </a:pPr>
            <a:r>
              <a:rPr lang="ca-ES" sz="27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៣- កាលបើសញ្ចារិក សញ្ចារិកា ឬ ជនជាមេពេស្យា ប្រើហឹង្សា ឬ ការបង្ខិតបង្ខំចំពោះបុគ្គលដែលធ្វើពេស្យាចារ។	</a:t>
            </a:r>
          </a:p>
          <a:p>
            <a:pPr marL="0" indent="0" algn="just">
              <a:lnSpc>
                <a:spcPct val="150000"/>
              </a:lnSpc>
              <a:buNone/>
              <a:tabLst>
                <a:tab pos="465138" algn="l"/>
              </a:tabLst>
            </a:pPr>
            <a:r>
              <a:rPr lang="ca-ES" sz="27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៤- កាលបើសញ្ចាកម្មត្រូវបានប្រព្រឹត្តជាក្រុមមានការចាត់តាំង។</a:t>
            </a:r>
          </a:p>
          <a:p>
            <a:pPr marL="0" indent="0" algn="just">
              <a:lnSpc>
                <a:spcPct val="150000"/>
              </a:lnSpc>
              <a:buNone/>
              <a:tabLst>
                <a:tab pos="465138" algn="l"/>
              </a:tabLst>
            </a:pPr>
            <a:r>
              <a:rPr lang="ca-ES" sz="27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៥- កាលបើសញ្ចាកម្មត្រូវបានប្រព្រឹត្តលើបុគ្គលច្រើននាក់ធ្វើពេស្យាចារ។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a-ES" sz="1300" b="1" dirty="0">
              <a:latin typeface="Khmer OS System" pitchFamily="2" charset="0"/>
              <a:cs typeface="Khmer OS System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a-ES" sz="38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</a:t>
            </a:r>
            <a:r>
              <a:rPr lang="km-KH" sz="38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sz="38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២៨</a:t>
            </a:r>
            <a:r>
              <a:rPr lang="km-KH" sz="38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sz="3800" dirty="0">
                <a:latin typeface="Khmer OS Bokor" panose="02000500000000020004" pitchFamily="2" charset="0"/>
                <a:cs typeface="Khmer OS Bokor" panose="02000500000000020004" pitchFamily="2" charset="0"/>
              </a:rPr>
              <a:t>៖ សញ្ជារកម្ម ទាក់ទងនឹងពេស្យាចារ​កុមារ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sz="27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សញ្ជារកម្ម ត្រូវ</a:t>
            </a:r>
            <a:r>
              <a:rPr lang="ca-ES" sz="2700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ផ្តន្ទាទោសដាក់ពន្ធនាគារពី ៧ឆ្នាំ ទៅ ១៥ឆ្នាំ</a:t>
            </a:r>
            <a:r>
              <a:rPr lang="ca-ES" sz="27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កាលបើបុគ្គលដែលធ្វើពេស្យាចារនោះជាអនីតិជន។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5679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1278633" cy="556294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a-ES" sz="31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</a:t>
            </a:r>
            <a:r>
              <a:rPr lang="km-KH" sz="31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sz="31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២៩</a:t>
            </a:r>
            <a:r>
              <a:rPr lang="km-KH" sz="31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sz="3300" dirty="0">
                <a:latin typeface="Khmer OS Bokor" panose="02000500000000020004" pitchFamily="2" charset="0"/>
                <a:cs typeface="Khmer OS Bokor" panose="02000500000000020004" pitchFamily="2" charset="0"/>
              </a:rPr>
              <a:t>៖  សញ្ជារកម្មដោយមានការធ្វើទារុណកម្ម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b="1" dirty="0">
                <a:latin typeface="Khmer OS System" pitchFamily="2" charset="0"/>
                <a:cs typeface="Khmer OS System" pitchFamily="2" charset="0"/>
              </a:rPr>
              <a:t>	</a:t>
            </a:r>
            <a:r>
              <a:rPr lang="ca-E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សញ្ចារកម្ម​ ត្រូវ</a:t>
            </a:r>
            <a:r>
              <a:rPr lang="ca-ES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ផ្តន្ទាទោសដាក់ពន្ធនាគារ ពី ១០ឆ្នាំ ទៅ ២០ឆ្នាំ</a:t>
            </a:r>
            <a:r>
              <a:rPr lang="ca-E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កាលណាបើ</a:t>
            </a:r>
            <a:r>
              <a:rPr lang="km-KH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   </a:t>
            </a:r>
            <a:r>
              <a:rPr lang="ca-E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សញ្ចារិក សញ្ចារិកា ឬ មេពេស្យាបានប្រើទារុណកម្ម ឬ អំពើឃោរឃៅចំពោះបុគ្គលដែលធ្វើពេស្យាចារ។	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a-ES" sz="16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a-ES" sz="31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</a:t>
            </a:r>
            <a:r>
              <a:rPr lang="km-KH" sz="31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sz="31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៣០</a:t>
            </a:r>
            <a:r>
              <a:rPr lang="km-KH" sz="31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sz="3300" dirty="0">
                <a:latin typeface="Khmer OS Bokor" panose="02000500000000020004" pitchFamily="2" charset="0"/>
                <a:cs typeface="Khmer OS Bokor" panose="02000500000000020004" pitchFamily="2" charset="0"/>
              </a:rPr>
              <a:t>៖  ការដឹកនាំពេស្យាចារ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ជនណាដឹកនាំ ធ្វើអាជីវកម្ម ធ្វើប្រតិបត្តិការ ឬ ចេញប្រាក់ឲ្យគ្រឹះស្ថានពេស្យាចារ ដោយផ្ទាល់ ឬ តាមរយៈអន្តរការី ត្រូវ</a:t>
            </a:r>
            <a:r>
              <a:rPr lang="ca-ES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ផ្តន្ទាទោសដាក់ពន្ធនាគារពី ២ឆ្នាំ ទៅ ៥ឆ្នាំ</a:t>
            </a:r>
            <a:r>
              <a:rPr lang="km-KH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ca-E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។</a:t>
            </a:r>
            <a:endParaRPr lang="ca-ES" b="1" dirty="0">
              <a:latin typeface="Khmer OS System" pitchFamily="2" charset="0"/>
              <a:cs typeface="Khmer OS System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a-ES" b="1" dirty="0">
                <a:latin typeface="Khmer OS System" pitchFamily="2" charset="0"/>
                <a:cs typeface="Khmer OS System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7798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70481"/>
            <a:ext cx="11092654" cy="6555783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a-ES" sz="44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</a:t>
            </a:r>
            <a:r>
              <a:rPr lang="km-KH" sz="44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sz="44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៣១ </a:t>
            </a:r>
            <a:r>
              <a:rPr lang="ca-ES" sz="4400" dirty="0">
                <a:latin typeface="Khmer OS Bokor" panose="02000500000000020004" pitchFamily="2" charset="0"/>
                <a:cs typeface="Khmer OS Bokor" panose="02000500000000020004" pitchFamily="2" charset="0"/>
              </a:rPr>
              <a:t>៖  ការដឹកនាំគ្រឹះស្ថានពេស្យាចារ</a:t>
            </a:r>
          </a:p>
          <a:p>
            <a:pPr marL="0" indent="0" algn="just">
              <a:lnSpc>
                <a:spcPct val="150000"/>
              </a:lnSpc>
              <a:buNone/>
              <a:tabLst>
                <a:tab pos="573088" algn="l"/>
              </a:tabLst>
            </a:pPr>
            <a:r>
              <a:rPr lang="ca-ES" b="1" dirty="0">
                <a:latin typeface="Khmer OS System" pitchFamily="2" charset="0"/>
                <a:cs typeface="Khmer OS System" pitchFamily="2" charset="0"/>
              </a:rPr>
              <a:t>	</a:t>
            </a:r>
            <a:r>
              <a:rPr lang="ca-ES" sz="4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ត្រូវផ្តន្ទាទោសដាក់ពន្ធនាគារ ពី ២ឆ្នាំ ទៅ ៥ឆ្នាំ កាលបើបានយល់ព្រម ឬបានអនុគ្រោះ ៖</a:t>
            </a:r>
          </a:p>
          <a:p>
            <a:pPr marL="0" indent="0" algn="just">
              <a:lnSpc>
                <a:spcPct val="150000"/>
              </a:lnSpc>
              <a:buNone/>
              <a:tabLst>
                <a:tab pos="573088" algn="l"/>
              </a:tabLst>
            </a:pPr>
            <a:r>
              <a:rPr lang="ca-ES" sz="4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១-ឲ្យបុគ្គលណាម្នាក់ប្រព្រឹត្តពេស្យាចារនៅក្នុងគ្រឹះស្ថាន ឬ នៅក្នុងឧបសម្ព័ន្ធរបស់គ្រឹះស្ថាននោះ</a:t>
            </a:r>
          </a:p>
          <a:p>
            <a:pPr marL="0" indent="0" algn="just">
              <a:lnSpc>
                <a:spcPct val="150000"/>
              </a:lnSpc>
              <a:buNone/>
              <a:tabLst>
                <a:tab pos="573088" algn="l"/>
              </a:tabLst>
            </a:pPr>
            <a:r>
              <a:rPr lang="ca-ES" sz="4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២-ឲ្យបុគ្គលណាម្នាក់រកភ្ញៀវ ដើម្បីធ្វើពេស្យាចារនៅក្នុងគ្រឹះស្ថាន ឬ</a:t>
            </a:r>
            <a:r>
              <a:rPr lang="km-KH" sz="4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ca-ES" sz="4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នៅក្នុងឧបសម្ព័ន្ធរបស់គ្រឹះស្ថាននេះ។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sz="2900" b="1" dirty="0">
                <a:solidFill>
                  <a:srgbClr val="FF0000"/>
                </a:solidFill>
                <a:latin typeface="Khmer OS System" pitchFamily="2" charset="0"/>
                <a:cs typeface="Khmer OS System" pitchFamily="2" charset="0"/>
              </a:rPr>
              <a:t>        </a:t>
            </a:r>
            <a:r>
              <a:rPr lang="ca-ES" sz="3600" b="1" dirty="0">
                <a:solidFill>
                  <a:srgbClr val="FF0000"/>
                </a:solidFill>
                <a:latin typeface="Khmer OS System" pitchFamily="2" charset="0"/>
                <a:cs typeface="Khmer OS System" pitchFamily="2" charset="0"/>
              </a:rPr>
              <a:t> កាលបើបុគ្គលដែលធ្វើពេស្យាចារ ជាកុមារត្រូវផ្ដន្ទាទោសពី៧ឆ្នាំ ទៅ ១៥ឆ្នាំ </a:t>
            </a:r>
            <a:r>
              <a:rPr lang="en-US" sz="3600" b="1" dirty="0">
                <a:solidFill>
                  <a:srgbClr val="FF0000"/>
                </a:solidFill>
                <a:latin typeface="Khmer OS System" pitchFamily="2" charset="0"/>
                <a:cs typeface="Khmer OS System" pitchFamily="2" charset="0"/>
              </a:rPr>
              <a:t>(</a:t>
            </a:r>
            <a:r>
              <a:rPr lang="ca-ES" sz="3600" b="1" dirty="0">
                <a:solidFill>
                  <a:srgbClr val="FF0000"/>
                </a:solidFill>
                <a:latin typeface="Khmer OS System" pitchFamily="2" charset="0"/>
                <a:cs typeface="Khmer OS System" pitchFamily="2" charset="0"/>
              </a:rPr>
              <a:t>ម.៣៣</a:t>
            </a:r>
            <a:r>
              <a:rPr lang="en-US" sz="3600" b="1" dirty="0">
                <a:solidFill>
                  <a:srgbClr val="FF0000"/>
                </a:solidFill>
                <a:latin typeface="Khmer OS System" pitchFamily="2" charset="0"/>
                <a:cs typeface="Khmer OS System" pitchFamily="2" charset="0"/>
              </a:rPr>
              <a:t>)</a:t>
            </a:r>
            <a:endParaRPr lang="ca-ES" sz="3600" b="1" dirty="0">
              <a:solidFill>
                <a:srgbClr val="FF0000"/>
              </a:solidFill>
              <a:latin typeface="Khmer OS System" pitchFamily="2" charset="0"/>
              <a:cs typeface="Khmer OS System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a-ES" sz="1100" b="1" dirty="0">
              <a:solidFill>
                <a:schemeClr val="accent2">
                  <a:lumMod val="75000"/>
                </a:schemeClr>
              </a:solidFill>
              <a:latin typeface="Khmer OS System" pitchFamily="2" charset="0"/>
              <a:cs typeface="Khmer OS System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a-ES" sz="44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</a:t>
            </a:r>
            <a:r>
              <a:rPr lang="km-KH" sz="44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sz="44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៣២ </a:t>
            </a:r>
            <a:r>
              <a:rPr lang="ca-ES" sz="4400" dirty="0">
                <a:latin typeface="Khmer OS Bokor" panose="02000500000000020004" pitchFamily="2" charset="0"/>
                <a:cs typeface="Khmer OS Bokor" panose="02000500000000020004" pitchFamily="2" charset="0"/>
              </a:rPr>
              <a:t>៖ ការផ្ដល់ទីកន្លែងសម្រាប់ធ្វើពេស្យាចារ​កុមារ</a:t>
            </a:r>
          </a:p>
          <a:p>
            <a:pPr marL="0" indent="0" algn="just">
              <a:lnSpc>
                <a:spcPct val="150000"/>
              </a:lnSpc>
              <a:buNone/>
              <a:tabLst>
                <a:tab pos="573088" algn="l"/>
              </a:tabLst>
            </a:pPr>
            <a:r>
              <a:rPr lang="ca-ES" b="1" dirty="0">
                <a:latin typeface="Khmer OS System" pitchFamily="2" charset="0"/>
                <a:cs typeface="Khmer OS System" pitchFamily="2" charset="0"/>
              </a:rPr>
              <a:t>	</a:t>
            </a:r>
            <a:r>
              <a:rPr lang="ca-ES" sz="4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ជនណាលក់ ឬ</a:t>
            </a:r>
            <a:r>
              <a:rPr lang="km-KH" sz="4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ca-ES" sz="4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ដាក់ឲ្យបុគ្គលណាម្នាក់ប្រើប្រាស់ទីកន្លែង ដែលមិនមែនប្រើប្រាស់ដោយសាធារណជន ដោយដឹងថាបុគ្គលនោះនឹងប្រើប្រាស់ទីកន្លែងនោះ សម្រាប់ធ្វើសកម្មភាពពេស្យាចារ</a:t>
            </a:r>
            <a:r>
              <a:rPr lang="km-KH" sz="4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ca-ES" sz="4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ត្រូវផ្តន្ទាទោសដាក់ពន្ធនាគារ ពី ២ឆ្នាំ ទៅ ៥ឆ្នាំ ។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sz="2900" b="1" dirty="0">
                <a:latin typeface="Khmer OS System" pitchFamily="2" charset="0"/>
                <a:cs typeface="Khmer OS System" pitchFamily="2" charset="0"/>
              </a:rPr>
              <a:t>         </a:t>
            </a:r>
            <a:r>
              <a:rPr lang="ca-ES" sz="3600" b="1" dirty="0">
                <a:solidFill>
                  <a:srgbClr val="FF0000"/>
                </a:solidFill>
                <a:latin typeface="Khmer OS System" pitchFamily="2" charset="0"/>
                <a:cs typeface="Khmer OS System" pitchFamily="2" charset="0"/>
              </a:rPr>
              <a:t>កាលបើបុគ្គលដែលធ្វើពេស្យាចារ ជាកុមារត្រូវផ្ដន្ទាទោសពី៧ឆ្នាំ ទៅ ១៥ឆ្នាំ </a:t>
            </a:r>
            <a:r>
              <a:rPr lang="en-US" sz="3600" b="1" dirty="0">
                <a:solidFill>
                  <a:srgbClr val="FF0000"/>
                </a:solidFill>
                <a:latin typeface="Khmer OS System" pitchFamily="2" charset="0"/>
                <a:cs typeface="Khmer OS System" pitchFamily="2" charset="0"/>
              </a:rPr>
              <a:t>(</a:t>
            </a:r>
            <a:r>
              <a:rPr lang="ca-ES" sz="3600" b="1" dirty="0">
                <a:solidFill>
                  <a:srgbClr val="FF0000"/>
                </a:solidFill>
                <a:latin typeface="Khmer OS System" pitchFamily="2" charset="0"/>
                <a:cs typeface="Khmer OS System" pitchFamily="2" charset="0"/>
              </a:rPr>
              <a:t>ម.៣៣</a:t>
            </a:r>
            <a:r>
              <a:rPr lang="en-US" sz="3600" b="1" dirty="0">
                <a:solidFill>
                  <a:srgbClr val="FF0000"/>
                </a:solidFill>
                <a:latin typeface="Khmer OS System" pitchFamily="2" charset="0"/>
                <a:cs typeface="Khmer OS System" pitchFamily="2" charset="0"/>
              </a:rPr>
              <a:t>)</a:t>
            </a:r>
            <a:endParaRPr lang="ca-ES" sz="2900" b="1" dirty="0">
              <a:solidFill>
                <a:srgbClr val="FF0000"/>
              </a:solidFill>
              <a:latin typeface="Khmer OS System" pitchFamily="2" charset="0"/>
              <a:cs typeface="Khmer OS Syste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7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537" y="239486"/>
            <a:ext cx="11246069" cy="6466114"/>
          </a:xfrm>
        </p:spPr>
        <p:txBody>
          <a:bodyPr>
            <a:normAutofit/>
          </a:bodyPr>
          <a:lstStyle/>
          <a:p>
            <a:pPr marL="576263" indent="-347663" algn="just">
              <a:lnSpc>
                <a:spcPct val="15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v"/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កម្ពុជាបានផ្តល់សច្ចាប័ន (២១/០២/២០០២) ដោយគ្មានលក្ខខណ្ឌបន្ថែម នៃអនុសញ្ញាសិទ្ធិកុមារ ស្តីពីការជួញដូរកុមារ ការធ្វើពេស្យាកម្មកុមារ និង</a:t>
            </a:r>
            <a:r>
              <a:rPr lang="en-US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      </a:t>
            </a: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រូបអាសអាភាសកុមារ</a:t>
            </a:r>
          </a:p>
          <a:p>
            <a:pPr marL="576263" indent="-347663" algn="just">
              <a:lnSpc>
                <a:spcPct val="15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v"/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ពិធីសារបន្ថែមនៃអនុសញ្ញាស្តីពីសិទ្ធិកុមារ គឺជាសិទ្ធិសញ្ញាអន្តរជាតិដែលមាន ចែងពីបទដ្ឋានអប្បរមារ ជាសកល ដើម្បីប្រឆាំង ការពារ និងលប់បំបាត់ការជួញដូរកុមារ ការធ្វើពេស្យាកម្មកុមារ និងរូបអាសអាភាសកុមារ</a:t>
            </a:r>
            <a:endParaRPr lang="en-US" sz="28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46537" y="4449174"/>
            <a:ext cx="11246069" cy="24611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m-KH" sz="3200" u="sng" dirty="0">
                <a:solidFill>
                  <a:srgbClr val="FF0000"/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ខ្លឹមសារនៃពិធីសារបន្ថែម (មាន ១៧មាត្រា)</a:t>
            </a:r>
          </a:p>
          <a:p>
            <a:pPr marL="685800" indent="-457200" algn="l">
              <a:lnSpc>
                <a:spcPct val="150000"/>
              </a:lnSpc>
              <a:spcBef>
                <a:spcPts val="0"/>
              </a:spcBef>
              <a:buSzPct val="80000"/>
              <a:buFont typeface="Wingdings" pitchFamily="2" charset="2"/>
              <a:buChar char="Ø"/>
            </a:pPr>
            <a:r>
              <a:rPr lang="km-KH" sz="3200" u="sng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ផ្នែកទី១</a:t>
            </a:r>
            <a:r>
              <a:rPr lang="km-KH" sz="32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៖ មាត្រា ១ ដល់ ១១ ចែងពីបទបញ្ញត្តិ</a:t>
            </a:r>
          </a:p>
          <a:p>
            <a:pPr marL="566737" algn="just">
              <a:lnSpc>
                <a:spcPct val="150000"/>
              </a:lnSpc>
              <a:spcBef>
                <a:spcPts val="0"/>
              </a:spcBef>
              <a:buSzPct val="80000"/>
            </a:pPr>
            <a:r>
              <a:rPr lang="km-KH" sz="2800" dirty="0"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 ១</a:t>
            </a: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 ចែងពីការហាមឃាត់។</a:t>
            </a:r>
          </a:p>
          <a:p>
            <a:pPr marL="566737" algn="just">
              <a:lnSpc>
                <a:spcPct val="150000"/>
              </a:lnSpc>
              <a:spcBef>
                <a:spcPts val="0"/>
              </a:spcBef>
              <a:buSzPct val="80000"/>
            </a:pPr>
            <a:r>
              <a:rPr lang="km-KH" sz="2800" dirty="0"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 ២</a:t>
            </a: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 ចែងពីគោលបំណងនៃពិធីសារ។</a:t>
            </a:r>
            <a:endParaRPr lang="km-KH" sz="2800" dirty="0">
              <a:solidFill>
                <a:schemeClr val="accent2">
                  <a:lumMod val="75000"/>
                </a:schemeClr>
              </a:solidFill>
              <a:latin typeface="Khmer OS Niroth" panose="02000506000000020004" pitchFamily="2" charset="0"/>
              <a:cs typeface="Khmer OS Niroth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39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61" y="530352"/>
            <a:ext cx="11835539" cy="563495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ca-ES" sz="3300" b="1" dirty="0">
              <a:latin typeface="Khmer OS System" pitchFamily="2" charset="0"/>
              <a:cs typeface="Khmer OS System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a-ES" sz="32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</a:t>
            </a:r>
            <a:r>
              <a:rPr lang="km-KH" sz="32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sz="32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៣</a:t>
            </a:r>
            <a:r>
              <a:rPr lang="km-KH" sz="32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៣</a:t>
            </a:r>
            <a:r>
              <a:rPr lang="ca-ES" sz="3600" dirty="0">
                <a:latin typeface="Khmer OS Bokor" panose="02000500000000020004" pitchFamily="2" charset="0"/>
                <a:cs typeface="Khmer OS Bokor" panose="02000500000000020004" pitchFamily="2" charset="0"/>
              </a:rPr>
              <a:t>៖  </a:t>
            </a:r>
            <a:r>
              <a:rPr lang="km-KH" sz="3600" dirty="0">
                <a:latin typeface="Khmer OS Bokor" panose="02000500000000020004" pitchFamily="2" charset="0"/>
                <a:cs typeface="Khmer OS Bokor" panose="02000500000000020004" pitchFamily="2" charset="0"/>
              </a:rPr>
              <a:t>បទល្មើសទាក់ទងនឹង</a:t>
            </a:r>
            <a:r>
              <a:rPr lang="ca-ES" sz="3600" dirty="0">
                <a:latin typeface="Khmer OS Bokor" panose="02000500000000020004" pitchFamily="2" charset="0"/>
                <a:cs typeface="Khmer OS Bokor" panose="02000500000000020004" pitchFamily="2" charset="0"/>
              </a:rPr>
              <a:t>ពេស្យាចារកុមារ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a-ES" b="1" dirty="0">
                <a:latin typeface="Khmer OS System" pitchFamily="2" charset="0"/>
                <a:cs typeface="Khmer OS System" pitchFamily="2" charset="0"/>
              </a:rPr>
              <a:t>	</a:t>
            </a:r>
            <a:r>
              <a:rPr lang="ca-E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ជនណា</a:t>
            </a:r>
            <a:r>
              <a:rPr lang="km-KH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ប្រព្រឹត្តបទល្មើសណាមួយដែលមានចែងក្នុងមាត្រា ៣០,៣១ និង ៣២ នៃច្បាប់នេះ</a:t>
            </a:r>
            <a:r>
              <a:rPr lang="ca-E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ត្រូវ</a:t>
            </a:r>
            <a:r>
              <a:rPr lang="ca-ES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ផ្ដន្ទាទោស</a:t>
            </a:r>
            <a:r>
              <a:rPr lang="km-KH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ពី </a:t>
            </a:r>
            <a:r>
              <a:rPr lang="ca-ES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៧ឆ្នាំ ទៅ ១៥ឆ្នាំ</a:t>
            </a:r>
            <a:r>
              <a:rPr lang="km-KH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km-KH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បើបទល្មើសទាក់ទងពេស្យាចារកុមារ។</a:t>
            </a:r>
            <a:endParaRPr lang="ca-ES" b="1" dirty="0">
              <a:latin typeface="Khmer OS System" pitchFamily="2" charset="0"/>
              <a:cs typeface="Khmer OS System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a-ES" b="1" dirty="0">
              <a:latin typeface="Khmer OS System" pitchFamily="2" charset="0"/>
              <a:cs typeface="Khmer OS System" pitchFamily="2" charset="0"/>
            </a:endParaRP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5819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59" y="263471"/>
            <a:ext cx="11154647" cy="644729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a-ES" sz="35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</a:t>
            </a:r>
            <a:r>
              <a:rPr lang="km-KH" sz="35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sz="35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៣៤</a:t>
            </a:r>
            <a:r>
              <a:rPr lang="km-KH" sz="35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sz="3500" dirty="0">
                <a:latin typeface="Khmer OS Bokor" panose="02000500000000020004" pitchFamily="2" charset="0"/>
                <a:cs typeface="Khmer OS Bokor" panose="02000500000000020004" pitchFamily="2" charset="0"/>
              </a:rPr>
              <a:t>៖  ការទិញពេស្យាចារកុមារ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b="1" dirty="0">
                <a:latin typeface="Khmer OS System" pitchFamily="2" charset="0"/>
                <a:cs typeface="Khmer OS System" pitchFamily="2" charset="0"/>
              </a:rPr>
              <a:t>	</a:t>
            </a:r>
            <a:r>
              <a:rPr lang="ca-E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ជនណាទិញពេស្យាចារកុមារ ត្រូវផ្ដន្ទាទោស៖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- បើកុមារពេស្យាចារ អាយុចាប់ពី ១៥ឆ្នាំឡើង ៖</a:t>
            </a:r>
            <a:r>
              <a:rPr lang="ca-ES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ពី ២ឆ្នាំ ទៅ ៥ឆ្នាំ</a:t>
            </a:r>
            <a:r>
              <a:rPr lang="ca-E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។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- បើកុមារពេស្យាចារ អាយុតិចជាង ១៥ឆ្នាំ ៖</a:t>
            </a:r>
            <a:r>
              <a:rPr lang="ca-ES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ពី ៧ឆ្នាំ ទៅ ១៥ឆ្នាំ</a:t>
            </a:r>
            <a:r>
              <a:rPr lang="ca-E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។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a-ES" sz="1300" b="1" dirty="0">
              <a:latin typeface="Khmer OS System" pitchFamily="2" charset="0"/>
              <a:cs typeface="Khmer OS System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a-ES" sz="35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</a:t>
            </a:r>
            <a:r>
              <a:rPr lang="km-KH" sz="35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sz="35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៣៥</a:t>
            </a:r>
            <a:r>
              <a:rPr lang="km-KH" sz="35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sz="3500" dirty="0">
                <a:latin typeface="Khmer OS Bokor" panose="02000500000000020004" pitchFamily="2" charset="0"/>
                <a:cs typeface="Khmer OS Bokor" panose="02000500000000020004" pitchFamily="2" charset="0"/>
              </a:rPr>
              <a:t>៖  អំពើអូសទាញពេស្យាចារកុមារ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b="1" dirty="0">
                <a:latin typeface="Khmer OS System" pitchFamily="2" charset="0"/>
                <a:cs typeface="Khmer OS System" pitchFamily="2" charset="0"/>
              </a:rPr>
              <a:t>	</a:t>
            </a:r>
            <a:r>
              <a:rPr lang="ca-E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ជនណាអូសទាញជនដទៃ ឬផ្សាយពាណិជ្ជកម្ម ក្នុងគោលដៅធ្វើជាអន្តរការីនៃអំពើពេស្យាចារកុមារ ត្រូវ</a:t>
            </a:r>
            <a:r>
              <a:rPr lang="ca-ES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ផ្តន្ទាទោសដាក់ពន្ធនាគារពី ២ឆ្នាំ ទៅ ៥ឆ្នាំនិងពិន័យពី</a:t>
            </a:r>
            <a:r>
              <a:rPr lang="km-KH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ca-ES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៤លាន ទៅ ១០លានរៀល </a:t>
            </a:r>
            <a:r>
              <a:rPr lang="ca-E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។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បើប្រព្រឹត្តជាមុខរបរ ត្រូវ</a:t>
            </a:r>
            <a:r>
              <a:rPr lang="ca-ES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ផ្តន្ទាទោសពី ៥ឆ្នាំ ទៅ ១០ឆ្នាំ </a:t>
            </a:r>
            <a:r>
              <a:rPr lang="ca-E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។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2484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201478"/>
            <a:ext cx="11108152" cy="665652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a-ES" sz="3600" b="1" dirty="0">
                <a:solidFill>
                  <a:schemeClr val="accent2">
                    <a:lumMod val="75000"/>
                  </a:schemeClr>
                </a:solidFill>
                <a:latin typeface="Khmer OS System" pitchFamily="2" charset="0"/>
                <a:cs typeface="Khmer OS System" pitchFamily="2" charset="0"/>
              </a:rPr>
              <a:t>មាត្រា</a:t>
            </a:r>
            <a:r>
              <a:rPr lang="km-KH" sz="3600" b="1" dirty="0">
                <a:solidFill>
                  <a:schemeClr val="accent2">
                    <a:lumMod val="75000"/>
                  </a:schemeClr>
                </a:solidFill>
                <a:latin typeface="Khmer OS System" pitchFamily="2" charset="0"/>
                <a:cs typeface="Khmer OS System" pitchFamily="2" charset="0"/>
              </a:rPr>
              <a:t> </a:t>
            </a:r>
            <a:r>
              <a:rPr lang="ca-ES" sz="3600" b="1" dirty="0">
                <a:solidFill>
                  <a:schemeClr val="accent2">
                    <a:lumMod val="75000"/>
                  </a:schemeClr>
                </a:solidFill>
                <a:latin typeface="Khmer OS System" pitchFamily="2" charset="0"/>
                <a:cs typeface="Khmer OS System" pitchFamily="2" charset="0"/>
              </a:rPr>
              <a:t>៣៦</a:t>
            </a:r>
            <a:r>
              <a:rPr lang="km-KH" sz="3600" b="1" dirty="0">
                <a:solidFill>
                  <a:schemeClr val="accent2">
                    <a:lumMod val="75000"/>
                  </a:schemeClr>
                </a:solidFill>
                <a:latin typeface="Khmer OS System" pitchFamily="2" charset="0"/>
                <a:cs typeface="Khmer OS System" pitchFamily="2" charset="0"/>
              </a:rPr>
              <a:t> </a:t>
            </a:r>
            <a:r>
              <a:rPr lang="ca-ES" sz="3600" dirty="0">
                <a:latin typeface="Khmer OS Bokor" panose="02000500000000020004" pitchFamily="2" charset="0"/>
                <a:cs typeface="Khmer OS Bokor" panose="02000500000000020004" pitchFamily="2" charset="0"/>
              </a:rPr>
              <a:t>៖ ការឲ្យខ្ចីប្រាក់ដោយមានលក្ខខណ្ឌទាក់ទងនៅនឹង  អំពើពេស្យាចារកុមារ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sz="3100" b="1" dirty="0">
                <a:latin typeface="Khmer OS System" pitchFamily="2" charset="0"/>
                <a:cs typeface="Khmer OS System" pitchFamily="2" charset="0"/>
              </a:rPr>
              <a:t>	</a:t>
            </a:r>
            <a:r>
              <a:rPr lang="ca-ES" sz="31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ជនណាឲ្យជនដទៃខ្ចីប្រាក់​ ឬ វត្ថុមានតម្លៃអ្វីមួយដោយភ្ជាប់ទៅនឹងលក្ខខណ្ឌ ដែលតម្រូវឲ្យអនីតិជន ប្រកបរបរពេស្យាចារ ត្រូវ</a:t>
            </a:r>
            <a:r>
              <a:rPr lang="ca-ES" sz="3100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ផ្តន្ទាទោសដាក់ពន្ធនាគារ ពី ៥ឆ្នាំ ទៅ ១០ឆ្នាំ</a:t>
            </a:r>
            <a:r>
              <a:rPr lang="ca-ES" sz="31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។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sz="31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ជនណាឲ្យអនីតិជនខ្ចីប្រាក់​ ឬ វត្ថុមានតម្លៃអ្វីមួយដោយភ្ជាប់ទៅនឹងលក្ខខណ្ឌ ដែលតម្រូវឲ្យអនីតិជន ប្រកបរបរពេស្យាចារ ត្រូវផ្តន្ទាទោសដូចគ្នានឹងកថាខណ្ឌទី</a:t>
            </a:r>
            <a:r>
              <a:rPr lang="km-KH" sz="31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ca-ES" sz="31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១ នៃមាត្រានេះ។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a-ES" sz="1200" b="1" dirty="0">
              <a:latin typeface="Khmer OS System" pitchFamily="2" charset="0"/>
              <a:cs typeface="Khmer OS System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a-ES" sz="3600" b="1" dirty="0">
                <a:solidFill>
                  <a:schemeClr val="accent2">
                    <a:lumMod val="75000"/>
                  </a:schemeClr>
                </a:solidFill>
                <a:latin typeface="Khmer OS System" pitchFamily="2" charset="0"/>
                <a:cs typeface="Khmer OS System" pitchFamily="2" charset="0"/>
              </a:rPr>
              <a:t>មាត្រា</a:t>
            </a:r>
            <a:r>
              <a:rPr lang="km-KH" sz="3600" b="1" dirty="0">
                <a:solidFill>
                  <a:schemeClr val="accent2">
                    <a:lumMod val="75000"/>
                  </a:schemeClr>
                </a:solidFill>
                <a:latin typeface="Khmer OS System" pitchFamily="2" charset="0"/>
                <a:cs typeface="Khmer OS System" pitchFamily="2" charset="0"/>
              </a:rPr>
              <a:t> </a:t>
            </a:r>
            <a:r>
              <a:rPr lang="ca-ES" sz="3600" b="1" dirty="0">
                <a:solidFill>
                  <a:schemeClr val="accent2">
                    <a:lumMod val="75000"/>
                  </a:schemeClr>
                </a:solidFill>
                <a:latin typeface="Khmer OS System" pitchFamily="2" charset="0"/>
                <a:cs typeface="Khmer OS System" pitchFamily="2" charset="0"/>
              </a:rPr>
              <a:t>៣៧</a:t>
            </a:r>
            <a:r>
              <a:rPr lang="km-KH" sz="3600" b="1" dirty="0">
                <a:solidFill>
                  <a:schemeClr val="accent2">
                    <a:lumMod val="75000"/>
                  </a:schemeClr>
                </a:solidFill>
                <a:latin typeface="Khmer OS System" pitchFamily="2" charset="0"/>
                <a:cs typeface="Khmer OS System" pitchFamily="2" charset="0"/>
              </a:rPr>
              <a:t> </a:t>
            </a:r>
            <a:r>
              <a:rPr lang="ca-ES" sz="3600" dirty="0">
                <a:latin typeface="Khmer OS Bokor" panose="02000500000000020004" pitchFamily="2" charset="0"/>
                <a:cs typeface="Khmer OS Bokor" panose="02000500000000020004" pitchFamily="2" charset="0"/>
              </a:rPr>
              <a:t>៖  កិច្ចសន្យានៃអំពើពេស្យាចារកុមារ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sz="3100" b="1" dirty="0">
                <a:latin typeface="Khmer OS System" pitchFamily="2" charset="0"/>
                <a:cs typeface="Khmer OS System" pitchFamily="2" charset="0"/>
              </a:rPr>
              <a:t>	</a:t>
            </a:r>
            <a:r>
              <a:rPr lang="ca-ES" sz="31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ជនណាធ្វើកិច្ចសន្យាជាមួយជនដទៃ ដែលក្នុងកិច្ចសន្យានោះ តម្រូវឲ្យអនីតិជន ប្រកបរបរពេស្យាចារ ត្រូវ</a:t>
            </a:r>
            <a:r>
              <a:rPr lang="ca-ES" sz="3100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ផ្តន្ទាទោសដាក់ពន្ធនាគារ ពី ៥ឆ្នាំ ទៅ ១០ឆ្នាំ</a:t>
            </a:r>
            <a:r>
              <a:rPr lang="km-KH" sz="3100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ca-ES" sz="31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។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sz="31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ជនណាធ្វើកិច្ចសន្យាជាមួយអនីតិជន ដែលក្នុងកិច្ចសន្យានោះតម្រូវឲ្យ</a:t>
            </a:r>
            <a:r>
              <a:rPr lang="km-KH" sz="31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ca-ES" sz="31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អនីតិជន ប្រកបរបរពេស្យាចារ ត្រូវផ្តន្ទាទោសដូចគ្នានឹងកថាខណ្ឌទី ១ នៃមាត្រានេះ</a:t>
            </a:r>
            <a:r>
              <a:rPr lang="km-KH" sz="31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ca-ES" sz="31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។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76521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534692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a-ES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</a:t>
            </a:r>
            <a:r>
              <a:rPr lang="km-KH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៤០</a:t>
            </a:r>
            <a:r>
              <a:rPr lang="km-KH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dirty="0">
                <a:latin typeface="Khmer OS Bokor" panose="02000500000000020004" pitchFamily="2" charset="0"/>
                <a:cs typeface="Khmer OS Bokor" panose="02000500000000020004" pitchFamily="2" charset="0"/>
              </a:rPr>
              <a:t>៖ និយមន័យនៃរូបភាព និង សម្ភារៈ</a:t>
            </a:r>
            <a:r>
              <a:rPr lang="km-KH" dirty="0">
                <a:latin typeface="Khmer OS Bokor" panose="02000500000000020004" pitchFamily="2" charset="0"/>
                <a:cs typeface="Khmer OS Bokor" panose="02000500000000020004" pitchFamily="2" charset="0"/>
              </a:rPr>
              <a:t> </a:t>
            </a:r>
            <a:r>
              <a:rPr lang="ca-ES" dirty="0">
                <a:latin typeface="Khmer OS Bokor" panose="02000500000000020004" pitchFamily="2" charset="0"/>
                <a:cs typeface="Khmer OS Bokor" panose="02000500000000020004" pitchFamily="2" charset="0"/>
              </a:rPr>
              <a:t>អាសអាភាសនៃកុមារ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b="1" dirty="0">
                <a:latin typeface="Khmer OS System" pitchFamily="2" charset="0"/>
                <a:cs typeface="Khmer OS System" pitchFamily="2" charset="0"/>
              </a:rPr>
              <a:t>	</a:t>
            </a: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រូបភាព និង សម្ភារៈអាសអាភាសនៃកុមារ នៅក្នុងច្បាប់នេះមានន័យថា សម្ភារៈដែលអាចមើលឃើញនឹងភ្នែក ដូចជា រូបថត ខ្សែវីដេអូ រួមទាំងសម្ភារៈអេឡិចត្រូនិច ដែលបង្ហាញពីរូបរាងអាក្រាតរបស់អនីតិជនដែលធ្វើឲ្យរំភើប ឬ រំជួលចំណង់ផ្លូវភេទ។</a:t>
            </a:r>
            <a:endParaRPr lang="km-KH" sz="24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9793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478" y="123986"/>
            <a:ext cx="11794210" cy="673401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ca-ES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</a:t>
            </a:r>
            <a:r>
              <a:rPr lang="km-KH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៤១</a:t>
            </a:r>
            <a:r>
              <a:rPr lang="km-KH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sz="3400" dirty="0">
                <a:latin typeface="Khmer OS Bokor" panose="02000500000000020004" pitchFamily="2" charset="0"/>
                <a:cs typeface="Khmer OS Bokor" panose="02000500000000020004" pitchFamily="2" charset="0"/>
              </a:rPr>
              <a:t>៖ រូបភាព និង សម្ភារៈអាសអាភាសនៃកុមារ</a:t>
            </a:r>
          </a:p>
          <a:p>
            <a:pPr marL="0" indent="0" algn="just">
              <a:lnSpc>
                <a:spcPct val="170000"/>
              </a:lnSpc>
              <a:buNone/>
              <a:tabLst>
                <a:tab pos="635000" algn="l"/>
              </a:tabLst>
            </a:pPr>
            <a:r>
              <a:rPr lang="ca-ES" b="1" dirty="0">
                <a:latin typeface="Khmer OS System" pitchFamily="2" charset="0"/>
                <a:cs typeface="Khmer OS System" pitchFamily="2" charset="0"/>
              </a:rPr>
              <a:t>	</a:t>
            </a:r>
            <a:r>
              <a:rPr lang="ca-ES" sz="27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ជនណាចែកចាយ លក់ ជួល  ដាក់តាំង បញ្ចាំង ឬបង្ហាញនៅទីសាធារណៈនូវរូបភាព និង សម្ភារៈអាសអាភាសនៃកុមារត្រូវ</a:t>
            </a:r>
            <a:r>
              <a:rPr lang="ca-ES" sz="2700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ផ្តន្ទាទោសដាក់ពន្ធនាគារ ពី ២ឆ្នាំ ដល់ ៥ឆ្នាំ និងពិន័យជាប្រាក់ពី ៤.០០០.០០០ រៀល ដល់ ១០.០០០.០០០រៀល។ </a:t>
            </a:r>
          </a:p>
          <a:p>
            <a:pPr marL="0" indent="0" algn="just">
              <a:lnSpc>
                <a:spcPct val="170000"/>
              </a:lnSpc>
              <a:buNone/>
              <a:tabLst>
                <a:tab pos="635000" algn="l"/>
              </a:tabLst>
            </a:pPr>
            <a:r>
              <a:rPr lang="ca-ES" sz="27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ជនណាកាន់កាប់ដឹកជញ្ជូន នាំចូល ឬនាំចេញនូវរូបភាព និងសម្ភារៈអាសអាភាសនៃកុមារក្នុងគោលបដៅយកទៅប្រើប្រាស់នៅក្នុងការប្រព្រឹត្តបទល្មើស ដូចមានចែងនៅក្នុងកថាខណ្ឌទី១ខាងលើ ត្រូវផ្តន្ទាទោសដូចគ្នា។</a:t>
            </a:r>
          </a:p>
          <a:p>
            <a:pPr marL="0" indent="0" algn="just">
              <a:lnSpc>
                <a:spcPct val="170000"/>
              </a:lnSpc>
              <a:buNone/>
              <a:tabLst>
                <a:tab pos="635000" algn="l"/>
              </a:tabLst>
            </a:pPr>
            <a:r>
              <a:rPr lang="ca-ES" sz="27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ជនណាផលិតរូបភាព និងសម្ភារៈអាសអាភាសនៃកុមារ ត្រូវ</a:t>
            </a:r>
            <a:r>
              <a:rPr lang="ca-ES" sz="2700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ផ្តន្ទាទោសដាក់ពន្ធនាគារពី ៥ឆ្នាំ ដល់ ១០ឆ្នាំ</a:t>
            </a:r>
            <a:r>
              <a:rPr lang="ca-ES" sz="27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។</a:t>
            </a:r>
          </a:p>
          <a:p>
            <a:pPr marL="0" indent="0" algn="just">
              <a:lnSpc>
                <a:spcPct val="170000"/>
              </a:lnSpc>
              <a:buNone/>
              <a:tabLst>
                <a:tab pos="635000" algn="l"/>
              </a:tabLst>
            </a:pPr>
            <a:r>
              <a:rPr lang="ca-ES" sz="27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ជនណាផលិតរូបភាព និងសម្ភារៈអាសអាភាសនៃកុមារ ក្នុងគោលដៅយកទៅប្រើប្រាស់នៅក្នុងការប្រព្រឹត្តបទល្មើសណាមួយ ដូចមានចែងនៅក្នុងកថាខណ្ឌទី១ និងទី២ខាងលើ ត្រូវ</a:t>
            </a:r>
            <a:r>
              <a:rPr lang="ca-ES" sz="2700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ផ្តន្ទាទោសដាក់ពន្ធនាគារពី ១០ឆ្នាំ ដល់ ២០ឆ្នាំ </a:t>
            </a:r>
            <a:r>
              <a:rPr lang="ca-ES" sz="27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។</a:t>
            </a:r>
            <a:endParaRPr lang="en-AU" sz="2700" dirty="0"/>
          </a:p>
        </p:txBody>
      </p:sp>
    </p:spTree>
    <p:extLst>
      <p:ext uri="{BB962C8B-B14F-4D97-AF65-F5344CB8AC3E}">
        <p14:creationId xmlns:p14="http://schemas.microsoft.com/office/powerpoint/2010/main" val="2409411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464949"/>
            <a:ext cx="10911840" cy="5772363"/>
          </a:xfrm>
        </p:spPr>
        <p:txBody>
          <a:bodyPr/>
          <a:lstStyle/>
          <a:p>
            <a:pPr marL="0" indent="0" algn="ctr">
              <a:buNone/>
            </a:pPr>
            <a:r>
              <a:rPr lang="ca-ES" sz="3400" dirty="0">
                <a:solidFill>
                  <a:schemeClr val="accent2">
                    <a:lumMod val="75000"/>
                  </a:schemeClr>
                </a:solidFill>
                <a:latin typeface="Khmer Mool1" pitchFamily="2" charset="0"/>
                <a:cs typeface="Khmer Mool1" pitchFamily="2" charset="0"/>
              </a:rPr>
              <a:t>ជំពូកទី​ ៦ </a:t>
            </a:r>
            <a:r>
              <a:rPr lang="ca-ES" sz="3200" dirty="0">
                <a:solidFill>
                  <a:schemeClr val="accent2">
                    <a:lumMod val="75000"/>
                  </a:schemeClr>
                </a:solidFill>
                <a:latin typeface="Khmer Mool1" pitchFamily="2" charset="0"/>
                <a:cs typeface="Khmer Mool1" pitchFamily="2" charset="0"/>
              </a:rPr>
              <a:t>	</a:t>
            </a:r>
          </a:p>
          <a:p>
            <a:pPr marL="0" indent="0" algn="ctr">
              <a:buNone/>
            </a:pPr>
            <a:r>
              <a:rPr lang="ca-ES" sz="3200" dirty="0">
                <a:solidFill>
                  <a:schemeClr val="accent2">
                    <a:lumMod val="75000"/>
                  </a:schemeClr>
                </a:solidFill>
                <a:latin typeface="Khmer Mool1" pitchFamily="2" charset="0"/>
                <a:cs typeface="Khmer Mool1" pitchFamily="2" charset="0"/>
              </a:rPr>
              <a:t>អំពើអាសប្រឆាំង និងអនីតិជនអាយុក្រោម១៥ឆ្នាំ</a:t>
            </a:r>
          </a:p>
          <a:p>
            <a:pPr marL="0" indent="0" algn="ctr">
              <a:buNone/>
            </a:pPr>
            <a:endParaRPr lang="ca-ES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ca-ES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</a:t>
            </a:r>
            <a:r>
              <a:rPr lang="km-KH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៤២</a:t>
            </a:r>
            <a:r>
              <a:rPr lang="km-KH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dirty="0">
                <a:latin typeface="Khmer OS Bokor" panose="02000500000000020004" pitchFamily="2" charset="0"/>
                <a:cs typeface="Khmer OS Bokor" panose="02000500000000020004" pitchFamily="2" charset="0"/>
              </a:rPr>
              <a:t>៖ អំពើរួមភេទជាមួយអនីតិជនអាយុក្រោម១៥ឆ្នាំ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sz="2400" b="1" dirty="0">
                <a:latin typeface="Khmer OS System" pitchFamily="2" charset="0"/>
                <a:cs typeface="Khmer OS System" pitchFamily="2" charset="0"/>
              </a:rPr>
              <a:t>	</a:t>
            </a: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ជនណារួមភេទជាមួយជនដទៃ ដែលមានអាយុតិចជាង ១៥ឆ្នាំ ត្រូវ</a:t>
            </a:r>
            <a:r>
              <a:rPr lang="ca-ES" sz="2400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ផ្តន្ទាទោស </a:t>
            </a:r>
            <a:r>
              <a:rPr lang="km-KH" sz="2400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sz="2400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ដាក់ពន្ធនាគារពី ៥ឆ្នាំ ដល់១០ឆ្នាំ</a:t>
            </a: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។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ជនណាមានអាយុ ក្រោម១៥ឆ្នាំ ត្រូវលើកលែងពីការផ្តន្ទាទោស </a:t>
            </a:r>
            <a:r>
              <a:rPr lang="en-U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(</a:t>
            </a:r>
            <a:r>
              <a:rPr lang="ca-E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ម. ៤៤</a:t>
            </a:r>
            <a:r>
              <a:rPr lang="en-U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)</a:t>
            </a:r>
            <a:endParaRPr lang="ca-ES" sz="2400" b="1" dirty="0">
              <a:solidFill>
                <a:srgbClr val="FF0000"/>
              </a:solidFill>
              <a:latin typeface="Khmer OS System" pitchFamily="2" charset="0"/>
              <a:cs typeface="Khmer OS Syste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1737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85980"/>
            <a:ext cx="11294132" cy="64008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ca-ES" sz="36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</a:t>
            </a:r>
            <a:r>
              <a:rPr lang="km-KH" sz="36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sz="36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៤៣</a:t>
            </a:r>
            <a:r>
              <a:rPr lang="km-KH" sz="36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</a:t>
            </a:r>
            <a:r>
              <a:rPr lang="ca-ES" sz="3600" dirty="0">
                <a:latin typeface="Khmer OS Bokor" panose="02000500000000020004" pitchFamily="2" charset="0"/>
                <a:cs typeface="Khmer OS Bokor" panose="02000500000000020004" pitchFamily="2" charset="0"/>
              </a:rPr>
              <a:t>៖ អំពើអាសប្រឆាំងនឹងអនីតិជនអាយុក្រោម១៥ឆ្នាំ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a-ES" b="1" dirty="0">
                <a:latin typeface="Khmer OS System" pitchFamily="2" charset="0"/>
                <a:cs typeface="Khmer OS System" pitchFamily="2" charset="0"/>
              </a:rPr>
              <a:t>	</a:t>
            </a:r>
            <a:r>
              <a:rPr lang="ca-E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អំពើអាសនៅក្នុងច្បាប់នេះ មានន័យថា ជាអំពើនៃការប៉ះពាល់ ឬ ការបង្ហាញកេរភេទ ឬ ផ្នែកភេទផ្សេងទៀតរបស់ជនដទៃ ឬ ការឲ្យជនដទៃប៉ះពាក់កេរភេទ ឬ ផ្នែកភេទផ្សេងទៀតរបស់ជនល្មើសខ្លួនឯង ឬ របស់តតិយជនក្នុងចេតនាធ្វើឲ្យរំជួល ឬ រីករាយដល់ចំណង់ផ្លូវភេទរបស់ជនល្មើស។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a-ES" sz="13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a-E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ជនណាដែលប្រព្រឹត្ត អំពើអាសទៅលើជនដទៃដែលមានអាយុតិចជាង ១៥ឆ្នាំ ត្រូវ</a:t>
            </a:r>
            <a:r>
              <a:rPr lang="ca-ES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ផ្តន្ទាទោសពន្ធនាគារពី ១ឆ្នាំ ដល់ ៣ឆ្នាំ និង ពិន័យជាប្រាក់ពី ២.០០០.០០០រៀល ដល់ ៦.០០០.០០០រៀល។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a-E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 ជនណាដែលប្រព្រឹត្តបទល្មើសដូចមានចែងក្នុងមាត្រា ៤២ ឬ មាត្រានេះ បើមិនរាងចាលទេត្រូវ</a:t>
            </a:r>
            <a:r>
              <a:rPr lang="ca-ES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ផ្តន្ទាទោសដាក់ពន្ធនាគារទ្វេដង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a-E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ជនណាមានអាយុ ក្រោម១៥ឆ្នាំ ត្រូវលើកលែងពីការផ្តន្ទាទោស </a:t>
            </a:r>
            <a:r>
              <a:rPr lang="en-U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(</a:t>
            </a:r>
            <a:r>
              <a:rPr lang="ca-E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ម. ៤៤</a:t>
            </a:r>
            <a:r>
              <a:rPr lang="en-U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9789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548679"/>
            <a:ext cx="11568608" cy="6115591"/>
          </a:xfrm>
        </p:spPr>
        <p:txBody>
          <a:bodyPr>
            <a:normAutofit/>
          </a:bodyPr>
          <a:lstStyle/>
          <a:p>
            <a:pPr marL="573088" indent="-347663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2170113" algn="l"/>
              </a:tabLst>
            </a:pPr>
            <a:r>
              <a:rPr lang="km-KH" sz="26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ក្រម ៣៥១ 	</a:t>
            </a:r>
            <a:r>
              <a:rPr lang="km-KH" sz="2600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-បទរួមភេទជាមួយអនីតិជន ដោយបុព្វញាតិ </a:t>
            </a:r>
          </a:p>
          <a:p>
            <a:pPr marL="573088" indent="-347663" algn="just">
              <a:lnSpc>
                <a:spcPct val="150000"/>
              </a:lnSpc>
              <a:spcBef>
                <a:spcPts val="0"/>
              </a:spcBef>
              <a:buNone/>
              <a:tabLst>
                <a:tab pos="2170113" algn="l"/>
              </a:tabLst>
            </a:pPr>
            <a:r>
              <a:rPr lang="km-KH" sz="2600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		</a:t>
            </a:r>
            <a:r>
              <a:rPr lang="en-US" sz="2600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-</a:t>
            </a:r>
            <a:r>
              <a:rPr lang="km-KH" sz="2600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ទោស ៥-១០ឆ្នាំ</a:t>
            </a:r>
          </a:p>
          <a:p>
            <a:pPr marL="573088" indent="-347663" algn="just">
              <a:buNone/>
              <a:tabLst>
                <a:tab pos="2170113" algn="l"/>
              </a:tabLst>
            </a:pPr>
            <a:endParaRPr lang="ca-ES" sz="200" b="1" dirty="0">
              <a:latin typeface="Khmer OS System" pitchFamily="2" charset="0"/>
              <a:cs typeface="Khmer OS System" pitchFamily="2" charset="0"/>
            </a:endParaRPr>
          </a:p>
          <a:p>
            <a:pPr marL="573088" indent="-347663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2170113" algn="l"/>
              </a:tabLst>
            </a:pPr>
            <a:r>
              <a:rPr lang="km-KH" sz="26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ក្រម ៣៤១ 	</a:t>
            </a:r>
            <a:r>
              <a:rPr lang="km-KH" sz="2600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-បទអាសប្រព្រឹត្តទៅលើអនីតិជនក្រោម១៥ឆ្នាំ </a:t>
            </a:r>
          </a:p>
          <a:p>
            <a:pPr marL="573088" indent="-347663" algn="just">
              <a:lnSpc>
                <a:spcPct val="150000"/>
              </a:lnSpc>
              <a:spcBef>
                <a:spcPts val="0"/>
              </a:spcBef>
              <a:buNone/>
              <a:tabLst>
                <a:tab pos="2170113" algn="l"/>
              </a:tabLst>
            </a:pPr>
            <a:r>
              <a:rPr lang="km-KH" sz="2600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		</a:t>
            </a:r>
            <a:r>
              <a:rPr lang="en-US" sz="2600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-</a:t>
            </a:r>
            <a:r>
              <a:rPr lang="km-KH" sz="2600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ទោស ១-៣ឆ្នាំ ពិន័យជាប្រាក់ ២-៦លាន</a:t>
            </a:r>
          </a:p>
          <a:p>
            <a:pPr marL="573088" indent="-347663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2170113" algn="l"/>
              </a:tabLst>
            </a:pPr>
            <a:r>
              <a:rPr lang="km-KH" sz="26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ក្រម ៣៤២	</a:t>
            </a:r>
            <a:r>
              <a:rPr lang="km-KH" sz="2600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-ស្ថានទម្ងន់ទោស ទោស ២-៥ឆ្នាំ ពិន័យជាប្រាក់ ២-៦លាន</a:t>
            </a:r>
          </a:p>
          <a:p>
            <a:pPr marL="573088" indent="-347663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2170113" algn="l"/>
              </a:tabLst>
            </a:pPr>
            <a:r>
              <a:rPr lang="km-KH" sz="26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ក្រម ៣៤៦	-</a:t>
            </a:r>
            <a:r>
              <a:rPr lang="km-KH" sz="2600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បទរៀបចំបង្ហាញកេរ្តី៍ភេទ ឬទំនាក់ទំនងខាងផ្លូវភេទដោយមាន</a:t>
            </a:r>
          </a:p>
          <a:p>
            <a:pPr marL="225425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2170113" algn="l"/>
              </a:tabLst>
            </a:pPr>
            <a:r>
              <a:rPr lang="km-KH" sz="2600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	ការចូលរួម របស់អនីតិជន ទោស ១-៥ឆ្នាំ ពិន័យជាប្រាក់២-១០លាន។</a:t>
            </a:r>
            <a:endParaRPr lang="en-AU" sz="2600" dirty="0"/>
          </a:p>
        </p:txBody>
      </p:sp>
    </p:spTree>
    <p:extLst>
      <p:ext uri="{BB962C8B-B14F-4D97-AF65-F5344CB8AC3E}">
        <p14:creationId xmlns:p14="http://schemas.microsoft.com/office/powerpoint/2010/main" val="10432537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548680"/>
            <a:ext cx="10911840" cy="5562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m-KH" u="sng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ផ្នែកទី ២ក្រម</a:t>
            </a:r>
            <a:r>
              <a:rPr lang="km-KH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(ការញោះញុងអនីតិជនឲ្យប្រព្រឹត្តអំពើខុសច្បាប់ ឬអំពើគ្រោះថ្នាក់) ៖</a:t>
            </a:r>
          </a:p>
          <a:p>
            <a:pPr marL="0" indent="0">
              <a:buNone/>
            </a:pPr>
            <a:endParaRPr lang="km-KH" u="sng" dirty="0">
              <a:solidFill>
                <a:schemeClr val="accent2">
                  <a:lumMod val="75000"/>
                </a:schemeClr>
              </a:solidFill>
              <a:latin typeface="Khmer OS Niroth" panose="02000506000000020004" pitchFamily="2" charset="0"/>
              <a:cs typeface="Khmer OS Niroth" panose="02000506000000020004" pitchFamily="2" charset="0"/>
            </a:endParaRPr>
          </a:p>
          <a:p>
            <a:pPr marL="914400" indent="-347663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2511425" algn="l"/>
              </a:tabLst>
            </a:pPr>
            <a:r>
              <a:rPr lang="km-KH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ក្រម ៣៤៣	</a:t>
            </a:r>
            <a:r>
              <a:rPr lang="km-KH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- បទញោះញុងអនីតិជនឲ្យបរិភោគគ្រឿងស្រវឹង </a:t>
            </a:r>
          </a:p>
          <a:p>
            <a:pPr marL="338137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2511425" algn="l"/>
              </a:tabLst>
            </a:pPr>
            <a:r>
              <a:rPr lang="km-KH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-</a:t>
            </a:r>
            <a:r>
              <a:rPr lang="km-KH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ទោស ៦ខែ-២ឆ្នាំ ពិន័យជាប្រាក់ ១សែន-៤លាន</a:t>
            </a:r>
          </a:p>
          <a:p>
            <a:pPr marL="914400" indent="-347663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2511425" algn="l"/>
              </a:tabLst>
            </a:pPr>
            <a:r>
              <a:rPr lang="km-KH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ក្រម ៣៤៤ 	</a:t>
            </a:r>
            <a:r>
              <a:rPr lang="km-KH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- បទញោះញុងអនីតិជនឲ្យសុំទាន</a:t>
            </a:r>
          </a:p>
          <a:p>
            <a:pPr marL="338137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2511425" algn="l"/>
              </a:tabLst>
            </a:pPr>
            <a:r>
              <a:rPr lang="km-KH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-</a:t>
            </a:r>
            <a:r>
              <a:rPr lang="km-KH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ទោស ១ខែ-១ឆ្នាំ ពិន័យជាប្រាក់១សែន-២លាន</a:t>
            </a:r>
          </a:p>
          <a:p>
            <a:pPr marL="914400" indent="-347663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2511425" algn="l"/>
              </a:tabLst>
            </a:pPr>
            <a:r>
              <a:rPr lang="km-KH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ក្រម ៣៤៥	</a:t>
            </a:r>
            <a:r>
              <a:rPr lang="km-KH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- បទញោះញុងអនីតិជនឲ្យប្រព្រឹត្តបទឧក្រិដ្ឋ ឬមជ្ឈឹម </a:t>
            </a:r>
          </a:p>
          <a:p>
            <a:pPr marL="338137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2511425" algn="l"/>
              </a:tabLst>
            </a:pPr>
            <a:r>
              <a:rPr lang="km-KH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-</a:t>
            </a:r>
            <a:r>
              <a:rPr lang="km-KH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ទោស ២-៥ឆ្នាំ ពិន័យជាប្រាក់ ៤-១០លាន</a:t>
            </a:r>
            <a:endParaRPr lang="ca-ES" b="1" dirty="0">
              <a:latin typeface="Khmer OS System" pitchFamily="2" charset="0"/>
              <a:cs typeface="Khmer OS System" pitchFamily="2" charset="0"/>
            </a:endParaRPr>
          </a:p>
          <a:p>
            <a:pPr marL="0" indent="0" algn="just">
              <a:buNone/>
            </a:pPr>
            <a:endParaRPr lang="ca-ES" b="1" dirty="0">
              <a:latin typeface="Khmer OS System" pitchFamily="2" charset="0"/>
              <a:cs typeface="Khmer OS System" pitchFamily="2" charset="0"/>
            </a:endParaRPr>
          </a:p>
          <a:p>
            <a:pPr marL="0" indent="0" algn="just">
              <a:buNone/>
            </a:pPr>
            <a:endParaRPr lang="ca-ES" b="1" dirty="0">
              <a:latin typeface="Khmer OS System" pitchFamily="2" charset="0"/>
              <a:cs typeface="Khmer OS System" pitchFamily="2" charset="0"/>
            </a:endParaRPr>
          </a:p>
          <a:p>
            <a:pPr marL="0" indent="0" algn="just">
              <a:buNone/>
            </a:pPr>
            <a:endParaRPr lang="ca-ES" dirty="0">
              <a:solidFill>
                <a:schemeClr val="accent2">
                  <a:lumMod val="75000"/>
                </a:schemeClr>
              </a:solidFill>
              <a:latin typeface="Khmer Mool1" pitchFamily="2" charset="0"/>
              <a:cs typeface="Khmer Mool1" pitchFamily="2" charset="0"/>
            </a:endParaRPr>
          </a:p>
          <a:p>
            <a:pPr marL="0" indent="0" algn="ctr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300016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261257"/>
            <a:ext cx="10911840" cy="636814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a-ES" sz="3600" dirty="0">
                <a:solidFill>
                  <a:schemeClr val="accent2">
                    <a:lumMod val="75000"/>
                  </a:schemeClr>
                </a:solidFill>
                <a:latin typeface="Khmer Mool1" pitchFamily="2" charset="0"/>
                <a:cs typeface="Khmer Mool1" pitchFamily="2" charset="0"/>
              </a:rPr>
              <a:t>  ជំពូកទី​ ៨</a:t>
            </a:r>
            <a:endParaRPr lang="km-KH" sz="3600" dirty="0">
              <a:solidFill>
                <a:schemeClr val="accent2">
                  <a:lumMod val="75000"/>
                </a:schemeClr>
              </a:solidFill>
              <a:latin typeface="Khmer Mool1" pitchFamily="2" charset="0"/>
              <a:cs typeface="Khmer Mool1" pitchFamily="2" charset="0"/>
            </a:endParaRPr>
          </a:p>
          <a:p>
            <a:pPr marL="0" indent="0" algn="ctr">
              <a:buNone/>
            </a:pPr>
            <a:r>
              <a:rPr lang="ca-ES" sz="3600" dirty="0">
                <a:solidFill>
                  <a:schemeClr val="accent2">
                    <a:lumMod val="75000"/>
                  </a:schemeClr>
                </a:solidFill>
                <a:latin typeface="Khmer Mool1" pitchFamily="2" charset="0"/>
                <a:cs typeface="Khmer Mool1" pitchFamily="2" charset="0"/>
              </a:rPr>
              <a:t>បទប្បញ្ញតិបន្ថែម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a-ES" sz="33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 ៤៨ </a:t>
            </a:r>
            <a:r>
              <a:rPr lang="ca-ES" sz="3300" dirty="0">
                <a:latin typeface="Khmer OS Bokor" panose="02000500000000020004" pitchFamily="2" charset="0"/>
                <a:cs typeface="Khmer OS Bokor" panose="02000500000000020004" pitchFamily="2" charset="0"/>
              </a:rPr>
              <a:t>៖ ទោសបន្ថែម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a-ES" sz="2600" b="1" dirty="0">
                <a:solidFill>
                  <a:schemeClr val="accent2">
                    <a:lumMod val="75000"/>
                  </a:schemeClr>
                </a:solidFill>
                <a:latin typeface="Khmer OS System" pitchFamily="2" charset="0"/>
                <a:cs typeface="Khmer OS System" pitchFamily="2" charset="0"/>
              </a:rPr>
              <a:t>	</a:t>
            </a:r>
            <a:r>
              <a:rPr lang="ca-ES" sz="26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ចំពោះបទល្មើស ដែលមានចែងនៅក្នុងច្បាប់នេះ អាចទទួលទោសបន្ថែមដូចតទៅ ៖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a-ES" sz="26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១-</a:t>
            </a:r>
            <a:r>
              <a:rPr lang="km-KH" sz="26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ca-ES" sz="26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រឹបអូសឧបករណ៍ សម្ភារៈ ឬ វត្ថុទាំងឡាយដែលត្រូវបានប្រើប្រាស់ ឬ នឹងត្រូវប្រើប្រាស់ក្នុងការប្រព្រឹត្តបទល្មើស។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a-ES" sz="26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២- រឹបអូសសម្ភារៈទាំងឡាយ ដែលជាកម្មវត្ថុ នៃបទល្មើស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a-ES" sz="26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៣- រឹបអូសប្រាក់ចំណូល ឬទ្រព្យដែលរកបាន ឬជាផលនៃបទល្មើស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a-ES" sz="26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៤- បិទការផលិត ដែលបម្រើដល់ការប្រព្រឹត្តបទល្មើស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a-ES" sz="26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៥- ការដាក់កំហិតលើសិទ្ធិពលរដ្ឋ និង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ca-ES" sz="26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៦- </a:t>
            </a:r>
            <a:r>
              <a:rPr lang="ca-ES" sz="2600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ការហាមឃាត់ការស្នាក់នៅ </a:t>
            </a:r>
            <a:r>
              <a:rPr lang="ca-ES" sz="26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។</a:t>
            </a:r>
            <a:endParaRPr lang="ca-ES" sz="2600" b="1" dirty="0">
              <a:solidFill>
                <a:schemeClr val="accent2">
                  <a:lumMod val="75000"/>
                </a:schemeClr>
              </a:solidFill>
              <a:latin typeface="Khmer OS System" pitchFamily="2" charset="0"/>
              <a:cs typeface="Khmer OS System" pitchFamily="2" charset="0"/>
            </a:endParaRPr>
          </a:p>
          <a:p>
            <a:pPr marL="0" indent="0" algn="just">
              <a:buNone/>
            </a:pPr>
            <a:endParaRPr lang="ca-ES" b="1" dirty="0">
              <a:latin typeface="Khmer OS System" pitchFamily="2" charset="0"/>
              <a:cs typeface="Khmer OS System" pitchFamily="2" charset="0"/>
            </a:endParaRPr>
          </a:p>
          <a:p>
            <a:pPr marL="0" indent="0" algn="just">
              <a:buNone/>
            </a:pPr>
            <a:endParaRPr lang="ca-ES" b="1" dirty="0">
              <a:latin typeface="Khmer OS System" pitchFamily="2" charset="0"/>
              <a:cs typeface="Khmer OS System" pitchFamily="2" charset="0"/>
            </a:endParaRPr>
          </a:p>
          <a:p>
            <a:pPr marL="0" indent="0" algn="just">
              <a:buNone/>
            </a:pPr>
            <a:endParaRPr lang="ca-ES" b="1" dirty="0">
              <a:latin typeface="Khmer OS System" pitchFamily="2" charset="0"/>
              <a:cs typeface="Khmer OS System" pitchFamily="2" charset="0"/>
            </a:endParaRPr>
          </a:p>
          <a:p>
            <a:pPr marL="0" indent="0" algn="just">
              <a:buNone/>
            </a:pPr>
            <a:endParaRPr lang="ca-ES" dirty="0">
              <a:solidFill>
                <a:schemeClr val="accent2">
                  <a:lumMod val="75000"/>
                </a:schemeClr>
              </a:solidFill>
              <a:latin typeface="Khmer Mool1" pitchFamily="2" charset="0"/>
              <a:cs typeface="Khmer Mool1" pitchFamily="2" charset="0"/>
            </a:endParaRPr>
          </a:p>
          <a:p>
            <a:pPr marL="0" indent="0" algn="ctr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340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63773" y="728420"/>
            <a:ext cx="12028227" cy="618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algn="just">
              <a:lnSpc>
                <a:spcPct val="150000"/>
              </a:lnSpc>
              <a:spcBef>
                <a:spcPts val="0"/>
              </a:spcBef>
              <a:buSzPct val="80000"/>
              <a:tabLst>
                <a:tab pos="1487488" algn="l"/>
              </a:tabLst>
            </a:pPr>
            <a:r>
              <a:rPr lang="km-KH" sz="2800" dirty="0"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 ៣</a:t>
            </a: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 ចែងពីការធានាជាអប្បបរមានូវការផ្ទន្ទាទោសក្រោមច្បាប់របស់រដ្ឋភាគី។</a:t>
            </a:r>
          </a:p>
          <a:p>
            <a:pPr marL="171450" algn="just">
              <a:lnSpc>
                <a:spcPct val="150000"/>
              </a:lnSpc>
              <a:spcBef>
                <a:spcPts val="0"/>
              </a:spcBef>
              <a:buSzPct val="80000"/>
              <a:tabLst>
                <a:tab pos="1597025" algn="l"/>
              </a:tabLst>
            </a:pPr>
            <a:r>
              <a:rPr lang="km-KH" sz="2800" dirty="0"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 ៤</a:t>
            </a: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  ចែងពីការចាត់វិធានការកិច្ចសហប្រតិបត្តិការចាំបាច់ ដើម្បីបង្កើត</a:t>
            </a:r>
          </a:p>
          <a:p>
            <a:pPr marL="171450" algn="just">
              <a:lnSpc>
                <a:spcPct val="150000"/>
              </a:lnSpc>
              <a:spcBef>
                <a:spcPts val="0"/>
              </a:spcBef>
              <a:buSzPct val="80000"/>
              <a:tabLst>
                <a:tab pos="1597025" algn="l"/>
              </a:tabLst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យុត្តាធិការរបស់ខ្លួនក្នុងការគ្រប់គ្រងបទល្មើស។</a:t>
            </a:r>
          </a:p>
          <a:p>
            <a:pPr marL="171450" algn="just">
              <a:lnSpc>
                <a:spcPct val="150000"/>
              </a:lnSpc>
              <a:spcBef>
                <a:spcPts val="0"/>
              </a:spcBef>
              <a:buSzPct val="80000"/>
              <a:tabLst>
                <a:tab pos="1597025" algn="l"/>
              </a:tabLst>
            </a:pPr>
            <a:r>
              <a:rPr lang="km-KH" sz="2800" dirty="0"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មាត្រា៥,៦</a:t>
            </a: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-ចែងពីកិច្ចព្រមព្រៀងបត្យាប័ន។</a:t>
            </a:r>
          </a:p>
          <a:p>
            <a:pPr marL="171450" algn="just">
              <a:lnSpc>
                <a:spcPct val="150000"/>
              </a:lnSpc>
              <a:spcBef>
                <a:spcPts val="0"/>
              </a:spcBef>
              <a:buSzPct val="80000"/>
              <a:tabLst>
                <a:tab pos="1597025" algn="l"/>
              </a:tabLst>
            </a:pPr>
            <a:r>
              <a:rPr lang="km-KH" sz="2800" dirty="0"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 ៧</a:t>
            </a: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 ចែងពីការឃាត់ទុក ឬរឹបអូសសម្ភារៈ ទ្រព្យ ដែលស្ថិតក្រោមបទបញ្ញត្តិនៃ</a:t>
            </a:r>
          </a:p>
          <a:p>
            <a:pPr marL="171450" algn="just">
              <a:lnSpc>
                <a:spcPct val="150000"/>
              </a:lnSpc>
              <a:spcBef>
                <a:spcPts val="0"/>
              </a:spcBef>
              <a:buSzPct val="80000"/>
              <a:tabLst>
                <a:tab pos="1597025" algn="l"/>
              </a:tabLst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ច្បាប់ជាតិរបស់រដ្ឋភាគី។</a:t>
            </a:r>
          </a:p>
        </p:txBody>
      </p:sp>
    </p:spTree>
    <p:extLst>
      <p:ext uri="{BB962C8B-B14F-4D97-AF65-F5344CB8AC3E}">
        <p14:creationId xmlns:p14="http://schemas.microsoft.com/office/powerpoint/2010/main" val="170132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57423" y="217714"/>
            <a:ext cx="11373320" cy="6477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737" algn="just">
              <a:lnSpc>
                <a:spcPct val="150000"/>
              </a:lnSpc>
              <a:spcBef>
                <a:spcPts val="0"/>
              </a:spcBef>
              <a:buSzPct val="80000"/>
            </a:pPr>
            <a:endParaRPr lang="km-KH" sz="28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46537" y="1763486"/>
            <a:ext cx="11246069" cy="4942114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m-KH" sz="3200" u="sng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បទដ្ឋានគតិយុត្តិ </a:t>
            </a:r>
            <a:r>
              <a:rPr lang="km-KH" sz="32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(ពាក់ព័ន្ធកិច្ចការពារកុមារ)</a:t>
            </a:r>
          </a:p>
          <a:p>
            <a:pPr algn="l"/>
            <a:endParaRPr lang="km-KH" sz="1000" dirty="0">
              <a:solidFill>
                <a:schemeClr val="accent2">
                  <a:lumMod val="75000"/>
                </a:schemeClr>
              </a:solidFill>
              <a:latin typeface="Khmer OS Niroth" panose="02000506000000020004" pitchFamily="2" charset="0"/>
              <a:cs typeface="Khmer OS Niroth" panose="02000506000000020004" pitchFamily="2" charset="0"/>
            </a:endParaRPr>
          </a:p>
          <a:p>
            <a:pPr marL="685800" indent="-228600" algn="l">
              <a:lnSpc>
                <a:spcPct val="15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អនុក្រឹត្ស ១៩១ ចុះថ្ងៃទី ១៩/០៥/១៤ ស្តីពីការកំណត់មណ្ឌលកំសាន្ត សម្រាប់មនុស្សចាស់ ។</a:t>
            </a:r>
          </a:p>
          <a:p>
            <a:pPr marL="685800" indent="-228600" algn="l">
              <a:lnSpc>
                <a:spcPct val="15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ប្រកាស ស្តីពី ពលកម្មកុមារ</a:t>
            </a:r>
          </a:p>
          <a:p>
            <a:pPr marL="685800" indent="-228600" algn="l">
              <a:lnSpc>
                <a:spcPct val="15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endParaRPr lang="km-KH" sz="28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2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57423" y="217714"/>
            <a:ext cx="11373320" cy="6477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737" algn="just">
              <a:lnSpc>
                <a:spcPct val="150000"/>
              </a:lnSpc>
              <a:spcBef>
                <a:spcPts val="0"/>
              </a:spcBef>
              <a:buSzPct val="80000"/>
            </a:pPr>
            <a:endParaRPr lang="km-KH" sz="28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46537" y="217714"/>
            <a:ext cx="11246069" cy="6487886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m-KH" sz="3200" u="sng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យន្តការជាតិអនុវត្ត</a:t>
            </a:r>
            <a:endParaRPr lang="km-KH" sz="3200" dirty="0">
              <a:solidFill>
                <a:schemeClr val="accent2">
                  <a:lumMod val="75000"/>
                </a:schemeClr>
              </a:solidFill>
              <a:latin typeface="Khmer OS Niroth" panose="02000506000000020004" pitchFamily="2" charset="0"/>
              <a:cs typeface="Khmer OS Niroth" panose="02000506000000020004" pitchFamily="2" charset="0"/>
            </a:endParaRPr>
          </a:p>
          <a:p>
            <a:pPr algn="l"/>
            <a:endParaRPr lang="km-KH" sz="1000" dirty="0">
              <a:solidFill>
                <a:schemeClr val="accent2">
                  <a:lumMod val="75000"/>
                </a:schemeClr>
              </a:solidFill>
              <a:latin typeface="Khmer OS Niroth" panose="02000506000000020004" pitchFamily="2" charset="0"/>
              <a:cs typeface="Khmer OS Niroth" panose="02000506000000020004" pitchFamily="2" charset="0"/>
            </a:endParaRPr>
          </a:p>
          <a:p>
            <a:pPr marL="685800" indent="-228600" algn="l">
              <a:lnSpc>
                <a:spcPct val="15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គ.ជ.ប.ជ (ថ្នាក់ជាតិ</a:t>
            </a:r>
            <a:r>
              <a:rPr lang="en-US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+</a:t>
            </a: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ថ្នាក់ក្រោមជាតិ)</a:t>
            </a:r>
          </a:p>
          <a:p>
            <a:pPr marL="685800" indent="-228600" algn="l">
              <a:lnSpc>
                <a:spcPct val="15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ក្រុមប្រឹក្សាជាតិកម្ពុជាដើម្បីកុមារ (ថ្នាក់ជាតិ</a:t>
            </a:r>
            <a:r>
              <a:rPr lang="en-US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+</a:t>
            </a: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ថ្នាក់ក្រោមជាតិ)</a:t>
            </a:r>
          </a:p>
          <a:p>
            <a:pPr marL="914400" indent="-457200" algn="l">
              <a:lnSpc>
                <a:spcPct val="15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q"/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គណៈកម្មការការពារកុមារថ្នាក់ជាតិ</a:t>
            </a:r>
          </a:p>
          <a:p>
            <a:pPr marL="685800" indent="-228600" algn="l">
              <a:lnSpc>
                <a:spcPct val="15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គណៈកម្មាធិការជាតិប្រឆាំងទារុណកម្ម</a:t>
            </a:r>
          </a:p>
          <a:p>
            <a:pPr marL="685800" indent="-228600" algn="l">
              <a:lnSpc>
                <a:spcPct val="15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គណៈកម្មាធិការសុវត្ថិភាពកុមារក្នុងវិស័យទេសចរណ៍</a:t>
            </a:r>
          </a:p>
          <a:p>
            <a:pPr marL="685800" indent="-228600" algn="l">
              <a:lnSpc>
                <a:spcPct val="15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គណៈកម្មាធិការទទួលបន្ទុកកិច្ចការនារី និងកុមារ</a:t>
            </a:r>
          </a:p>
          <a:p>
            <a:pPr marL="685800" indent="-228600" algn="l">
              <a:lnSpc>
                <a:spcPct val="15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គណៈកម្មាធិការពិគ្រោះយោបល់កិច្ចការស្ត្រី និងកុមារ</a:t>
            </a:r>
          </a:p>
          <a:p>
            <a:pPr marL="685800" indent="-228600" algn="l">
              <a:lnSpc>
                <a:spcPct val="15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គណៈកម្មាធិការជាតិប្រឆាំងពលកម្មកុមារ</a:t>
            </a:r>
          </a:p>
        </p:txBody>
      </p:sp>
    </p:spTree>
    <p:extLst>
      <p:ext uri="{BB962C8B-B14F-4D97-AF65-F5344CB8AC3E}">
        <p14:creationId xmlns:p14="http://schemas.microsoft.com/office/powerpoint/2010/main" val="309423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57423" y="217714"/>
            <a:ext cx="11373320" cy="6477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737" algn="just">
              <a:lnSpc>
                <a:spcPct val="150000"/>
              </a:lnSpc>
              <a:spcBef>
                <a:spcPts val="0"/>
              </a:spcBef>
              <a:buSzPct val="80000"/>
            </a:pPr>
            <a:endParaRPr lang="km-KH" sz="28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46537" y="217714"/>
            <a:ext cx="11246069" cy="6487886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m-KH" sz="3200" u="sng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បញ្ហាប្រឈម</a:t>
            </a:r>
            <a:endParaRPr lang="km-KH" sz="3200" dirty="0">
              <a:solidFill>
                <a:schemeClr val="accent2">
                  <a:lumMod val="75000"/>
                </a:schemeClr>
              </a:solidFill>
              <a:latin typeface="Khmer OS Niroth" panose="02000506000000020004" pitchFamily="2" charset="0"/>
              <a:cs typeface="Khmer OS Niroth" panose="02000506000000020004" pitchFamily="2" charset="0"/>
            </a:endParaRPr>
          </a:p>
          <a:p>
            <a:pPr algn="l">
              <a:lnSpc>
                <a:spcPct val="150000"/>
              </a:lnSpc>
            </a:pPr>
            <a:r>
              <a:rPr lang="km-KH" sz="3200" dirty="0">
                <a:solidFill>
                  <a:srgbClr val="0070C0"/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-គម្លាត ការយល់ដឹង សមត្ថភាព និងឧបសគ្គ</a:t>
            </a:r>
            <a:endParaRPr lang="en-US" sz="2800" b="1" u="sng" dirty="0">
              <a:solidFill>
                <a:srgbClr val="0070C0"/>
              </a:solidFill>
              <a:latin typeface="Khmer OS Battambang" pitchFamily="2" charset="0"/>
              <a:cs typeface="Khmer OS Battambang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100" b="1" u="sng" dirty="0">
                <a:solidFill>
                  <a:srgbClr val="C00000"/>
                </a:solidFill>
                <a:latin typeface="Khmer OS Battambang" pitchFamily="2" charset="0"/>
                <a:cs typeface="Khmer OS Battambang" pitchFamily="2" charset="0"/>
              </a:rPr>
              <a:t> </a:t>
            </a:r>
            <a:endParaRPr lang="km-KH" sz="2800" b="1" dirty="0">
              <a:solidFill>
                <a:srgbClr val="C00000"/>
              </a:solidFill>
              <a:latin typeface="Khmer OS Battambang" pitchFamily="2" charset="0"/>
              <a:cs typeface="Khmer OS Battambang" pitchFamily="2" charset="0"/>
            </a:endParaRPr>
          </a:p>
          <a:p>
            <a:pPr algn="l">
              <a:lnSpc>
                <a:spcPct val="150000"/>
              </a:lnSpc>
            </a:pPr>
            <a:r>
              <a:rPr lang="km-KH" sz="2800" b="1" dirty="0">
                <a:solidFill>
                  <a:srgbClr val="C00000"/>
                </a:solidFill>
                <a:latin typeface="Khmer OS Battambang" pitchFamily="2" charset="0"/>
                <a:cs typeface="Khmer OS Battambang" pitchFamily="2" charset="0"/>
              </a:rPr>
              <a:t>  </a:t>
            </a:r>
            <a:r>
              <a:rPr lang="en-US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</a:t>
            </a: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បញ្ហាជួញដូរមនុស្ស គឺជាបញ្ហាសាកល ប៉ុន្តែវាជារឿងថ្មី សំរាប់អ្នក</a:t>
            </a:r>
          </a:p>
          <a:p>
            <a:pPr algn="l">
              <a:lnSpc>
                <a:spcPct val="150000"/>
              </a:lnSpc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  អនុវត្ត កិច្ចការងារនេះ ដោយប្រឈមទៅនឹងបញ្ហា ៖</a:t>
            </a:r>
          </a:p>
          <a:p>
            <a:pPr algn="l">
              <a:lnSpc>
                <a:spcPct val="150000"/>
              </a:lnSpc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</a:t>
            </a:r>
            <a:r>
              <a:rPr lang="en-US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</a:t>
            </a: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ការយល់ដឹង</a:t>
            </a:r>
          </a:p>
          <a:p>
            <a:pPr algn="l">
              <a:lnSpc>
                <a:spcPct val="150000"/>
              </a:lnSpc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</a:t>
            </a:r>
            <a:r>
              <a:rPr lang="en-US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</a:t>
            </a: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សមត្ថភាព</a:t>
            </a:r>
          </a:p>
          <a:p>
            <a:pPr algn="l">
              <a:lnSpc>
                <a:spcPct val="150000"/>
              </a:lnSpc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</a:t>
            </a:r>
            <a:r>
              <a:rPr lang="en-US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</a:t>
            </a: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ជំនាញ ឯកទេស</a:t>
            </a:r>
          </a:p>
          <a:p>
            <a:pPr algn="l">
              <a:lnSpc>
                <a:spcPct val="150000"/>
              </a:lnSpc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</a:t>
            </a:r>
            <a:r>
              <a:rPr lang="en-US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</a:t>
            </a: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បទពិសោធន៍</a:t>
            </a:r>
          </a:p>
          <a:p>
            <a:pPr algn="l">
              <a:lnSpc>
                <a:spcPct val="150000"/>
              </a:lnSpc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</a:t>
            </a:r>
            <a:r>
              <a:rPr lang="en-US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</a:t>
            </a: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ឧបករណ៍ សំភារៈ មធ្យោបាយ</a:t>
            </a:r>
          </a:p>
          <a:p>
            <a:pPr algn="l">
              <a:lnSpc>
                <a:spcPct val="150000"/>
              </a:lnSpc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- ការអនុវត្តន៍កិច្ចសហប្រតិបត្តិការសង្គ្រោះជនរងគ្រោះ</a:t>
            </a:r>
          </a:p>
          <a:p>
            <a:pPr algn="l">
              <a:lnSpc>
                <a:spcPct val="150000"/>
              </a:lnSpc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</a:t>
            </a:r>
            <a:r>
              <a:rPr lang="en-US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</a:t>
            </a: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ច្បាប់ជាតិ និងអន្តរជាតិ</a:t>
            </a:r>
            <a:endParaRPr lang="km-KH" sz="2800" b="1" dirty="0">
              <a:latin typeface="Khmer OS Battambang" pitchFamily="2" charset="0"/>
              <a:cs typeface="Khmer OS Battambang" pitchFamily="2" charset="0"/>
            </a:endParaRPr>
          </a:p>
          <a:p>
            <a:pPr marL="685800" indent="-228600" algn="l">
              <a:lnSpc>
                <a:spcPct val="15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endParaRPr lang="km-KH" sz="28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87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83499" y="836712"/>
            <a:ext cx="9261375" cy="4170717"/>
          </a:xfrm>
        </p:spPr>
        <p:txBody>
          <a:bodyPr/>
          <a:lstStyle/>
          <a:p>
            <a:pPr algn="ctr"/>
            <a:r>
              <a:rPr lang="km-KH" dirty="0">
                <a:solidFill>
                  <a:schemeClr val="accent1">
                    <a:lumMod val="50000"/>
                  </a:schemeClr>
                </a:solidFill>
                <a:latin typeface="Khmer Mool1" pitchFamily="2" charset="0"/>
                <a:cs typeface="Khmer Mool1" pitchFamily="2" charset="0"/>
              </a:rPr>
              <a:t>សូ</a:t>
            </a:r>
            <a:r>
              <a:rPr lang="ca-ES" dirty="0">
                <a:solidFill>
                  <a:schemeClr val="accent1">
                    <a:lumMod val="50000"/>
                  </a:schemeClr>
                </a:solidFill>
                <a:latin typeface="Khmer Mool1" pitchFamily="2" charset="0"/>
                <a:cs typeface="Khmer Mool1" pitchFamily="2" charset="0"/>
              </a:rPr>
              <a:t>មអរគុណ!</a:t>
            </a:r>
            <a:br>
              <a:rPr lang="km-KH" dirty="0">
                <a:latin typeface="Khmer Mool1" pitchFamily="2" charset="0"/>
                <a:cs typeface="Khmer Mool1" pitchFamily="2" charset="0"/>
              </a:rPr>
            </a:br>
            <a:endParaRPr lang="en-AU" dirty="0">
              <a:solidFill>
                <a:srgbClr val="0070C0"/>
              </a:solidFill>
              <a:latin typeface="Khmer Mool1" pitchFamily="2" charset="0"/>
              <a:cs typeface="Khmer Mool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419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63773" y="150126"/>
            <a:ext cx="12028227" cy="6760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algn="just">
              <a:lnSpc>
                <a:spcPct val="150000"/>
              </a:lnSpc>
              <a:spcBef>
                <a:spcPts val="0"/>
              </a:spcBef>
              <a:buSzPct val="80000"/>
              <a:tabLst>
                <a:tab pos="1487488" algn="l"/>
              </a:tabLst>
            </a:pPr>
            <a:endParaRPr lang="km-KH" sz="2800" dirty="0">
              <a:latin typeface="Khmer OS Niroth" panose="02000506000000020004" pitchFamily="2" charset="0"/>
              <a:cs typeface="Khmer OS Niroth" panose="02000506000000020004" pitchFamily="2" charset="0"/>
            </a:endParaRPr>
          </a:p>
          <a:p>
            <a:pPr marL="171450" algn="just">
              <a:lnSpc>
                <a:spcPct val="150000"/>
              </a:lnSpc>
              <a:spcBef>
                <a:spcPts val="0"/>
              </a:spcBef>
              <a:buSzPct val="80000"/>
              <a:tabLst>
                <a:tab pos="1597025" algn="l"/>
              </a:tabLst>
            </a:pPr>
            <a:r>
              <a:rPr lang="km-KH" sz="2800" dirty="0"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 ៨</a:t>
            </a: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 	ចែងពីការអនុម័តវិធានការសមស្របដើម្បីការពារសិទ្ធិកុមាររងគ្រោះ នៅ</a:t>
            </a:r>
          </a:p>
          <a:p>
            <a:pPr marL="171450" algn="just">
              <a:lnSpc>
                <a:spcPct val="150000"/>
              </a:lnSpc>
              <a:spcBef>
                <a:spcPts val="0"/>
              </a:spcBef>
              <a:buSzPct val="80000"/>
              <a:tabLst>
                <a:tab pos="1597025" algn="l"/>
              </a:tabLst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គ្រប់ដំណាក់កាលនៃនីតិវិធីព្រហ្មទណ្ឌ។</a:t>
            </a:r>
          </a:p>
          <a:p>
            <a:pPr marL="171450" algn="just">
              <a:lnSpc>
                <a:spcPct val="150000"/>
              </a:lnSpc>
              <a:spcBef>
                <a:spcPts val="0"/>
              </a:spcBef>
              <a:buSzPct val="80000"/>
              <a:tabLst>
                <a:tab pos="1597025" algn="l"/>
              </a:tabLst>
            </a:pPr>
            <a:r>
              <a:rPr lang="km-KH" sz="2800" dirty="0"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 ៩</a:t>
            </a: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 	ចែងពីការពង្រឹងការអនុវត្ត និងផ្សព្វផ្សាយច្បាប់ វិធានការរដ្ឋបាល </a:t>
            </a:r>
          </a:p>
          <a:p>
            <a:pPr marL="171450" algn="just">
              <a:lnSpc>
                <a:spcPct val="150000"/>
              </a:lnSpc>
              <a:spcBef>
                <a:spcPts val="0"/>
              </a:spcBef>
              <a:buSzPct val="80000"/>
              <a:tabLst>
                <a:tab pos="1597025" algn="l"/>
              </a:tabLst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គោលនយោបាយ និងកម្មវិធីសង្គម ដើម្បីបង្ការបទល្មើស។</a:t>
            </a:r>
          </a:p>
          <a:p>
            <a:pPr marL="171450" algn="just">
              <a:lnSpc>
                <a:spcPct val="150000"/>
              </a:lnSpc>
              <a:spcBef>
                <a:spcPts val="0"/>
              </a:spcBef>
              <a:buSzPct val="80000"/>
              <a:tabLst>
                <a:tab pos="1487488" algn="l"/>
              </a:tabLst>
            </a:pPr>
            <a:r>
              <a:rPr lang="km-KH" sz="2800" dirty="0"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មាត្រា១០</a:t>
            </a: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 ចែងពីការចាត់វិធានការដើម្បីពង្រឹងកិច្ចសហប្រតិបត្តិការអន្តរជាតិ តាមការ</a:t>
            </a:r>
          </a:p>
          <a:p>
            <a:pPr marL="171450" algn="just">
              <a:lnSpc>
                <a:spcPct val="150000"/>
              </a:lnSpc>
              <a:spcBef>
                <a:spcPts val="0"/>
              </a:spcBef>
              <a:buSzPct val="80000"/>
              <a:tabLst>
                <a:tab pos="1487488" algn="l"/>
              </a:tabLst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 ការព្រមព្រៀងពហុភាគីថ្នាក់តំបន់ និងទ្វេរភាគី។</a:t>
            </a:r>
          </a:p>
          <a:p>
            <a:pPr marL="171450" algn="just">
              <a:lnSpc>
                <a:spcPct val="150000"/>
              </a:lnSpc>
              <a:spcBef>
                <a:spcPts val="0"/>
              </a:spcBef>
              <a:buSzPct val="80000"/>
              <a:tabLst>
                <a:tab pos="1597025" algn="l"/>
              </a:tabLst>
            </a:pPr>
            <a:r>
              <a:rPr lang="km-KH" sz="2800" dirty="0"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មាត្រា១១</a:t>
            </a: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 គ្មានបទប្បញ្ញត្តិណាមួយនៃពិធីសារនេះ ប៉ះពាល់ដល់បទប្បញ្ញត្តិច្បាប់ជាតិ </a:t>
            </a:r>
          </a:p>
          <a:p>
            <a:pPr marL="171450" algn="just">
              <a:lnSpc>
                <a:spcPct val="150000"/>
              </a:lnSpc>
              <a:spcBef>
                <a:spcPts val="0"/>
              </a:spcBef>
              <a:buSzPct val="80000"/>
              <a:tabLst>
                <a:tab pos="1597025" algn="l"/>
              </a:tabLst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និងអន្តរជាតិនៅជាធរមានរបស់រដ្ឋភាគី។</a:t>
            </a:r>
          </a:p>
        </p:txBody>
      </p:sp>
    </p:spTree>
    <p:extLst>
      <p:ext uri="{BB962C8B-B14F-4D97-AF65-F5344CB8AC3E}">
        <p14:creationId xmlns:p14="http://schemas.microsoft.com/office/powerpoint/2010/main" val="200323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395785"/>
            <a:ext cx="11832771" cy="6359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-457200" algn="l">
              <a:lnSpc>
                <a:spcPct val="150000"/>
              </a:lnSpc>
              <a:spcBef>
                <a:spcPts val="0"/>
              </a:spcBef>
              <a:buSzPct val="80000"/>
              <a:buFont typeface="Wingdings" pitchFamily="2" charset="2"/>
              <a:buChar char="Ø"/>
            </a:pPr>
            <a:r>
              <a:rPr lang="km-KH" sz="3200" u="sng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ផ្នែកទី២</a:t>
            </a:r>
            <a:r>
              <a:rPr lang="km-KH" sz="32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៖ មាត្រា ១២ ចែងពីការត្រួតពិនិត្យតាមដាន និងការធ្វើរបាយការណ៍</a:t>
            </a:r>
          </a:p>
          <a:p>
            <a:pPr marL="388938" algn="l">
              <a:lnSpc>
                <a:spcPct val="150000"/>
              </a:lnSpc>
              <a:spcBef>
                <a:spcPts val="0"/>
              </a:spcBef>
              <a:buSzPct val="80000"/>
              <a:tabLst>
                <a:tab pos="1828800" algn="l"/>
              </a:tabLst>
            </a:pPr>
            <a:r>
              <a:rPr lang="km-KH" sz="2800" dirty="0"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មាត្រា១២</a:t>
            </a: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 បន្ទាប់ពីពិធីសារចូលជាធរមាន រយៈពេល០២ឆ្នាំ រដ្ឋភាគីត្រូវផ្តល់</a:t>
            </a:r>
          </a:p>
          <a:p>
            <a:pPr marL="388938" algn="just">
              <a:lnSpc>
                <a:spcPct val="150000"/>
              </a:lnSpc>
              <a:spcBef>
                <a:spcPts val="0"/>
              </a:spcBef>
              <a:buSzPct val="80000"/>
              <a:tabLst>
                <a:tab pos="1828800" algn="l"/>
              </a:tabLst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របាយការណ៍ ស្តីពីការអនុវត្តពិធីសារជូនគណៈកម្មាធិការសិទ្ធិកុមារ </a:t>
            </a:r>
          </a:p>
          <a:p>
            <a:pPr marL="388938" algn="just">
              <a:lnSpc>
                <a:spcPct val="150000"/>
              </a:lnSpc>
              <a:spcBef>
                <a:spcPts val="0"/>
              </a:spcBef>
              <a:buSzPct val="80000"/>
              <a:tabLst>
                <a:tab pos="1828800" algn="l"/>
              </a:tabLst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នៃ អ.ស.ប និងជាទៀងទាត់រៀងរាល់០៥ឆ្នាំម្តង។</a:t>
            </a:r>
          </a:p>
          <a:p>
            <a:pPr marL="466725" indent="-457200" algn="l">
              <a:lnSpc>
                <a:spcPct val="150000"/>
              </a:lnSpc>
              <a:spcBef>
                <a:spcPts val="0"/>
              </a:spcBef>
              <a:buSzPct val="80000"/>
              <a:buFont typeface="Wingdings" pitchFamily="2" charset="2"/>
              <a:buChar char="Ø"/>
            </a:pPr>
            <a:r>
              <a:rPr lang="km-KH" sz="3200" u="sng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ផ្នែកទី៣</a:t>
            </a:r>
            <a:r>
              <a:rPr lang="km-KH" sz="32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៖ មាត្រា ១៣ ដល់ ១៧ ចែងពីការចូលជាធរមានរបស់ពិធីសារ</a:t>
            </a:r>
          </a:p>
          <a:p>
            <a:pPr marL="388938" algn="just">
              <a:lnSpc>
                <a:spcPct val="150000"/>
              </a:lnSpc>
              <a:spcBef>
                <a:spcPts val="0"/>
              </a:spcBef>
              <a:buSzPct val="80000"/>
              <a:tabLst>
                <a:tab pos="1828800" algn="l"/>
              </a:tabLst>
            </a:pPr>
            <a:r>
              <a:rPr lang="km-KH" sz="2800" dirty="0"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មាត្រា១៣</a:t>
            </a: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 ពិធីសារនេះបើកឲ្យរដ្ឋភាគី ឬរដ្ឋដែលបានចុះហត្ថលេខាលើអនុសញ្ញា </a:t>
            </a:r>
          </a:p>
          <a:p>
            <a:pPr marL="388938" algn="just">
              <a:lnSpc>
                <a:spcPct val="150000"/>
              </a:lnSpc>
              <a:spcBef>
                <a:spcPts val="0"/>
              </a:spcBef>
              <a:buSzPct val="80000"/>
              <a:tabLst>
                <a:tab pos="1828800" algn="l"/>
              </a:tabLst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ស្តីពីសិទ្ធិកុមារ ចុះហត្ថលេខា។</a:t>
            </a:r>
          </a:p>
          <a:p>
            <a:pPr marL="388938" algn="just">
              <a:lnSpc>
                <a:spcPct val="150000"/>
              </a:lnSpc>
              <a:spcBef>
                <a:spcPts val="0"/>
              </a:spcBef>
              <a:buSzPct val="80000"/>
              <a:tabLst>
                <a:tab pos="1828800" algn="l"/>
              </a:tabLst>
            </a:pPr>
            <a:r>
              <a:rPr lang="km-KH" sz="2800" dirty="0"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មាត្រា១៤</a:t>
            </a: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 ពិធីសារនេះចូលជាធរមានក្នុងរយៈពេល ០៣ខែ បន្ទាប់ពីការតម្កល់</a:t>
            </a:r>
          </a:p>
          <a:p>
            <a:pPr marL="388938" algn="just">
              <a:lnSpc>
                <a:spcPct val="150000"/>
              </a:lnSpc>
              <a:spcBef>
                <a:spcPts val="0"/>
              </a:spcBef>
              <a:buSzPct val="80000"/>
              <a:tabLst>
                <a:tab pos="1828800" algn="l"/>
              </a:tabLst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លិខិតុបករណ៍ឲ្យសច្ចាប័ន ឬសុំចូលជាសមាជិក។</a:t>
            </a:r>
          </a:p>
        </p:txBody>
      </p:sp>
    </p:spTree>
    <p:extLst>
      <p:ext uri="{BB962C8B-B14F-4D97-AF65-F5344CB8AC3E}">
        <p14:creationId xmlns:p14="http://schemas.microsoft.com/office/powerpoint/2010/main" val="175528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63773" y="382137"/>
            <a:ext cx="12028227" cy="652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algn="just">
              <a:lnSpc>
                <a:spcPct val="150000"/>
              </a:lnSpc>
              <a:spcBef>
                <a:spcPts val="0"/>
              </a:spcBef>
              <a:buSzPct val="80000"/>
              <a:tabLst>
                <a:tab pos="1597025" algn="l"/>
              </a:tabLst>
            </a:pPr>
            <a:r>
              <a:rPr lang="km-KH" sz="2800" dirty="0"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មាត្រា១៥</a:t>
            </a: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	រដ្ឋភាគីអាចប្រកាសដកខ្លួនចេញពីពិធីសារនេះបានគ្រប់ពេល ដោយ</a:t>
            </a:r>
          </a:p>
          <a:p>
            <a:pPr marL="171450" algn="just">
              <a:lnSpc>
                <a:spcPct val="150000"/>
              </a:lnSpc>
              <a:spcBef>
                <a:spcPts val="0"/>
              </a:spcBef>
              <a:buSzPct val="80000"/>
              <a:tabLst>
                <a:tab pos="1597025" algn="l"/>
              </a:tabLst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ជូនដំណឹងជាលាយល័ក្ខអក្សរ ទៅអគ្គលេខាធិការ អ.ស.ប ។</a:t>
            </a:r>
          </a:p>
          <a:p>
            <a:pPr marL="171450" algn="just">
              <a:lnSpc>
                <a:spcPct val="150000"/>
              </a:lnSpc>
              <a:spcBef>
                <a:spcPts val="0"/>
              </a:spcBef>
              <a:buSzPct val="80000"/>
              <a:tabLst>
                <a:tab pos="1597025" algn="l"/>
              </a:tabLst>
            </a:pPr>
            <a:r>
              <a:rPr lang="km-KH" sz="2800" dirty="0"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មាត្រា១៦</a:t>
            </a: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	រដ្ឋភាគីអាចសុំធ្វើវិសោធនកម្ម និងដាក់សេចក្តីស្នើសុំនេះទៅអគ្គលេខាធិការ</a:t>
            </a:r>
          </a:p>
          <a:p>
            <a:pPr marL="171450" algn="just">
              <a:lnSpc>
                <a:spcPct val="150000"/>
              </a:lnSpc>
              <a:spcBef>
                <a:spcPts val="0"/>
              </a:spcBef>
              <a:buSzPct val="80000"/>
              <a:tabLst>
                <a:tab pos="1597025" algn="l"/>
              </a:tabLst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អ.ស.ប ។</a:t>
            </a:r>
          </a:p>
          <a:p>
            <a:pPr marL="171450" algn="just">
              <a:lnSpc>
                <a:spcPct val="150000"/>
              </a:lnSpc>
              <a:spcBef>
                <a:spcPts val="0"/>
              </a:spcBef>
              <a:buSzPct val="80000"/>
              <a:tabLst>
                <a:tab pos="1597025" algn="l"/>
              </a:tabLst>
            </a:pPr>
            <a:r>
              <a:rPr lang="km-KH" sz="2800" dirty="0"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មាត្រា១៧</a:t>
            </a: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	ចែងពីការបកប្រែភាសា។</a:t>
            </a:r>
          </a:p>
          <a:p>
            <a:pPr marL="171450" algn="just">
              <a:lnSpc>
                <a:spcPct val="150000"/>
              </a:lnSpc>
              <a:spcBef>
                <a:spcPts val="0"/>
              </a:spcBef>
              <a:buSzPct val="80000"/>
              <a:tabLst>
                <a:tab pos="1597025" algn="l"/>
              </a:tabLst>
            </a:pPr>
            <a:endParaRPr lang="km-KH" sz="11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algn="l"/>
            <a:endParaRPr lang="km-KH" sz="1000" dirty="0">
              <a:solidFill>
                <a:schemeClr val="accent2">
                  <a:lumMod val="75000"/>
                </a:schemeClr>
              </a:solidFill>
              <a:latin typeface="Khmer OS Niroth" panose="02000506000000020004" pitchFamily="2" charset="0"/>
              <a:cs typeface="Khmer OS Niroth" panose="02000506000000020004" pitchFamily="2" charset="0"/>
            </a:endParaRPr>
          </a:p>
          <a:p>
            <a:pPr marL="576263" indent="-347663" algn="l">
              <a:lnSpc>
                <a:spcPct val="15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v"/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អនុសញ្ញាអាស៊ានប្រឆាំងការជួញដូរមនុស្សពិសេសស្ត្រី និងកុមារ</a:t>
            </a:r>
          </a:p>
          <a:p>
            <a:pPr marL="228600" algn="l">
              <a:lnSpc>
                <a:spcPct val="150000"/>
              </a:lnSpc>
              <a:spcBef>
                <a:spcPts val="0"/>
              </a:spcBef>
              <a:buSzPct val="80000"/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 (កម្ពុជាផ្តល់សច្ចាប័ន ២៦/០១/២០១៦) ។</a:t>
            </a:r>
          </a:p>
        </p:txBody>
      </p:sp>
    </p:spTree>
    <p:extLst>
      <p:ext uri="{BB962C8B-B14F-4D97-AF65-F5344CB8AC3E}">
        <p14:creationId xmlns:p14="http://schemas.microsoft.com/office/powerpoint/2010/main" val="363943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537" y="450376"/>
            <a:ext cx="11246069" cy="6255224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m-KH" sz="32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ច្បាប់ជាតិ និងបទដ្ឋានគតិយុត្តិពាក់ព័ន្ធ ៖</a:t>
            </a:r>
          </a:p>
          <a:p>
            <a:pPr algn="l"/>
            <a:endParaRPr lang="km-KH" sz="1000" dirty="0">
              <a:solidFill>
                <a:schemeClr val="accent2">
                  <a:lumMod val="75000"/>
                </a:schemeClr>
              </a:solidFill>
              <a:latin typeface="Khmer OS Niroth" panose="02000506000000020004" pitchFamily="2" charset="0"/>
              <a:cs typeface="Khmer OS Niroth" panose="02000506000000020004" pitchFamily="2" charset="0"/>
            </a:endParaRPr>
          </a:p>
          <a:p>
            <a:pPr marL="685800" indent="-228600" algn="l">
              <a:lnSpc>
                <a:spcPct val="15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រដ្ឋធម្មនុញ្ញនៃព្រះរាជាណាចក្រកម្ពុជា</a:t>
            </a:r>
          </a:p>
          <a:p>
            <a:pPr marL="685800" indent="-228600" algn="l">
              <a:lnSpc>
                <a:spcPct val="15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ក្រមនីតិវិធីព្រហ្មទណ្ឌ (២០០៧)</a:t>
            </a:r>
          </a:p>
          <a:p>
            <a:pPr marL="685800" indent="-228600" algn="l">
              <a:lnSpc>
                <a:spcPct val="15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ក្រមព្រហ្មទណ្ឌ (២០១០)</a:t>
            </a:r>
          </a:p>
          <a:p>
            <a:pPr marL="685800" indent="-228600" algn="l">
              <a:lnSpc>
                <a:spcPct val="15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ក្រមនីតិវិធីរដ្ឋប្បវេណី (២០០៦)</a:t>
            </a:r>
          </a:p>
          <a:p>
            <a:pPr marL="685800" indent="-228600" algn="l">
              <a:lnSpc>
                <a:spcPct val="15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ក្រមរដ្ឋប្បវេណី (២០០៧)</a:t>
            </a:r>
          </a:p>
          <a:p>
            <a:pPr marL="685800" indent="-228600" algn="l">
              <a:lnSpc>
                <a:spcPct val="15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ច្បាប់បង្ក្រាបអំពើជួញដូរមនុស្ស និងអំពើធ្វើអាជីវកម្មផ្លូវភេទ (២០០៧)</a:t>
            </a:r>
          </a:p>
          <a:p>
            <a:pPr marL="685800" indent="-228600" algn="l">
              <a:lnSpc>
                <a:spcPct val="15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ច្បាប់ស្មុំកូនអន្តរប្រទេស (២០០៩)</a:t>
            </a:r>
          </a:p>
          <a:p>
            <a:pPr marL="685800" indent="-228600" algn="l">
              <a:lnSpc>
                <a:spcPct val="15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ច្បាប់ស្តីពីការបង្ការទប់ស្កាត់អំពើហិង្សាក្នុងគ្រួសារ និងកិច្ចការពារជនរងគ្រោះ (២០០៩)</a:t>
            </a:r>
          </a:p>
        </p:txBody>
      </p:sp>
    </p:spTree>
    <p:extLst>
      <p:ext uri="{BB962C8B-B14F-4D97-AF65-F5344CB8AC3E}">
        <p14:creationId xmlns:p14="http://schemas.microsoft.com/office/powerpoint/2010/main" val="122365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0000">
              <a:schemeClr val="accent2">
                <a:lumMod val="20000"/>
                <a:lumOff val="80000"/>
              </a:schemeClr>
            </a:gs>
            <a:gs pos="55000">
              <a:schemeClr val="accent2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537" y="337457"/>
            <a:ext cx="11246069" cy="849085"/>
          </a:xfrm>
        </p:spPr>
        <p:txBody>
          <a:bodyPr>
            <a:normAutofit/>
          </a:bodyPr>
          <a:lstStyle/>
          <a:p>
            <a:pPr marL="685800" indent="-228600" algn="l">
              <a:lnSpc>
                <a:spcPct val="150000"/>
              </a:lnSpc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ច្បាប់ស្តីពី យុត្តិធម៌អនីតិជន (២០១៦)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46537" y="1692166"/>
            <a:ext cx="11373320" cy="5013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m-KH" sz="3200" u="sng" dirty="0">
                <a:solidFill>
                  <a:srgbClr val="FF0000"/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បញ្ញត្តិច្បាប់ពាក់ព័ន្ធ កិច្ចការពារកុមារ</a:t>
            </a:r>
            <a:r>
              <a:rPr lang="km-KH" sz="3200" dirty="0">
                <a:solidFill>
                  <a:srgbClr val="FF0000"/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 ៖</a:t>
            </a:r>
            <a:endParaRPr lang="km-KH" sz="3200" u="sng" dirty="0">
              <a:solidFill>
                <a:srgbClr val="FF0000"/>
              </a:solidFill>
              <a:latin typeface="Khmer OS Niroth" panose="02000506000000020004" pitchFamily="2" charset="0"/>
              <a:cs typeface="Khmer OS Niroth" panose="02000506000000020004" pitchFamily="2" charset="0"/>
            </a:endParaRPr>
          </a:p>
          <a:p>
            <a:pPr algn="l"/>
            <a:endParaRPr lang="km-KH" sz="1000" dirty="0">
              <a:solidFill>
                <a:schemeClr val="accent2">
                  <a:lumMod val="75000"/>
                </a:schemeClr>
              </a:solidFill>
              <a:latin typeface="Khmer OS Niroth" panose="02000506000000020004" pitchFamily="2" charset="0"/>
              <a:cs typeface="Khmer OS Niroth" panose="02000506000000020004" pitchFamily="2" charset="0"/>
            </a:endParaRPr>
          </a:p>
          <a:p>
            <a:pPr marL="228600" algn="l">
              <a:lnSpc>
                <a:spcPct val="150000"/>
              </a:lnSpc>
              <a:spcBef>
                <a:spcPts val="0"/>
              </a:spcBef>
              <a:buSzPct val="80000"/>
            </a:pPr>
            <a:r>
              <a:rPr lang="km-KH" sz="3200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១-/ </a:t>
            </a:r>
            <a:r>
              <a:rPr lang="km-KH" sz="3200" u="sng" dirty="0">
                <a:solidFill>
                  <a:schemeClr val="accent2">
                    <a:lumMod val="75000"/>
                  </a:schemeClr>
                </a:solidFill>
                <a:latin typeface="Khmer OS Niroth" panose="02000506000000020004" pitchFamily="2" charset="0"/>
                <a:cs typeface="Khmer OS Niroth" panose="02000506000000020004" pitchFamily="2" charset="0"/>
              </a:rPr>
              <a:t>រដ្ឋធម្មនុញ្ញ ៖</a:t>
            </a:r>
          </a:p>
          <a:p>
            <a:pPr marL="914400" indent="-347663" algn="just">
              <a:lnSpc>
                <a:spcPct val="15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v"/>
              <a:tabLst>
                <a:tab pos="2292350" algn="l"/>
              </a:tabLst>
            </a:pPr>
            <a:r>
              <a:rPr lang="km-KH" sz="2800" dirty="0"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 ៤៦	</a:t>
            </a: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-អំពើលក់ដូរមនុស្ស អំពើធ្វើអាជីវកម្ម ផ្នែកពេស្យាកម្ម និងអំពើអាសអាភាស ដែលប៉ះពាល់ដល់សេចក្តីថ្លៃថ្នូររបស់នារី ត្រូវហាមឃាត់។</a:t>
            </a:r>
          </a:p>
          <a:p>
            <a:pPr marL="914400" indent="-347663" algn="just">
              <a:lnSpc>
                <a:spcPct val="15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v"/>
              <a:tabLst>
                <a:tab pos="2292350" algn="l"/>
              </a:tabLst>
            </a:pPr>
            <a:r>
              <a:rPr lang="km-KH" sz="2800" dirty="0">
                <a:latin typeface="Khmer OS Niroth" panose="02000506000000020004" pitchFamily="2" charset="0"/>
                <a:cs typeface="Khmer OS Niroth" panose="02000506000000020004" pitchFamily="2" charset="0"/>
              </a:rPr>
              <a:t>មាត្រា ៤៨	</a:t>
            </a:r>
            <a:r>
              <a:rPr lang="km-KH" sz="2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-រដ្ឋធានា រក្សាការពារសិទ្ធិរបស់កុមារ ដែលមានចែងក្នុងអនុសញ្ញា ស្តីពីសិទ្ធិកុមារ និងការការពារប្រឆាំងនឹងអាជីវកម្ម សេដ្ឋកិច្ច ឬកាមគុណ   លើកុមារ។</a:t>
            </a:r>
            <a:endParaRPr lang="en-US" sz="28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512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បទបង្ហាញបណ្តុះបណ្តាលមន្ត្រីអនុវត្តច្បាប់ តាមសំណើសហព័ន្ធ ន.ប អូស្ត្រាលី.pptx" id="{DE7EF55B-0B85-429A-9AC3-BFF267F7FDD2}" vid="{9C5B64A9-9942-4E2B-ACC8-678C49EBDBFF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NCCT PPT Khmer បទបង្ហាញបណ្តុះបណ្តាលមន្ត្រីអនុវត្តច្បាប់ (1)</Template>
  <TotalTime>0</TotalTime>
  <Words>1511</Words>
  <Application>Microsoft Office PowerPoint</Application>
  <PresentationFormat>Widescreen</PresentationFormat>
  <Paragraphs>386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Calibri Light</vt:lpstr>
      <vt:lpstr>Khmer OS Niroth</vt:lpstr>
      <vt:lpstr>Arial</vt:lpstr>
      <vt:lpstr>Khmer OS Battambang</vt:lpstr>
      <vt:lpstr>Khmer OS System</vt:lpstr>
      <vt:lpstr>Khmer OS Muol Light</vt:lpstr>
      <vt:lpstr>Calibri</vt:lpstr>
      <vt:lpstr>Wingdings</vt:lpstr>
      <vt:lpstr>Khmer Mool1</vt:lpstr>
      <vt:lpstr>Khmer OS Bokor</vt:lpstr>
      <vt:lpstr>Office Theme</vt:lpstr>
      <vt:lpstr>យល់ដឹង អំពីក្របខណ្ឌច្បាប់ ពាក់ព័ន្ធការជួញដូរកុមារ និង ការធ្វើអាជីវកម្មផ្លូវភេទលើកុមារ</vt:lpstr>
      <vt:lpstr>ក្របខណ្ឌច្បាប់ និងក្របខណ្ឌអនុវត្ត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សូមអរគុណ!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យល់ដឹង អំពីក្របខណ្ឌច្បាប់ ពាក់ព័ន្ធការជួញដូរកុមារ និង ការធ្វើអាជីវកម្មផ្លូវភេទលើកុមារ</dc:title>
  <dc:creator>DELL</dc:creator>
  <cp:lastModifiedBy>DELL</cp:lastModifiedBy>
  <cp:revision>1</cp:revision>
  <dcterms:created xsi:type="dcterms:W3CDTF">2019-06-26T07:12:17Z</dcterms:created>
  <dcterms:modified xsi:type="dcterms:W3CDTF">2019-06-26T07:12:52Z</dcterms:modified>
</cp:coreProperties>
</file>