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9" r:id="rId5"/>
    <p:sldId id="270" r:id="rId6"/>
    <p:sldId id="263" r:id="rId7"/>
    <p:sldId id="264" r:id="rId8"/>
    <p:sldId id="262" r:id="rId9"/>
    <p:sldId id="277" r:id="rId10"/>
    <p:sldId id="278" r:id="rId11"/>
    <p:sldId id="279" r:id="rId12"/>
    <p:sldId id="281" r:id="rId13"/>
    <p:sldId id="282" r:id="rId14"/>
    <p:sldId id="291" r:id="rId15"/>
    <p:sldId id="292" r:id="rId16"/>
    <p:sldId id="293" r:id="rId17"/>
    <p:sldId id="299" r:id="rId18"/>
    <p:sldId id="300" r:id="rId19"/>
    <p:sldId id="283" r:id="rId20"/>
    <p:sldId id="296" r:id="rId21"/>
    <p:sldId id="298" r:id="rId22"/>
    <p:sldId id="294" r:id="rId23"/>
    <p:sldId id="295"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fp5440"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1D9FF"/>
    <a:srgbClr val="00A9E0"/>
    <a:srgbClr val="C7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4" autoAdjust="0"/>
    <p:restoredTop sz="94434" autoAdjust="0"/>
  </p:normalViewPr>
  <p:slideViewPr>
    <p:cSldViewPr>
      <p:cViewPr varScale="1">
        <p:scale>
          <a:sx n="143" d="100"/>
          <a:sy n="143" d="100"/>
        </p:scale>
        <p:origin x="54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AD9B7-0153-41E5-AFB0-42476C72BFF1}" type="datetimeFigureOut">
              <a:rPr lang="en-AU" smtClean="0"/>
              <a:t>26/06/2019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3200D-9A0C-4441-B9BB-72FC56918889}" type="slidenum">
              <a:rPr lang="en-AU" smtClean="0"/>
              <a:t>‹#›</a:t>
            </a:fld>
            <a:endParaRPr lang="en-AU"/>
          </a:p>
        </p:txBody>
      </p:sp>
    </p:spTree>
    <p:extLst>
      <p:ext uri="{BB962C8B-B14F-4D97-AF65-F5344CB8AC3E}">
        <p14:creationId xmlns:p14="http://schemas.microsoft.com/office/powerpoint/2010/main" val="411360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C3200D-9A0C-4441-B9BB-72FC56918889}" type="slidenum">
              <a:rPr lang="en-AU" smtClean="0"/>
              <a:t>5</a:t>
            </a:fld>
            <a:endParaRPr lang="en-AU"/>
          </a:p>
        </p:txBody>
      </p:sp>
    </p:spTree>
    <p:extLst>
      <p:ext uri="{BB962C8B-B14F-4D97-AF65-F5344CB8AC3E}">
        <p14:creationId xmlns:p14="http://schemas.microsoft.com/office/powerpoint/2010/main" val="387410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75D93DB1-DC52-461A-BCD9-E343217B91B3}"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12399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ASK: </a:t>
            </a:r>
          </a:p>
          <a:p>
            <a:r>
              <a:rPr lang="en-AU" dirty="0"/>
              <a:t>What is LDCA?</a:t>
            </a:r>
          </a:p>
        </p:txBody>
      </p:sp>
      <p:sp>
        <p:nvSpPr>
          <p:cNvPr id="4" name="Slide Number Placeholder 3"/>
          <p:cNvSpPr>
            <a:spLocks noGrp="1"/>
          </p:cNvSpPr>
          <p:nvPr>
            <p:ph type="sldNum" sz="quarter" idx="10"/>
          </p:nvPr>
        </p:nvSpPr>
        <p:spPr/>
        <p:txBody>
          <a:bodyPr/>
          <a:lstStyle/>
          <a:p>
            <a:fld id="{CA3E9F1D-9981-42D5-A7DF-B642431CBD71}" type="slidenum">
              <a:rPr lang="en-AU" smtClean="0"/>
              <a:t>6</a:t>
            </a:fld>
            <a:endParaRPr lang="en-AU"/>
          </a:p>
        </p:txBody>
      </p:sp>
    </p:spTree>
    <p:extLst>
      <p:ext uri="{BB962C8B-B14F-4D97-AF65-F5344CB8AC3E}">
        <p14:creationId xmlns:p14="http://schemas.microsoft.com/office/powerpoint/2010/main" val="103713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ASK:</a:t>
            </a:r>
          </a:p>
          <a:p>
            <a:r>
              <a:rPr lang="en-AU" dirty="0"/>
              <a:t>What</a:t>
            </a:r>
            <a:r>
              <a:rPr lang="en-AU" baseline="0" dirty="0"/>
              <a:t> are the characteristics of LDCA?</a:t>
            </a: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7</a:t>
            </a:fld>
            <a:endParaRPr lang="en-AU"/>
          </a:p>
        </p:txBody>
      </p:sp>
    </p:spTree>
    <p:extLst>
      <p:ext uri="{BB962C8B-B14F-4D97-AF65-F5344CB8AC3E}">
        <p14:creationId xmlns:p14="http://schemas.microsoft.com/office/powerpoint/2010/main" val="293108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sng" dirty="0"/>
              <a:t>ASK:</a:t>
            </a:r>
          </a:p>
          <a:p>
            <a:r>
              <a:rPr lang="en-AU" dirty="0"/>
              <a:t>What</a:t>
            </a:r>
            <a:r>
              <a:rPr lang="en-AU" baseline="0" dirty="0"/>
              <a:t> environmental factors enable LDCA?</a:t>
            </a: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t>8</a:t>
            </a:fld>
            <a:endParaRPr lang="en-AU"/>
          </a:p>
        </p:txBody>
      </p:sp>
    </p:spTree>
    <p:extLst>
      <p:ext uri="{BB962C8B-B14F-4D97-AF65-F5344CB8AC3E}">
        <p14:creationId xmlns:p14="http://schemas.microsoft.com/office/powerpoint/2010/main" val="314396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a:rPr>
              <a:t>Cyber-related child sexual exploitation and abuse poses challenges due to the anonymity of the cyber environment and the related tools and platforms available to offenders to engage with potential victims and mask their true identity. </a:t>
            </a:r>
          </a:p>
          <a:p>
            <a:r>
              <a:rPr lang="en-US" sz="1200" b="0" i="0" u="none" strike="noStrike" baseline="0" dirty="0">
                <a:solidFill>
                  <a:srgbClr val="000000"/>
                </a:solidFill>
                <a:latin typeface="Times New Roman"/>
              </a:rPr>
              <a:t>Advances in technology, the ease of access to the internet, tools and knowledge available to offenders to disguise their identity, and increasing use of the internet by younger children all pose challenges to such investigations. For regulatory authorities and law enforcement agencies, the immediate challenge lies in finding ways to mitigate the risks posed by increased anonymity in The Onion Router and the </a:t>
            </a:r>
            <a:r>
              <a:rPr lang="en-US" sz="1200" b="0" i="0" u="none" strike="noStrike" baseline="0" dirty="0" err="1">
                <a:solidFill>
                  <a:srgbClr val="000000"/>
                </a:solidFill>
                <a:latin typeface="Times New Roman"/>
              </a:rPr>
              <a:t>darknet</a:t>
            </a:r>
            <a:r>
              <a:rPr lang="en-US" sz="1200" b="0" i="0" u="none" strike="noStrike" baseline="0" dirty="0">
                <a:solidFill>
                  <a:srgbClr val="000000"/>
                </a:solidFill>
                <a:latin typeface="Times New Roman"/>
              </a:rPr>
              <a:t>. Additionally, these matters often cross international borders, which can increase complexity. For example, obtaining foreign evidence can be challenging across all crime types. </a:t>
            </a:r>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163805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a:rPr>
              <a:t>Cyber-related child sexual exploitation and abuse poses challenges due to the anonymity of the cyber environment and the related tools and platforms available to offenders to engage with potential victims and mask their true identity. </a:t>
            </a:r>
          </a:p>
          <a:p>
            <a:r>
              <a:rPr lang="en-US" sz="1200" b="0" i="0" u="none" strike="noStrike" baseline="0" dirty="0">
                <a:solidFill>
                  <a:srgbClr val="000000"/>
                </a:solidFill>
                <a:latin typeface="Times New Roman"/>
              </a:rPr>
              <a:t>Advances in technology, the ease of access to the internet, tools and knowledge available to offenders to disguise their identity, and increasing use of the internet by younger children all pose challenges to such investigations. For regulatory authorities and law enforcement agencies, the immediate challenge lies in finding ways to mitigate the risks posed by increased anonymity in The Onion Router and the </a:t>
            </a:r>
            <a:r>
              <a:rPr lang="en-US" sz="1200" b="0" i="0" u="none" strike="noStrike" baseline="0" dirty="0" err="1">
                <a:solidFill>
                  <a:srgbClr val="000000"/>
                </a:solidFill>
                <a:latin typeface="Times New Roman"/>
              </a:rPr>
              <a:t>darknet</a:t>
            </a:r>
            <a:r>
              <a:rPr lang="en-US" sz="1200" b="0" i="0" u="none" strike="noStrike" baseline="0" dirty="0">
                <a:solidFill>
                  <a:srgbClr val="000000"/>
                </a:solidFill>
                <a:latin typeface="Times New Roman"/>
              </a:rPr>
              <a:t>. Additionally, these matters often cross international borders, which can increase complexity. For example, obtaining foreign evidence can be challenging across all crime types. </a:t>
            </a:r>
            <a:endParaRPr lang="en-AU"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10</a:t>
            </a:fld>
            <a:endParaRPr lang="en-AU">
              <a:solidFill>
                <a:prstClr val="black"/>
              </a:solidFill>
            </a:endParaRPr>
          </a:p>
        </p:txBody>
      </p:sp>
    </p:spTree>
    <p:extLst>
      <p:ext uri="{BB962C8B-B14F-4D97-AF65-F5344CB8AC3E}">
        <p14:creationId xmlns:p14="http://schemas.microsoft.com/office/powerpoint/2010/main" val="199506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a:rPr>
              <a:t>Cyber-related child sexual exploitation and abuse poses challenges due to the anonymity of the cyber environment and the related tools and platforms available to offenders to engage with potential victims and mask their true identity. </a:t>
            </a:r>
          </a:p>
          <a:p>
            <a:r>
              <a:rPr lang="en-US" sz="1200" b="0" i="0" u="none" strike="noStrike" baseline="0" dirty="0">
                <a:solidFill>
                  <a:srgbClr val="000000"/>
                </a:solidFill>
                <a:latin typeface="Times New Roman"/>
              </a:rPr>
              <a:t>Advances in technology, the ease of access to the internet, tools and knowledge available to offenders to disguise their identity, and increasing use of the internet by younger children all pose challenges to such investigations. For regulatory authorities and law enforcement agencies, the immediate challenge lies in finding ways to mitigate the risks posed by increased anonymity in The Onion Router and the </a:t>
            </a:r>
            <a:r>
              <a:rPr lang="en-US" sz="1200" b="0" i="0" u="none" strike="noStrike" baseline="0" dirty="0" err="1">
                <a:solidFill>
                  <a:srgbClr val="000000"/>
                </a:solidFill>
                <a:latin typeface="Times New Roman"/>
              </a:rPr>
              <a:t>darknet</a:t>
            </a:r>
            <a:r>
              <a:rPr lang="en-US" sz="1200" b="0" i="0" u="none" strike="noStrike" baseline="0" dirty="0">
                <a:solidFill>
                  <a:srgbClr val="000000"/>
                </a:solidFill>
                <a:latin typeface="Times New Roman"/>
              </a:rPr>
              <a:t>. Additionally, these matters often cross international borders, which can increase complexity. For example, obtaining foreign evidence can be challenging across all crime types. </a:t>
            </a:r>
            <a:endParaRPr lang="en-AU"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11</a:t>
            </a:fld>
            <a:endParaRPr lang="en-AU">
              <a:solidFill>
                <a:prstClr val="black"/>
              </a:solidFill>
            </a:endParaRPr>
          </a:p>
        </p:txBody>
      </p:sp>
    </p:spTree>
    <p:extLst>
      <p:ext uri="{BB962C8B-B14F-4D97-AF65-F5344CB8AC3E}">
        <p14:creationId xmlns:p14="http://schemas.microsoft.com/office/powerpoint/2010/main" val="229393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a:rPr>
              <a:t>Cyber-related child sexual exploitation and abuse poses challenges due to the anonymity of the cyber environment and the related tools and platforms available to offenders to engage with potential victims and mask their true identity. </a:t>
            </a:r>
          </a:p>
          <a:p>
            <a:r>
              <a:rPr lang="en-US" sz="1200" b="0" i="0" u="none" strike="noStrike" baseline="0" dirty="0">
                <a:solidFill>
                  <a:srgbClr val="000000"/>
                </a:solidFill>
                <a:latin typeface="Times New Roman"/>
              </a:rPr>
              <a:t>Advances in technology, the ease of access to the internet, tools and knowledge available to offenders to disguise their identity, and increasing use of the internet by younger children all pose challenges to such investigations. For regulatory authorities and law enforcement agencies, the immediate challenge lies in finding ways to mitigate the risks posed by increased anonymity in The Onion Router and the </a:t>
            </a:r>
            <a:r>
              <a:rPr lang="en-US" sz="1200" b="0" i="0" u="none" strike="noStrike" baseline="0" dirty="0" err="1">
                <a:solidFill>
                  <a:srgbClr val="000000"/>
                </a:solidFill>
                <a:latin typeface="Times New Roman"/>
              </a:rPr>
              <a:t>darknet</a:t>
            </a:r>
            <a:r>
              <a:rPr lang="en-US" sz="1200" b="0" i="0" u="none" strike="noStrike" baseline="0" dirty="0">
                <a:solidFill>
                  <a:srgbClr val="000000"/>
                </a:solidFill>
                <a:latin typeface="Times New Roman"/>
              </a:rPr>
              <a:t>. Additionally, these matters often cross international borders, which can increase complexity. For example, obtaining foreign evidence can be challenging across all crime types. </a:t>
            </a:r>
            <a:endParaRPr lang="en-AU"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12</a:t>
            </a:fld>
            <a:endParaRPr lang="en-AU">
              <a:solidFill>
                <a:prstClr val="black"/>
              </a:solidFill>
            </a:endParaRPr>
          </a:p>
        </p:txBody>
      </p:sp>
    </p:spTree>
    <p:extLst>
      <p:ext uri="{BB962C8B-B14F-4D97-AF65-F5344CB8AC3E}">
        <p14:creationId xmlns:p14="http://schemas.microsoft.com/office/powerpoint/2010/main" val="210668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Times New Roman"/>
              </a:rPr>
              <a:t>Cyber-related child sexual exploitation and abuse poses challenges due to the anonymity of the cyber environment and the related tools and platforms available to offenders to engage with potential victims and mask their true identity. </a:t>
            </a:r>
          </a:p>
          <a:p>
            <a:r>
              <a:rPr lang="en-US" sz="1200" b="0" i="0" u="none" strike="noStrike" baseline="0" dirty="0">
                <a:solidFill>
                  <a:srgbClr val="000000"/>
                </a:solidFill>
                <a:latin typeface="Times New Roman"/>
              </a:rPr>
              <a:t>Advances in technology, the ease of access to the internet, tools and knowledge available to offenders to disguise their identity, and increasing use of the internet by younger children all pose challenges to such investigations. For regulatory authorities and law enforcement agencies, the immediate challenge lies in finding ways to mitigate the risks posed by increased anonymity in The Onion Router and the </a:t>
            </a:r>
            <a:r>
              <a:rPr lang="en-US" sz="1200" b="0" i="0" u="none" strike="noStrike" baseline="0" dirty="0" err="1">
                <a:solidFill>
                  <a:srgbClr val="000000"/>
                </a:solidFill>
                <a:latin typeface="Times New Roman"/>
              </a:rPr>
              <a:t>darknet</a:t>
            </a:r>
            <a:r>
              <a:rPr lang="en-US" sz="1200" b="0" i="0" u="none" strike="noStrike" baseline="0" dirty="0">
                <a:solidFill>
                  <a:srgbClr val="000000"/>
                </a:solidFill>
                <a:latin typeface="Times New Roman"/>
              </a:rPr>
              <a:t>. Additionally, these matters often cross international borders, which can increase complexity. For example, obtaining foreign evidence can be challenging across all crime types. </a:t>
            </a:r>
            <a:endParaRPr lang="en-AU" dirty="0"/>
          </a:p>
          <a:p>
            <a:endParaRPr lang="en-AU" dirty="0"/>
          </a:p>
        </p:txBody>
      </p:sp>
      <p:sp>
        <p:nvSpPr>
          <p:cNvPr id="4" name="Slide Number Placeholder 3"/>
          <p:cNvSpPr>
            <a:spLocks noGrp="1"/>
          </p:cNvSpPr>
          <p:nvPr>
            <p:ph type="sldNum" sz="quarter" idx="10"/>
          </p:nvPr>
        </p:nvSpPr>
        <p:spPr/>
        <p:txBody>
          <a:bodyPr/>
          <a:lstStyle/>
          <a:p>
            <a:fld id="{CA3E9F1D-9981-42D5-A7DF-B642431CBD71}" type="slidenum">
              <a:rPr lang="en-AU" smtClean="0">
                <a:solidFill>
                  <a:prstClr val="black"/>
                </a:solidFill>
              </a:rPr>
              <a:pPr/>
              <a:t>13</a:t>
            </a:fld>
            <a:endParaRPr lang="en-AU">
              <a:solidFill>
                <a:prstClr val="black"/>
              </a:solidFill>
            </a:endParaRPr>
          </a:p>
        </p:txBody>
      </p:sp>
    </p:spTree>
    <p:extLst>
      <p:ext uri="{BB962C8B-B14F-4D97-AF65-F5344CB8AC3E}">
        <p14:creationId xmlns:p14="http://schemas.microsoft.com/office/powerpoint/2010/main" val="206368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65665-5F70-4636-A019-3385C4DC687C}" type="datetimeFigureOut">
              <a:rPr lang="en-AU" smtClean="0"/>
              <a:t>26/06/2019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0B5FC2-99BF-4E5F-8F0F-61D6E85895D1}" type="slidenum">
              <a:rPr lang="en-AU" smtClean="0"/>
              <a:t>‹#›</a:t>
            </a:fld>
            <a:endParaRPr lang="en-AU"/>
          </a:p>
        </p:txBody>
      </p:sp>
    </p:spTree>
    <p:extLst>
      <p:ext uri="{BB962C8B-B14F-4D97-AF65-F5344CB8AC3E}">
        <p14:creationId xmlns:p14="http://schemas.microsoft.com/office/powerpoint/2010/main" val="25768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87461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4351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27162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03124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5522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555525"/>
            <a:ext cx="8229600" cy="507703"/>
          </a:xfrm>
        </p:spPr>
        <p:txBody>
          <a:bodyPr/>
          <a:lstStyle/>
          <a:p>
            <a:r>
              <a:rPr lang="en-US" dirty="0"/>
              <a:t>Click to edit Master title style</a:t>
            </a:r>
            <a:endParaRPr lang="en-AU" dirty="0"/>
          </a:p>
        </p:txBody>
      </p:sp>
      <p:sp>
        <p:nvSpPr>
          <p:cNvPr id="7" name="Date Placeholder 6"/>
          <p:cNvSpPr>
            <a:spLocks noGrp="1"/>
          </p:cNvSpPr>
          <p:nvPr>
            <p:ph type="dt" sz="half" idx="10"/>
          </p:nvPr>
        </p:nvSpPr>
        <p:spPr/>
        <p:txBody>
          <a:bodyPr/>
          <a:lstStyle/>
          <a:p>
            <a:fld id="{50365665-5F70-4636-A019-3385C4DC687C}" type="datetimeFigureOut">
              <a:rPr lang="en-AU" smtClean="0"/>
              <a:pPr/>
              <a:t>26/06/2019</a:t>
            </a:fld>
            <a:endParaRPr lang="en-AU" dirty="0"/>
          </a:p>
        </p:txBody>
      </p:sp>
      <p:sp>
        <p:nvSpPr>
          <p:cNvPr id="8" name="Footer Placeholder 7"/>
          <p:cNvSpPr>
            <a:spLocks noGrp="1"/>
          </p:cNvSpPr>
          <p:nvPr>
            <p:ph type="ftr" sz="quarter" idx="11"/>
          </p:nvPr>
        </p:nvSpPr>
        <p:spPr>
          <a:xfrm>
            <a:off x="3203848" y="4534396"/>
            <a:ext cx="4248472" cy="273844"/>
          </a:xfrm>
        </p:spPr>
        <p:txBody>
          <a:bodyPr/>
          <a:lstStyle/>
          <a:p>
            <a:endParaRPr lang="en-AU" dirty="0"/>
          </a:p>
        </p:txBody>
      </p:sp>
      <p:sp>
        <p:nvSpPr>
          <p:cNvPr id="9" name="Slide Number Placeholder 8"/>
          <p:cNvSpPr>
            <a:spLocks noGrp="1"/>
          </p:cNvSpPr>
          <p:nvPr>
            <p:ph type="sldNum" sz="quarter" idx="12"/>
          </p:nvPr>
        </p:nvSpPr>
        <p:spPr/>
        <p:txBody>
          <a:bodyPr/>
          <a:lstStyle/>
          <a:p>
            <a:fld id="{A40B5FC2-99BF-4E5F-8F0F-61D6E85895D1}" type="slidenum">
              <a:rPr lang="en-AU" smtClean="0"/>
              <a:pPr/>
              <a:t>‹#›</a:t>
            </a:fld>
            <a:endParaRPr lang="en-AU" dirty="0"/>
          </a:p>
        </p:txBody>
      </p:sp>
    </p:spTree>
    <p:extLst>
      <p:ext uri="{BB962C8B-B14F-4D97-AF65-F5344CB8AC3E}">
        <p14:creationId xmlns:p14="http://schemas.microsoft.com/office/powerpoint/2010/main" val="335722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AU"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50365665-5F70-4636-A019-3385C4DC687C}" type="datetimeFigureOut">
              <a:rPr lang="en-AU" smtClean="0"/>
              <a:t>26/06/2019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0B5FC2-99BF-4E5F-8F0F-61D6E85895D1}" type="slidenum">
              <a:rPr lang="en-AU" smtClean="0"/>
              <a:t>‹#›</a:t>
            </a:fld>
            <a:endParaRPr lang="en-AU"/>
          </a:p>
        </p:txBody>
      </p:sp>
    </p:spTree>
    <p:extLst>
      <p:ext uri="{BB962C8B-B14F-4D97-AF65-F5344CB8AC3E}">
        <p14:creationId xmlns:p14="http://schemas.microsoft.com/office/powerpoint/2010/main" val="24153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Title 6"/>
          <p:cNvSpPr>
            <a:spLocks noGrp="1"/>
          </p:cNvSpPr>
          <p:nvPr>
            <p:ph type="title"/>
          </p:nvPr>
        </p:nvSpPr>
        <p:spPr>
          <a:xfrm>
            <a:off x="457200" y="411509"/>
            <a:ext cx="8229600" cy="651719"/>
          </a:xfrm>
        </p:spPr>
        <p:txBody>
          <a:bodyPr/>
          <a:lstStyle/>
          <a:p>
            <a:r>
              <a:rPr lang="en-US"/>
              <a:t>Click to edit Master title style</a:t>
            </a:r>
            <a:endParaRPr lang="en-AU"/>
          </a:p>
        </p:txBody>
      </p:sp>
    </p:spTree>
    <p:extLst>
      <p:ext uri="{BB962C8B-B14F-4D97-AF65-F5344CB8AC3E}">
        <p14:creationId xmlns:p14="http://schemas.microsoft.com/office/powerpoint/2010/main" val="229709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6"/>
                </a:solidFill>
              </a:defRPr>
            </a:lvl1pPr>
          </a:lstStyle>
          <a:p>
            <a:fld id="{50365665-5F70-4636-A019-3385C4DC687C}" type="datetimeFigureOut">
              <a:rPr lang="en-AU" smtClean="0"/>
              <a:pPr/>
              <a:t>26/06/2019</a:t>
            </a:fld>
            <a:endParaRPr lang="en-AU" dirty="0"/>
          </a:p>
        </p:txBody>
      </p:sp>
      <p:sp>
        <p:nvSpPr>
          <p:cNvPr id="5" name="Footer Placeholder 4"/>
          <p:cNvSpPr>
            <a:spLocks noGrp="1"/>
          </p:cNvSpPr>
          <p:nvPr>
            <p:ph type="ftr" sz="quarter" idx="11"/>
          </p:nvPr>
        </p:nvSpPr>
        <p:spPr/>
        <p:txBody>
          <a:bodyPr/>
          <a:lstStyle>
            <a:lvl1pPr>
              <a:defRPr>
                <a:solidFill>
                  <a:schemeClr val="accent6"/>
                </a:solidFill>
              </a:defRPr>
            </a:lvl1pPr>
          </a:lstStyle>
          <a:p>
            <a:endParaRPr lang="en-AU" dirty="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A40B5FC2-99BF-4E5F-8F0F-61D6E85895D1}" type="slidenum">
              <a:rPr lang="en-AU" smtClean="0"/>
              <a:pPr/>
              <a:t>‹#›</a:t>
            </a:fld>
            <a:endParaRPr lang="en-AU" dirty="0"/>
          </a:p>
        </p:txBody>
      </p:sp>
    </p:spTree>
    <p:extLst>
      <p:ext uri="{BB962C8B-B14F-4D97-AF65-F5344CB8AC3E}">
        <p14:creationId xmlns:p14="http://schemas.microsoft.com/office/powerpoint/2010/main" val="1078941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200151"/>
            <a:ext cx="4038600" cy="3243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200151"/>
            <a:ext cx="4038600" cy="3243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Date Placeholder 7"/>
          <p:cNvSpPr>
            <a:spLocks noGrp="1"/>
          </p:cNvSpPr>
          <p:nvPr>
            <p:ph type="dt" sz="half" idx="10"/>
          </p:nvPr>
        </p:nvSpPr>
        <p:spPr/>
        <p:txBody>
          <a:bodyPr/>
          <a:lstStyle/>
          <a:p>
            <a:fld id="{50365665-5F70-4636-A019-3385C4DC687C}" type="datetimeFigureOut">
              <a:rPr lang="en-AU" smtClean="0"/>
              <a:pPr/>
              <a:t>26/06/2019</a:t>
            </a:fld>
            <a:endParaRPr lang="en-AU" dirty="0"/>
          </a:p>
        </p:txBody>
      </p:sp>
      <p:sp>
        <p:nvSpPr>
          <p:cNvPr id="9" name="Footer Placeholder 8"/>
          <p:cNvSpPr>
            <a:spLocks noGrp="1"/>
          </p:cNvSpPr>
          <p:nvPr>
            <p:ph type="ftr" sz="quarter" idx="11"/>
          </p:nvPr>
        </p:nvSpPr>
        <p:spPr/>
        <p:txBody>
          <a:bodyPr/>
          <a:lstStyle/>
          <a:p>
            <a:endParaRPr lang="en-AU" dirty="0"/>
          </a:p>
        </p:txBody>
      </p:sp>
      <p:sp>
        <p:nvSpPr>
          <p:cNvPr id="10" name="Slide Number Placeholder 9"/>
          <p:cNvSpPr>
            <a:spLocks noGrp="1"/>
          </p:cNvSpPr>
          <p:nvPr>
            <p:ph type="sldNum" sz="quarter" idx="12"/>
          </p:nvPr>
        </p:nvSpPr>
        <p:spPr/>
        <p:txBody>
          <a:bodyPr/>
          <a:lstStyle/>
          <a:p>
            <a:fld id="{A40B5FC2-99BF-4E5F-8F0F-61D6E85895D1}" type="slidenum">
              <a:rPr lang="en-AU" smtClean="0"/>
              <a:pPr/>
              <a:t>‹#›</a:t>
            </a:fld>
            <a:endParaRPr lang="en-AU" dirty="0"/>
          </a:p>
        </p:txBody>
      </p:sp>
    </p:spTree>
    <p:extLst>
      <p:ext uri="{BB962C8B-B14F-4D97-AF65-F5344CB8AC3E}">
        <p14:creationId xmlns:p14="http://schemas.microsoft.com/office/powerpoint/2010/main" val="332396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812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0365665-5F70-4636-A019-3385C4DC687C}" type="datetimeFigureOut">
              <a:rPr lang="en-AU" smtClean="0"/>
              <a:t>26/06/2019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0B5FC2-99BF-4E5F-8F0F-61D6E85895D1}" type="slidenum">
              <a:rPr lang="en-AU" smtClean="0"/>
              <a:t>‹#›</a:t>
            </a:fld>
            <a:endParaRPr lang="en-AU"/>
          </a:p>
        </p:txBody>
      </p:sp>
    </p:spTree>
    <p:extLst>
      <p:ext uri="{BB962C8B-B14F-4D97-AF65-F5344CB8AC3E}">
        <p14:creationId xmlns:p14="http://schemas.microsoft.com/office/powerpoint/2010/main" val="74947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04789"/>
            <a:ext cx="5111750" cy="42391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1" y="1076327"/>
            <a:ext cx="3008313" cy="3367632"/>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0365665-5F70-4636-A019-3385C4DC687C}" type="datetimeFigureOut">
              <a:rPr lang="en-AU" smtClean="0"/>
              <a:t>26/06/2019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0B5FC2-99BF-4E5F-8F0F-61D6E85895D1}" type="slidenum">
              <a:rPr lang="en-AU" smtClean="0"/>
              <a:t>‹#›</a:t>
            </a:fld>
            <a:endParaRPr lang="en-AU"/>
          </a:p>
        </p:txBody>
      </p:sp>
    </p:spTree>
    <p:extLst>
      <p:ext uri="{BB962C8B-B14F-4D97-AF65-F5344CB8AC3E}">
        <p14:creationId xmlns:p14="http://schemas.microsoft.com/office/powerpoint/2010/main" val="249023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418455"/>
          </a:xfrm>
        </p:spPr>
        <p:txBody>
          <a:bodyPr/>
          <a:lstStyle>
            <a:lvl1pPr marL="0" indent="0">
              <a:buNone/>
              <a:defRPr sz="1400">
                <a:solidFill>
                  <a:schemeClr val="accent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0365665-5F70-4636-A019-3385C4DC687C}" type="datetimeFigureOut">
              <a:rPr lang="en-AU" smtClean="0"/>
              <a:t>26/06/2019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0B5FC2-99BF-4E5F-8F0F-61D6E85895D1}" type="slidenum">
              <a:rPr lang="en-AU" smtClean="0"/>
              <a:t>‹#›</a:t>
            </a:fld>
            <a:endParaRPr lang="en-AU"/>
          </a:p>
        </p:txBody>
      </p:sp>
    </p:spTree>
    <p:extLst>
      <p:ext uri="{BB962C8B-B14F-4D97-AF65-F5344CB8AC3E}">
        <p14:creationId xmlns:p14="http://schemas.microsoft.com/office/powerpoint/2010/main" val="394000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7961" y="4203539"/>
            <a:ext cx="1915666" cy="9355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483517"/>
            <a:ext cx="8229600" cy="579711"/>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1"/>
            <a:ext cx="8229600" cy="32438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1907704" y="4534396"/>
            <a:ext cx="936104" cy="273844"/>
          </a:xfrm>
          <a:prstGeom prst="rect">
            <a:avLst/>
          </a:prstGeom>
        </p:spPr>
        <p:txBody>
          <a:bodyPr vert="horz" lIns="91440" tIns="45720" rIns="91440" bIns="45720" rtlCol="0" anchor="ctr"/>
          <a:lstStyle>
            <a:lvl1pPr algn="l">
              <a:defRPr sz="1200">
                <a:solidFill>
                  <a:schemeClr val="accent6"/>
                </a:solidFill>
              </a:defRPr>
            </a:lvl1pPr>
          </a:lstStyle>
          <a:p>
            <a:fld id="{50365665-5F70-4636-A019-3385C4DC687C}" type="datetimeFigureOut">
              <a:rPr lang="en-AU" smtClean="0"/>
              <a:pPr/>
              <a:t>26/06/2019</a:t>
            </a:fld>
            <a:endParaRPr lang="en-AU" dirty="0"/>
          </a:p>
        </p:txBody>
      </p:sp>
      <p:sp>
        <p:nvSpPr>
          <p:cNvPr id="5" name="Footer Placeholder 4"/>
          <p:cNvSpPr>
            <a:spLocks noGrp="1"/>
          </p:cNvSpPr>
          <p:nvPr>
            <p:ph type="ftr" sz="quarter" idx="3"/>
          </p:nvPr>
        </p:nvSpPr>
        <p:spPr>
          <a:xfrm>
            <a:off x="3131840" y="4534396"/>
            <a:ext cx="4248472" cy="273844"/>
          </a:xfrm>
          <a:prstGeom prst="rect">
            <a:avLst/>
          </a:prstGeom>
        </p:spPr>
        <p:txBody>
          <a:bodyPr vert="horz" lIns="91440" tIns="45720" rIns="91440" bIns="45720" rtlCol="0" anchor="ctr"/>
          <a:lstStyle>
            <a:lvl1pPr algn="ctr">
              <a:defRPr sz="1200">
                <a:solidFill>
                  <a:schemeClr val="accent6"/>
                </a:solidFill>
              </a:defRPr>
            </a:lvl1pPr>
          </a:lstStyle>
          <a:p>
            <a:endParaRPr lang="en-AU" dirty="0"/>
          </a:p>
        </p:txBody>
      </p:sp>
      <p:sp>
        <p:nvSpPr>
          <p:cNvPr id="6" name="Slide Number Placeholder 5"/>
          <p:cNvSpPr>
            <a:spLocks noGrp="1"/>
          </p:cNvSpPr>
          <p:nvPr>
            <p:ph type="sldNum" sz="quarter" idx="4"/>
          </p:nvPr>
        </p:nvSpPr>
        <p:spPr>
          <a:xfrm>
            <a:off x="7596336" y="4534396"/>
            <a:ext cx="1090464" cy="273844"/>
          </a:xfrm>
          <a:prstGeom prst="rect">
            <a:avLst/>
          </a:prstGeom>
        </p:spPr>
        <p:txBody>
          <a:bodyPr vert="horz" lIns="91440" tIns="45720" rIns="91440" bIns="45720" rtlCol="0" anchor="ctr"/>
          <a:lstStyle>
            <a:lvl1pPr algn="r">
              <a:defRPr sz="1200">
                <a:solidFill>
                  <a:schemeClr val="accent6"/>
                </a:solidFill>
              </a:defRPr>
            </a:lvl1pPr>
          </a:lstStyle>
          <a:p>
            <a:fld id="{A40B5FC2-99BF-4E5F-8F0F-61D6E85895D1}" type="slidenum">
              <a:rPr lang="en-AU" smtClean="0"/>
              <a:pPr/>
              <a:t>‹#›</a:t>
            </a:fld>
            <a:endParaRPr lang="en-AU" dirty="0"/>
          </a:p>
        </p:txBody>
      </p:sp>
      <p:sp>
        <p:nvSpPr>
          <p:cNvPr id="14" name="hc" descr=" For Official Use Only "/>
          <p:cNvSpPr txBox="1"/>
          <p:nvPr userDrawn="1"/>
        </p:nvSpPr>
        <p:spPr>
          <a:xfrm>
            <a:off x="0" y="0"/>
            <a:ext cx="9144000" cy="369332"/>
          </a:xfrm>
          <a:prstGeom prst="rect">
            <a:avLst/>
          </a:prstGeom>
          <a:noFill/>
        </p:spPr>
        <p:txBody>
          <a:bodyPr vert="horz" rtlCol="0">
            <a:spAutoFit/>
          </a:bodyPr>
          <a:lstStyle/>
          <a:p>
            <a:pPr algn="ctr"/>
            <a:r>
              <a:rPr lang="en-AU" sz="1800" b="1" i="0" u="none" baseline="0">
                <a:solidFill>
                  <a:srgbClr val="FF0000"/>
                </a:solidFill>
                <a:latin typeface="calibri" panose="020F0502020204030204" pitchFamily="34" charset="0"/>
              </a:rPr>
              <a:t> For Official Use Only </a:t>
            </a:r>
          </a:p>
        </p:txBody>
      </p:sp>
      <p:sp>
        <p:nvSpPr>
          <p:cNvPr id="13" name="fc" descr=" For Official Use Only "/>
          <p:cNvSpPr txBox="1"/>
          <p:nvPr userDrawn="1"/>
        </p:nvSpPr>
        <p:spPr>
          <a:xfrm>
            <a:off x="0" y="4805680"/>
            <a:ext cx="9144000" cy="369332"/>
          </a:xfrm>
          <a:prstGeom prst="rect">
            <a:avLst/>
          </a:prstGeom>
          <a:noFill/>
        </p:spPr>
        <p:txBody>
          <a:bodyPr vert="horz" rtlCol="0">
            <a:spAutoFit/>
          </a:bodyPr>
          <a:lstStyle/>
          <a:p>
            <a:pPr algn="ctr"/>
            <a:r>
              <a:rPr lang="en-AU" sz="1800" b="1" i="0" u="none" baseline="0">
                <a:solidFill>
                  <a:srgbClr val="FF0000"/>
                </a:solidFill>
                <a:latin typeface="calibri" panose="020F0502020204030204" pitchFamily="34" charset="0"/>
              </a:rPr>
              <a:t> For Official Use Only </a:t>
            </a:r>
            <a:endParaRPr lang="en-AU" sz="1800" b="1" i="0" u="none" baseline="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4070688971"/>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0" r:id="rId4"/>
    <p:sldLayoutId id="2147483651" r:id="rId5"/>
    <p:sldLayoutId id="2147483652" r:id="rId6"/>
    <p:sldLayoutId id="2147483653" r:id="rId7"/>
    <p:sldLayoutId id="2147483656" r:id="rId8"/>
    <p:sldLayoutId id="2147483657" r:id="rId9"/>
    <p:sldLayoutId id="2147483661" r:id="rId10"/>
    <p:sldLayoutId id="2147483662" r:id="rId11"/>
    <p:sldLayoutId id="2147483663" r:id="rId12"/>
    <p:sldLayoutId id="2147483665" r:id="rId13"/>
    <p:sldLayoutId id="2147483666" r:id="rId14"/>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Clr>
          <a:schemeClr val="accent6">
            <a:lumMod val="60000"/>
            <a:lumOff val="40000"/>
          </a:schemeClr>
        </a:buClr>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Clr>
          <a:schemeClr val="accent2">
            <a:lumMod val="60000"/>
            <a:lumOff val="40000"/>
          </a:schemeClr>
        </a:buClr>
        <a:buSzPct val="80000"/>
        <a:buFont typeface="Wingdings" panose="05000000000000000000" pitchFamily="2" charset="2"/>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Clr>
          <a:schemeClr val="accent5"/>
        </a:buClr>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51670"/>
            <a:ext cx="8568952" cy="1784074"/>
          </a:xfrm>
          <a:prstGeom prst="rect">
            <a:avLst/>
          </a:prstGeom>
        </p:spPr>
      </p:pic>
      <p:sp>
        <p:nvSpPr>
          <p:cNvPr id="5" name="Title 4"/>
          <p:cNvSpPr>
            <a:spLocks noGrp="1"/>
          </p:cNvSpPr>
          <p:nvPr>
            <p:ph type="title"/>
          </p:nvPr>
        </p:nvSpPr>
        <p:spPr>
          <a:xfrm>
            <a:off x="457200" y="-1100658"/>
            <a:ext cx="8229600" cy="857250"/>
          </a:xfrm>
        </p:spPr>
        <p:txBody>
          <a:bodyPr>
            <a:normAutofit fontScale="90000"/>
          </a:bodyPr>
          <a:lstStyle/>
          <a:p>
            <a:r>
              <a:rPr lang="en-AU" dirty="0">
                <a:solidFill>
                  <a:schemeClr val="bg1">
                    <a:lumMod val="85000"/>
                  </a:schemeClr>
                </a:solidFill>
              </a:rPr>
              <a:t>Australian Federal Police – Intro Slide</a:t>
            </a:r>
          </a:p>
        </p:txBody>
      </p:sp>
      <p:sp>
        <p:nvSpPr>
          <p:cNvPr id="3" name="Rectangle 2"/>
          <p:cNvSpPr/>
          <p:nvPr/>
        </p:nvSpPr>
        <p:spPr>
          <a:xfrm>
            <a:off x="35496" y="4155926"/>
            <a:ext cx="1728192" cy="9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Box 2"/>
          <p:cNvSpPr txBox="1">
            <a:spLocks noChangeArrowheads="1"/>
          </p:cNvSpPr>
          <p:nvPr/>
        </p:nvSpPr>
        <p:spPr bwMode="auto">
          <a:xfrm>
            <a:off x="4499992" y="2316923"/>
            <a:ext cx="4392488" cy="85356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km-KH" sz="2000" b="1" dirty="0">
                <a:latin typeface="Calibri" panose="020F0502020204030204" pitchFamily="34" charset="0"/>
                <a:ea typeface="Calibri" panose="020F0502020204030204" pitchFamily="34" charset="0"/>
                <a:cs typeface="DaunPenh" panose="02000500000000020004" pitchFamily="2" charset="0"/>
              </a:rPr>
              <a:t>ការល្បាតដើម្បីធ្វើឲ្យ</a:t>
            </a:r>
          </a:p>
          <a:p>
            <a:pPr>
              <a:lnSpc>
                <a:spcPct val="107000"/>
              </a:lnSpc>
              <a:spcAft>
                <a:spcPts val="800"/>
              </a:spcAft>
            </a:pPr>
            <a:r>
              <a:rPr lang="km-KH" sz="2000" b="1" dirty="0">
                <a:latin typeface="Calibri" panose="020F0502020204030204" pitchFamily="34" charset="0"/>
                <a:ea typeface="Calibri" panose="020F0502020204030204" pitchFamily="34" charset="0"/>
                <a:cs typeface="DaunPenh" panose="02000500000000020004" pitchFamily="2" charset="0"/>
              </a:rPr>
              <a:t>ប្រទេសអូស្រ្តាលីកាន់តែមានសុវត្ថិភាព</a:t>
            </a:r>
            <a:endParaRPr lang="en-US" sz="1200" b="1" dirty="0">
              <a:effectLst/>
              <a:latin typeface="Calibri" panose="020F0502020204030204" pitchFamily="34" charset="0"/>
              <a:ea typeface="Calibri" panose="020F0502020204030204" pitchFamily="34" charset="0"/>
              <a:cs typeface="DaunPenh" panose="02000500000000020004" pitchFamily="2" charset="0"/>
            </a:endParaRPr>
          </a:p>
        </p:txBody>
      </p:sp>
    </p:spTree>
    <p:extLst>
      <p:ext uri="{BB962C8B-B14F-4D97-AF65-F5344CB8AC3E}">
        <p14:creationId xmlns:p14="http://schemas.microsoft.com/office/powerpoint/2010/main" val="145834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059582"/>
            <a:ext cx="8229600" cy="3243807"/>
          </a:xfrm>
        </p:spPr>
        <p:txBody>
          <a:bodyPr>
            <a:noAutofit/>
          </a:bodyPr>
          <a:lstStyle/>
          <a:p>
            <a:pPr marL="51435" indent="0">
              <a:lnSpc>
                <a:spcPct val="170000"/>
              </a:lnSpc>
              <a:spcBef>
                <a:spcPts val="0"/>
              </a:spcBef>
              <a:buNone/>
            </a:pPr>
            <a:r>
              <a:rPr lang="km-KH" sz="1600" b="1" u="sng" kern="0" dirty="0"/>
              <a:t>តើមានទំនាក់ទំនងយ៉ាងណារវាង </a:t>
            </a:r>
            <a:r>
              <a:rPr lang="km-KH" sz="1600" b="1" u="sng" dirty="0"/>
              <a:t>ការរំលោភបំពានលើកុមារពីចម្ងាយ (</a:t>
            </a:r>
            <a:r>
              <a:rPr lang="en-AU" sz="1600" b="1" u="sng" kern="0" dirty="0"/>
              <a:t>LDCA</a:t>
            </a:r>
            <a:r>
              <a:rPr lang="km-KH" sz="1600" b="1" u="sng" kern="0" dirty="0"/>
              <a:t>)</a:t>
            </a:r>
            <a:r>
              <a:rPr lang="km-KH" sz="1600" b="1" u="sng" dirty="0"/>
              <a:t> និងជនល្មើសផ្លូវភេទលើកុមារដែលធ្វើដំណើរ (</a:t>
            </a:r>
            <a:r>
              <a:rPr lang="en-AU" sz="1600" b="1" u="sng" kern="0" dirty="0"/>
              <a:t>TCSO</a:t>
            </a:r>
            <a:r>
              <a:rPr lang="km-KH" sz="1600" b="1" u="sng" dirty="0"/>
              <a:t>)</a:t>
            </a:r>
          </a:p>
          <a:p>
            <a:pPr>
              <a:lnSpc>
                <a:spcPct val="170000"/>
              </a:lnSpc>
              <a:spcBef>
                <a:spcPts val="0"/>
              </a:spcBef>
              <a:buClrTx/>
              <a:buFont typeface="Arial" panose="020B0604020202020204" pitchFamily="34" charset="0"/>
              <a:buChar char="•"/>
            </a:pPr>
            <a:r>
              <a:rPr lang="km-KH" sz="1600" dirty="0"/>
              <a:t>ការរំលោភបំពានលើកុមារពីចម្ងាយជារឿយៗធ្វើឲ្យជនល្មើសធ្វើដំណើរក្រៅប្រទេសដើម្បីប្រព្រឹត្តលើ្មស</a:t>
            </a:r>
          </a:p>
          <a:p>
            <a:pPr>
              <a:lnSpc>
                <a:spcPct val="170000"/>
              </a:lnSpc>
              <a:spcBef>
                <a:spcPts val="0"/>
              </a:spcBef>
              <a:buClrTx/>
              <a:buFont typeface="Arial" panose="020B0604020202020204" pitchFamily="34" charset="0"/>
              <a:buChar char="•"/>
            </a:pPr>
            <a:r>
              <a:rPr lang="km-KH" sz="1600" dirty="0"/>
              <a:t>ជនល្មើសផ្លូវភេទលើកុមារជាជនជាតិអូស្រ្តាលីមានបញ្ជិកាអាចស្វែងរក </a:t>
            </a:r>
            <a:r>
              <a:rPr lang="en-US" sz="1600" dirty="0"/>
              <a:t>LDCA</a:t>
            </a:r>
            <a:r>
              <a:rPr lang="km-KH" sz="1600" dirty="0"/>
              <a:t> ក្នុងករណីដែលពួកគេមិនអាចធ្វើដំណើរបាន </a:t>
            </a:r>
          </a:p>
          <a:p>
            <a:pPr>
              <a:lnSpc>
                <a:spcPct val="170000"/>
              </a:lnSpc>
              <a:spcBef>
                <a:spcPts val="0"/>
              </a:spcBef>
              <a:buClrTx/>
              <a:buFont typeface="Arial" panose="020B0604020202020204" pitchFamily="34" charset="0"/>
              <a:buChar char="•"/>
            </a:pPr>
            <a:r>
              <a:rPr lang="km-KH" sz="1600" dirty="0"/>
              <a:t>សកម្មភាពទាំងពីរនេះគឺត្រូវការផ្លាស់ប្តូរ/ទូទាត់ជាលុយ</a:t>
            </a:r>
          </a:p>
          <a:p>
            <a:pPr>
              <a:lnSpc>
                <a:spcPct val="170000"/>
              </a:lnSpc>
              <a:spcBef>
                <a:spcPts val="0"/>
              </a:spcBef>
              <a:buClrTx/>
              <a:buFont typeface="Arial" panose="020B0604020202020204" pitchFamily="34" charset="0"/>
              <a:buChar char="•"/>
            </a:pPr>
            <a:r>
              <a:rPr lang="km-KH" sz="1600" dirty="0"/>
              <a:t>សកម្មភាពទាំងពីរនេះពិបាក </a:t>
            </a:r>
            <a:r>
              <a:rPr lang="km-KH" sz="1600" b="1" dirty="0"/>
              <a:t>ទប់ស្កាត់</a:t>
            </a:r>
            <a:r>
              <a:rPr lang="km-KH" sz="1600" dirty="0"/>
              <a:t> </a:t>
            </a:r>
            <a:r>
              <a:rPr lang="km-KH" sz="1600" b="1" dirty="0"/>
              <a:t>ស្វែងរក</a:t>
            </a:r>
            <a:r>
              <a:rPr lang="km-KH" sz="1600" dirty="0"/>
              <a:t> និង</a:t>
            </a:r>
            <a:r>
              <a:rPr lang="km-KH" sz="1600" b="1" dirty="0"/>
              <a:t>បង្រ្កាប</a:t>
            </a:r>
            <a:r>
              <a:rPr lang="km-KH" sz="1600" dirty="0"/>
              <a:t> ដែលតម្រូវឲ្យមានកិច្ចសហប្រតិបត្តិការអន្តរជាតិ។</a:t>
            </a:r>
            <a:r>
              <a:rPr lang="en-US" sz="1600" dirty="0"/>
              <a:t> </a:t>
            </a:r>
          </a:p>
          <a:p>
            <a:pPr marL="51435" indent="0">
              <a:buNone/>
            </a:pPr>
            <a:endParaRPr lang="en-US" sz="2000" dirty="0">
              <a:solidFill>
                <a:srgbClr val="000000"/>
              </a:solidFill>
              <a:latin typeface="+mn-lt"/>
            </a:endParaRPr>
          </a:p>
        </p:txBody>
      </p:sp>
      <p:sp>
        <p:nvSpPr>
          <p:cNvPr id="5" name="Title 1"/>
          <p:cNvSpPr txBox="1">
            <a:spLocks/>
          </p:cNvSpPr>
          <p:nvPr/>
        </p:nvSpPr>
        <p:spPr>
          <a:xfrm>
            <a:off x="899592" y="411511"/>
            <a:ext cx="72008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ct val="150000"/>
              </a:lnSpc>
            </a:pPr>
            <a:r>
              <a:rPr lang="km-KH" sz="2000" b="1" dirty="0">
                <a:latin typeface="+mn-lt"/>
                <a:ea typeface="+mn-ea"/>
                <a:cs typeface="+mn-cs"/>
              </a:rPr>
              <a:t>អ្វីទៅជាការរំលោភបំពានលើកុមារពីចម្ងាយ? </a:t>
            </a:r>
            <a:endParaRPr lang="en-AU" sz="2000" b="1" dirty="0">
              <a:latin typeface="+mn-lt"/>
              <a:ea typeface="+mn-ea"/>
              <a:cs typeface="+mn-cs"/>
            </a:endParaRPr>
          </a:p>
        </p:txBody>
      </p:sp>
    </p:spTree>
    <p:extLst>
      <p:ext uri="{BB962C8B-B14F-4D97-AF65-F5344CB8AC3E}">
        <p14:creationId xmlns:p14="http://schemas.microsoft.com/office/powerpoint/2010/main" val="42909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9712" y="411510"/>
            <a:ext cx="5044679" cy="496061"/>
          </a:xfrm>
        </p:spPr>
        <p:txBody>
          <a:bodyPr>
            <a:noAutofit/>
          </a:bodyPr>
          <a:lstStyle/>
          <a:p>
            <a:r>
              <a:rPr lang="km-KH" sz="3200" b="1" kern="0" dirty="0">
                <a:latin typeface="Verdana"/>
                <a:cs typeface="+mn-cs"/>
              </a:rPr>
              <a:t>ការបញ្ជូន</a:t>
            </a:r>
            <a:endParaRPr lang="en-AU" sz="3200" b="1" dirty="0">
              <a:cs typeface="+mn-cs"/>
            </a:endParaRPr>
          </a:p>
        </p:txBody>
      </p:sp>
      <p:sp>
        <p:nvSpPr>
          <p:cNvPr id="4" name="Content Placeholder 3"/>
          <p:cNvSpPr>
            <a:spLocks noGrp="1"/>
          </p:cNvSpPr>
          <p:nvPr>
            <p:ph idx="1"/>
          </p:nvPr>
        </p:nvSpPr>
        <p:spPr/>
        <p:txBody>
          <a:bodyPr>
            <a:normAutofit/>
          </a:bodyPr>
          <a:lstStyle/>
          <a:p>
            <a:pPr marL="508635" indent="-457200">
              <a:buFont typeface="Arial" panose="020B0604020202020204" pitchFamily="34" charset="0"/>
              <a:buChar char="•"/>
            </a:pPr>
            <a:r>
              <a:rPr lang="km-KH" sz="2600" kern="0" dirty="0"/>
              <a:t>ការបញ្ជូនអាចមានមកពីប្រភពច្រើន​</a:t>
            </a:r>
          </a:p>
          <a:p>
            <a:pPr marL="508635" indent="-457200">
              <a:buFont typeface="Arial" panose="020B0604020202020204" pitchFamily="34" charset="0"/>
              <a:buChar char="•"/>
            </a:pPr>
            <a:r>
              <a:rPr lang="en-AU" sz="2600" kern="0" dirty="0"/>
              <a:t>NCMEC</a:t>
            </a:r>
          </a:p>
          <a:p>
            <a:pPr marL="508635" indent="-457200">
              <a:buFont typeface="Arial" panose="020B0604020202020204" pitchFamily="34" charset="0"/>
              <a:buChar char="•"/>
            </a:pPr>
            <a:r>
              <a:rPr lang="km-KH" sz="2600" kern="0" dirty="0"/>
              <a:t>នគរបាលអន្តរជាតិ (</a:t>
            </a:r>
            <a:r>
              <a:rPr lang="en-AU" sz="2600" kern="0" dirty="0"/>
              <a:t>Interpol</a:t>
            </a:r>
            <a:r>
              <a:rPr lang="km-KH" sz="2600" kern="0" dirty="0"/>
              <a:t>)</a:t>
            </a:r>
            <a:endParaRPr lang="en-AU" sz="2600" kern="0" dirty="0"/>
          </a:p>
          <a:p>
            <a:pPr marL="508635" indent="-457200">
              <a:buFont typeface="Arial" panose="020B0604020202020204" pitchFamily="34" charset="0"/>
              <a:buChar char="•"/>
            </a:pPr>
            <a:r>
              <a:rPr lang="en-AU" sz="2600" kern="0" dirty="0"/>
              <a:t>FLEA</a:t>
            </a:r>
            <a:r>
              <a:rPr lang="km-KH" sz="2600" kern="0" dirty="0"/>
              <a:t> ផ្សេងៗទៀត</a:t>
            </a:r>
            <a:r>
              <a:rPr lang="en-AU" sz="2600" kern="0" dirty="0"/>
              <a:t>,</a:t>
            </a:r>
            <a:r>
              <a:rPr lang="km-KH" sz="2600" kern="0" dirty="0"/>
              <a:t> ក្នុងនោះមានលម្អិតអំពីហិរញ្ញវត្ថុ</a:t>
            </a:r>
            <a:endParaRPr lang="en-US" dirty="0"/>
          </a:p>
        </p:txBody>
      </p:sp>
    </p:spTree>
    <p:extLst>
      <p:ext uri="{BB962C8B-B14F-4D97-AF65-F5344CB8AC3E}">
        <p14:creationId xmlns:p14="http://schemas.microsoft.com/office/powerpoint/2010/main" val="346348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79512" y="411511"/>
            <a:ext cx="4749497" cy="3024336"/>
          </a:xfrm>
          <a:prstGeom prst="rect">
            <a:avLst/>
          </a:prstGeom>
        </p:spPr>
      </p:pic>
      <p:sp>
        <p:nvSpPr>
          <p:cNvPr id="6" name="Rectangle 5"/>
          <p:cNvSpPr/>
          <p:nvPr/>
        </p:nvSpPr>
        <p:spPr>
          <a:xfrm>
            <a:off x="1259632" y="2211710"/>
            <a:ext cx="216024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2771800" y="3003798"/>
            <a:ext cx="288032"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p:nvPicPr>
        <p:blipFill>
          <a:blip r:embed="rId4"/>
          <a:stretch>
            <a:fillRect/>
          </a:stretch>
        </p:blipFill>
        <p:spPr>
          <a:xfrm>
            <a:off x="2411760" y="3723878"/>
            <a:ext cx="6191250" cy="1085850"/>
          </a:xfrm>
          <a:prstGeom prst="rect">
            <a:avLst/>
          </a:prstGeom>
        </p:spPr>
      </p:pic>
    </p:spTree>
    <p:extLst>
      <p:ext uri="{BB962C8B-B14F-4D97-AF65-F5344CB8AC3E}">
        <p14:creationId xmlns:p14="http://schemas.microsoft.com/office/powerpoint/2010/main" val="310079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27784" y="915566"/>
            <a:ext cx="5040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stretch>
            <a:fillRect/>
          </a:stretch>
        </p:blipFill>
        <p:spPr>
          <a:xfrm>
            <a:off x="611560" y="425599"/>
            <a:ext cx="6162675" cy="1123950"/>
          </a:xfrm>
          <a:prstGeom prst="rect">
            <a:avLst/>
          </a:prstGeom>
        </p:spPr>
      </p:pic>
      <p:pic>
        <p:nvPicPr>
          <p:cNvPr id="5" name="Picture 4"/>
          <p:cNvPicPr>
            <a:picLocks noChangeAspect="1"/>
          </p:cNvPicPr>
          <p:nvPr/>
        </p:nvPicPr>
        <p:blipFill>
          <a:blip r:embed="rId4"/>
          <a:stretch>
            <a:fillRect/>
          </a:stretch>
        </p:blipFill>
        <p:spPr>
          <a:xfrm>
            <a:off x="3131840" y="1879730"/>
            <a:ext cx="4886325" cy="2790825"/>
          </a:xfrm>
          <a:prstGeom prst="rect">
            <a:avLst/>
          </a:prstGeom>
        </p:spPr>
      </p:pic>
    </p:spTree>
    <p:extLst>
      <p:ext uri="{BB962C8B-B14F-4D97-AF65-F5344CB8AC3E}">
        <p14:creationId xmlns:p14="http://schemas.microsoft.com/office/powerpoint/2010/main" val="18425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00151"/>
            <a:ext cx="8229600" cy="2811759"/>
          </a:xfrm>
        </p:spPr>
        <p:txBody>
          <a:bodyPr>
            <a:normAutofit fontScale="92500" lnSpcReduction="20000"/>
          </a:bodyPr>
          <a:lstStyle/>
          <a:p>
            <a:pPr>
              <a:lnSpc>
                <a:spcPct val="150000"/>
              </a:lnSpc>
              <a:spcBef>
                <a:spcPts val="0"/>
              </a:spcBef>
            </a:pPr>
            <a:r>
              <a:rPr lang="km-KH" sz="2400" dirty="0"/>
              <a:t>ប្រទេសអូស្រ្តាលីឆែកពិនិត្យលុយទាំងអស់ដែលចេញពីប្រទេសអូស្រ្តាលី</a:t>
            </a:r>
          </a:p>
          <a:p>
            <a:pPr>
              <a:lnSpc>
                <a:spcPct val="150000"/>
              </a:lnSpc>
              <a:spcBef>
                <a:spcPts val="0"/>
              </a:spcBef>
            </a:pPr>
            <a:r>
              <a:rPr lang="km-KH" sz="2400" dirty="0"/>
              <a:t>របាយការណ៍អំពីប្រតិបត្តិការដែល “មានការមន្ទិលសង្ស័យ“ ថាប្រាក់នោះនឹងអាចផ្ញើរឲ្យអ្នកសម្របសម្រួល </a:t>
            </a:r>
            <a:r>
              <a:rPr lang="en-AU" sz="2400" dirty="0"/>
              <a:t>LDCA</a:t>
            </a:r>
            <a:endParaRPr lang="km-KH" sz="2400" dirty="0"/>
          </a:p>
          <a:p>
            <a:pPr>
              <a:lnSpc>
                <a:spcPct val="150000"/>
              </a:lnSpc>
              <a:spcBef>
                <a:spcPts val="0"/>
              </a:spcBef>
            </a:pPr>
            <a:r>
              <a:rPr lang="km-KH" sz="2400" dirty="0"/>
              <a:t>ចំនួនទឹកលុយដ៏ច្រើនផ្ញើរឲ្យប្រជាជនជាច្រើនមកពីបណ្តាប្រទេស និងពីជនល្មើសគឺសញ្ញានៃ </a:t>
            </a:r>
            <a:r>
              <a:rPr lang="en-AU" sz="2400" dirty="0"/>
              <a:t>LDCA</a:t>
            </a:r>
          </a:p>
        </p:txBody>
      </p:sp>
      <p:sp>
        <p:nvSpPr>
          <p:cNvPr id="4" name="Title 1"/>
          <p:cNvSpPr txBox="1">
            <a:spLocks/>
          </p:cNvSpPr>
          <p:nvPr/>
        </p:nvSpPr>
        <p:spPr>
          <a:xfrm>
            <a:off x="1979712" y="411510"/>
            <a:ext cx="5044679" cy="4960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km-KH" sz="3200" b="1" kern="0" dirty="0">
                <a:latin typeface="Verdana"/>
                <a:cs typeface="+mn-cs"/>
              </a:rPr>
              <a:t>ការបញ្ជូនហិរញ្ញវត្ថុ</a:t>
            </a:r>
            <a:endParaRPr lang="en-AU" sz="3200" b="1" dirty="0">
              <a:cs typeface="+mn-cs"/>
            </a:endParaRPr>
          </a:p>
        </p:txBody>
      </p:sp>
    </p:spTree>
    <p:extLst>
      <p:ext uri="{BB962C8B-B14F-4D97-AF65-F5344CB8AC3E}">
        <p14:creationId xmlns:p14="http://schemas.microsoft.com/office/powerpoint/2010/main" val="73542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059582"/>
            <a:ext cx="5765801" cy="3243263"/>
          </a:xfrm>
        </p:spPr>
      </p:pic>
      <p:sp>
        <p:nvSpPr>
          <p:cNvPr id="4" name="Title 1"/>
          <p:cNvSpPr txBox="1">
            <a:spLocks/>
          </p:cNvSpPr>
          <p:nvPr/>
        </p:nvSpPr>
        <p:spPr>
          <a:xfrm>
            <a:off x="1979712" y="411510"/>
            <a:ext cx="5044679" cy="4960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km-KH" sz="3200" b="1" kern="0" dirty="0">
                <a:latin typeface="Verdana"/>
                <a:cs typeface="+mn-cs"/>
              </a:rPr>
              <a:t>ការបញ្ជូនហិរញ្ញវត្ថុ</a:t>
            </a:r>
            <a:endParaRPr lang="en-AU" sz="3200" b="1" dirty="0">
              <a:cs typeface="+mn-cs"/>
            </a:endParaRPr>
          </a:p>
        </p:txBody>
      </p:sp>
    </p:spTree>
    <p:extLst>
      <p:ext uri="{BB962C8B-B14F-4D97-AF65-F5344CB8AC3E}">
        <p14:creationId xmlns:p14="http://schemas.microsoft.com/office/powerpoint/2010/main" val="288729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187" y="-5356"/>
            <a:ext cx="2603003" cy="1905463"/>
          </a:xfrm>
          <a:prstGeom prst="rect">
            <a:avLst/>
          </a:prstGeom>
        </p:spPr>
      </p:pic>
      <p:grpSp>
        <p:nvGrpSpPr>
          <p:cNvPr id="8" name="Group 7"/>
          <p:cNvGrpSpPr/>
          <p:nvPr/>
        </p:nvGrpSpPr>
        <p:grpSpPr>
          <a:xfrm>
            <a:off x="2746090" y="578751"/>
            <a:ext cx="4384037" cy="4410814"/>
            <a:chOff x="3661402" y="771613"/>
            <a:chExt cx="5845502" cy="5881205"/>
          </a:xfrm>
        </p:grpSpPr>
        <p:pic>
          <p:nvPicPr>
            <p:cNvPr id="1026" name="Picture 2" descr="Social-Media-Landscape-2018.jpg"/>
            <p:cNvPicPr>
              <a:picLocks noChangeAspect="1" noChangeArrowheads="1"/>
            </p:cNvPicPr>
            <p:nvPr/>
          </p:nvPicPr>
          <p:blipFill rotWithShape="1">
            <a:blip r:embed="rId4">
              <a:extLst>
                <a:ext uri="{28A0092B-C50C-407E-A947-70E740481C1C}">
                  <a14:useLocalDpi xmlns:a14="http://schemas.microsoft.com/office/drawing/2010/main" val="0"/>
                </a:ext>
              </a:extLst>
            </a:blip>
            <a:srcRect t="8474"/>
            <a:stretch/>
          </p:blipFill>
          <p:spPr bwMode="auto">
            <a:xfrm>
              <a:off x="3707980" y="771613"/>
              <a:ext cx="5798924" cy="57378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67B10F5-E783-3845-9C5D-961CA3168335}"/>
                </a:ext>
              </a:extLst>
            </p:cNvPr>
            <p:cNvSpPr/>
            <p:nvPr/>
          </p:nvSpPr>
          <p:spPr>
            <a:xfrm>
              <a:off x="7982857" y="6121218"/>
              <a:ext cx="1402813" cy="301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4"/>
              <a:endParaRPr lang="en-US" sz="1350" dirty="0">
                <a:solidFill>
                  <a:prstClr val="white"/>
                </a:solidFill>
              </a:endParaRPr>
            </a:p>
          </p:txBody>
        </p:sp>
        <p:sp>
          <p:nvSpPr>
            <p:cNvPr id="5" name="Rectangle 4">
              <a:extLst>
                <a:ext uri="{FF2B5EF4-FFF2-40B4-BE49-F238E27FC236}">
                  <a16:creationId xmlns:a16="http://schemas.microsoft.com/office/drawing/2014/main" id="{C450166B-CD10-7D4F-9335-B06B79D258C2}"/>
                </a:ext>
              </a:extLst>
            </p:cNvPr>
            <p:cNvSpPr/>
            <p:nvPr/>
          </p:nvSpPr>
          <p:spPr>
            <a:xfrm>
              <a:off x="3661402" y="6146717"/>
              <a:ext cx="723045" cy="260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4"/>
              <a:endParaRPr lang="en-US" sz="1350" dirty="0">
                <a:solidFill>
                  <a:prstClr val="white"/>
                </a:solidFill>
              </a:endParaRPr>
            </a:p>
          </p:txBody>
        </p:sp>
        <p:sp>
          <p:nvSpPr>
            <p:cNvPr id="14" name="TextBox 13"/>
            <p:cNvSpPr txBox="1"/>
            <p:nvPr/>
          </p:nvSpPr>
          <p:spPr>
            <a:xfrm>
              <a:off x="6054715" y="6375814"/>
              <a:ext cx="1105455" cy="277004"/>
            </a:xfrm>
            <a:prstGeom prst="rect">
              <a:avLst/>
            </a:prstGeom>
            <a:noFill/>
          </p:spPr>
          <p:txBody>
            <a:bodyPr wrap="none" rtlCol="0">
              <a:spAutoFit/>
            </a:bodyPr>
            <a:lstStyle/>
            <a:p>
              <a:pPr algn="ctr" defTabSz="342904"/>
              <a:r>
                <a:rPr lang="en-US" sz="750" dirty="0">
                  <a:solidFill>
                    <a:prstClr val="white">
                      <a:lumMod val="65000"/>
                    </a:prstClr>
                  </a:solidFill>
                </a:rPr>
                <a:t>FredCavazza.net</a:t>
              </a:r>
            </a:p>
          </p:txBody>
        </p:sp>
      </p:grpSp>
      <p:sp>
        <p:nvSpPr>
          <p:cNvPr id="9" name="Arc 8"/>
          <p:cNvSpPr/>
          <p:nvPr/>
        </p:nvSpPr>
        <p:spPr>
          <a:xfrm>
            <a:off x="435867" y="164288"/>
            <a:ext cx="6984430" cy="4445709"/>
          </a:xfrm>
          <a:prstGeom prst="arc">
            <a:avLst>
              <a:gd name="adj1" fmla="val 9933044"/>
              <a:gd name="adj2" fmla="val 20876150"/>
            </a:avLst>
          </a:prstGeom>
          <a:ln w="63500">
            <a:prstDash val="sys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481912"/>
            <a:endParaRPr lang="en-US" sz="949">
              <a:solidFill>
                <a:prstClr val="black"/>
              </a:solidFill>
            </a:endParaRPr>
          </a:p>
        </p:txBody>
      </p:sp>
      <p:sp>
        <p:nvSpPr>
          <p:cNvPr id="7" name="Round Diagonal Corner Rectangle 6"/>
          <p:cNvSpPr/>
          <p:nvPr/>
        </p:nvSpPr>
        <p:spPr>
          <a:xfrm>
            <a:off x="7212272" y="1586962"/>
            <a:ext cx="1623027" cy="582918"/>
          </a:xfrm>
          <a:prstGeom prst="round2DiagRect">
            <a:avLst>
              <a:gd name="adj1" fmla="val 43173"/>
              <a:gd name="adj2" fmla="val 0"/>
            </a:avLst>
          </a:prstGeom>
          <a:gradFill>
            <a:gsLst>
              <a:gs pos="35000">
                <a:srgbClr val="FF0000"/>
              </a:gs>
              <a:gs pos="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1912"/>
            <a:r>
              <a:rPr lang="en-US" sz="1350" b="1" dirty="0">
                <a:ln w="0"/>
                <a:solidFill>
                  <a:prstClr val="white"/>
                </a:solidFill>
              </a:rPr>
              <a:t>Seller/Facilitator</a:t>
            </a:r>
            <a:endParaRPr lang="en-US" sz="1350" b="1" dirty="0">
              <a:solidFill>
                <a:prstClr val="white"/>
              </a:solidFill>
            </a:endParaRPr>
          </a:p>
        </p:txBody>
      </p:sp>
      <p:cxnSp>
        <p:nvCxnSpPr>
          <p:cNvPr id="21" name="Elbow Connector 20"/>
          <p:cNvCxnSpPr>
            <a:endCxn id="4" idx="0"/>
          </p:cNvCxnSpPr>
          <p:nvPr/>
        </p:nvCxnSpPr>
        <p:spPr>
          <a:xfrm rot="10800000" flipV="1">
            <a:off x="1951990" y="2709000"/>
            <a:ext cx="884363" cy="683641"/>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a:endCxn id="7" idx="2"/>
          </p:cNvCxnSpPr>
          <p:nvPr/>
        </p:nvCxnSpPr>
        <p:spPr>
          <a:xfrm flipV="1">
            <a:off x="7060973" y="1878421"/>
            <a:ext cx="151300" cy="1139759"/>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7" idx="3"/>
          </p:cNvCxnSpPr>
          <p:nvPr/>
        </p:nvCxnSpPr>
        <p:spPr>
          <a:xfrm flipV="1">
            <a:off x="8023785" y="1310030"/>
            <a:ext cx="0" cy="2769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6660145" y="1448496"/>
            <a:ext cx="136364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1930423" y="3505777"/>
            <a:ext cx="1087844"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object 7">
            <a:extLst>
              <a:ext uri="{FF2B5EF4-FFF2-40B4-BE49-F238E27FC236}">
                <a16:creationId xmlns:a16="http://schemas.microsoft.com/office/drawing/2014/main" id="{BD0F224B-CA18-E14F-8612-985DFFAF723A}"/>
              </a:ext>
            </a:extLst>
          </p:cNvPr>
          <p:cNvSpPr txBox="1">
            <a:spLocks/>
          </p:cNvSpPr>
          <p:nvPr/>
        </p:nvSpPr>
        <p:spPr>
          <a:xfrm>
            <a:off x="1951988" y="88676"/>
            <a:ext cx="7247763" cy="298826"/>
          </a:xfrm>
          <a:prstGeom prst="rect">
            <a:avLst/>
          </a:prstGeom>
        </p:spPr>
        <p:txBody>
          <a:bodyPr vert="horz" wrap="square" lIns="0" tIns="6693" rIns="0" bIns="0" rtlCol="0">
            <a:spAutoFit/>
          </a:bodyPr>
          <a:lstStyle>
            <a:defPPr>
              <a:defRPr lang="en-US"/>
            </a:defPPr>
            <a:lvl1pPr marL="0" algn="l" defTabSz="642457" rtl="0" eaLnBrk="1" latinLnBrk="0" hangingPunct="1">
              <a:defRPr sz="1265" kern="1200">
                <a:solidFill>
                  <a:schemeClr val="tx1"/>
                </a:solidFill>
                <a:latin typeface="+mn-lt"/>
                <a:ea typeface="+mn-ea"/>
                <a:cs typeface="+mn-cs"/>
              </a:defRPr>
            </a:lvl1pPr>
            <a:lvl2pPr marL="321229" algn="l" defTabSz="642457" rtl="0" eaLnBrk="1" latinLnBrk="0" hangingPunct="1">
              <a:defRPr sz="1265" kern="1200">
                <a:solidFill>
                  <a:schemeClr val="tx1"/>
                </a:solidFill>
                <a:latin typeface="+mn-lt"/>
                <a:ea typeface="+mn-ea"/>
                <a:cs typeface="+mn-cs"/>
              </a:defRPr>
            </a:lvl2pPr>
            <a:lvl3pPr marL="642457" algn="l" defTabSz="642457" rtl="0" eaLnBrk="1" latinLnBrk="0" hangingPunct="1">
              <a:defRPr sz="1265" kern="1200">
                <a:solidFill>
                  <a:schemeClr val="tx1"/>
                </a:solidFill>
                <a:latin typeface="+mn-lt"/>
                <a:ea typeface="+mn-ea"/>
                <a:cs typeface="+mn-cs"/>
              </a:defRPr>
            </a:lvl3pPr>
            <a:lvl4pPr marL="963686" algn="l" defTabSz="642457" rtl="0" eaLnBrk="1" latinLnBrk="0" hangingPunct="1">
              <a:defRPr sz="1265" kern="1200">
                <a:solidFill>
                  <a:schemeClr val="tx1"/>
                </a:solidFill>
                <a:latin typeface="+mn-lt"/>
                <a:ea typeface="+mn-ea"/>
                <a:cs typeface="+mn-cs"/>
              </a:defRPr>
            </a:lvl4pPr>
            <a:lvl5pPr marL="1284915" algn="l" defTabSz="642457" rtl="0" eaLnBrk="1" latinLnBrk="0" hangingPunct="1">
              <a:defRPr sz="1265" kern="1200">
                <a:solidFill>
                  <a:schemeClr val="tx1"/>
                </a:solidFill>
                <a:latin typeface="+mn-lt"/>
                <a:ea typeface="+mn-ea"/>
                <a:cs typeface="+mn-cs"/>
              </a:defRPr>
            </a:lvl5pPr>
            <a:lvl6pPr marL="1606144" algn="l" defTabSz="642457" rtl="0" eaLnBrk="1" latinLnBrk="0" hangingPunct="1">
              <a:defRPr sz="1265" kern="1200">
                <a:solidFill>
                  <a:schemeClr val="tx1"/>
                </a:solidFill>
                <a:latin typeface="+mn-lt"/>
                <a:ea typeface="+mn-ea"/>
                <a:cs typeface="+mn-cs"/>
              </a:defRPr>
            </a:lvl6pPr>
            <a:lvl7pPr marL="1927372" algn="l" defTabSz="642457" rtl="0" eaLnBrk="1" latinLnBrk="0" hangingPunct="1">
              <a:defRPr sz="1265" kern="1200">
                <a:solidFill>
                  <a:schemeClr val="tx1"/>
                </a:solidFill>
                <a:latin typeface="+mn-lt"/>
                <a:ea typeface="+mn-ea"/>
                <a:cs typeface="+mn-cs"/>
              </a:defRPr>
            </a:lvl7pPr>
            <a:lvl8pPr marL="2248601" algn="l" defTabSz="642457" rtl="0" eaLnBrk="1" latinLnBrk="0" hangingPunct="1">
              <a:defRPr sz="1265" kern="1200">
                <a:solidFill>
                  <a:schemeClr val="tx1"/>
                </a:solidFill>
                <a:latin typeface="+mn-lt"/>
                <a:ea typeface="+mn-ea"/>
                <a:cs typeface="+mn-cs"/>
              </a:defRPr>
            </a:lvl8pPr>
            <a:lvl9pPr marL="2569830" algn="l" defTabSz="642457" rtl="0" eaLnBrk="1" latinLnBrk="0" hangingPunct="1">
              <a:defRPr sz="1265" kern="1200">
                <a:solidFill>
                  <a:schemeClr val="tx1"/>
                </a:solidFill>
                <a:latin typeface="+mn-lt"/>
                <a:ea typeface="+mn-ea"/>
                <a:cs typeface="+mn-cs"/>
              </a:defRPr>
            </a:lvl9pPr>
          </a:lstStyle>
          <a:p>
            <a:pPr marL="6693">
              <a:spcBef>
                <a:spcPts val="53"/>
              </a:spcBef>
              <a:tabLst>
                <a:tab pos="869459" algn="l"/>
              </a:tabLst>
            </a:pPr>
            <a:r>
              <a:rPr lang="en-US" sz="1898" b="1" kern="0" spc="308" dirty="0">
                <a:solidFill>
                  <a:srgbClr val="FF0000"/>
                </a:solidFill>
              </a:rPr>
              <a:t>Philippines Online CSE Methodology</a:t>
            </a:r>
          </a:p>
        </p:txBody>
      </p:sp>
      <p:pic>
        <p:nvPicPr>
          <p:cNvPr id="41" name="Picture 4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371" y="2243101"/>
            <a:ext cx="721461" cy="711361"/>
          </a:xfrm>
          <a:prstGeom prst="rect">
            <a:avLst/>
          </a:prstGeom>
        </p:spPr>
      </p:pic>
      <p:pic>
        <p:nvPicPr>
          <p:cNvPr id="42" name="Picture 4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5461" y="1759028"/>
            <a:ext cx="1283902" cy="387512"/>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225" y="1548700"/>
            <a:ext cx="1324252" cy="639950"/>
          </a:xfrm>
          <a:prstGeom prst="rect">
            <a:avLst/>
          </a:prstGeom>
        </p:spPr>
      </p:pic>
      <p:pic>
        <p:nvPicPr>
          <p:cNvPr id="44" name="Picture 4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59904" y="1230500"/>
            <a:ext cx="1624385" cy="569550"/>
          </a:xfrm>
          <a:prstGeom prst="rect">
            <a:avLst/>
          </a:prstGeom>
        </p:spPr>
      </p:pic>
      <p:pic>
        <p:nvPicPr>
          <p:cNvPr id="45" name="Picture 4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682" y="2277601"/>
            <a:ext cx="1257098" cy="337811"/>
          </a:xfrm>
          <a:prstGeom prst="rect">
            <a:avLst/>
          </a:prstGeom>
        </p:spPr>
      </p:pic>
      <p:pic>
        <p:nvPicPr>
          <p:cNvPr id="61" name="Picture 6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297" y="580313"/>
            <a:ext cx="1206977" cy="749538"/>
          </a:xfrm>
          <a:prstGeom prst="rect">
            <a:avLst/>
          </a:prstGeom>
        </p:spPr>
      </p:pic>
      <p:pic>
        <p:nvPicPr>
          <p:cNvPr id="70" name="Picture 4" descr="Image result for philippines shape png transparent">
            <a:extLst>
              <a:ext uri="{FF2B5EF4-FFF2-40B4-BE49-F238E27FC236}">
                <a16:creationId xmlns:a16="http://schemas.microsoft.com/office/drawing/2014/main" id="{03D1E854-753A-4C8E-AAC5-5F98E3F557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2371" y="2210898"/>
            <a:ext cx="1545706" cy="264978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ound Diagonal Corner Rectangle 3"/>
          <p:cNvSpPr/>
          <p:nvPr/>
        </p:nvSpPr>
        <p:spPr>
          <a:xfrm>
            <a:off x="328961" y="3101182"/>
            <a:ext cx="1623027" cy="582918"/>
          </a:xfrm>
          <a:prstGeom prst="round2DiagRect">
            <a:avLst>
              <a:gd name="adj1" fmla="val 43173"/>
              <a:gd name="adj2" fmla="val 0"/>
            </a:avLst>
          </a:prstGeom>
          <a:gradFill>
            <a:gsLst>
              <a:gs pos="35000">
                <a:srgbClr val="FF0000"/>
              </a:gs>
              <a:gs pos="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1912"/>
            <a:r>
              <a:rPr lang="en-US" sz="1350" b="1" dirty="0">
                <a:ln w="0"/>
                <a:solidFill>
                  <a:prstClr val="white"/>
                </a:solidFill>
              </a:rPr>
              <a:t>Buyer/Customer</a:t>
            </a:r>
            <a:endParaRPr lang="en-US" sz="1350" b="1" dirty="0">
              <a:solidFill>
                <a:prstClr val="white"/>
              </a:solidFill>
            </a:endParaRPr>
          </a:p>
        </p:txBody>
      </p:sp>
      <p:pic>
        <p:nvPicPr>
          <p:cNvPr id="1032" name="Picture 8" descr="Related image"/>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60832" y="3566375"/>
            <a:ext cx="1956841" cy="149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2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2"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xit" presetSubtype="0" fill="hold" grpId="0"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down)">
                                      <p:cBhvr>
                                        <p:cTn id="38" dur="500"/>
                                        <p:tgtEl>
                                          <p:spTgt spid="69"/>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wipe(right)">
                                      <p:cBhvr>
                                        <p:cTn id="77" dur="500"/>
                                        <p:tgtEl>
                                          <p:spTgt spid="73"/>
                                        </p:tgtEl>
                                      </p:cBhvr>
                                    </p:animEffect>
                                  </p:childTnLst>
                                </p:cTn>
                              </p:par>
                            </p:childTnLst>
                          </p:cTn>
                        </p:par>
                        <p:par>
                          <p:cTn id="78" fill="hold">
                            <p:stCondLst>
                              <p:cond delay="500"/>
                            </p:stCondLst>
                            <p:childTnLst>
                              <p:par>
                                <p:cTn id="79" presetID="22" presetClass="entr" presetSubtype="2"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wipe(right)">
                                      <p:cBhvr>
                                        <p:cTn id="8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km-KH" sz="2800" dirty="0"/>
              <a:t>តើសូចនាករណ៍តាមអនឡាញមានអ្វីខ្លះ? </a:t>
            </a:r>
          </a:p>
          <a:p>
            <a:r>
              <a:rPr lang="km-KH" sz="2400" dirty="0"/>
              <a:t>រូបថតរួមភេទ </a:t>
            </a:r>
            <a:r>
              <a:rPr lang="en-AU" sz="2400" dirty="0"/>
              <a:t>‘Sexy Photos’</a:t>
            </a:r>
          </a:p>
          <a:p>
            <a:r>
              <a:rPr lang="km-KH" sz="2400" dirty="0"/>
              <a:t>មានមិត្តភក្តិបរទេសច្រើន </a:t>
            </a:r>
            <a:endParaRPr lang="en-AU" sz="2400" dirty="0"/>
          </a:p>
          <a:p>
            <a:r>
              <a:rPr lang="km-KH" sz="2400" dirty="0"/>
              <a:t>រូបថតកុមារ/កូនក្មេង </a:t>
            </a:r>
            <a:r>
              <a:rPr lang="en-AU" sz="2400" dirty="0"/>
              <a:t> – </a:t>
            </a:r>
            <a:r>
              <a:rPr lang="km-KH" sz="2400" dirty="0"/>
              <a:t>មានសម្លៀកបំពាក់បិទបាំងតិចៗ</a:t>
            </a:r>
            <a:endParaRPr lang="en-AU" sz="2400" dirty="0"/>
          </a:p>
          <a:p>
            <a:r>
              <a:rPr lang="km-KH" sz="2400" dirty="0"/>
              <a:t>ការធ្វើដំណើរក្រៅប្រទេសទៀងទាត់ទៅកាន់ចំណុចក្តៅ        (</a:t>
            </a:r>
            <a:r>
              <a:rPr lang="en-AU" sz="2400" dirty="0"/>
              <a:t>‘hotspots’</a:t>
            </a:r>
            <a:r>
              <a:rPr lang="km-KH" sz="2400" dirty="0"/>
              <a:t>)</a:t>
            </a:r>
            <a:endParaRPr lang="en-AU" sz="2400" dirty="0"/>
          </a:p>
        </p:txBody>
      </p:sp>
      <p:sp>
        <p:nvSpPr>
          <p:cNvPr id="3" name="Title 2"/>
          <p:cNvSpPr>
            <a:spLocks noGrp="1"/>
          </p:cNvSpPr>
          <p:nvPr>
            <p:ph type="title"/>
          </p:nvPr>
        </p:nvSpPr>
        <p:spPr/>
        <p:txBody>
          <a:bodyPr>
            <a:normAutofit/>
          </a:bodyPr>
          <a:lstStyle/>
          <a:p>
            <a:r>
              <a:rPr lang="km-KH" sz="2800" b="1" dirty="0">
                <a:cs typeface="+mn-cs"/>
              </a:rPr>
              <a:t>សូចនាករណ៍បណ្តាញព័ត៌មានសង្គម</a:t>
            </a:r>
            <a:endParaRPr lang="en-AU" sz="2800" b="1" dirty="0">
              <a:cs typeface="+mn-cs"/>
            </a:endParaRPr>
          </a:p>
        </p:txBody>
      </p:sp>
    </p:spTree>
    <p:extLst>
      <p:ext uri="{BB962C8B-B14F-4D97-AF65-F5344CB8AC3E}">
        <p14:creationId xmlns:p14="http://schemas.microsoft.com/office/powerpoint/2010/main" val="282498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777" y="1491630"/>
            <a:ext cx="3740783" cy="20196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635646"/>
            <a:ext cx="3631523" cy="3008362"/>
          </a:xfrm>
          <a:prstGeom prst="rect">
            <a:avLst/>
          </a:prstGeom>
        </p:spPr>
      </p:pic>
      <p:sp>
        <p:nvSpPr>
          <p:cNvPr id="6" name="Title 2"/>
          <p:cNvSpPr>
            <a:spLocks noGrp="1"/>
          </p:cNvSpPr>
          <p:nvPr>
            <p:ph type="title"/>
          </p:nvPr>
        </p:nvSpPr>
        <p:spPr>
          <a:xfrm>
            <a:off x="457200" y="411509"/>
            <a:ext cx="8229600" cy="651719"/>
          </a:xfrm>
        </p:spPr>
        <p:txBody>
          <a:bodyPr>
            <a:normAutofit/>
          </a:bodyPr>
          <a:lstStyle/>
          <a:p>
            <a:r>
              <a:rPr lang="km-KH" sz="2800" b="1" dirty="0">
                <a:cs typeface="+mn-cs"/>
              </a:rPr>
              <a:t>សូចនាករណ៍បណ្តាញព័ត៌មានសង្គម</a:t>
            </a:r>
            <a:endParaRPr lang="en-AU" sz="2800" b="1" dirty="0">
              <a:cs typeface="+mn-cs"/>
            </a:endParaRPr>
          </a:p>
        </p:txBody>
      </p:sp>
    </p:spTree>
    <p:extLst>
      <p:ext uri="{BB962C8B-B14F-4D97-AF65-F5344CB8AC3E}">
        <p14:creationId xmlns:p14="http://schemas.microsoft.com/office/powerpoint/2010/main" val="299695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170000"/>
              </a:lnSpc>
              <a:spcBef>
                <a:spcPts val="0"/>
              </a:spcBef>
            </a:pPr>
            <a:r>
              <a:rPr lang="km-KH" sz="2400" dirty="0"/>
              <a:t>នៅពេលដែលមើលលើអាខោនបណ្តាញព័ត៌មានសង្គមដែលអាចថាជាអាខោនរបស់ជនល្មើស តើភស្តុតាងដូចម្តេចដែលយើងគួរចាប់យក?</a:t>
            </a:r>
          </a:p>
          <a:p>
            <a:pPr>
              <a:lnSpc>
                <a:spcPct val="170000"/>
              </a:lnSpc>
              <a:spcBef>
                <a:spcPts val="0"/>
              </a:spcBef>
            </a:pPr>
            <a:r>
              <a:rPr lang="km-KH" sz="2400" dirty="0"/>
              <a:t>ឈ្មោះអ្នកប្រើ (</a:t>
            </a:r>
            <a:r>
              <a:rPr lang="en-AU" sz="2400" dirty="0"/>
              <a:t>Usernames</a:t>
            </a:r>
            <a:r>
              <a:rPr lang="km-KH" sz="2400" dirty="0"/>
              <a:t>)</a:t>
            </a:r>
            <a:endParaRPr lang="en-AU" sz="2400" dirty="0"/>
          </a:p>
          <a:p>
            <a:r>
              <a:rPr lang="km-KH" sz="2400" dirty="0"/>
              <a:t>រូបថត (</a:t>
            </a:r>
            <a:r>
              <a:rPr lang="en-AU" sz="2400" dirty="0"/>
              <a:t>Photos</a:t>
            </a:r>
            <a:r>
              <a:rPr lang="km-KH" sz="2400" dirty="0"/>
              <a:t>)</a:t>
            </a:r>
            <a:endParaRPr lang="en-AU" sz="2400" dirty="0"/>
          </a:p>
          <a:p>
            <a:r>
              <a:rPr lang="km-KH" sz="2400" dirty="0"/>
              <a:t>អ្នកចូលឆាត (</a:t>
            </a:r>
            <a:r>
              <a:rPr lang="en-AU" sz="2400" dirty="0"/>
              <a:t>Chat Logs</a:t>
            </a:r>
            <a:r>
              <a:rPr lang="km-KH" sz="2400" dirty="0"/>
              <a:t>)</a:t>
            </a:r>
            <a:endParaRPr lang="en-AU" sz="2400" dirty="0"/>
          </a:p>
          <a:p>
            <a:r>
              <a:rPr lang="km-KH" sz="2400" dirty="0"/>
              <a:t>អ្នកពាក់ព័ន្ធ  (</a:t>
            </a:r>
            <a:r>
              <a:rPr lang="en-AU" sz="2400" dirty="0"/>
              <a:t>Associates</a:t>
            </a:r>
            <a:r>
              <a:rPr lang="km-KH" sz="2400" dirty="0"/>
              <a:t>)</a:t>
            </a:r>
            <a:endParaRPr lang="en-AU" sz="2400" dirty="0"/>
          </a:p>
          <a:p>
            <a:r>
              <a:rPr lang="km-KH" sz="2400" dirty="0"/>
              <a:t>សាក្សី          (</a:t>
            </a:r>
            <a:r>
              <a:rPr lang="en-AU" sz="2400" dirty="0"/>
              <a:t>Witnesses</a:t>
            </a:r>
            <a:r>
              <a:rPr lang="km-KH" sz="2400" dirty="0"/>
              <a:t>)</a:t>
            </a:r>
            <a:endParaRPr lang="en-AU" sz="2400" dirty="0"/>
          </a:p>
          <a:p>
            <a:endParaRPr lang="en-AU" sz="2400" dirty="0"/>
          </a:p>
        </p:txBody>
      </p:sp>
      <p:sp>
        <p:nvSpPr>
          <p:cNvPr id="3" name="Title 2"/>
          <p:cNvSpPr>
            <a:spLocks noGrp="1"/>
          </p:cNvSpPr>
          <p:nvPr>
            <p:ph type="title"/>
          </p:nvPr>
        </p:nvSpPr>
        <p:spPr/>
        <p:txBody>
          <a:bodyPr>
            <a:normAutofit/>
          </a:bodyPr>
          <a:lstStyle/>
          <a:p>
            <a:r>
              <a:rPr lang="km-KH" sz="2800" b="1" dirty="0">
                <a:cs typeface="+mn-cs"/>
              </a:rPr>
              <a:t>តើភស្តុតាងអ្វីខ្លះដែលយើងចាប់យក?</a:t>
            </a:r>
            <a:endParaRPr lang="en-AU" sz="2800" b="1" dirty="0">
              <a:cs typeface="+mn-cs"/>
            </a:endParaRPr>
          </a:p>
        </p:txBody>
      </p:sp>
    </p:spTree>
    <p:extLst>
      <p:ext uri="{BB962C8B-B14F-4D97-AF65-F5344CB8AC3E}">
        <p14:creationId xmlns:p14="http://schemas.microsoft.com/office/powerpoint/2010/main" val="101940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chemeClr val="tx1">
                    <a:lumMod val="85000"/>
                  </a:schemeClr>
                </a:solidFill>
              </a:rPr>
              <a:t>Australian Federal Police - Vision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Box 2"/>
          <p:cNvSpPr txBox="1">
            <a:spLocks noChangeArrowheads="1"/>
          </p:cNvSpPr>
          <p:nvPr/>
        </p:nvSpPr>
        <p:spPr bwMode="auto">
          <a:xfrm>
            <a:off x="1259632" y="2681710"/>
            <a:ext cx="6624736" cy="421654"/>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km-KH" sz="2000" dirty="0">
                <a:latin typeface="Calibri" panose="020F0502020204030204" pitchFamily="34" charset="0"/>
                <a:ea typeface="Calibri" panose="020F0502020204030204" pitchFamily="34" charset="0"/>
                <a:cs typeface="DaunPenh" panose="02000500000000020004" pitchFamily="2" charset="0"/>
              </a:rPr>
              <a:t>ការល្បាតដើម្បីធ្វើឲ្យប្រទេសអូស្រ្តាលីកាន់តែមានសុវត្ថិភាព</a:t>
            </a:r>
            <a:endParaRPr lang="en-US" sz="1200" dirty="0">
              <a:effectLst/>
              <a:latin typeface="Calibri" panose="020F0502020204030204" pitchFamily="34" charset="0"/>
              <a:ea typeface="Calibri" panose="020F0502020204030204" pitchFamily="34" charset="0"/>
              <a:cs typeface="DaunPenh" panose="02000500000000020004" pitchFamily="2" charset="0"/>
            </a:endParaRPr>
          </a:p>
        </p:txBody>
      </p:sp>
    </p:spTree>
    <p:extLst>
      <p:ext uri="{BB962C8B-B14F-4D97-AF65-F5344CB8AC3E}">
        <p14:creationId xmlns:p14="http://schemas.microsoft.com/office/powerpoint/2010/main" val="23401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19622"/>
            <a:ext cx="8229600" cy="2595735"/>
          </a:xfrm>
        </p:spPr>
        <p:txBody>
          <a:bodyPr>
            <a:normAutofit/>
          </a:bodyPr>
          <a:lstStyle/>
          <a:p>
            <a:r>
              <a:rPr lang="km-KH" sz="2400" dirty="0"/>
              <a:t>ថតលើស្គ្រីន (</a:t>
            </a:r>
            <a:r>
              <a:rPr lang="en-AU" sz="2400" dirty="0"/>
              <a:t>Screenshots</a:t>
            </a:r>
            <a:r>
              <a:rPr lang="km-KH" sz="2400" dirty="0"/>
              <a:t>)</a:t>
            </a:r>
            <a:endParaRPr lang="en-AU" sz="2400" dirty="0"/>
          </a:p>
          <a:p>
            <a:r>
              <a:rPr lang="km-KH" sz="2400" dirty="0"/>
              <a:t>មានពេលវេលា និងកាលបរិច្ឆេទ (</a:t>
            </a:r>
            <a:r>
              <a:rPr lang="en-AU" sz="2400" dirty="0"/>
              <a:t>Time and date stamp</a:t>
            </a:r>
            <a:r>
              <a:rPr lang="km-KH" sz="2400" dirty="0"/>
              <a:t>)</a:t>
            </a:r>
            <a:endParaRPr lang="en-AU" sz="2400" dirty="0"/>
          </a:p>
          <a:p>
            <a:r>
              <a:rPr lang="km-KH" sz="2400" dirty="0"/>
              <a:t>គ្រប់ព័ត៌មាននៅលើស្គ្រីន (</a:t>
            </a:r>
            <a:r>
              <a:rPr lang="en-AU" sz="2400" dirty="0"/>
              <a:t>Hash Value</a:t>
            </a:r>
            <a:r>
              <a:rPr lang="km-KH" sz="2400" dirty="0"/>
              <a:t>)</a:t>
            </a:r>
            <a:endParaRPr lang="en-AU" sz="2400" dirty="0"/>
          </a:p>
          <a:p>
            <a:r>
              <a:rPr lang="km-KH" sz="2400" dirty="0"/>
              <a:t>របាយការណ៍នគរបាល (</a:t>
            </a:r>
            <a:r>
              <a:rPr lang="en-AU" sz="2400" dirty="0"/>
              <a:t>Police Statement</a:t>
            </a:r>
            <a:r>
              <a:rPr lang="km-KH" sz="2400" dirty="0"/>
              <a:t>)</a:t>
            </a:r>
            <a:endParaRPr lang="en-AU" sz="2400" dirty="0"/>
          </a:p>
          <a:p>
            <a:endParaRPr lang="en-AU" sz="2400" dirty="0"/>
          </a:p>
        </p:txBody>
      </p:sp>
      <p:sp>
        <p:nvSpPr>
          <p:cNvPr id="4" name="Title 2"/>
          <p:cNvSpPr txBox="1">
            <a:spLocks/>
          </p:cNvSpPr>
          <p:nvPr/>
        </p:nvSpPr>
        <p:spPr>
          <a:xfrm>
            <a:off x="611560" y="411510"/>
            <a:ext cx="8229600" cy="6517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km-KH" sz="2800" b="1" dirty="0">
                <a:cs typeface="+mn-cs"/>
              </a:rPr>
              <a:t>តើយើងត្រូវចាប់យករូបភាពយ៉ាងដូចម្តេច?</a:t>
            </a:r>
            <a:endParaRPr lang="en-AU" sz="2800" b="1" dirty="0">
              <a:cs typeface="+mn-cs"/>
            </a:endParaRPr>
          </a:p>
        </p:txBody>
      </p:sp>
    </p:spTree>
    <p:extLst>
      <p:ext uri="{BB962C8B-B14F-4D97-AF65-F5344CB8AC3E}">
        <p14:creationId xmlns:p14="http://schemas.microsoft.com/office/powerpoint/2010/main" val="3318242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419622"/>
            <a:ext cx="7772400" cy="1296144"/>
          </a:xfrm>
        </p:spPr>
        <p:txBody>
          <a:bodyPr>
            <a:noAutofit/>
          </a:bodyPr>
          <a:lstStyle/>
          <a:p>
            <a:r>
              <a:rPr lang="km-KH" sz="3200" b="1" dirty="0">
                <a:latin typeface="Calibri" panose="020F0502020204030204" pitchFamily="34" charset="0"/>
                <a:ea typeface="Calibri" panose="020F0502020204030204" pitchFamily="34" charset="0"/>
                <a:cs typeface="DaunPenh" panose="02000500000000020004" pitchFamily="2" charset="0"/>
              </a:rPr>
              <a:t>ការបង្រ្កាបការធ្វើអាជីវកម្ម</a:t>
            </a:r>
            <a:br>
              <a:rPr lang="km-KH" sz="3200" b="1" dirty="0">
                <a:latin typeface="Calibri" panose="020F0502020204030204" pitchFamily="34" charset="0"/>
                <a:ea typeface="Calibri" panose="020F0502020204030204" pitchFamily="34" charset="0"/>
                <a:cs typeface="DaunPenh" panose="02000500000000020004" pitchFamily="2" charset="0"/>
              </a:rPr>
            </a:br>
            <a:r>
              <a:rPr lang="km-KH" sz="3200" b="1" dirty="0">
                <a:latin typeface="Calibri" panose="020F0502020204030204" pitchFamily="34" charset="0"/>
                <a:ea typeface="Calibri" panose="020F0502020204030204" pitchFamily="34" charset="0"/>
                <a:cs typeface="DaunPenh" panose="02000500000000020004" pitchFamily="2" charset="0"/>
              </a:rPr>
              <a:t>ផ្លូវភេទលើកុមារតាមអនឡាញ</a:t>
            </a:r>
            <a:endParaRPr lang="en-AU" sz="3200" b="1" dirty="0"/>
          </a:p>
        </p:txBody>
      </p:sp>
      <p:sp>
        <p:nvSpPr>
          <p:cNvPr id="5" name="Subtitle 4"/>
          <p:cNvSpPr>
            <a:spLocks noGrp="1"/>
          </p:cNvSpPr>
          <p:nvPr>
            <p:ph type="subTitle" idx="1"/>
          </p:nvPr>
        </p:nvSpPr>
        <p:spPr>
          <a:xfrm>
            <a:off x="1441900" y="3003798"/>
            <a:ext cx="6400800" cy="1314450"/>
          </a:xfrm>
        </p:spPr>
        <p:txBody>
          <a:bodyPr>
            <a:normAutofit/>
          </a:bodyPr>
          <a:lstStyle/>
          <a:p>
            <a:pPr algn="l"/>
            <a:r>
              <a:rPr lang="km-KH" sz="1800" dirty="0">
                <a:latin typeface="Calibri" panose="020F0502020204030204" pitchFamily="34" charset="0"/>
                <a:ea typeface="Calibri" panose="020F0502020204030204" pitchFamily="34" charset="0"/>
              </a:rPr>
              <a:t>ដោយ</a:t>
            </a:r>
            <a:r>
              <a:rPr lang="km-KH" sz="2400" dirty="0">
                <a:latin typeface="Calibri" panose="020F0502020204030204" pitchFamily="34" charset="0"/>
                <a:ea typeface="Calibri" panose="020F0502020204030204" pitchFamily="34" charset="0"/>
              </a:rPr>
              <a:t>៖  </a:t>
            </a:r>
            <a:r>
              <a:rPr lang="en-AU" sz="2400" dirty="0"/>
              <a:t>F/A Paul Onken</a:t>
            </a:r>
            <a:endParaRPr lang="en-AU" sz="1800" dirty="0"/>
          </a:p>
          <a:p>
            <a:pPr algn="l"/>
            <a:r>
              <a:rPr lang="km-KH" sz="1800" dirty="0">
                <a:latin typeface="Calibri" panose="020F0502020204030204" pitchFamily="34" charset="0"/>
                <a:ea typeface="Calibri" panose="020F0502020204030204" pitchFamily="34" charset="0"/>
              </a:rPr>
              <a:t>ទីប្រឹក្សាបណ្តាញព័ត៌មានសង្គម</a:t>
            </a:r>
            <a:endParaRPr lang="en-AU" sz="1800" dirty="0"/>
          </a:p>
          <a:p>
            <a:pPr algn="l"/>
            <a:r>
              <a:rPr lang="km-KH" sz="1800" dirty="0"/>
              <a:t>នគរបាលសហព័ន្ធអូស្រ្តាលី នៅម៉ានីឡា (</a:t>
            </a:r>
            <a:r>
              <a:rPr lang="en-AU" sz="1800" dirty="0"/>
              <a:t>AFP Manila</a:t>
            </a:r>
            <a:r>
              <a:rPr lang="km-KH" sz="1800" dirty="0"/>
              <a:t>)</a:t>
            </a:r>
            <a:endParaRPr lang="en-AU" sz="1800" dirty="0"/>
          </a:p>
        </p:txBody>
      </p:sp>
    </p:spTree>
    <p:extLst>
      <p:ext uri="{BB962C8B-B14F-4D97-AF65-F5344CB8AC3E}">
        <p14:creationId xmlns:p14="http://schemas.microsoft.com/office/powerpoint/2010/main" val="184833100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3"/>
            <a:ext cx="8229600" cy="435695"/>
          </a:xfrm>
        </p:spPr>
        <p:txBody>
          <a:bodyPr>
            <a:normAutofit fontScale="90000"/>
          </a:bodyPr>
          <a:lstStyle/>
          <a:p>
            <a:r>
              <a:rPr lang="en-AU" dirty="0"/>
              <a:t>How to use this PowerPoint</a:t>
            </a:r>
          </a:p>
        </p:txBody>
      </p:sp>
      <p:pic>
        <p:nvPicPr>
          <p:cNvPr id="1028" name="Picture 4" descr="Image result for social media use statistics south east as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11" y="0"/>
            <a:ext cx="9135879"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1475656" y="811200"/>
            <a:ext cx="619268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km-KH" sz="2400" b="1" dirty="0">
                <a:solidFill>
                  <a:srgbClr val="FF9900"/>
                </a:solidFill>
                <a:latin typeface="Calibri" panose="020F0502020204030204" pitchFamily="34" charset="0"/>
                <a:ea typeface="Calibri" panose="020F0502020204030204" pitchFamily="34" charset="0"/>
                <a:cs typeface="DaunPenh" panose="02000500000000020004" pitchFamily="2" charset="0"/>
              </a:rPr>
              <a:t>ការចូលក្នុងបណ្តាញសង្គមនៅក្នុងអាស៊ីអាគ្នេយ៍</a:t>
            </a:r>
            <a:endParaRPr lang="en-AU" sz="2400" b="1" dirty="0">
              <a:solidFill>
                <a:srgbClr val="FF9900"/>
              </a:solidFill>
            </a:endParaRPr>
          </a:p>
        </p:txBody>
      </p:sp>
    </p:spTree>
    <p:extLst>
      <p:ext uri="{BB962C8B-B14F-4D97-AF65-F5344CB8AC3E}">
        <p14:creationId xmlns:p14="http://schemas.microsoft.com/office/powerpoint/2010/main" val="67268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3"/>
            <a:ext cx="7859216" cy="435695"/>
          </a:xfrm>
        </p:spPr>
        <p:txBody>
          <a:bodyPr>
            <a:noAutofit/>
          </a:bodyPr>
          <a:lstStyle/>
          <a:p>
            <a:r>
              <a:rPr lang="km-KH" dirty="0"/>
              <a:t>បណ្តាញសង្គម</a:t>
            </a:r>
            <a:endParaRPr lang="en-AU"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929" y="1306748"/>
            <a:ext cx="1196895" cy="124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940" y="1344570"/>
            <a:ext cx="1190006" cy="1234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90" y="1379763"/>
            <a:ext cx="1257416" cy="121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5767" y="3219822"/>
            <a:ext cx="1196895" cy="1199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5289" y="3219822"/>
            <a:ext cx="1206657" cy="113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0463" y="3219822"/>
            <a:ext cx="1107123" cy="113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8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411511"/>
            <a:ext cx="7200800" cy="504055"/>
          </a:xfrm>
        </p:spPr>
        <p:txBody>
          <a:bodyPr>
            <a:noAutofit/>
          </a:bodyPr>
          <a:lstStyle/>
          <a:p>
            <a:pPr>
              <a:lnSpc>
                <a:spcPct val="150000"/>
              </a:lnSpc>
            </a:pPr>
            <a:r>
              <a:rPr lang="km-KH" sz="2800" b="1" dirty="0">
                <a:latin typeface="+mn-lt"/>
                <a:ea typeface="+mn-ea"/>
                <a:cs typeface="+mn-cs"/>
              </a:rPr>
              <a:t>អ្វីទៅជាការរំលោភបំពានលើកុមារពីចម្ងាយ? </a:t>
            </a:r>
            <a:endParaRPr lang="en-AU" sz="2800" b="1" dirty="0">
              <a:latin typeface="+mn-lt"/>
              <a:ea typeface="+mn-ea"/>
              <a:cs typeface="+mn-cs"/>
            </a:endParaRPr>
          </a:p>
        </p:txBody>
      </p:sp>
      <p:sp>
        <p:nvSpPr>
          <p:cNvPr id="4" name="Content Placeholder 3"/>
          <p:cNvSpPr>
            <a:spLocks noGrp="1"/>
          </p:cNvSpPr>
          <p:nvPr>
            <p:ph idx="1"/>
          </p:nvPr>
        </p:nvSpPr>
        <p:spPr/>
        <p:txBody>
          <a:bodyPr>
            <a:normAutofit/>
          </a:bodyPr>
          <a:lstStyle/>
          <a:p>
            <a:pPr marL="51435" indent="0">
              <a:buNone/>
            </a:pPr>
            <a:r>
              <a:rPr lang="km-KH" sz="2400" b="1" u="sng" dirty="0"/>
              <a:t>និយមន័យនៃ</a:t>
            </a:r>
            <a:r>
              <a:rPr lang="km-KH" sz="2400" b="1" u="sng" kern="0" dirty="0">
                <a:latin typeface="Verdana"/>
              </a:rPr>
              <a:t>រំការលោភបំពានលើកុមារពីចម្ងាយ </a:t>
            </a:r>
            <a:r>
              <a:rPr lang="km-KH" sz="2400" b="1" kern="0" dirty="0">
                <a:latin typeface="Verdana"/>
              </a:rPr>
              <a:t>(ហៅកាត់៖ </a:t>
            </a:r>
            <a:r>
              <a:rPr lang="en-AU" sz="2400" b="1" u="sng" dirty="0"/>
              <a:t>LDCA</a:t>
            </a:r>
            <a:r>
              <a:rPr lang="km-KH" sz="2400" b="1" u="sng" dirty="0"/>
              <a:t>)</a:t>
            </a:r>
            <a:endParaRPr lang="en-AU" sz="2400" b="1" u="sng" dirty="0"/>
          </a:p>
          <a:p>
            <a:pPr marL="51435" indent="0">
              <a:lnSpc>
                <a:spcPct val="150000"/>
              </a:lnSpc>
              <a:spcBef>
                <a:spcPts val="0"/>
              </a:spcBef>
              <a:buNone/>
            </a:pPr>
            <a:endParaRPr lang="km-KH" sz="1400" dirty="0"/>
          </a:p>
          <a:p>
            <a:pPr marL="51435" indent="0">
              <a:lnSpc>
                <a:spcPct val="150000"/>
              </a:lnSpc>
              <a:spcBef>
                <a:spcPts val="0"/>
              </a:spcBef>
              <a:buNone/>
            </a:pPr>
            <a:r>
              <a:rPr lang="en-US" sz="2400" dirty="0"/>
              <a:t>“</a:t>
            </a:r>
            <a:r>
              <a:rPr lang="km-KH" sz="2400" dirty="0"/>
              <a:t>បុគ្គលប្រើប្រាស់អ៊ីនធើណែតដើម្បីមើល, ត្រូវបង់លុយដើម្បីមើល ឬផ្តល់ការណែនាំ និងមើលក្នុងពេលជាក់លាក់មួយ អំពីការធ្វើអាជីវកម្មលើកុមារ” </a:t>
            </a:r>
            <a:endParaRPr lang="en-AU" sz="2400" dirty="0"/>
          </a:p>
        </p:txBody>
      </p:sp>
    </p:spTree>
    <p:extLst>
      <p:ext uri="{BB962C8B-B14F-4D97-AF65-F5344CB8AC3E}">
        <p14:creationId xmlns:p14="http://schemas.microsoft.com/office/powerpoint/2010/main" val="229112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9592" y="411511"/>
            <a:ext cx="72008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ct val="150000"/>
              </a:lnSpc>
            </a:pPr>
            <a:r>
              <a:rPr lang="km-KH" sz="2000" b="1" dirty="0">
                <a:latin typeface="+mn-lt"/>
                <a:ea typeface="+mn-ea"/>
                <a:cs typeface="+mn-cs"/>
              </a:rPr>
              <a:t>អ្វីទៅជាការរំលោភបំពានលើកុមារពីចម្ងាយ? </a:t>
            </a:r>
            <a:endParaRPr lang="en-AU" sz="2000" b="1" dirty="0">
              <a:latin typeface="+mn-lt"/>
              <a:ea typeface="+mn-ea"/>
              <a:cs typeface="+mn-cs"/>
            </a:endParaRPr>
          </a:p>
        </p:txBody>
      </p:sp>
      <p:sp>
        <p:nvSpPr>
          <p:cNvPr id="6" name="Title 1"/>
          <p:cNvSpPr txBox="1">
            <a:spLocks/>
          </p:cNvSpPr>
          <p:nvPr/>
        </p:nvSpPr>
        <p:spPr>
          <a:xfrm>
            <a:off x="539552" y="987575"/>
            <a:ext cx="8424936" cy="34563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ct val="150000"/>
              </a:lnSpc>
            </a:pPr>
            <a:r>
              <a:rPr lang="km-KH" sz="1600" b="1" dirty="0">
                <a:latin typeface="+mn-lt"/>
                <a:ea typeface="+mn-ea"/>
                <a:cs typeface="+mn-cs"/>
              </a:rPr>
              <a:t>អ្វីទៅជាលក្ខណៈនៃការរំលោភបំពានលើកុមារពីចម្ងាយ?</a:t>
            </a:r>
          </a:p>
          <a:p>
            <a:pPr marL="342900" indent="-342900" algn="l">
              <a:lnSpc>
                <a:spcPct val="150000"/>
              </a:lnSpc>
              <a:buFont typeface="Arial" panose="020B0604020202020204" pitchFamily="34" charset="0"/>
              <a:buChar char="•"/>
            </a:pPr>
            <a:r>
              <a:rPr lang="km-KH" sz="1600" dirty="0">
                <a:latin typeface="+mn-lt"/>
                <a:ea typeface="+mn-ea"/>
                <a:cs typeface="+mn-cs"/>
              </a:rPr>
              <a:t>អាយុ, និងភេទនៃជនរងគ្រោះជាកុមារ និងសកម្មភាពជាក់លាក់/ដែលជនល្មើសស្នើសុំ</a:t>
            </a:r>
          </a:p>
          <a:p>
            <a:pPr marL="342900" indent="-342900" algn="l">
              <a:lnSpc>
                <a:spcPct val="150000"/>
              </a:lnSpc>
              <a:buFont typeface="Arial" panose="020B0604020202020204" pitchFamily="34" charset="0"/>
              <a:buChar char="•"/>
            </a:pPr>
            <a:r>
              <a:rPr lang="km-KH" sz="1600" dirty="0">
                <a:latin typeface="+mn-lt"/>
                <a:ea typeface="+mn-ea"/>
                <a:cs typeface="+mn-cs"/>
              </a:rPr>
              <a:t>សកម្មភាពចាប់ពីការស្រាតរហូតដល់សកម្មភាពរួមភេទរវាងមនុស្សធំ និងកុមារ</a:t>
            </a:r>
          </a:p>
          <a:p>
            <a:pPr marL="342900" indent="-342900" algn="l">
              <a:lnSpc>
                <a:spcPct val="150000"/>
              </a:lnSpc>
              <a:buFont typeface="Arial" panose="020B0604020202020204" pitchFamily="34" charset="0"/>
              <a:buChar char="•"/>
            </a:pPr>
            <a:r>
              <a:rPr lang="km-KH" sz="1600" dirty="0">
                <a:latin typeface="+mn-lt"/>
                <a:ea typeface="+mn-ea"/>
                <a:cs typeface="+mn-cs"/>
              </a:rPr>
              <a:t>តម្លៃគឺចរចារតាមរយៈអ្នកសម្របសម្រួលតាមការជជែកតាមអនឡានចំពោះអំពើរដែលបានស្នើសុំ</a:t>
            </a:r>
          </a:p>
          <a:p>
            <a:pPr marL="342900" indent="-342900" algn="l">
              <a:lnSpc>
                <a:spcPct val="150000"/>
              </a:lnSpc>
              <a:buFont typeface="Arial" panose="020B0604020202020204" pitchFamily="34" charset="0"/>
              <a:buChar char="•"/>
            </a:pPr>
            <a:r>
              <a:rPr lang="km-KH" sz="1600" dirty="0">
                <a:latin typeface="+mn-lt"/>
                <a:ea typeface="+mn-ea"/>
                <a:cs typeface="+mn-cs"/>
              </a:rPr>
              <a:t>លុយបង្វែរឲ្យអ្នកសម្របសម្រួលតាមសេវាបញ្ញើរ</a:t>
            </a:r>
          </a:p>
          <a:p>
            <a:pPr marL="342900" indent="-342900" algn="l">
              <a:lnSpc>
                <a:spcPct val="150000"/>
              </a:lnSpc>
              <a:buFont typeface="Arial" panose="020B0604020202020204" pitchFamily="34" charset="0"/>
              <a:buChar char="•"/>
            </a:pPr>
            <a:r>
              <a:rPr lang="km-KH" sz="1600" dirty="0">
                <a:latin typeface="+mn-lt"/>
                <a:ea typeface="+mn-ea"/>
                <a:cs typeface="+mn-cs"/>
              </a:rPr>
              <a:t>បន្ទាប់ពីបានទទួលលុយ ការរំលោភបំពាន ឬ “ការសម្តែង” បានផ្សាយផ្ទាល់តាមអនឡានមកឧបករណ៍របស់ជនល្មើសផ្ទាល់</a:t>
            </a:r>
          </a:p>
          <a:p>
            <a:pPr marL="342900" indent="-342900" algn="l">
              <a:lnSpc>
                <a:spcPct val="150000"/>
              </a:lnSpc>
              <a:buFont typeface="Arial" panose="020B0604020202020204" pitchFamily="34" charset="0"/>
              <a:buChar char="•"/>
            </a:pPr>
            <a:r>
              <a:rPr lang="km-KH" sz="1600" b="1" dirty="0">
                <a:latin typeface="+mn-lt"/>
                <a:ea typeface="+mn-ea"/>
                <a:cs typeface="+mn-cs"/>
              </a:rPr>
              <a:t> </a:t>
            </a:r>
            <a:endParaRPr lang="en-AU" sz="1600" b="1" dirty="0">
              <a:latin typeface="+mn-lt"/>
              <a:ea typeface="+mn-ea"/>
              <a:cs typeface="+mn-cs"/>
            </a:endParaRPr>
          </a:p>
        </p:txBody>
      </p:sp>
    </p:spTree>
    <p:extLst>
      <p:ext uri="{BB962C8B-B14F-4D97-AF65-F5344CB8AC3E}">
        <p14:creationId xmlns:p14="http://schemas.microsoft.com/office/powerpoint/2010/main" val="390531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1560" y="915566"/>
            <a:ext cx="8075240" cy="3099791"/>
          </a:xfrm>
        </p:spPr>
        <p:txBody>
          <a:bodyPr>
            <a:normAutofit lnSpcReduction="10000"/>
          </a:bodyPr>
          <a:lstStyle/>
          <a:p>
            <a:pPr marL="51435" indent="0">
              <a:lnSpc>
                <a:spcPct val="150000"/>
              </a:lnSpc>
              <a:spcBef>
                <a:spcPts val="0"/>
              </a:spcBef>
              <a:buNone/>
            </a:pPr>
            <a:r>
              <a:rPr lang="km-KH" sz="2000" b="1" u="sng" kern="0" dirty="0">
                <a:latin typeface="Verdana"/>
              </a:rPr>
              <a:t>បរិយាកាសសម្រួលដល់</a:t>
            </a:r>
            <a:r>
              <a:rPr lang="en-US" sz="2000" b="1" u="sng" kern="0" dirty="0">
                <a:latin typeface="Verdana"/>
              </a:rPr>
              <a:t> LDCA</a:t>
            </a:r>
            <a:endParaRPr lang="km-KH" sz="2000" b="1" u="sng" kern="0" dirty="0">
              <a:latin typeface="Verdana"/>
            </a:endParaRPr>
          </a:p>
          <a:p>
            <a:pPr>
              <a:lnSpc>
                <a:spcPct val="150000"/>
              </a:lnSpc>
              <a:spcBef>
                <a:spcPts val="0"/>
              </a:spcBef>
              <a:buFont typeface="Arial" panose="020B0604020202020204" pitchFamily="34" charset="0"/>
              <a:buChar char="•"/>
            </a:pPr>
            <a:r>
              <a:rPr lang="km-KH" sz="2000" kern="0" dirty="0">
                <a:latin typeface="Verdana"/>
              </a:rPr>
              <a:t>អាចចូលដល់កុមារ</a:t>
            </a:r>
          </a:p>
          <a:p>
            <a:pPr>
              <a:lnSpc>
                <a:spcPct val="150000"/>
              </a:lnSpc>
              <a:spcBef>
                <a:spcPts val="0"/>
              </a:spcBef>
              <a:buFont typeface="Arial" panose="020B0604020202020204" pitchFamily="34" charset="0"/>
              <a:buChar char="•"/>
            </a:pPr>
            <a:r>
              <a:rPr lang="km-KH" sz="2000" dirty="0"/>
              <a:t>ចូលក្នុងអ៊ីនធើណែត</a:t>
            </a:r>
          </a:p>
          <a:p>
            <a:pPr>
              <a:lnSpc>
                <a:spcPct val="150000"/>
              </a:lnSpc>
              <a:spcBef>
                <a:spcPts val="0"/>
              </a:spcBef>
              <a:buFont typeface="Arial" panose="020B0604020202020204" pitchFamily="34" charset="0"/>
              <a:buChar char="•"/>
            </a:pPr>
            <a:r>
              <a:rPr lang="km-KH" sz="2000" dirty="0"/>
              <a:t>មានសេវាផ្ទេរប្រាក់អាចជឿជាក់បាន ដែលធ្វើឲ្យជនល្មើសអាចទូទាត់បានពីចម្ងាយមកអ្នកសម្របសម្រួល</a:t>
            </a:r>
          </a:p>
          <a:p>
            <a:pPr>
              <a:lnSpc>
                <a:spcPct val="150000"/>
              </a:lnSpc>
              <a:spcBef>
                <a:spcPts val="0"/>
              </a:spcBef>
              <a:buFont typeface="Arial" panose="020B0604020202020204" pitchFamily="34" charset="0"/>
              <a:buChar char="•"/>
            </a:pPr>
            <a:r>
              <a:rPr lang="km-KH" sz="2000" dirty="0"/>
              <a:t>ភាសាអង់គ្លេសអាចនិយាយបានទូលំទូលាយ</a:t>
            </a:r>
          </a:p>
          <a:p>
            <a:pPr>
              <a:lnSpc>
                <a:spcPct val="150000"/>
              </a:lnSpc>
              <a:spcBef>
                <a:spcPts val="0"/>
              </a:spcBef>
              <a:buFont typeface="Arial" panose="020B0604020202020204" pitchFamily="34" charset="0"/>
              <a:buChar char="•"/>
            </a:pPr>
            <a:r>
              <a:rPr lang="km-KH" sz="2000" dirty="0"/>
              <a:t>ភាពក្រីក្រ និងការអនុវត្តន៍ច្បាប់មានកម្រិត</a:t>
            </a:r>
            <a:endParaRPr lang="en-AU" altLang="en-US" sz="1500" dirty="0"/>
          </a:p>
        </p:txBody>
      </p:sp>
      <p:sp>
        <p:nvSpPr>
          <p:cNvPr id="5" name="Title 1"/>
          <p:cNvSpPr txBox="1">
            <a:spLocks/>
          </p:cNvSpPr>
          <p:nvPr/>
        </p:nvSpPr>
        <p:spPr>
          <a:xfrm>
            <a:off x="899592" y="411511"/>
            <a:ext cx="72008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ct val="150000"/>
              </a:lnSpc>
            </a:pPr>
            <a:r>
              <a:rPr lang="km-KH" sz="2000" b="1" dirty="0">
                <a:latin typeface="+mn-lt"/>
                <a:ea typeface="+mn-ea"/>
                <a:cs typeface="+mn-cs"/>
              </a:rPr>
              <a:t>អ្វីទៅជាការរំលោភបំពានលើកុមារពីចម្ងាយ? </a:t>
            </a:r>
            <a:endParaRPr lang="en-AU" sz="2000" b="1" dirty="0">
              <a:latin typeface="+mn-lt"/>
              <a:ea typeface="+mn-ea"/>
              <a:cs typeface="+mn-cs"/>
            </a:endParaRPr>
          </a:p>
        </p:txBody>
      </p:sp>
    </p:spTree>
    <p:extLst>
      <p:ext uri="{BB962C8B-B14F-4D97-AF65-F5344CB8AC3E}">
        <p14:creationId xmlns:p14="http://schemas.microsoft.com/office/powerpoint/2010/main" val="24364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843558"/>
            <a:ext cx="8784976" cy="3243807"/>
          </a:xfrm>
        </p:spPr>
        <p:txBody>
          <a:bodyPr>
            <a:noAutofit/>
          </a:bodyPr>
          <a:lstStyle/>
          <a:p>
            <a:pPr marL="51435" indent="0">
              <a:lnSpc>
                <a:spcPct val="170000"/>
              </a:lnSpc>
              <a:spcBef>
                <a:spcPts val="0"/>
              </a:spcBef>
              <a:buNone/>
            </a:pPr>
            <a:r>
              <a:rPr lang="km-KH" sz="2000" b="1" u="sng" kern="0" dirty="0">
                <a:latin typeface="+mn-lt"/>
              </a:rPr>
              <a:t>អ្វីជាការប្រឈមក្នុងការអនុវត្តច្បាប់?</a:t>
            </a:r>
          </a:p>
          <a:p>
            <a:pPr>
              <a:lnSpc>
                <a:spcPct val="170000"/>
              </a:lnSpc>
              <a:spcBef>
                <a:spcPts val="0"/>
              </a:spcBef>
              <a:buClrTx/>
              <a:buFont typeface="Arial" panose="020B0604020202020204" pitchFamily="34" charset="0"/>
              <a:buChar char="•"/>
            </a:pPr>
            <a:r>
              <a:rPr lang="km-KH" sz="1600" kern="0" dirty="0"/>
              <a:t>ការជឿនលឿខាងបច្ចេកវិជ្ជា</a:t>
            </a:r>
          </a:p>
          <a:p>
            <a:pPr>
              <a:lnSpc>
                <a:spcPct val="170000"/>
              </a:lnSpc>
              <a:spcBef>
                <a:spcPts val="0"/>
              </a:spcBef>
              <a:buClrTx/>
              <a:buFont typeface="Arial" panose="020B0604020202020204" pitchFamily="34" charset="0"/>
              <a:buChar char="•"/>
            </a:pPr>
            <a:r>
              <a:rPr lang="km-KH" sz="1600" kern="0" dirty="0"/>
              <a:t>ងាយស្រួលក្នុងការចូលប្រព័ន្ធ អ៊ីនធើណែត</a:t>
            </a:r>
          </a:p>
          <a:p>
            <a:pPr>
              <a:lnSpc>
                <a:spcPct val="170000"/>
              </a:lnSpc>
              <a:spcBef>
                <a:spcPts val="0"/>
              </a:spcBef>
              <a:buClrTx/>
              <a:buFont typeface="Arial" panose="020B0604020202020204" pitchFamily="34" charset="0"/>
              <a:buChar char="•"/>
            </a:pPr>
            <a:r>
              <a:rPr lang="km-KH" sz="1600" kern="0" dirty="0"/>
              <a:t>មានឧបករណ៍ និងចំណេះដឹងដែលជនល្មើសអាចលាក់បាំងអត្តសញ្ញាណរបស់ពួកគេបាន (</a:t>
            </a:r>
            <a:r>
              <a:rPr lang="en-US" sz="1200" dirty="0"/>
              <a:t>VPN’s, TOR </a:t>
            </a:r>
            <a:r>
              <a:rPr lang="en-US" sz="1200" dirty="0" err="1"/>
              <a:t>etc</a:t>
            </a:r>
            <a:r>
              <a:rPr lang="km-KH" sz="1600" kern="0" dirty="0"/>
              <a:t>)</a:t>
            </a:r>
          </a:p>
          <a:p>
            <a:pPr>
              <a:lnSpc>
                <a:spcPct val="170000"/>
              </a:lnSpc>
              <a:spcBef>
                <a:spcPts val="0"/>
              </a:spcBef>
              <a:buClrTx/>
              <a:buFont typeface="Arial" panose="020B0604020202020204" pitchFamily="34" charset="0"/>
              <a:buChar char="•"/>
            </a:pPr>
            <a:r>
              <a:rPr lang="km-KH" sz="1600" kern="0" dirty="0"/>
              <a:t>ការប្រើប្រាស់អ៊ិនធើណែតរបស់មនុស្សវ័យក្មេងកើនឡើង</a:t>
            </a:r>
          </a:p>
          <a:p>
            <a:pPr>
              <a:lnSpc>
                <a:spcPct val="170000"/>
              </a:lnSpc>
              <a:spcBef>
                <a:spcPts val="0"/>
              </a:spcBef>
              <a:buClrTx/>
              <a:buFont typeface="Arial" panose="020B0604020202020204" pitchFamily="34" charset="0"/>
              <a:buChar char="•"/>
            </a:pPr>
            <a:r>
              <a:rPr lang="km-KH" sz="1600" kern="0" dirty="0"/>
              <a:t>កិច្ចសហប្រតិបត្តិការអន្តរជាតិ ដោយសារជនរងគ្រោះ និងជនល្មើសរស់នៅក្នុងប្រទេសផ្សេងគ្នា</a:t>
            </a:r>
          </a:p>
          <a:p>
            <a:pPr>
              <a:lnSpc>
                <a:spcPct val="170000"/>
              </a:lnSpc>
              <a:spcBef>
                <a:spcPts val="0"/>
              </a:spcBef>
              <a:buClrTx/>
              <a:buFont typeface="Arial" panose="020B0604020202020204" pitchFamily="34" charset="0"/>
              <a:buChar char="•"/>
            </a:pPr>
            <a:r>
              <a:rPr lang="km-KH" sz="1600" b="1" kern="0" dirty="0">
                <a:solidFill>
                  <a:srgbClr val="FF0000"/>
                </a:solidFill>
              </a:rPr>
              <a:t>ការស៊ើបអង្កេត និងការបង្ក្រាប</a:t>
            </a:r>
            <a:r>
              <a:rPr lang="km-KH" sz="1600" kern="0" dirty="0"/>
              <a:t> </a:t>
            </a:r>
          </a:p>
        </p:txBody>
      </p:sp>
      <p:sp>
        <p:nvSpPr>
          <p:cNvPr id="5" name="Title 1"/>
          <p:cNvSpPr txBox="1">
            <a:spLocks/>
          </p:cNvSpPr>
          <p:nvPr/>
        </p:nvSpPr>
        <p:spPr>
          <a:xfrm>
            <a:off x="899592" y="267494"/>
            <a:ext cx="7200800" cy="5040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ct val="150000"/>
              </a:lnSpc>
            </a:pPr>
            <a:r>
              <a:rPr lang="km-KH" sz="2400" b="1" dirty="0">
                <a:latin typeface="+mn-lt"/>
                <a:ea typeface="+mn-ea"/>
                <a:cs typeface="+mn-cs"/>
              </a:rPr>
              <a:t>អ្វីទៅជាការរំលោភបំពានលើកុមារពីចម្ងាយ? </a:t>
            </a:r>
            <a:endParaRPr lang="en-AU" sz="2400" b="1" dirty="0">
              <a:latin typeface="+mn-lt"/>
              <a:ea typeface="+mn-ea"/>
              <a:cs typeface="+mn-cs"/>
            </a:endParaRPr>
          </a:p>
        </p:txBody>
      </p:sp>
    </p:spTree>
    <p:extLst>
      <p:ext uri="{BB962C8B-B14F-4D97-AF65-F5344CB8AC3E}">
        <p14:creationId xmlns:p14="http://schemas.microsoft.com/office/powerpoint/2010/main" val="316095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FP Corporate Colours 2018">
      <a:dk1>
        <a:srgbClr val="002244"/>
      </a:dk1>
      <a:lt1>
        <a:srgbClr val="FFFFFF"/>
      </a:lt1>
      <a:dk2>
        <a:srgbClr val="004386"/>
      </a:dk2>
      <a:lt2>
        <a:srgbClr val="DBCEAC"/>
      </a:lt2>
      <a:accent1>
        <a:srgbClr val="002244"/>
      </a:accent1>
      <a:accent2>
        <a:srgbClr val="37424A"/>
      </a:accent2>
      <a:accent3>
        <a:srgbClr val="44697D"/>
      </a:accent3>
      <a:accent4>
        <a:srgbClr val="5E9CAE"/>
      </a:accent4>
      <a:accent5>
        <a:srgbClr val="8B8D8E"/>
      </a:accent5>
      <a:accent6>
        <a:srgbClr val="AEA79F"/>
      </a:accent6>
      <a:hlink>
        <a:srgbClr val="00A9E0"/>
      </a:hlink>
      <a:folHlink>
        <a:srgbClr val="8796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1A7E165223A84AB1F2C718053A112D" ma:contentTypeVersion="1" ma:contentTypeDescription="Create a new document." ma:contentTypeScope="" ma:versionID="6a37adfa03217d84364e40aa2281c5a6">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59C1D40-47AC-4190-AC64-B49B52EAF971}">
  <ds:schemaRefs>
    <ds:schemaRef ds:uri="http://schemas.microsoft.com/sharepoint/v3/contenttype/forms"/>
  </ds:schemaRefs>
</ds:datastoreItem>
</file>

<file path=customXml/itemProps2.xml><?xml version="1.0" encoding="utf-8"?>
<ds:datastoreItem xmlns:ds="http://schemas.openxmlformats.org/officeDocument/2006/customXml" ds:itemID="{49743D62-3C9D-4CC7-BC8C-AF5C0E309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D4CA08C-71AC-437F-90FC-1DA9A74165B3}">
  <ds:schemaRefs>
    <ds:schemaRef ds:uri="http://schemas.microsoft.com/office/2006/metadata/properties"/>
    <ds:schemaRef ds:uri="http://schemas.microsoft.com/sharepoint/v3"/>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2242</TotalTime>
  <Words>1614</Words>
  <Application>Microsoft Office PowerPoint</Application>
  <PresentationFormat>On-screen Show (16:9)</PresentationFormat>
  <Paragraphs>104</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vt:lpstr>
      <vt:lpstr>Times New Roman</vt:lpstr>
      <vt:lpstr>Verdana</vt:lpstr>
      <vt:lpstr>Wingdings</vt:lpstr>
      <vt:lpstr>Office Theme</vt:lpstr>
      <vt:lpstr>Australian Federal Police – Intro Slide</vt:lpstr>
      <vt:lpstr>Australian Federal Police - Vision</vt:lpstr>
      <vt:lpstr>ការបង្រ្កាបការធ្វើអាជីវកម្ម ផ្លូវភេទលើកុមារតាមអនឡាញ</vt:lpstr>
      <vt:lpstr>How to use this PowerPoint</vt:lpstr>
      <vt:lpstr>បណ្តាញសង្គម</vt:lpstr>
      <vt:lpstr>អ្វីទៅជាការរំលោភបំពានលើកុមារពីចម្ងាយ? </vt:lpstr>
      <vt:lpstr>PowerPoint Presentation</vt:lpstr>
      <vt:lpstr>PowerPoint Presentation</vt:lpstr>
      <vt:lpstr>PowerPoint Presentation</vt:lpstr>
      <vt:lpstr>PowerPoint Presentation</vt:lpstr>
      <vt:lpstr>ការបញ្ជូន</vt:lpstr>
      <vt:lpstr>PowerPoint Presentation</vt:lpstr>
      <vt:lpstr>PowerPoint Presentation</vt:lpstr>
      <vt:lpstr>PowerPoint Presentation</vt:lpstr>
      <vt:lpstr>PowerPoint Presentation</vt:lpstr>
      <vt:lpstr>PowerPoint Presentation</vt:lpstr>
      <vt:lpstr>សូចនាករណ៍បណ្តាញព័ត៌មានសង្គម</vt:lpstr>
      <vt:lpstr>សូចនាករណ៍បណ្តាញព័ត៌មានសង្គម</vt:lpstr>
      <vt:lpstr>តើភស្តុតាងអ្វីខ្លះដែលយើងចាប់យក?</vt:lpstr>
      <vt:lpstr>PowerPoint Presentation</vt:lpstr>
    </vt:vector>
  </TitlesOfParts>
  <Company>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AFP15875</dc:creator>
  <cp:lastModifiedBy>DELL</cp:lastModifiedBy>
  <cp:revision>92</cp:revision>
  <dcterms:created xsi:type="dcterms:W3CDTF">2017-04-10T01:29:17Z</dcterms:created>
  <dcterms:modified xsi:type="dcterms:W3CDTF">2019-06-26T07:13:49Z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0x010100051A7E165223A84AB1F2C718053A112D</vt:lpwstr>
  </property>
  <property fmtid="{D5CDD505-2E9C-101B-9397-08002B2CF9AE}" pid="3" name="TitusGUID">
    <vt:lpwstr>a47f3554-084d-4be7-9c27-bdc9350a4d3b</vt:lpwstr>
  </property>
  <property fmtid="{D5CDD505-2E9C-101B-9397-08002B2CF9AE}" pid="4" name="TitusVER">
    <vt:lpwstr>NEW</vt:lpwstr>
  </property>
  <property fmtid="{D5CDD505-2E9C-101B-9397-08002B2CF9AE}" pid="5" name="TitusSEC">
    <vt:lpwstr>DLM ONLY</vt:lpwstr>
  </property>
  <property fmtid="{D5CDD505-2E9C-101B-9397-08002B2CF9AE}" pid="6" name="TitusDLM">
    <vt:lpwstr>For-Official-Use-Only</vt:lpwstr>
  </property>
  <property fmtid="{D5CDD505-2E9C-101B-9397-08002B2CF9AE}" pid="7" name="SEC">
    <vt:lpwstr>UNCLASSIFIED</vt:lpwstr>
  </property>
  <property fmtid="{D5CDD505-2E9C-101B-9397-08002B2CF9AE}" pid="8" name="DLM">
    <vt:lpwstr>No DLM</vt:lpwstr>
  </property>
</Properties>
</file>