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60" r:id="rId2"/>
    <p:sldId id="355" r:id="rId3"/>
    <p:sldId id="344" r:id="rId4"/>
    <p:sldId id="313" r:id="rId5"/>
    <p:sldId id="351" r:id="rId6"/>
    <p:sldId id="318" r:id="rId7"/>
    <p:sldId id="349" r:id="rId8"/>
    <p:sldId id="336" r:id="rId9"/>
    <p:sldId id="342" r:id="rId10"/>
    <p:sldId id="329" r:id="rId11"/>
    <p:sldId id="348" r:id="rId12"/>
    <p:sldId id="319" r:id="rId13"/>
    <p:sldId id="321" r:id="rId14"/>
    <p:sldId id="361" r:id="rId15"/>
    <p:sldId id="30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64766-B069-4CC0-846B-05EB36D5FFB1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59B34-C124-44B0-A732-EA17C10D1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9FDFA-0E53-4E05-9546-FF9ECD198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9FDFA-0E53-4E05-9546-FF9ECD198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3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9FDFA-0E53-4E05-9546-FF9ECD198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6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9FDFA-0E53-4E05-9546-FF9ECD198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2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1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097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0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51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9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8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2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FA46-2233-4B7B-8783-170F2B8111E7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A33E4-AAFA-41A2-A1F7-6B8CA836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38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pic>
          <p:nvPicPr>
            <p:cNvPr id="142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3" name="Group 14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</p:grpSp>
      <p:sp>
        <p:nvSpPr>
          <p:cNvPr id="150" name="Text Box 7"/>
          <p:cNvSpPr txBox="1">
            <a:spLocks noChangeArrowheads="1"/>
          </p:cNvSpPr>
          <p:nvPr/>
        </p:nvSpPr>
        <p:spPr bwMode="auto">
          <a:xfrm>
            <a:off x="1818868" y="4019104"/>
            <a:ext cx="9169020" cy="178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457181" fontAlgn="base">
              <a:spcBef>
                <a:spcPct val="0"/>
              </a:spcBef>
              <a:spcAft>
                <a:spcPct val="0"/>
              </a:spcAft>
            </a:pPr>
            <a:r>
              <a:rPr lang="km-KH" altLang="en-US" sz="6000" cap="small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Battambang" panose="02000500000000020004" pitchFamily="2" charset="0"/>
                <a:cs typeface="Khmer OS Battambang" panose="02000500000000020004" pitchFamily="2" charset="0"/>
              </a:rPr>
              <a:t>មជ្ឈមណ្ឌលឃ្លាំមើលកុមារ</a:t>
            </a:r>
            <a:endParaRPr lang="en-US" altLang="en-US" sz="6000" cap="smal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30" y="1370756"/>
            <a:ext cx="12174070" cy="33105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CFB717-8FFA-444D-8D73-DC6E2BC47B14}"/>
              </a:ext>
            </a:extLst>
          </p:cNvPr>
          <p:cNvGrpSpPr/>
          <p:nvPr/>
        </p:nvGrpSpPr>
        <p:grpSpPr>
          <a:xfrm>
            <a:off x="17930" y="186857"/>
            <a:ext cx="3485146" cy="1030146"/>
            <a:chOff x="35860" y="373714"/>
            <a:chExt cx="6970291" cy="206029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DF0B06-4792-4E58-96F8-20F50318B86C}"/>
                </a:ext>
              </a:extLst>
            </p:cNvPr>
            <p:cNvSpPr/>
            <p:nvPr/>
          </p:nvSpPr>
          <p:spPr>
            <a:xfrm>
              <a:off x="35860" y="921398"/>
              <a:ext cx="6884435" cy="96492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8" tIns="22859" rIns="45718" bIns="22859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E81C8C-5EEF-487C-93F3-CEBD88CA5350}"/>
                </a:ext>
              </a:extLst>
            </p:cNvPr>
            <p:cNvSpPr txBox="1"/>
            <p:nvPr/>
          </p:nvSpPr>
          <p:spPr>
            <a:xfrm>
              <a:off x="1958570" y="1065306"/>
              <a:ext cx="5047581" cy="1261880"/>
            </a:xfrm>
            <a:prstGeom prst="rect">
              <a:avLst/>
            </a:prstGeom>
            <a:noFill/>
          </p:spPr>
          <p:txBody>
            <a:bodyPr wrap="square" lIns="45718" tIns="22859" rIns="45718" bIns="22859" rtlCol="0">
              <a:spAutoFit/>
            </a:bodyPr>
            <a:lstStyle/>
            <a:p>
              <a:r>
                <a:rPr lang="en-US" sz="1900" cap="small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Child Exploitation investigations unit </a:t>
              </a:r>
            </a:p>
          </p:txBody>
        </p:sp>
        <p:pic>
          <p:nvPicPr>
            <p:cNvPr id="24" name="Picture 4" descr="HSI badge">
              <a:extLst>
                <a:ext uri="{FF2B5EF4-FFF2-40B4-BE49-F238E27FC236}">
                  <a16:creationId xmlns:a16="http://schemas.microsoft.com/office/drawing/2014/main" id="{9065BE94-EEEC-4DB4-A9A1-C476EF2C2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8" y="373714"/>
              <a:ext cx="1467083" cy="2060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5874D47-EA52-48C9-AF76-602B2D40AA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6" y="3827237"/>
            <a:ext cx="1616572" cy="1588061"/>
          </a:xfrm>
          <a:prstGeom prst="rect">
            <a:avLst/>
          </a:prstGeom>
          <a:effectLst>
            <a:glow rad="1905000">
              <a:schemeClr val="bg1">
                <a:alpha val="52000"/>
              </a:schemeClr>
            </a:glow>
            <a:softEdge rad="1778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74562C5-D526-4D8C-BDFA-BE0A79628BA3}"/>
              </a:ext>
            </a:extLst>
          </p:cNvPr>
          <p:cNvGrpSpPr/>
          <p:nvPr/>
        </p:nvGrpSpPr>
        <p:grpSpPr>
          <a:xfrm>
            <a:off x="17930" y="0"/>
            <a:ext cx="11998658" cy="3620919"/>
            <a:chOff x="1792" y="0"/>
            <a:chExt cx="24384000" cy="798200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E7463851-A455-4712-ADC4-733253B567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28"/>
            <a:stretch/>
          </p:blipFill>
          <p:spPr bwMode="auto">
            <a:xfrm>
              <a:off x="1792" y="0"/>
              <a:ext cx="24382208" cy="639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7189FC-559C-4C3C-8C34-6C860EA12A7E}"/>
                </a:ext>
              </a:extLst>
            </p:cNvPr>
            <p:cNvSpPr/>
            <p:nvPr/>
          </p:nvSpPr>
          <p:spPr>
            <a:xfrm>
              <a:off x="1792" y="6398325"/>
              <a:ext cx="24384000" cy="104760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25" name="Picture 4" descr="HSI badge">
              <a:extLst>
                <a:ext uri="{FF2B5EF4-FFF2-40B4-BE49-F238E27FC236}">
                  <a16:creationId xmlns:a16="http://schemas.microsoft.com/office/drawing/2014/main" id="{2BC74EB5-0AF2-47B5-A197-3460AE16F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604" y="4361804"/>
              <a:ext cx="2577855" cy="3620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35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4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2"/>
          <p:cNvSpPr txBox="1">
            <a:spLocks/>
          </p:cNvSpPr>
          <p:nvPr/>
        </p:nvSpPr>
        <p:spPr>
          <a:xfrm>
            <a:off x="2046914" y="1029437"/>
            <a:ext cx="6338893" cy="882035"/>
          </a:xfrm>
          <a:prstGeom prst="rect">
            <a:avLst/>
          </a:prstGeom>
        </p:spPr>
        <p:txBody>
          <a:bodyPr vert="horz" lIns="45717" tIns="22859" rIns="45717" bIns="22859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ភាពជោគជ័យរបស់មញ្ឈមណ្ឌល់ឃ្លាំមើលកុមារ និងករណីសិក្សា</a:t>
            </a: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1205009" y="1931591"/>
            <a:ext cx="9623412" cy="4060136"/>
          </a:xfrm>
          <a:prstGeom prst="rect">
            <a:avLst/>
          </a:prstGeom>
        </p:spPr>
        <p:txBody>
          <a:bodyPr vert="horz" lIns="45717" tIns="22859" rIns="45717" bIns="22859" rtlCol="0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150" dirty="0">
              <a:solidFill>
                <a:prstClr val="white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31075" y="1929015"/>
            <a:ext cx="11071163" cy="5207128"/>
          </a:xfrm>
          <a:prstGeom prst="rect">
            <a:avLst/>
          </a:prstGeom>
        </p:spPr>
        <p:txBody>
          <a:bodyPr vert="horz" lIns="45717" tIns="22859" rIns="45717" bIns="22859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70000"/>
              </a:lnSpc>
              <a:spcBef>
                <a:spcPts val="0"/>
              </a:spcBef>
            </a:pP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នៅថ្ងៃទី២៨ ខែកុម្ភៈ ឆ្នាំ២០១៨ 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AWC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បានជូនដំណឹងដល់នគរបាលព្រំដែនអង់គ្លេសពីការធ្វើដំណើររបស់លោក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Leonard LEWIS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តាមរយៈមន្ត្រីទំនាក់ទំនង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CBP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ប្រចាំទីក្រុងឡុងដុង ប្រទេសអង់គ្លេស ដោយយោងទៅលើឋានៈរបស់គាត់ជាឧក្រិដ្ឋជនផ្លូវភេទ និងធ្លាប់ត្រូវបានផ្តន្ទាទោសនៅឆ្នាំ២០១១ ពីបទរក្សាទុករូបអាសអាភាសរបស់កុមារ។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eaLnBrk="0" hangingPunct="0">
              <a:lnSpc>
                <a:spcPct val="170000"/>
              </a:lnSpc>
              <a:spcBef>
                <a:spcPts val="0"/>
              </a:spcBef>
              <a:buNone/>
            </a:pP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70000"/>
              </a:lnSpc>
              <a:spcBef>
                <a:spcPts val="0"/>
              </a:spcBef>
            </a:pP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កំឡុងពេលត្រួតពិនិត្យ នគរបាលព្រំដែនអង់គ្លេសបានរកឃើញរូបពេស្យាចារកុមារ ក្នុងទូរស័ព្ទរបស់ 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Leonard LEWIS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 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Leonard LEWIS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ត្រូវបានចាប់ខ្លួន និងធ្វើមាតុភូមិនិវត្តទៅអាមេរិកវិញ។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eaLnBrk="0" hangingPunct="0">
              <a:lnSpc>
                <a:spcPct val="170000"/>
              </a:lnSpc>
              <a:spcBef>
                <a:spcPts val="0"/>
              </a:spcBef>
              <a:buNone/>
            </a:pP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70000"/>
              </a:lnSpc>
              <a:spcBef>
                <a:spcPts val="0"/>
              </a:spcBef>
            </a:pP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ការស្រាវជ្រាវបន្ថែមបានរកឃើញថា ជននេះទំនងជាធ្វើដំណើរទៅកាន់ប្រទេសអង់គ្លេស ដើម្បីចូលរួមក្នុងកម្មវិធីបោះជំរំអ្នកដឹកនាំយុវជន។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eaLnBrk="0" hangingPunct="0">
              <a:lnSpc>
                <a:spcPct val="170000"/>
              </a:lnSpc>
              <a:spcBef>
                <a:spcPts val="0"/>
              </a:spcBef>
              <a:buNone/>
            </a:pP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70000"/>
              </a:lnSpc>
              <a:spcBef>
                <a:spcPts val="0"/>
              </a:spcBef>
            </a:pP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បានទទួល និងចាប់យកឧបករណ៍អេឡិចត្រូនិច ហើយបានធ្វើការឆែកឆេរផ្ទះរបស់ 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Leonard LEWIS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ដែលនាំឲ្យរកឃើញរូបភាពចំនួនជាង៥០០០សន្លឹក និងវីដេអូចំនួនជាង២០០០ឃ្លឺប នៃអាសអាភាសកុមារ។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70000"/>
              </a:lnSpc>
              <a:spcBef>
                <a:spcPts val="0"/>
              </a:spcBef>
            </a:pP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70000"/>
              </a:lnSpc>
              <a:spcBef>
                <a:spcPts val="0"/>
              </a:spcBef>
            </a:pP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យ៉ាងហោចណាស់មានកុមារពីរូប ដែលត្រូវបាន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LEWIS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កេងប្រវ័ញ្ច បានចេញមកបកអាក្រាត។ ករណីនេះកំពុងដំណើរការបន្តនីតិវិធី។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20000"/>
              </a:lnSpc>
              <a:spcBef>
                <a:spcPts val="0"/>
              </a:spcBef>
            </a:pPr>
            <a:endParaRPr lang="en-US" sz="1600" dirty="0">
              <a:cs typeface="Times New Roman" pitchFamily="18" charset="0"/>
            </a:endParaRPr>
          </a:p>
          <a:p>
            <a:pPr marL="0" indent="0" eaLnBrk="0" hangingPunct="0">
              <a:lnSpc>
                <a:spcPct val="120000"/>
              </a:lnSpc>
              <a:spcBef>
                <a:spcPts val="0"/>
              </a:spcBef>
              <a:buNone/>
            </a:pPr>
            <a:endParaRPr lang="en-US" sz="1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CE655B-0E12-4F04-BBBD-242C05A473AF}"/>
              </a:ext>
            </a:extLst>
          </p:cNvPr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376A64-ED70-439D-9574-9AB970CD840B}"/>
              </a:ext>
            </a:extLst>
          </p:cNvPr>
          <p:cNvSpPr txBox="1"/>
          <p:nvPr/>
        </p:nvSpPr>
        <p:spPr>
          <a:xfrm>
            <a:off x="1088288" y="490696"/>
            <a:ext cx="2523791" cy="338552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19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pic>
        <p:nvPicPr>
          <p:cNvPr id="15" name="Picture 4" descr="HSI badge">
            <a:extLst>
              <a:ext uri="{FF2B5EF4-FFF2-40B4-BE49-F238E27FC236}">
                <a16:creationId xmlns:a16="http://schemas.microsoft.com/office/drawing/2014/main" id="{3B2A6348-0AE5-4DDB-A0F1-C8C73B28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72" y="285297"/>
            <a:ext cx="4091700" cy="23015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23909" y="1581887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ករណីសិក្សាទី១៖</a:t>
            </a:r>
            <a:r>
              <a:rPr lang="en-US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723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40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4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ontent Placeholder 3"/>
          <p:cNvSpPr txBox="1">
            <a:spLocks/>
          </p:cNvSpPr>
          <p:nvPr/>
        </p:nvSpPr>
        <p:spPr>
          <a:xfrm>
            <a:off x="1205009" y="1931591"/>
            <a:ext cx="9623412" cy="4060136"/>
          </a:xfrm>
          <a:prstGeom prst="rect">
            <a:avLst/>
          </a:prstGeom>
        </p:spPr>
        <p:txBody>
          <a:bodyPr vert="horz" lIns="45717" tIns="22859" rIns="45717" bIns="22859" rtlCol="0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150" dirty="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CE655B-0E12-4F04-BBBD-242C05A473AF}"/>
              </a:ext>
            </a:extLst>
          </p:cNvPr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376A64-ED70-439D-9574-9AB970CD840B}"/>
              </a:ext>
            </a:extLst>
          </p:cNvPr>
          <p:cNvSpPr txBox="1"/>
          <p:nvPr/>
        </p:nvSpPr>
        <p:spPr>
          <a:xfrm>
            <a:off x="1088288" y="490696"/>
            <a:ext cx="2523791" cy="338552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19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pic>
        <p:nvPicPr>
          <p:cNvPr id="22" name="Picture 4" descr="HSI badge">
            <a:extLst>
              <a:ext uri="{FF2B5EF4-FFF2-40B4-BE49-F238E27FC236}">
                <a16:creationId xmlns:a16="http://schemas.microsoft.com/office/drawing/2014/main" id="{3B2A6348-0AE5-4DDB-A0F1-C8C73B28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1EEEDB4C-1E8F-491A-85CC-DE5D1F9CC7B8}"/>
              </a:ext>
            </a:extLst>
          </p:cNvPr>
          <p:cNvSpPr txBox="1">
            <a:spLocks/>
          </p:cNvSpPr>
          <p:nvPr/>
        </p:nvSpPr>
        <p:spPr>
          <a:xfrm>
            <a:off x="2834156" y="736780"/>
            <a:ext cx="5212514" cy="882035"/>
          </a:xfrm>
          <a:prstGeom prst="rect">
            <a:avLst/>
          </a:prstGeom>
        </p:spPr>
        <p:txBody>
          <a:bodyPr vert="horz" lIns="45717" tIns="22859" rIns="45717" bIns="22859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ភាពជោគជ័យនៃកម្មវិធីឃ្លាំមើលកុមារ 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</a:p>
          <a:p>
            <a:r>
              <a:rPr lang="en-US" sz="2400" dirty="0"/>
              <a:t>HSI Phnom Penh, CNP &amp; GDI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04E67-31E7-468E-8CC5-8E23C0E721D2}"/>
              </a:ext>
            </a:extLst>
          </p:cNvPr>
          <p:cNvSpPr/>
          <p:nvPr/>
        </p:nvSpPr>
        <p:spPr>
          <a:xfrm>
            <a:off x="636451" y="1981280"/>
            <a:ext cx="106299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នៅកំឡុងខែកុម្ភៈ ឆ្នាំ២០១៩ 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ប្រចាំភ្នំពេញបានទទួលព័ត៌មានថា ពលរដ្ឋអាមេរិកម្នាក់ឈ្មោះ 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Edward MARISPINI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ខណៈកំពុងបង្រៀននៅសាលាអន្តរជាតិមួយនៅភ្នំពេញ បានប្រព្រឹត្តអំពើមិនគប្បីលើកូនសិស្ស។ ក្រោយពីមើលឃើញអាកប្បកិរិយាមិនល្អបែបនេះ គ្រូបង្រៀនម្នាក់នៅសាលានោះក៏បានស្រាវជ្រាវតាមប្រព័ន្ធអិនធើណិត ហើយក៏រកឃើញថាឈ្មោះ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MARISPINI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នេះគឺជាឧក្រិដ្ឋជនផ្លូវភេទមកពីរដ្ឋ</a:t>
            </a:r>
            <a:r>
              <a:rPr lang="en-US" sz="1400" dirty="0" err="1">
                <a:latin typeface="Khmer OS Battambang" panose="02000500000000020004" pitchFamily="2" charset="0"/>
                <a:cs typeface="Khmer OS Battambang" panose="02000500000000020004" pitchFamily="2" charset="0"/>
              </a:rPr>
              <a:t>fMinnesota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 </a:t>
            </a:r>
            <a:endParaRPr lang="en-US" sz="1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ប្រចាំភ្នំពេញ ក៏បានទាក់ទងទៅ 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Angel Watch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ដែលធ្វើការបន្តជាមួយ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USMS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និងក្រសួងការបរទេស ហើយដោយផ្អែកលើពិរុទ្ធភាពរបស់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MARISPINI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ដែលធ្លាប់បំពារបំពានលើប្រដាប់ភេទកុមារ និងច្បាប់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Megan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លិខិតឆ្លងដែនរបស់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MARISPINI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ក៏ត្រូវបានមោឃភាពចោទ។ ការមោឃភាពនេះនាំឲ្យ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MARISPINI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ក្លាយជាជនអន្តោប្រវេសន៍ខុសច្បាប់នៅកម្ពុជា។</a:t>
            </a:r>
            <a:endParaRPr lang="en-US" sz="14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ប្រចាំភ្នំពេញបានស្នើរសុំជាផ្លូវការដល់នគរបាលជាតិកម្ពុជា និងអគ្គនាយដ្ឋានអន្តោប្រវេសន៍ សហការស្វែករកឃាត់ខ្លួន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MARISPINI 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និងបណ្តេញចេញពីកម្ពុជា ដោយហេតុថាជននេះកំពុងមានវត្តមានដោយខុសច្បាប់នៅកម្ពុជា។</a:t>
            </a:r>
            <a:endParaRPr lang="en-US" sz="1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50000"/>
              </a:lnSpc>
            </a:pPr>
            <a:endParaRPr lang="en-US" sz="12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នៅថ្ងៃទី១៩ ខែកុម្ភៈ ឆ្នាំ២០១៩ </a:t>
            </a:r>
            <a:r>
              <a:rPr lang="en-US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MARISPINI</a:t>
            </a:r>
            <a:r>
              <a:rPr lang="km-KH" sz="1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ត្រូវបាននគរបាលអន្តោប្រវេសន៍កម្ពុជាឃាត់ខ្លួននៅក្បែរស្ថានទូតអាមេរិក និងឃុំខ្លួននៅមន្ទីអន្តោប្រវេសន៍រហូតដល់ថ្ងៃបណ្តេញចេញ។</a:t>
            </a:r>
            <a:endParaRPr lang="en-US" sz="14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white"/>
              </a:solidFill>
              <a:cs typeface="Times New Roman" pitchFamily="18" charset="0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3DB0C-207F-4F1D-99E3-AE12A572A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68" y="217183"/>
            <a:ext cx="3338513" cy="159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94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4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2"/>
          <p:cNvSpPr txBox="1">
            <a:spLocks/>
          </p:cNvSpPr>
          <p:nvPr/>
        </p:nvSpPr>
        <p:spPr>
          <a:xfrm>
            <a:off x="2350183" y="949177"/>
            <a:ext cx="6902426" cy="571500"/>
          </a:xfrm>
          <a:prstGeom prst="rect">
            <a:avLst/>
          </a:prstGeom>
        </p:spPr>
        <p:txBody>
          <a:bodyPr vert="horz" lIns="45718" tIns="22859" rIns="45718" bIns="22859" rtlCol="0" anchor="b">
            <a:normAutofit fontScale="32500" lnSpcReduction="20000"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កិច្ចខិតខំជាបុរេសកម្ម</a:t>
            </a:r>
            <a:endParaRPr lang="en-US" sz="355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1205009" y="1931591"/>
            <a:ext cx="9623412" cy="4060136"/>
          </a:xfrm>
          <a:prstGeom prst="rect">
            <a:avLst/>
          </a:prstGeom>
        </p:spPr>
        <p:txBody>
          <a:bodyPr vert="horz" lIns="45718" tIns="22859" rIns="45718" bIns="22859" rtlCol="0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150" dirty="0">
              <a:solidFill>
                <a:prstClr val="white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830179" y="1937607"/>
            <a:ext cx="10672059" cy="4054120"/>
          </a:xfrm>
          <a:prstGeom prst="rect">
            <a:avLst/>
          </a:prstGeom>
        </p:spPr>
        <p:txBody>
          <a:bodyPr vert="horz" lIns="45718" tIns="22859" rIns="45718" bIns="22859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lnSpc>
                <a:spcPct val="170000"/>
              </a:lnSpc>
              <a:spcBef>
                <a:spcPct val="50000"/>
              </a:spcBef>
              <a:buNone/>
            </a:pPr>
            <a:r>
              <a:rPr lang="km-KH" sz="23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ការជូនដំណឹង</a:t>
            </a:r>
            <a:r>
              <a:rPr lang="en-US" sz="23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Angel Watch </a:t>
            </a:r>
            <a:r>
              <a:rPr lang="km-KH" sz="23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ត្រូវបានផ្តល់ជូនអាជ្ញាធរអនុវត្តច្បាប់បរទេស </a:t>
            </a:r>
            <a:r>
              <a:rPr lang="km-KH" sz="23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ដើម្បីយកទៅប្រើប្រាស់តាមការគួរ។</a:t>
            </a:r>
            <a:endParaRPr lang="en-US" sz="1500" b="1" i="1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eaLnBrk="0" hangingPunct="0">
              <a:lnSpc>
                <a:spcPct val="170000"/>
              </a:lnSpc>
              <a:spcBef>
                <a:spcPct val="50000"/>
              </a:spcBef>
              <a:buNone/>
            </a:pPr>
            <a:r>
              <a:rPr lang="en-US" sz="1500" b="1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			</a:t>
            </a:r>
            <a:r>
              <a:rPr lang="km-KH" sz="2300" b="1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ការជូនដំណឹង</a:t>
            </a:r>
            <a:r>
              <a:rPr lang="en-US" sz="2300" b="1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Angel Watch </a:t>
            </a:r>
            <a:r>
              <a:rPr lang="km-KH" sz="2300" b="1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មិនមែនជាកិច្ចខិតខំដើម្បី៖</a:t>
            </a:r>
            <a:endParaRPr lang="en-US" sz="23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eaLnBrk="0" hangingPunct="0">
              <a:lnSpc>
                <a:spcPct val="170000"/>
              </a:lnSpc>
              <a:spcBef>
                <a:spcPct val="50000"/>
              </a:spcBef>
              <a:buNone/>
            </a:pPr>
            <a:endParaRPr lang="en-US" sz="1500" b="1" i="1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 eaLnBrk="0" hangingPunct="0">
              <a:lnSpc>
                <a:spcPct val="170000"/>
              </a:lnSpc>
              <a:spcBef>
                <a:spcPct val="50000"/>
              </a:spcBef>
            </a:pPr>
            <a:r>
              <a:rPr lang="km-KH" sz="2300" b="1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រឹតត្បិតការធ្វើដំណើររបស់ពលរដ្ឋអាមេរិក</a:t>
            </a:r>
            <a:endParaRPr lang="en-US" sz="1500" b="1" i="1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 eaLnBrk="0" hangingPunct="0">
              <a:lnSpc>
                <a:spcPct val="170000"/>
              </a:lnSpc>
              <a:spcBef>
                <a:spcPct val="50000"/>
              </a:spcBef>
            </a:pPr>
            <a:r>
              <a:rPr lang="km-KH" sz="2300" b="1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ឲ្យមានការឃាត់ខ្លួនសម្រាប់រាល់ការជូនដំណឹង</a:t>
            </a:r>
            <a:endParaRPr lang="en-US" sz="1500" b="1" i="1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algn="ctr" eaLnBrk="0" hangingPunct="0">
              <a:lnSpc>
                <a:spcPct val="170000"/>
              </a:lnSpc>
              <a:spcBef>
                <a:spcPct val="50000"/>
              </a:spcBef>
            </a:pPr>
            <a:r>
              <a:rPr lang="km-KH" sz="2300" b="1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មើលរាល់សកម្មភាពរបស់ឧក្រិដ្ឋជនផ្លូវភេទ </a:t>
            </a:r>
            <a:endParaRPr lang="en-US" sz="1500" b="1" i="1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eaLnBrk="0" hangingPunct="0">
              <a:spcBef>
                <a:spcPct val="50000"/>
              </a:spcBef>
              <a:buNone/>
            </a:pPr>
            <a:endParaRPr lang="en-US" sz="215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E655B-0E12-4F04-BBBD-242C05A473AF}"/>
              </a:ext>
            </a:extLst>
          </p:cNvPr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376A64-ED70-439D-9574-9AB970CD840B}"/>
              </a:ext>
            </a:extLst>
          </p:cNvPr>
          <p:cNvSpPr txBox="1"/>
          <p:nvPr/>
        </p:nvSpPr>
        <p:spPr>
          <a:xfrm>
            <a:off x="1088288" y="490696"/>
            <a:ext cx="2523791" cy="338552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19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pic>
        <p:nvPicPr>
          <p:cNvPr id="21" name="Picture 4" descr="HSI badge">
            <a:extLst>
              <a:ext uri="{FF2B5EF4-FFF2-40B4-BE49-F238E27FC236}">
                <a16:creationId xmlns:a16="http://schemas.microsoft.com/office/drawing/2014/main" id="{3B2A6348-0AE5-4DDB-A0F1-C8C73B28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6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4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2"/>
          <p:cNvSpPr txBox="1">
            <a:spLocks/>
          </p:cNvSpPr>
          <p:nvPr/>
        </p:nvSpPr>
        <p:spPr>
          <a:xfrm>
            <a:off x="2410017" y="950797"/>
            <a:ext cx="6902426" cy="571500"/>
          </a:xfrm>
          <a:prstGeom prst="rect">
            <a:avLst/>
          </a:prstGeom>
        </p:spPr>
        <p:txBody>
          <a:bodyPr vert="horz" lIns="45718" tIns="22859" rIns="45718" bIns="22859" rtlCol="0" anchor="b">
            <a:normAutofit fontScale="32500" lnSpcReduction="20000"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50" dirty="0">
                <a:solidFill>
                  <a:srgbClr val="FFFF00"/>
                </a:solidFill>
              </a:rPr>
              <a:t>    </a:t>
            </a:r>
            <a:r>
              <a:rPr lang="km-KH" dirty="0"/>
              <a:t>របាយការណ៍ស្ថិតិប្រចាំឆ្នាំ</a:t>
            </a:r>
            <a:endParaRPr lang="en-US" sz="3550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1205009" y="1931591"/>
            <a:ext cx="9623412" cy="4060136"/>
          </a:xfrm>
          <a:prstGeom prst="rect">
            <a:avLst/>
          </a:prstGeom>
        </p:spPr>
        <p:txBody>
          <a:bodyPr vert="horz" lIns="45718" tIns="22859" rIns="45718" bIns="22859" rtlCol="0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150" dirty="0">
              <a:solidFill>
                <a:prstClr val="white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80685" y="1937607"/>
            <a:ext cx="10672059" cy="4054120"/>
          </a:xfrm>
          <a:prstGeom prst="rect">
            <a:avLst/>
          </a:prstGeom>
        </p:spPr>
        <p:txBody>
          <a:bodyPr vert="horz" lIns="45718" tIns="22859" rIns="45718" bIns="22859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ឆ្នាំ២០១៥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km-KH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ជូនដំណឹង២១៧២លើក / បដិសេធ១០៦៧លើក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ឆ្នាំ២០១៦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km-KH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ជូនដំណឹង១៧៨០លើក /​ បដិសេធ១០៨៩លើក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ឆ្នាំ២០១៧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km-KH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ជូនដំណឹង២០៦០លើក / បដិសេធ១២៧៦លើក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ឆ្នាំ២០១៨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km-KH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ជូនដំណឹង៣៤៥៣លើក / បដិសេធ១៤៤៤លើក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 eaLnBrk="0" hangingPunct="0">
              <a:spcBef>
                <a:spcPct val="50000"/>
              </a:spcBef>
              <a:buNone/>
            </a:pPr>
            <a:endParaRPr lang="en-US" sz="215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E655B-0E12-4F04-BBBD-242C05A473AF}"/>
              </a:ext>
            </a:extLst>
          </p:cNvPr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376A64-ED70-439D-9574-9AB970CD840B}"/>
              </a:ext>
            </a:extLst>
          </p:cNvPr>
          <p:cNvSpPr txBox="1"/>
          <p:nvPr/>
        </p:nvSpPr>
        <p:spPr>
          <a:xfrm>
            <a:off x="1088288" y="490696"/>
            <a:ext cx="2523791" cy="338552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19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pic>
        <p:nvPicPr>
          <p:cNvPr id="21" name="Picture 4" descr="HSI badge">
            <a:extLst>
              <a:ext uri="{FF2B5EF4-FFF2-40B4-BE49-F238E27FC236}">
                <a16:creationId xmlns:a16="http://schemas.microsoft.com/office/drawing/2014/main" id="{3B2A6348-0AE5-4DDB-A0F1-C8C73B28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4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2"/>
          <p:cNvSpPr txBox="1">
            <a:spLocks/>
          </p:cNvSpPr>
          <p:nvPr/>
        </p:nvSpPr>
        <p:spPr>
          <a:xfrm>
            <a:off x="2410016" y="746620"/>
            <a:ext cx="8067833" cy="775677"/>
          </a:xfrm>
          <a:prstGeom prst="rect">
            <a:avLst/>
          </a:prstGeom>
        </p:spPr>
        <p:txBody>
          <a:bodyPr vert="horz" lIns="45718" tIns="22859" rIns="45718" bIns="22859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ស្ថិតិរបាយការណ៍ប្រចាំឆ្នាំ របស់</a:t>
            </a:r>
            <a:r>
              <a:rPr lang="en-U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ភ្នំពេញ</a:t>
            </a:r>
            <a:endParaRPr lang="en-US" sz="1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ពីថ្ងៃទី១ខែតុលា ដល់ថ្ងៃទី៣០ខែកញ្ញា</a:t>
            </a:r>
            <a:endParaRPr lang="en-US" sz="5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1205009" y="1931591"/>
            <a:ext cx="9623412" cy="4060136"/>
          </a:xfrm>
          <a:prstGeom prst="rect">
            <a:avLst/>
          </a:prstGeom>
        </p:spPr>
        <p:txBody>
          <a:bodyPr vert="horz" lIns="45718" tIns="22859" rIns="45718" bIns="22859" rtlCol="0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150" dirty="0">
              <a:solidFill>
                <a:prstClr val="white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680685" y="1937607"/>
            <a:ext cx="10672059" cy="4054120"/>
          </a:xfrm>
          <a:prstGeom prst="rect">
            <a:avLst/>
          </a:prstGeom>
        </p:spPr>
        <p:txBody>
          <a:bodyPr vert="horz" lIns="45718" tIns="22859" rIns="45718" bIns="22859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ឆ្នាំ២០១៧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m-KH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ជូនដំណឹង១១លើក/ បដិសេធ៩លើក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ឆ្នាំ២០១៨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m-KH" i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ជូនដំណឹង១៩លើក/ បដិសេធ១៥លើក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m-KH" b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ឆ្នាំ២០១៩</a:t>
            </a:r>
            <a:endParaRPr lang="en-US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km-KH" i="1" dirty="0">
                <a:solidFill>
                  <a:srgbClr val="FF00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ជូនដំណឹង៣លើក / បដិសេធ២លើក</a:t>
            </a:r>
            <a:endParaRPr lang="en-US" dirty="0">
              <a:solidFill>
                <a:srgbClr val="FF0000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algn="ctr" eaLnBrk="0" hangingPunct="0">
              <a:spcBef>
                <a:spcPct val="50000"/>
              </a:spcBef>
              <a:buNone/>
            </a:pPr>
            <a:endParaRPr lang="en-US" sz="215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E655B-0E12-4F04-BBBD-242C05A473AF}"/>
              </a:ext>
            </a:extLst>
          </p:cNvPr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376A64-ED70-439D-9574-9AB970CD840B}"/>
              </a:ext>
            </a:extLst>
          </p:cNvPr>
          <p:cNvSpPr txBox="1"/>
          <p:nvPr/>
        </p:nvSpPr>
        <p:spPr>
          <a:xfrm>
            <a:off x="1088288" y="490696"/>
            <a:ext cx="2523791" cy="338552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19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pic>
        <p:nvPicPr>
          <p:cNvPr id="21" name="Picture 4" descr="HSI badge">
            <a:extLst>
              <a:ext uri="{FF2B5EF4-FFF2-40B4-BE49-F238E27FC236}">
                <a16:creationId xmlns:a16="http://schemas.microsoft.com/office/drawing/2014/main" id="{3B2A6348-0AE5-4DDB-A0F1-C8C73B28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  <p:pic>
          <p:nvPicPr>
            <p:cNvPr id="43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30180" y="1255419"/>
            <a:ext cx="10158061" cy="3805023"/>
            <a:chOff x="2638452" y="2153876"/>
            <a:chExt cx="18127194" cy="7610038"/>
          </a:xfrm>
        </p:grpSpPr>
        <p:grpSp>
          <p:nvGrpSpPr>
            <p:cNvPr id="3" name="Group 2"/>
            <p:cNvGrpSpPr/>
            <p:nvPr/>
          </p:nvGrpSpPr>
          <p:grpSpPr>
            <a:xfrm>
              <a:off x="9110728" y="2153876"/>
              <a:ext cx="6078860" cy="2368010"/>
              <a:chOff x="8572852" y="6918373"/>
              <a:chExt cx="6078860" cy="2368010"/>
            </a:xfrm>
          </p:grpSpPr>
          <p:sp>
            <p:nvSpPr>
              <p:cNvPr id="2" name="Oval Callout 1"/>
              <p:cNvSpPr/>
              <p:nvPr/>
            </p:nvSpPr>
            <p:spPr>
              <a:xfrm>
                <a:off x="8572852" y="6918373"/>
                <a:ext cx="3436077" cy="2302172"/>
              </a:xfrm>
              <a:prstGeom prst="wedgeEllipseCallou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30" name="Oval Callout 29"/>
              <p:cNvSpPr/>
              <p:nvPr/>
            </p:nvSpPr>
            <p:spPr>
              <a:xfrm flipH="1">
                <a:off x="11438956" y="6984211"/>
                <a:ext cx="3212756" cy="2302172"/>
              </a:xfrm>
              <a:prstGeom prst="wedgeEllipseCallou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679308" y="7284701"/>
                <a:ext cx="784578" cy="153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Open Sans BOLD" panose="020B0806030504020204" pitchFamily="34" charset="0"/>
                    <a:ea typeface="Open Sans BOLD" panose="020B0806030504020204" pitchFamily="34" charset="0"/>
                    <a:cs typeface="Open Sans BOLD" panose="020B0806030504020204" pitchFamily="34" charset="0"/>
                  </a:rPr>
                  <a:t>Q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578904" y="7319507"/>
                <a:ext cx="784578" cy="153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Open Sans BOLD" panose="020B0806030504020204" pitchFamily="34" charset="0"/>
                    <a:ea typeface="Open Sans BOLD" panose="020B0806030504020204" pitchFamily="34" charset="0"/>
                    <a:cs typeface="Open Sans BOLD" panose="020B0806030504020204" pitchFamily="34" charset="0"/>
                  </a:rPr>
                  <a:t>A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1164174" y="7550358"/>
                <a:ext cx="1087639" cy="1087639"/>
              </a:xfrm>
              <a:prstGeom prst="ellipse">
                <a:avLst/>
              </a:prstGeom>
              <a:solidFill>
                <a:srgbClr val="3848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1414714" y="7687138"/>
                <a:ext cx="845256" cy="846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50" dirty="0">
                    <a:latin typeface="Open Sans BOLD" panose="020B0806030504020204" pitchFamily="34" charset="0"/>
                    <a:ea typeface="Open Sans BOLD" panose="020B0806030504020204" pitchFamily="34" charset="0"/>
                    <a:cs typeface="Open Sans BOLD" panose="020B0806030504020204" pitchFamily="34" charset="0"/>
                  </a:rPr>
                  <a:t>&amp;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638452" y="8917529"/>
              <a:ext cx="18127194" cy="846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50" cap="small" dirty="0">
                  <a:solidFill>
                    <a:schemeClr val="accent5">
                      <a:lumMod val="75000"/>
                    </a:schemeClr>
                  </a:solidFill>
                  <a:latin typeface="Bodoni MT" panose="02070603080606020203" pitchFamily="18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Protecting the Homeland with Honor, Service, and Integrity</a:t>
              </a:r>
            </a:p>
          </p:txBody>
        </p:sp>
      </p:grpSp>
      <p:pic>
        <p:nvPicPr>
          <p:cNvPr id="19" name="Picture 4" descr="HSI badge">
            <a:extLst>
              <a:ext uri="{FF2B5EF4-FFF2-40B4-BE49-F238E27FC236}">
                <a16:creationId xmlns:a16="http://schemas.microsoft.com/office/drawing/2014/main" id="{E5D7FAEE-EEDD-46AA-996E-BA9B32768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8" y="460365"/>
            <a:ext cx="2410018" cy="296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9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674770-2055-4352-B05C-3B15F92459E1}"/>
              </a:ext>
            </a:extLst>
          </p:cNvPr>
          <p:cNvSpPr txBox="1"/>
          <p:nvPr/>
        </p:nvSpPr>
        <p:spPr>
          <a:xfrm>
            <a:off x="198004" y="1288957"/>
            <a:ext cx="1117352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                                    </a:t>
            </a:r>
            <a:r>
              <a:rPr lang="km-KH" b="1" dirty="0">
                <a:solidFill>
                  <a:srgbClr val="FFFF00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ច្បាប់ប្រឆាំងឧក្រិដ្ឋជនផ្លូវភេទរបស់អាមេរិក</a:t>
            </a:r>
            <a:endParaRPr lang="en-US" b="1" dirty="0">
              <a:solidFill>
                <a:schemeClr val="accent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endParaRPr lang="en-US" sz="900" i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accent1"/>
                </a:solidFill>
              </a:rPr>
              <a:t>Jacob </a:t>
            </a:r>
            <a:r>
              <a:rPr lang="en-US" sz="2000" i="1" dirty="0" err="1">
                <a:solidFill>
                  <a:schemeClr val="accent1"/>
                </a:solidFill>
              </a:rPr>
              <a:t>Wetterling</a:t>
            </a:r>
            <a:r>
              <a:rPr lang="en-US" sz="2000" i="1" dirty="0">
                <a:solidFill>
                  <a:schemeClr val="accent1"/>
                </a:solidFill>
              </a:rPr>
              <a:t> Act of 1994</a:t>
            </a:r>
          </a:p>
          <a:p>
            <a:r>
              <a:rPr lang="km-KH" dirty="0">
                <a:solidFill>
                  <a:srgbClr val="92D050"/>
                </a:solidFill>
              </a:rPr>
              <a:t>បានបង្កើតគោលការណ៍ណែនាំដើម្បីឲ្យរដ្ឋនានាយកទៅប្រើប្រាស់ក្នុងការឃ្លាំមើលឧក្រិដ្ឋជនផ្លូវភេទ</a:t>
            </a:r>
            <a:endParaRPr lang="en-US" sz="900" dirty="0">
              <a:solidFill>
                <a:srgbClr val="92D050"/>
              </a:solidFill>
            </a:endParaRPr>
          </a:p>
          <a:p>
            <a:endParaRPr lang="en-US" sz="900" dirty="0">
              <a:solidFill>
                <a:schemeClr val="accent1"/>
              </a:solidFill>
            </a:endParaRPr>
          </a:p>
          <a:p>
            <a:r>
              <a:rPr lang="en-US" sz="2000" i="1" dirty="0">
                <a:solidFill>
                  <a:schemeClr val="accent1"/>
                </a:solidFill>
              </a:rPr>
              <a:t>Megan’s Law of 1996</a:t>
            </a:r>
          </a:p>
          <a:p>
            <a:r>
              <a:rPr lang="km-KH" dirty="0">
                <a:solidFill>
                  <a:srgbClr val="92D050"/>
                </a:solidFill>
              </a:rPr>
              <a:t>បានចែងពីការទម្លាយព័ត៌មានរបស់ឧក្រិដ្ឋជនផ្លូវភេតជាសាធារណៈ</a:t>
            </a:r>
            <a:endParaRPr lang="en-US" sz="900" dirty="0">
              <a:solidFill>
                <a:srgbClr val="92D050"/>
              </a:solidFill>
            </a:endParaRPr>
          </a:p>
          <a:p>
            <a:endParaRPr lang="en-US" sz="900" dirty="0">
              <a:solidFill>
                <a:schemeClr val="accent1"/>
              </a:solidFill>
            </a:endParaRPr>
          </a:p>
          <a:p>
            <a:r>
              <a:rPr lang="en-US" sz="2000" i="1" dirty="0">
                <a:solidFill>
                  <a:schemeClr val="accent1"/>
                </a:solidFill>
              </a:rPr>
              <a:t>Pam </a:t>
            </a:r>
            <a:r>
              <a:rPr lang="en-US" sz="2000" i="1" dirty="0" err="1">
                <a:solidFill>
                  <a:schemeClr val="accent1"/>
                </a:solidFill>
              </a:rPr>
              <a:t>Lychner</a:t>
            </a:r>
            <a:r>
              <a:rPr lang="en-US" sz="2000" i="1" dirty="0">
                <a:solidFill>
                  <a:schemeClr val="accent1"/>
                </a:solidFill>
              </a:rPr>
              <a:t> Sex Offender Tracking and Identification Act of 1996</a:t>
            </a:r>
          </a:p>
          <a:p>
            <a:r>
              <a:rPr lang="km-KH" dirty="0">
                <a:solidFill>
                  <a:srgbClr val="92D050"/>
                </a:solidFill>
              </a:rPr>
              <a:t>បានបង្កើតអត្រានុកូលដ្ឋានឧក្រិដ្ឋជនផ្លូវភេទថ្នាក់ជាតិ</a:t>
            </a:r>
            <a:r>
              <a:rPr lang="en-US" sz="900" dirty="0">
                <a:solidFill>
                  <a:srgbClr val="92D050"/>
                </a:solidFill>
              </a:rPr>
              <a:t>(NSOR)</a:t>
            </a:r>
            <a:r>
              <a:rPr lang="km-KH" sz="900" i="1" dirty="0">
                <a:solidFill>
                  <a:srgbClr val="92D050"/>
                </a:solidFill>
              </a:rPr>
              <a:t> </a:t>
            </a:r>
            <a:endParaRPr lang="en-US" sz="900" dirty="0">
              <a:solidFill>
                <a:srgbClr val="92D050"/>
              </a:solidFill>
            </a:endParaRPr>
          </a:p>
          <a:p>
            <a:endParaRPr lang="en-US" sz="900" dirty="0">
              <a:solidFill>
                <a:schemeClr val="accent1"/>
              </a:solidFill>
            </a:endParaRPr>
          </a:p>
          <a:p>
            <a:r>
              <a:rPr lang="en-US" sz="2000" i="1" dirty="0">
                <a:solidFill>
                  <a:schemeClr val="accent1"/>
                </a:solidFill>
              </a:rPr>
              <a:t>Adam Walsh Child Protection and Safety Act of 2006</a:t>
            </a:r>
          </a:p>
          <a:p>
            <a:r>
              <a:rPr lang="km-KH" dirty="0">
                <a:solidFill>
                  <a:srgbClr val="92D050"/>
                </a:solidFill>
              </a:rPr>
              <a:t>តម្រូវឲ្យឧក្រិដ្ឋជនផ្លូវភេទត្រូវជូនដំណឹងដល់អាជ្ញាធរអនុវត្តច្បាប់នៅមូលដ្ឋានអំពីការត្រៀមដំណើរណាមួយ ឲ្យបាន២១ថ្ងៃមុនពេលចាកចេញ</a:t>
            </a:r>
            <a:endParaRPr lang="en-US" sz="9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285" y="532653"/>
            <a:ext cx="2523791" cy="338552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19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0148" y="460699"/>
            <a:ext cx="151931" cy="482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8" name="Picture 4" descr="HSI bad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1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71" y="-18180"/>
            <a:ext cx="4508346" cy="3005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89" y="3310382"/>
            <a:ext cx="2083254" cy="32851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45" y="2987644"/>
            <a:ext cx="2244272" cy="311137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 Box 1">
            <a:extLst>
              <a:ext uri="{FF2B5EF4-FFF2-40B4-BE49-F238E27FC236}">
                <a16:creationId xmlns:a16="http://schemas.microsoft.com/office/drawing/2014/main" id="{8874731E-EBEC-4FB9-A1D6-FA9C51C25212}"/>
              </a:ext>
            </a:extLst>
          </p:cNvPr>
          <p:cNvSpPr txBox="1"/>
          <p:nvPr/>
        </p:nvSpPr>
        <p:spPr>
          <a:xfrm>
            <a:off x="9596444" y="-18179"/>
            <a:ext cx="2322674" cy="30058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rgbClr val="FF0000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MEGAN KANKA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sz="1000" b="1" dirty="0">
                <a:solidFill>
                  <a:srgbClr val="FF0000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កុមារីអាយុប្រាំពីរឆ្នាំម្នាក់មកពីក្រុម</a:t>
            </a:r>
            <a:r>
              <a:rPr lang="en-US" sz="1000" b="1" dirty="0" err="1">
                <a:solidFill>
                  <a:srgbClr val="FF0000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Hamilon</a:t>
            </a:r>
            <a:r>
              <a:rPr lang="en-US" sz="1000" b="1" dirty="0">
                <a:solidFill>
                  <a:srgbClr val="FF0000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 </a:t>
            </a:r>
            <a:r>
              <a:rPr lang="km-KH" sz="1000" b="1" dirty="0">
                <a:solidFill>
                  <a:srgbClr val="FF0000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រដ្ឋ</a:t>
            </a:r>
            <a:r>
              <a:rPr lang="en-US" sz="1000" b="1" dirty="0">
                <a:solidFill>
                  <a:srgbClr val="FF0000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NJ </a:t>
            </a:r>
            <a:r>
              <a:rPr lang="km-KH" sz="1000" b="1" dirty="0">
                <a:solidFill>
                  <a:srgbClr val="FF0000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ត្រូវបានអ្នកជិតខាងរបស់នាងរំលោភ និងសម្លាប់នៅក្នុងឆ្នាំ១៩៩៤។ ម្តាយរបស់នាងបានតស៊ូមតិទាមទារឲ្យច្បាប់ដែលតម្រូវឲ្យមានការជូនដំណឹងដល់សហគមអំពីវត្តមានរបស់ឧក្រិដ្ឋជនផ្លូវភេទដែលកំពុងរស់នៅក្នុងភូមិស្រុក។ ច្បាប់ស្តីពី</a:t>
            </a:r>
            <a:r>
              <a:rPr lang="en-US" sz="1000" b="1" dirty="0">
                <a:solidFill>
                  <a:srgbClr val="FF0000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Megan </a:t>
            </a:r>
            <a:r>
              <a:rPr lang="km-KH" sz="1000" b="1" dirty="0">
                <a:solidFill>
                  <a:srgbClr val="FF0000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ត្រូវបានអនុម័តតែក្នុងរយៈពេលដ៏ខ្លីប៉ុណ្ណោះក្រោយពីឃាតកម្មរបស់នាង ហើយច្បាប់នេះត្រូវរដ្ឋជាច្រើនទៀតយកទៅអនុម័តតាម។ </a:t>
            </a:r>
            <a:endParaRPr lang="en-US" sz="1000" b="1" dirty="0">
              <a:solidFill>
                <a:srgbClr val="FF0000"/>
              </a:solidFill>
              <a:effectLst/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B16979DA-70E4-4618-B4BF-7DF68B8E8446}"/>
              </a:ext>
            </a:extLst>
          </p:cNvPr>
          <p:cNvSpPr txBox="1"/>
          <p:nvPr/>
        </p:nvSpPr>
        <p:spPr>
          <a:xfrm>
            <a:off x="4350888" y="5268393"/>
            <a:ext cx="3162300" cy="132712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sz="1100" dirty="0">
                <a:solidFill>
                  <a:schemeClr val="bg1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ការបាត់ខ្លួន</a:t>
            </a:r>
            <a:endParaRPr lang="en-US" sz="1100" dirty="0">
              <a:solidFill>
                <a:schemeClr val="bg1"/>
              </a:solidFill>
              <a:effectLst/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km-KH" sz="1100" dirty="0">
                <a:solidFill>
                  <a:schemeClr val="bg1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កុមារា</a:t>
            </a:r>
            <a:r>
              <a:rPr lang="en-US" sz="1100" dirty="0">
                <a:solidFill>
                  <a:schemeClr val="bg1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Jacob Wetterling </a:t>
            </a:r>
            <a:r>
              <a:rPr lang="km-KH" sz="1100" dirty="0">
                <a:solidFill>
                  <a:schemeClr val="bg1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ត្រូវបានចាប់ពង្រត់ពីជនបទ </a:t>
            </a:r>
            <a:r>
              <a:rPr lang="en-US" sz="1100" dirty="0">
                <a:solidFill>
                  <a:schemeClr val="bg1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St. Joseph, MN </a:t>
            </a:r>
            <a:r>
              <a:rPr lang="km-KH" sz="1100" dirty="0">
                <a:solidFill>
                  <a:schemeClr val="bg1"/>
                </a:solidFill>
                <a:effectLst/>
                <a:latin typeface="Khmer OS Battambang" panose="02000500000000020004" pitchFamily="2" charset="0"/>
                <a:ea typeface="Calibri" panose="020F0502020204030204" pitchFamily="34" charset="0"/>
                <a:cs typeface="Khmer OS Battambang" panose="02000500000000020004" pitchFamily="2" charset="0"/>
              </a:rPr>
              <a:t>នៅថ្ងៃអាទិត្យទី២២ ខែតុលា ឆ្នាំ១៩៨៩។ ជនរងគ្រោះកំពុងជិះកង់ទៅផ្ទះវិញ ជាមួយក្មេងៗពីរនាក់ផ្សេងទៀត បន្ទាប់ពីទៅជួលភាពយន្តមើល នៅហាងលក់សម្ភារៈនៅវេលាម៉ោងប្រហែង៩យប់។</a:t>
            </a:r>
            <a:endParaRPr lang="en-US" sz="1100" dirty="0">
              <a:solidFill>
                <a:schemeClr val="bg1"/>
              </a:solidFill>
              <a:effectLst/>
              <a:latin typeface="Khmer OS Battambang" panose="02000500000000020004" pitchFamily="2" charset="0"/>
              <a:ea typeface="Calibri" panose="020F0502020204030204" pitchFamily="34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9E48E3FC-212C-46F6-BA54-05518A9F3C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4698" y="701929"/>
            <a:ext cx="7251623" cy="649719"/>
          </a:xfrm>
          <a:prstGeom prst="rect">
            <a:avLst/>
          </a:prstGeom>
        </p:spPr>
        <p:txBody>
          <a:bodyPr vert="horz" lIns="45718" tIns="22859" rIns="45718" bIns="22859" rtlCol="0" anchor="b">
            <a:norm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2700" dirty="0">
                <a:solidFill>
                  <a:schemeClr val="accent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ប្រវត្តិនៃប្រតិបត្តិការ</a:t>
            </a:r>
            <a:r>
              <a:rPr lang="en-US" sz="2700" dirty="0">
                <a:solidFill>
                  <a:schemeClr val="accent1"/>
                </a:solidFill>
                <a:latin typeface="+mn-lt"/>
              </a:rPr>
              <a:t>Angel Watch</a:t>
            </a:r>
            <a:endParaRPr lang="en-US" sz="27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C720-6E4E-4490-8680-7CA347AF9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009" y="1650369"/>
            <a:ext cx="10515600" cy="4351338"/>
          </a:xfrm>
        </p:spPr>
        <p:txBody>
          <a:bodyPr>
            <a:normAutofit fontScale="92500"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</a:pPr>
            <a:r>
              <a:rPr lang="km-KH" sz="2100" dirty="0">
                <a:cs typeface="Times New Roman" pitchFamily="18" charset="0"/>
              </a:rPr>
              <a:t>​</a:t>
            </a:r>
            <a:r>
              <a:rPr lang="km-KH" sz="17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ត្រូវបានបង្កើតឡើងនៅឆ្នាំ២០១០ ដោយមជ្ឈមណ្ឌល់ប្រឆាំងបទល្មើសបច្ចេកវិជ្ជា</a:t>
            </a:r>
            <a:r>
              <a:rPr lang="en-US" sz="17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(C3)</a:t>
            </a:r>
            <a:r>
              <a:rPr lang="km-KH" sz="17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របស់</a:t>
            </a:r>
            <a:r>
              <a:rPr lang="en-US" sz="17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sz="17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ដើម្បីដើរតួរជាឧបករណ៍បុរេសកម្មក្នុងការប្រយុទ្ធប្រឆាំងនឹងទេសចរណ៍ផ្លូវភេទលើកុមារ</a:t>
            </a:r>
            <a:endParaRPr lang="en-US" sz="17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eaLnBrk="0" hangingPunc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cs typeface="Times New Roman" pitchFamily="18" charset="0"/>
              </a:rPr>
              <a:t> </a:t>
            </a:r>
          </a:p>
          <a:p>
            <a:pPr marL="142869" indent="-142869" eaLnBrk="0" hangingPunct="0">
              <a:lnSpc>
                <a:spcPct val="110000"/>
              </a:lnSpc>
              <a:spcBef>
                <a:spcPts val="0"/>
              </a:spcBef>
            </a:pPr>
            <a:r>
              <a:rPr lang="km-KH" sz="19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ប្រតិបត្តិការលាតសន្ធឹងដល់ថ្នាក់ជាតិ (រដ្ឋទាំង៥០​ និងដែនដីអាមេរិក)</a:t>
            </a:r>
            <a:endParaRPr lang="en-US" sz="19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142869" indent="-142869" eaLnBrk="0" hangingPunct="0">
              <a:lnSpc>
                <a:spcPct val="110000"/>
              </a:lnSpc>
              <a:spcBef>
                <a:spcPts val="0"/>
              </a:spcBef>
            </a:pPr>
            <a:endParaRPr lang="en-US" sz="2000" dirty="0">
              <a:cs typeface="Times New Roman" pitchFamily="18" charset="0"/>
            </a:endParaRPr>
          </a:p>
          <a:p>
            <a:pPr marL="142869" indent="-142869" eaLnBrk="0" hangingPunct="0">
              <a:lnSpc>
                <a:spcPct val="110000"/>
              </a:lnSpc>
              <a:spcBef>
                <a:spcPts val="0"/>
              </a:spcBef>
            </a:pPr>
            <a:r>
              <a:rPr lang="km-KH" sz="19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ចាប់ផ្តើមកំណត់អត្តសញ្ញាណឧក្រិដ្ឋជនផ្លូវភេទដែលធ្វើក្រៅប្រទេស ដែលធ្លាប់មានពិរុទ្ធភាពពាក់ព័ន្ធនឹងបទឧក្រិដ្ឋផ្លូវភេទប្រឆាំងកុមារ</a:t>
            </a:r>
            <a:endParaRPr lang="en-US" sz="19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142869" indent="-142869" eaLnBrk="0" hangingPunct="0">
              <a:lnSpc>
                <a:spcPct val="110000"/>
              </a:lnSpc>
              <a:spcBef>
                <a:spcPts val="0"/>
              </a:spcBef>
            </a:pPr>
            <a:endParaRPr lang="en-US" sz="2000" dirty="0">
              <a:cs typeface="Times New Roman" pitchFamily="18" charset="0"/>
            </a:endParaRPr>
          </a:p>
          <a:p>
            <a:pPr marL="142869" indent="-142869" eaLnBrk="0" hangingPunct="0">
              <a:lnSpc>
                <a:spcPct val="110000"/>
              </a:lnSpc>
              <a:spcBef>
                <a:spcPts val="0"/>
              </a:spcBef>
            </a:pPr>
            <a:r>
              <a:rPr lang="km-KH" sz="2000" dirty="0">
                <a:cs typeface="Times New Roman" pitchFamily="18" charset="0"/>
              </a:rPr>
              <a:t>​</a:t>
            </a:r>
            <a:r>
              <a:rPr lang="km-KH" sz="19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កិច្ចសហការគ្នាជាមួយអង្គភាពគយនិងការពារព្រំដែន</a:t>
            </a:r>
            <a:r>
              <a:rPr lang="en-US" sz="19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(CBP) </a:t>
            </a:r>
            <a:r>
              <a:rPr lang="km-KH" sz="19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 </a:t>
            </a:r>
            <a:r>
              <a:rPr lang="en-US" sz="19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U.S. Marshals Service</a:t>
            </a:r>
            <a:r>
              <a:rPr lang="km-KH" sz="19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​ ត្រូវបានបង្កើនឡើង</a:t>
            </a:r>
            <a:endParaRPr lang="en-US" sz="19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142869" indent="-142869" eaLnBrk="0" hangingPunct="0">
              <a:lnSpc>
                <a:spcPct val="110000"/>
              </a:lnSpc>
              <a:spcBef>
                <a:spcPts val="0"/>
              </a:spcBef>
            </a:pPr>
            <a:endParaRPr lang="en-US" sz="2000" dirty="0">
              <a:cs typeface="Times New Roman" pitchFamily="18" charset="0"/>
            </a:endParaRPr>
          </a:p>
          <a:p>
            <a:pPr marL="142869" indent="-142869" eaLnBrk="0" hangingPunct="0">
              <a:lnSpc>
                <a:spcPct val="110000"/>
              </a:lnSpc>
              <a:spcBef>
                <a:spcPts val="0"/>
              </a:spcBef>
            </a:pPr>
            <a:r>
              <a:rPr lang="km-KH" sz="18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ពង្រីកការចែករំលែកព័ត៌មានដល់អាជ្ញាធរអនុវត្តច្បាប់បរទេស</a:t>
            </a:r>
            <a:r>
              <a:rPr lang="en-US" sz="18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  </a:t>
            </a:r>
          </a:p>
          <a:p>
            <a:pPr marL="142869" indent="-142869" eaLnBrk="0" hangingPunct="0">
              <a:lnSpc>
                <a:spcPct val="110000"/>
              </a:lnSpc>
              <a:spcBef>
                <a:spcPts val="0"/>
              </a:spcBef>
            </a:pPr>
            <a:endParaRPr lang="en-US" sz="2000" dirty="0">
              <a:cs typeface="Times New Roman" pitchFamily="18" charset="0"/>
            </a:endParaRPr>
          </a:p>
          <a:p>
            <a:pPr marL="142869" indent="-142869" eaLnBrk="0" hangingPunct="0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USMS</a:t>
            </a:r>
            <a:r>
              <a:rPr lang="km-KH" sz="18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 ចាប់ដៃគូរជាមួយ</a:t>
            </a:r>
            <a:r>
              <a:rPr lang="en-US" sz="18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AW </a:t>
            </a:r>
            <a:r>
              <a:rPr lang="km-KH" sz="1800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ដោយធ្វើការជាមួយអាជ្ញាធរអនុវត្តច្បាប់មូលដ្ឋាន ដើម្បីធ្វើឲ្យប្រាកដថាបទឧក្រិដ្ឋផ្លូវភេទអនុវត្តតាមលក្ខខណ្ឌតម្រូវឲ្យចុះបញ្ជីរបស់ពួកគេ</a:t>
            </a:r>
            <a:endParaRPr lang="en-US" sz="18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8A92DC-E830-45A3-947E-A424570988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9" y="2559766"/>
            <a:ext cx="686727" cy="743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D75A8-95AB-490E-838E-A8427544CE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0" y="1493645"/>
            <a:ext cx="739417" cy="73089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8CF0CA6-D39E-48B1-AD6C-BB87B6D5EBD2}"/>
              </a:ext>
            </a:extLst>
          </p:cNvPr>
          <p:cNvGrpSpPr/>
          <p:nvPr/>
        </p:nvGrpSpPr>
        <p:grpSpPr>
          <a:xfrm>
            <a:off x="17930" y="186857"/>
            <a:ext cx="3485146" cy="1030146"/>
            <a:chOff x="35860" y="373714"/>
            <a:chExt cx="6970291" cy="20602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047A7A-909F-4851-8EE8-2ACC862B808D}"/>
                </a:ext>
              </a:extLst>
            </p:cNvPr>
            <p:cNvSpPr/>
            <p:nvPr/>
          </p:nvSpPr>
          <p:spPr>
            <a:xfrm>
              <a:off x="35860" y="921398"/>
              <a:ext cx="6884435" cy="96492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8" tIns="22859" rIns="45718" bIns="22859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F12A84-62A1-417E-B588-1AA83EC7F4AE}"/>
                </a:ext>
              </a:extLst>
            </p:cNvPr>
            <p:cNvSpPr txBox="1"/>
            <p:nvPr/>
          </p:nvSpPr>
          <p:spPr>
            <a:xfrm>
              <a:off x="1958570" y="1065306"/>
              <a:ext cx="5047581" cy="677104"/>
            </a:xfrm>
            <a:prstGeom prst="rect">
              <a:avLst/>
            </a:prstGeom>
            <a:noFill/>
          </p:spPr>
          <p:txBody>
            <a:bodyPr wrap="square" lIns="45718" tIns="22859" rIns="45718" bIns="22859" rtlCol="0">
              <a:spAutoFit/>
            </a:bodyPr>
            <a:lstStyle/>
            <a:p>
              <a:r>
                <a:rPr lang="en-US" sz="1900" cap="small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Angel watch center </a:t>
              </a:r>
            </a:p>
          </p:txBody>
        </p:sp>
        <p:pic>
          <p:nvPicPr>
            <p:cNvPr id="13" name="Picture 4" descr="HSI badge">
              <a:extLst>
                <a:ext uri="{FF2B5EF4-FFF2-40B4-BE49-F238E27FC236}">
                  <a16:creationId xmlns:a16="http://schemas.microsoft.com/office/drawing/2014/main" id="{DA010125-A27E-4A94-8E14-939D8FEF0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8" y="373714"/>
              <a:ext cx="1467083" cy="2060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6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81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4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Rectangle 42"/>
          <p:cNvSpPr/>
          <p:nvPr/>
        </p:nvSpPr>
        <p:spPr>
          <a:xfrm>
            <a:off x="3460148" y="460699"/>
            <a:ext cx="151931" cy="482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6989F4-448A-492C-921C-8C99759A40DC}"/>
              </a:ext>
            </a:extLst>
          </p:cNvPr>
          <p:cNvGrpSpPr/>
          <p:nvPr/>
        </p:nvGrpSpPr>
        <p:grpSpPr>
          <a:xfrm>
            <a:off x="17930" y="186857"/>
            <a:ext cx="3485146" cy="1030146"/>
            <a:chOff x="35860" y="373714"/>
            <a:chExt cx="6970291" cy="2060292"/>
          </a:xfrm>
        </p:grpSpPr>
        <p:sp>
          <p:nvSpPr>
            <p:cNvPr id="41" name="Rectangle 40"/>
            <p:cNvSpPr/>
            <p:nvPr/>
          </p:nvSpPr>
          <p:spPr>
            <a:xfrm>
              <a:off x="35860" y="921398"/>
              <a:ext cx="6884435" cy="96492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8" tIns="22859" rIns="45718" bIns="22859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58570" y="1065306"/>
              <a:ext cx="5047581" cy="677104"/>
            </a:xfrm>
            <a:prstGeom prst="rect">
              <a:avLst/>
            </a:prstGeom>
            <a:noFill/>
          </p:spPr>
          <p:txBody>
            <a:bodyPr wrap="square" lIns="45718" tIns="22859" rIns="45718" bIns="22859" rtlCol="0">
              <a:spAutoFit/>
            </a:bodyPr>
            <a:lstStyle/>
            <a:p>
              <a:r>
                <a:rPr lang="en-US" sz="1900" cap="small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Angel watch center </a:t>
              </a:r>
            </a:p>
          </p:txBody>
        </p:sp>
        <p:pic>
          <p:nvPicPr>
            <p:cNvPr id="45" name="Picture 4" descr="HSI badge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8" y="373714"/>
              <a:ext cx="1467083" cy="2060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8" name="Title 2"/>
          <p:cNvSpPr txBox="1">
            <a:spLocks/>
          </p:cNvSpPr>
          <p:nvPr/>
        </p:nvSpPr>
        <p:spPr>
          <a:xfrm>
            <a:off x="2410017" y="928654"/>
            <a:ext cx="6902426" cy="571500"/>
          </a:xfrm>
          <a:prstGeom prst="rect">
            <a:avLst/>
          </a:prstGeom>
        </p:spPr>
        <p:txBody>
          <a:bodyPr vert="horz" lIns="45718" tIns="22859" rIns="45718" bIns="22859" rtlCol="0" anchor="b">
            <a:normAutofit fontScale="32500" lnSpcReduction="20000"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ច្បាប់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Megan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អន្តរជាតិ</a:t>
            </a:r>
            <a:endParaRPr lang="en-US" sz="3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1205009" y="1931591"/>
            <a:ext cx="9623412" cy="4060136"/>
          </a:xfrm>
          <a:prstGeom prst="rect">
            <a:avLst/>
          </a:prstGeom>
        </p:spPr>
        <p:txBody>
          <a:bodyPr vert="horz" lIns="45718" tIns="22859" rIns="45718" bIns="22859" rtlCol="0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150" dirty="0">
              <a:solidFill>
                <a:prstClr val="white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82594" y="1711867"/>
            <a:ext cx="11228605" cy="5071591"/>
          </a:xfrm>
          <a:prstGeom prst="rect">
            <a:avLst/>
          </a:prstGeom>
        </p:spPr>
        <p:txBody>
          <a:bodyPr vert="horz" lIns="45718" tIns="22859" rIns="45718" bIns="22859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3" indent="-171443" defTabSz="457181">
              <a:lnSpc>
                <a:spcPct val="150000"/>
              </a:lnSpc>
              <a:spcBef>
                <a:spcPts val="0"/>
              </a:spcBef>
              <a:defRPr/>
            </a:pP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នៅថ្ងៃទី៨ ខែកុម្ភៈ ឆ្នាំ២០១៦ រដ្ឋសភាសហរដ្ឋអាមេរិកបានអនុម័ត ហើយលោកប្រធានាធិបតិយ្យអូបាម៉ា បានចុះហត្ថលេខាលើច្បាប់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Megan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អន្តរជាតិដើម្បីបង្ការការកេងប្រវ័ញ្ចលើកុមារ និងបទល្មើសផ្លូវភេទផ្សេងៗទៀត តាមរយៈការជូនដំណឹងជាមុនអំពីការធ្វើដំណើររបស់ឧក្រិដ្ឋជនផ្លូវភេទ។</a:t>
            </a: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defTabSz="45718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171443" indent="-171443" defTabSz="457181">
              <a:lnSpc>
                <a:spcPct val="150000"/>
              </a:lnSpc>
              <a:spcBef>
                <a:spcPts val="0"/>
              </a:spcBef>
              <a:defRPr/>
            </a:pP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​ច្បាប់នេះបង្កើតជាផ្លូវការនូវមជ្ឈមណ្ឌល់ឃ្លាំមើលកុមារ (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Angel Watch Center) 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ដែលមានទីតាំងស្ថិតនៅក្នុង 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C3 (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ភាគខាងជើង 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VA)</a:t>
            </a:r>
          </a:p>
          <a:p>
            <a:pPr marL="0" indent="0" defTabSz="45718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defTabSz="457181">
              <a:lnSpc>
                <a:spcPct val="150000"/>
              </a:lnSpc>
              <a:spcBef>
                <a:spcPts val="0"/>
              </a:spcBef>
              <a:defRPr/>
            </a:pP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​ច្បាប់នេះដាក់កំហិតឲ្យឧក្រិដ្ឋជនផ្លូវភេទទាំងអស់ត្រូវទៅប្តូរលិខិតឆ្លងដែនថ្មីដែលបញ្ជាក់ថាពួកគេជាឧក្រិដ្ឋជនផ្លូវភេទអនុលោមតាមច្បាប់</a:t>
            </a:r>
            <a:r>
              <a:rPr lang="en-US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IML</a:t>
            </a: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defTabSz="457181">
              <a:lnSpc>
                <a:spcPct val="150000"/>
              </a:lnSpc>
              <a:spcBef>
                <a:spcPts val="0"/>
              </a:spcBef>
              <a:defRPr/>
            </a:pP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defTabSz="457181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defTabSz="457181">
              <a:lnSpc>
                <a:spcPct val="150000"/>
              </a:lnSpc>
              <a:spcBef>
                <a:spcPts val="0"/>
              </a:spcBef>
              <a:defRPr/>
            </a:pP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​ឧក្រិដ្ឋជនផ្លូវភេទត្រូវបានកំហិតឲ្យជូនដំណឹងអំពីការធ្វើដំណើររបស់ខ្លួនដល់អាជ្ញាធរពាក់ព័ន្ធ នូវព័ត៌មានដូចជាជើងហោះហើរ ថ្ងៃធ្វើដំណើរ អាស័យដ្ឋានឬលេខទំនាក់ទំនងកំឡុងពេលធ្វើដំណើរក្រៅសហរដ្ឋអាមេរិក និងគោលបំណងនៃការធ្វើដំណើរ។ល។ ឧក្រិដ្ឋផ្លូវភេទក៏ត្រូវបន្តធ្វើបច្ចុប្បន្នភាពលើព័ត៌មានទាំងនោះផងដែរ។</a:t>
            </a: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defTabSz="457181"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defTabSz="457181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751" y="288822"/>
            <a:ext cx="2012487" cy="130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08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022" y="283471"/>
            <a:ext cx="5864103" cy="1101466"/>
          </a:xfrm>
        </p:spPr>
        <p:txBody>
          <a:bodyPr>
            <a:normAutofit/>
          </a:bodyPr>
          <a:lstStyle/>
          <a:p>
            <a:r>
              <a:rPr lang="km-KH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មណ្ឌលឃ្លាំមើលកុមារ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40" y="1373375"/>
            <a:ext cx="7082330" cy="4870678"/>
          </a:xfrm>
        </p:spPr>
        <p:txBody>
          <a:bodyPr>
            <a:normAutofit/>
          </a:bodyPr>
          <a:lstStyle/>
          <a:p>
            <a:pPr marL="371468" lvl="1" indent="-171443" defTabSz="457181">
              <a:defRPr/>
            </a:pPr>
            <a:r>
              <a:rPr lang="km-KH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នៅក្នុងមជ្ឈមណ្ឌលប្រឆាំងបទល្មើសបច្ចេកវិជ្ជា ក្នុងរដ្ឋ</a:t>
            </a:r>
            <a:r>
              <a:rPr lang="en-US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Virginia </a:t>
            </a:r>
            <a:r>
              <a:rPr lang="km-KH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ខាងជើង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371468" lvl="1" indent="-171443" defTabSz="457181">
              <a:defRPr/>
            </a:pP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371468" lvl="1" indent="-171443" defTabSz="457181">
              <a:defRPr/>
            </a:pP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​</a:t>
            </a:r>
            <a:r>
              <a:rPr lang="km-KH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ជូនដំណឹងដល់អាជ្ញាធររដ្ឋពាក់ព័ន្ធ តាមរយៈការិយាល័យសេនានុព័ន្ធអំពីការធ្វើដំណើរមកដល់នៃឧក្រិដ្ឋជនផ្លូវភេទលើកុមារ</a:t>
            </a:r>
            <a:endParaRPr lang="en-US" dirty="0">
              <a:effectLst/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371468" lvl="1" indent="-171443" defTabSz="457181">
              <a:defRPr/>
            </a:pP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371468" lvl="1" indent="-171443" defTabSz="457181">
              <a:defRPr/>
            </a:pPr>
            <a:r>
              <a:rPr lang="km-KH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ភាពជាដៃគូររវាង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HSI, USMS, CBP and U.S. State Department</a:t>
            </a:r>
          </a:p>
          <a:p>
            <a:pPr marL="371468" lvl="1" indent="-171443" defTabSz="457181">
              <a:defRPr/>
            </a:pPr>
            <a:r>
              <a:rPr lang="km-KH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ពង្រឹងសហប្រតិបត្តិការរវាងទីភ្នាក់ងារពាក់ព័ន្ធ</a:t>
            </a:r>
            <a:endParaRPr lang="en-US" dirty="0">
              <a:effectLst/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371468" lvl="1" indent="-171443" defTabSz="457181">
              <a:defRPr/>
            </a:pP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371468" lvl="1" indent="-171443" defTabSz="457181">
              <a:defRPr/>
            </a:pPr>
            <a:r>
              <a:rPr lang="km-KH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ជូនដំណឹងដល់ក្រសួងការបរទេសដើម្បីដាក់កំណត់សំគាល់លើលិខិតឆ្លងដែនអាមេរិក </a:t>
            </a:r>
            <a:endParaRPr lang="en-US" dirty="0">
              <a:effectLst/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371468" lvl="1" indent="-171443" defTabSz="457181">
              <a:defRPr/>
            </a:pP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371468" lvl="1" indent="-171443" defTabSz="457181">
              <a:defRPr/>
            </a:pPr>
            <a:r>
              <a:rPr lang="km-KH" dirty="0">
                <a:effectLst/>
                <a:latin typeface="Khmer OS Battambang" panose="02000500000000020004" pitchFamily="2" charset="0"/>
                <a:cs typeface="Khmer OS Battambang" panose="02000500000000020004" pitchFamily="2" charset="0"/>
              </a:rPr>
              <a:t>ពង្រីកភាពជាដៃគូអន្តរជាតិ</a:t>
            </a: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0148" y="460699"/>
            <a:ext cx="151931" cy="482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6989F4-448A-492C-921C-8C99759A40DC}"/>
              </a:ext>
            </a:extLst>
          </p:cNvPr>
          <p:cNvGrpSpPr/>
          <p:nvPr/>
        </p:nvGrpSpPr>
        <p:grpSpPr>
          <a:xfrm>
            <a:off x="17930" y="186857"/>
            <a:ext cx="3485146" cy="1030146"/>
            <a:chOff x="35860" y="373714"/>
            <a:chExt cx="6970291" cy="2060292"/>
          </a:xfrm>
        </p:grpSpPr>
        <p:sp>
          <p:nvSpPr>
            <p:cNvPr id="6" name="Rectangle 5"/>
            <p:cNvSpPr/>
            <p:nvPr/>
          </p:nvSpPr>
          <p:spPr>
            <a:xfrm>
              <a:off x="35860" y="921398"/>
              <a:ext cx="6884435" cy="964924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18" tIns="22859" rIns="45718" bIns="22859"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8570" y="1065306"/>
              <a:ext cx="5047581" cy="677104"/>
            </a:xfrm>
            <a:prstGeom prst="rect">
              <a:avLst/>
            </a:prstGeom>
            <a:noFill/>
          </p:spPr>
          <p:txBody>
            <a:bodyPr wrap="square" lIns="45718" tIns="22859" rIns="45718" bIns="22859" rtlCol="0">
              <a:spAutoFit/>
            </a:bodyPr>
            <a:lstStyle/>
            <a:p>
              <a:r>
                <a:rPr lang="en-US" sz="1900" cap="small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Angel watch center </a:t>
              </a:r>
            </a:p>
          </p:txBody>
        </p:sp>
        <p:pic>
          <p:nvPicPr>
            <p:cNvPr id="8" name="Picture 4" descr="HSI badge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8" y="373714"/>
              <a:ext cx="1467083" cy="2060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2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69" y="2698948"/>
            <a:ext cx="4867577" cy="2518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47700">
              <a:schemeClr val="accent1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74D47-EA52-48C9-AF76-602B2D40AA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14" y="4524694"/>
            <a:ext cx="1728449" cy="1697965"/>
          </a:xfrm>
          <a:prstGeom prst="rect">
            <a:avLst/>
          </a:prstGeom>
          <a:effectLst>
            <a:glow rad="457200">
              <a:schemeClr val="bg1">
                <a:alpha val="52000"/>
              </a:schemeClr>
            </a:glow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98649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4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ectangle 40"/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88288" y="490696"/>
            <a:ext cx="2523791" cy="353941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20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460148" y="460699"/>
            <a:ext cx="151931" cy="482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45" name="Picture 4" descr="HSI bad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729842" y="1022098"/>
            <a:ext cx="7726262" cy="792237"/>
          </a:xfrm>
          <a:prstGeom prst="rect">
            <a:avLst/>
          </a:prstGeom>
        </p:spPr>
        <p:txBody>
          <a:bodyPr vert="horz" lIns="45718" tIns="22859" rIns="45718" bIns="22859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2400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នីតិវិធីជូនដំណឹងពីការធ្វើដំណើររបស់ឧក្រិដ្ឋជនផ្លូវភេទលើកុមារ</a:t>
            </a:r>
            <a:endParaRPr lang="en-US" sz="2400" b="1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endParaRPr lang="en-US" sz="2200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64775" y="3037223"/>
            <a:ext cx="10672059" cy="4054120"/>
          </a:xfrm>
          <a:prstGeom prst="rect">
            <a:avLst/>
          </a:prstGeom>
        </p:spPr>
        <p:txBody>
          <a:bodyPr vert="horz" lIns="45718" tIns="22859" rIns="45718" bIns="2285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en-US" sz="21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327F8FF-3A41-446D-96D9-223432B879FD}"/>
              </a:ext>
            </a:extLst>
          </p:cNvPr>
          <p:cNvSpPr txBox="1">
            <a:spLocks/>
          </p:cNvSpPr>
          <p:nvPr/>
        </p:nvSpPr>
        <p:spPr>
          <a:xfrm>
            <a:off x="564775" y="2252077"/>
            <a:ext cx="10490770" cy="3695606"/>
          </a:xfrm>
          <a:prstGeom prst="rect">
            <a:avLst/>
          </a:prstGeom>
        </p:spPr>
        <p:txBody>
          <a:bodyPr vert="horz" lIns="45718" tIns="22859" rIns="45718" bIns="22859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ts val="300"/>
              </a:spcBef>
            </a:pP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វិភាគ រីឯ</a:t>
            </a: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CBP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ជាអ្នកកំណត់អត្តសញ្ញាណ ដោយប្រៀបធៀបព័ត៌មានលើសំបុត្រយន្តហោះ និងបញ្ជីអត្រានុកូលដ្ឋានឧក្រិដ្ឋជនផ្លូវភេទថ្នាក់ជាតិ</a:t>
            </a:r>
            <a:endParaRPr lang="en-US" sz="13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50000"/>
              </a:lnSpc>
              <a:spcBef>
                <a:spcPts val="300"/>
              </a:spcBef>
            </a:pPr>
            <a:endParaRPr lang="en-US" sz="13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50000"/>
              </a:lnSpc>
              <a:spcBef>
                <a:spcPts val="300"/>
              </a:spcBef>
            </a:pPr>
            <a:r>
              <a:rPr lang="km-KH" sz="13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​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បញ្ជីអត្រានុកូលដ្ឋានឧក្រិដ្ឋជនផ្លូវភេទថ្នាក់ជាតិ </a:t>
            </a: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(NSOR) 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គឺជាផ្នែកមួយនៃទិន្នន័យរបស់មជ្ឈមណ្ឌល់ព័ត៌មានឧក្រិដ្ឋកម្មថ្នាក់ជាតិ </a:t>
            </a: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(NCIC) 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ដែលមន្ត្រីអនុវត្តច្បាប់ទាំងសហព័ន្ធ កំរិតរដ្ឋ និងថ្នាក់មូលដ្ឋានអាចទាញយកទិន្នន័យយុត្តិធម៌ព្រហ្មទណ្ឌតាមប្រព័ន្ធកុំព្យូទ័របាន។</a:t>
            </a:r>
            <a:endParaRPr lang="en-US" sz="13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eaLnBrk="0" hangingPunct="0">
              <a:lnSpc>
                <a:spcPct val="150000"/>
              </a:lnSpc>
              <a:spcBef>
                <a:spcPts val="300"/>
              </a:spcBef>
              <a:buNone/>
            </a:pPr>
            <a:endParaRPr lang="en-US" sz="13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50000"/>
              </a:lnSpc>
              <a:spcBef>
                <a:spcPts val="300"/>
              </a:spcBef>
            </a:pP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ទិន្នន័យជីវិប្រវត្ត និងទិន្នន័យអត្តសញ្ញាណផ្សេងៗដែលពាក់ព័ន្ធនឹងព័ត៌មានរបស់អ្នកដំណើរ បញ្ជីអត្រានុកូលដ្ឋាននៃឧក្រិដ្ឋជនផ្លូវភេទ និងព័ត៌មានផ្តន្ទាទោស ត្រូវបានពិនិត្យយ៉ាងយកចិត្តទុកដាក់ ដើម្បីកំណត់ថាតើអ្នកដំណើរនោះជាកម្មវត្ថុនៃបញ្ញត្តិច្បាប់</a:t>
            </a: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IML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US" sz="24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50000"/>
              </a:lnSpc>
              <a:spcBef>
                <a:spcPts val="300"/>
              </a:spcBef>
            </a:pPr>
            <a:endParaRPr lang="en-US" sz="13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spcBef>
                <a:spcPts val="300"/>
              </a:spcBef>
            </a:pP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87BDE-39EC-43B9-B0C5-2CA82B2C5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865" y="412718"/>
            <a:ext cx="2945992" cy="2062195"/>
          </a:xfrm>
          <a:prstGeom prst="rect">
            <a:avLst/>
          </a:prstGeom>
          <a:ln>
            <a:noFill/>
          </a:ln>
          <a:effectLst>
            <a:glow rad="762000">
              <a:schemeClr val="tx1"/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6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806CCB-6C74-4451-AACC-7C8A9F98B636}"/>
              </a:ext>
            </a:extLst>
          </p:cNvPr>
          <p:cNvSpPr/>
          <p:nvPr/>
        </p:nvSpPr>
        <p:spPr>
          <a:xfrm>
            <a:off x="564775" y="1656623"/>
            <a:ext cx="6291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ការស្រាវជ្រាវបន្ថែមត្រូវបានធ្វើ ដើម្បីវិភាគលើលំអាននៃការធ្វើដំណើរ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​</a:t>
            </a:r>
            <a:r>
              <a:rPr lang="km-KH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ធ្វើវិភាគលើសកម្មភាពតាមបណ្តាញសង្គម និងអិនទ័រណិតសាធារណៈ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ពិចារណាលើព័ត៌មានដែលមានទាំងអស់ ដើម្បីសម្រេចថាតើត្រូវជូនដំណឹងឬក៏អត់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km-KH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ការជូនដំណឹងត្រូវផ្ញើរឲ្យសេនានុព័ន្ធ</a:t>
            </a:r>
            <a:r>
              <a:rPr lang="en-US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HSI </a:t>
            </a:r>
            <a:r>
              <a:rPr lang="km-KH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ឬមន្រ្តីទំនាក់ទំនង</a:t>
            </a:r>
            <a:r>
              <a:rPr lang="en-US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CBP </a:t>
            </a:r>
            <a:r>
              <a:rPr lang="km-KH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ដែលពាក់ព័ន្ធ ក៏ដូចជា</a:t>
            </a:r>
            <a:r>
              <a:rPr lang="en-US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USMS </a:t>
            </a:r>
            <a:r>
              <a:rPr lang="km-KH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ផងដែរ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285750" indent="-285750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>
              <a:cs typeface="Times New Roman" pitchFamily="18" charset="0"/>
            </a:endParaRPr>
          </a:p>
          <a:p>
            <a:pPr marL="285750" indent="-285750" eaLnBrk="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6206A2-C062-415C-9E0D-D05FFE93FB82}"/>
              </a:ext>
            </a:extLst>
          </p:cNvPr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182EB-E8BE-40CC-959A-390C89A615DC}"/>
              </a:ext>
            </a:extLst>
          </p:cNvPr>
          <p:cNvSpPr txBox="1"/>
          <p:nvPr/>
        </p:nvSpPr>
        <p:spPr>
          <a:xfrm>
            <a:off x="1088288" y="490696"/>
            <a:ext cx="2523791" cy="353941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20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B9193-C562-40B7-991D-DF4ADB671105}"/>
              </a:ext>
            </a:extLst>
          </p:cNvPr>
          <p:cNvSpPr/>
          <p:nvPr/>
        </p:nvSpPr>
        <p:spPr>
          <a:xfrm>
            <a:off x="3460148" y="460699"/>
            <a:ext cx="151931" cy="482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pic>
        <p:nvPicPr>
          <p:cNvPr id="6" name="Picture 4" descr="HSI badge">
            <a:extLst>
              <a:ext uri="{FF2B5EF4-FFF2-40B4-BE49-F238E27FC236}">
                <a16:creationId xmlns:a16="http://schemas.microsoft.com/office/drawing/2014/main" id="{3D663C7C-C76B-4743-9D53-6ABEB429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896761" y="742674"/>
            <a:ext cx="6902426" cy="571500"/>
          </a:xfrm>
          <a:prstGeom prst="rect">
            <a:avLst/>
          </a:prstGeom>
        </p:spPr>
        <p:txBody>
          <a:bodyPr vert="horz" lIns="45718" tIns="22859" rIns="45718" bIns="22859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នីតិវិធីជូនដំណឹងពីការធ្វើដំណើររបស់ឧក្រិដ្ឋជនផ្លូវភេទលើកុមារ (ត)</a:t>
            </a: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E23573-686D-41E2-8F14-BC9A0D93BA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07" y="1778884"/>
            <a:ext cx="4874381" cy="292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F5917D-2075-401D-833F-128DACC99A9C}"/>
              </a:ext>
            </a:extLst>
          </p:cNvPr>
          <p:cNvSpPr txBox="1"/>
          <p:nvPr/>
        </p:nvSpPr>
        <p:spPr>
          <a:xfrm rot="10800000" flipV="1">
            <a:off x="444480" y="5526703"/>
            <a:ext cx="10628987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1" lvl="1" indent="-285750" eaLnBrk="0" hangingPunct="0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km-KH" sz="16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ឯកសារជូនដំណឹងរួមមាន អត្តសញ្ញាណរបស់ឧក្រិដ្ឋជនផ្លូវភេទ លេខជើងយន្តហោះ ព័ត៌មានតាមបណ្តាញសង្គមនិងអិនធើណិតដែលពាក់ព័ន្ធ (បើមាន) និងព័ត៌មានអត្រានុកូលដ្ឋានរបស់ឧក្រិដ្ឋជនផ្លូវភេទ។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742931" lvl="1" indent="-285750" eaLnBrk="0" hangingPunct="0"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4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23" name="Group 2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0"/>
                <a:endParaRPr lang="en-US" sz="9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0"/>
                <a:endParaRPr lang="en-US" sz="9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0"/>
                <a:endParaRPr lang="en-US" sz="9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0"/>
                <a:endParaRPr lang="en-US" sz="9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60"/>
                <a:endParaRPr lang="en-US" sz="9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34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2"/>
          <p:cNvSpPr txBox="1">
            <a:spLocks/>
          </p:cNvSpPr>
          <p:nvPr/>
        </p:nvSpPr>
        <p:spPr>
          <a:xfrm>
            <a:off x="1635853" y="1171829"/>
            <a:ext cx="7560221" cy="571500"/>
          </a:xfrm>
          <a:prstGeom prst="rect">
            <a:avLst/>
          </a:prstGeom>
        </p:spPr>
        <p:txBody>
          <a:bodyPr vert="horz" lIns="45718" tIns="22859" rIns="45718" bIns="22859" rtlCol="0" anchor="b">
            <a:no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កិច្ចសម្របសម្រួលរវាង</a:t>
            </a: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DHS 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និងក្រសួងការបរទេសអាមេរិក</a:t>
            </a:r>
            <a:endParaRPr lang="en-US" sz="24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1205009" y="1931591"/>
            <a:ext cx="9623412" cy="4060136"/>
          </a:xfrm>
          <a:prstGeom prst="rect">
            <a:avLst/>
          </a:prstGeom>
        </p:spPr>
        <p:txBody>
          <a:bodyPr vert="horz" lIns="45718" tIns="22859" rIns="45718" bIns="22859" rtlCol="0">
            <a:normAutofit/>
          </a:bodyPr>
          <a:lstStyle>
            <a:lvl1pPr marL="0" indent="0" algn="ct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indent="0" algn="ctr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1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830179" y="2460516"/>
            <a:ext cx="10672059" cy="4054120"/>
          </a:xfrm>
          <a:prstGeom prst="rect">
            <a:avLst/>
          </a:prstGeom>
        </p:spPr>
        <p:txBody>
          <a:bodyPr vert="horz" lIns="45718" tIns="22859" rIns="45718" bIns="22859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60000"/>
              </a:lnSpc>
              <a:spcBef>
                <a:spcPct val="50000"/>
              </a:spcBef>
            </a:pP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ដើម្បីអនុលោមតាមច្បាប់</a:t>
            </a: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Megan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អន្តរជាតិ មញ្ឈមណ្ឌល់ឃ្លាំមើលកុមារសហការជាមួយក្រសួងការបរទេស ដើម្បីកំណត់អត្តសញ្ញាណឧក្រិដ្ឋជនផ្លូវភេទ ដែលត្រូវបានតម្រូវឲ្យប្រើប្រាស់លិខិតឆ្ងងដែន ដែលមានចំណារថាឧក្រិដ្ឋជនផ្លូវភេទ។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marL="0" indent="0" eaLnBrk="0" hangingPunct="0">
              <a:lnSpc>
                <a:spcPct val="160000"/>
              </a:lnSpc>
              <a:spcBef>
                <a:spcPct val="50000"/>
              </a:spcBef>
              <a:buNone/>
            </a:pP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0" hangingPunct="0">
              <a:lnSpc>
                <a:spcPct val="160000"/>
              </a:lnSpc>
              <a:spcBef>
                <a:spcPct val="50000"/>
              </a:spcBef>
            </a:pP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ចំណារនោះមានខ្លឹមសារដូចតទៅ៖ អ្នកប្រើប្រាស់លិខិតឆ្លងដែននេះ ត្រូវបានផ្តន្ទាទោសពីបទរំលោភបំពានផ្លូវភេទលើកុមារ ហើយត្រូវបានដាក់ស្ថិតក្រោមច្បាប់ស្តីពីឧក្រិដ្ឋជនផ្លូវភេទ ស្របតាមមាត្រា២២ នៃច្បាប់</a:t>
            </a:r>
            <a:r>
              <a:rPr lang="en-US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USC 212B(C)(1)</a:t>
            </a:r>
            <a:r>
              <a:rPr lang="km-KH" sz="24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en-US" sz="16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CE655B-0E12-4F04-BBBD-242C05A473AF}"/>
              </a:ext>
            </a:extLst>
          </p:cNvPr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376A64-ED70-439D-9574-9AB970CD840B}"/>
              </a:ext>
            </a:extLst>
          </p:cNvPr>
          <p:cNvSpPr txBox="1"/>
          <p:nvPr/>
        </p:nvSpPr>
        <p:spPr>
          <a:xfrm>
            <a:off x="1088288" y="490696"/>
            <a:ext cx="2523791" cy="338552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19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pic>
        <p:nvPicPr>
          <p:cNvPr id="21" name="Picture 4" descr="HSI badge">
            <a:extLst>
              <a:ext uri="{FF2B5EF4-FFF2-40B4-BE49-F238E27FC236}">
                <a16:creationId xmlns:a16="http://schemas.microsoft.com/office/drawing/2014/main" id="{3B2A6348-0AE5-4DDB-A0F1-C8C73B28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17" y="479619"/>
            <a:ext cx="1652369" cy="1652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28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A9B309-F6BA-49B2-B114-69ECF1FE4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218" y="1322393"/>
            <a:ext cx="6607629" cy="4070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CE655B-0E12-4F04-BBBD-242C05A473AF}"/>
              </a:ext>
            </a:extLst>
          </p:cNvPr>
          <p:cNvSpPr/>
          <p:nvPr/>
        </p:nvSpPr>
        <p:spPr>
          <a:xfrm>
            <a:off x="17930" y="460699"/>
            <a:ext cx="3442218" cy="482462"/>
          </a:xfrm>
          <a:prstGeom prst="rect">
            <a:avLst/>
          </a:prstGeom>
          <a:solidFill>
            <a:srgbClr val="002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8" tIns="22859" rIns="45718" bIns="22859"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76A64-ED70-439D-9574-9AB970CD840B}"/>
              </a:ext>
            </a:extLst>
          </p:cNvPr>
          <p:cNvSpPr txBox="1"/>
          <p:nvPr/>
        </p:nvSpPr>
        <p:spPr>
          <a:xfrm>
            <a:off x="1088288" y="490696"/>
            <a:ext cx="2523791" cy="338552"/>
          </a:xfrm>
          <a:prstGeom prst="rect">
            <a:avLst/>
          </a:prstGeom>
          <a:noFill/>
        </p:spPr>
        <p:txBody>
          <a:bodyPr wrap="square" lIns="45718" tIns="22859" rIns="45718" bIns="22859" rtlCol="0">
            <a:spAutoFit/>
          </a:bodyPr>
          <a:lstStyle/>
          <a:p>
            <a:r>
              <a:rPr lang="en-US" sz="1900" cap="small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Angel watch center </a:t>
            </a:r>
          </a:p>
        </p:txBody>
      </p:sp>
      <p:pic>
        <p:nvPicPr>
          <p:cNvPr id="6" name="Picture 4" descr="HSI badge">
            <a:extLst>
              <a:ext uri="{FF2B5EF4-FFF2-40B4-BE49-F238E27FC236}">
                <a16:creationId xmlns:a16="http://schemas.microsoft.com/office/drawing/2014/main" id="{3B2A6348-0AE5-4DDB-A0F1-C8C73B28C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4" y="186857"/>
            <a:ext cx="733542" cy="103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224039"/>
            <a:ext cx="12192000" cy="633962"/>
            <a:chOff x="0" y="12448077"/>
            <a:chExt cx="24384000" cy="126792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2789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1384</TotalTime>
  <Words>1935</Words>
  <Application>Microsoft Office PowerPoint</Application>
  <PresentationFormat>Widescreen</PresentationFormat>
  <Paragraphs>137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Bodoni MT</vt:lpstr>
      <vt:lpstr>Bookman Old Style</vt:lpstr>
      <vt:lpstr>Calibri</vt:lpstr>
      <vt:lpstr>Khmer OS Battambang</vt:lpstr>
      <vt:lpstr>Open Sans</vt:lpstr>
      <vt:lpstr>Open Sans BOLD</vt:lpstr>
      <vt:lpstr>Rockwell</vt:lpstr>
      <vt:lpstr>Times New Roman</vt:lpstr>
      <vt:lpstr>Wingdings</vt:lpstr>
      <vt:lpstr>Damask</vt:lpstr>
      <vt:lpstr>PowerPoint Presentation</vt:lpstr>
      <vt:lpstr>PowerPoint Presentation</vt:lpstr>
      <vt:lpstr>ប្រវត្តិនៃប្រតិបត្តិការAngel Watch</vt:lpstr>
      <vt:lpstr>PowerPoint Presentation</vt:lpstr>
      <vt:lpstr>មណ្ឌលឃ្លាំមើលកុមារ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Bash, Russell</dc:creator>
  <cp:lastModifiedBy>DELL</cp:lastModifiedBy>
  <cp:revision>29</cp:revision>
  <dcterms:created xsi:type="dcterms:W3CDTF">2019-06-10T01:32:12Z</dcterms:created>
  <dcterms:modified xsi:type="dcterms:W3CDTF">2019-06-26T07:15:35Z</dcterms:modified>
</cp:coreProperties>
</file>