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13"/>
  </p:notesMasterIdLst>
  <p:sldIdLst>
    <p:sldId id="266" r:id="rId2"/>
    <p:sldId id="336" r:id="rId3"/>
    <p:sldId id="373" r:id="rId4"/>
    <p:sldId id="374" r:id="rId5"/>
    <p:sldId id="375" r:id="rId6"/>
    <p:sldId id="378" r:id="rId7"/>
    <p:sldId id="256" r:id="rId8"/>
    <p:sldId id="379" r:id="rId9"/>
    <p:sldId id="380" r:id="rId10"/>
    <p:sldId id="381" r:id="rId11"/>
    <p:sldId id="38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A6567-0519-4C32-91BC-21B83CEEF509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20971-0F39-4ED5-BD44-85473FDEB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6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9FDFA-0E53-4E05-9546-FF9ECD198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79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2014 reports totaled</a:t>
            </a:r>
            <a:r>
              <a:rPr lang="en-US" baseline="0" dirty="0"/>
              <a:t> over 1.1 million </a:t>
            </a:r>
            <a:r>
              <a:rPr lang="en-US" baseline="0" dirty="0" err="1"/>
              <a:t>CyberTipline</a:t>
            </a:r>
            <a:r>
              <a:rPr lang="en-US" baseline="0" dirty="0"/>
              <a:t> reports (ESPs and Public). 2015 – jumped to 4.4 million. 2016 – jumped to 8.29 million and 2017 – 10.2 million. So far this year (2018), we’ve received over 7 million.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3F8D2-B1DE-4DFC-8BF5-2DF69832E0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05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Has</a:t>
            </a:r>
            <a:r>
              <a:rPr lang="en-US" baseline="0" dirty="0"/>
              <a:t> anyone ever worked a Facebook report?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0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79E37-C8C0-43D8-A1AE-21156515C07E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04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215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6088" y="719138"/>
            <a:ext cx="6380162" cy="3589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defRPr/>
            </a:pPr>
            <a:r>
              <a:rPr lang="en-US" sz="2000" dirty="0"/>
              <a:t>Overall view of general FB reports; we</a:t>
            </a:r>
            <a:r>
              <a:rPr lang="en-US" sz="2000" baseline="0" dirty="0"/>
              <a:t> receive high volume of these reports especially that resolve internationally; will say verified if FB has been able to verify it; they provide lots of info</a:t>
            </a:r>
            <a:endParaRPr lang="en-US" altLang="en-US" dirty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21" indent="-28768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473" indent="-2307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10" indent="-2307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748" indent="-2307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6982" indent="-2307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2216" indent="-2307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7450" indent="-2307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684" indent="-2307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0468">
              <a:defRPr/>
            </a:pPr>
            <a:fld id="{3DB2BC49-B164-4BBE-B5AC-AC7D9F1FBFD3}" type="slidenum">
              <a:rPr lang="en-US" altLang="en-US" sz="1800" kern="0">
                <a:solidFill>
                  <a:srgbClr val="000000"/>
                </a:solidFill>
                <a:latin typeface="Calibri" panose="020F0502020204030204" pitchFamily="34" charset="0"/>
              </a:rPr>
              <a:pPr defTabSz="910468">
                <a:defRPr/>
              </a:pPr>
              <a:t>4</a:t>
            </a:fld>
            <a:endParaRPr lang="en-US" altLang="en-US" sz="1800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470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Typically</a:t>
            </a:r>
            <a:r>
              <a:rPr lang="en-US" baseline="0" dirty="0"/>
              <a:t> dont</a:t>
            </a:r>
            <a:r>
              <a:rPr lang="en-US" dirty="0"/>
              <a:t> rely</a:t>
            </a:r>
            <a:r>
              <a:rPr lang="en-US" baseline="0" dirty="0"/>
              <a:t> on this as it varies by company but each company will have a template in the report with an explanation so be sure to refer to that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278C8-7AD3-490B-9834-91FDC3876A9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7437-275C-41C9-9E12-B87E9048152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2BD6-1C29-4AAB-A8E4-25BDB2B2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00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7437-275C-41C9-9E12-B87E9048152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2BD6-1C29-4AAB-A8E4-25BDB2B2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4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7437-275C-41C9-9E12-B87E9048152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2BD6-1C29-4AAB-A8E4-25BDB2B2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37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7437-275C-41C9-9E12-B87E9048152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2BD6-1C29-4AAB-A8E4-25BDB2B2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07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7437-275C-41C9-9E12-B87E9048152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2BD6-1C29-4AAB-A8E4-25BDB2B2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98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7437-275C-41C9-9E12-B87E9048152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2BD6-1C29-4AAB-A8E4-25BDB2B2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32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7437-275C-41C9-9E12-B87E9048152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2BD6-1C29-4AAB-A8E4-25BDB2B2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89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7437-275C-41C9-9E12-B87E9048152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2BD6-1C29-4AAB-A8E4-25BDB2B2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45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7437-275C-41C9-9E12-B87E9048152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2BD6-1C29-4AAB-A8E4-25BDB2B2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179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7437-275C-41C9-9E12-B87E9048152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1E62BD6-1C29-4AAB-A8E4-25BDB2B2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6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7437-275C-41C9-9E12-B87E9048152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2BD6-1C29-4AAB-A8E4-25BDB2B2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852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7437-275C-41C9-9E12-B87E9048152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2BD6-1C29-4AAB-A8E4-25BDB2B2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2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7437-275C-41C9-9E12-B87E9048152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2BD6-1C29-4AAB-A8E4-25BDB2B2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2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7437-275C-41C9-9E12-B87E9048152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2BD6-1C29-4AAB-A8E4-25BDB2B2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8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7437-275C-41C9-9E12-B87E9048152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2BD6-1C29-4AAB-A8E4-25BDB2B2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2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7437-275C-41C9-9E12-B87E9048152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2BD6-1C29-4AAB-A8E4-25BDB2B2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2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7437-275C-41C9-9E12-B87E9048152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2BD6-1C29-4AAB-A8E4-25BDB2B2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83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C07437-275C-41C9-9E12-B87E9048152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E62BD6-1C29-4AAB-A8E4-25BDB2B2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248501" y="1365696"/>
            <a:ext cx="5381150" cy="430887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HALF PHOTO SLIDE PAGE TITLE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48501" y="1796583"/>
            <a:ext cx="5381150" cy="276999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FOR QUOTES AND SUCH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6224040"/>
            <a:ext cx="12192000" cy="633962"/>
            <a:chOff x="0" y="12448077"/>
            <a:chExt cx="24384000" cy="1267923"/>
          </a:xfrm>
        </p:grpSpPr>
        <p:pic>
          <p:nvPicPr>
            <p:cNvPr id="142" name="Picture 3" descr="H:\HSI Srategic Planning\Strategic Planning\General Designs\2016-2020 Strat Plan\ICE-transbkg-sm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5775" y="12448077"/>
              <a:ext cx="2057400" cy="742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3" name="Group 142"/>
            <p:cNvGrpSpPr/>
            <p:nvPr/>
          </p:nvGrpSpPr>
          <p:grpSpPr>
            <a:xfrm>
              <a:off x="0" y="13417826"/>
              <a:ext cx="24384000" cy="298174"/>
              <a:chOff x="0" y="13417826"/>
              <a:chExt cx="24384000" cy="298174"/>
            </a:xfrm>
          </p:grpSpPr>
          <p:sp>
            <p:nvSpPr>
              <p:cNvPr id="144" name="Rectangle 143"/>
              <p:cNvSpPr/>
              <p:nvPr/>
            </p:nvSpPr>
            <p:spPr>
              <a:xfrm>
                <a:off x="0" y="13417826"/>
                <a:ext cx="4820034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4820034" y="13417826"/>
                <a:ext cx="4915839" cy="29817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9735873" y="13417826"/>
                <a:ext cx="4915839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14651712" y="13417826"/>
                <a:ext cx="4915839" cy="29817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19567551" y="13417826"/>
                <a:ext cx="4816449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</p:grpSp>
      </p:grpSp>
      <p:sp>
        <p:nvSpPr>
          <p:cNvPr id="149" name="Text Box 5"/>
          <p:cNvSpPr txBox="1">
            <a:spLocks noChangeArrowheads="1"/>
          </p:cNvSpPr>
          <p:nvPr/>
        </p:nvSpPr>
        <p:spPr bwMode="auto">
          <a:xfrm>
            <a:off x="5347716" y="4137235"/>
            <a:ext cx="1495670" cy="109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000" spc="-250" dirty="0">
                <a:solidFill>
                  <a:schemeClr val="accent1">
                    <a:lumMod val="40000"/>
                    <a:lumOff val="60000"/>
                  </a:schemeClr>
                </a:solidFill>
                <a:latin typeface="Bodoni MT" pitchFamily="18" charset="0"/>
                <a:cs typeface="Arial" pitchFamily="34" charset="0"/>
              </a:rPr>
              <a:t>HSI</a:t>
            </a:r>
            <a:endParaRPr lang="en-US" altLang="en-US" sz="6000" spc="-250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"/>
            <a:ext cx="12192000" cy="4319037"/>
            <a:chOff x="1792" y="0"/>
            <a:chExt cx="24384000" cy="8638074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428"/>
            <a:stretch/>
          </p:blipFill>
          <p:spPr bwMode="auto">
            <a:xfrm>
              <a:off x="363928" y="0"/>
              <a:ext cx="24020070" cy="6398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1792" y="6398325"/>
              <a:ext cx="24384000" cy="104760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pic>
          <p:nvPicPr>
            <p:cNvPr id="151" name="Picture 4" descr="HSI badge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6052" y="3870162"/>
              <a:ext cx="3753686" cy="4767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sp>
        <p:nvSpPr>
          <p:cNvPr id="18" name="Text Box 7">
            <a:extLst>
              <a:ext uri="{FF2B5EF4-FFF2-40B4-BE49-F238E27FC236}">
                <a16:creationId xmlns:a16="http://schemas.microsoft.com/office/drawing/2014/main" id="{1B502D30-23C3-4887-B83D-0123F8D0C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017" y="5149922"/>
            <a:ext cx="7810180" cy="48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r>
              <a:rPr lang="km-KH" altLang="en-US" sz="3300" cap="small" dirty="0">
                <a:solidFill>
                  <a:schemeClr val="accent1">
                    <a:lumMod val="40000"/>
                    <a:lumOff val="60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ទីភ្នាក់ងារស៊ើបអង្កេតសន្តិសុខមាតុភូមិ</a:t>
            </a:r>
            <a:endParaRPr lang="en-US" altLang="en-US" sz="3300" cap="small" dirty="0">
              <a:solidFill>
                <a:schemeClr val="accent1">
                  <a:lumMod val="40000"/>
                  <a:lumOff val="60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endParaRPr lang="en-US" altLang="en-US" sz="1400" cap="small" dirty="0">
              <a:solidFill>
                <a:schemeClr val="accent1">
                  <a:lumMod val="40000"/>
                  <a:lumOff val="60000"/>
                </a:schemeClr>
              </a:solidFill>
              <a:latin typeface="Bodoni MT" pitchFamily="18" charset="0"/>
              <a:cs typeface="Arial" pitchFamily="34" charset="0"/>
            </a:endParaRPr>
          </a:p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cap="small" dirty="0">
                <a:solidFill>
                  <a:schemeClr val="accent1">
                    <a:lumMod val="40000"/>
                    <a:lumOff val="60000"/>
                  </a:schemeClr>
                </a:solidFill>
                <a:latin typeface="Bodoni MT" pitchFamily="18" charset="0"/>
                <a:cs typeface="Arial" pitchFamily="34" charset="0"/>
              </a:rPr>
              <a:t>NCMEC</a:t>
            </a:r>
          </a:p>
        </p:txBody>
      </p:sp>
    </p:spTree>
    <p:extLst>
      <p:ext uri="{BB962C8B-B14F-4D97-AF65-F5344CB8AC3E}">
        <p14:creationId xmlns:p14="http://schemas.microsoft.com/office/powerpoint/2010/main" val="159553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0FEA6-250B-425A-B099-8A2C36E50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b="1" dirty="0">
                <a:solidFill>
                  <a:srgbClr val="FFC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ករណីជោគជ័យរបស់</a:t>
            </a:r>
            <a:r>
              <a:rPr lang="en-US" b="1" dirty="0">
                <a:solidFill>
                  <a:srgbClr val="FFC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NCMEC/HSI</a:t>
            </a:r>
            <a:r>
              <a:rPr lang="km-KH" b="1" dirty="0">
                <a:solidFill>
                  <a:srgbClr val="FFC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 (ត)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A032D-17D9-4587-87EC-6CC74F0E6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8049"/>
            <a:ext cx="10515600" cy="405891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km-KH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នៅថ្ងៃទី១ ខែមិនា ឆ្នាំ២០១៩ កម្លាំងចម្រុះ </a:t>
            </a:r>
            <a:r>
              <a:rPr lang="en-US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HSI Santo Domingo </a:t>
            </a:r>
            <a:r>
              <a:rPr lang="km-KH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និងអង្គភាពស៊ើបអង្កេតព្រហ្មទណ្ឌអន្តរកាល </a:t>
            </a:r>
            <a:r>
              <a:rPr lang="en-US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(TCIU) </a:t>
            </a:r>
            <a:r>
              <a:rPr lang="km-KH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បានចុះអនុវត្តដីកាឆែកឆេរលំនៅដ្ឋានពីរកន្លែង ហើយបានចាប់ខ្លួនមនុស្សពីររូប ដោយផ្អែកលើរបាយការណ៍ </a:t>
            </a:r>
            <a:r>
              <a:rPr lang="en-US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NCMEC </a:t>
            </a:r>
            <a:r>
              <a:rPr lang="en-US" dirty="0" err="1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CyberTip</a:t>
            </a:r>
            <a:r>
              <a:rPr lang="km-KH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។</a:t>
            </a:r>
            <a:endParaRPr lang="en-US" dirty="0"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បន្ទាប់ពីទទួលបាន</a:t>
            </a:r>
            <a:r>
              <a:rPr lang="en-US" dirty="0" err="1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CyberTip</a:t>
            </a:r>
            <a:r>
              <a:rPr lang="en-US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km-KH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ពី</a:t>
            </a:r>
            <a:r>
              <a:rPr lang="en-US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NCMEC </a:t>
            </a:r>
            <a:r>
              <a:rPr lang="km-KH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កម្លាំចម្រុះ</a:t>
            </a:r>
            <a:r>
              <a:rPr lang="en-US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HSI Santo Domingo </a:t>
            </a:r>
            <a:r>
              <a:rPr lang="km-KH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និង</a:t>
            </a:r>
            <a:r>
              <a:rPr lang="en-US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TCIU </a:t>
            </a:r>
            <a:r>
              <a:rPr lang="km-KH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កំណត់បានអាស័យដ្ឋាន</a:t>
            </a:r>
            <a:r>
              <a:rPr lang="en-US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IP </a:t>
            </a:r>
            <a:r>
              <a:rPr lang="km-KH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ដែលត្រូវបានប្រើប្រាស់ដើម្បី</a:t>
            </a:r>
            <a:r>
              <a:rPr lang="en-US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upload </a:t>
            </a:r>
            <a:r>
              <a:rPr lang="km-KH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និងផ្សព្វផ្សាយរូបភាពផ្លូវភេទកុមារនិងការបំពារបំពាន ដែលឈានដល់ការចាប់ខ្លួនបុរសជនជាតិ</a:t>
            </a:r>
            <a:r>
              <a:rPr lang="en-US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Dominican</a:t>
            </a:r>
            <a:r>
              <a:rPr lang="km-KH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អាយុ២០ឆ្នាំមួយរូប ដែលជាគ្រូបង្រៀនថ្នាក់អនុវិទ្យាល័យ និងបុរសជនជាតិ</a:t>
            </a:r>
            <a:r>
              <a:rPr lang="en-US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Dominican</a:t>
            </a:r>
            <a:r>
              <a:rPr lang="km-KH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អាយុ២៨ឆ្នាំម្នាក់ទៀត ពីអំពីល្មើសច្បាប់របស់ប្រទេស</a:t>
            </a:r>
            <a:r>
              <a:rPr lang="en-US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Dominican</a:t>
            </a:r>
            <a:r>
              <a:rPr lang="km-KH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។</a:t>
            </a:r>
            <a:endParaRPr lang="en-US" dirty="0"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pic>
        <p:nvPicPr>
          <p:cNvPr id="5" name="Picture 4" descr="HSI badge">
            <a:extLst>
              <a:ext uri="{FF2B5EF4-FFF2-40B4-BE49-F238E27FC236}">
                <a16:creationId xmlns:a16="http://schemas.microsoft.com/office/drawing/2014/main" id="{FDCC4A1E-185A-43F5-B4CC-9AB8EC633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074" y="144768"/>
            <a:ext cx="1886149" cy="161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179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E9A4C-52CA-4C53-875E-9164FF33D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NCMEC/HSI</a:t>
            </a:r>
            <a:r>
              <a:rPr lang="km-KH" sz="4000" b="1" dirty="0">
                <a:solidFill>
                  <a:srgbClr val="FFC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ភ្នំពេញ</a:t>
            </a:r>
            <a:endParaRPr lang="en-US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39EE-B4C8-4806-9809-146B9EF10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690" y="2215081"/>
            <a:ext cx="8915400" cy="3777622"/>
          </a:xfrm>
          <a:solidFill>
            <a:schemeClr val="tx1"/>
          </a:solidFill>
        </p:spPr>
        <p:txBody>
          <a:bodyPr/>
          <a:lstStyle/>
          <a:p>
            <a:pPr marL="0" indent="0" algn="ctr">
              <a:buNone/>
            </a:pPr>
            <a:r>
              <a:rPr lang="km-KH" sz="4400" b="1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សំនួរ?</a:t>
            </a:r>
            <a:endParaRPr lang="en-US" sz="4400" b="1" dirty="0"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pic>
        <p:nvPicPr>
          <p:cNvPr id="5" name="Picture 4" descr="HSI badge">
            <a:extLst>
              <a:ext uri="{FF2B5EF4-FFF2-40B4-BE49-F238E27FC236}">
                <a16:creationId xmlns:a16="http://schemas.microsoft.com/office/drawing/2014/main" id="{FDCC4A1E-185A-43F5-B4CC-9AB8EC633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700" y="253408"/>
            <a:ext cx="1886149" cy="161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082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301C-4F77-432C-8564-A381216E1B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/>
        </p:nvSpPr>
        <p:spPr>
          <a:xfrm>
            <a:off x="1502466" y="284208"/>
            <a:ext cx="8741229" cy="868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FFC000"/>
                </a:solidFill>
              </a:rPr>
              <a:t>CyberTipline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/>
        </p:nvSpPr>
        <p:spPr>
          <a:xfrm>
            <a:off x="1869822" y="1138272"/>
            <a:ext cx="9943558" cy="512937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1600" dirty="0">
              <a:solidFill>
                <a:schemeClr val="accent5">
                  <a:lumMod val="75000"/>
                </a:schemeClr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CyberTips</a:t>
            </a:r>
            <a:r>
              <a:rPr lang="en-US" sz="1600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km-KH" sz="1600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ផ្តល់ដោយ</a:t>
            </a:r>
            <a:r>
              <a:rPr lang="en-US" sz="1600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ESPs </a:t>
            </a:r>
            <a:r>
              <a:rPr lang="km-KH" sz="1600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និងសាធារណជន</a:t>
            </a:r>
            <a:r>
              <a:rPr lang="en-US" sz="1600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(99%/1%)</a:t>
            </a: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CyberTips</a:t>
            </a:r>
            <a:r>
              <a:rPr lang="en-US" sz="1600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km-KH" sz="1600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ផ្ញើរជូនអាជ្ញាធរអនុវត្តច្បាប់តាមរយៈ</a:t>
            </a:r>
            <a:r>
              <a:rPr lang="en-US" sz="1600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“VPN”/Downloader</a:t>
            </a: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1">
              <a:lnSpc>
                <a:spcPct val="150000"/>
              </a:lnSpc>
            </a:pPr>
            <a:r>
              <a:rPr lang="km-KH" sz="1600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ជាទូទៅផ្ញើរទៅការិយាល័យនៅតាមបណ្តារដ្ឋ និងតំបន់ក្នុងសហរដ្ឋអាមេរិក</a:t>
            </a:r>
            <a:endParaRPr lang="en-US" sz="1600" dirty="0"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1">
              <a:lnSpc>
                <a:spcPct val="150000"/>
              </a:lnSpc>
            </a:pPr>
            <a:endParaRPr lang="en-US" sz="1600" dirty="0"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1">
              <a:lnSpc>
                <a:spcPct val="150000"/>
              </a:lnSpc>
            </a:pPr>
            <a:r>
              <a:rPr lang="km-KH" sz="1600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ផ្ញើរជូនការិយាល័យសេនានុព័ន្ធ</a:t>
            </a:r>
            <a:r>
              <a:rPr lang="en-US" sz="1600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HSI </a:t>
            </a:r>
            <a:r>
              <a:rPr lang="km-KH" sz="1600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និងទីភ្នាក់ងារអនុវត្តច្បាប់បរទេសជាក់លាក់សម្រាប់ព័ត៌មានឲ្យការណ៍ក្រៅប្រទេស</a:t>
            </a:r>
            <a:endParaRPr lang="en-US" sz="1600" dirty="0"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2">
              <a:lnSpc>
                <a:spcPct val="150000"/>
              </a:lnSpc>
            </a:pPr>
            <a:r>
              <a:rPr lang="km-KH" sz="1600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គ្របដណ្តប់លើ១០០ប្រទេស គិតមកត្រឹមខែមិថុនា ឆ្នាំ២០១៨</a:t>
            </a:r>
            <a:endParaRPr lang="en-US" sz="1600" dirty="0"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2">
              <a:lnSpc>
                <a:spcPct val="150000"/>
              </a:lnSpc>
            </a:pPr>
            <a:endParaRPr lang="en-US" sz="1600" dirty="0"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1">
              <a:lnSpc>
                <a:spcPct val="150000"/>
              </a:lnSpc>
            </a:pPr>
            <a:r>
              <a:rPr lang="km-KH" sz="1600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ផ្ញើរជូនភ្នាក់ងារស៊ើបអង្កេតជាក់លាក់ណាមួយតែម្តង ប្រសិនបើភ្នាក់ងារស៊ើបអង្កេតនោះធ្លាប់ស្រាវជ្រាវមុខសញ្ញានោះពីមុនមក</a:t>
            </a:r>
            <a:endParaRPr lang="en-US" sz="1600" dirty="0"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pic>
        <p:nvPicPr>
          <p:cNvPr id="7" name="Picture 4" descr="HSI badge">
            <a:extLst>
              <a:ext uri="{FF2B5EF4-FFF2-40B4-BE49-F238E27FC236}">
                <a16:creationId xmlns:a16="http://schemas.microsoft.com/office/drawing/2014/main" id="{FDCC4A1E-185A-43F5-B4CC-9AB8EC633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231" y="93444"/>
            <a:ext cx="1886149" cy="161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2" y="34014"/>
            <a:ext cx="3412548" cy="194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6029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383" y="2805293"/>
            <a:ext cx="4085541" cy="329741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3266" y="247537"/>
            <a:ext cx="10912642" cy="1488984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Explanation of a </a:t>
            </a:r>
            <a:r>
              <a:rPr lang="en-US" b="1" dirty="0" err="1">
                <a:solidFill>
                  <a:srgbClr val="FFC000"/>
                </a:solidFill>
              </a:rPr>
              <a:t>Cybertip</a:t>
            </a:r>
            <a:r>
              <a:rPr lang="en-US" b="1" dirty="0">
                <a:solidFill>
                  <a:srgbClr val="FFC000"/>
                </a:solidFill>
              </a:rPr>
              <a:t> Submitted By Facebook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-1264317" y="2805293"/>
            <a:ext cx="7886700" cy="2109579"/>
          </a:xfrm>
        </p:spPr>
        <p:txBody>
          <a:bodyPr/>
          <a:lstStyle/>
          <a:p>
            <a:r>
              <a:rPr lang="km-KH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ព័ត៌មានផ្តល់ឲ្យដោយក្រុមហ៊ុន</a:t>
            </a:r>
            <a:endParaRPr lang="en-US" dirty="0"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pic>
        <p:nvPicPr>
          <p:cNvPr id="9" name="Picture 4" descr="HSI badge">
            <a:extLst>
              <a:ext uri="{FF2B5EF4-FFF2-40B4-BE49-F238E27FC236}">
                <a16:creationId xmlns:a16="http://schemas.microsoft.com/office/drawing/2014/main" id="{FDCC4A1E-185A-43F5-B4CC-9AB8EC633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105" y="0"/>
            <a:ext cx="1886149" cy="161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680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78106AD-6A3C-4C77-8DA5-CB8945BE4251}"/>
              </a:ext>
            </a:extLst>
          </p:cNvPr>
          <p:cNvGrpSpPr/>
          <p:nvPr/>
        </p:nvGrpSpPr>
        <p:grpSpPr>
          <a:xfrm>
            <a:off x="4036174" y="1778157"/>
            <a:ext cx="4220679" cy="4101786"/>
            <a:chOff x="7952527" y="3543300"/>
            <a:chExt cx="8441358" cy="82035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52527" y="3543300"/>
              <a:ext cx="8441358" cy="820357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3A36DE-2622-46BF-AEF9-9893D5FD4EC4}"/>
                </a:ext>
              </a:extLst>
            </p:cNvPr>
            <p:cNvSpPr txBox="1"/>
            <p:nvPr/>
          </p:nvSpPr>
          <p:spPr>
            <a:xfrm>
              <a:off x="9721517" y="8795668"/>
              <a:ext cx="30251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/>
                <a:t>1000000xxxxxx</a:t>
              </a:r>
            </a:p>
          </p:txBody>
        </p:sp>
      </p:grpSp>
      <p:sp>
        <p:nvSpPr>
          <p:cNvPr id="119810" name="Title 1"/>
          <p:cNvSpPr>
            <a:spLocks noGrp="1"/>
          </p:cNvSpPr>
          <p:nvPr>
            <p:ph type="title"/>
          </p:nvPr>
        </p:nvSpPr>
        <p:spPr>
          <a:xfrm>
            <a:off x="1487952" y="410711"/>
            <a:ext cx="9890621" cy="1325563"/>
          </a:xfrm>
        </p:spPr>
        <p:txBody>
          <a:bodyPr>
            <a:noAutofit/>
          </a:bodyPr>
          <a:lstStyle/>
          <a:p>
            <a:pPr algn="ctr"/>
            <a:r>
              <a:rPr lang="km-KH" altLang="en-US" sz="3200" b="1" dirty="0">
                <a:solidFill>
                  <a:srgbClr val="FFC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តើនរណាជាបុគ្គលដែលត្រូវបានគេរាយការណ៍</a:t>
            </a:r>
            <a:endParaRPr lang="en-US" altLang="en-US" sz="3200" b="1" dirty="0">
              <a:solidFill>
                <a:srgbClr val="FFC000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80176" y="2101361"/>
            <a:ext cx="3233677" cy="1051763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km-KH" sz="1425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អាសាំ័យដ្ឋានអ៊ីម៉ែលដែលអ្នកប្រើប្រាស់បានចុះនៅពេលបង្កើតគណនេយ្យ ហើយ</a:t>
            </a:r>
            <a:r>
              <a:rPr lang="en-US" sz="1425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Facebook </a:t>
            </a:r>
            <a:r>
              <a:rPr lang="km-KH" sz="1425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បានបញ្ជាក់ថាពិតប្រាកដ</a:t>
            </a:r>
            <a:endParaRPr lang="en-US" sz="1425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cxnSp>
        <p:nvCxnSpPr>
          <p:cNvPr id="16" name="Straight Arrow Connector 9"/>
          <p:cNvCxnSpPr>
            <a:cxnSpLocks noChangeShapeType="1"/>
          </p:cNvCxnSpPr>
          <p:nvPr/>
        </p:nvCxnSpPr>
        <p:spPr bwMode="auto">
          <a:xfrm>
            <a:off x="3894033" y="3443146"/>
            <a:ext cx="1216808" cy="385905"/>
          </a:xfrm>
          <a:prstGeom prst="straightConnector1">
            <a:avLst/>
          </a:prstGeom>
          <a:noFill/>
          <a:ln w="63500" cap="rnd" algn="ctr">
            <a:solidFill>
              <a:srgbClr val="C0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sp>
        <p:nvSpPr>
          <p:cNvPr id="19" name="Rectangle 18"/>
          <p:cNvSpPr/>
          <p:nvPr/>
        </p:nvSpPr>
        <p:spPr bwMode="auto">
          <a:xfrm>
            <a:off x="8279173" y="2051620"/>
            <a:ext cx="2987242" cy="55399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km-KH" sz="15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ថ្ងៃខែឆ្នាំកំណើត តែ</a:t>
            </a:r>
            <a:r>
              <a:rPr lang="en-US" sz="15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Facebook </a:t>
            </a:r>
            <a:r>
              <a:rPr lang="km-KH" sz="15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មិនអាចបញ្ជាក់បានថាពិតប្រាកដឬអត់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8279173" y="4083324"/>
            <a:ext cx="3364746" cy="55399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km-KH" sz="15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អាស័យដ្ឋាន</a:t>
            </a:r>
            <a:r>
              <a:rPr lang="en-US" sz="15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IP </a:t>
            </a:r>
            <a:r>
              <a:rPr lang="km-KH" sz="15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ដែលមានភ្ជាប់កាលបរិច្ឆេទ និងពេលវេលា</a:t>
            </a:r>
            <a:endParaRPr lang="en-US" sz="15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279173" y="3467332"/>
            <a:ext cx="1600200" cy="55399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5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Facebook User ID</a:t>
            </a:r>
          </a:p>
        </p:txBody>
      </p:sp>
      <p:cxnSp>
        <p:nvCxnSpPr>
          <p:cNvPr id="22" name="Straight Arrow Connector 9"/>
          <p:cNvCxnSpPr>
            <a:cxnSpLocks noChangeShapeType="1"/>
          </p:cNvCxnSpPr>
          <p:nvPr/>
        </p:nvCxnSpPr>
        <p:spPr bwMode="auto">
          <a:xfrm flipH="1">
            <a:off x="5893651" y="2790284"/>
            <a:ext cx="2512642" cy="1269097"/>
          </a:xfrm>
          <a:prstGeom prst="straightConnector1">
            <a:avLst/>
          </a:prstGeom>
          <a:noFill/>
          <a:ln w="63500" cap="rnd" algn="ctr">
            <a:solidFill>
              <a:srgbClr val="C0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24" name="Straight Arrow Connector 9"/>
          <p:cNvCxnSpPr>
            <a:cxnSpLocks noChangeShapeType="1"/>
          </p:cNvCxnSpPr>
          <p:nvPr/>
        </p:nvCxnSpPr>
        <p:spPr bwMode="auto">
          <a:xfrm flipH="1">
            <a:off x="6162175" y="3802290"/>
            <a:ext cx="2116999" cy="648326"/>
          </a:xfrm>
          <a:prstGeom prst="straightConnector1">
            <a:avLst/>
          </a:prstGeom>
          <a:noFill/>
          <a:ln w="63500" cap="rnd" algn="ctr">
            <a:solidFill>
              <a:srgbClr val="C0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25" name="Straight Arrow Connector 9"/>
          <p:cNvCxnSpPr>
            <a:cxnSpLocks noChangeShapeType="1"/>
          </p:cNvCxnSpPr>
          <p:nvPr/>
        </p:nvCxnSpPr>
        <p:spPr bwMode="auto">
          <a:xfrm flipH="1">
            <a:off x="6098551" y="4508576"/>
            <a:ext cx="2180623" cy="318481"/>
          </a:xfrm>
          <a:prstGeom prst="straightConnector1">
            <a:avLst/>
          </a:prstGeom>
          <a:noFill/>
          <a:ln w="63500" cap="rnd" algn="ctr">
            <a:solidFill>
              <a:srgbClr val="C0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B496104-082B-4473-A328-3ACAEFF38CB1}"/>
              </a:ext>
            </a:extLst>
          </p:cNvPr>
          <p:cNvSpPr/>
          <p:nvPr/>
        </p:nvSpPr>
        <p:spPr bwMode="auto">
          <a:xfrm>
            <a:off x="8526113" y="5002130"/>
            <a:ext cx="3257123" cy="1102225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sz="15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*</a:t>
            </a:r>
            <a:r>
              <a:rPr lang="km-KH" sz="15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ឥឡូវនេះ</a:t>
            </a:r>
            <a:r>
              <a:rPr lang="en-US" sz="15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NCMEC</a:t>
            </a:r>
            <a:r>
              <a:rPr lang="km-KH" sz="15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ផ្តល់អាស័យដ្ឋាន</a:t>
            </a:r>
            <a:r>
              <a:rPr lang="en-US" sz="15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IP</a:t>
            </a:r>
            <a:r>
              <a:rPr lang="km-KH" sz="15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ដោយភ្ជាប់កាលបរិច្ឆេទ និងពេលវេលា លើកលែងតែ</a:t>
            </a:r>
            <a:r>
              <a:rPr lang="en-US" sz="15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IP</a:t>
            </a:r>
            <a:r>
              <a:rPr lang="km-KH" sz="15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របស់ទូរស័ព្ទ</a:t>
            </a:r>
            <a:r>
              <a:rPr lang="en-US" sz="15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*</a:t>
            </a:r>
          </a:p>
        </p:txBody>
      </p:sp>
      <p:sp>
        <p:nvSpPr>
          <p:cNvPr id="38" name="Oval 37"/>
          <p:cNvSpPr/>
          <p:nvPr/>
        </p:nvSpPr>
        <p:spPr>
          <a:xfrm>
            <a:off x="3766914" y="5002130"/>
            <a:ext cx="1628775" cy="26701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8" name="Picture 4" descr="HSI badge">
            <a:extLst>
              <a:ext uri="{FF2B5EF4-FFF2-40B4-BE49-F238E27FC236}">
                <a16:creationId xmlns:a16="http://schemas.microsoft.com/office/drawing/2014/main" id="{FDCC4A1E-185A-43F5-B4CC-9AB8EC633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449" y="117689"/>
            <a:ext cx="1886149" cy="161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8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  <p:bldP spid="13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5754" y="422521"/>
            <a:ext cx="9068499" cy="1325563"/>
          </a:xfrm>
        </p:spPr>
        <p:txBody>
          <a:bodyPr>
            <a:normAutofit/>
          </a:bodyPr>
          <a:lstStyle/>
          <a:p>
            <a:pPr algn="ctr"/>
            <a:r>
              <a:rPr lang="km-KH" sz="4000" b="1" dirty="0">
                <a:solidFill>
                  <a:srgbClr val="FFC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តើវាកើតឡើងនៅពេលណារ?</a:t>
            </a:r>
            <a:endParaRPr lang="en-US" sz="4000" b="1" dirty="0">
              <a:solidFill>
                <a:srgbClr val="FFC000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103409-D32A-4CD5-8657-4E48F4B46F5E}"/>
              </a:ext>
            </a:extLst>
          </p:cNvPr>
          <p:cNvGrpSpPr/>
          <p:nvPr/>
        </p:nvGrpSpPr>
        <p:grpSpPr>
          <a:xfrm>
            <a:off x="1451811" y="1591528"/>
            <a:ext cx="10426503" cy="5360316"/>
            <a:chOff x="2903622" y="2050943"/>
            <a:chExt cx="20853005" cy="107206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9890" y="8229601"/>
              <a:ext cx="9287784" cy="3161058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7477125" y="9852767"/>
              <a:ext cx="3257550" cy="53402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7219950" y="10515601"/>
              <a:ext cx="3771900" cy="87505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7174" name="Picture 6" descr="C:\Users\lmadden\AppData\Local\Temp\SNAGHTML1406feb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622" y="2050943"/>
              <a:ext cx="17795630" cy="10720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 bwMode="auto">
            <a:xfrm>
              <a:off x="19641827" y="5328291"/>
              <a:ext cx="4114800" cy="2069798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  <a:defRPr/>
              </a:pPr>
              <a:r>
                <a:rPr lang="km-KH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hmer OS Battambang" panose="02000500000000020004" pitchFamily="2" charset="0"/>
                  <a:cs typeface="Khmer OS Battambang" panose="02000500000000020004" pitchFamily="2" charset="0"/>
                </a:rPr>
                <a:t>ខុសៗគ្នា ហើយអាចមិនពាក់ព័ន្ធគ្នានឹងអាស័យដ្ឋាន</a:t>
              </a:r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hmer OS Battambang" panose="02000500000000020004" pitchFamily="2" charset="0"/>
                  <a:cs typeface="Khmer OS Battambang" panose="02000500000000020004" pitchFamily="2" charset="0"/>
                </a:rPr>
                <a:t>IP</a:t>
              </a:r>
              <a:r>
                <a:rPr lang="km-KH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hmer OS Battambang" panose="02000500000000020004" pitchFamily="2" charset="0"/>
                  <a:cs typeface="Khmer OS Battambang" panose="02000500000000020004" pitchFamily="2" charset="0"/>
                </a:rPr>
                <a:t>ដែលត្រូវបានរាយការណ៍</a:t>
              </a:r>
              <a:endPara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endParaRPr>
            </a:p>
          </p:txBody>
        </p:sp>
        <p:cxnSp>
          <p:nvCxnSpPr>
            <p:cNvPr id="13" name="Straight Arrow Connector 9"/>
            <p:cNvCxnSpPr>
              <a:cxnSpLocks noChangeShapeType="1"/>
            </p:cNvCxnSpPr>
            <p:nvPr/>
          </p:nvCxnSpPr>
          <p:spPr bwMode="auto">
            <a:xfrm flipH="1">
              <a:off x="11993783" y="6311424"/>
              <a:ext cx="7648044" cy="128868"/>
            </a:xfrm>
            <a:prstGeom prst="straightConnector1">
              <a:avLst/>
            </a:prstGeom>
            <a:noFill/>
            <a:ln w="63500" cap="rnd" algn="ctr">
              <a:solidFill>
                <a:srgbClr val="C00000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pic>
        <p:nvPicPr>
          <p:cNvPr id="16" name="Picture 4" descr="HSI badge">
            <a:extLst>
              <a:ext uri="{FF2B5EF4-FFF2-40B4-BE49-F238E27FC236}">
                <a16:creationId xmlns:a16="http://schemas.microsoft.com/office/drawing/2014/main" id="{FDCC4A1E-185A-43F5-B4CC-9AB8EC633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896" y="61266"/>
            <a:ext cx="1886149" cy="161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440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49" y="447770"/>
            <a:ext cx="8925885" cy="1089682"/>
          </a:xfrm>
        </p:spPr>
        <p:txBody>
          <a:bodyPr>
            <a:normAutofit fontScale="90000"/>
          </a:bodyPr>
          <a:lstStyle/>
          <a:p>
            <a:pPr algn="ctr"/>
            <a:r>
              <a:rPr lang="km-KH" sz="4000" b="1" dirty="0">
                <a:solidFill>
                  <a:srgbClr val="FFC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របាយការណ៍ “ធ្វើដោយមនុស្ស” របស់</a:t>
            </a:r>
            <a:r>
              <a:rPr lang="en-US" sz="4000" b="1" dirty="0">
                <a:solidFill>
                  <a:srgbClr val="FFC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Facebook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049C8D-9590-4151-ACA9-79A579F05B10}"/>
              </a:ext>
            </a:extLst>
          </p:cNvPr>
          <p:cNvGrpSpPr/>
          <p:nvPr/>
        </p:nvGrpSpPr>
        <p:grpSpPr>
          <a:xfrm>
            <a:off x="2538886" y="1804335"/>
            <a:ext cx="8652548" cy="4291933"/>
            <a:chOff x="4627904" y="3608670"/>
            <a:chExt cx="17305095" cy="8583865"/>
          </a:xfrm>
        </p:grpSpPr>
        <p:sp>
          <p:nvSpPr>
            <p:cNvPr id="5" name="Rectangle 4"/>
            <p:cNvSpPr/>
            <p:nvPr/>
          </p:nvSpPr>
          <p:spPr bwMode="auto">
            <a:xfrm>
              <a:off x="15396445" y="3748264"/>
              <a:ext cx="3314700" cy="615554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km-KH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hmer OS Battambang" panose="02000500000000020004" pitchFamily="2" charset="0"/>
                  <a:cs typeface="Khmer OS Battambang" panose="02000500000000020004" pitchFamily="2" charset="0"/>
                </a:rPr>
                <a:t>ការពន្យល់របស់</a:t>
              </a:r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hmer OS Battambang" panose="02000500000000020004" pitchFamily="2" charset="0"/>
                  <a:cs typeface="Khmer OS Battambang" panose="02000500000000020004" pitchFamily="2" charset="0"/>
                </a:rPr>
                <a:t>ESP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3781073" y="5383226"/>
              <a:ext cx="5029200" cy="615554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km-KH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hmer OS Battambang" panose="02000500000000020004" pitchFamily="2" charset="0"/>
                  <a:cs typeface="Khmer OS Battambang" panose="02000500000000020004" pitchFamily="2" charset="0"/>
                </a:rPr>
                <a:t>ព័ត៌មានរបស់ជនរងគ្រោះជាកុមារ</a:t>
              </a:r>
              <a:endPara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2620" y="8764255"/>
              <a:ext cx="7826568" cy="297857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7415" y="5383225"/>
              <a:ext cx="8156270" cy="3381030"/>
            </a:xfrm>
            <a:prstGeom prst="rect">
              <a:avLst/>
            </a:prstGeom>
          </p:spPr>
        </p:pic>
        <p:cxnSp>
          <p:nvCxnSpPr>
            <p:cNvPr id="12" name="Straight Arrow Connector 9"/>
            <p:cNvCxnSpPr>
              <a:cxnSpLocks noChangeShapeType="1"/>
            </p:cNvCxnSpPr>
            <p:nvPr/>
          </p:nvCxnSpPr>
          <p:spPr bwMode="auto">
            <a:xfrm flipH="1">
              <a:off x="12192003" y="5905382"/>
              <a:ext cx="1534454" cy="1136104"/>
            </a:xfrm>
            <a:prstGeom prst="straightConnector1">
              <a:avLst/>
            </a:prstGeom>
            <a:noFill/>
            <a:ln w="63500" cap="rnd" algn="ctr">
              <a:solidFill>
                <a:srgbClr val="C00000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13" name="Straight Arrow Connector 9"/>
            <p:cNvCxnSpPr>
              <a:cxnSpLocks noChangeShapeType="1"/>
            </p:cNvCxnSpPr>
            <p:nvPr/>
          </p:nvCxnSpPr>
          <p:spPr bwMode="auto">
            <a:xfrm flipH="1">
              <a:off x="12192002" y="7619093"/>
              <a:ext cx="1508156" cy="1410610"/>
            </a:xfrm>
            <a:prstGeom prst="straightConnector1">
              <a:avLst/>
            </a:prstGeom>
            <a:noFill/>
            <a:ln w="63500" cap="rnd" algn="ctr">
              <a:solidFill>
                <a:srgbClr val="C00000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27904" y="3608670"/>
              <a:ext cx="9777268" cy="1618104"/>
            </a:xfrm>
            <a:prstGeom prst="rect">
              <a:avLst/>
            </a:prstGeom>
          </p:spPr>
        </p:pic>
        <p:cxnSp>
          <p:nvCxnSpPr>
            <p:cNvPr id="15" name="Straight Arrow Connector 9"/>
            <p:cNvCxnSpPr>
              <a:cxnSpLocks noChangeShapeType="1"/>
            </p:cNvCxnSpPr>
            <p:nvPr/>
          </p:nvCxnSpPr>
          <p:spPr bwMode="auto">
            <a:xfrm flipH="1">
              <a:off x="13677900" y="4194716"/>
              <a:ext cx="1714500" cy="437820"/>
            </a:xfrm>
            <a:prstGeom prst="straightConnector1">
              <a:avLst/>
            </a:prstGeom>
            <a:noFill/>
            <a:ln w="63500" cap="rnd" algn="ctr">
              <a:solidFill>
                <a:srgbClr val="C00000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  <p:sp>
          <p:nvSpPr>
            <p:cNvPr id="17" name="Rectangle 16"/>
            <p:cNvSpPr/>
            <p:nvPr/>
          </p:nvSpPr>
          <p:spPr bwMode="auto">
            <a:xfrm>
              <a:off x="13781071" y="7041486"/>
              <a:ext cx="7848882" cy="77713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eaLnBrk="0" hangingPunct="0">
                <a:lnSpc>
                  <a:spcPct val="150000"/>
                </a:lnSpc>
                <a:defRPr/>
              </a:pPr>
              <a:r>
                <a:rPr lang="km-KH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hmer OS Battambang" panose="02000500000000020004" pitchFamily="2" charset="0"/>
                  <a:cs typeface="Khmer OS Battambang" panose="02000500000000020004" pitchFamily="2" charset="0"/>
                </a:rPr>
                <a:t>ព័ត៌មានរបស់អ្នកប្រើប្រាស់ដែលត្រូវបានគេរាយការណ៍</a:t>
              </a:r>
              <a:endPara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4228711" y="10253543"/>
              <a:ext cx="7704288" cy="1938992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eaLnBrk="0" hangingPunct="0">
                <a:lnSpc>
                  <a:spcPct val="150000"/>
                </a:lnSpc>
                <a:defRPr/>
              </a:pPr>
              <a:r>
                <a:rPr lang="km-KH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hmer OS Battambang" panose="02000500000000020004" pitchFamily="2" charset="0"/>
                  <a:cs typeface="Khmer OS Battambang" panose="02000500000000020004" pitchFamily="2" charset="0"/>
                </a:rPr>
                <a:t>ផ្នែកព័ត៌មានបន្ថែម អាចមានព័ត៌មានដូចជាគណនីបន្ថែម និងសារឆ្លើយឆ្លង</a:t>
              </a:r>
              <a:endPara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endParaRPr>
            </a:p>
            <a:p>
              <a:pPr eaLnBrk="0" hangingPunct="0">
                <a:defRPr/>
              </a:pPr>
              <a:endParaRPr lang="en-US" sz="15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19" name="Picture 4" descr="HSI badge">
            <a:extLst>
              <a:ext uri="{FF2B5EF4-FFF2-40B4-BE49-F238E27FC236}">
                <a16:creationId xmlns:a16="http://schemas.microsoft.com/office/drawing/2014/main" id="{FDCC4A1E-185A-43F5-B4CC-9AB8EC633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914" y="185750"/>
            <a:ext cx="1886149" cy="161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882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31754-FBCA-487F-B7EF-F2899BE0A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57062" y="447090"/>
            <a:ext cx="9144000" cy="838900"/>
          </a:xfrm>
        </p:spPr>
        <p:txBody>
          <a:bodyPr>
            <a:normAutofit/>
          </a:bodyPr>
          <a:lstStyle/>
          <a:p>
            <a:r>
              <a:rPr lang="km-KH" sz="4000" b="1" dirty="0">
                <a:solidFill>
                  <a:srgbClr val="FFC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ចំណាត់ថ្នាក់របស់</a:t>
            </a:r>
            <a:r>
              <a:rPr lang="en-US" sz="4000" b="1" dirty="0">
                <a:solidFill>
                  <a:srgbClr val="FFC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NCMEC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6D866-33B9-412E-A8FE-AA79B209C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5315" y="1494763"/>
            <a:ext cx="9144000" cy="4383985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70000"/>
              </a:lnSpc>
            </a:pPr>
            <a:r>
              <a:rPr lang="en-US" sz="1400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NCMEC </a:t>
            </a:r>
            <a:r>
              <a:rPr lang="km-KH" sz="1400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អោយការណ៍ដល់</a:t>
            </a:r>
            <a:r>
              <a:rPr lang="en-US" sz="1400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VPN</a:t>
            </a:r>
            <a:r>
              <a:rPr lang="km-KH" sz="1400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របស់ស្ថាប័នអនុវត្តច្បាប់ជាក់លាក់មួយ ដែលបែងចែកជាបួនអាទិភាព៖</a:t>
            </a:r>
            <a:endParaRPr lang="en-US" sz="1400" dirty="0"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algn="l">
              <a:lnSpc>
                <a:spcPct val="170000"/>
              </a:lnSpc>
            </a:pPr>
            <a:endParaRPr lang="en-US" sz="1400" dirty="0"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457200" indent="-457200" algn="l">
              <a:lnSpc>
                <a:spcPct val="170000"/>
              </a:lnSpc>
              <a:buAutoNum type="arabicParenR"/>
            </a:pPr>
            <a:r>
              <a:rPr lang="km-KH" sz="1400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អាទិភាពទី១ របាយការណ៍បញ្ជាក់ពីហានិភ័យបច្ចុប្បន្នឬដែលហៀបនឹងកើតឡើងចំពោះបុគ្គលណាមួយ។</a:t>
            </a:r>
            <a:endParaRPr lang="en-US" sz="1400" dirty="0"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457200" indent="-457200" algn="l">
              <a:lnSpc>
                <a:spcPct val="170000"/>
              </a:lnSpc>
              <a:buAutoNum type="arabicParenR"/>
            </a:pPr>
            <a:endParaRPr lang="en-US" sz="1400" dirty="0"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457200" indent="-457200" algn="l">
              <a:lnSpc>
                <a:spcPct val="170000"/>
              </a:lnSpc>
              <a:buAutoNum type="arabicParenR"/>
            </a:pPr>
            <a:r>
              <a:rPr lang="km-KH" sz="1400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អាទិភាពទី២ របាយការណ៍បញ្ជាក់ពីហានិភ័យដែលអាចនឹងកើតមានចំពោះបុគ្គលណាម្នាក់ នៅក្នុងអនាគតឆាប់ៗ ឬម្យ៉ាងវិញទៀត ក្នុងពេលប្រថុចញ៉ុច។</a:t>
            </a:r>
            <a:endParaRPr lang="en-US" sz="1400" dirty="0"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457200" indent="-457200" algn="l">
              <a:lnSpc>
                <a:spcPct val="170000"/>
              </a:lnSpc>
              <a:buAutoNum type="arabicParenR"/>
            </a:pPr>
            <a:endParaRPr lang="en-US" sz="1400" dirty="0"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457200" indent="-457200" algn="l">
              <a:lnSpc>
                <a:spcPct val="170000"/>
              </a:lnSpc>
              <a:buAutoNum type="arabicParenR"/>
            </a:pPr>
            <a:r>
              <a:rPr lang="km-KH" sz="1400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អាទិភាពទី៣ របាយការណ៍អាចផ្តល់ឲ្យភ្លាមៗ នៅពេលតម្រូវឲ្យមានព័ត៌មានបន្ថែម ដើម្បីកំណត់ពីហានិភ័យដែលអាចនឹងកើតមានណាមួយ ក៏ដូចជាដើម្បីកំណត់អាទិភាព។</a:t>
            </a:r>
            <a:endParaRPr lang="en-US" sz="1400" dirty="0"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457200" indent="-457200" algn="l">
              <a:lnSpc>
                <a:spcPct val="170000"/>
              </a:lnSpc>
              <a:buAutoNum type="arabicParenR"/>
            </a:pPr>
            <a:endParaRPr lang="en-US" sz="1400" dirty="0"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457200" indent="-457200" algn="l">
              <a:lnSpc>
                <a:spcPct val="170000"/>
              </a:lnSpc>
              <a:buAutoNum type="arabicParenR"/>
            </a:pPr>
            <a:r>
              <a:rPr lang="km-KH" sz="1400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អាទិភាព </a:t>
            </a:r>
            <a:r>
              <a:rPr lang="en-US" sz="1400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E </a:t>
            </a:r>
            <a:r>
              <a:rPr lang="km-KH" sz="1400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ជារបាយការណ៍ដែលផ្តល់ឲ្យដោយអ្នករាយការណ៍តាមសេវាអេឡិចត្រូនិកដែលចុះបញ្ជី។</a:t>
            </a:r>
            <a:endParaRPr lang="en-US" sz="1400" dirty="0"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pic>
        <p:nvPicPr>
          <p:cNvPr id="5" name="Picture 4" descr="HSI badge">
            <a:extLst>
              <a:ext uri="{FF2B5EF4-FFF2-40B4-BE49-F238E27FC236}">
                <a16:creationId xmlns:a16="http://schemas.microsoft.com/office/drawing/2014/main" id="{FDCC4A1E-185A-43F5-B4CC-9AB8EC633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769" y="57247"/>
            <a:ext cx="1886149" cy="161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107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FDE08-CA27-4D76-995B-D561ACA4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4000" b="1" dirty="0">
                <a:solidFill>
                  <a:srgbClr val="FFC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ស្ថិតិ</a:t>
            </a:r>
            <a:r>
              <a:rPr lang="en-US" b="1" dirty="0">
                <a:solidFill>
                  <a:srgbClr val="FFC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 NCMEC </a:t>
            </a:r>
            <a:r>
              <a:rPr lang="km-KH" sz="4000" b="1" dirty="0">
                <a:solidFill>
                  <a:srgbClr val="FFC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ប្រចាំឆ្នាំសម្រាប់ប្រទេសកម្ពុជា</a:t>
            </a:r>
            <a:endParaRPr lang="en-US" sz="4000" b="1" dirty="0">
              <a:solidFill>
                <a:srgbClr val="FFC000"/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7285B-5FA3-4605-B360-745AA47B9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r>
              <a:rPr lang="km-KH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ចាប់ពីថ្ងៃទី១ ខែតុលា ឆ្នាំ២០១៨ ដល់ថ្ងៃទី១ ខែមិថុនា ឆ្នាំ២០១៩ - </a:t>
            </a:r>
            <a:r>
              <a:rPr lang="en-US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NCMEC </a:t>
            </a:r>
            <a:r>
              <a:rPr lang="km-KH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បានចេញរបាយការណ៍ចំនួន </a:t>
            </a:r>
            <a:r>
              <a:rPr lang="en-US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24,167</a:t>
            </a:r>
            <a:endParaRPr lang="en-US" dirty="0"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dirty="0"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170000"/>
              </a:lnSpc>
            </a:pPr>
            <a:r>
              <a:rPr lang="km-KH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ចាប់ពីថ្ងៃទី១ ខែតុលា ឆ្នាំ២០១៧ ដល់ថ្ងៃទី៣០ ខែកញ្ញា ឆ្នាំ២០១៨ - </a:t>
            </a:r>
            <a:r>
              <a:rPr lang="en-US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NCMEC </a:t>
            </a:r>
            <a:r>
              <a:rPr lang="km-KH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បានចេញរបាយការណ៍ចំនួន </a:t>
            </a:r>
            <a:r>
              <a:rPr lang="en-US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58,319</a:t>
            </a:r>
            <a:endParaRPr lang="en-US" dirty="0"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dirty="0"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170000"/>
              </a:lnSpc>
            </a:pPr>
            <a:r>
              <a:rPr lang="km-KH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ចាប់ពីថ្ងៃទី១ ខែតុលាឆ្នាំ២០១៦ ដល់ថ្ងៃទី៣០ ខែកញ្ញា ឆ្នាំ២០១៧ - </a:t>
            </a:r>
            <a:r>
              <a:rPr lang="en-US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NCMEC </a:t>
            </a:r>
            <a:r>
              <a:rPr lang="km-KH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បានចេញរបាយការណ៍ចំនួន </a:t>
            </a:r>
            <a:r>
              <a:rPr lang="en-US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3,723</a:t>
            </a:r>
            <a:endParaRPr lang="en-US" dirty="0"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endParaRPr lang="en-US" dirty="0"/>
          </a:p>
        </p:txBody>
      </p:sp>
      <p:pic>
        <p:nvPicPr>
          <p:cNvPr id="5" name="Picture 4" descr="HSI badge">
            <a:extLst>
              <a:ext uri="{FF2B5EF4-FFF2-40B4-BE49-F238E27FC236}">
                <a16:creationId xmlns:a16="http://schemas.microsoft.com/office/drawing/2014/main" id="{FDCC4A1E-185A-43F5-B4CC-9AB8EC633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374" y="124822"/>
            <a:ext cx="1956331" cy="167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583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52297-382E-49BB-9EE6-407EEF374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m-KH" sz="4000" b="1" dirty="0">
                <a:solidFill>
                  <a:srgbClr val="FFC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ករណីជោគជ័យរបស់</a:t>
            </a:r>
            <a:r>
              <a:rPr lang="en-US" sz="4000" b="1" dirty="0">
                <a:solidFill>
                  <a:srgbClr val="FFC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NCMEC/HSI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F7F81-7748-481E-9B97-A60062F39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km-KH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នៅក្នុងខែមករា ឆ្នាំ២០១៩ </a:t>
            </a:r>
            <a:r>
              <a:rPr lang="en-US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HSI </a:t>
            </a:r>
            <a:r>
              <a:rPr lang="km-KH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ប្រចាំទីក្រុងហូជីមិញ បានទទួលរបាយការណ៍</a:t>
            </a:r>
            <a:r>
              <a:rPr lang="en-US" dirty="0" err="1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CyberTip</a:t>
            </a:r>
            <a:r>
              <a:rPr lang="en-US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km-KH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ពី</a:t>
            </a:r>
            <a:r>
              <a:rPr lang="en-US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NCMEC </a:t>
            </a:r>
            <a:r>
              <a:rPr lang="km-KH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អំពីអ្នកប្រើប្រាស់</a:t>
            </a:r>
            <a:r>
              <a:rPr lang="en-US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Google</a:t>
            </a:r>
            <a:r>
              <a:rPr lang="km-KH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ម្នាក់បាន</a:t>
            </a:r>
            <a:r>
              <a:rPr lang="en-US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upload </a:t>
            </a:r>
            <a:r>
              <a:rPr lang="km-KH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រូបភាពបំពានជាក់ស្តែងលើកុមារីម្នាក់ជាច្រើនសន្លឹក។</a:t>
            </a:r>
            <a:endParaRPr lang="en-US" dirty="0"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170000"/>
              </a:lnSpc>
            </a:pPr>
            <a:r>
              <a:rPr lang="en-US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HSI HCMC </a:t>
            </a:r>
            <a:r>
              <a:rPr lang="km-KH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បានផ្តល់ព័ត៌មាននេះទៅឲ្យក្រសួងសន្តិសុខសាធារណៈវៀតណាម។ ការស៊ើបអង្កេតបានឈានដល់ការកំណត់អត្តសញ្ញាណពលរដ្ឋវៀតណាមមួយរូបឈ្មោះគៀន ហើយរកឃើញថាគៀតបានប្រព្រឹត្តអំពើបំពារបំពាននោះទៅលើក្មួយស្រីអាយុ១០ឆ្នាំរបស់ខ្លួន នៅក្នុងលំនៅដ្ឋានរបស់គាត់។</a:t>
            </a:r>
            <a:endParaRPr lang="en-US" dirty="0"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170000"/>
              </a:lnSpc>
            </a:pPr>
            <a:r>
              <a:rPr lang="km-KH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នៅថ្ងៃទី៨ ខែមិនា ឆ្នាំ២០១៩ </a:t>
            </a:r>
            <a:r>
              <a:rPr lang="en-US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HSI HCMC </a:t>
            </a:r>
            <a:r>
              <a:rPr lang="km-KH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បានរាយការណ៍ពីការចាប់ខ្លួនឈ្មោះគៀន ដែលបានលែងប្រដាប់ភេទក្មួយស្រីរបស់ខ្លួន ហើយបានប្រមូលទុកនូវរូបភាពអាសអាភាសកុមារយ៉ាងច្រើន តាំងពីយូរយាណាស់មកហើយ។</a:t>
            </a:r>
            <a:r>
              <a:rPr lang="en-US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</a:p>
          <a:p>
            <a:endParaRPr lang="en-US" dirty="0"/>
          </a:p>
        </p:txBody>
      </p:sp>
      <p:pic>
        <p:nvPicPr>
          <p:cNvPr id="6" name="Picture 5" descr="HSI badge">
            <a:extLst>
              <a:ext uri="{FF2B5EF4-FFF2-40B4-BE49-F238E27FC236}">
                <a16:creationId xmlns:a16="http://schemas.microsoft.com/office/drawing/2014/main" id="{FDCC4A1E-185A-43F5-B4CC-9AB8EC633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700" y="124822"/>
            <a:ext cx="1886149" cy="161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0721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4974</TotalTime>
  <Words>1010</Words>
  <Application>Microsoft Office PowerPoint</Application>
  <PresentationFormat>Widescreen</PresentationFormat>
  <Paragraphs>71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Bodoni MT</vt:lpstr>
      <vt:lpstr>Calibri</vt:lpstr>
      <vt:lpstr>Corbel</vt:lpstr>
      <vt:lpstr>Khmer OS Battambang</vt:lpstr>
      <vt:lpstr>Khmer OS Bokor</vt:lpstr>
      <vt:lpstr>Open Sans BOLD</vt:lpstr>
      <vt:lpstr>Parallax</vt:lpstr>
      <vt:lpstr>PowerPoint Presentation</vt:lpstr>
      <vt:lpstr>PowerPoint Presentation</vt:lpstr>
      <vt:lpstr>Explanation of a Cybertip Submitted By Facebook</vt:lpstr>
      <vt:lpstr>តើនរណាជាបុគ្គលដែលត្រូវបានគេរាយការណ៍</vt:lpstr>
      <vt:lpstr>តើវាកើតឡើងនៅពេលណារ?</vt:lpstr>
      <vt:lpstr>របាយការណ៍ “ធ្វើដោយមនុស្ស” របស់Facebook</vt:lpstr>
      <vt:lpstr>ចំណាត់ថ្នាក់របស់NCMEC</vt:lpstr>
      <vt:lpstr>ស្ថិតិ NCMEC ប្រចាំឆ្នាំសម្រាប់ប្រទេសកម្ពុជា</vt:lpstr>
      <vt:lpstr>ករណីជោគជ័យរបស់NCMEC/HSI</vt:lpstr>
      <vt:lpstr>ករណីជោគជ័យរបស់NCMEC/HSI (ត)</vt:lpstr>
      <vt:lpstr>NCMEC/HSI ភ្នំពេញ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Bash, Russell</dc:creator>
  <cp:lastModifiedBy>DELL</cp:lastModifiedBy>
  <cp:revision>38</cp:revision>
  <dcterms:created xsi:type="dcterms:W3CDTF">2019-06-10T04:38:11Z</dcterms:created>
  <dcterms:modified xsi:type="dcterms:W3CDTF">2019-06-26T07:16:12Z</dcterms:modified>
</cp:coreProperties>
</file>