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4"/>
  </p:sldMasterIdLst>
  <p:notesMasterIdLst>
    <p:notesMasterId r:id="rId17"/>
  </p:notesMasterIdLst>
  <p:handoutMasterIdLst>
    <p:handoutMasterId r:id="rId18"/>
  </p:handoutMasterIdLst>
  <p:sldIdLst>
    <p:sldId id="256" r:id="rId5"/>
    <p:sldId id="260" r:id="rId6"/>
    <p:sldId id="257" r:id="rId7"/>
    <p:sldId id="264" r:id="rId8"/>
    <p:sldId id="265" r:id="rId9"/>
    <p:sldId id="266" r:id="rId10"/>
    <p:sldId id="330" r:id="rId11"/>
    <p:sldId id="328" r:id="rId12"/>
    <p:sldId id="331" r:id="rId13"/>
    <p:sldId id="332" r:id="rId14"/>
    <p:sldId id="333" r:id="rId15"/>
    <p:sldId id="33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mrose" initials="y"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35D"/>
    <a:srgbClr val="003E6C"/>
    <a:srgbClr val="0E4870"/>
    <a:srgbClr val="678C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33" autoAdjust="0"/>
    <p:restoredTop sz="94434" autoAdjust="0"/>
  </p:normalViewPr>
  <p:slideViewPr>
    <p:cSldViewPr>
      <p:cViewPr varScale="1">
        <p:scale>
          <a:sx n="114" d="100"/>
          <a:sy n="114" d="100"/>
        </p:scale>
        <p:origin x="1860" y="114"/>
      </p:cViewPr>
      <p:guideLst>
        <p:guide orient="horz" pos="2160"/>
        <p:guide pos="2880"/>
      </p:guideLst>
    </p:cSldViewPr>
  </p:slideViewPr>
  <p:outlineViewPr>
    <p:cViewPr>
      <p:scale>
        <a:sx n="33" d="100"/>
        <a:sy n="33" d="100"/>
      </p:scale>
      <p:origin x="0" y="23928"/>
    </p:cViewPr>
  </p:outlineViewPr>
  <p:notesTextViewPr>
    <p:cViewPr>
      <p:scale>
        <a:sx n="100" d="100"/>
        <a:sy n="100" d="100"/>
      </p:scale>
      <p:origin x="0" y="0"/>
    </p:cViewPr>
  </p:notesTextViewPr>
  <p:notesViewPr>
    <p:cSldViewPr>
      <p:cViewPr>
        <p:scale>
          <a:sx n="200" d="100"/>
          <a:sy n="200" d="100"/>
        </p:scale>
        <p:origin x="-139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209800" cy="457200"/>
          </a:xfrm>
          <a:prstGeom prst="rect">
            <a:avLst/>
          </a:prstGeom>
        </p:spPr>
        <p:txBody>
          <a:bodyPr vert="horz" lIns="91440" tIns="45720" rIns="91440" bIns="45720" rtlCol="0" anchor="b"/>
          <a:lstStyle>
            <a:lvl1pPr algn="l">
              <a:defRPr sz="1200"/>
            </a:lvl1pPr>
          </a:lstStyle>
          <a:p>
            <a:r>
              <a:rPr lang="en-US" sz="900" dirty="0"/>
              <a:t>FBI 2013 TRANSITION BRIEFING</a:t>
            </a:r>
          </a:p>
        </p:txBody>
      </p:sp>
      <p:sp>
        <p:nvSpPr>
          <p:cNvPr id="5" name="Slide Number Placeholder 4"/>
          <p:cNvSpPr>
            <a:spLocks noGrp="1"/>
          </p:cNvSpPr>
          <p:nvPr>
            <p:ph type="sldNum" sz="quarter" idx="3"/>
          </p:nvPr>
        </p:nvSpPr>
        <p:spPr>
          <a:xfrm>
            <a:off x="6400799" y="8685213"/>
            <a:ext cx="455613" cy="457200"/>
          </a:xfrm>
          <a:prstGeom prst="rect">
            <a:avLst/>
          </a:prstGeom>
        </p:spPr>
        <p:txBody>
          <a:bodyPr vert="horz" lIns="91440" tIns="45720" rIns="91440" bIns="45720" rtlCol="0" anchor="b"/>
          <a:lstStyle>
            <a:lvl1pPr algn="r">
              <a:defRPr sz="1200"/>
            </a:lvl1pPr>
          </a:lstStyle>
          <a:p>
            <a:fld id="{784DE064-A9B5-4324-A90D-1C3FA0EA0948}" type="slidenum">
              <a:rPr lang="en-US" b="1" smtClean="0"/>
              <a:pPr/>
              <a:t>‹#›</a:t>
            </a:fld>
            <a:endParaRPr lang="en-US" b="1" dirty="0"/>
          </a:p>
        </p:txBody>
      </p:sp>
      <p:sp>
        <p:nvSpPr>
          <p:cNvPr id="6" name="TextBox 5"/>
          <p:cNvSpPr txBox="1"/>
          <p:nvPr/>
        </p:nvSpPr>
        <p:spPr>
          <a:xfrm>
            <a:off x="3105102" y="8915400"/>
            <a:ext cx="628698" cy="228600"/>
          </a:xfrm>
          <a:prstGeom prst="rect">
            <a:avLst/>
          </a:prstGeom>
          <a:noFill/>
        </p:spPr>
        <p:txBody>
          <a:bodyPr wrap="square" rtlCol="0">
            <a:spAutoFit/>
          </a:bodyPr>
          <a:lstStyle/>
          <a:p>
            <a:r>
              <a:rPr lang="en-US" sz="900" dirty="0"/>
              <a:t>U//FOUO</a:t>
            </a:r>
          </a:p>
        </p:txBody>
      </p:sp>
      <p:pic>
        <p:nvPicPr>
          <p:cNvPr id="7" name="Picture 6" descr="FBI-Seal.png"/>
          <p:cNvPicPr>
            <a:picLocks noChangeAspect="1"/>
          </p:cNvPicPr>
          <p:nvPr/>
        </p:nvPicPr>
        <p:blipFill>
          <a:blip r:embed="rId2" cstate="print"/>
          <a:stretch>
            <a:fillRect/>
          </a:stretch>
        </p:blipFill>
        <p:spPr>
          <a:xfrm>
            <a:off x="609600" y="76200"/>
            <a:ext cx="685800" cy="703631"/>
          </a:xfrm>
          <a:prstGeom prst="rect">
            <a:avLst/>
          </a:prstGeom>
        </p:spPr>
      </p:pic>
      <p:sp>
        <p:nvSpPr>
          <p:cNvPr id="8" name="TextBox 7"/>
          <p:cNvSpPr txBox="1"/>
          <p:nvPr/>
        </p:nvSpPr>
        <p:spPr>
          <a:xfrm>
            <a:off x="1447800" y="228600"/>
            <a:ext cx="3530134" cy="400110"/>
          </a:xfrm>
          <a:prstGeom prst="rect">
            <a:avLst/>
          </a:prstGeom>
          <a:noFill/>
        </p:spPr>
        <p:txBody>
          <a:bodyPr wrap="none" rtlCol="0">
            <a:spAutoFit/>
          </a:bodyPr>
          <a:lstStyle/>
          <a:p>
            <a:r>
              <a:rPr lang="en-US" sz="2000" b="1" dirty="0">
                <a:solidFill>
                  <a:srgbClr val="003E6C"/>
                </a:solidFill>
              </a:rPr>
              <a:t>FBI 2013 TRANSITION BRIEFING</a:t>
            </a:r>
          </a:p>
        </p:txBody>
      </p:sp>
    </p:spTree>
    <p:extLst>
      <p:ext uri="{BB962C8B-B14F-4D97-AF65-F5344CB8AC3E}">
        <p14:creationId xmlns:p14="http://schemas.microsoft.com/office/powerpoint/2010/main" val="251768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324599" y="8685213"/>
            <a:ext cx="531813" cy="457200"/>
          </a:xfrm>
          <a:prstGeom prst="rect">
            <a:avLst/>
          </a:prstGeom>
        </p:spPr>
        <p:txBody>
          <a:bodyPr vert="horz" lIns="91440" tIns="45720" rIns="91440" bIns="45720" rtlCol="0" anchor="b"/>
          <a:lstStyle>
            <a:lvl1pPr algn="r">
              <a:defRPr sz="1200" b="1"/>
            </a:lvl1pPr>
          </a:lstStyle>
          <a:p>
            <a:fld id="{99395FAA-D77A-4C44-894E-611AC41905A2}" type="slidenum">
              <a:rPr lang="en-US" smtClean="0"/>
              <a:pPr/>
              <a:t>‹#›</a:t>
            </a:fld>
            <a:endParaRPr lang="en-US" dirty="0"/>
          </a:p>
        </p:txBody>
      </p:sp>
      <p:sp>
        <p:nvSpPr>
          <p:cNvPr id="8" name="Footer Placeholder 3"/>
          <p:cNvSpPr>
            <a:spLocks noGrp="1"/>
          </p:cNvSpPr>
          <p:nvPr>
            <p:ph type="ftr" sz="quarter" idx="4"/>
          </p:nvPr>
        </p:nvSpPr>
        <p:spPr>
          <a:xfrm>
            <a:off x="0" y="8685213"/>
            <a:ext cx="2209800" cy="457200"/>
          </a:xfrm>
          <a:prstGeom prst="rect">
            <a:avLst/>
          </a:prstGeom>
        </p:spPr>
        <p:txBody>
          <a:bodyPr vert="horz" lIns="91440" tIns="45720" rIns="91440" bIns="45720" rtlCol="0" anchor="b"/>
          <a:lstStyle>
            <a:lvl1pPr algn="l">
              <a:defRPr sz="1200"/>
            </a:lvl1pPr>
          </a:lstStyle>
          <a:p>
            <a:r>
              <a:rPr lang="en-US" sz="900" dirty="0"/>
              <a:t>FBI 2013 TRANSITION BRIEFING</a:t>
            </a:r>
          </a:p>
        </p:txBody>
      </p:sp>
      <p:sp>
        <p:nvSpPr>
          <p:cNvPr id="9" name="TextBox 8"/>
          <p:cNvSpPr txBox="1"/>
          <p:nvPr/>
        </p:nvSpPr>
        <p:spPr>
          <a:xfrm>
            <a:off x="3105102" y="8915400"/>
            <a:ext cx="628698" cy="228600"/>
          </a:xfrm>
          <a:prstGeom prst="rect">
            <a:avLst/>
          </a:prstGeom>
          <a:noFill/>
        </p:spPr>
        <p:txBody>
          <a:bodyPr wrap="square" rtlCol="0">
            <a:spAutoFit/>
          </a:bodyPr>
          <a:lstStyle/>
          <a:p>
            <a:r>
              <a:rPr lang="en-US" sz="900" dirty="0"/>
              <a:t>U//FOUO</a:t>
            </a:r>
          </a:p>
        </p:txBody>
      </p:sp>
    </p:spTree>
    <p:extLst>
      <p:ext uri="{BB962C8B-B14F-4D97-AF65-F5344CB8AC3E}">
        <p14:creationId xmlns:p14="http://schemas.microsoft.com/office/powerpoint/2010/main" val="85510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95FAA-D77A-4C44-894E-611AC41905A2}" type="slidenum">
              <a:rPr lang="en-US" smtClean="0"/>
              <a:pPr/>
              <a:t>1</a:t>
            </a:fld>
            <a:endParaRPr lang="en-US" dirty="0"/>
          </a:p>
        </p:txBody>
      </p:sp>
    </p:spTree>
    <p:extLst>
      <p:ext uri="{BB962C8B-B14F-4D97-AF65-F5344CB8AC3E}">
        <p14:creationId xmlns:p14="http://schemas.microsoft.com/office/powerpoint/2010/main" val="229921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395FAA-D77A-4C44-894E-611AC41905A2}" type="slidenum">
              <a:rPr lang="en-US" smtClean="0"/>
              <a:pPr/>
              <a:t>2</a:t>
            </a:fld>
            <a:endParaRPr lang="en-US" dirty="0"/>
          </a:p>
        </p:txBody>
      </p:sp>
    </p:spTree>
    <p:extLst>
      <p:ext uri="{BB962C8B-B14F-4D97-AF65-F5344CB8AC3E}">
        <p14:creationId xmlns:p14="http://schemas.microsoft.com/office/powerpoint/2010/main" val="387829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 FBI</a:t>
            </a:r>
            <a:r>
              <a:rPr lang="en-US" baseline="0" dirty="0"/>
              <a:t> is considered the premier security and crime-fighting force on the planet.</a:t>
            </a:r>
          </a:p>
          <a:p>
            <a:pPr>
              <a:buFont typeface="Arial" pitchFamily="34" charset="0"/>
              <a:buChar char="•"/>
            </a:pPr>
            <a:r>
              <a:rPr lang="en-US" baseline="0" dirty="0"/>
              <a:t> The Bureau reports to both the Attorney </a:t>
            </a:r>
            <a:r>
              <a:rPr lang="en-US" dirty="0"/>
              <a:t>G</a:t>
            </a:r>
            <a:r>
              <a:rPr lang="en-US" baseline="0" dirty="0"/>
              <a:t>eneral and Director of National </a:t>
            </a:r>
            <a:r>
              <a:rPr lang="en-US" dirty="0"/>
              <a:t>I</a:t>
            </a:r>
            <a:r>
              <a:rPr lang="en-US" baseline="0" dirty="0"/>
              <a:t>ntelligence – it has dual functions as an intelligence and law enforcement agency.</a:t>
            </a:r>
          </a:p>
          <a:p>
            <a:pPr>
              <a:buFont typeface="Arial" pitchFamily="34" charset="0"/>
              <a:buChar char="•"/>
            </a:pPr>
            <a:r>
              <a:rPr lang="en-US" baseline="0" dirty="0"/>
              <a:t> The FBI’s investigative responsibilities are considerable and far-reaching.</a:t>
            </a:r>
          </a:p>
          <a:p>
            <a:pPr>
              <a:buFont typeface="Arial" pitchFamily="34" charset="0"/>
              <a:buChar char="•"/>
            </a:pPr>
            <a:r>
              <a:rPr lang="en-US" baseline="0" dirty="0"/>
              <a:t> The Bureau is a key part of our country’s national security team and addresses terrorism, espionage, weapons of mass destruction, and cyber crime. The FBI is the United</a:t>
            </a:r>
            <a:r>
              <a:rPr lang="en-US" dirty="0"/>
              <a:t> States’ lead domestic intelligence agency and takes the lead in detecting, preempting, and disrupting terrorism in the United States. </a:t>
            </a:r>
            <a:endParaRPr lang="en-US" baseline="0" dirty="0"/>
          </a:p>
          <a:p>
            <a:pPr>
              <a:buFont typeface="Arial" pitchFamily="34" charset="0"/>
              <a:buChar char="•"/>
            </a:pPr>
            <a:r>
              <a:rPr lang="en-US" baseline="0" dirty="0"/>
              <a:t> At the same time, the FBI also plays a role in protecting local communities, from rescuing kidnapped children to dismantling street gangs, and from catching murderers to stopping scams that defraud the American people.</a:t>
            </a:r>
          </a:p>
          <a:p>
            <a:pPr>
              <a:buFont typeface="Arial" pitchFamily="34" charset="0"/>
              <a:buChar char="•"/>
            </a:pPr>
            <a:r>
              <a:rPr lang="en-US" baseline="0" dirty="0"/>
              <a:t> On any given day, the FBI is rooting out public corruption, recovering stolen art, protecting corporate trade secrets, and taking down organized crime networks.</a:t>
            </a:r>
          </a:p>
          <a:p>
            <a:pPr>
              <a:buFont typeface="Arial" pitchFamily="34" charset="0"/>
              <a:buChar char="•"/>
            </a:pPr>
            <a:endParaRPr lang="en-US" baseline="0" dirty="0"/>
          </a:p>
          <a:p>
            <a:pPr marL="0" marR="0" indent="0" algn="l" defTabSz="914400" rtl="0" eaLnBrk="1" fontAlgn="auto" latinLnBrk="0" hangingPunct="1">
              <a:lnSpc>
                <a:spcPct val="300000"/>
              </a:lnSpc>
              <a:spcBef>
                <a:spcPts val="1800"/>
              </a:spcBef>
              <a:spcAft>
                <a:spcPts val="0"/>
              </a:spcAft>
              <a:buClrTx/>
              <a:buSzTx/>
              <a:buFont typeface="Arial" pitchFamily="34" charset="0"/>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395FAA-D77A-4C44-894E-611AC41905A2}" type="slidenum">
              <a:rPr lang="en-US" smtClean="0"/>
              <a:pPr/>
              <a:t>3</a:t>
            </a:fld>
            <a:endParaRPr lang="en-US" dirty="0"/>
          </a:p>
        </p:txBody>
      </p:sp>
    </p:spTree>
    <p:extLst>
      <p:ext uri="{BB962C8B-B14F-4D97-AF65-F5344CB8AC3E}">
        <p14:creationId xmlns:p14="http://schemas.microsoft.com/office/powerpoint/2010/main" val="225062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baseline="0" dirty="0">
                <a:solidFill>
                  <a:schemeClr val="tx1"/>
                </a:solidFill>
                <a:latin typeface="+mn-lt"/>
                <a:ea typeface="+mn-ea"/>
                <a:cs typeface="+mn-cs"/>
              </a:rPr>
              <a:t>FBI Headquarters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At FBI Headquarters in Washington, D.C., personnel from a wide range of disciplines organize and coordinate FBI activities around the world. They set investigative priorities, oversee intelligence activities and major cases, and manage the organization’s resources, technology, and staffing.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As the FBI has grown, some Headquarters functions have moved to other locations. The Laboratory, Operational Technology Division, and FBI Academy are located in Quantico, Virginia. The Criminal Justice Information Services Division is located in Clarksburg, West Virginia. The FBI’s Counterterrorism Division is co-located with the Central Intelligence Agency’s Counterterrorism Division and the National Counterterrorism Center in a state-of-the-art facility in Virginia. Other specialized facilities, such as high-tech computer forensics centers, are housed at various locations across the country.</a:t>
            </a:r>
          </a:p>
          <a:p>
            <a:endParaRPr lang="en-US" sz="1200" kern="1200" baseline="0" dirty="0">
              <a:solidFill>
                <a:schemeClr val="tx1"/>
              </a:solidFill>
              <a:latin typeface="+mn-lt"/>
              <a:ea typeface="+mn-ea"/>
              <a:cs typeface="+mn-cs"/>
            </a:endParaRPr>
          </a:p>
          <a:p>
            <a:r>
              <a:rPr lang="en-US" sz="1200" dirty="0"/>
              <a:t>FBI Headquarters is organized into five main branches, each of which is composed of multiple divisions that carry out the Bureau’s mission:</a:t>
            </a:r>
            <a:endParaRPr lang="en-US" sz="1200" kern="1200" baseline="0" dirty="0">
              <a:solidFill>
                <a:schemeClr val="tx1"/>
              </a:solidFill>
              <a:latin typeface="+mn-lt"/>
              <a:ea typeface="+mn-ea"/>
              <a:cs typeface="+mn-cs"/>
            </a:endParaRP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National Security Branch</a:t>
            </a:r>
          </a:p>
          <a:p>
            <a:r>
              <a:rPr lang="en-US" sz="1200" kern="1200" baseline="0" dirty="0">
                <a:solidFill>
                  <a:schemeClr val="tx1"/>
                </a:solidFill>
                <a:latin typeface="+mn-lt"/>
                <a:ea typeface="+mn-ea"/>
                <a:cs typeface="+mn-cs"/>
              </a:rPr>
              <a:t>Created in September 2005, the National Security Branch unites the capabilities of the FBI’s national security operations into a single, seamless force — combining the missions and resources of the counterterrorism, counterintelligence, weapons of mass destruction, and intelligence elements under the leadership of a senior Bureau official.</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Criminal, Cyber, Response, and Services Branch</a:t>
            </a:r>
          </a:p>
          <a:p>
            <a:r>
              <a:rPr lang="en-US" sz="1200" kern="1200" baseline="0" dirty="0">
                <a:solidFill>
                  <a:schemeClr val="tx1"/>
                </a:solidFill>
                <a:latin typeface="+mn-lt"/>
                <a:ea typeface="+mn-ea"/>
                <a:cs typeface="+mn-cs"/>
              </a:rPr>
              <a:t>The Criminal, Cyber, Response, and Services Branch is responsible for investigations of white-collar crime, violent crime, organized crime, public corruption, civil rights violations, and drug-related crime. It also oversees all computer-based crime related to counterterrorism, counterintelligence, and criminal threats against the United States.</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Human Resources Branch</a:t>
            </a:r>
          </a:p>
          <a:p>
            <a:r>
              <a:rPr lang="en-US" sz="1200" kern="1200" baseline="0" dirty="0">
                <a:solidFill>
                  <a:schemeClr val="tx1"/>
                </a:solidFill>
                <a:latin typeface="+mn-lt"/>
                <a:ea typeface="+mn-ea"/>
                <a:cs typeface="+mn-cs"/>
              </a:rPr>
              <a:t>The Human Resources Branch supports the FBI’s human capital needs, enhancing and expanding the capabilities of Bureau employees and partners. It directs the FBI’s leadership development efforts, all human resources programs, training and research, and the security of people, information, operations, and facilities.</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Science and Technology Branch</a:t>
            </a:r>
          </a:p>
          <a:p>
            <a:r>
              <a:rPr lang="en-US" sz="1200" kern="1200" baseline="0" dirty="0">
                <a:solidFill>
                  <a:schemeClr val="tx1"/>
                </a:solidFill>
                <a:latin typeface="+mn-lt"/>
                <a:ea typeface="+mn-ea"/>
                <a:cs typeface="+mn-cs"/>
              </a:rPr>
              <a:t>Established in July 2006, the Science and Technology Branch centralizes the FBI’s scientific and technological capabilities and functions. Its highly trained professionals support the FBI and its partners </a:t>
            </a:r>
            <a:r>
              <a:rPr lang="en-US" dirty="0"/>
              <a:t>by discovering, developing, and delivering </a:t>
            </a:r>
            <a:r>
              <a:rPr lang="en-US" sz="1200" kern="1200" baseline="0" dirty="0">
                <a:solidFill>
                  <a:schemeClr val="tx1"/>
                </a:solidFill>
                <a:latin typeface="+mn-lt"/>
                <a:ea typeface="+mn-ea"/>
                <a:cs typeface="+mn-cs"/>
              </a:rPr>
              <a:t>state-of-the-art tools and techniques to collect, analyze, and share information and evidence.</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Information and Technology Branch</a:t>
            </a:r>
          </a:p>
          <a:p>
            <a:r>
              <a:rPr lang="en-US" sz="1200" kern="1200" baseline="0" dirty="0">
                <a:solidFill>
                  <a:schemeClr val="tx1"/>
                </a:solidFill>
                <a:latin typeface="+mn-lt"/>
                <a:ea typeface="+mn-ea"/>
                <a:cs typeface="+mn-cs"/>
              </a:rPr>
              <a:t>The Information and Technology Branch delivers reliable and effective technology solutions to fulfill the FBI’s mission, leads the strategic direction for the FBI’s information technology, and promotes and facilitates the creation, sharing, and application of FBI knowledge products to improve overall effectiveness.</a:t>
            </a:r>
            <a:endParaRPr lang="en-US" dirty="0"/>
          </a:p>
          <a:p>
            <a:endParaRPr lang="en-US" dirty="0"/>
          </a:p>
        </p:txBody>
      </p:sp>
      <p:sp>
        <p:nvSpPr>
          <p:cNvPr id="4" name="Slide Number Placeholder 3"/>
          <p:cNvSpPr>
            <a:spLocks noGrp="1"/>
          </p:cNvSpPr>
          <p:nvPr>
            <p:ph type="sldNum" sz="quarter" idx="10"/>
          </p:nvPr>
        </p:nvSpPr>
        <p:spPr/>
        <p:txBody>
          <a:bodyPr/>
          <a:lstStyle/>
          <a:p>
            <a:fld id="{99395FAA-D77A-4C44-894E-611AC41905A2}" type="slidenum">
              <a:rPr lang="en-US" smtClean="0"/>
              <a:pPr/>
              <a:t>4</a:t>
            </a:fld>
            <a:endParaRPr lang="en-US" dirty="0"/>
          </a:p>
        </p:txBody>
      </p:sp>
    </p:spTree>
    <p:extLst>
      <p:ext uri="{BB962C8B-B14F-4D97-AF65-F5344CB8AC3E}">
        <p14:creationId xmlns:p14="http://schemas.microsoft.com/office/powerpoint/2010/main" val="221030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Field Offices</a:t>
            </a:r>
          </a:p>
          <a:p>
            <a:endParaRPr lang="en-US" dirty="0"/>
          </a:p>
          <a:p>
            <a:pPr>
              <a:buFont typeface="Arial" pitchFamily="34" charset="0"/>
              <a:buChar char="•"/>
            </a:pPr>
            <a:r>
              <a:rPr lang="en-US" sz="1200" kern="1200" baseline="0" dirty="0">
                <a:solidFill>
                  <a:schemeClr val="tx1"/>
                </a:solidFill>
                <a:latin typeface="+mn-lt"/>
                <a:ea typeface="+mn-ea"/>
                <a:cs typeface="+mn-cs"/>
              </a:rPr>
              <a:t>The nuts-and-bolts work of the FBI is done in its 56 field offices and their approximately 380 satellite offices, known as resident agencies. </a:t>
            </a:r>
          </a:p>
          <a:p>
            <a:pPr>
              <a:buFont typeface="Arial" pitchFamily="34" charset="0"/>
              <a:buChar char="•"/>
            </a:pPr>
            <a:endParaRPr lang="en-US" sz="1200" kern="1200" baseline="0" dirty="0">
              <a:solidFill>
                <a:schemeClr val="tx1"/>
              </a:solidFill>
              <a:latin typeface="+mn-lt"/>
              <a:ea typeface="+mn-ea"/>
              <a:cs typeface="+mn-cs"/>
            </a:endParaRPr>
          </a:p>
          <a:p>
            <a:pPr>
              <a:buFont typeface="Arial" pitchFamily="34" charset="0"/>
              <a:buChar char="•"/>
            </a:pPr>
            <a:r>
              <a:rPr lang="en-US" sz="1200" kern="1200" baseline="0" dirty="0">
                <a:solidFill>
                  <a:schemeClr val="tx1"/>
                </a:solidFill>
                <a:latin typeface="+mn-lt"/>
                <a:ea typeface="+mn-ea"/>
                <a:cs typeface="+mn-cs"/>
              </a:rPr>
              <a:t>In these offices, special agents, intelligence analysts, language specialists, surveillance experts, and other professionals collect intelligence and conduct investigations to build cases for prosecution. These teams investigate clues, track down leads, and work with local law enforcement and other partners to arrest terrorists, spies, and criminals of all kinds. </a:t>
            </a:r>
          </a:p>
          <a:p>
            <a:pPr>
              <a:buFont typeface="Arial" pitchFamily="34" charset="0"/>
              <a:buChar char="•"/>
            </a:pPr>
            <a:endParaRPr lang="en-US" sz="1200" kern="1200" baseline="0" dirty="0">
              <a:solidFill>
                <a:schemeClr val="tx1"/>
              </a:solidFill>
              <a:latin typeface="+mn-lt"/>
              <a:ea typeface="+mn-ea"/>
              <a:cs typeface="+mn-cs"/>
            </a:endParaRPr>
          </a:p>
          <a:p>
            <a:pPr>
              <a:buFont typeface="Arial" pitchFamily="34" charset="0"/>
              <a:buChar char="•"/>
            </a:pPr>
            <a:r>
              <a:rPr lang="en-US" sz="1200" kern="1200" baseline="0" dirty="0">
                <a:solidFill>
                  <a:schemeClr val="tx1"/>
                </a:solidFill>
                <a:latin typeface="+mn-lt"/>
                <a:ea typeface="+mn-ea"/>
                <a:cs typeface="+mn-cs"/>
              </a:rPr>
              <a:t>A Special Agent in Charge (SAC) oversees each field office, except for the largest field offices in New York City, Los Angeles, and Washington, D.C., which are headed by an Assistant Director in Charge (ADIC).</a:t>
            </a:r>
            <a:endParaRPr lang="en-US" dirty="0"/>
          </a:p>
          <a:p>
            <a:endParaRPr lang="en-US" dirty="0"/>
          </a:p>
        </p:txBody>
      </p:sp>
      <p:sp>
        <p:nvSpPr>
          <p:cNvPr id="4" name="Slide Number Placeholder 3"/>
          <p:cNvSpPr>
            <a:spLocks noGrp="1"/>
          </p:cNvSpPr>
          <p:nvPr>
            <p:ph type="sldNum" sz="quarter" idx="10"/>
          </p:nvPr>
        </p:nvSpPr>
        <p:spPr/>
        <p:txBody>
          <a:bodyPr/>
          <a:lstStyle/>
          <a:p>
            <a:fld id="{99395FAA-D77A-4C44-894E-611AC41905A2}" type="slidenum">
              <a:rPr lang="en-US" smtClean="0"/>
              <a:pPr/>
              <a:t>5</a:t>
            </a:fld>
            <a:endParaRPr lang="en-US" dirty="0"/>
          </a:p>
        </p:txBody>
      </p:sp>
    </p:spTree>
    <p:extLst>
      <p:ext uri="{BB962C8B-B14F-4D97-AF65-F5344CB8AC3E}">
        <p14:creationId xmlns:p14="http://schemas.microsoft.com/office/powerpoint/2010/main" val="831459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International Offices (</a:t>
            </a:r>
            <a:r>
              <a:rPr lang="en-US" b="1" dirty="0" err="1"/>
              <a:t>Legats</a:t>
            </a:r>
            <a:r>
              <a:rPr lang="en-US" b="1" dirty="0"/>
              <a:t>)</a:t>
            </a:r>
          </a:p>
          <a:p>
            <a:endParaRPr lang="en-US" dirty="0"/>
          </a:p>
          <a:p>
            <a:pPr>
              <a:buFont typeface="Arial" pitchFamily="34" charset="0"/>
              <a:buChar char="•"/>
            </a:pPr>
            <a:r>
              <a:rPr lang="en-US" sz="1200" kern="1200" baseline="0" dirty="0">
                <a:solidFill>
                  <a:schemeClr val="tx1"/>
                </a:solidFill>
                <a:latin typeface="+mn-lt"/>
                <a:ea typeface="+mn-ea"/>
                <a:cs typeface="+mn-cs"/>
              </a:rPr>
              <a:t> The threats posed by criminal and terrorist groups that cross borders require the FBI to work seamlessly with intelligence and law enforcement agencies around the world. The critical work of coordinating these activities is primarily conducted in the Bureau’s 63 international offices — known as legal attachés, or legats — and 15 legat sub-offices. </a:t>
            </a:r>
          </a:p>
          <a:p>
            <a:pPr>
              <a:buFont typeface="Arial" pitchFamily="34" charset="0"/>
              <a:buNone/>
            </a:pPr>
            <a:endParaRPr lang="en-US" sz="1200" kern="1200" baseline="0" dirty="0">
              <a:solidFill>
                <a:schemeClr val="tx1"/>
              </a:solidFill>
              <a:latin typeface="+mn-lt"/>
              <a:ea typeface="+mn-ea"/>
              <a:cs typeface="+mn-cs"/>
            </a:endParaRPr>
          </a:p>
          <a:p>
            <a:pPr>
              <a:buFont typeface="Arial" pitchFamily="34" charset="0"/>
              <a:buChar char="•"/>
            </a:pPr>
            <a:r>
              <a:rPr lang="en-US" sz="1200" kern="1200" baseline="0" dirty="0">
                <a:solidFill>
                  <a:schemeClr val="tx1"/>
                </a:solidFill>
                <a:latin typeface="+mn-lt"/>
                <a:ea typeface="+mn-ea"/>
                <a:cs typeface="+mn-cs"/>
              </a:rPr>
              <a:t> These offices, located in U.S. Embassies, are each headed by a special agent.</a:t>
            </a:r>
          </a:p>
          <a:p>
            <a:pPr>
              <a:buFont typeface="Arial" pitchFamily="34" charset="0"/>
              <a:buNone/>
            </a:pPr>
            <a:endParaRPr lang="en-US" sz="1200" kern="1200" baseline="0" dirty="0">
              <a:solidFill>
                <a:schemeClr val="tx1"/>
              </a:solidFill>
              <a:latin typeface="+mn-lt"/>
              <a:ea typeface="+mn-ea"/>
              <a:cs typeface="+mn-cs"/>
            </a:endParaRPr>
          </a:p>
          <a:p>
            <a:pPr>
              <a:buFont typeface="Arial" pitchFamily="34" charset="0"/>
              <a:buChar char="•"/>
            </a:pPr>
            <a:r>
              <a:rPr lang="en-US" sz="1200" kern="1200" baseline="0" dirty="0">
                <a:solidFill>
                  <a:schemeClr val="tx1"/>
                </a:solidFill>
                <a:latin typeface="+mn-lt"/>
                <a:ea typeface="+mn-ea"/>
                <a:cs typeface="+mn-cs"/>
              </a:rPr>
              <a:t> Each legat works with law enforcement and security agencies in the host country and its area of responsibility to coordinate investigations of interest to both countries. The rules for joint activities and information sharing are generally spelled out in formal agreements between the United States and the legat’s host country. </a:t>
            </a:r>
          </a:p>
          <a:p>
            <a:pPr>
              <a:buFont typeface="Arial" pitchFamily="34" charset="0"/>
              <a:buNone/>
            </a:pPr>
            <a:endParaRPr lang="en-US" sz="1200" kern="1200" baseline="0" dirty="0">
              <a:solidFill>
                <a:schemeClr val="tx1"/>
              </a:solidFill>
              <a:latin typeface="+mn-lt"/>
              <a:ea typeface="+mn-ea"/>
              <a:cs typeface="+mn-cs"/>
            </a:endParaRPr>
          </a:p>
          <a:p>
            <a:pPr>
              <a:buFont typeface="Arial" pitchFamily="34" charset="0"/>
              <a:buChar char="•"/>
            </a:pPr>
            <a:r>
              <a:rPr lang="en-US" sz="1200" kern="1200" baseline="0" dirty="0">
                <a:solidFill>
                  <a:schemeClr val="tx1"/>
                </a:solidFill>
                <a:latin typeface="+mn-lt"/>
                <a:ea typeface="+mn-ea"/>
                <a:cs typeface="+mn-cs"/>
              </a:rPr>
              <a:t> In addition to the work of legats, the Bureau often deploys agents and crime scene experts to assist in the investigation of attacks in other countries as requested, and stations personnel overseas in such global partnerships as Interpol and Europol.</a:t>
            </a:r>
            <a:endParaRPr lang="en-US" dirty="0"/>
          </a:p>
          <a:p>
            <a:endParaRPr lang="en-US" dirty="0"/>
          </a:p>
        </p:txBody>
      </p:sp>
      <p:sp>
        <p:nvSpPr>
          <p:cNvPr id="4" name="Slide Number Placeholder 3"/>
          <p:cNvSpPr>
            <a:spLocks noGrp="1"/>
          </p:cNvSpPr>
          <p:nvPr>
            <p:ph type="sldNum" sz="quarter" idx="10"/>
          </p:nvPr>
        </p:nvSpPr>
        <p:spPr/>
        <p:txBody>
          <a:bodyPr/>
          <a:lstStyle/>
          <a:p>
            <a:fld id="{99395FAA-D77A-4C44-894E-611AC41905A2}" type="slidenum">
              <a:rPr lang="en-US" smtClean="0"/>
              <a:pPr/>
              <a:t>6</a:t>
            </a:fld>
            <a:endParaRPr lang="en-US" dirty="0"/>
          </a:p>
        </p:txBody>
      </p:sp>
    </p:spTree>
    <p:extLst>
      <p:ext uri="{BB962C8B-B14F-4D97-AF65-F5344CB8AC3E}">
        <p14:creationId xmlns:p14="http://schemas.microsoft.com/office/powerpoint/2010/main" val="403606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395FAA-D77A-4C44-894E-611AC41905A2}" type="slidenum">
              <a:rPr lang="en-US" smtClean="0"/>
              <a:pPr/>
              <a:t>9</a:t>
            </a:fld>
            <a:endParaRPr lang="en-US" dirty="0"/>
          </a:p>
        </p:txBody>
      </p:sp>
    </p:spTree>
    <p:extLst>
      <p:ext uri="{BB962C8B-B14F-4D97-AF65-F5344CB8AC3E}">
        <p14:creationId xmlns:p14="http://schemas.microsoft.com/office/powerpoint/2010/main" val="969642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9395FAA-D77A-4C44-894E-611AC41905A2}" type="slidenum">
              <a:rPr lang="en-US" smtClean="0"/>
              <a:pPr/>
              <a:t>11</a:t>
            </a:fld>
            <a:endParaRPr lang="en-US" dirty="0"/>
          </a:p>
        </p:txBody>
      </p:sp>
    </p:spTree>
    <p:extLst>
      <p:ext uri="{BB962C8B-B14F-4D97-AF65-F5344CB8AC3E}">
        <p14:creationId xmlns:p14="http://schemas.microsoft.com/office/powerpoint/2010/main" val="239951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pening Slide">
    <p:spTree>
      <p:nvGrpSpPr>
        <p:cNvPr id="1" name=""/>
        <p:cNvGrpSpPr/>
        <p:nvPr/>
      </p:nvGrpSpPr>
      <p:grpSpPr>
        <a:xfrm>
          <a:off x="0" y="0"/>
          <a:ext cx="0" cy="0"/>
          <a:chOff x="0" y="0"/>
          <a:chExt cx="0" cy="0"/>
        </a:xfrm>
      </p:grpSpPr>
      <p:sp>
        <p:nvSpPr>
          <p:cNvPr id="13" name="Rectangle 12"/>
          <p:cNvSpPr/>
          <p:nvPr userDrawn="1"/>
        </p:nvSpPr>
        <p:spPr>
          <a:xfrm>
            <a:off x="0" y="0"/>
            <a:ext cx="9144000" cy="29718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ctrTitle" hasCustomPrompt="1"/>
          </p:nvPr>
        </p:nvSpPr>
        <p:spPr>
          <a:xfrm>
            <a:off x="685800" y="381000"/>
            <a:ext cx="7772400" cy="1828800"/>
          </a:xfrm>
        </p:spPr>
        <p:txBody>
          <a:bodyPr lIns="45720" rIns="45720" bIns="45720">
            <a:normAutofit/>
          </a:bodyPr>
          <a:lstStyle>
            <a:lvl1pPr algn="r">
              <a:defRPr sz="4000" b="1">
                <a:solidFill>
                  <a:srgbClr val="003E6C"/>
                </a:solidFill>
                <a:effectLst/>
                <a:latin typeface="+mj-lt"/>
              </a:defRPr>
            </a:lvl1pPr>
            <a:extLst/>
          </a:lstStyle>
          <a:p>
            <a:r>
              <a:rPr kumimoji="0" lang="en-US" dirty="0"/>
              <a:t>CLICK TO EDIT MASTER TITLE STYLE</a:t>
            </a:r>
          </a:p>
        </p:txBody>
      </p:sp>
      <p:sp>
        <p:nvSpPr>
          <p:cNvPr id="20" name="Subtitle 19"/>
          <p:cNvSpPr>
            <a:spLocks noGrp="1"/>
          </p:cNvSpPr>
          <p:nvPr>
            <p:ph type="subTitle" idx="1"/>
          </p:nvPr>
        </p:nvSpPr>
        <p:spPr>
          <a:xfrm>
            <a:off x="685800" y="2209800"/>
            <a:ext cx="7772400" cy="914400"/>
          </a:xfrm>
        </p:spPr>
        <p:txBody>
          <a:bodyPr lIns="182880" tIns="0">
            <a:normAutofit/>
          </a:bodyPr>
          <a:lstStyle>
            <a:lvl1pPr marL="36576" indent="0" algn="r">
              <a:spcBef>
                <a:spcPts val="0"/>
              </a:spcBef>
              <a:buNone/>
              <a:defRPr lang="en-US" sz="3200" dirty="0">
                <a:solidFill>
                  <a:srgbClr val="003E6C"/>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11" name="Slide Number Placeholder 10"/>
          <p:cNvSpPr>
            <a:spLocks noGrp="1"/>
          </p:cNvSpPr>
          <p:nvPr>
            <p:ph type="sldNum" sz="quarter" idx="12"/>
          </p:nvPr>
        </p:nvSpPr>
        <p:spPr/>
        <p:txBody>
          <a:bodyPr/>
          <a:lstStyle/>
          <a:p>
            <a:fld id="{E8E2F1F9-DF3C-40DE-A81E-85252611290F}" type="slidenum">
              <a:rPr lang="en-US" smtClean="0"/>
              <a:pPr/>
              <a:t>‹#›</a:t>
            </a:fld>
            <a:endParaRPr lang="en-US" dirty="0"/>
          </a:p>
        </p:txBody>
      </p:sp>
      <p:sp>
        <p:nvSpPr>
          <p:cNvPr id="9" name="Date Placeholder 24"/>
          <p:cNvSpPr>
            <a:spLocks noGrp="1"/>
          </p:cNvSpPr>
          <p:nvPr>
            <p:ph type="dt" sz="half" idx="2"/>
          </p:nvPr>
        </p:nvSpPr>
        <p:spPr>
          <a:xfrm>
            <a:off x="457200" y="6111875"/>
            <a:ext cx="2286000" cy="365125"/>
          </a:xfrm>
          <a:prstGeom prst="rect">
            <a:avLst/>
          </a:prstGeom>
        </p:spPr>
        <p:txBody>
          <a:bodyPr vert="horz" anchor="b"/>
          <a:lstStyle>
            <a:lvl1pPr algn="l" eaLnBrk="1" latinLnBrk="0" hangingPunct="1">
              <a:defRPr kumimoji="0" sz="800">
                <a:solidFill>
                  <a:schemeClr val="bg2">
                    <a:shade val="50000"/>
                  </a:schemeClr>
                </a:solidFill>
              </a:defRPr>
            </a:lvl1pPr>
            <a:extLst/>
          </a:lstStyle>
          <a:p>
            <a:r>
              <a:rPr lang="en-US" dirty="0"/>
              <a:t>FBI 2013 TRANSITION BRIEFING</a:t>
            </a:r>
          </a:p>
        </p:txBody>
      </p:sp>
      <p:sp>
        <p:nvSpPr>
          <p:cNvPr id="12" name="Footer Placeholder 17"/>
          <p:cNvSpPr>
            <a:spLocks noGrp="1"/>
          </p:cNvSpPr>
          <p:nvPr>
            <p:ph type="ftr" sz="quarter" idx="3"/>
          </p:nvPr>
        </p:nvSpPr>
        <p:spPr>
          <a:xfrm>
            <a:off x="3581400" y="6111875"/>
            <a:ext cx="2286000" cy="365125"/>
          </a:xfrm>
          <a:prstGeom prst="rect">
            <a:avLst/>
          </a:prstGeom>
        </p:spPr>
        <p:txBody>
          <a:bodyPr vert="horz" anchor="b"/>
          <a:lstStyle>
            <a:lvl1pPr algn="ctr" eaLnBrk="1" latinLnBrk="0" hangingPunct="1">
              <a:defRPr kumimoji="0" sz="800" b="1">
                <a:solidFill>
                  <a:schemeClr val="bg2">
                    <a:shade val="50000"/>
                  </a:schemeClr>
                </a:solidFill>
                <a:effectLst/>
              </a:defRPr>
            </a:lvl1pPr>
            <a:extLst/>
          </a:lstStyle>
          <a:p>
            <a:r>
              <a:rPr lang="en-US" dirty="0"/>
              <a:t>U//FOUO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ounded Rectangle 9"/>
          <p:cNvSpPr/>
          <p:nvPr userDrawn="1"/>
        </p:nvSpPr>
        <p:spPr>
          <a:xfrm>
            <a:off x="0" y="0"/>
            <a:ext cx="9144000" cy="990600"/>
          </a:xfrm>
          <a:prstGeom prst="roundRect">
            <a:avLst>
              <a:gd name="adj" fmla="val 0"/>
            </a:avLst>
          </a:prstGeom>
          <a:blipFill dpi="0" rotWithShape="1">
            <a:blip r:embed="rId2" cstate="print"/>
            <a:srcRect/>
            <a:tile tx="-952500" ty="0" sx="100000" sy="100000" flip="none" algn="ctr"/>
          </a:blip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457200" y="1143000"/>
            <a:ext cx="8306809" cy="5486400"/>
          </a:xfrm>
          <a:prstGeom prst="roundRect">
            <a:avLst>
              <a:gd name="adj" fmla="val 3968"/>
            </a:avLst>
          </a:prstGeom>
          <a:solidFill>
            <a:schemeClr val="bg1">
              <a:lumMod val="85000"/>
              <a:alpha val="85000"/>
            </a:schemeClr>
          </a:solidFill>
          <a:ln w="8890" cap="rnd" cmpd="sng" algn="ctr">
            <a:noFill/>
            <a:prstDash val="solid"/>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aseline="-25000" dirty="0"/>
          </a:p>
        </p:txBody>
      </p:sp>
      <p:sp>
        <p:nvSpPr>
          <p:cNvPr id="2" name="Title 1"/>
          <p:cNvSpPr>
            <a:spLocks noGrp="1"/>
          </p:cNvSpPr>
          <p:nvPr userDrawn="1">
            <p:ph type="title" hasCustomPrompt="1"/>
          </p:nvPr>
        </p:nvSpPr>
        <p:spPr>
          <a:xfrm>
            <a:off x="1219200" y="0"/>
            <a:ext cx="7315200" cy="990600"/>
          </a:xfrm>
          <a:effectLst/>
        </p:spPr>
        <p:txBody>
          <a:bodyPr anchor="ctr">
            <a:normAutofit/>
          </a:bodyPr>
          <a:lstStyle>
            <a:lvl1pPr>
              <a:defRPr sz="2800">
                <a:ln>
                  <a:noFill/>
                </a:ln>
                <a:solidFill>
                  <a:srgbClr val="003E6C"/>
                </a:solidFill>
                <a:effectLst/>
                <a:latin typeface="Arial Narrow" pitchFamily="34" charset="0"/>
              </a:defRPr>
            </a:lvl1pPr>
            <a:extLst/>
          </a:lstStyle>
          <a:p>
            <a:r>
              <a:rPr kumimoji="0" lang="en-US" dirty="0"/>
              <a:t>CLICK TO EDIT MASTER TITLE STYLE</a:t>
            </a:r>
          </a:p>
        </p:txBody>
      </p:sp>
      <p:sp>
        <p:nvSpPr>
          <p:cNvPr id="3" name="Content Placeholder 2"/>
          <p:cNvSpPr>
            <a:spLocks noGrp="1"/>
          </p:cNvSpPr>
          <p:nvPr userDrawn="1">
            <p:ph idx="1"/>
          </p:nvPr>
        </p:nvSpPr>
        <p:spPr>
          <a:xfrm>
            <a:off x="685800" y="1447800"/>
            <a:ext cx="7848600" cy="4419600"/>
          </a:xfrm>
          <a:noFill/>
        </p:spPr>
        <p:txBody>
          <a:bodyPr/>
          <a:lstStyle>
            <a:lvl1pPr>
              <a:lnSpc>
                <a:spcPct val="100000"/>
              </a:lnSpc>
              <a:spcAft>
                <a:spcPts val="1200"/>
              </a:spcAft>
              <a:buClr>
                <a:schemeClr val="accent3">
                  <a:lumMod val="75000"/>
                </a:schemeClr>
              </a:buClr>
              <a:buFont typeface="Webdings" pitchFamily="18" charset="2"/>
              <a:buChar char=""/>
              <a:defRPr>
                <a:solidFill>
                  <a:schemeClr val="tx1"/>
                </a:solidFill>
              </a:defRPr>
            </a:lvl1pPr>
            <a:lvl2pPr>
              <a:spcAft>
                <a:spcPts val="1200"/>
              </a:spcAft>
              <a:buClr>
                <a:schemeClr val="accent3">
                  <a:lumMod val="75000"/>
                </a:schemeClr>
              </a:buClr>
              <a:buFont typeface="Wingdings" pitchFamily="2" charset="2"/>
              <a:buChar char="§"/>
              <a:defRPr>
                <a:solidFill>
                  <a:schemeClr val="tx1"/>
                </a:solidFill>
              </a:defRPr>
            </a:lvl2pPr>
            <a:lvl3pPr>
              <a:buClr>
                <a:schemeClr val="accent3">
                  <a:lumMod val="75000"/>
                </a:schemeClr>
              </a:buClr>
              <a:buFont typeface="Wingdings 2" pitchFamily="18" charset="2"/>
              <a:buChar char=""/>
              <a:defRPr>
                <a:solidFill>
                  <a:schemeClr val="tx1"/>
                </a:solidFill>
              </a:defRPr>
            </a:lvl3pPr>
            <a:lvl4pPr>
              <a:buClr>
                <a:schemeClr val="accent3">
                  <a:lumMod val="75000"/>
                </a:schemeClr>
              </a:buClr>
              <a:buFont typeface="Verdana" pitchFamily="34" charset="0"/>
              <a:buChar char="­"/>
              <a:defRPr>
                <a:solidFill>
                  <a:schemeClr val="tx1"/>
                </a:solidFill>
              </a:defRPr>
            </a:lvl4pPr>
            <a:lvl5pPr>
              <a:buClr>
                <a:schemeClr val="accent3">
                  <a:lumMod val="75000"/>
                </a:schemeClr>
              </a:buClr>
              <a:defRPr>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13" name="Picture 12" descr="FBI-Seal.png"/>
          <p:cNvPicPr>
            <a:picLocks noChangeAspect="1"/>
          </p:cNvPicPr>
          <p:nvPr userDrawn="1"/>
        </p:nvPicPr>
        <p:blipFill>
          <a:blip r:embed="rId3" cstate="print"/>
          <a:stretch>
            <a:fillRect/>
          </a:stretch>
        </p:blipFill>
        <p:spPr>
          <a:xfrm>
            <a:off x="228600" y="132588"/>
            <a:ext cx="762000" cy="781812"/>
          </a:xfrm>
          <a:prstGeom prst="rect">
            <a:avLst/>
          </a:prstGeom>
        </p:spPr>
      </p:pic>
      <p:sp>
        <p:nvSpPr>
          <p:cNvPr id="6" name="Slide Number Placeholder 5"/>
          <p:cNvSpPr>
            <a:spLocks noGrp="1"/>
          </p:cNvSpPr>
          <p:nvPr userDrawn="1">
            <p:ph type="sldNum" sz="quarter" idx="12"/>
          </p:nvPr>
        </p:nvSpPr>
        <p:spPr/>
        <p:txBody>
          <a:bodyPr/>
          <a:lstStyle>
            <a:lvl1pPr>
              <a:defRPr>
                <a:solidFill>
                  <a:srgbClr val="003E6C"/>
                </a:solidFill>
              </a:defRPr>
            </a:lvl1pPr>
            <a:extLst/>
          </a:lstStyle>
          <a:p>
            <a:fld id="{E8E2F1F9-DF3C-40DE-A81E-85252611290F}" type="slidenum">
              <a:rPr lang="en-US" smtClean="0"/>
              <a:pPr/>
              <a:t>‹#›</a:t>
            </a:fld>
            <a:endParaRPr lang="en-US" dirty="0"/>
          </a:p>
        </p:txBody>
      </p:sp>
      <p:sp>
        <p:nvSpPr>
          <p:cNvPr id="7" name="Date Placeholder 24"/>
          <p:cNvSpPr>
            <a:spLocks noGrp="1"/>
          </p:cNvSpPr>
          <p:nvPr userDrawn="1">
            <p:ph type="dt" sz="half" idx="2"/>
          </p:nvPr>
        </p:nvSpPr>
        <p:spPr>
          <a:xfrm>
            <a:off x="457200" y="6111875"/>
            <a:ext cx="2286000" cy="365125"/>
          </a:xfrm>
          <a:prstGeom prst="rect">
            <a:avLst/>
          </a:prstGeom>
        </p:spPr>
        <p:txBody>
          <a:bodyPr vert="horz" anchor="b"/>
          <a:lstStyle>
            <a:lvl1pPr algn="l" eaLnBrk="1" latinLnBrk="0" hangingPunct="1">
              <a:defRPr kumimoji="0" sz="800">
                <a:solidFill>
                  <a:srgbClr val="003E6C"/>
                </a:solidFill>
              </a:defRPr>
            </a:lvl1pPr>
            <a:extLst/>
          </a:lstStyle>
          <a:p>
            <a:r>
              <a:rPr lang="en-US" dirty="0"/>
              <a:t>FBI 2013 TRANSITION BRIEFING</a:t>
            </a:r>
          </a:p>
        </p:txBody>
      </p:sp>
      <p:sp>
        <p:nvSpPr>
          <p:cNvPr id="8" name="Footer Placeholder 17"/>
          <p:cNvSpPr>
            <a:spLocks noGrp="1"/>
          </p:cNvSpPr>
          <p:nvPr userDrawn="1">
            <p:ph type="ftr" sz="quarter" idx="3"/>
          </p:nvPr>
        </p:nvSpPr>
        <p:spPr>
          <a:xfrm>
            <a:off x="3581400" y="6111875"/>
            <a:ext cx="2286000" cy="365125"/>
          </a:xfrm>
          <a:prstGeom prst="rect">
            <a:avLst/>
          </a:prstGeom>
        </p:spPr>
        <p:txBody>
          <a:bodyPr vert="horz" anchor="b"/>
          <a:lstStyle>
            <a:lvl1pPr algn="ctr" eaLnBrk="1" latinLnBrk="0" hangingPunct="1">
              <a:defRPr kumimoji="0" sz="800" b="1">
                <a:solidFill>
                  <a:srgbClr val="003E6C"/>
                </a:solidFill>
                <a:effectLst/>
              </a:defRPr>
            </a:lvl1pPr>
            <a:extLst/>
          </a:lstStyle>
          <a:p>
            <a:r>
              <a:rPr lang="en-US" dirty="0"/>
              <a:t>U//FOUO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0" y="1676400"/>
            <a:ext cx="9144000" cy="3505200"/>
          </a:xfrm>
          <a:prstGeom prst="roundRect">
            <a:avLst>
              <a:gd name="adj" fmla="val 0"/>
            </a:avLst>
          </a:prstGeom>
          <a:blipFill dpi="0" rotWithShape="1">
            <a:blip r:embed="rId2" cstate="print"/>
            <a:srcRect/>
            <a:stretch>
              <a:fillRect/>
            </a:stretch>
          </a:blipFill>
          <a:ln w="2000" cap="rnd" cmpd="sng" algn="ctr">
            <a:solidFill>
              <a:srgbClr val="302F2C">
                <a:tint val="65000"/>
                <a:satMod val="120000"/>
              </a:srgbClr>
            </a:solidFill>
            <a:prstDash val="solid"/>
          </a:ln>
          <a:effectLst>
            <a:outerShdw blurRad="342900" dist="127000" dir="5400000" sx="68000" sy="68000" rotWithShape="0">
              <a:schemeClr val="tx1">
                <a:lumMod val="95000"/>
                <a:lumOff val="5000"/>
                <a:alpha val="84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hasCustomPrompt="1"/>
          </p:nvPr>
        </p:nvSpPr>
        <p:spPr>
          <a:xfrm>
            <a:off x="533400" y="2133600"/>
            <a:ext cx="8183880" cy="1133856"/>
          </a:xfrm>
          <a:effectLst>
            <a:outerShdw blurRad="38100" dist="25400" dir="5400000" algn="t" rotWithShape="0">
              <a:prstClr val="black">
                <a:alpha val="47000"/>
              </a:prstClr>
            </a:outerShdw>
          </a:effectLst>
        </p:spPr>
        <p:txBody>
          <a:bodyPr lIns="91440" bIns="0" anchor="b"/>
          <a:lstStyle>
            <a:lvl1pPr algn="ctr">
              <a:buNone/>
              <a:defRPr sz="3600" b="0" cap="none" baseline="0">
                <a:solidFill>
                  <a:srgbClr val="003E6C"/>
                </a:solidFill>
                <a:effectLst/>
                <a:latin typeface="+mj-lt"/>
              </a:defRPr>
            </a:lvl1pPr>
            <a:extLst/>
          </a:lstStyle>
          <a:p>
            <a:r>
              <a:rPr kumimoji="0" lang="en-US" dirty="0"/>
              <a:t>CLICK TO EDIT MASTER TITLE STYLE</a:t>
            </a:r>
          </a:p>
        </p:txBody>
      </p:sp>
      <p:sp>
        <p:nvSpPr>
          <p:cNvPr id="3" name="Text Placeholder 2"/>
          <p:cNvSpPr>
            <a:spLocks noGrp="1"/>
          </p:cNvSpPr>
          <p:nvPr>
            <p:ph type="body" idx="1" hasCustomPrompt="1"/>
          </p:nvPr>
        </p:nvSpPr>
        <p:spPr>
          <a:xfrm>
            <a:off x="533400" y="3286668"/>
            <a:ext cx="8183880" cy="751932"/>
          </a:xfrm>
          <a:effectLst>
            <a:outerShdw blurRad="25400" dist="12700" dir="5400000" algn="t" rotWithShape="0">
              <a:srgbClr val="003E6C">
                <a:alpha val="40000"/>
              </a:srgbClr>
            </a:outerShdw>
          </a:effectLst>
        </p:spPr>
        <p:txBody>
          <a:bodyPr lIns="118872" tIns="0" anchor="t"/>
          <a:lstStyle>
            <a:lvl1pPr marL="0" marR="36576" indent="0" algn="ctr">
              <a:spcBef>
                <a:spcPts val="0"/>
              </a:spcBef>
              <a:spcAft>
                <a:spcPts val="0"/>
              </a:spcAft>
              <a:buNone/>
              <a:defRPr sz="1800" b="0">
                <a:solidFill>
                  <a:schemeClr val="accent3">
                    <a:lumMod val="60000"/>
                    <a:lumOff val="40000"/>
                  </a:schemeClr>
                </a:solidFill>
                <a:effectLst/>
                <a:latin typeface="+mj-l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a:t>CLICK TO EDIT MASTER TEXT STYLES</a:t>
            </a:r>
          </a:p>
        </p:txBody>
      </p:sp>
      <p:sp>
        <p:nvSpPr>
          <p:cNvPr id="6" name="Slide Number Placeholder 5"/>
          <p:cNvSpPr>
            <a:spLocks noGrp="1"/>
          </p:cNvSpPr>
          <p:nvPr>
            <p:ph type="sldNum" sz="quarter" idx="12"/>
          </p:nvPr>
        </p:nvSpPr>
        <p:spPr/>
        <p:txBody>
          <a:bodyPr/>
          <a:lstStyle/>
          <a:p>
            <a:fld id="{E8E2F1F9-DF3C-40DE-A81E-85252611290F}" type="slidenum">
              <a:rPr lang="en-US" smtClean="0"/>
              <a:pPr/>
              <a:t>‹#›</a:t>
            </a:fld>
            <a:endParaRPr lang="en-US" dirty="0"/>
          </a:p>
        </p:txBody>
      </p:sp>
      <p:sp>
        <p:nvSpPr>
          <p:cNvPr id="9" name="Date Placeholder 24"/>
          <p:cNvSpPr>
            <a:spLocks noGrp="1"/>
          </p:cNvSpPr>
          <p:nvPr>
            <p:ph type="dt" sz="half" idx="2"/>
          </p:nvPr>
        </p:nvSpPr>
        <p:spPr>
          <a:xfrm>
            <a:off x="457200" y="6111875"/>
            <a:ext cx="2286000" cy="365125"/>
          </a:xfrm>
          <a:prstGeom prst="rect">
            <a:avLst/>
          </a:prstGeom>
        </p:spPr>
        <p:txBody>
          <a:bodyPr vert="horz" anchor="b"/>
          <a:lstStyle>
            <a:lvl1pPr algn="l" eaLnBrk="1" latinLnBrk="0" hangingPunct="1">
              <a:defRPr kumimoji="0" sz="800">
                <a:solidFill>
                  <a:schemeClr val="bg2">
                    <a:shade val="50000"/>
                  </a:schemeClr>
                </a:solidFill>
              </a:defRPr>
            </a:lvl1pPr>
            <a:extLst/>
          </a:lstStyle>
          <a:p>
            <a:r>
              <a:rPr lang="en-US" dirty="0"/>
              <a:t>FBI 2013 TRANSITION BRIEFING</a:t>
            </a:r>
          </a:p>
        </p:txBody>
      </p:sp>
      <p:sp>
        <p:nvSpPr>
          <p:cNvPr id="10" name="Footer Placeholder 17"/>
          <p:cNvSpPr>
            <a:spLocks noGrp="1"/>
          </p:cNvSpPr>
          <p:nvPr>
            <p:ph type="ftr" sz="quarter" idx="3"/>
          </p:nvPr>
        </p:nvSpPr>
        <p:spPr>
          <a:xfrm>
            <a:off x="3581400" y="6111875"/>
            <a:ext cx="2286000" cy="365125"/>
          </a:xfrm>
          <a:prstGeom prst="rect">
            <a:avLst/>
          </a:prstGeom>
        </p:spPr>
        <p:txBody>
          <a:bodyPr vert="horz" anchor="b"/>
          <a:lstStyle>
            <a:lvl1pPr algn="ctr" eaLnBrk="1" latinLnBrk="0" hangingPunct="1">
              <a:defRPr kumimoji="0" sz="800" b="1">
                <a:solidFill>
                  <a:schemeClr val="bg2">
                    <a:shade val="50000"/>
                  </a:schemeClr>
                </a:solidFill>
                <a:effectLst/>
              </a:defRPr>
            </a:lvl1pPr>
            <a:extLst/>
          </a:lstStyle>
          <a:p>
            <a:r>
              <a:rPr lang="en-US" dirty="0"/>
              <a:t>U//FOUO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Rounded Rectangle 12"/>
          <p:cNvSpPr/>
          <p:nvPr userDrawn="1"/>
        </p:nvSpPr>
        <p:spPr>
          <a:xfrm>
            <a:off x="0" y="0"/>
            <a:ext cx="9144000" cy="990600"/>
          </a:xfrm>
          <a:prstGeom prst="roundRect">
            <a:avLst>
              <a:gd name="adj" fmla="val 0"/>
            </a:avLst>
          </a:prstGeom>
          <a:blipFill dpi="0" rotWithShape="1">
            <a:blip r:embed="rId2" cstate="print"/>
            <a:srcRect/>
            <a:tile tx="-952500" ty="0" sx="100000" sy="100000" flip="none" algn="ctr"/>
          </a:blip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ounded Rectangle 13"/>
          <p:cNvSpPr/>
          <p:nvPr userDrawn="1"/>
        </p:nvSpPr>
        <p:spPr>
          <a:xfrm>
            <a:off x="457200" y="1143000"/>
            <a:ext cx="8306809" cy="5486400"/>
          </a:xfrm>
          <a:prstGeom prst="roundRect">
            <a:avLst>
              <a:gd name="adj" fmla="val 3968"/>
            </a:avLst>
          </a:prstGeom>
          <a:solidFill>
            <a:schemeClr val="bg1">
              <a:lumMod val="85000"/>
              <a:alpha val="85000"/>
            </a:schemeClr>
          </a:solidFill>
          <a:ln w="8890" cap="rnd" cmpd="sng" algn="ctr">
            <a:noFill/>
            <a:prstDash val="solid"/>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aseline="-25000" dirty="0"/>
          </a:p>
        </p:txBody>
      </p:sp>
      <p:sp>
        <p:nvSpPr>
          <p:cNvPr id="15" name="Title 1"/>
          <p:cNvSpPr>
            <a:spLocks noGrp="1"/>
          </p:cNvSpPr>
          <p:nvPr>
            <p:ph type="title" hasCustomPrompt="1"/>
          </p:nvPr>
        </p:nvSpPr>
        <p:spPr>
          <a:xfrm>
            <a:off x="1219200" y="0"/>
            <a:ext cx="7315200" cy="990600"/>
          </a:xfrm>
          <a:effectLst/>
        </p:spPr>
        <p:txBody>
          <a:bodyPr anchor="ctr">
            <a:normAutofit/>
          </a:bodyPr>
          <a:lstStyle>
            <a:lvl1pPr>
              <a:defRPr sz="2800">
                <a:ln>
                  <a:noFill/>
                </a:ln>
                <a:solidFill>
                  <a:srgbClr val="003E6C"/>
                </a:solidFill>
                <a:effectLst/>
                <a:latin typeface="Arial Narrow" pitchFamily="34" charset="0"/>
              </a:defRPr>
            </a:lvl1pPr>
            <a:extLst/>
          </a:lstStyle>
          <a:p>
            <a:r>
              <a:rPr kumimoji="0" lang="en-US" dirty="0"/>
              <a:t>CLICK TO EDIT MASTER TITLE STYLE</a:t>
            </a:r>
          </a:p>
        </p:txBody>
      </p:sp>
      <p:pic>
        <p:nvPicPr>
          <p:cNvPr id="16" name="Picture 15" descr="FBI-Seal.png"/>
          <p:cNvPicPr>
            <a:picLocks noChangeAspect="1"/>
          </p:cNvPicPr>
          <p:nvPr userDrawn="1"/>
        </p:nvPicPr>
        <p:blipFill>
          <a:blip r:embed="rId3" cstate="print"/>
          <a:stretch>
            <a:fillRect/>
          </a:stretch>
        </p:blipFill>
        <p:spPr>
          <a:xfrm>
            <a:off x="228600" y="132588"/>
            <a:ext cx="762000" cy="781812"/>
          </a:xfrm>
          <a:prstGeom prst="rect">
            <a:avLst/>
          </a:prstGeom>
        </p:spPr>
      </p:pic>
      <p:sp>
        <p:nvSpPr>
          <p:cNvPr id="17" name="Slide Number Placeholder 5"/>
          <p:cNvSpPr>
            <a:spLocks noGrp="1"/>
          </p:cNvSpPr>
          <p:nvPr>
            <p:ph type="sldNum" sz="quarter" idx="12"/>
          </p:nvPr>
        </p:nvSpPr>
        <p:spPr>
          <a:xfrm>
            <a:off x="8348328" y="6111875"/>
            <a:ext cx="457200" cy="365125"/>
          </a:xfrm>
        </p:spPr>
        <p:txBody>
          <a:bodyPr/>
          <a:lstStyle>
            <a:lvl1pPr>
              <a:defRPr>
                <a:solidFill>
                  <a:srgbClr val="003E6C"/>
                </a:solidFill>
              </a:defRPr>
            </a:lvl1pPr>
            <a:extLst/>
          </a:lstStyle>
          <a:p>
            <a:fld id="{E8E2F1F9-DF3C-40DE-A81E-85252611290F}" type="slidenum">
              <a:rPr lang="en-US" smtClean="0"/>
              <a:pPr/>
              <a:t>‹#›</a:t>
            </a:fld>
            <a:endParaRPr lang="en-US" dirty="0"/>
          </a:p>
        </p:txBody>
      </p:sp>
      <p:sp>
        <p:nvSpPr>
          <p:cNvPr id="18" name="Date Placeholder 24"/>
          <p:cNvSpPr>
            <a:spLocks noGrp="1"/>
          </p:cNvSpPr>
          <p:nvPr>
            <p:ph type="dt" sz="half" idx="13"/>
          </p:nvPr>
        </p:nvSpPr>
        <p:spPr>
          <a:xfrm>
            <a:off x="457200" y="6111875"/>
            <a:ext cx="2286000" cy="365125"/>
          </a:xfrm>
          <a:prstGeom prst="rect">
            <a:avLst/>
          </a:prstGeom>
        </p:spPr>
        <p:txBody>
          <a:bodyPr vert="horz" anchor="b"/>
          <a:lstStyle>
            <a:lvl1pPr algn="l" eaLnBrk="1" latinLnBrk="0" hangingPunct="1">
              <a:defRPr kumimoji="0" sz="800">
                <a:solidFill>
                  <a:srgbClr val="003E6C"/>
                </a:solidFill>
              </a:defRPr>
            </a:lvl1pPr>
            <a:extLst/>
          </a:lstStyle>
          <a:p>
            <a:r>
              <a:rPr lang="en-US" dirty="0"/>
              <a:t>FBI 2013 TRANSITION BRIEFING</a:t>
            </a:r>
          </a:p>
        </p:txBody>
      </p:sp>
      <p:sp>
        <p:nvSpPr>
          <p:cNvPr id="19" name="Footer Placeholder 17"/>
          <p:cNvSpPr>
            <a:spLocks noGrp="1"/>
          </p:cNvSpPr>
          <p:nvPr>
            <p:ph type="ftr" sz="quarter" idx="3"/>
          </p:nvPr>
        </p:nvSpPr>
        <p:spPr>
          <a:xfrm>
            <a:off x="3581400" y="6111875"/>
            <a:ext cx="2286000" cy="365125"/>
          </a:xfrm>
          <a:prstGeom prst="rect">
            <a:avLst/>
          </a:prstGeom>
        </p:spPr>
        <p:txBody>
          <a:bodyPr vert="horz" anchor="b"/>
          <a:lstStyle>
            <a:lvl1pPr algn="ctr" eaLnBrk="1" latinLnBrk="0" hangingPunct="1">
              <a:defRPr kumimoji="0" sz="800" b="1">
                <a:solidFill>
                  <a:srgbClr val="003E6C"/>
                </a:solidFill>
                <a:effectLst/>
              </a:defRPr>
            </a:lvl1pPr>
            <a:extLst/>
          </a:lstStyle>
          <a:p>
            <a:r>
              <a:rPr lang="en-US" dirty="0"/>
              <a:t>U//FOUO</a:t>
            </a:r>
          </a:p>
        </p:txBody>
      </p:sp>
      <p:sp>
        <p:nvSpPr>
          <p:cNvPr id="20" name="Content Placeholder 2"/>
          <p:cNvSpPr>
            <a:spLocks noGrp="1"/>
          </p:cNvSpPr>
          <p:nvPr>
            <p:ph idx="14"/>
          </p:nvPr>
        </p:nvSpPr>
        <p:spPr>
          <a:xfrm>
            <a:off x="685800" y="1447800"/>
            <a:ext cx="3733800" cy="4419600"/>
          </a:xfrm>
          <a:noFill/>
        </p:spPr>
        <p:txBody>
          <a:bodyPr/>
          <a:lstStyle>
            <a:lvl1pPr>
              <a:lnSpc>
                <a:spcPct val="100000"/>
              </a:lnSpc>
              <a:spcAft>
                <a:spcPts val="1200"/>
              </a:spcAft>
              <a:buClr>
                <a:schemeClr val="accent3">
                  <a:lumMod val="75000"/>
                </a:schemeClr>
              </a:buClr>
              <a:buFont typeface="Webdings" pitchFamily="18" charset="2"/>
              <a:buChar char=""/>
              <a:defRPr>
                <a:solidFill>
                  <a:schemeClr val="tx1"/>
                </a:solidFill>
              </a:defRPr>
            </a:lvl1pPr>
            <a:lvl2pPr>
              <a:spcAft>
                <a:spcPts val="1200"/>
              </a:spcAft>
              <a:buClr>
                <a:schemeClr val="accent3">
                  <a:lumMod val="75000"/>
                </a:schemeClr>
              </a:buClr>
              <a:buFont typeface="Wingdings" pitchFamily="2" charset="2"/>
              <a:buChar char="§"/>
              <a:defRPr>
                <a:solidFill>
                  <a:schemeClr val="tx1"/>
                </a:solidFill>
              </a:defRPr>
            </a:lvl2pPr>
            <a:lvl3pPr>
              <a:buClr>
                <a:schemeClr val="accent3">
                  <a:lumMod val="75000"/>
                </a:schemeClr>
              </a:buClr>
              <a:buFont typeface="Wingdings 2" pitchFamily="18" charset="2"/>
              <a:buChar char=""/>
              <a:defRPr>
                <a:solidFill>
                  <a:schemeClr val="tx1"/>
                </a:solidFill>
              </a:defRPr>
            </a:lvl3pPr>
            <a:lvl4pPr>
              <a:buClr>
                <a:schemeClr val="accent3">
                  <a:lumMod val="75000"/>
                </a:schemeClr>
              </a:buClr>
              <a:buFont typeface="Verdana" pitchFamily="34" charset="0"/>
              <a:buChar char="­"/>
              <a:defRPr>
                <a:solidFill>
                  <a:schemeClr val="tx1"/>
                </a:solidFill>
              </a:defRPr>
            </a:lvl4pPr>
            <a:lvl5pPr>
              <a:buClr>
                <a:schemeClr val="accent3">
                  <a:lumMod val="75000"/>
                </a:schemeClr>
              </a:buClr>
              <a:defRPr>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1" name="Content Placeholder 2"/>
          <p:cNvSpPr>
            <a:spLocks noGrp="1"/>
          </p:cNvSpPr>
          <p:nvPr>
            <p:ph idx="15"/>
          </p:nvPr>
        </p:nvSpPr>
        <p:spPr>
          <a:xfrm>
            <a:off x="4800600" y="1447800"/>
            <a:ext cx="3733800" cy="4419600"/>
          </a:xfrm>
          <a:noFill/>
        </p:spPr>
        <p:txBody>
          <a:bodyPr/>
          <a:lstStyle>
            <a:lvl1pPr>
              <a:lnSpc>
                <a:spcPct val="100000"/>
              </a:lnSpc>
              <a:spcAft>
                <a:spcPts val="1200"/>
              </a:spcAft>
              <a:buClr>
                <a:schemeClr val="accent3">
                  <a:lumMod val="75000"/>
                </a:schemeClr>
              </a:buClr>
              <a:buFont typeface="Webdings" pitchFamily="18" charset="2"/>
              <a:buChar char=""/>
              <a:defRPr>
                <a:solidFill>
                  <a:schemeClr val="tx1"/>
                </a:solidFill>
              </a:defRPr>
            </a:lvl1pPr>
            <a:lvl2pPr>
              <a:spcAft>
                <a:spcPts val="1200"/>
              </a:spcAft>
              <a:buClr>
                <a:schemeClr val="accent3">
                  <a:lumMod val="75000"/>
                </a:schemeClr>
              </a:buClr>
              <a:buFont typeface="Wingdings" pitchFamily="2" charset="2"/>
              <a:buChar char="§"/>
              <a:defRPr>
                <a:solidFill>
                  <a:schemeClr val="tx1"/>
                </a:solidFill>
              </a:defRPr>
            </a:lvl2pPr>
            <a:lvl3pPr>
              <a:buClr>
                <a:schemeClr val="accent3">
                  <a:lumMod val="75000"/>
                </a:schemeClr>
              </a:buClr>
              <a:buFont typeface="Wingdings 2" pitchFamily="18" charset="2"/>
              <a:buChar char=""/>
              <a:defRPr>
                <a:solidFill>
                  <a:schemeClr val="tx1"/>
                </a:solidFill>
              </a:defRPr>
            </a:lvl3pPr>
            <a:lvl4pPr>
              <a:buClr>
                <a:schemeClr val="accent3">
                  <a:lumMod val="75000"/>
                </a:schemeClr>
              </a:buClr>
              <a:buFont typeface="Verdana" pitchFamily="34" charset="0"/>
              <a:buChar char="­"/>
              <a:defRPr>
                <a:solidFill>
                  <a:schemeClr val="tx1"/>
                </a:solidFill>
              </a:defRPr>
            </a:lvl4pPr>
            <a:lvl5pPr>
              <a:buClr>
                <a:schemeClr val="accent3">
                  <a:lumMod val="75000"/>
                </a:schemeClr>
              </a:buClr>
              <a:defRPr>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7" name="Rounded Rectangle 16"/>
          <p:cNvSpPr/>
          <p:nvPr userDrawn="1"/>
        </p:nvSpPr>
        <p:spPr>
          <a:xfrm>
            <a:off x="0" y="0"/>
            <a:ext cx="9144000" cy="990600"/>
          </a:xfrm>
          <a:prstGeom prst="roundRect">
            <a:avLst>
              <a:gd name="adj" fmla="val 0"/>
            </a:avLst>
          </a:prstGeom>
          <a:blipFill dpi="0" rotWithShape="1">
            <a:blip r:embed="rId2" cstate="print"/>
            <a:srcRect/>
            <a:tile tx="-952500" ty="0" sx="100000" sy="100000" flip="none" algn="ctr"/>
          </a:blip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ounded Rectangle 17"/>
          <p:cNvSpPr/>
          <p:nvPr userDrawn="1"/>
        </p:nvSpPr>
        <p:spPr>
          <a:xfrm>
            <a:off x="457200" y="1143000"/>
            <a:ext cx="8306809" cy="5486400"/>
          </a:xfrm>
          <a:prstGeom prst="roundRect">
            <a:avLst>
              <a:gd name="adj" fmla="val 3968"/>
            </a:avLst>
          </a:prstGeom>
          <a:solidFill>
            <a:schemeClr val="bg1">
              <a:lumMod val="85000"/>
              <a:alpha val="85000"/>
            </a:schemeClr>
          </a:solidFill>
          <a:ln w="8890" cap="rnd" cmpd="sng" algn="ctr">
            <a:noFill/>
            <a:prstDash val="solid"/>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baseline="-25000" dirty="0"/>
          </a:p>
        </p:txBody>
      </p:sp>
      <p:sp>
        <p:nvSpPr>
          <p:cNvPr id="19" name="Title 1"/>
          <p:cNvSpPr txBox="1">
            <a:spLocks/>
          </p:cNvSpPr>
          <p:nvPr userDrawn="1"/>
        </p:nvSpPr>
        <p:spPr>
          <a:xfrm>
            <a:off x="1219200" y="0"/>
            <a:ext cx="7315200" cy="990600"/>
          </a:xfrm>
          <a:prstGeom prst="rect">
            <a:avLst/>
          </a:prstGeom>
          <a:effectLst/>
        </p:spPr>
        <p:txBody>
          <a:bodyPr vert="horz" anchor="ctr">
            <a:normAutofit/>
          </a:bodyPr>
          <a:lstStyle>
            <a:lvl1pPr>
              <a:defRPr sz="2800">
                <a:ln>
                  <a:noFill/>
                </a:ln>
                <a:solidFill>
                  <a:srgbClr val="003E6C"/>
                </a:solidFill>
                <a:effectLst/>
                <a:latin typeface="Arial Narrow" pitchFamily="34" charset="0"/>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3E6C"/>
                </a:solidFill>
                <a:effectLst/>
                <a:uLnTx/>
                <a:uFillTx/>
                <a:latin typeface="Arial Narrow" pitchFamily="34" charset="0"/>
                <a:ea typeface="+mj-ea"/>
                <a:cs typeface="+mj-cs"/>
              </a:rPr>
              <a:t>CLICK TO EDIT MASTER TITLE STYLE</a:t>
            </a:r>
          </a:p>
        </p:txBody>
      </p:sp>
      <p:pic>
        <p:nvPicPr>
          <p:cNvPr id="20" name="Picture 19" descr="FBI-Seal.png"/>
          <p:cNvPicPr>
            <a:picLocks noChangeAspect="1"/>
          </p:cNvPicPr>
          <p:nvPr userDrawn="1"/>
        </p:nvPicPr>
        <p:blipFill>
          <a:blip r:embed="rId3" cstate="print"/>
          <a:stretch>
            <a:fillRect/>
          </a:stretch>
        </p:blipFill>
        <p:spPr>
          <a:xfrm>
            <a:off x="228600" y="132588"/>
            <a:ext cx="762000" cy="781812"/>
          </a:xfrm>
          <a:prstGeom prst="rect">
            <a:avLst/>
          </a:prstGeom>
        </p:spPr>
      </p:pic>
      <p:sp>
        <p:nvSpPr>
          <p:cNvPr id="21" name="Slide Number Placeholder 5"/>
          <p:cNvSpPr txBox="1">
            <a:spLocks/>
          </p:cNvSpPr>
          <p:nvPr userDrawn="1"/>
        </p:nvSpPr>
        <p:spPr>
          <a:xfrm>
            <a:off x="8348328" y="6111875"/>
            <a:ext cx="457200" cy="365125"/>
          </a:xfrm>
          <a:prstGeom prst="rect">
            <a:avLst/>
          </a:prstGeom>
        </p:spPr>
        <p:txBody>
          <a:bodyPr vert="horz" anchor="b"/>
          <a:lstStyle>
            <a:lvl1pPr>
              <a:defRPr>
                <a:solidFill>
                  <a:srgbClr val="003E6C"/>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E8E2F1F9-DF3C-40DE-A81E-85252611290F}" type="slidenum">
              <a:rPr kumimoji="0" lang="en-US" sz="1000" b="1" i="0" u="none" strike="noStrike" kern="1200" cap="none" spc="0" normalizeH="0" baseline="0" noProof="0" smtClean="0">
                <a:ln>
                  <a:noFill/>
                </a:ln>
                <a:solidFill>
                  <a:srgbClr val="003E6C"/>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srgbClr val="003E6C"/>
              </a:solidFill>
              <a:effectLst/>
              <a:uLnTx/>
              <a:uFillTx/>
              <a:latin typeface="+mn-lt"/>
              <a:ea typeface="+mn-ea"/>
              <a:cs typeface="+mn-cs"/>
            </a:endParaRPr>
          </a:p>
        </p:txBody>
      </p:sp>
      <p:sp>
        <p:nvSpPr>
          <p:cNvPr id="22" name="Date Placeholder 24"/>
          <p:cNvSpPr txBox="1">
            <a:spLocks/>
          </p:cNvSpPr>
          <p:nvPr userDrawn="1"/>
        </p:nvSpPr>
        <p:spPr>
          <a:xfrm>
            <a:off x="457200" y="6111875"/>
            <a:ext cx="2286000" cy="365125"/>
          </a:xfrm>
          <a:prstGeom prst="rect">
            <a:avLst/>
          </a:prstGeom>
        </p:spPr>
        <p:txBody>
          <a:bodyPr vert="horz" anchor="b"/>
          <a:lstStyle>
            <a:lvl1pPr algn="l" eaLnBrk="1" latinLnBrk="0" hangingPunct="1">
              <a:defRPr kumimoji="0" sz="800">
                <a:solidFill>
                  <a:srgbClr val="003E6C"/>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3E6C"/>
                </a:solidFill>
                <a:effectLst/>
                <a:uLnTx/>
                <a:uFillTx/>
                <a:latin typeface="+mn-lt"/>
                <a:ea typeface="+mn-ea"/>
                <a:cs typeface="+mn-cs"/>
              </a:rPr>
              <a:t>FBI 2013 TRANSITION BRIEFING</a:t>
            </a:r>
          </a:p>
        </p:txBody>
      </p:sp>
      <p:sp>
        <p:nvSpPr>
          <p:cNvPr id="23" name="Footer Placeholder 17"/>
          <p:cNvSpPr txBox="1">
            <a:spLocks/>
          </p:cNvSpPr>
          <p:nvPr userDrawn="1"/>
        </p:nvSpPr>
        <p:spPr>
          <a:xfrm>
            <a:off x="3581400" y="6111875"/>
            <a:ext cx="2286000" cy="365125"/>
          </a:xfrm>
          <a:prstGeom prst="rect">
            <a:avLst/>
          </a:prstGeom>
        </p:spPr>
        <p:txBody>
          <a:bodyPr vert="horz" anchor="b"/>
          <a:lstStyle>
            <a:lvl1pPr algn="ctr" eaLnBrk="1" latinLnBrk="0" hangingPunct="1">
              <a:defRPr kumimoji="0" sz="800" b="1">
                <a:solidFill>
                  <a:srgbClr val="003E6C"/>
                </a:solidFill>
                <a:effectLst/>
              </a:defRPr>
            </a:lvl1pPr>
            <a:extLs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3E6C"/>
                </a:solidFill>
                <a:effectLst/>
                <a:uLnTx/>
                <a:uFillTx/>
                <a:latin typeface="+mn-lt"/>
                <a:ea typeface="+mn-ea"/>
                <a:cs typeface="+mn-cs"/>
              </a:rPr>
              <a:t>U//FOUO</a:t>
            </a:r>
          </a:p>
        </p:txBody>
      </p:sp>
      <p:sp>
        <p:nvSpPr>
          <p:cNvPr id="2" name="Title 1"/>
          <p:cNvSpPr>
            <a:spLocks noGrp="1"/>
          </p:cNvSpPr>
          <p:nvPr>
            <p:ph type="title" hasCustomPrompt="1"/>
          </p:nvPr>
        </p:nvSpPr>
        <p:spPr>
          <a:xfrm>
            <a:off x="5538784" y="1295400"/>
            <a:ext cx="2971800" cy="838200"/>
          </a:xfrm>
        </p:spPr>
        <p:txBody>
          <a:bodyPr anchor="b"/>
          <a:lstStyle>
            <a:lvl1pPr algn="l">
              <a:buNone/>
              <a:defRPr sz="2200" b="1">
                <a:solidFill>
                  <a:srgbClr val="003E6C"/>
                </a:solidFill>
              </a:defRPr>
            </a:lvl1pPr>
            <a:extLst/>
          </a:lstStyle>
          <a:p>
            <a:r>
              <a:rPr kumimoji="0" lang="en-US" dirty="0"/>
              <a:t>CLICK TO EDIT MASTER TITLE STYLE</a:t>
            </a:r>
          </a:p>
        </p:txBody>
      </p:sp>
      <p:sp>
        <p:nvSpPr>
          <p:cNvPr id="3" name="Text Placeholder 2"/>
          <p:cNvSpPr>
            <a:spLocks noGrp="1"/>
          </p:cNvSpPr>
          <p:nvPr>
            <p:ph type="body" idx="2"/>
          </p:nvPr>
        </p:nvSpPr>
        <p:spPr>
          <a:xfrm>
            <a:off x="5538847" y="2133600"/>
            <a:ext cx="2971800" cy="3886200"/>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4" name="Content Placeholder 2"/>
          <p:cNvSpPr>
            <a:spLocks noGrp="1"/>
          </p:cNvSpPr>
          <p:nvPr>
            <p:ph idx="14"/>
          </p:nvPr>
        </p:nvSpPr>
        <p:spPr>
          <a:xfrm>
            <a:off x="762000" y="1371600"/>
            <a:ext cx="4572000" cy="4648200"/>
          </a:xfrm>
          <a:noFill/>
        </p:spPr>
        <p:txBody>
          <a:bodyPr/>
          <a:lstStyle>
            <a:lvl1pPr>
              <a:lnSpc>
                <a:spcPct val="100000"/>
              </a:lnSpc>
              <a:spcAft>
                <a:spcPts val="1200"/>
              </a:spcAft>
              <a:buClr>
                <a:schemeClr val="accent3">
                  <a:lumMod val="75000"/>
                </a:schemeClr>
              </a:buClr>
              <a:buFont typeface="Webdings" pitchFamily="18" charset="2"/>
              <a:buChar char=""/>
              <a:defRPr>
                <a:solidFill>
                  <a:schemeClr val="tx1"/>
                </a:solidFill>
              </a:defRPr>
            </a:lvl1pPr>
            <a:lvl2pPr>
              <a:spcAft>
                <a:spcPts val="1200"/>
              </a:spcAft>
              <a:buClr>
                <a:schemeClr val="accent3">
                  <a:lumMod val="75000"/>
                </a:schemeClr>
              </a:buClr>
              <a:buFont typeface="Wingdings" pitchFamily="2" charset="2"/>
              <a:buChar char="§"/>
              <a:defRPr>
                <a:solidFill>
                  <a:schemeClr val="tx1"/>
                </a:solidFill>
              </a:defRPr>
            </a:lvl2pPr>
            <a:lvl3pPr>
              <a:buClr>
                <a:schemeClr val="accent3">
                  <a:lumMod val="75000"/>
                </a:schemeClr>
              </a:buClr>
              <a:buFont typeface="Wingdings 2" pitchFamily="18" charset="2"/>
              <a:buChar char=""/>
              <a:defRPr>
                <a:solidFill>
                  <a:schemeClr val="tx1"/>
                </a:solidFill>
              </a:defRPr>
            </a:lvl3pPr>
            <a:lvl4pPr>
              <a:buClr>
                <a:schemeClr val="accent3">
                  <a:lumMod val="75000"/>
                </a:schemeClr>
              </a:buClr>
              <a:buFont typeface="Verdana" pitchFamily="34" charset="0"/>
              <a:buChar char="­"/>
              <a:defRPr>
                <a:solidFill>
                  <a:schemeClr val="tx1"/>
                </a:solidFill>
              </a:defRPr>
            </a:lvl4pPr>
            <a:lvl5pPr>
              <a:buClr>
                <a:schemeClr val="accent3">
                  <a:lumMod val="75000"/>
                </a:schemeClr>
              </a:buClr>
              <a:defRPr>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alphaModFix amt="99000"/>
            <a:lum/>
          </a:blip>
          <a:srcRect/>
          <a:stretch>
            <a:fillRect l="-11000" r="-11000"/>
          </a:stretch>
        </a:blipFill>
        <a:effectLst/>
      </p:bgPr>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502920" y="533400"/>
            <a:ext cx="8183880" cy="1051560"/>
          </a:xfrm>
          <a:prstGeom prst="rect">
            <a:avLst/>
          </a:prstGeom>
          <a:effectLst/>
        </p:spPr>
        <p:txBody>
          <a:bodyPr vert="horz" anchor="b">
            <a:normAutofit/>
          </a:bodyPr>
          <a:lstStyle/>
          <a:p>
            <a:r>
              <a:rPr kumimoji="0" lang="en-US" dirty="0"/>
              <a:t>CLICK TO EDIT MASTER TITLE STYLE</a:t>
            </a:r>
          </a:p>
        </p:txBody>
      </p:sp>
      <p:sp>
        <p:nvSpPr>
          <p:cNvPr id="4" name="Text Placeholder 3"/>
          <p:cNvSpPr>
            <a:spLocks noGrp="1"/>
          </p:cNvSpPr>
          <p:nvPr>
            <p:ph type="body" idx="1"/>
          </p:nvPr>
        </p:nvSpPr>
        <p:spPr>
          <a:xfrm>
            <a:off x="502920" y="1600200"/>
            <a:ext cx="8183880" cy="4187952"/>
          </a:xfrm>
          <a:prstGeom prst="rect">
            <a:avLst/>
          </a:prstGeom>
        </p:spPr>
        <p:txBody>
          <a:bodyPr vert="horz" lIns="182880" tIns="9144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25" name="Date Placeholder 24"/>
          <p:cNvSpPr>
            <a:spLocks noGrp="1"/>
          </p:cNvSpPr>
          <p:nvPr>
            <p:ph type="dt" sz="half" idx="2"/>
          </p:nvPr>
        </p:nvSpPr>
        <p:spPr>
          <a:xfrm>
            <a:off x="457200" y="6111875"/>
            <a:ext cx="2286000" cy="365125"/>
          </a:xfrm>
          <a:prstGeom prst="rect">
            <a:avLst/>
          </a:prstGeom>
        </p:spPr>
        <p:txBody>
          <a:bodyPr vert="horz" anchor="b"/>
          <a:lstStyle>
            <a:lvl1pPr algn="l" eaLnBrk="1" latinLnBrk="0" hangingPunct="1">
              <a:defRPr kumimoji="0" sz="800">
                <a:solidFill>
                  <a:schemeClr val="bg2">
                    <a:shade val="50000"/>
                  </a:schemeClr>
                </a:solidFill>
              </a:defRPr>
            </a:lvl1pPr>
            <a:extLst/>
          </a:lstStyle>
          <a:p>
            <a:r>
              <a:rPr lang="en-US" dirty="0"/>
              <a:t>FBI 2013 TRANSITION BRIEFING</a:t>
            </a:r>
          </a:p>
        </p:txBody>
      </p:sp>
      <p:sp>
        <p:nvSpPr>
          <p:cNvPr id="18" name="Footer Placeholder 17"/>
          <p:cNvSpPr>
            <a:spLocks noGrp="1"/>
          </p:cNvSpPr>
          <p:nvPr>
            <p:ph type="ftr" sz="quarter" idx="3"/>
          </p:nvPr>
        </p:nvSpPr>
        <p:spPr>
          <a:xfrm>
            <a:off x="3581400" y="6111875"/>
            <a:ext cx="2286000" cy="365125"/>
          </a:xfrm>
          <a:prstGeom prst="rect">
            <a:avLst/>
          </a:prstGeom>
        </p:spPr>
        <p:txBody>
          <a:bodyPr vert="horz" anchor="b"/>
          <a:lstStyle>
            <a:lvl1pPr algn="ctr" eaLnBrk="1" latinLnBrk="0" hangingPunct="1">
              <a:defRPr kumimoji="0" sz="800" b="1">
                <a:solidFill>
                  <a:schemeClr val="bg2">
                    <a:shade val="50000"/>
                  </a:schemeClr>
                </a:solidFill>
                <a:effectLst/>
              </a:defRPr>
            </a:lvl1pPr>
            <a:extLst/>
          </a:lstStyle>
          <a:p>
            <a:r>
              <a:rPr lang="en-US" dirty="0"/>
              <a:t>U//FOUO</a:t>
            </a: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b="1">
                <a:solidFill>
                  <a:schemeClr val="bg2">
                    <a:shade val="50000"/>
                  </a:schemeClr>
                </a:solidFill>
              </a:defRPr>
            </a:lvl1pPr>
            <a:extLst/>
          </a:lstStyle>
          <a:p>
            <a:fld id="{E8E2F1F9-DF3C-40DE-A81E-85252611290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6" r:id="rId5"/>
  </p:sldLayoutIdLst>
  <p:txStyles>
    <p:titleStyle>
      <a:lvl1pPr algn="l" rtl="0" eaLnBrk="1" latinLnBrk="0" hangingPunct="1">
        <a:spcBef>
          <a:spcPct val="0"/>
        </a:spcBef>
        <a:buNone/>
        <a:defRPr kumimoji="0" sz="3600" b="1" kern="1200">
          <a:solidFill>
            <a:srgbClr val="0070C0"/>
          </a:solidFill>
          <a:effectLst/>
          <a:latin typeface="Arial Narrow" pitchFamily="34" charset="0"/>
          <a:ea typeface="+mj-ea"/>
          <a:cs typeface="+mj-cs"/>
        </a:defRPr>
      </a:lvl1pPr>
      <a:extLst/>
    </p:titleStyle>
    <p:bodyStyle>
      <a:lvl1pPr marL="265176" indent="-265176" algn="l" rtl="0" eaLnBrk="1" latinLnBrk="0" hangingPunct="1">
        <a:spcBef>
          <a:spcPts val="250"/>
        </a:spcBef>
        <a:buClr>
          <a:srgbClr val="003E6C"/>
        </a:buClr>
        <a:buSzPct val="80000"/>
        <a:buFont typeface="Wingdings" pitchFamily="2" charset="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rgbClr val="003E6C"/>
        </a:buClr>
        <a:buSzPct val="100000"/>
        <a:buFont typeface="Arial" pitchFamily="34" charset="0"/>
        <a:buChar char="•"/>
        <a:defRPr kumimoji="0" sz="2400" kern="1200">
          <a:solidFill>
            <a:schemeClr val="tx1"/>
          </a:solidFill>
          <a:latin typeface="+mn-lt"/>
          <a:ea typeface="+mn-ea"/>
          <a:cs typeface="+mn-cs"/>
        </a:defRPr>
      </a:lvl2pPr>
      <a:lvl3pPr marL="786384" indent="-182880" algn="l" rtl="0" eaLnBrk="1" latinLnBrk="0" hangingPunct="1">
        <a:spcBef>
          <a:spcPts val="250"/>
        </a:spcBef>
        <a:buClr>
          <a:srgbClr val="003E6C"/>
        </a:buClr>
        <a:buSzPct val="100000"/>
        <a:buFont typeface="Wingdings 2" pitchFamily="18" charset="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rgbClr val="003E6C"/>
        </a:buClr>
        <a:buSzPct val="112000"/>
        <a:buFont typeface="Verdana" pitchFamily="34" charset="0"/>
        <a:buChar char="­"/>
        <a:defRPr kumimoji="0" sz="1900" kern="1200">
          <a:solidFill>
            <a:schemeClr val="tx1"/>
          </a:solidFill>
          <a:latin typeface="+mn-lt"/>
          <a:ea typeface="+mn-ea"/>
          <a:cs typeface="+mn-cs"/>
        </a:defRPr>
      </a:lvl4pPr>
      <a:lvl5pPr marL="1280160" indent="-182880" algn="l" rtl="0" eaLnBrk="1" latinLnBrk="0" hangingPunct="1">
        <a:spcBef>
          <a:spcPts val="250"/>
        </a:spcBef>
        <a:buClr>
          <a:srgbClr val="003E6C"/>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828800"/>
          </a:xfrm>
        </p:spPr>
        <p:txBody>
          <a:bodyPr>
            <a:normAutofit/>
          </a:bodyPr>
          <a:lstStyle/>
          <a:p>
            <a:r>
              <a:rPr lang="en-US" sz="8000" dirty="0"/>
              <a:t>FBI 2019</a:t>
            </a:r>
          </a:p>
        </p:txBody>
      </p:sp>
      <p:sp>
        <p:nvSpPr>
          <p:cNvPr id="3" name="Subtitle 2"/>
          <p:cNvSpPr>
            <a:spLocks noGrp="1"/>
          </p:cNvSpPr>
          <p:nvPr>
            <p:ph type="subTitle" idx="1"/>
          </p:nvPr>
        </p:nvSpPr>
        <p:spPr>
          <a:xfrm>
            <a:off x="1219200" y="2125639"/>
            <a:ext cx="7772400" cy="914400"/>
          </a:xfrm>
        </p:spPr>
        <p:txBody>
          <a:bodyPr>
            <a:normAutofit/>
          </a:bodyPr>
          <a:lstStyle/>
          <a:p>
            <a:r>
              <a:rPr lang="km-KH" sz="2800" b="1" dirty="0"/>
              <a:t>សេចក្តីសង្ខេបអំពីទេសចរណ៍ផ្លូវភេទលើកុមារ</a:t>
            </a:r>
            <a:endParaRPr lang="en-US" sz="2800" b="1" dirty="0"/>
          </a:p>
          <a:p>
            <a:r>
              <a:rPr lang="en-US" sz="2400" b="1" dirty="0"/>
              <a:t>CHILD SEX TOURISM BRIEFING</a:t>
            </a:r>
          </a:p>
        </p:txBody>
      </p:sp>
      <p:pic>
        <p:nvPicPr>
          <p:cNvPr id="12" name="Picture 11" descr="FBI-Seal.png"/>
          <p:cNvPicPr>
            <a:picLocks noChangeAspect="1"/>
          </p:cNvPicPr>
          <p:nvPr/>
        </p:nvPicPr>
        <p:blipFill>
          <a:blip r:embed="rId3" cstate="print"/>
          <a:stretch>
            <a:fillRect/>
          </a:stretch>
        </p:blipFill>
        <p:spPr>
          <a:xfrm>
            <a:off x="304801" y="143302"/>
            <a:ext cx="1905000" cy="195453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4425" y="3048000"/>
            <a:ext cx="3914775" cy="1943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m-KH" dirty="0">
                <a:cs typeface="+mn-cs"/>
              </a:rPr>
              <a:t>ទីតាំងជាមូលដ្ឋាននៃការធ្វើអាជីវកម្ម  </a:t>
            </a:r>
            <a:r>
              <a:rPr lang="km-KH" sz="2400" dirty="0">
                <a:cs typeface="+mn-cs"/>
              </a:rPr>
              <a:t>(</a:t>
            </a:r>
            <a:r>
              <a:rPr lang="en-US" sz="2400" dirty="0">
                <a:cs typeface="+mn-cs"/>
              </a:rPr>
              <a:t>ESTABLISHMENT-BASED EXPLOITATION</a:t>
            </a:r>
            <a:r>
              <a:rPr lang="km-KH" sz="2400" dirty="0">
                <a:cs typeface="+mn-cs"/>
              </a:rPr>
              <a:t>)</a:t>
            </a:r>
            <a:endParaRPr lang="en-US" dirty="0">
              <a:cs typeface="+mn-cs"/>
            </a:endParaRPr>
          </a:p>
        </p:txBody>
      </p:sp>
      <p:sp>
        <p:nvSpPr>
          <p:cNvPr id="3" name="Content Placeholder 2"/>
          <p:cNvSpPr>
            <a:spLocks noGrp="1"/>
          </p:cNvSpPr>
          <p:nvPr>
            <p:ph idx="1"/>
          </p:nvPr>
        </p:nvSpPr>
        <p:spPr>
          <a:solidFill>
            <a:schemeClr val="bg2"/>
          </a:solidFill>
        </p:spPr>
        <p:txBody>
          <a:bodyPr>
            <a:normAutofit/>
          </a:bodyPr>
          <a:lstStyle/>
          <a:p>
            <a:r>
              <a:rPr lang="km-KH" sz="3200" dirty="0">
                <a:solidFill>
                  <a:srgbClr val="002060"/>
                </a:solidFill>
              </a:rPr>
              <a:t>ផ្ទះបន</a:t>
            </a:r>
          </a:p>
          <a:p>
            <a:r>
              <a:rPr lang="km-KH" sz="3200" dirty="0">
                <a:solidFill>
                  <a:srgbClr val="002060"/>
                </a:solidFill>
              </a:rPr>
              <a:t>បៀហ្គាដិន</a:t>
            </a:r>
          </a:p>
          <a:p>
            <a:r>
              <a:rPr lang="km-KH" sz="3200" dirty="0">
                <a:solidFill>
                  <a:srgbClr val="002060"/>
                </a:solidFill>
              </a:rPr>
              <a:t>ខារ៉ាអូខេ</a:t>
            </a:r>
          </a:p>
          <a:p>
            <a:r>
              <a:rPr lang="km-KH" sz="3200" dirty="0">
                <a:solidFill>
                  <a:srgbClr val="002060"/>
                </a:solidFill>
              </a:rPr>
              <a:t>បន្ទប់ម៉ាស្សា</a:t>
            </a:r>
            <a:endParaRPr lang="en-US" sz="3200" dirty="0">
              <a:solidFill>
                <a:srgbClr val="002060"/>
              </a:solidFill>
            </a:endParaRPr>
          </a:p>
          <a:p>
            <a:r>
              <a:rPr lang="km-KH" sz="3200" dirty="0">
                <a:solidFill>
                  <a:srgbClr val="002060"/>
                </a:solidFill>
              </a:rPr>
              <a:t>ណៃក្លឹប/បារ</a:t>
            </a:r>
            <a:endParaRPr lang="en-US" sz="3200" dirty="0">
              <a:solidFill>
                <a:srgbClr val="002060"/>
              </a:solidFill>
            </a:endParaRPr>
          </a:p>
          <a:p>
            <a:endParaRPr lang="en-US" sz="3200" dirty="0"/>
          </a:p>
        </p:txBody>
      </p:sp>
      <p:pic>
        <p:nvPicPr>
          <p:cNvPr id="5" name="Picture 2"/>
          <p:cNvPicPr>
            <a:picLocks noChangeAspect="1" noChangeArrowheads="1"/>
          </p:cNvPicPr>
          <p:nvPr/>
        </p:nvPicPr>
        <p:blipFill>
          <a:blip r:embed="rId2" cstate="print"/>
          <a:srcRect/>
          <a:stretch>
            <a:fillRect/>
          </a:stretch>
        </p:blipFill>
        <p:spPr bwMode="auto">
          <a:xfrm>
            <a:off x="4074156" y="1447800"/>
            <a:ext cx="4444202" cy="3164650"/>
          </a:xfrm>
          <a:prstGeom prst="rect">
            <a:avLst/>
          </a:prstGeom>
          <a:noFill/>
          <a:ln w="9525">
            <a:noFill/>
            <a:miter lim="800000"/>
            <a:headEnd/>
            <a:tailEnd/>
          </a:ln>
          <a:effectLst/>
        </p:spPr>
      </p:pic>
    </p:spTree>
    <p:extLst>
      <p:ext uri="{BB962C8B-B14F-4D97-AF65-F5344CB8AC3E}">
        <p14:creationId xmlns:p14="http://schemas.microsoft.com/office/powerpoint/2010/main" val="332253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m-KH" sz="3200" dirty="0">
                <a:solidFill>
                  <a:srgbClr val="002060"/>
                </a:solidFill>
                <a:cs typeface="+mn-cs"/>
              </a:rPr>
              <a:t>តាមផ្លូវ / តាមគ្រួសារ </a:t>
            </a:r>
            <a:r>
              <a:rPr lang="km-KH" dirty="0">
                <a:solidFill>
                  <a:srgbClr val="002060"/>
                </a:solidFill>
                <a:cs typeface="+mn-cs"/>
              </a:rPr>
              <a:t> (</a:t>
            </a:r>
            <a:r>
              <a:rPr lang="en-US" sz="2400" dirty="0">
                <a:cs typeface="+mn-cs"/>
              </a:rPr>
              <a:t>STREET/FAMILY-BASED</a:t>
            </a:r>
            <a:r>
              <a:rPr lang="km-KH" sz="2400" dirty="0">
                <a:cs typeface="+mn-cs"/>
              </a:rPr>
              <a:t>)</a:t>
            </a:r>
            <a:endParaRPr lang="en-US" sz="3200" dirty="0">
              <a:cs typeface="+mn-cs"/>
            </a:endParaRPr>
          </a:p>
        </p:txBody>
      </p:sp>
      <p:sp>
        <p:nvSpPr>
          <p:cNvPr id="3" name="Content Placeholder 2"/>
          <p:cNvSpPr>
            <a:spLocks noGrp="1"/>
          </p:cNvSpPr>
          <p:nvPr>
            <p:ph idx="1"/>
          </p:nvPr>
        </p:nvSpPr>
        <p:spPr>
          <a:xfrm>
            <a:off x="685800" y="1296537"/>
            <a:ext cx="7848600" cy="2850252"/>
          </a:xfrm>
          <a:solidFill>
            <a:schemeClr val="bg2"/>
          </a:solidFill>
        </p:spPr>
        <p:txBody>
          <a:bodyPr>
            <a:normAutofit/>
          </a:bodyPr>
          <a:lstStyle/>
          <a:p>
            <a:pPr marL="342900" lvl="0" indent="-342900" eaLnBrk="0" fontAlgn="base" hangingPunct="0">
              <a:spcBef>
                <a:spcPct val="20000"/>
              </a:spcBef>
              <a:spcAft>
                <a:spcPct val="0"/>
              </a:spcAft>
              <a:buClrTx/>
              <a:buSzTx/>
              <a:buFontTx/>
              <a:buChar char="•"/>
              <a:defRPr/>
            </a:pPr>
            <a:r>
              <a:rPr lang="km-KH" sz="2400" kern="0" dirty="0">
                <a:solidFill>
                  <a:srgbClr val="002060"/>
                </a:solidFill>
              </a:rPr>
              <a:t>តាមឆ្នេរសមុទ្រ</a:t>
            </a:r>
          </a:p>
          <a:p>
            <a:pPr marL="342900" lvl="0" indent="-342900" eaLnBrk="0" fontAlgn="base" hangingPunct="0">
              <a:spcBef>
                <a:spcPct val="20000"/>
              </a:spcBef>
              <a:spcAft>
                <a:spcPct val="0"/>
              </a:spcAft>
              <a:buClrTx/>
              <a:buSzTx/>
              <a:buFontTx/>
              <a:buChar char="•"/>
              <a:defRPr/>
            </a:pPr>
            <a:r>
              <a:rPr lang="km-KH" sz="2400" kern="0" dirty="0">
                <a:solidFill>
                  <a:srgbClr val="002060"/>
                </a:solidFill>
              </a:rPr>
              <a:t>ការទាក់ទាញអ្នកទេសចរណ៍</a:t>
            </a:r>
            <a:endParaRPr lang="en-US" sz="2400" kern="0" dirty="0">
              <a:solidFill>
                <a:srgbClr val="002060"/>
              </a:solidFill>
            </a:endParaRPr>
          </a:p>
          <a:p>
            <a:pPr marL="342900" lvl="0" indent="-342900" eaLnBrk="0" fontAlgn="base" hangingPunct="0">
              <a:spcBef>
                <a:spcPct val="20000"/>
              </a:spcBef>
              <a:spcAft>
                <a:spcPct val="0"/>
              </a:spcAft>
              <a:buClrTx/>
              <a:buSzTx/>
              <a:buFontTx/>
              <a:buChar char="•"/>
              <a:defRPr/>
            </a:pPr>
            <a:r>
              <a:rPr lang="km-KH" sz="2400" kern="0" dirty="0">
                <a:solidFill>
                  <a:srgbClr val="002060"/>
                </a:solidFill>
              </a:rPr>
              <a:t>តាមភោជនីយដ្ឋាន/កន្លែង</a:t>
            </a:r>
          </a:p>
          <a:p>
            <a:pPr marL="0" lvl="0" indent="0" eaLnBrk="0" fontAlgn="base" hangingPunct="0">
              <a:spcBef>
                <a:spcPct val="20000"/>
              </a:spcBef>
              <a:spcAft>
                <a:spcPct val="0"/>
              </a:spcAft>
              <a:buClrTx/>
              <a:buSzTx/>
              <a:buNone/>
              <a:defRPr/>
            </a:pPr>
            <a:r>
              <a:rPr lang="km-KH" sz="2400" kern="0" dirty="0">
                <a:solidFill>
                  <a:srgbClr val="002060"/>
                </a:solidFill>
              </a:rPr>
              <a:t>    ជនបរទេស</a:t>
            </a:r>
          </a:p>
          <a:p>
            <a:pPr marL="342900" lvl="0" indent="-342900" eaLnBrk="0" fontAlgn="base" hangingPunct="0">
              <a:spcBef>
                <a:spcPct val="20000"/>
              </a:spcBef>
              <a:spcAft>
                <a:spcPct val="0"/>
              </a:spcAft>
              <a:buClrTx/>
              <a:buSzTx/>
              <a:buFontTx/>
              <a:buChar char="•"/>
              <a:defRPr/>
            </a:pPr>
            <a:r>
              <a:rPr lang="km-KH" sz="2400" kern="0" dirty="0">
                <a:solidFill>
                  <a:srgbClr val="002060"/>
                </a:solidFill>
              </a:rPr>
              <a:t>តំបន់ដាច់ស្រយាលជាមួយ</a:t>
            </a:r>
          </a:p>
          <a:p>
            <a:pPr marL="0" lvl="0" indent="0" eaLnBrk="0" fontAlgn="base" hangingPunct="0">
              <a:spcBef>
                <a:spcPct val="20000"/>
              </a:spcBef>
              <a:spcAft>
                <a:spcPct val="0"/>
              </a:spcAft>
              <a:buClrTx/>
              <a:buSzTx/>
              <a:buNone/>
              <a:defRPr/>
            </a:pPr>
            <a:r>
              <a:rPr lang="km-KH" sz="2400" kern="0" dirty="0">
                <a:solidFill>
                  <a:srgbClr val="002060"/>
                </a:solidFill>
              </a:rPr>
              <a:t>    គ្រួសារក្រីក្រ</a:t>
            </a:r>
            <a:endParaRPr lang="en-US" sz="2400" kern="0" dirty="0">
              <a:solidFill>
                <a:srgbClr val="002060"/>
              </a:solidFill>
            </a:endParaRPr>
          </a:p>
          <a:p>
            <a:endParaRPr lang="en-US" sz="2400" dirty="0">
              <a:solidFill>
                <a:srgbClr val="002060"/>
              </a:solidFill>
            </a:endParaRPr>
          </a:p>
        </p:txBody>
      </p:sp>
      <p:pic>
        <p:nvPicPr>
          <p:cNvPr id="4" name="Picture 3"/>
          <p:cNvPicPr>
            <a:picLocks noChangeAspect="1" noChangeArrowheads="1"/>
          </p:cNvPicPr>
          <p:nvPr/>
        </p:nvPicPr>
        <p:blipFill>
          <a:blip r:embed="rId3" cstate="print"/>
          <a:srcRect/>
          <a:stretch>
            <a:fillRect/>
          </a:stretch>
        </p:blipFill>
        <p:spPr bwMode="auto">
          <a:xfrm>
            <a:off x="768801" y="4087929"/>
            <a:ext cx="2888799" cy="2411176"/>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5867400" y="1371600"/>
            <a:ext cx="2465403" cy="2545452"/>
          </a:xfrm>
          <a:prstGeom prst="rect">
            <a:avLst/>
          </a:prstGeom>
          <a:noFill/>
          <a:ln w="9525">
            <a:noFill/>
            <a:miter lim="800000"/>
            <a:headEnd/>
            <a:tailEnd/>
          </a:ln>
        </p:spPr>
      </p:pic>
      <p:pic>
        <p:nvPicPr>
          <p:cNvPr id="6" name="Content Placeholder 10" descr="Haley Dennis 1.JPG"/>
          <p:cNvPicPr>
            <a:picLocks noChangeAspect="1"/>
          </p:cNvPicPr>
          <p:nvPr/>
        </p:nvPicPr>
        <p:blipFill rotWithShape="1">
          <a:blip r:embed="rId5" cstate="print"/>
          <a:srcRect b="20385"/>
          <a:stretch/>
        </p:blipFill>
        <p:spPr bwMode="auto">
          <a:xfrm>
            <a:off x="4298344" y="4114800"/>
            <a:ext cx="4083656" cy="2438400"/>
          </a:xfrm>
          <a:prstGeom prst="rect">
            <a:avLst/>
          </a:prstGeom>
          <a:noFill/>
          <a:ln w="9525">
            <a:noFill/>
            <a:miter lim="800000"/>
            <a:headEnd/>
            <a:tailEnd/>
          </a:ln>
        </p:spPr>
      </p:pic>
    </p:spTree>
    <p:extLst>
      <p:ext uri="{BB962C8B-B14F-4D97-AF65-F5344CB8AC3E}">
        <p14:creationId xmlns:p14="http://schemas.microsoft.com/office/powerpoint/2010/main" val="171761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m-KH" kern="0" dirty="0">
                <a:solidFill>
                  <a:srgbClr val="002060"/>
                </a:solidFill>
                <a:cs typeface="+mn-cs"/>
              </a:rPr>
              <a:t>ការចូលរួមរបស់អ្នកមានវិជ្ជាជីវៈ</a:t>
            </a:r>
            <a:endParaRPr lang="en-US" dirty="0">
              <a:cs typeface="+mn-cs"/>
            </a:endParaRPr>
          </a:p>
        </p:txBody>
      </p:sp>
      <p:sp>
        <p:nvSpPr>
          <p:cNvPr id="3" name="Content Placeholder 2"/>
          <p:cNvSpPr>
            <a:spLocks noGrp="1"/>
          </p:cNvSpPr>
          <p:nvPr>
            <p:ph idx="1"/>
          </p:nvPr>
        </p:nvSpPr>
        <p:spPr>
          <a:solidFill>
            <a:schemeClr val="bg2"/>
          </a:solidFill>
        </p:spPr>
        <p:txBody>
          <a:bodyPr>
            <a:normAutofit lnSpcReduction="10000"/>
          </a:bodyPr>
          <a:lstStyle/>
          <a:p>
            <a:r>
              <a:rPr lang="km-KH" dirty="0">
                <a:solidFill>
                  <a:srgbClr val="002060"/>
                </a:solidFill>
              </a:rPr>
              <a:t>គ្រូបង្រៀន,​ អង្គការដែលធ្វើការជាមួយកុមារ,​កុមារកំព្រា, ពេទ្យកុមារ អ្នកស្ម័គ្រចិត្ត</a:t>
            </a:r>
            <a:endParaRPr lang="en-US" dirty="0">
              <a:solidFill>
                <a:srgbClr val="002060"/>
              </a:solidFill>
            </a:endParaRPr>
          </a:p>
          <a:p>
            <a:pPr lvl="1"/>
            <a:r>
              <a:rPr lang="en-US" dirty="0">
                <a:solidFill>
                  <a:srgbClr val="002060"/>
                </a:solidFill>
              </a:rPr>
              <a:t>“</a:t>
            </a:r>
            <a:r>
              <a:rPr lang="en-US" dirty="0" err="1">
                <a:solidFill>
                  <a:srgbClr val="002060"/>
                </a:solidFill>
              </a:rPr>
              <a:t>Volun</a:t>
            </a:r>
            <a:r>
              <a:rPr lang="en-US" dirty="0">
                <a:solidFill>
                  <a:srgbClr val="002060"/>
                </a:solidFill>
              </a:rPr>
              <a:t>-tourism” </a:t>
            </a:r>
          </a:p>
          <a:p>
            <a:pPr lvl="1"/>
            <a:r>
              <a:rPr lang="en-US" dirty="0">
                <a:solidFill>
                  <a:srgbClr val="002060"/>
                </a:solidFill>
              </a:rPr>
              <a:t>“</a:t>
            </a:r>
            <a:r>
              <a:rPr lang="km-KH" dirty="0">
                <a:solidFill>
                  <a:srgbClr val="002060"/>
                </a:solidFill>
              </a:rPr>
              <a:t>ទេសចរណ៍កុមារកំព្រា</a:t>
            </a:r>
            <a:r>
              <a:rPr lang="en-US" dirty="0">
                <a:solidFill>
                  <a:srgbClr val="002060"/>
                </a:solidFill>
              </a:rPr>
              <a:t>”</a:t>
            </a:r>
            <a:endParaRPr lang="en-US" sz="2800" dirty="0">
              <a:solidFill>
                <a:srgbClr val="002060"/>
              </a:solidFill>
            </a:endParaRPr>
          </a:p>
          <a:p>
            <a:r>
              <a:rPr lang="km-KH" dirty="0">
                <a:solidFill>
                  <a:srgbClr val="002060"/>
                </a:solidFill>
              </a:rPr>
              <a:t>ឥរិយាបទមិនមែនជាអ្នក</a:t>
            </a:r>
          </a:p>
          <a:p>
            <a:pPr marL="0" indent="0">
              <a:buNone/>
            </a:pPr>
            <a:r>
              <a:rPr lang="km-KH" dirty="0">
                <a:solidFill>
                  <a:srgbClr val="002060"/>
                </a:solidFill>
              </a:rPr>
              <a:t>   បន្ថយហានិភ័យ</a:t>
            </a:r>
            <a:endParaRPr lang="en-US" dirty="0">
              <a:solidFill>
                <a:srgbClr val="002060"/>
              </a:solidFill>
            </a:endParaRPr>
          </a:p>
          <a:p>
            <a:pPr marL="457200" lvl="1" indent="0"/>
            <a:r>
              <a:rPr lang="en-US" dirty="0">
                <a:solidFill>
                  <a:srgbClr val="002060"/>
                </a:solidFill>
              </a:rPr>
              <a:t> </a:t>
            </a:r>
            <a:r>
              <a:rPr lang="km-KH" dirty="0">
                <a:solidFill>
                  <a:srgbClr val="002060"/>
                </a:solidFill>
              </a:rPr>
              <a:t>ជននោះអាចធ្វើបានទាំងពីរ </a:t>
            </a:r>
          </a:p>
          <a:p>
            <a:pPr marL="457200" lvl="1" indent="0">
              <a:buNone/>
            </a:pPr>
            <a:r>
              <a:rPr lang="km-KH" dirty="0">
                <a:solidFill>
                  <a:srgbClr val="002060"/>
                </a:solidFill>
              </a:rPr>
              <a:t>ល្អ និងអាក្រក់</a:t>
            </a:r>
            <a:endParaRPr lang="en-US" dirty="0">
              <a:solidFill>
                <a:srgbClr val="002060"/>
              </a:solidFill>
            </a:endParaRPr>
          </a:p>
          <a:p>
            <a:endParaRPr lang="en-US" dirty="0"/>
          </a:p>
        </p:txBody>
      </p:sp>
      <p:pic>
        <p:nvPicPr>
          <p:cNvPr id="4" name="Picture 2" descr="C:\Users\jeff\Desktop\ICMEC Conference - Manila\Volunteer Tourism pi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2247" y="2286000"/>
            <a:ext cx="3202153"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33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237" y="5257800"/>
            <a:ext cx="7924800" cy="1133856"/>
          </a:xfrm>
        </p:spPr>
        <p:txBody>
          <a:bodyPr>
            <a:noAutofit/>
          </a:bodyPr>
          <a:lstStyle/>
          <a:p>
            <a:pPr algn="l"/>
            <a:r>
              <a:rPr lang="km-KH" sz="8000" dirty="0">
                <a:solidFill>
                  <a:schemeClr val="bg1"/>
                </a:solidFill>
                <a:latin typeface="+mn-lt"/>
              </a:rPr>
              <a:t>ទស្សនវិស័យ</a:t>
            </a:r>
            <a:endParaRPr lang="en-US" sz="4400" b="1" dirty="0">
              <a:solidFill>
                <a:schemeClr val="bg1"/>
              </a:solidFill>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442"/>
            <a:ext cx="9133764" cy="4995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FBI</a:t>
            </a:r>
            <a:r>
              <a:rPr lang="km-KH" dirty="0"/>
              <a:t> </a:t>
            </a:r>
            <a:r>
              <a:rPr lang="km-KH" sz="3200" dirty="0">
                <a:cs typeface="+mn-cs"/>
              </a:rPr>
              <a:t>បច្ចុប្បន្ន </a:t>
            </a:r>
            <a:endParaRPr lang="en-US" dirty="0">
              <a:cs typeface="+mn-cs"/>
            </a:endParaRPr>
          </a:p>
        </p:txBody>
      </p:sp>
      <p:sp>
        <p:nvSpPr>
          <p:cNvPr id="3" name="Content Placeholder 2"/>
          <p:cNvSpPr>
            <a:spLocks noGrp="1"/>
          </p:cNvSpPr>
          <p:nvPr>
            <p:ph idx="1"/>
          </p:nvPr>
        </p:nvSpPr>
        <p:spPr>
          <a:xfrm>
            <a:off x="685800" y="1447800"/>
            <a:ext cx="7848600" cy="4876800"/>
          </a:xfrm>
          <a:solidFill>
            <a:schemeClr val="bg2"/>
          </a:solidFill>
          <a:ln>
            <a:solidFill>
              <a:schemeClr val="accent1"/>
            </a:solidFill>
          </a:ln>
        </p:spPr>
        <p:txBody>
          <a:bodyPr>
            <a:normAutofit fontScale="70000" lnSpcReduction="20000"/>
          </a:bodyPr>
          <a:lstStyle/>
          <a:p>
            <a:pPr>
              <a:lnSpc>
                <a:spcPct val="170000"/>
              </a:lnSpc>
              <a:spcBef>
                <a:spcPts val="0"/>
              </a:spcBef>
              <a:spcAft>
                <a:spcPts val="0"/>
              </a:spcAft>
            </a:pPr>
            <a:r>
              <a:rPr lang="km-KH" dirty="0"/>
              <a:t>ការឈានមុខផ្នែកព័ត៌មានចារកម្ម និងផ្តោតសំខាន់លើការគំរាម</a:t>
            </a:r>
          </a:p>
          <a:p>
            <a:pPr>
              <a:lnSpc>
                <a:spcPct val="170000"/>
              </a:lnSpc>
              <a:spcBef>
                <a:spcPts val="0"/>
              </a:spcBef>
              <a:spcAft>
                <a:spcPts val="0"/>
              </a:spcAft>
            </a:pPr>
            <a:r>
              <a:rPr lang="km-KH" dirty="0"/>
              <a:t>ស្ថាប័នសន្តិសុខជាតិ រួមនឹងព័ត៌មានចារកម្ម និងការទទួលខុសត្រូវការពង្រឹងការអនុវត្តច្បាប់</a:t>
            </a:r>
          </a:p>
          <a:p>
            <a:pPr>
              <a:lnSpc>
                <a:spcPct val="170000"/>
              </a:lnSpc>
              <a:spcBef>
                <a:spcPts val="0"/>
              </a:spcBef>
              <a:spcAft>
                <a:spcPts val="0"/>
              </a:spcAft>
            </a:pPr>
            <a:r>
              <a:rPr lang="km-KH" dirty="0"/>
              <a:t>កម្មាភិបាលនៃភ្នាក់ងារមានចំនួន៣៦.០០០នាក់ មានអ្នកវិភាគ មានបុគ្គលិកវិជ្ជាជីវៈ</a:t>
            </a:r>
          </a:p>
          <a:p>
            <a:pPr>
              <a:lnSpc>
                <a:spcPct val="170000"/>
              </a:lnSpc>
              <a:spcBef>
                <a:spcPts val="0"/>
              </a:spcBef>
              <a:spcAft>
                <a:spcPts val="0"/>
              </a:spcAft>
            </a:pPr>
            <a:r>
              <a:rPr lang="km-KH" dirty="0"/>
              <a:t>ការពារសហរដ្ឋអាមេរិកពីការវាយប្រហារដោយភេរវកម្ម, ការស៊ើបការសម្ងាត់ ការវាយប្រហារ/ឧក្រឹដ្ឋកម្មតាមអនឡាញ និងការគំរាមកំហែងធំៗរបស់ឧក្រឹដ្ឋជន</a:t>
            </a:r>
          </a:p>
          <a:p>
            <a:pPr>
              <a:lnSpc>
                <a:spcPct val="170000"/>
              </a:lnSpc>
              <a:spcBef>
                <a:spcPts val="0"/>
              </a:spcBef>
              <a:spcAft>
                <a:spcPts val="0"/>
              </a:spcAft>
            </a:pPr>
            <a:r>
              <a:rPr lang="km-KH" dirty="0"/>
              <a:t>ផ្តល់ឲ្យដៃគូររបស់យើងនូវសេវាកម្ម, ការគាំទ្រ, ការបណ្តុះបណ្តាល និងភាពជាអ្នកដឹកនាំ</a:t>
            </a:r>
            <a:endParaRPr lang="en-US" dirty="0"/>
          </a:p>
          <a:p>
            <a:endParaRPr lang="en-US" dirty="0"/>
          </a:p>
          <a:p>
            <a:endParaRPr lang="en-US" dirty="0"/>
          </a:p>
          <a:p>
            <a:endParaRPr lang="en-US" dirty="0"/>
          </a:p>
          <a:p>
            <a:endParaRPr lang="en-US" dirty="0"/>
          </a:p>
          <a:p>
            <a:endParaRPr lang="en-US" dirty="0"/>
          </a:p>
        </p:txBody>
      </p:sp>
      <p:sp>
        <p:nvSpPr>
          <p:cNvPr id="6" name="Slide Number Placeholder 5"/>
          <p:cNvSpPr>
            <a:spLocks noGrp="1"/>
          </p:cNvSpPr>
          <p:nvPr>
            <p:ph type="sldNum" sz="quarter" idx="12"/>
          </p:nvPr>
        </p:nvSpPr>
        <p:spPr>
          <a:xfrm>
            <a:off x="8348328" y="6111875"/>
            <a:ext cx="457200" cy="365125"/>
          </a:xfrm>
        </p:spPr>
        <p:txBody>
          <a:bodyPr/>
          <a:lstStyle>
            <a:lvl1pPr>
              <a:defRPr>
                <a:solidFill>
                  <a:srgbClr val="003E6C"/>
                </a:solidFill>
              </a:defRPr>
            </a:lvl1pPr>
            <a:extLst/>
          </a:lstStyle>
          <a:p>
            <a:fld id="{E8E2F1F9-DF3C-40DE-A81E-85252611290F}" type="slidenum">
              <a:rPr lang="en-US" smtClean="0"/>
              <a:pPr/>
              <a:t>3</a:t>
            </a:fld>
            <a:endParaRPr lang="en-US" dirty="0"/>
          </a:p>
        </p:txBody>
      </p:sp>
      <p:sp>
        <p:nvSpPr>
          <p:cNvPr id="7" name="Date Placeholder 24"/>
          <p:cNvSpPr>
            <a:spLocks noGrp="1"/>
          </p:cNvSpPr>
          <p:nvPr>
            <p:ph type="dt" sz="half" idx="2"/>
          </p:nvPr>
        </p:nvSpPr>
        <p:spPr>
          <a:xfrm>
            <a:off x="457200" y="6111875"/>
            <a:ext cx="2286000" cy="365125"/>
          </a:xfrm>
          <a:prstGeom prst="rect">
            <a:avLst/>
          </a:prstGeom>
        </p:spPr>
        <p:txBody>
          <a:bodyPr vert="horz" anchor="b"/>
          <a:lstStyle>
            <a:lvl1pPr algn="l" eaLnBrk="1" latinLnBrk="0" hangingPunct="1">
              <a:defRPr kumimoji="0" sz="800">
                <a:solidFill>
                  <a:srgbClr val="003E6C"/>
                </a:solidFill>
              </a:defRPr>
            </a:lvl1pPr>
            <a:extLst/>
          </a:lstStyle>
          <a:p>
            <a:r>
              <a:rPr lang="en-US" dirty="0"/>
              <a:t>FBI 2013 TRANSITION BRIEFING</a:t>
            </a:r>
          </a:p>
        </p:txBody>
      </p:sp>
      <p:sp>
        <p:nvSpPr>
          <p:cNvPr id="8" name="Footer Placeholder 17"/>
          <p:cNvSpPr>
            <a:spLocks noGrp="1"/>
          </p:cNvSpPr>
          <p:nvPr>
            <p:ph type="ftr" sz="quarter" idx="3"/>
          </p:nvPr>
        </p:nvSpPr>
        <p:spPr>
          <a:xfrm>
            <a:off x="3581400" y="6111875"/>
            <a:ext cx="2286000" cy="365125"/>
          </a:xfrm>
          <a:prstGeom prst="rect">
            <a:avLst/>
          </a:prstGeom>
        </p:spPr>
        <p:txBody>
          <a:bodyPr vert="horz" anchor="b"/>
          <a:lstStyle>
            <a:lvl1pPr algn="ctr" eaLnBrk="1" latinLnBrk="0" hangingPunct="1">
              <a:defRPr kumimoji="0" sz="800" b="1">
                <a:solidFill>
                  <a:srgbClr val="003E6C"/>
                </a:solidFill>
                <a:effectLst/>
              </a:defRPr>
            </a:lvl1pPr>
            <a:extLst/>
          </a:lstStyle>
          <a:p>
            <a:r>
              <a:rPr lang="en-US" dirty="0"/>
              <a:t>U//FOUO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136855"/>
            <a:ext cx="8305799" cy="5492545"/>
          </a:xfrm>
          <a:prstGeom prst="rect">
            <a:avLst/>
          </a:prstGeom>
        </p:spPr>
      </p:pic>
      <p:sp>
        <p:nvSpPr>
          <p:cNvPr id="2" name="Title 1"/>
          <p:cNvSpPr>
            <a:spLocks noGrp="1"/>
          </p:cNvSpPr>
          <p:nvPr>
            <p:ph type="title"/>
          </p:nvPr>
        </p:nvSpPr>
        <p:spPr/>
        <p:txBody>
          <a:bodyPr/>
          <a:lstStyle/>
          <a:p>
            <a:r>
              <a:rPr lang="en-US" dirty="0"/>
              <a:t>FBI HEADQUARTERS</a:t>
            </a:r>
          </a:p>
        </p:txBody>
      </p:sp>
      <p:sp>
        <p:nvSpPr>
          <p:cNvPr id="3" name="Content Placeholder 2"/>
          <p:cNvSpPr>
            <a:spLocks noGrp="1"/>
          </p:cNvSpPr>
          <p:nvPr>
            <p:ph idx="1"/>
          </p:nvPr>
        </p:nvSpPr>
        <p:spPr>
          <a:xfrm>
            <a:off x="685800" y="1295400"/>
            <a:ext cx="7848600" cy="4876800"/>
          </a:xfrm>
          <a:solidFill>
            <a:schemeClr val="bg2"/>
          </a:solidFill>
        </p:spPr>
        <p:txBody>
          <a:bodyPr>
            <a:noAutofit/>
          </a:bodyPr>
          <a:lstStyle/>
          <a:p>
            <a:pPr marL="0" indent="0">
              <a:lnSpc>
                <a:spcPct val="170000"/>
              </a:lnSpc>
              <a:spcBef>
                <a:spcPts val="0"/>
              </a:spcBef>
              <a:spcAft>
                <a:spcPts val="0"/>
              </a:spcAft>
              <a:buClr>
                <a:srgbClr val="003E6C"/>
              </a:buClr>
              <a:buNone/>
            </a:pPr>
            <a:r>
              <a:rPr lang="km-KH" sz="1200" dirty="0"/>
              <a:t>         បុគ្គលិកនៃទីបញ្ជាការកណ្តាលរបស់ភ្នាក់ងារ</a:t>
            </a:r>
            <a:r>
              <a:rPr lang="en-US" sz="1200" dirty="0"/>
              <a:t> FBI</a:t>
            </a:r>
            <a:r>
              <a:rPr lang="km-KH" sz="1200" dirty="0"/>
              <a:t> ក្នុងទីក្រុងវ៉ាស៊ិនតោន រៀបចំ និង សម្របសម្រួល សកម្មភាព</a:t>
            </a:r>
            <a:r>
              <a:rPr lang="en-US" sz="1200" dirty="0"/>
              <a:t> FBI</a:t>
            </a:r>
            <a:r>
              <a:rPr lang="km-KH" sz="1200" dirty="0"/>
              <a:t> នៅជុំវិញពិភពលោក កំណត់អាទិភាពសំខាន់ៗសម្រាប់ការស៊ើបអង្កេត, សកម្មភាពព័ត៌មានចារកម្មក្រៅប្រទេស និងករណីធំៗជាច្រើនផ្សេងទៀត, គ្រប់គ្រងធនធាន បច្ចេកវិជ្ជា និងបុគ្គលិក</a:t>
            </a:r>
          </a:p>
          <a:p>
            <a:pPr marL="0" indent="0">
              <a:lnSpc>
                <a:spcPct val="170000"/>
              </a:lnSpc>
              <a:spcBef>
                <a:spcPts val="0"/>
              </a:spcBef>
              <a:spcAft>
                <a:spcPts val="0"/>
              </a:spcAft>
              <a:buClr>
                <a:srgbClr val="003E6C"/>
              </a:buClr>
              <a:buNone/>
            </a:pPr>
            <a:r>
              <a:rPr lang="km-KH" sz="1200" dirty="0">
                <a:solidFill>
                  <a:schemeClr val="tx1">
                    <a:lumMod val="85000"/>
                    <a:lumOff val="15000"/>
                  </a:schemeClr>
                </a:solidFill>
              </a:rPr>
              <a:t>        ដោយសារ </a:t>
            </a:r>
            <a:r>
              <a:rPr lang="en-US" sz="1200" dirty="0">
                <a:solidFill>
                  <a:schemeClr val="tx1">
                    <a:lumMod val="85000"/>
                    <a:lumOff val="15000"/>
                  </a:schemeClr>
                </a:solidFill>
              </a:rPr>
              <a:t>FBI</a:t>
            </a:r>
            <a:r>
              <a:rPr lang="km-KH" sz="1200" dirty="0">
                <a:solidFill>
                  <a:schemeClr val="tx1">
                    <a:lumMod val="85000"/>
                    <a:lumOff val="15000"/>
                  </a:schemeClr>
                </a:solidFill>
              </a:rPr>
              <a:t> បានវិវត្តរីកចម្រើន មុខងារខ្លះរបស់ទីបញ្ជាការកណ្តាលត្រូវបានប្តូរទៅកាន់ទីតាំងផ្សេង៖</a:t>
            </a:r>
          </a:p>
          <a:p>
            <a:pPr lvl="1">
              <a:lnSpc>
                <a:spcPct val="170000"/>
              </a:lnSpc>
              <a:spcBef>
                <a:spcPts val="0"/>
              </a:spcBef>
              <a:spcAft>
                <a:spcPts val="0"/>
              </a:spcAft>
              <a:buClr>
                <a:srgbClr val="003E6C"/>
              </a:buClr>
              <a:buFont typeface="Wingdings" panose="05000000000000000000" pitchFamily="2" charset="2"/>
              <a:buChar char="Ø"/>
            </a:pPr>
            <a:r>
              <a:rPr lang="km-KH" sz="1050" dirty="0">
                <a:solidFill>
                  <a:schemeClr val="tx1">
                    <a:lumMod val="85000"/>
                    <a:lumOff val="15000"/>
                  </a:schemeClr>
                </a:solidFill>
              </a:rPr>
              <a:t>មន្ទីរពិសោធន៍ </a:t>
            </a:r>
            <a:r>
              <a:rPr lang="en-US" sz="1050" dirty="0">
                <a:solidFill>
                  <a:schemeClr val="tx1">
                    <a:lumMod val="85000"/>
                    <a:lumOff val="15000"/>
                  </a:schemeClr>
                </a:solidFill>
              </a:rPr>
              <a:t>FBI</a:t>
            </a:r>
            <a:r>
              <a:rPr lang="km-KH" sz="1050" dirty="0">
                <a:solidFill>
                  <a:schemeClr val="tx1">
                    <a:lumMod val="85000"/>
                    <a:lumOff val="15000"/>
                  </a:schemeClr>
                </a:solidFill>
              </a:rPr>
              <a:t>, អង្គភាពបច្ចេកវិជ្ជាប្រតិបត្តិការ និងបណ្ឌិតសភា </a:t>
            </a:r>
            <a:r>
              <a:rPr lang="en-US" sz="1050" dirty="0">
                <a:solidFill>
                  <a:schemeClr val="tx1">
                    <a:lumMod val="85000"/>
                    <a:lumOff val="15000"/>
                  </a:schemeClr>
                </a:solidFill>
              </a:rPr>
              <a:t>FBI</a:t>
            </a:r>
            <a:r>
              <a:rPr lang="km-KH" sz="1050" dirty="0">
                <a:solidFill>
                  <a:schemeClr val="tx1">
                    <a:lumMod val="85000"/>
                    <a:lumOff val="15000"/>
                  </a:schemeClr>
                </a:solidFill>
              </a:rPr>
              <a:t> នៅក្នុង កង់ទីកូ (</a:t>
            </a:r>
            <a:r>
              <a:rPr lang="en-US" sz="1050" dirty="0">
                <a:solidFill>
                  <a:schemeClr val="tx1">
                    <a:lumMod val="85000"/>
                    <a:lumOff val="15000"/>
                  </a:schemeClr>
                </a:solidFill>
              </a:rPr>
              <a:t>Quantico</a:t>
            </a:r>
            <a:r>
              <a:rPr lang="km-KH" sz="1050" dirty="0">
                <a:solidFill>
                  <a:schemeClr val="tx1">
                    <a:lumMod val="85000"/>
                    <a:lumOff val="15000"/>
                  </a:schemeClr>
                </a:solidFill>
              </a:rPr>
              <a:t>), </a:t>
            </a:r>
            <a:r>
              <a:rPr lang="en-US" sz="1050" dirty="0">
                <a:solidFill>
                  <a:schemeClr val="tx1">
                    <a:lumMod val="85000"/>
                    <a:lumOff val="15000"/>
                  </a:schemeClr>
                </a:solidFill>
              </a:rPr>
              <a:t>VA</a:t>
            </a:r>
            <a:r>
              <a:rPr lang="km-KH" sz="1050" dirty="0">
                <a:solidFill>
                  <a:schemeClr val="tx1">
                    <a:lumMod val="85000"/>
                    <a:lumOff val="15000"/>
                  </a:schemeClr>
                </a:solidFill>
              </a:rPr>
              <a:t> </a:t>
            </a:r>
          </a:p>
          <a:p>
            <a:pPr lvl="1">
              <a:lnSpc>
                <a:spcPct val="170000"/>
              </a:lnSpc>
              <a:spcBef>
                <a:spcPts val="0"/>
              </a:spcBef>
              <a:spcAft>
                <a:spcPts val="0"/>
              </a:spcAft>
              <a:buClr>
                <a:srgbClr val="003E6C"/>
              </a:buClr>
              <a:buFont typeface="Wingdings" panose="05000000000000000000" pitchFamily="2" charset="2"/>
              <a:buChar char="Ø"/>
            </a:pPr>
            <a:r>
              <a:rPr lang="km-KH" sz="1050" dirty="0">
                <a:solidFill>
                  <a:schemeClr val="tx1">
                    <a:lumMod val="85000"/>
                    <a:lumOff val="15000"/>
                  </a:schemeClr>
                </a:solidFill>
              </a:rPr>
              <a:t>សេវាកម្មព័ត៌មានយុត្តិធម៌ព្រម្មទណ្ឌ (</a:t>
            </a:r>
            <a:r>
              <a:rPr lang="en-US" sz="1050" dirty="0">
                <a:solidFill>
                  <a:schemeClr val="tx1">
                    <a:lumMod val="85000"/>
                    <a:lumOff val="15000"/>
                  </a:schemeClr>
                </a:solidFill>
              </a:rPr>
              <a:t>CJIS) </a:t>
            </a:r>
            <a:r>
              <a:rPr lang="km-KH" sz="1050" dirty="0">
                <a:solidFill>
                  <a:schemeClr val="tx1">
                    <a:lumMod val="85000"/>
                    <a:lumOff val="15000"/>
                  </a:schemeClr>
                </a:solidFill>
              </a:rPr>
              <a:t>នៅ ក្លាកស្បឺក </a:t>
            </a:r>
            <a:r>
              <a:rPr lang="en-US" sz="1050" dirty="0">
                <a:solidFill>
                  <a:schemeClr val="tx1">
                    <a:lumMod val="85000"/>
                    <a:lumOff val="15000"/>
                  </a:schemeClr>
                </a:solidFill>
              </a:rPr>
              <a:t>Clarksburg</a:t>
            </a:r>
            <a:r>
              <a:rPr lang="km-KH" sz="1050" dirty="0">
                <a:solidFill>
                  <a:schemeClr val="tx1">
                    <a:lumMod val="85000"/>
                    <a:lumOff val="15000"/>
                  </a:schemeClr>
                </a:solidFill>
              </a:rPr>
              <a:t>, </a:t>
            </a:r>
            <a:r>
              <a:rPr lang="en-US" sz="1050" dirty="0">
                <a:solidFill>
                  <a:schemeClr val="tx1">
                    <a:lumMod val="85000"/>
                    <a:lumOff val="15000"/>
                  </a:schemeClr>
                </a:solidFill>
              </a:rPr>
              <a:t>WV</a:t>
            </a:r>
          </a:p>
          <a:p>
            <a:pPr lvl="1">
              <a:lnSpc>
                <a:spcPct val="170000"/>
              </a:lnSpc>
              <a:spcBef>
                <a:spcPts val="0"/>
              </a:spcBef>
              <a:spcAft>
                <a:spcPts val="0"/>
              </a:spcAft>
              <a:buClr>
                <a:srgbClr val="003E6C"/>
              </a:buClr>
              <a:buFont typeface="Wingdings" panose="05000000000000000000" pitchFamily="2" charset="2"/>
              <a:buChar char="Ø"/>
            </a:pPr>
            <a:r>
              <a:rPr lang="km-KH" sz="1050" dirty="0">
                <a:solidFill>
                  <a:schemeClr val="tx1">
                    <a:lumMod val="85000"/>
                    <a:lumOff val="15000"/>
                  </a:schemeClr>
                </a:solidFill>
              </a:rPr>
              <a:t>អង្គភាពប្រឆាំងភេរវកម្មរបស់</a:t>
            </a:r>
            <a:r>
              <a:rPr lang="en-US" sz="1050" dirty="0">
                <a:solidFill>
                  <a:schemeClr val="tx1">
                    <a:lumMod val="85000"/>
                    <a:lumOff val="15000"/>
                  </a:schemeClr>
                </a:solidFill>
              </a:rPr>
              <a:t> FBI</a:t>
            </a:r>
            <a:r>
              <a:rPr lang="km-KH" sz="1050" dirty="0">
                <a:solidFill>
                  <a:schemeClr val="tx1">
                    <a:lumMod val="85000"/>
                    <a:lumOff val="15000"/>
                  </a:schemeClr>
                </a:solidFill>
              </a:rPr>
              <a:t> មានទីតាំងនៅជាមួយផ្នែកប្រឆាំងភេរវកម្មរបស់</a:t>
            </a:r>
            <a:r>
              <a:rPr lang="en-US" sz="1050" dirty="0">
                <a:solidFill>
                  <a:schemeClr val="tx1">
                    <a:lumMod val="85000"/>
                    <a:lumOff val="15000"/>
                  </a:schemeClr>
                </a:solidFill>
              </a:rPr>
              <a:t> CIA</a:t>
            </a:r>
            <a:r>
              <a:rPr lang="km-KH" sz="1050" dirty="0">
                <a:solidFill>
                  <a:schemeClr val="tx1">
                    <a:lumMod val="85000"/>
                    <a:lumOff val="15000"/>
                  </a:schemeClr>
                </a:solidFill>
              </a:rPr>
              <a:t> និងមជ្ឈបណ្ឌលប្រឆាំងភេរវកម្មជាតិនៅ វើហ្ជីនៀ (</a:t>
            </a:r>
            <a:r>
              <a:rPr lang="en-US" sz="1050" dirty="0">
                <a:solidFill>
                  <a:schemeClr val="tx1">
                    <a:lumMod val="85000"/>
                    <a:lumOff val="15000"/>
                  </a:schemeClr>
                </a:solidFill>
              </a:rPr>
              <a:t>Virginia</a:t>
            </a:r>
            <a:r>
              <a:rPr lang="km-KH" sz="1050" dirty="0">
                <a:solidFill>
                  <a:schemeClr val="tx1">
                    <a:lumMod val="85000"/>
                    <a:lumOff val="15000"/>
                  </a:schemeClr>
                </a:solidFill>
              </a:rPr>
              <a:t>)	</a:t>
            </a:r>
          </a:p>
          <a:p>
            <a:pPr marL="0" indent="0">
              <a:buClr>
                <a:srgbClr val="003E6C"/>
              </a:buClr>
              <a:buNone/>
            </a:pPr>
            <a:r>
              <a:rPr lang="km-KH" sz="1200" dirty="0">
                <a:solidFill>
                  <a:schemeClr val="tx1">
                    <a:lumMod val="85000"/>
                    <a:lumOff val="15000"/>
                  </a:schemeClr>
                </a:solidFill>
              </a:rPr>
              <a:t>        ទីបញ្ជាការកណ្តាលរបស់ </a:t>
            </a:r>
            <a:r>
              <a:rPr lang="en-US" sz="1200" dirty="0">
                <a:solidFill>
                  <a:schemeClr val="tx1">
                    <a:lumMod val="85000"/>
                    <a:lumOff val="15000"/>
                  </a:schemeClr>
                </a:solidFill>
              </a:rPr>
              <a:t>FBI </a:t>
            </a:r>
            <a:r>
              <a:rPr lang="km-KH" sz="1200" dirty="0">
                <a:solidFill>
                  <a:schemeClr val="tx1">
                    <a:lumMod val="85000"/>
                    <a:lumOff val="15000"/>
                  </a:schemeClr>
                </a:solidFill>
              </a:rPr>
              <a:t>បានចែកចេញជា ៥ សាខាធំៗ ដែលសាខានីមួយៗ ចែកចេញជាផ្នែកៗជាច្រើន ហើយមានបេសកកម្ម៖</a:t>
            </a:r>
            <a:endParaRPr lang="en-US" sz="1200" dirty="0">
              <a:solidFill>
                <a:schemeClr val="tx1">
                  <a:lumMod val="85000"/>
                  <a:lumOff val="15000"/>
                </a:schemeClr>
              </a:solidFill>
            </a:endParaRPr>
          </a:p>
          <a:p>
            <a:pPr lvl="1">
              <a:lnSpc>
                <a:spcPct val="170000"/>
              </a:lnSpc>
              <a:spcBef>
                <a:spcPts val="0"/>
              </a:spcBef>
              <a:spcAft>
                <a:spcPts val="0"/>
              </a:spcAft>
              <a:buClr>
                <a:srgbClr val="003E6C"/>
              </a:buClr>
              <a:buFont typeface="Webdings" pitchFamily="18" charset="2"/>
              <a:buChar char="4"/>
            </a:pPr>
            <a:r>
              <a:rPr lang="km-KH" sz="1100" dirty="0">
                <a:solidFill>
                  <a:schemeClr val="tx1">
                    <a:lumMod val="85000"/>
                    <a:lumOff val="15000"/>
                  </a:schemeClr>
                </a:solidFill>
              </a:rPr>
              <a:t>សាខាសន្តិសុខជាតិ</a:t>
            </a:r>
            <a:endParaRPr lang="en-US" sz="1100" dirty="0">
              <a:solidFill>
                <a:schemeClr val="tx1">
                  <a:lumMod val="85000"/>
                  <a:lumOff val="15000"/>
                </a:schemeClr>
              </a:solidFill>
            </a:endParaRPr>
          </a:p>
          <a:p>
            <a:pPr lvl="1">
              <a:lnSpc>
                <a:spcPct val="170000"/>
              </a:lnSpc>
              <a:spcBef>
                <a:spcPts val="0"/>
              </a:spcBef>
              <a:spcAft>
                <a:spcPts val="0"/>
              </a:spcAft>
              <a:buClr>
                <a:srgbClr val="003E6C"/>
              </a:buClr>
              <a:buFont typeface="Webdings" pitchFamily="18" charset="2"/>
              <a:buChar char="4"/>
            </a:pPr>
            <a:r>
              <a:rPr lang="km-KH" sz="1100" dirty="0">
                <a:solidFill>
                  <a:schemeClr val="tx1">
                    <a:lumMod val="85000"/>
                    <a:lumOff val="15000"/>
                  </a:schemeClr>
                </a:solidFill>
              </a:rPr>
              <a:t>សាខាព្រហ្មទណ្ឌ, ប្រព័ន្ធអនឡាន, ខាងឆ្លើយតប និង ខាងសេវាកម្ម</a:t>
            </a:r>
            <a:endParaRPr lang="en-US" sz="1100" dirty="0">
              <a:solidFill>
                <a:schemeClr val="tx1">
                  <a:lumMod val="85000"/>
                  <a:lumOff val="15000"/>
                </a:schemeClr>
              </a:solidFill>
            </a:endParaRPr>
          </a:p>
          <a:p>
            <a:pPr lvl="1">
              <a:lnSpc>
                <a:spcPct val="170000"/>
              </a:lnSpc>
              <a:spcBef>
                <a:spcPts val="0"/>
              </a:spcBef>
              <a:spcAft>
                <a:spcPts val="0"/>
              </a:spcAft>
              <a:buClr>
                <a:srgbClr val="003E6C"/>
              </a:buClr>
              <a:buFont typeface="Webdings" pitchFamily="18" charset="2"/>
              <a:buChar char="4"/>
            </a:pPr>
            <a:r>
              <a:rPr lang="km-KH" sz="1100" dirty="0">
                <a:solidFill>
                  <a:schemeClr val="tx1">
                    <a:lumMod val="85000"/>
                    <a:lumOff val="15000"/>
                  </a:schemeClr>
                </a:solidFill>
              </a:rPr>
              <a:t>សាខាធនធានមនុស្ស</a:t>
            </a:r>
          </a:p>
          <a:p>
            <a:pPr lvl="1">
              <a:lnSpc>
                <a:spcPct val="170000"/>
              </a:lnSpc>
              <a:spcBef>
                <a:spcPts val="0"/>
              </a:spcBef>
              <a:spcAft>
                <a:spcPts val="0"/>
              </a:spcAft>
              <a:buClr>
                <a:srgbClr val="003E6C"/>
              </a:buClr>
              <a:buFont typeface="Webdings" pitchFamily="18" charset="2"/>
              <a:buChar char="4"/>
            </a:pPr>
            <a:r>
              <a:rPr lang="km-KH" sz="1100" dirty="0">
                <a:solidFill>
                  <a:schemeClr val="tx1">
                    <a:lumMod val="85000"/>
                    <a:lumOff val="15000"/>
                  </a:schemeClr>
                </a:solidFill>
              </a:rPr>
              <a:t>សាខាវិទ្យាសាស្រ្ត និងបច្ចេកវិទ្យា</a:t>
            </a:r>
          </a:p>
          <a:p>
            <a:pPr lvl="1">
              <a:lnSpc>
                <a:spcPct val="170000"/>
              </a:lnSpc>
              <a:spcBef>
                <a:spcPts val="0"/>
              </a:spcBef>
              <a:spcAft>
                <a:spcPts val="0"/>
              </a:spcAft>
              <a:buClr>
                <a:srgbClr val="003E6C"/>
              </a:buClr>
              <a:buFont typeface="Webdings" pitchFamily="18" charset="2"/>
              <a:buChar char="4"/>
            </a:pPr>
            <a:r>
              <a:rPr lang="km-KH" sz="1100" dirty="0">
                <a:solidFill>
                  <a:schemeClr val="tx1">
                    <a:lumMod val="85000"/>
                    <a:lumOff val="15000"/>
                  </a:schemeClr>
                </a:solidFill>
              </a:rPr>
              <a:t>សាខាព័ត៌មាន និងបច្ចេកវិទ្យា</a:t>
            </a:r>
            <a:endParaRPr lang="en-US" sz="1100" dirty="0">
              <a:solidFill>
                <a:schemeClr val="tx1">
                  <a:lumMod val="85000"/>
                  <a:lumOff val="15000"/>
                </a:schemeClr>
              </a:solidFill>
            </a:endParaRPr>
          </a:p>
        </p:txBody>
      </p:sp>
      <p:sp>
        <p:nvSpPr>
          <p:cNvPr id="7" name="Slide Number Placeholder 5"/>
          <p:cNvSpPr>
            <a:spLocks noGrp="1"/>
          </p:cNvSpPr>
          <p:nvPr>
            <p:ph type="sldNum" sz="quarter" idx="12"/>
          </p:nvPr>
        </p:nvSpPr>
        <p:spPr>
          <a:xfrm>
            <a:off x="8348328" y="6111875"/>
            <a:ext cx="457200" cy="365125"/>
          </a:xfrm>
        </p:spPr>
        <p:txBody>
          <a:bodyPr/>
          <a:lstStyle>
            <a:lvl1pPr>
              <a:defRPr>
                <a:solidFill>
                  <a:srgbClr val="003E6C"/>
                </a:solidFill>
              </a:defRPr>
            </a:lvl1pPr>
            <a:extLst/>
          </a:lstStyle>
          <a:p>
            <a:fld id="{E8E2F1F9-DF3C-40DE-A81E-85252611290F}" type="slidenum">
              <a:rPr lang="en-US" smtClean="0"/>
              <a:pPr/>
              <a:t>4</a:t>
            </a:fld>
            <a:endParaRPr lang="en-US" dirty="0"/>
          </a:p>
        </p:txBody>
      </p:sp>
      <p:sp>
        <p:nvSpPr>
          <p:cNvPr id="8" name="Date Placeholder 24"/>
          <p:cNvSpPr>
            <a:spLocks noGrp="1"/>
          </p:cNvSpPr>
          <p:nvPr>
            <p:ph type="dt" sz="half" idx="2"/>
          </p:nvPr>
        </p:nvSpPr>
        <p:spPr>
          <a:xfrm>
            <a:off x="457200" y="6111875"/>
            <a:ext cx="2286000" cy="365125"/>
          </a:xfrm>
          <a:prstGeom prst="rect">
            <a:avLst/>
          </a:prstGeom>
        </p:spPr>
        <p:txBody>
          <a:bodyPr vert="horz" anchor="b"/>
          <a:lstStyle>
            <a:lvl1pPr algn="l" eaLnBrk="1" latinLnBrk="0" hangingPunct="1">
              <a:defRPr kumimoji="0" sz="800">
                <a:solidFill>
                  <a:srgbClr val="003E6C"/>
                </a:solidFill>
              </a:defRPr>
            </a:lvl1pPr>
            <a:extLst/>
          </a:lstStyle>
          <a:p>
            <a:r>
              <a:rPr lang="en-US" dirty="0"/>
              <a:t>FBI 2013 TRANSITION BRIEFING</a:t>
            </a:r>
          </a:p>
        </p:txBody>
      </p:sp>
      <p:sp>
        <p:nvSpPr>
          <p:cNvPr id="9" name="Footer Placeholder 17"/>
          <p:cNvSpPr>
            <a:spLocks noGrp="1"/>
          </p:cNvSpPr>
          <p:nvPr>
            <p:ph type="ftr" sz="quarter" idx="3"/>
          </p:nvPr>
        </p:nvSpPr>
        <p:spPr>
          <a:xfrm>
            <a:off x="3581400" y="6111875"/>
            <a:ext cx="2286000" cy="365125"/>
          </a:xfrm>
          <a:prstGeom prst="rect">
            <a:avLst/>
          </a:prstGeom>
        </p:spPr>
        <p:txBody>
          <a:bodyPr vert="horz" anchor="b"/>
          <a:lstStyle>
            <a:lvl1pPr algn="ctr" eaLnBrk="1" latinLnBrk="0" hangingPunct="1">
              <a:defRPr kumimoji="0" sz="800" b="1">
                <a:solidFill>
                  <a:srgbClr val="003E6C"/>
                </a:solidFill>
                <a:effectLst/>
              </a:defRPr>
            </a:lvl1pPr>
            <a:extLst/>
          </a:lstStyle>
          <a:p>
            <a:r>
              <a:rPr lang="en-US" dirty="0"/>
              <a:t>U//FOUO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25" y="152400"/>
            <a:ext cx="7315200" cy="762001"/>
          </a:xfrm>
        </p:spPr>
        <p:txBody>
          <a:bodyPr/>
          <a:lstStyle/>
          <a:p>
            <a:r>
              <a:rPr lang="km-KH" sz="2400" dirty="0">
                <a:cs typeface="+mn-cs"/>
              </a:rPr>
              <a:t>ការិយាល័យមូលដ្ឋានរបស់ </a:t>
            </a:r>
            <a:r>
              <a:rPr lang="en-US" sz="2400" dirty="0">
                <a:cs typeface="+mn-cs"/>
              </a:rPr>
              <a:t>FBI  </a:t>
            </a:r>
            <a:r>
              <a:rPr lang="en-US" sz="2000" b="0" dirty="0"/>
              <a:t>(FBI FIELD OFFICES)</a:t>
            </a:r>
            <a:endParaRPr lang="en-US" b="0" dirty="0"/>
          </a:p>
        </p:txBody>
      </p:sp>
      <p:sp>
        <p:nvSpPr>
          <p:cNvPr id="4" name="Content Placeholder 2"/>
          <p:cNvSpPr txBox="1">
            <a:spLocks/>
          </p:cNvSpPr>
          <p:nvPr/>
        </p:nvSpPr>
        <p:spPr>
          <a:xfrm>
            <a:off x="838200" y="1828800"/>
            <a:ext cx="7848600" cy="2057400"/>
          </a:xfrm>
          <a:prstGeom prst="rect">
            <a:avLst/>
          </a:prstGeom>
          <a:noFill/>
        </p:spPr>
        <p:txBody>
          <a:bodyPr vert="horz" lIns="182880" tIns="91440">
            <a:normAutofit/>
          </a:bodyPr>
          <a:lstStyle/>
          <a:p>
            <a:pPr marL="265176" marR="0" lvl="0" indent="-265176" algn="ctr" defTabSz="914400" rtl="0" eaLnBrk="1" fontAlgn="auto" latinLnBrk="0" hangingPunct="1">
              <a:lnSpc>
                <a:spcPct val="100000"/>
              </a:lnSpc>
              <a:spcBef>
                <a:spcPts val="250"/>
              </a:spcBef>
              <a:spcAft>
                <a:spcPts val="1200"/>
              </a:spcAft>
              <a:buClr>
                <a:schemeClr val="accent3">
                  <a:lumMod val="75000"/>
                </a:schemeClr>
              </a:buClr>
              <a:buSzPct val="80000"/>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p:cNvSpPr>
            <a:spLocks noGrp="1"/>
          </p:cNvSpPr>
          <p:nvPr>
            <p:ph idx="1"/>
          </p:nvPr>
        </p:nvSpPr>
        <p:spPr>
          <a:xfrm>
            <a:off x="685800" y="1143000"/>
            <a:ext cx="7772400" cy="3429000"/>
          </a:xfrm>
          <a:solidFill>
            <a:schemeClr val="bg2"/>
          </a:solidFill>
        </p:spPr>
        <p:txBody>
          <a:bodyPr>
            <a:noAutofit/>
          </a:bodyPr>
          <a:lstStyle/>
          <a:p>
            <a:pPr>
              <a:lnSpc>
                <a:spcPct val="150000"/>
              </a:lnSpc>
              <a:spcBef>
                <a:spcPts val="0"/>
              </a:spcBef>
              <a:spcAft>
                <a:spcPts val="0"/>
              </a:spcAft>
              <a:buFont typeface="Webdings" pitchFamily="18" charset="2"/>
              <a:buChar char="4"/>
            </a:pPr>
            <a:r>
              <a:rPr lang="km-KH" sz="1400" dirty="0"/>
              <a:t>ការងារ​ធំតូចរបស់ </a:t>
            </a:r>
            <a:r>
              <a:rPr lang="en-US" sz="1400" dirty="0"/>
              <a:t>FBI</a:t>
            </a:r>
            <a:r>
              <a:rPr lang="km-KH" sz="1400" dirty="0"/>
              <a:t> បានដាក់នៅ ៥៦​ការិយាល័យ ហើយដែលមានផ្កាយរណបប្រហែល ៣៨០ ការិយាល័យផ្កាយរណប (</a:t>
            </a:r>
            <a:r>
              <a:rPr lang="en-US" sz="1400" dirty="0"/>
              <a:t>satellite offices)</a:t>
            </a:r>
            <a:r>
              <a:rPr lang="km-KH" sz="1400" dirty="0"/>
              <a:t> ដែលគេស្គាល់ថាជាភ្នាក់ងារប្រចាំភូមិសាស្រ្ត។ ក្នុងការិយាល័យទាំងនេះមាន ភ្នាក់ងារពិសេស អ្នកវិភាគព័ត៌មានចារកម្ម និងអ្នកវិជ្ជាជីវៈផ្សេងៗទៀត អ្នកប្រមូលព័ត៌មានចារកម្ម និងធ្វើការស៊ើបអង្កេត កសាងករណីសម្រាប់ប្តឹងចោទប្រកាន់</a:t>
            </a:r>
            <a:r>
              <a:rPr lang="en-US" sz="1400" dirty="0"/>
              <a:t> </a:t>
            </a:r>
            <a:endParaRPr lang="km-KH" sz="1400" dirty="0"/>
          </a:p>
          <a:p>
            <a:pPr>
              <a:lnSpc>
                <a:spcPct val="150000"/>
              </a:lnSpc>
              <a:spcBef>
                <a:spcPts val="0"/>
              </a:spcBef>
              <a:spcAft>
                <a:spcPts val="0"/>
              </a:spcAft>
              <a:buFont typeface="Webdings" pitchFamily="18" charset="2"/>
              <a:buChar char="4"/>
            </a:pPr>
            <a:r>
              <a:rPr lang="km-KH" sz="1400" dirty="0"/>
              <a:t>ភ្នាក់ងារពិសេស </a:t>
            </a:r>
            <a:r>
              <a:rPr lang="en-US" sz="1400" dirty="0"/>
              <a:t>[Special Agent in Charge (SAC)]</a:t>
            </a:r>
            <a:r>
              <a:rPr lang="km-KH" sz="1400" dirty="0"/>
              <a:t> ទទួលបន្ទុកពិនិត្យលើការិយាល័យមូលដ្ឋាន។ </a:t>
            </a:r>
          </a:p>
          <a:p>
            <a:pPr marL="0" indent="0">
              <a:lnSpc>
                <a:spcPct val="150000"/>
              </a:lnSpc>
              <a:spcBef>
                <a:spcPts val="0"/>
              </a:spcBef>
              <a:spcAft>
                <a:spcPts val="0"/>
              </a:spcAft>
              <a:buNone/>
            </a:pPr>
            <a:r>
              <a:rPr lang="km-KH" sz="1400" dirty="0"/>
              <a:t>ការរិយាល័យមូលដ្ឋានធំជាងគេស្ថិតនៅក្នុងទីក្រុងញ៉ូយ៉ក </a:t>
            </a:r>
            <a:r>
              <a:rPr lang="en-US" sz="1400" dirty="0"/>
              <a:t>New York City, Los Angeles, </a:t>
            </a:r>
            <a:r>
              <a:rPr lang="km-KH" sz="1400" dirty="0"/>
              <a:t>និង</a:t>
            </a:r>
            <a:r>
              <a:rPr lang="en-US" sz="1400" dirty="0"/>
              <a:t> Washington, D.C</a:t>
            </a:r>
            <a:r>
              <a:rPr lang="km-KH" sz="1400" dirty="0"/>
              <a:t> ការិយាល័យនីមួយៗ ទទួលខុសត្រូវដោយ ឧបការីនាយកមួយរូប (</a:t>
            </a:r>
            <a:r>
              <a:rPr lang="en-US" sz="1400" dirty="0"/>
              <a:t>Assistant Director in Charge (ADIC)</a:t>
            </a:r>
          </a:p>
        </p:txBody>
      </p:sp>
      <p:pic>
        <p:nvPicPr>
          <p:cNvPr id="8" name="Picture 7" descr="FO-USA-map_PowerPoint.png"/>
          <p:cNvPicPr>
            <a:picLocks noChangeAspect="1"/>
          </p:cNvPicPr>
          <p:nvPr/>
        </p:nvPicPr>
        <p:blipFill>
          <a:blip r:embed="rId3" cstate="print"/>
          <a:stretch>
            <a:fillRect/>
          </a:stretch>
        </p:blipFill>
        <p:spPr>
          <a:xfrm>
            <a:off x="990600" y="3886200"/>
            <a:ext cx="7239000" cy="2971799"/>
          </a:xfrm>
          <a:prstGeom prst="rect">
            <a:avLst/>
          </a:prstGeom>
        </p:spPr>
      </p:pic>
      <p:sp>
        <p:nvSpPr>
          <p:cNvPr id="6" name="Slide Number Placeholder 5"/>
          <p:cNvSpPr>
            <a:spLocks noGrp="1"/>
          </p:cNvSpPr>
          <p:nvPr>
            <p:ph type="sldNum" sz="quarter" idx="12"/>
          </p:nvPr>
        </p:nvSpPr>
        <p:spPr>
          <a:xfrm>
            <a:off x="8348328" y="6111875"/>
            <a:ext cx="457200" cy="365125"/>
          </a:xfrm>
        </p:spPr>
        <p:txBody>
          <a:bodyPr/>
          <a:lstStyle>
            <a:lvl1pPr>
              <a:defRPr>
                <a:solidFill>
                  <a:srgbClr val="003E6C"/>
                </a:solidFill>
              </a:defRPr>
            </a:lvl1pPr>
            <a:extLst/>
          </a:lstStyle>
          <a:p>
            <a:fld id="{E8E2F1F9-DF3C-40DE-A81E-85252611290F}" type="slidenum">
              <a:rPr lang="en-US" smtClean="0"/>
              <a:pPr/>
              <a:t>5</a:t>
            </a:fld>
            <a:endParaRPr lang="en-US" dirty="0"/>
          </a:p>
        </p:txBody>
      </p:sp>
      <p:sp>
        <p:nvSpPr>
          <p:cNvPr id="7" name="Date Placeholder 24"/>
          <p:cNvSpPr>
            <a:spLocks noGrp="1"/>
          </p:cNvSpPr>
          <p:nvPr>
            <p:ph type="dt" sz="half" idx="2"/>
          </p:nvPr>
        </p:nvSpPr>
        <p:spPr>
          <a:xfrm>
            <a:off x="457200" y="6111875"/>
            <a:ext cx="2286000" cy="365125"/>
          </a:xfrm>
          <a:prstGeom prst="rect">
            <a:avLst/>
          </a:prstGeom>
        </p:spPr>
        <p:txBody>
          <a:bodyPr vert="horz" anchor="b"/>
          <a:lstStyle>
            <a:lvl1pPr algn="l" eaLnBrk="1" latinLnBrk="0" hangingPunct="1">
              <a:defRPr kumimoji="0" sz="800">
                <a:solidFill>
                  <a:srgbClr val="003E6C"/>
                </a:solidFill>
              </a:defRPr>
            </a:lvl1pPr>
            <a:extLst/>
          </a:lstStyle>
          <a:p>
            <a:r>
              <a:rPr lang="en-US" dirty="0"/>
              <a:t>FBI 2013 TRANSITION BRIEFING</a:t>
            </a:r>
          </a:p>
        </p:txBody>
      </p:sp>
      <p:sp>
        <p:nvSpPr>
          <p:cNvPr id="9" name="Footer Placeholder 17"/>
          <p:cNvSpPr>
            <a:spLocks noGrp="1"/>
          </p:cNvSpPr>
          <p:nvPr>
            <p:ph type="ftr" sz="quarter" idx="3"/>
          </p:nvPr>
        </p:nvSpPr>
        <p:spPr>
          <a:xfrm>
            <a:off x="3581400" y="6111875"/>
            <a:ext cx="2286000" cy="365125"/>
          </a:xfrm>
          <a:prstGeom prst="rect">
            <a:avLst/>
          </a:prstGeom>
        </p:spPr>
        <p:txBody>
          <a:bodyPr vert="horz" anchor="b"/>
          <a:lstStyle>
            <a:lvl1pPr algn="ctr" eaLnBrk="1" latinLnBrk="0" hangingPunct="1">
              <a:defRPr kumimoji="0" sz="800" b="1">
                <a:solidFill>
                  <a:srgbClr val="003E6C"/>
                </a:solidFill>
                <a:effectLst/>
              </a:defRPr>
            </a:lvl1pPr>
            <a:extLst/>
          </a:lstStyle>
          <a:p>
            <a:r>
              <a:rPr lang="en-US" dirty="0"/>
              <a:t>U//FOUO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m-KH" sz="2400" dirty="0">
                <a:cs typeface="+mn-cs"/>
              </a:rPr>
              <a:t>ការិយាល័យអន្តរជាតិ ឬ ការិយាល័យអនុព័ន្ធច្បាប់ </a:t>
            </a:r>
            <a:r>
              <a:rPr lang="km-KH" sz="2000" b="0" dirty="0">
                <a:cs typeface="+mn-cs"/>
              </a:rPr>
              <a:t>(</a:t>
            </a:r>
            <a:r>
              <a:rPr lang="en-US" sz="2000" b="0" dirty="0">
                <a:cs typeface="+mn-cs"/>
              </a:rPr>
              <a:t>INTERNATIONAL OFFICES – LEGATS</a:t>
            </a:r>
            <a:r>
              <a:rPr lang="km-KH" sz="2000" b="0" dirty="0">
                <a:cs typeface="+mn-cs"/>
              </a:rPr>
              <a:t>)</a:t>
            </a:r>
            <a:endParaRPr lang="en-US" sz="2000" b="0" dirty="0">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17" y="2743200"/>
            <a:ext cx="7233983" cy="4099453"/>
          </a:xfrm>
          <a:prstGeom prst="rect">
            <a:avLst/>
          </a:prstGeom>
        </p:spPr>
      </p:pic>
      <p:sp>
        <p:nvSpPr>
          <p:cNvPr id="3" name="Content Placeholder 2"/>
          <p:cNvSpPr>
            <a:spLocks noGrp="1"/>
          </p:cNvSpPr>
          <p:nvPr>
            <p:ph idx="1"/>
          </p:nvPr>
        </p:nvSpPr>
        <p:spPr>
          <a:xfrm>
            <a:off x="423528" y="1148854"/>
            <a:ext cx="7924800" cy="1731882"/>
          </a:xfrm>
          <a:solidFill>
            <a:schemeClr val="bg2"/>
          </a:solidFill>
        </p:spPr>
        <p:txBody>
          <a:bodyPr>
            <a:normAutofit/>
          </a:bodyPr>
          <a:lstStyle/>
          <a:p>
            <a:pPr>
              <a:spcBef>
                <a:spcPts val="0"/>
              </a:spcBef>
              <a:spcAft>
                <a:spcPts val="0"/>
              </a:spcAft>
              <a:buFont typeface="Webdings" pitchFamily="18" charset="2"/>
              <a:buChar char="4"/>
            </a:pPr>
            <a:r>
              <a:rPr lang="km-KH" sz="1400" dirty="0"/>
              <a:t>មានការិយាល័យអន្តរជាតិចំនួន៦៣ ដែលគេស្គាល់ថាជាការិយាល័យអនុព័ន្ធច្បាប់ </a:t>
            </a:r>
            <a:r>
              <a:rPr lang="en-US" sz="1400" dirty="0"/>
              <a:t>(Legal Attachés or LEGATS) — </a:t>
            </a:r>
            <a:r>
              <a:rPr lang="km-KH" sz="1400" dirty="0"/>
              <a:t>និងមានការិយាល័យរងចំនួន១៥ (</a:t>
            </a:r>
            <a:r>
              <a:rPr lang="en-US" sz="1400" dirty="0"/>
              <a:t>15 </a:t>
            </a:r>
            <a:r>
              <a:rPr lang="en-US" sz="1400" dirty="0" err="1"/>
              <a:t>legat</a:t>
            </a:r>
            <a:r>
              <a:rPr lang="en-US" sz="1400" dirty="0"/>
              <a:t> sub-offices</a:t>
            </a:r>
            <a:r>
              <a:rPr lang="km-KH" sz="1400" dirty="0"/>
              <a:t>) សម្រាប់សម្របសម្រួលការងាររបស់ </a:t>
            </a:r>
            <a:r>
              <a:rPr lang="en-US" sz="1400" dirty="0"/>
              <a:t>FBI</a:t>
            </a:r>
            <a:r>
              <a:rPr lang="km-KH" sz="1400" dirty="0"/>
              <a:t> ជាមួយនឹងភ្នាក់ងារព័ត៌មានចារកម្ម និងភ្នាក់ងារពង្រឹងច្បាប់ទូទាំងពិភពលោក</a:t>
            </a:r>
          </a:p>
          <a:p>
            <a:pPr>
              <a:spcBef>
                <a:spcPts val="0"/>
              </a:spcBef>
              <a:spcAft>
                <a:spcPts val="0"/>
              </a:spcAft>
              <a:buFont typeface="Webdings" pitchFamily="18" charset="2"/>
              <a:buChar char="4"/>
            </a:pPr>
            <a:r>
              <a:rPr lang="km-KH" sz="1400" dirty="0"/>
              <a:t>ការិយាល័យនីមួយស្ថិតនៅជាមួយស្ថានទូតសហរដ្ឋអាមេរិក និងដឹកនាំដោយភ្នាក់ងារពិសេស (</a:t>
            </a:r>
            <a:r>
              <a:rPr lang="en-US" sz="1400" dirty="0"/>
              <a:t>special agent</a:t>
            </a:r>
            <a:r>
              <a:rPr lang="km-KH" sz="1400" dirty="0"/>
              <a:t>)</a:t>
            </a:r>
            <a:endParaRPr lang="en-US" sz="1400" dirty="0"/>
          </a:p>
          <a:p>
            <a:pPr>
              <a:spcBef>
                <a:spcPts val="0"/>
              </a:spcBef>
              <a:spcAft>
                <a:spcPts val="0"/>
              </a:spcAft>
              <a:buFont typeface="Webdings" pitchFamily="18" charset="2"/>
              <a:buChar char="4"/>
            </a:pPr>
            <a:r>
              <a:rPr lang="km-KH" sz="1400" dirty="0"/>
              <a:t>ការងារការិយាល័យច្បាប់ធ្វើការជាមួយភ្នាក់ងារពង្រឹងច្បាប់ និងសន្តិសុខក្នុងប្រទេសជាម្ចាស់ផ្ទះដើម្បីសម្របសម្រួលការស៊ើបអង្កេតដែលជាផលប្រយោជន៍រួម</a:t>
            </a:r>
            <a:endParaRPr lang="en-US" sz="1400" dirty="0"/>
          </a:p>
        </p:txBody>
      </p:sp>
      <p:sp>
        <p:nvSpPr>
          <p:cNvPr id="6" name="Slide Number Placeholder 5"/>
          <p:cNvSpPr>
            <a:spLocks noGrp="1"/>
          </p:cNvSpPr>
          <p:nvPr>
            <p:ph type="sldNum" sz="quarter" idx="12"/>
          </p:nvPr>
        </p:nvSpPr>
        <p:spPr>
          <a:xfrm>
            <a:off x="8348328" y="6111875"/>
            <a:ext cx="457200" cy="365125"/>
          </a:xfrm>
        </p:spPr>
        <p:txBody>
          <a:bodyPr/>
          <a:lstStyle>
            <a:lvl1pPr>
              <a:defRPr>
                <a:solidFill>
                  <a:srgbClr val="003E6C"/>
                </a:solidFill>
              </a:defRPr>
            </a:lvl1pPr>
            <a:extLst/>
          </a:lstStyle>
          <a:p>
            <a:fld id="{E8E2F1F9-DF3C-40DE-A81E-85252611290F}" type="slidenum">
              <a:rPr lang="en-US" smtClean="0"/>
              <a:pPr/>
              <a:t>6</a:t>
            </a:fld>
            <a:endParaRPr lang="en-US" dirty="0"/>
          </a:p>
        </p:txBody>
      </p:sp>
      <p:sp>
        <p:nvSpPr>
          <p:cNvPr id="7" name="Date Placeholder 24"/>
          <p:cNvSpPr>
            <a:spLocks noGrp="1"/>
          </p:cNvSpPr>
          <p:nvPr>
            <p:ph type="dt" sz="half" idx="2"/>
          </p:nvPr>
        </p:nvSpPr>
        <p:spPr>
          <a:xfrm>
            <a:off x="457200" y="6111875"/>
            <a:ext cx="2286000" cy="365125"/>
          </a:xfrm>
          <a:prstGeom prst="rect">
            <a:avLst/>
          </a:prstGeom>
        </p:spPr>
        <p:txBody>
          <a:bodyPr vert="horz" anchor="b"/>
          <a:lstStyle>
            <a:lvl1pPr algn="l" eaLnBrk="1" latinLnBrk="0" hangingPunct="1">
              <a:defRPr kumimoji="0" sz="800">
                <a:solidFill>
                  <a:srgbClr val="003E6C"/>
                </a:solidFill>
              </a:defRPr>
            </a:lvl1pPr>
            <a:extLst/>
          </a:lstStyle>
          <a:p>
            <a:r>
              <a:rPr lang="en-US" dirty="0"/>
              <a:t>FBI 2013 TRANSITION BRIEFING</a:t>
            </a:r>
          </a:p>
        </p:txBody>
      </p:sp>
      <p:sp>
        <p:nvSpPr>
          <p:cNvPr id="8" name="Footer Placeholder 17"/>
          <p:cNvSpPr>
            <a:spLocks noGrp="1"/>
          </p:cNvSpPr>
          <p:nvPr>
            <p:ph type="ftr" sz="quarter" idx="3"/>
          </p:nvPr>
        </p:nvSpPr>
        <p:spPr>
          <a:xfrm>
            <a:off x="3581400" y="6111875"/>
            <a:ext cx="2286000" cy="365125"/>
          </a:xfrm>
          <a:prstGeom prst="rect">
            <a:avLst/>
          </a:prstGeom>
        </p:spPr>
        <p:txBody>
          <a:bodyPr vert="horz" anchor="b"/>
          <a:lstStyle>
            <a:lvl1pPr algn="ctr" eaLnBrk="1" latinLnBrk="0" hangingPunct="1">
              <a:defRPr kumimoji="0" sz="800" b="1">
                <a:solidFill>
                  <a:srgbClr val="003E6C"/>
                </a:solidFill>
                <a:effectLst/>
              </a:defRPr>
            </a:lvl1pPr>
            <a:extLst/>
          </a:lstStyle>
          <a:p>
            <a:r>
              <a:rPr lang="en-US" dirty="0"/>
              <a:t>U//FOUO</a:t>
            </a:r>
          </a:p>
        </p:txBody>
      </p:sp>
      <p:sp>
        <p:nvSpPr>
          <p:cNvPr id="9" name="5-Point Star 8"/>
          <p:cNvSpPr/>
          <p:nvPr/>
        </p:nvSpPr>
        <p:spPr>
          <a:xfrm>
            <a:off x="6837218" y="5441373"/>
            <a:ext cx="73152" cy="73152"/>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solidFill>
                  <a:srgbClr val="002060"/>
                </a:solidFill>
                <a:cs typeface="+mn-cs"/>
              </a:rPr>
              <a:t>     </a:t>
            </a:r>
            <a:r>
              <a:rPr lang="km-KH" sz="2400" dirty="0">
                <a:solidFill>
                  <a:srgbClr val="002060"/>
                </a:solidFill>
                <a:cs typeface="+mn-cs"/>
              </a:rPr>
              <a:t>ទេសចរណ៍ផ្លូវភេទលើកុមារ </a:t>
            </a:r>
            <a:r>
              <a:rPr lang="km-KH" sz="2000" b="0" dirty="0">
                <a:solidFill>
                  <a:srgbClr val="002060"/>
                </a:solidFill>
                <a:cs typeface="+mn-cs"/>
              </a:rPr>
              <a:t>(</a:t>
            </a:r>
            <a:r>
              <a:rPr lang="en-US" sz="2000" b="0" dirty="0">
                <a:solidFill>
                  <a:srgbClr val="002060"/>
                </a:solidFill>
                <a:cs typeface="+mn-cs"/>
              </a:rPr>
              <a:t>CHILD SEX TOURISM</a:t>
            </a:r>
            <a:r>
              <a:rPr lang="km-KH" sz="2000" b="0" dirty="0">
                <a:solidFill>
                  <a:srgbClr val="002060"/>
                </a:solidFill>
                <a:cs typeface="+mn-cs"/>
              </a:rPr>
              <a:t>)</a:t>
            </a:r>
            <a:endParaRPr lang="en-US" sz="2000" b="0" dirty="0">
              <a:cs typeface="+mn-cs"/>
            </a:endParaRPr>
          </a:p>
        </p:txBody>
      </p:sp>
      <p:pic>
        <p:nvPicPr>
          <p:cNvPr id="4" name="Picture 4"/>
          <p:cNvPicPr>
            <a:picLocks noGrp="1" noChangeAspect="1" noChangeArrowheads="1"/>
          </p:cNvPicPr>
          <p:nvPr>
            <p:ph idx="1"/>
          </p:nvPr>
        </p:nvPicPr>
        <p:blipFill>
          <a:blip r:embed="rId2" cstate="print"/>
          <a:srcRect/>
          <a:stretch>
            <a:fillRect/>
          </a:stretch>
        </p:blipFill>
        <p:spPr bwMode="auto">
          <a:xfrm>
            <a:off x="457200" y="1143000"/>
            <a:ext cx="8305800" cy="5562600"/>
          </a:xfrm>
          <a:prstGeom prst="rect">
            <a:avLst/>
          </a:prstGeom>
          <a:noFill/>
          <a:ln w="9525">
            <a:noFill/>
            <a:miter lim="800000"/>
            <a:headEnd/>
            <a:tailEnd/>
          </a:ln>
        </p:spPr>
      </p:pic>
    </p:spTree>
    <p:extLst>
      <p:ext uri="{BB962C8B-B14F-4D97-AF65-F5344CB8AC3E}">
        <p14:creationId xmlns:p14="http://schemas.microsoft.com/office/powerpoint/2010/main" val="242200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m-KH" dirty="0">
                <a:solidFill>
                  <a:srgbClr val="002060"/>
                </a:solidFill>
                <a:cs typeface="+mn-cs"/>
              </a:rPr>
              <a:t>ជនល្មើសទេសចរណ៍ផ្លូវភេទលើកុមារ </a:t>
            </a:r>
            <a:endParaRPr lang="en-US" dirty="0">
              <a:cs typeface="+mn-cs"/>
            </a:endParaRPr>
          </a:p>
        </p:txBody>
      </p:sp>
      <p:sp>
        <p:nvSpPr>
          <p:cNvPr id="3" name="Content Placeholder 2"/>
          <p:cNvSpPr>
            <a:spLocks noGrp="1"/>
          </p:cNvSpPr>
          <p:nvPr>
            <p:ph idx="1"/>
          </p:nvPr>
        </p:nvSpPr>
        <p:spPr>
          <a:xfrm>
            <a:off x="685800" y="1447800"/>
            <a:ext cx="7848600" cy="4876800"/>
          </a:xfrm>
          <a:solidFill>
            <a:schemeClr val="bg2"/>
          </a:solidFill>
        </p:spPr>
        <p:txBody>
          <a:bodyPr>
            <a:normAutofit fontScale="85000" lnSpcReduction="10000"/>
          </a:bodyPr>
          <a:lstStyle/>
          <a:p>
            <a:pPr>
              <a:defRPr/>
            </a:pPr>
            <a:r>
              <a:rPr lang="km-KH" sz="2400" dirty="0">
                <a:solidFill>
                  <a:srgbClr val="002060"/>
                </a:solidFill>
              </a:rPr>
              <a:t>ភាគច្រើនជាមនុស្សប្រុស ហើយភាគច្រើនមានអាយុលើស ៥០ឆ្នាំ</a:t>
            </a:r>
          </a:p>
          <a:p>
            <a:pPr>
              <a:defRPr/>
            </a:pPr>
            <a:r>
              <a:rPr lang="km-KH" sz="2400" dirty="0">
                <a:solidFill>
                  <a:srgbClr val="002060"/>
                </a:solidFill>
              </a:rPr>
              <a:t>ជារឿយៗរកមុខនាទីណាដែលអាចចូលដល់កុមារ</a:t>
            </a:r>
          </a:p>
          <a:p>
            <a:pPr>
              <a:defRPr/>
            </a:pPr>
            <a:r>
              <a:rPr lang="km-KH" sz="2400" dirty="0">
                <a:solidFill>
                  <a:srgbClr val="002060"/>
                </a:solidFill>
              </a:rPr>
              <a:t>ធ្វើសនិទានកម្មនូវទង្វើរអាជីវកម្មផ្លូវភេទរបស់ពួកគេលើកុមារ</a:t>
            </a:r>
          </a:p>
          <a:p>
            <a:pPr lvl="1">
              <a:defRPr/>
            </a:pPr>
            <a:r>
              <a:rPr lang="km-KH" sz="2000" dirty="0">
                <a:solidFill>
                  <a:srgbClr val="002060"/>
                </a:solidFill>
              </a:rPr>
              <a:t>ឲ្យជឿថា ទេសចរណ៍ផ្លូវភេទលើកុមារ “អាចព្រមទទួលយកជាវប្បកិច្ច” </a:t>
            </a:r>
            <a:r>
              <a:rPr lang="km-KH" dirty="0">
                <a:solidFill>
                  <a:srgbClr val="002060"/>
                </a:solidFill>
              </a:rPr>
              <a:t>(</a:t>
            </a:r>
            <a:r>
              <a:rPr lang="en-US" dirty="0">
                <a:solidFill>
                  <a:srgbClr val="002060"/>
                </a:solidFill>
              </a:rPr>
              <a:t>culturally acceptable</a:t>
            </a:r>
            <a:r>
              <a:rPr lang="km-KH" dirty="0">
                <a:solidFill>
                  <a:srgbClr val="002060"/>
                </a:solidFill>
              </a:rPr>
              <a:t>)</a:t>
            </a:r>
            <a:endParaRPr lang="km-KH" sz="2800" dirty="0">
              <a:solidFill>
                <a:srgbClr val="002060"/>
              </a:solidFill>
            </a:endParaRPr>
          </a:p>
          <a:p>
            <a:pPr lvl="1">
              <a:defRPr/>
            </a:pPr>
            <a:r>
              <a:rPr lang="km-KH" sz="2000" dirty="0">
                <a:solidFill>
                  <a:srgbClr val="002060"/>
                </a:solidFill>
              </a:rPr>
              <a:t>“ខ្ញុំកំពុងជួយពួកគេ”</a:t>
            </a:r>
            <a:r>
              <a:rPr lang="km-KH" dirty="0">
                <a:solidFill>
                  <a:srgbClr val="002060"/>
                </a:solidFill>
              </a:rPr>
              <a:t> </a:t>
            </a:r>
            <a:r>
              <a:rPr lang="en-US" dirty="0">
                <a:solidFill>
                  <a:srgbClr val="002060"/>
                </a:solidFill>
              </a:rPr>
              <a:t>“I’m helping them”</a:t>
            </a:r>
          </a:p>
          <a:p>
            <a:pPr>
              <a:defRPr/>
            </a:pPr>
            <a:r>
              <a:rPr lang="km-KH" sz="2400" dirty="0">
                <a:solidFill>
                  <a:srgbClr val="002060"/>
                </a:solidFill>
              </a:rPr>
              <a:t>ជនល្មើសតាមស្ថានភាព និងភាពអនុគ្រោះ (</a:t>
            </a:r>
            <a:r>
              <a:rPr lang="en-US" sz="2400" dirty="0">
                <a:solidFill>
                  <a:srgbClr val="002060"/>
                </a:solidFill>
              </a:rPr>
              <a:t>Situational and Preferential offenders</a:t>
            </a:r>
            <a:r>
              <a:rPr lang="km-KH" sz="2400" dirty="0">
                <a:solidFill>
                  <a:srgbClr val="002060"/>
                </a:solidFill>
              </a:rPr>
              <a:t>)</a:t>
            </a:r>
            <a:endParaRPr lang="en-US" sz="2400" dirty="0">
              <a:solidFill>
                <a:srgbClr val="002060"/>
              </a:solidFill>
            </a:endParaRPr>
          </a:p>
          <a:p>
            <a:pPr>
              <a:defRPr/>
            </a:pPr>
            <a:r>
              <a:rPr lang="km-KH" sz="2400" dirty="0">
                <a:solidFill>
                  <a:srgbClr val="002060"/>
                </a:solidFill>
                <a:cs typeface="Times New Roman" pitchFamily="18" charset="0"/>
              </a:rPr>
              <a:t>កុំឲ្យជឿថានឹងត្រូវគេចាប់ </a:t>
            </a:r>
          </a:p>
          <a:p>
            <a:pPr lvl="1">
              <a:defRPr/>
            </a:pPr>
            <a:r>
              <a:rPr lang="km-KH" sz="2000" dirty="0">
                <a:solidFill>
                  <a:srgbClr val="002060"/>
                </a:solidFill>
                <a:cs typeface="Times New Roman" pitchFamily="18" charset="0"/>
              </a:rPr>
              <a:t>ស្មានថាប្រជាជនក្នុងស្រុកមិនហ៊ានរាយការណ៍</a:t>
            </a:r>
            <a:endParaRPr lang="en-US" dirty="0">
              <a:solidFill>
                <a:srgbClr val="002060"/>
              </a:solidFill>
              <a:cs typeface="Times New Roman" pitchFamily="18" charset="0"/>
            </a:endParaRPr>
          </a:p>
          <a:p>
            <a:pPr>
              <a:defRPr/>
            </a:pPr>
            <a:r>
              <a:rPr lang="km-KH" sz="2400" dirty="0">
                <a:solidFill>
                  <a:srgbClr val="002060"/>
                </a:solidFill>
                <a:cs typeface="Times New Roman" pitchFamily="18" charset="0"/>
              </a:rPr>
              <a:t>មិនព្រមឈប់លុះត្រាណាគេចាប់ខ្លួន </a:t>
            </a:r>
            <a:endParaRPr lang="en-US" sz="2400" dirty="0">
              <a:solidFill>
                <a:srgbClr val="002060"/>
              </a:solidFill>
              <a:cs typeface="Times New Roman" pitchFamily="18" charset="0"/>
            </a:endParaRPr>
          </a:p>
          <a:p>
            <a:endParaRPr lang="en-US" dirty="0"/>
          </a:p>
        </p:txBody>
      </p:sp>
    </p:spTree>
    <p:extLst>
      <p:ext uri="{BB962C8B-B14F-4D97-AF65-F5344CB8AC3E}">
        <p14:creationId xmlns:p14="http://schemas.microsoft.com/office/powerpoint/2010/main" val="161221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315200" cy="914400"/>
          </a:xfrm>
        </p:spPr>
        <p:txBody>
          <a:bodyPr>
            <a:normAutofit fontScale="90000"/>
          </a:bodyPr>
          <a:lstStyle/>
          <a:p>
            <a:r>
              <a:rPr lang="en-US" dirty="0"/>
              <a:t>  </a:t>
            </a:r>
            <a:r>
              <a:rPr lang="km-KH" dirty="0">
                <a:cs typeface="+mn-cs"/>
              </a:rPr>
              <a:t>កន្លែងនៃការធ្វើអាជីវកម្មផ្លូវភេទលើកុមារ </a:t>
            </a:r>
            <a:r>
              <a:rPr lang="en-US" dirty="0">
                <a:cs typeface="+mn-cs"/>
              </a:rPr>
              <a:t>   </a:t>
            </a:r>
            <a:br>
              <a:rPr lang="en-US" dirty="0">
                <a:cs typeface="+mn-cs"/>
              </a:rPr>
            </a:br>
            <a:r>
              <a:rPr lang="km-KH" sz="3600" b="0" dirty="0"/>
              <a:t>(</a:t>
            </a:r>
            <a:r>
              <a:rPr lang="en-US" sz="2200" b="0" dirty="0"/>
              <a:t>VENUES OF CST EXPLOITATION</a:t>
            </a:r>
            <a:r>
              <a:rPr lang="km-KH" sz="3100" b="0" dirty="0"/>
              <a:t>)</a:t>
            </a:r>
            <a:endParaRPr lang="en-US" sz="3600" b="0" dirty="0"/>
          </a:p>
        </p:txBody>
      </p:sp>
      <p:sp>
        <p:nvSpPr>
          <p:cNvPr id="3" name="Content Placeholder 2"/>
          <p:cNvSpPr>
            <a:spLocks noGrp="1"/>
          </p:cNvSpPr>
          <p:nvPr>
            <p:ph idx="1"/>
          </p:nvPr>
        </p:nvSpPr>
        <p:spPr>
          <a:solidFill>
            <a:schemeClr val="bg2"/>
          </a:solidFill>
        </p:spPr>
        <p:txBody>
          <a:bodyPr/>
          <a:lstStyle/>
          <a:p>
            <a:pPr>
              <a:defRPr/>
            </a:pPr>
            <a:r>
              <a:rPr lang="km-KH" dirty="0">
                <a:solidFill>
                  <a:srgbClr val="002060"/>
                </a:solidFill>
              </a:rPr>
              <a:t>មានទីតាំងជាបង្អែក</a:t>
            </a:r>
            <a:endParaRPr lang="en-US" dirty="0">
              <a:solidFill>
                <a:srgbClr val="002060"/>
              </a:solidFill>
            </a:endParaRPr>
          </a:p>
          <a:p>
            <a:pPr>
              <a:defRPr/>
            </a:pPr>
            <a:r>
              <a:rPr lang="km-KH" dirty="0">
                <a:solidFill>
                  <a:srgbClr val="002060"/>
                </a:solidFill>
              </a:rPr>
              <a:t>តាមផ្លូវ / តាមគ្រួសារ </a:t>
            </a:r>
            <a:endParaRPr lang="en-US" dirty="0">
              <a:solidFill>
                <a:srgbClr val="002060"/>
              </a:solidFill>
            </a:endParaRPr>
          </a:p>
          <a:p>
            <a:pPr>
              <a:defRPr/>
            </a:pPr>
            <a:r>
              <a:rPr lang="km-KH" dirty="0">
                <a:solidFill>
                  <a:srgbClr val="002060"/>
                </a:solidFill>
              </a:rPr>
              <a:t>ដោយសារការងារ / ការជួយសង្រ្គោះ</a:t>
            </a:r>
            <a:endParaRPr lang="en-US" dirty="0">
              <a:solidFill>
                <a:srgbClr val="002060"/>
              </a:solidFill>
            </a:endParaRPr>
          </a:p>
          <a:p>
            <a:pPr>
              <a:defRPr/>
            </a:pPr>
            <a:r>
              <a:rPr lang="km-KH" dirty="0">
                <a:solidFill>
                  <a:srgbClr val="002060"/>
                </a:solidFill>
              </a:rPr>
              <a:t>តាមអ៊ីនធើណែត ឬ </a:t>
            </a:r>
          </a:p>
          <a:p>
            <a:pPr marL="0" indent="0">
              <a:buNone/>
              <a:defRPr/>
            </a:pPr>
            <a:r>
              <a:rPr lang="km-KH" dirty="0">
                <a:solidFill>
                  <a:srgbClr val="002060"/>
                </a:solidFill>
              </a:rPr>
              <a:t>វ៉េបខេម </a:t>
            </a:r>
            <a:r>
              <a:rPr lang="en-US" dirty="0">
                <a:solidFill>
                  <a:srgbClr val="002060"/>
                </a:solidFill>
              </a:rPr>
              <a:t>Internet / </a:t>
            </a:r>
            <a:endParaRPr lang="km-KH" dirty="0">
              <a:solidFill>
                <a:srgbClr val="002060"/>
              </a:solidFill>
            </a:endParaRPr>
          </a:p>
          <a:p>
            <a:pPr marL="0" indent="0">
              <a:buNone/>
              <a:defRPr/>
            </a:pPr>
            <a:r>
              <a:rPr lang="en-US" dirty="0">
                <a:solidFill>
                  <a:srgbClr val="002060"/>
                </a:solidFill>
              </a:rPr>
              <a:t>Webcam-based</a:t>
            </a:r>
          </a:p>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4878276" y="3810000"/>
            <a:ext cx="3656124" cy="2743200"/>
          </a:xfrm>
          <a:prstGeom prst="rect">
            <a:avLst/>
          </a:prstGeom>
          <a:noFill/>
          <a:ln w="9525">
            <a:noFill/>
            <a:miter lim="800000"/>
            <a:headEnd/>
            <a:tailEnd/>
          </a:ln>
        </p:spPr>
      </p:pic>
    </p:spTree>
    <p:extLst>
      <p:ext uri="{BB962C8B-B14F-4D97-AF65-F5344CB8AC3E}">
        <p14:creationId xmlns:p14="http://schemas.microsoft.com/office/powerpoint/2010/main" val="33506024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LikesCount xmlns="http://schemas.microsoft.com/sharepoint/v3" xsi:nil="true"/>
    <Ratings xmlns="http://schemas.microsoft.com/sharepoint/v3" xsi:nil="true"/>
    <LikedBy xmlns="http://schemas.microsoft.com/sharepoint/v3">
      <UserInfo>
        <DisplayName/>
        <AccountId xsi:nil="true"/>
        <AccountType/>
      </UserInfo>
    </LikedBy>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5FC1742035034894FCDEAFC0A2ADED" ma:contentTypeVersion="7" ma:contentTypeDescription="Create a new document." ma:contentTypeScope="" ma:versionID="92bb64374f1a80c085280220caf92446">
  <xsd:schema xmlns:xsd="http://www.w3.org/2001/XMLSchema" xmlns:xs="http://www.w3.org/2001/XMLSchema" xmlns:p="http://schemas.microsoft.com/office/2006/metadata/properties" xmlns:ns1="http://schemas.microsoft.com/sharepoint/v3" targetNamespace="http://schemas.microsoft.com/office/2006/metadata/properties" ma:root="true" ma:fieldsID="08eddefa423a40aff7a4c572e9fe18bb"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AverageRating" ma:index="10" nillable="true" ma:displayName="Rating (0-5)" ma:decimals="2" ma:description="Average value of all the ratings that have been submitted" ma:internalName="AverageRating" ma:readOnly="true">
      <xsd:simpleType>
        <xsd:restriction base="dms:Number"/>
      </xsd:simpleType>
    </xsd:element>
    <xsd:element name="RatingCount" ma:index="11" nillable="true" ma:displayName="Number of Ratings" ma:decimals="0" ma:description="Number of ratings submitted" ma:internalName="RatingCount" ma:readOnly="true">
      <xsd:simpleType>
        <xsd:restriction base="dms:Number"/>
      </xsd:simpleType>
    </xsd:element>
    <xsd:element name="RatedBy" ma:index="12"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3" nillable="true" ma:displayName="User ratings" ma:description="User ratings for the item" ma:hidden="true" ma:internalName="Ratings">
      <xsd:simpleType>
        <xsd:restriction base="dms:Note"/>
      </xsd:simpleType>
    </xsd:element>
    <xsd:element name="LikesCount" ma:index="14" nillable="true" ma:displayName="Number of Likes" ma:internalName="LikesCount">
      <xsd:simpleType>
        <xsd:restriction base="dms:Unknown"/>
      </xsd:simpleType>
    </xsd:element>
    <xsd:element name="LikedBy" ma:index="15"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3B89CE-DF57-41F4-812F-8C43BF1C787E}">
  <ds:schemaRefs>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http://purl.org/dc/terms/"/>
    <ds:schemaRef ds:uri="http://schemas.openxmlformats.org/package/2006/metadata/core-properties"/>
    <ds:schemaRef ds:uri="http://schemas.microsoft.com/sharepoint/v3"/>
    <ds:schemaRef ds:uri="http://purl.org/dc/dcmitype/"/>
  </ds:schemaRefs>
</ds:datastoreItem>
</file>

<file path=customXml/itemProps2.xml><?xml version="1.0" encoding="utf-8"?>
<ds:datastoreItem xmlns:ds="http://schemas.openxmlformats.org/officeDocument/2006/customXml" ds:itemID="{1A6CCE36-BB92-49F7-AD3C-76250BE911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C2CED0-96C9-4A89-B298-7AC669C289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Aspect</Template>
  <TotalTime>4704</TotalTime>
  <Words>1894</Words>
  <Application>Microsoft Office PowerPoint</Application>
  <PresentationFormat>On-screen Show (4:3)</PresentationFormat>
  <Paragraphs>136</Paragraphs>
  <Slides>12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Narrow</vt:lpstr>
      <vt:lpstr>Calibri</vt:lpstr>
      <vt:lpstr>Verdana</vt:lpstr>
      <vt:lpstr>Webdings</vt:lpstr>
      <vt:lpstr>Wingdings</vt:lpstr>
      <vt:lpstr>Wingdings 2</vt:lpstr>
      <vt:lpstr>Aspect</vt:lpstr>
      <vt:lpstr>FBI 2019</vt:lpstr>
      <vt:lpstr>ទស្សនវិស័យ</vt:lpstr>
      <vt:lpstr>FBI បច្ចុប្បន្ន </vt:lpstr>
      <vt:lpstr>FBI HEADQUARTERS</vt:lpstr>
      <vt:lpstr>ការិយាល័យមូលដ្ឋានរបស់ FBI  (FBI FIELD OFFICES)</vt:lpstr>
      <vt:lpstr>ការិយាល័យអន្តរជាតិ ឬ ការិយាល័យអនុព័ន្ធច្បាប់ (INTERNATIONAL OFFICES – LEGATS)</vt:lpstr>
      <vt:lpstr>     ទេសចរណ៍ផ្លូវភេទលើកុមារ (CHILD SEX TOURISM)</vt:lpstr>
      <vt:lpstr>ជនល្មើសទេសចរណ៍ផ្លូវភេទលើកុមារ </vt:lpstr>
      <vt:lpstr>  កន្លែងនៃការធ្វើអាជីវកម្មផ្លូវភេទលើកុមារ     (VENUES OF CST EXPLOITATION)</vt:lpstr>
      <vt:lpstr>ទីតាំងជាមូលដ្ឋាននៃការធ្វើអាជីវកម្ម  (ESTABLISHMENT-BASED EXPLOITATION)</vt:lpstr>
      <vt:lpstr>តាមផ្លូវ / តាមគ្រួសារ  (STREET/FAMILY-BASED)</vt:lpstr>
      <vt:lpstr>ការចូលរួមរបស់អ្នកមានវិជ្ជាជីវៈ</vt:lpstr>
    </vt:vector>
  </TitlesOfParts>
  <Company>FBI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FBI 2013 Transition Briefing PowerPoint</dc:title>
  <dc:creator>scedeno</dc:creator>
  <cp:lastModifiedBy>DELL</cp:lastModifiedBy>
  <cp:revision>190</cp:revision>
  <dcterms:created xsi:type="dcterms:W3CDTF">2012-10-25T11:43:34Z</dcterms:created>
  <dcterms:modified xsi:type="dcterms:W3CDTF">2019-06-26T07:17:07Z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0x010100335FC1742035034894FCDEAFC0A2ADED</vt:lpwstr>
  </property>
  <property fmtid="{D5CDD505-2E9C-101B-9397-08002B2CF9AE}" pid="3" name="Order">
    <vt:r8>3900</vt:r8>
  </property>
  <property fmtid="{D5CDD505-2E9C-101B-9397-08002B2CF9AE}" pid="4" name="xd_ProgID">
    <vt:lpwstr/>
  </property>
  <property fmtid="{D5CDD505-2E9C-101B-9397-08002B2CF9AE}" pid="5" name="TemplateUrl">
    <vt:lpwstr/>
  </property>
</Properties>
</file>