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notesMasterIdLst>
    <p:notesMasterId r:id="rId19"/>
  </p:notesMasterIdLst>
  <p:handoutMasterIdLst>
    <p:handoutMasterId r:id="rId20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mrose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35D"/>
    <a:srgbClr val="003E6C"/>
    <a:srgbClr val="0E4870"/>
    <a:srgbClr val="678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3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204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200" d="100"/>
          <a:sy n="200" d="100"/>
        </p:scale>
        <p:origin x="-13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/>
              <a:t>FBI 2013 TRANSITION BRIEFING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00799" y="8685213"/>
            <a:ext cx="4556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E064-A9B5-4324-A90D-1C3FA0EA0948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05102" y="8915400"/>
            <a:ext cx="628698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U//FOUO</a:t>
            </a:r>
          </a:p>
        </p:txBody>
      </p:sp>
      <p:pic>
        <p:nvPicPr>
          <p:cNvPr id="7" name="Picture 6" descr="FBI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"/>
            <a:ext cx="685800" cy="703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28600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E6C"/>
                </a:solidFill>
              </a:rPr>
              <a:t>FBI 2013 TRANSITION BRIEFING</a:t>
            </a:r>
          </a:p>
        </p:txBody>
      </p:sp>
    </p:spTree>
    <p:extLst>
      <p:ext uri="{BB962C8B-B14F-4D97-AF65-F5344CB8AC3E}">
        <p14:creationId xmlns:p14="http://schemas.microsoft.com/office/powerpoint/2010/main" val="25176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/>
            </a:lvl1pPr>
          </a:lstStyle>
          <a:p>
            <a:fld id="{99395FAA-D77A-4C44-894E-611AC41905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/>
              <a:t>FBI 2013 TRANSITION BRIEFING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5102" y="8915400"/>
            <a:ext cx="628698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U//FOUO</a:t>
            </a:r>
          </a:p>
        </p:txBody>
      </p:sp>
    </p:spTree>
    <p:extLst>
      <p:ext uri="{BB962C8B-B14F-4D97-AF65-F5344CB8AC3E}">
        <p14:creationId xmlns:p14="http://schemas.microsoft.com/office/powerpoint/2010/main" val="85510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5FAA-D77A-4C44-894E-611AC41905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5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Trial in May 2018 - Found guilty on all counts</a:t>
            </a:r>
          </a:p>
          <a:p>
            <a:endParaRPr lang="en-US" dirty="0"/>
          </a:p>
          <a:p>
            <a:r>
              <a:rPr lang="en-US" dirty="0"/>
              <a:t>January 2019 Sentenced to life in prison to be served concurrently with a 180-year sentence on other counts. (currently 41 years old)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8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5FAA-D77A-4C44-894E-611AC41905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Toledo PD in Oregon requested investigative assistance from FBI to locate, arrest and extradite Johnson.</a:t>
            </a:r>
          </a:p>
          <a:p>
            <a:endParaRPr lang="en-US" dirty="0"/>
          </a:p>
          <a:p>
            <a:r>
              <a:rPr lang="en-US" dirty="0"/>
              <a:t>Inmate had disclosed he had been abused by his foster mother’s brother (Johnson) 12 years earlier.</a:t>
            </a:r>
          </a:p>
          <a:p>
            <a:r>
              <a:rPr lang="en-US" dirty="0"/>
              <a:t>Inmate and his brother were interviewed and disclosed abuse by Johnson</a:t>
            </a:r>
          </a:p>
          <a:p>
            <a:r>
              <a:rPr lang="en-US" dirty="0"/>
              <a:t>Inmate was re-interviewed and revealed that Johnson was overseas doing charity work for a church.</a:t>
            </a:r>
          </a:p>
          <a:p>
            <a:r>
              <a:rPr lang="en-US" dirty="0"/>
              <a:t>One of the victims ultimately committed suicide in June 2013.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Indicted by Lincoln County Oregon and state arrest warrant issued August 2013.</a:t>
            </a:r>
          </a:p>
          <a:p>
            <a:endParaRPr lang="en-US" dirty="0"/>
          </a:p>
          <a:p>
            <a:r>
              <a:rPr lang="en-US" dirty="0"/>
              <a:t>one count sodomy in second degree</a:t>
            </a:r>
          </a:p>
          <a:p>
            <a:r>
              <a:rPr lang="en-US" dirty="0"/>
              <a:t>One count Sex Abuse in First Degree</a:t>
            </a:r>
          </a:p>
          <a:p>
            <a:r>
              <a:rPr lang="en-US" dirty="0"/>
              <a:t>Three Counts Sodomy in Third degree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Found travel records to Asia May 2013 – traveled to Thailand and walked over border in September 2013</a:t>
            </a:r>
          </a:p>
          <a:p>
            <a:endParaRPr lang="en-US" baseline="0" dirty="0"/>
          </a:p>
          <a:p>
            <a:r>
              <a:rPr lang="en-US" baseline="0" dirty="0"/>
              <a:t>FBI requested revocation of passport based on warrant – allow for immigration arrest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Affiliated with Skyline Baptist Church in Oregon – hope transitions ministry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Jonson found on Hope Transitions </a:t>
            </a:r>
            <a:r>
              <a:rPr lang="en-US" baseline="0" dirty="0" err="1"/>
              <a:t>youtube</a:t>
            </a:r>
            <a:r>
              <a:rPr lang="en-US" baseline="0" dirty="0"/>
              <a:t> videos.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NGO located Johnson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dirty="0"/>
              <a:t>Found at Hope Transitions Orphanage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arrested on 12/9/2013 by GDI on immigration due to passport being revoked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0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Children disclosed abuse by Johnson</a:t>
            </a:r>
          </a:p>
          <a:p>
            <a:r>
              <a:rPr lang="en-US" dirty="0"/>
              <a:t>More interviews = two more disclosures</a:t>
            </a:r>
          </a:p>
          <a:p>
            <a:endParaRPr lang="en-US" dirty="0"/>
          </a:p>
          <a:p>
            <a:r>
              <a:rPr lang="en-US" dirty="0"/>
              <a:t>At the time of his arrest, multiple devices were seized.</a:t>
            </a:r>
          </a:p>
          <a:p>
            <a:r>
              <a:rPr lang="en-US" dirty="0"/>
              <a:t>2 cell phones</a:t>
            </a:r>
          </a:p>
          <a:p>
            <a:r>
              <a:rPr lang="en-US" dirty="0"/>
              <a:t>5 thumb drives</a:t>
            </a:r>
          </a:p>
          <a:p>
            <a:r>
              <a:rPr lang="en-US" dirty="0"/>
              <a:t>1 video camera</a:t>
            </a:r>
          </a:p>
          <a:p>
            <a:r>
              <a:rPr lang="en-US" dirty="0"/>
              <a:t>2 digital cameras </a:t>
            </a:r>
          </a:p>
          <a:p>
            <a:r>
              <a:rPr lang="en-US" dirty="0"/>
              <a:t>1 laptop</a:t>
            </a:r>
          </a:p>
          <a:p>
            <a:r>
              <a:rPr lang="en-US" dirty="0"/>
              <a:t>1 external hard drive</a:t>
            </a:r>
          </a:p>
          <a:p>
            <a:r>
              <a:rPr lang="en-US" dirty="0"/>
              <a:t>1 </a:t>
            </a:r>
            <a:r>
              <a:rPr lang="en-US" dirty="0" err="1"/>
              <a:t>cpu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Center was closed because it was found to be unregistered. Children sent to various safe shelters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Charged in PN Municipal Court with indecent acts committed against 5 boys under the of 15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Sentenced to one year in  along with a fine of 4 million Riel ($1000 USD)violation of Cambodian Anti-Human trafficking and Exploitation Law.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4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Meanwhile…FBI investigation continues investigation</a:t>
            </a:r>
          </a:p>
          <a:p>
            <a:endParaRPr lang="en-US" dirty="0"/>
          </a:p>
          <a:p>
            <a:r>
              <a:rPr lang="en-US" dirty="0"/>
              <a:t>CAFI Interviews with victims</a:t>
            </a:r>
          </a:p>
          <a:p>
            <a:endParaRPr lang="en-US" dirty="0"/>
          </a:p>
          <a:p>
            <a:r>
              <a:rPr lang="en-US" dirty="0"/>
              <a:t>Victims disclosed to CNP but many recanted during FBI interviews – 7 interviewed by CAFI </a:t>
            </a:r>
          </a:p>
          <a:p>
            <a:endParaRPr lang="en-US" dirty="0"/>
          </a:p>
          <a:p>
            <a:r>
              <a:rPr lang="en-US" dirty="0"/>
              <a:t>FB messages showing Johnson dissuading victims from talking about abuse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9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2014 – arrest warrant issued pursuant to federal indictment in District of Oregon.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7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Meanwhile…FBI investigation continues investigation</a:t>
            </a:r>
          </a:p>
          <a:p>
            <a:endParaRPr lang="en-US" dirty="0"/>
          </a:p>
          <a:p>
            <a:r>
              <a:rPr lang="en-US" dirty="0"/>
              <a:t>Victims disclosed to CNP but many recanted during FBI interviews – 7 interviewed by CAFI </a:t>
            </a:r>
          </a:p>
          <a:p>
            <a:endParaRPr lang="en-US" dirty="0"/>
          </a:p>
          <a:p>
            <a:r>
              <a:rPr lang="en-US" dirty="0"/>
              <a:t>FB messages showing Johnson dissuading victims from talking about abuse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2971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5800" y="381000"/>
            <a:ext cx="7772400" cy="1828800"/>
          </a:xfrm>
        </p:spPr>
        <p:txBody>
          <a:bodyPr lIns="45720" rIns="45720" bIns="45720">
            <a:normAutofit/>
          </a:bodyPr>
          <a:lstStyle>
            <a:lvl1pPr algn="r">
              <a:defRPr sz="4000" b="1">
                <a:solidFill>
                  <a:srgbClr val="003E6C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72400" cy="914400"/>
          </a:xfrm>
        </p:spPr>
        <p:txBody>
          <a:bodyPr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lang="en-US" sz="3200" dirty="0">
                <a:solidFill>
                  <a:srgbClr val="003E6C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-952500" ty="0" sx="100000" sy="100000" flip="none" algn="ctr"/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57200" y="1143000"/>
            <a:ext cx="8306809" cy="5486400"/>
          </a:xfrm>
          <a:prstGeom prst="roundRect">
            <a:avLst>
              <a:gd name="adj" fmla="val 3968"/>
            </a:avLst>
          </a:prstGeom>
          <a:solidFill>
            <a:schemeClr val="bg1">
              <a:lumMod val="85000"/>
              <a:alpha val="85000"/>
            </a:schemeClr>
          </a:soli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aseline="-25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0"/>
            <a:ext cx="7315200" cy="990600"/>
          </a:xfrm>
          <a:effectLst/>
        </p:spPr>
        <p:txBody>
          <a:bodyPr anchor="ctr">
            <a:normAutofit/>
          </a:bodyPr>
          <a:lstStyle>
            <a:lvl1pPr>
              <a:defRPr sz="28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85800" y="1447800"/>
            <a:ext cx="7848600" cy="44196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3" name="Picture 12" descr="FBI-Se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32588"/>
            <a:ext cx="762000" cy="7818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6C"/>
                </a:solidFill>
              </a:defRPr>
            </a:lvl1pPr>
            <a:extLst/>
          </a:lstStyle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4"/>
          <p:cNvSpPr>
            <a:spLocks noGrp="1"/>
          </p:cNvSpPr>
          <p:nvPr userDrawn="1"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rgbClr val="003E6C"/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8" name="Footer Placeholder 17"/>
          <p:cNvSpPr>
            <a:spLocks noGrp="1"/>
          </p:cNvSpPr>
          <p:nvPr userDrawn="1"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rgbClr val="003E6C"/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676400"/>
            <a:ext cx="9144000" cy="35052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342900" dist="127000" dir="5400000" sx="68000" sy="68000" rotWithShape="0">
              <a:schemeClr val="tx1">
                <a:lumMod val="95000"/>
                <a:lumOff val="5000"/>
                <a:alpha val="84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133600"/>
            <a:ext cx="8183880" cy="1133856"/>
          </a:xfrm>
          <a:effectLst>
            <a:outerShdw blurRad="38100" dist="25400" dir="5400000" algn="t" rotWithShape="0">
              <a:prstClr val="black">
                <a:alpha val="47000"/>
              </a:prstClr>
            </a:outerShdw>
          </a:effectLst>
        </p:spPr>
        <p:txBody>
          <a:bodyPr lIns="91440" bIns="0" anchor="b"/>
          <a:lstStyle>
            <a:lvl1pPr algn="ctr">
              <a:buNone/>
              <a:defRPr sz="3600" b="0" cap="none" baseline="0">
                <a:solidFill>
                  <a:srgbClr val="003E6C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3286668"/>
            <a:ext cx="8183880" cy="751932"/>
          </a:xfrm>
          <a:effectLst>
            <a:outerShdw blurRad="25400" dist="12700" dir="5400000" algn="t" rotWithShape="0">
              <a:srgbClr val="003E6C">
                <a:alpha val="40000"/>
              </a:srgbClr>
            </a:outerShdw>
          </a:effectLst>
        </p:spPr>
        <p:txBody>
          <a:bodyPr lIns="118872" tIns="0" anchor="t"/>
          <a:lstStyle>
            <a:lvl1pPr marL="0" marR="36576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-952500" ty="0" sx="100000" sy="100000" flip="none" algn="ctr"/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0" y="1143000"/>
            <a:ext cx="8306809" cy="5486400"/>
          </a:xfrm>
          <a:prstGeom prst="roundRect">
            <a:avLst>
              <a:gd name="adj" fmla="val 3968"/>
            </a:avLst>
          </a:prstGeom>
          <a:solidFill>
            <a:schemeClr val="bg1">
              <a:lumMod val="85000"/>
              <a:alpha val="85000"/>
            </a:schemeClr>
          </a:soli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aseline="-250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7315200" cy="990600"/>
          </a:xfrm>
          <a:effectLst/>
        </p:spPr>
        <p:txBody>
          <a:bodyPr anchor="ctr">
            <a:normAutofit/>
          </a:bodyPr>
          <a:lstStyle>
            <a:lvl1pPr>
              <a:defRPr sz="28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6" name="Picture 15" descr="FBI-Se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32588"/>
            <a:ext cx="762000" cy="78181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>
            <a:lvl1pPr>
              <a:defRPr>
                <a:solidFill>
                  <a:srgbClr val="003E6C"/>
                </a:solidFill>
              </a:defRPr>
            </a:lvl1pPr>
            <a:extLst/>
          </a:lstStyle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24"/>
          <p:cNvSpPr>
            <a:spLocks noGrp="1"/>
          </p:cNvSpPr>
          <p:nvPr>
            <p:ph type="dt" sz="half" idx="13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rgbClr val="003E6C"/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rgbClr val="003E6C"/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685800" y="1447800"/>
            <a:ext cx="3733800" cy="44196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4800600" y="1447800"/>
            <a:ext cx="3733800" cy="44196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-952500" ty="0" sx="100000" sy="100000" flip="none" algn="ctr"/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457200" y="1143000"/>
            <a:ext cx="8306809" cy="5486400"/>
          </a:xfrm>
          <a:prstGeom prst="roundRect">
            <a:avLst>
              <a:gd name="adj" fmla="val 3968"/>
            </a:avLst>
          </a:prstGeom>
          <a:solidFill>
            <a:schemeClr val="bg1">
              <a:lumMod val="85000"/>
              <a:alpha val="85000"/>
            </a:schemeClr>
          </a:soli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aseline="-25000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1219200" y="0"/>
            <a:ext cx="7315200" cy="990600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>
              <a:defRPr sz="28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CLICK TO EDIT MASTER TITLE STYLE</a:t>
            </a:r>
          </a:p>
        </p:txBody>
      </p:sp>
      <p:pic>
        <p:nvPicPr>
          <p:cNvPr id="20" name="Picture 19" descr="FBI-Se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32588"/>
            <a:ext cx="762000" cy="78181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003E6C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2F1F9-DF3C-40DE-A81E-85252611290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E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ate Placeholder 24"/>
          <p:cNvSpPr txBox="1">
            <a:spLocks/>
          </p:cNvSpPr>
          <p:nvPr userDrawn="1"/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rgbClr val="003E6C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FBI 2013 TRANSITION BRIEFING</a:t>
            </a:r>
          </a:p>
        </p:txBody>
      </p:sp>
      <p:sp>
        <p:nvSpPr>
          <p:cNvPr id="23" name="Footer Placeholder 17"/>
          <p:cNvSpPr txBox="1">
            <a:spLocks/>
          </p:cNvSpPr>
          <p:nvPr userDrawn="1"/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rgbClr val="003E6C"/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U//FOUO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8784" y="1295400"/>
            <a:ext cx="2971800" cy="838200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003E6C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2133600"/>
            <a:ext cx="2971800" cy="3886200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762000" y="1371600"/>
            <a:ext cx="4572000" cy="46482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5C35-0186-4716-AA29-78DD13B2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05156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16002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6" r:id="rId5"/>
    <p:sldLayoutId id="2147484017" r:id="rId6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0070C0"/>
          </a:solidFill>
          <a:effectLst/>
          <a:latin typeface="Arial Narrow" pitchFamily="34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rgbClr val="003E6C"/>
        </a:buClr>
        <a:buSzPct val="80000"/>
        <a:buFont typeface="Wingdings" pitchFamily="2" charset="2"/>
        <a:buChar char="§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rgbClr val="003E6C"/>
        </a:buClr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rgbClr val="003E6C"/>
        </a:buClr>
        <a:buSzPct val="100000"/>
        <a:buFont typeface="Wingdings 2" pitchFamily="18" charset="2"/>
        <a:buChar char="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rgbClr val="003E6C"/>
        </a:buClr>
        <a:buSzPct val="112000"/>
        <a:buFont typeface="Verdana" pitchFamily="34" charset="0"/>
        <a:buChar char="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rgbClr val="003E6C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990600"/>
          </a:xfrm>
        </p:spPr>
        <p:txBody>
          <a:bodyPr/>
          <a:lstStyle/>
          <a:p>
            <a:r>
              <a:rPr lang="km-KH" dirty="0">
                <a:cs typeface="+mn-cs"/>
              </a:rPr>
              <a:t>យុទ្ធសាស្រ្តស៊ើបអង្កេតទេសចរណ៍ផ្លូវភេទលើកុមារ</a:t>
            </a:r>
            <a:endParaRPr lang="en-US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r>
              <a:rPr lang="km-KH" sz="2600" dirty="0">
                <a:solidFill>
                  <a:srgbClr val="002060"/>
                </a:solidFill>
              </a:rPr>
              <a:t>ការស៊ើបអង្កេតស្របគ្នា (នគរបាលបរទេស និង</a:t>
            </a:r>
            <a:r>
              <a:rPr lang="en-US" sz="2600" dirty="0">
                <a:solidFill>
                  <a:srgbClr val="002060"/>
                </a:solidFill>
              </a:rPr>
              <a:t> FBI)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200" dirty="0">
                <a:solidFill>
                  <a:srgbClr val="002060"/>
                </a:solidFill>
              </a:rPr>
              <a:t>ដោយគ្មានរដ្ឋអំណាច </a:t>
            </a:r>
            <a:r>
              <a:rPr lang="en-US" sz="2200" dirty="0">
                <a:solidFill>
                  <a:srgbClr val="002060"/>
                </a:solidFill>
              </a:rPr>
              <a:t>FBI</a:t>
            </a:r>
            <a:r>
              <a:rPr lang="km-KH" sz="2200" dirty="0">
                <a:solidFill>
                  <a:srgbClr val="002060"/>
                </a:solidFill>
              </a:rPr>
              <a:t> បរទេស</a:t>
            </a:r>
            <a:r>
              <a:rPr lang="en-US" sz="2200" dirty="0">
                <a:solidFill>
                  <a:srgbClr val="002060"/>
                </a:solidFill>
              </a:rPr>
              <a:t> -</a:t>
            </a:r>
            <a:r>
              <a:rPr lang="km-KH" sz="2200" dirty="0">
                <a:solidFill>
                  <a:srgbClr val="002060"/>
                </a:solidFill>
              </a:rPr>
              <a:t> មានសកម្មភាពពេលមានការអនុញ្ញាត​ពីបរទេស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km-KH" sz="2600" dirty="0">
                <a:solidFill>
                  <a:srgbClr val="002060"/>
                </a:solidFill>
              </a:rPr>
              <a:t>ការគាំទ្ររបស់ </a:t>
            </a:r>
            <a:r>
              <a:rPr lang="en-US" sz="2600" dirty="0">
                <a:solidFill>
                  <a:srgbClr val="002060"/>
                </a:solidFill>
              </a:rPr>
              <a:t>FBI</a:t>
            </a:r>
            <a:r>
              <a:rPr lang="km-KH" sz="2600" dirty="0">
                <a:solidFill>
                  <a:srgbClr val="002060"/>
                </a:solidFill>
              </a:rPr>
              <a:t> មាន៖</a:t>
            </a:r>
          </a:p>
          <a:p>
            <a:pPr lvl="1"/>
            <a:r>
              <a:rPr lang="km-KH" sz="2200" dirty="0">
                <a:solidFill>
                  <a:srgbClr val="002060"/>
                </a:solidFill>
              </a:rPr>
              <a:t> ភ្នាក់ងារសម្ងាត់ </a:t>
            </a:r>
            <a:endParaRPr lang="en-US" sz="1800" dirty="0">
              <a:solidFill>
                <a:srgbClr val="002060"/>
              </a:solidFill>
            </a:endParaRPr>
          </a:p>
          <a:p>
            <a:pPr lvl="1"/>
            <a:r>
              <a:rPr lang="km-KH" sz="2200" dirty="0">
                <a:solidFill>
                  <a:srgbClr val="002060"/>
                </a:solidFill>
              </a:rPr>
              <a:t>ឧបករណ៍បច្ចេកទេស / ប្រដាប់ថតសម្លេង 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km-KH" sz="2200" dirty="0">
                <a:solidFill>
                  <a:srgbClr val="002060"/>
                </a:solidFill>
              </a:rPr>
              <a:t>កម្មវត្ថុនៃការសម្ភាសន៍ដោយនគរបាលក្នុងស្រុក និង ឬ </a:t>
            </a:r>
            <a:r>
              <a:rPr lang="en-US" sz="2200" dirty="0">
                <a:solidFill>
                  <a:srgbClr val="002060"/>
                </a:solidFill>
              </a:rPr>
              <a:t>FBI</a:t>
            </a:r>
          </a:p>
          <a:p>
            <a:pPr lvl="1"/>
            <a:r>
              <a:rPr lang="km-KH" sz="2200" dirty="0">
                <a:solidFill>
                  <a:srgbClr val="002060"/>
                </a:solidFill>
              </a:rPr>
              <a:t>កោសលវិច្ច័យតាមកុំព្យូទ័រ</a:t>
            </a:r>
            <a:endParaRPr lang="en-US" sz="2200" dirty="0">
              <a:solidFill>
                <a:srgbClr val="002060"/>
              </a:solidFill>
            </a:endParaRPr>
          </a:p>
          <a:p>
            <a:pPr lvl="1"/>
            <a:r>
              <a:rPr lang="km-KH" sz="2200" dirty="0">
                <a:solidFill>
                  <a:srgbClr val="002060"/>
                </a:solidFill>
              </a:rPr>
              <a:t>ការសម្ភាសន៍ និងសេវាកម្មកោសលវិច្ច័យលើកុមារ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600" dirty="0">
                <a:solidFill>
                  <a:srgbClr val="002060"/>
                </a:solidFill>
              </a:rPr>
              <a:t>ការកាត់ទោសអាចកើតមានឡើងនៅក្រៅប្រទេស នៅសហរដ្ឋអាមេ  រិក ឬប្រទេសទាំងពីរ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0417" y="1662632"/>
            <a:ext cx="7412726" cy="4401097"/>
          </a:xfrm>
        </p:spPr>
        <p:txBody>
          <a:bodyPr/>
          <a:lstStyle/>
          <a:p>
            <a:pPr marL="0" indent="0" algn="ctr">
              <a:buNone/>
            </a:pPr>
            <a:r>
              <a:rPr lang="km-KH" sz="3600" b="1" dirty="0">
                <a:solidFill>
                  <a:schemeClr val="bg1"/>
                </a:solidFill>
              </a:rPr>
              <a:t>ការស៊ើបអង្កេតរបស់ </a:t>
            </a:r>
            <a:r>
              <a:rPr lang="en-US" sz="3600" b="1" dirty="0">
                <a:solidFill>
                  <a:schemeClr val="bg1"/>
                </a:solidFill>
              </a:rPr>
              <a:t>FBI</a:t>
            </a:r>
            <a:r>
              <a:rPr lang="km-KH" sz="3600" b="1" dirty="0">
                <a:solidFill>
                  <a:schemeClr val="bg1"/>
                </a:solidFill>
              </a:rPr>
              <a:t> ... ត</a:t>
            </a:r>
            <a:endParaRPr lang="en-US" sz="3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m-KH" b="1" dirty="0">
                <a:solidFill>
                  <a:schemeClr val="bg1"/>
                </a:solidFill>
              </a:rPr>
              <a:t>សម្ភាសន៍ជនរងគ្រោះឡើងវិញជាមួយ </a:t>
            </a:r>
            <a:r>
              <a:rPr lang="en-US" b="1" dirty="0">
                <a:solidFill>
                  <a:schemeClr val="bg1"/>
                </a:solidFill>
              </a:rPr>
              <a:t>CAFIs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សម្ភាសន៍សាក្សី ទាំងនៅអាមេរិក និងនៅកម្ពុជា</a:t>
            </a:r>
            <a:endParaRPr lang="en-US" b="1" dirty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m-KH" b="1" dirty="0">
                <a:solidFill>
                  <a:schemeClr val="bg1"/>
                </a:solidFill>
              </a:rPr>
              <a:t>ចនសាន់ (</a:t>
            </a:r>
            <a:r>
              <a:rPr lang="en-US" b="1" dirty="0">
                <a:solidFill>
                  <a:schemeClr val="bg1"/>
                </a:solidFill>
              </a:rPr>
              <a:t>Johnson</a:t>
            </a:r>
            <a:r>
              <a:rPr lang="km-KH" b="1" dirty="0">
                <a:solidFill>
                  <a:schemeClr val="bg1"/>
                </a:solidFill>
              </a:rPr>
              <a:t>) បានធ្វើដំណើរមកកម្ពុជា និងបានស្ម័គ្រចិត្តធ្វើការនៅកម្ពុជាតាំងពីឆ្នាំ២០០០។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m-KH" b="1" dirty="0">
                <a:solidFill>
                  <a:schemeClr val="bg1"/>
                </a:solidFill>
              </a:rPr>
              <a:t>ការធ្វើកោសលវិច្ច័យលើឧបករណ៍</a:t>
            </a:r>
            <a:endParaRPr lang="en-US" b="1" dirty="0">
              <a:solidFill>
                <a:schemeClr val="bg1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m-KH" b="1" dirty="0">
                <a:solidFill>
                  <a:schemeClr val="bg1"/>
                </a:solidFill>
              </a:rPr>
              <a:t>ដីកាឆែកឆេ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24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8885" y="1433402"/>
            <a:ext cx="7977352" cy="4401097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ជនរងគ្រោះដែលបានផ្តល់ដំណឹងលើកមុន ឥឡូវសុំដកពាក្យ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ចនសាន់ (</a:t>
            </a:r>
            <a:r>
              <a:rPr lang="en-US" b="1" dirty="0">
                <a:solidFill>
                  <a:schemeClr val="bg1"/>
                </a:solidFill>
              </a:rPr>
              <a:t>Johnson</a:t>
            </a:r>
            <a:r>
              <a:rPr lang="km-KH" b="1" dirty="0">
                <a:solidFill>
                  <a:schemeClr val="bg1"/>
                </a:solidFill>
              </a:rPr>
              <a:t>) បានលេងហ្វេសប៊ុកនៅក្នុងគុក ហើយបានហាមឃាត់ពួកគេឲ្យឈប់ប្រាប់ដំណឹងទៀត</a:t>
            </a:r>
            <a:endParaRPr lang="en-US" b="1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ការផ្ញើរលុយតាមរយៈបងប្រុសគាត់</a:t>
            </a:r>
            <a:endParaRPr lang="en-US" b="1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ត្រូវបានចោទប្រកាន់តាមមាត្រា ១៨</a:t>
            </a:r>
            <a:r>
              <a:rPr lang="en-US" b="1" dirty="0">
                <a:solidFill>
                  <a:schemeClr val="bg1"/>
                </a:solidFill>
              </a:rPr>
              <a:t>USC, </a:t>
            </a:r>
            <a:r>
              <a:rPr lang="km-KH" b="1" dirty="0">
                <a:solidFill>
                  <a:schemeClr val="bg1"/>
                </a:solidFill>
              </a:rPr>
              <a:t>ចំណុច </a:t>
            </a:r>
            <a:r>
              <a:rPr lang="en-US" b="1" dirty="0">
                <a:solidFill>
                  <a:schemeClr val="bg1"/>
                </a:solidFill>
              </a:rPr>
              <a:t>§ 2423(c) - </a:t>
            </a:r>
            <a:r>
              <a:rPr lang="km-KH" b="1" dirty="0">
                <a:solidFill>
                  <a:schemeClr val="bg1"/>
                </a:solidFill>
              </a:rPr>
              <a:t>បានប្រព្រឹត្តការរួមភេទខុសច្បាប់នៅក្នុងប្រទេសដទៃ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មានដីកាចាប់ខ្លួន និងឲ្យបញ្ជូនទៅកាន់ប្រទេសដើមវិញនៅ       អូរេហ្គិន (</a:t>
            </a:r>
            <a:r>
              <a:rPr lang="en-US" b="1" dirty="0">
                <a:solidFill>
                  <a:schemeClr val="bg1"/>
                </a:solidFill>
              </a:rPr>
              <a:t>Oregon</a:t>
            </a:r>
            <a:r>
              <a:rPr lang="km-KH" b="1" dirty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434032"/>
            <a:ext cx="8355724" cy="485829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dirty="0">
                <a:solidFill>
                  <a:schemeClr val="bg1"/>
                </a:solidFill>
              </a:rPr>
              <a:t>ការសម្ភាសន៍ជុំទី២ របស់</a:t>
            </a:r>
            <a:r>
              <a:rPr lang="en-US" dirty="0">
                <a:solidFill>
                  <a:schemeClr val="bg1"/>
                </a:solidFill>
              </a:rPr>
              <a:t> CAFI </a:t>
            </a:r>
            <a:r>
              <a:rPr lang="km-KH" dirty="0">
                <a:solidFill>
                  <a:schemeClr val="bg1"/>
                </a:solidFill>
              </a:rPr>
              <a:t>ក្នុងឆ្នាំ២០១៧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មានជនរងគ្រោះ ១២នាក់ បានប្រាប់អំពីការរំលោភបំពានតាំងពីឆ្នាំ២០០៥។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បន្ទាប់ពីការចោទប្រកាន់៖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តាមមាត្រា</a:t>
            </a:r>
            <a:r>
              <a:rPr lang="en-US" dirty="0">
                <a:solidFill>
                  <a:schemeClr val="bg1"/>
                </a:solidFill>
              </a:rPr>
              <a:t> 18 USC </a:t>
            </a:r>
            <a:r>
              <a:rPr lang="km-KH" dirty="0">
                <a:solidFill>
                  <a:schemeClr val="bg1"/>
                </a:solidFill>
              </a:rPr>
              <a:t>ចំណុច </a:t>
            </a:r>
            <a:r>
              <a:rPr lang="en-US" dirty="0">
                <a:solidFill>
                  <a:schemeClr val="bg1"/>
                </a:solidFill>
              </a:rPr>
              <a:t>§ 2423(c)</a:t>
            </a:r>
            <a:r>
              <a:rPr lang="km-KH" dirty="0">
                <a:solidFill>
                  <a:schemeClr val="bg1"/>
                </a:solidFill>
              </a:rPr>
              <a:t>៖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m-KH" dirty="0">
                <a:solidFill>
                  <a:schemeClr val="bg1"/>
                </a:solidFill>
              </a:rPr>
              <a:t>ពីបទប្រព្រឹត្តការរួមភេទខុសច្បាប់នៅក្នុងប្រទេសដទៃ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តាមមាត្រា </a:t>
            </a:r>
            <a:r>
              <a:rPr lang="en-US" dirty="0">
                <a:solidFill>
                  <a:schemeClr val="bg1"/>
                </a:solidFill>
              </a:rPr>
              <a:t>18 USC </a:t>
            </a:r>
            <a:r>
              <a:rPr lang="km-KH" dirty="0">
                <a:solidFill>
                  <a:schemeClr val="bg1"/>
                </a:solidFill>
              </a:rPr>
              <a:t>ចំណុច </a:t>
            </a:r>
            <a:r>
              <a:rPr lang="en-US" dirty="0">
                <a:solidFill>
                  <a:schemeClr val="bg1"/>
                </a:solidFill>
              </a:rPr>
              <a:t>§ 2423(b)</a:t>
            </a:r>
            <a:r>
              <a:rPr lang="km-KH" dirty="0">
                <a:solidFill>
                  <a:schemeClr val="bg1"/>
                </a:solidFill>
              </a:rPr>
              <a:t>៖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m-KH" dirty="0">
                <a:solidFill>
                  <a:schemeClr val="bg1"/>
                </a:solidFill>
              </a:rPr>
              <a:t>អំពីការធ្វើដំណើរក្នុងគោលបំណងប្រព្រឹត្តការរួមភេទខុសច្បាប់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មាត្រា </a:t>
            </a:r>
            <a:r>
              <a:rPr lang="en-US" dirty="0">
                <a:solidFill>
                  <a:schemeClr val="bg1"/>
                </a:solidFill>
              </a:rPr>
              <a:t>18 USC </a:t>
            </a:r>
            <a:r>
              <a:rPr lang="km-KH" dirty="0">
                <a:solidFill>
                  <a:schemeClr val="bg1"/>
                </a:solidFill>
              </a:rPr>
              <a:t>ចំណុច </a:t>
            </a:r>
            <a:r>
              <a:rPr lang="en-US" dirty="0">
                <a:solidFill>
                  <a:schemeClr val="bg1"/>
                </a:solidFill>
              </a:rPr>
              <a:t>§ 2241(c)</a:t>
            </a:r>
            <a:r>
              <a:rPr lang="km-KH" dirty="0">
                <a:solidFill>
                  <a:schemeClr val="bg1"/>
                </a:solidFill>
              </a:rPr>
              <a:t>៖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km-KH" dirty="0">
                <a:solidFill>
                  <a:schemeClr val="bg1"/>
                </a:solidFill>
              </a:rPr>
              <a:t>ការរំលោភបំពានផ្លូវភេទធ្ងន់ធ្ងរ</a:t>
            </a:r>
            <a:endParaRPr 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9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800" y="1646362"/>
            <a:ext cx="4495800" cy="40264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ជំនុំជម្រះនៅខែឧសភាឆ្នាំ២០១៨ 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ជនរងគ្រោះ ១២នាក់ បានផ្តល់សក្ខីកម្ម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រកឃើញថាបានប្រព្រឹត្តល្មើសនៅគ្រប់ប្រទេស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b="1" dirty="0">
                <a:solidFill>
                  <a:schemeClr val="bg1"/>
                </a:solidFill>
              </a:rPr>
              <a:t>កាត់ទោសនៅខែមករា ឆ្នាំ២០១៩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u="sng" dirty="0">
                <a:solidFill>
                  <a:srgbClr val="FF0000"/>
                </a:solidFill>
              </a:rPr>
              <a:t>ឲ្យជាប់គុកមួយជីវិត (</a:t>
            </a:r>
            <a:r>
              <a:rPr lang="en-US" u="sng" dirty="0">
                <a:solidFill>
                  <a:srgbClr val="FF0000"/>
                </a:solidFill>
              </a:rPr>
              <a:t>Life in prison</a:t>
            </a:r>
            <a:r>
              <a:rPr lang="km-KH" u="sng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km-KH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solidFill>
                  <a:schemeClr val="bg1"/>
                </a:solidFill>
              </a:rPr>
              <a:t>កាត់ទោសឲ្យជាប់គុក ១៨០ឆ្នាំ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24666-010A-8E46-B881-A434526B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" y="2091530"/>
            <a:ext cx="3867835" cy="386783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91000" y="1295400"/>
            <a:ext cx="2895600" cy="9144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/>
              <a:t>U.S. Department of Justice</a:t>
            </a:r>
          </a:p>
          <a:p>
            <a:pPr algn="l"/>
            <a:r>
              <a:rPr lang="en-US" b="1" dirty="0"/>
              <a:t>Federal Bureau of Investigation</a:t>
            </a:r>
          </a:p>
          <a:p>
            <a:pPr algn="l"/>
            <a:r>
              <a:rPr lang="en-US" dirty="0"/>
              <a:t>Office of Public Affairs</a:t>
            </a:r>
          </a:p>
          <a:p>
            <a:pPr algn="l"/>
            <a:r>
              <a:rPr lang="en-US" dirty="0"/>
              <a:t>Washington, D.C. 20535</a:t>
            </a:r>
          </a:p>
        </p:txBody>
      </p:sp>
      <p:pic>
        <p:nvPicPr>
          <p:cNvPr id="5" name="Picture 4" descr="FBI-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33400"/>
            <a:ext cx="2009905" cy="2062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km-KH" sz="2400" dirty="0">
                <a:solidFill>
                  <a:srgbClr val="002060"/>
                </a:solidFill>
              </a:rPr>
              <a:t>កំណត់អត្តសញ្ញាណពលរដ្ឋអាមេរិកមានគោលដៅមកពី៖ 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នគរបាលបរទេស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អង្គការមិនមែនរដ្ឋាភិបាល 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អ្នកផ្តល់ព័ត៌មាន / ការសហការរបស់ចុងចម្លើយ (ចុងចោទ) 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បណ្តឹងរបស់ពលរដ្ឋ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កំណត់ត្រាអំពីប្រវត្តិនៃការធ្វើដំណើររបស់ជនល្មើសផ្លូវភេទលើកុមាររបស់សហរដ្ឋអាមេរិក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-76200"/>
            <a:ext cx="7772400" cy="990600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r>
              <a:rPr lang="km-KH" dirty="0">
                <a:cs typeface="+mn-cs"/>
              </a:rPr>
              <a:t>យុទ្ធសាស្រ្តស៊ើបអង្កេតទេសចរណ៍ផ្លូវភេទលើកុមារ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5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km-KH" sz="2600" dirty="0">
                <a:solidFill>
                  <a:srgbClr val="002060"/>
                </a:solidFill>
              </a:rPr>
              <a:t>គោលដៅទូទៅ</a:t>
            </a:r>
            <a:endParaRPr lang="en-US" sz="26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ជួយសង្រ្គោះជនរងគ្រោះជាកុមារពីស្ថានភាពនៃការរំលោភបំពាន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ចាប់ខ្លួន និងនាំជនលើ្មសមកកាត់ទោសចំពោះបទល្មើសផ្លូវភេទលើកុមារ</a:t>
            </a:r>
            <a:endParaRPr lang="en-US" sz="2000" dirty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solidFill>
                  <a:srgbClr val="002060"/>
                </a:solidFill>
              </a:rPr>
              <a:t>ច្បាប់ជាតិ ឬច្បាប់បរទេស </a:t>
            </a:r>
            <a:endParaRPr lang="en-US" sz="2000" dirty="0">
              <a:solidFill>
                <a:srgbClr val="002060"/>
              </a:solidFill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solidFill>
                  <a:srgbClr val="002060"/>
                </a:solidFill>
              </a:rPr>
              <a:t>ច្បាប់របស់សហរដ្ឋអាមេរិក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m-KH" sz="2000" dirty="0">
                <a:solidFill>
                  <a:srgbClr val="002060"/>
                </a:solidFill>
              </a:rPr>
              <a:t>បញ្ជូនមកប្រទេសដើមវិញ / ហាមជនល្មើសផ្លូវភេទលើកុមារមិន  ឲ្យចូលក្នុងប្រទេសដែលមានសញ្ញាទេសចរណ៍ផ្លូវភេទខ្ពស់លើកុមារ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r>
              <a:rPr lang="km-KH" sz="2400" dirty="0">
                <a:cs typeface="+mn-cs"/>
              </a:rPr>
              <a:t>យុទ្ធសាស្រ្តស៊ើបអង្កេតទេសចរណ៍ផ្លូវភេទលើកុមារ</a:t>
            </a: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66944"/>
            <a:ext cx="8183880" cy="752856"/>
          </a:xfrm>
        </p:spPr>
        <p:txBody>
          <a:bodyPr>
            <a:noAutofit/>
          </a:bodyPr>
          <a:lstStyle/>
          <a:p>
            <a:pPr algn="l"/>
            <a:r>
              <a:rPr lang="km-KH" sz="4400" dirty="0">
                <a:solidFill>
                  <a:schemeClr val="bg1"/>
                </a:solidFill>
                <a:cs typeface="+mn-cs"/>
              </a:rPr>
              <a:t>ការស៊ើបអង្កេត</a:t>
            </a:r>
            <a:endParaRPr lang="en-US" sz="44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 descr="investig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9525000" cy="52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00160" y="1746398"/>
            <a:ext cx="4829540" cy="4212967"/>
          </a:xfrm>
        </p:spPr>
        <p:txBody>
          <a:bodyPr>
            <a:normAutofit/>
          </a:bodyPr>
          <a:lstStyle/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km-KH" sz="2000" b="1" dirty="0">
                <a:solidFill>
                  <a:schemeClr val="bg1"/>
                </a:solidFill>
              </a:rPr>
              <a:t>ខែសីហា ឆ្នាំ២០១៣ </a:t>
            </a:r>
            <a:r>
              <a:rPr lang="en-US" sz="2000" b="1" dirty="0">
                <a:solidFill>
                  <a:schemeClr val="bg1"/>
                </a:solidFill>
              </a:rPr>
              <a:t>– </a:t>
            </a:r>
            <a:r>
              <a:rPr lang="km-KH" sz="2000" b="1" dirty="0">
                <a:solidFill>
                  <a:schemeClr val="bg1"/>
                </a:solidFill>
              </a:rPr>
              <a:t>មានសំណើសុំជំនួយពី អូរេហ្គិន (</a:t>
            </a:r>
            <a:r>
              <a:rPr lang="en-US" sz="2000" b="1" dirty="0">
                <a:solidFill>
                  <a:schemeClr val="bg1"/>
                </a:solidFill>
              </a:rPr>
              <a:t>Oregon</a:t>
            </a:r>
            <a:r>
              <a:rPr lang="km-KH" sz="2000" b="1" dirty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km-KH" sz="1800" b="1" dirty="0">
                <a:solidFill>
                  <a:schemeClr val="bg1"/>
                </a:solidFill>
              </a:rPr>
              <a:t>មានបញ្ជាក់អំពីការរំលោភបំពាន និងដីកាចាប់ខ្លួនរបស់រដ្ឋ 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km-KH" sz="2000" b="1" dirty="0">
                <a:solidFill>
                  <a:schemeClr val="bg1"/>
                </a:solidFill>
              </a:rPr>
              <a:t>បានធ្វើដំណើរមកកម្ពុជាក្នុងឆ្នាំ២០១៣ 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r>
              <a:rPr lang="km-KH" sz="2000" b="1" dirty="0">
                <a:solidFill>
                  <a:schemeClr val="bg1"/>
                </a:solidFill>
              </a:rPr>
              <a:t>លិខិតឆ្លងដែនសហរដ្ឋអាមេរិកត្រូវបានដកហូត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14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24666-010A-8E46-B881-A434526B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0" y="2091530"/>
            <a:ext cx="3867835" cy="3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03986" y="1765738"/>
            <a:ext cx="4382813" cy="4169039"/>
          </a:xfrm>
        </p:spPr>
        <p:txBody>
          <a:bodyPr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Located at Hope Transitions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Working as Director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B7B929-A85E-5443-BD0F-229D10DF4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2"/>
          <a:stretch/>
        </p:blipFill>
        <p:spPr>
          <a:xfrm>
            <a:off x="1600200" y="1707931"/>
            <a:ext cx="7195753" cy="4620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DB9EE2-1BF6-014B-B50C-1E95E71098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10275" b="25344"/>
          <a:stretch/>
        </p:blipFill>
        <p:spPr>
          <a:xfrm>
            <a:off x="76200" y="2514600"/>
            <a:ext cx="5372003" cy="420802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2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1807"/>
            <a:ext cx="4038600" cy="452596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66648" y="1907628"/>
            <a:ext cx="7139152" cy="4401097"/>
          </a:xfrm>
        </p:spPr>
        <p:txBody>
          <a:bodyPr/>
          <a:lstStyle/>
          <a:p>
            <a:r>
              <a:rPr lang="km-KH" sz="2400" b="1" dirty="0">
                <a:solidFill>
                  <a:schemeClr val="bg1"/>
                </a:solidFill>
              </a:rPr>
              <a:t>បានចាប់ខ្លួនក្នុងខែធ្នូ ២០១៣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km-KH" sz="2000" b="1" dirty="0">
                <a:solidFill>
                  <a:schemeClr val="bg1"/>
                </a:solidFill>
              </a:rPr>
              <a:t>លិខិតឆ្លងដែនត្រូវបានដកហូត / មានដីកាចាប់ខ្លួន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8DCF63-40B2-1843-BF7B-93CB59580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882" y="2883783"/>
            <a:ext cx="6563836" cy="375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5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72210" y="1437413"/>
            <a:ext cx="6860933" cy="440109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km-KH" sz="2400" b="1" dirty="0">
                <a:solidFill>
                  <a:schemeClr val="bg1"/>
                </a:solidFill>
              </a:rPr>
              <a:t>នគរបាលកម្ពុជាបានសម្ភាសន៍កុមារនៅកន្លែងកុមារកំព្រា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km-KH" sz="2000" b="1" dirty="0">
                <a:solidFill>
                  <a:schemeClr val="bg1"/>
                </a:solidFill>
              </a:rPr>
              <a:t>បីកន្លែងត្រូវបានផ្សព្វផ្សាយ</a:t>
            </a:r>
          </a:p>
          <a:p>
            <a:pPr lvl="1"/>
            <a:r>
              <a:rPr lang="km-KH" sz="2000" b="1" dirty="0">
                <a:solidFill>
                  <a:schemeClr val="bg1"/>
                </a:solidFill>
              </a:rPr>
              <a:t>ពីរកន្លែងផ្សេងទៀតត្រូវបានផ្សព្វផ្សាយ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r>
              <a:rPr lang="km-KH" sz="2400" b="1" dirty="0">
                <a:solidFill>
                  <a:schemeClr val="bg1"/>
                </a:solidFill>
              </a:rPr>
              <a:t>មានឧបករណ៍ផ្សេងៗជាច្រើនត្រូវបានរឹមអូស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km-KH" sz="2000" b="1" dirty="0">
                <a:solidFill>
                  <a:schemeClr val="bg1"/>
                </a:solidFill>
              </a:rPr>
              <a:t>មិនមានកាំមេរ៉ាទេ តែមានព័ត៌មានចារកម្ម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km-KH" sz="2400" b="1" dirty="0">
                <a:solidFill>
                  <a:schemeClr val="bg1"/>
                </a:solidFill>
              </a:rPr>
              <a:t>រកឃើញថា កន្លែងកុមារកំព្រាគ្មានការអនុញ្ញាត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km-KH" sz="2000" b="1" dirty="0">
                <a:solidFill>
                  <a:schemeClr val="bg1"/>
                </a:solidFill>
              </a:rPr>
              <a:t>បានបិទ ហើយកុមារត្រូវបានបញ្ជូនទៅទីជម្រកសុវត្ថិភាព</a:t>
            </a: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8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8675" y="1449444"/>
            <a:ext cx="4595649" cy="434445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3600" b="1" dirty="0">
                <a:solidFill>
                  <a:schemeClr val="bg1"/>
                </a:solidFill>
              </a:rPr>
              <a:t>ក្នុងប្រទេសកម្ពុជា៖</a:t>
            </a:r>
            <a:endParaRPr lang="en-US" sz="3600" b="1" dirty="0">
              <a:solidFill>
                <a:schemeClr val="bg1"/>
              </a:solidFill>
            </a:endParaRPr>
          </a:p>
          <a:p>
            <a:pPr marL="347472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b="1" dirty="0">
                <a:solidFill>
                  <a:schemeClr val="bg1"/>
                </a:solidFill>
              </a:rPr>
              <a:t>ចោទប្រកាន់បទបៀតបៀនប្រឆាំងក្មេងប្រុស៥នាក់អាយុក្រោម១៥ឆ្នាំ </a:t>
            </a:r>
          </a:p>
          <a:p>
            <a:pPr marL="347472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b="1" dirty="0">
                <a:solidFill>
                  <a:schemeClr val="bg1"/>
                </a:solidFill>
              </a:rPr>
              <a:t>កាត់ទោសដាក់ពន្ធនាគារ១ឆ្នាំ</a:t>
            </a:r>
            <a:endParaRPr lang="en-US" b="1" dirty="0">
              <a:solidFill>
                <a:schemeClr val="bg1"/>
              </a:solidFill>
            </a:endParaRPr>
          </a:p>
          <a:p>
            <a:pPr marL="603504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b="1" dirty="0">
                <a:solidFill>
                  <a:schemeClr val="bg1"/>
                </a:solidFill>
              </a:rPr>
              <a:t>ពិន័យ ៤លានរៀល (</a:t>
            </a:r>
            <a:r>
              <a:rPr lang="en-US" b="1" dirty="0">
                <a:solidFill>
                  <a:schemeClr val="bg1"/>
                </a:solidFill>
              </a:rPr>
              <a:t>$1000 USD</a:t>
            </a:r>
            <a:r>
              <a:rPr lang="km-KH" b="1" dirty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  <a:p>
            <a:pPr marL="603504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m-KH" b="1" dirty="0">
                <a:solidFill>
                  <a:schemeClr val="bg1"/>
                </a:solidFill>
              </a:rPr>
              <a:t>រំលោភច្បាប់ស្តីពីការប្រឆាំងការធ្វើអាជីវកម្ម និងការជួញដូរមនុស្សនៃប្រទេសកម្ពុជា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7B681FB3-5E6B-EB40-BC74-E849AC9B5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788" y="1676400"/>
            <a:ext cx="4147812" cy="60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km-KH" sz="3200" dirty="0">
                <a:solidFill>
                  <a:schemeClr val="bg1"/>
                </a:solidFill>
                <a:cs typeface="+mn-cs"/>
              </a:rPr>
              <a:t>ដានីញ៉ែល ស្ទេហ្វិន ចនសាន់ </a:t>
            </a:r>
            <a:br>
              <a:rPr lang="km-KH" sz="3200" dirty="0">
                <a:solidFill>
                  <a:schemeClr val="bg1"/>
                </a:solidFill>
                <a:cs typeface="+mn-cs"/>
              </a:rPr>
            </a:br>
            <a:r>
              <a:rPr lang="km-KH" sz="3200" dirty="0">
                <a:solidFill>
                  <a:schemeClr val="bg1"/>
                </a:solidFill>
                <a:cs typeface="+mn-cs"/>
              </a:rPr>
              <a:t>(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Daniel Stephen Johnson</a:t>
            </a:r>
            <a:r>
              <a:rPr lang="km-KH" sz="3200" dirty="0">
                <a:solidFill>
                  <a:schemeClr val="bg1"/>
                </a:solidFill>
                <a:cs typeface="+mn-cs"/>
              </a:rPr>
              <a:t>)</a:t>
            </a:r>
            <a:endParaRPr lang="en-US" sz="320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02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5FC1742035034894FCDEAFC0A2ADED" ma:contentTypeVersion="7" ma:contentTypeDescription="Create a new document." ma:contentTypeScope="" ma:versionID="92bb64374f1a80c085280220caf924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eddefa423a40aff7a4c572e9fe18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AverageRating" ma:index="10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1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2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4" nillable="true" ma:displayName="Number of Likes" ma:internalName="LikesCount">
      <xsd:simpleType>
        <xsd:restriction base="dms:Unknown"/>
      </xsd:simpleType>
    </xsd:element>
    <xsd:element name="LikedBy" ma:index="15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6CCE36-BB92-49F7-AD3C-76250BE91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B89CE-DF57-41F4-812F-8C43BF1C787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0C2CED0-96C9-4A89-B298-7AC669C28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4593</TotalTime>
  <Words>1327</Words>
  <Application>Microsoft Office PowerPoint</Application>
  <PresentationFormat>On-screen Show (4:3)</PresentationFormat>
  <Paragraphs>316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Verdana</vt:lpstr>
      <vt:lpstr>Webdings</vt:lpstr>
      <vt:lpstr>Wingdings</vt:lpstr>
      <vt:lpstr>Wingdings 2</vt:lpstr>
      <vt:lpstr>Aspect</vt:lpstr>
      <vt:lpstr>យុទ្ធសាស្រ្តស៊ើបអង្កេតទេសចរណ៍ផ្លូវភេទលើកុមារ</vt:lpstr>
      <vt:lpstr>PowerPoint Presentation</vt:lpstr>
      <vt:lpstr>យុទ្ធសាស្រ្តស៊ើបអង្កេតទេសចរណ៍ផ្លូវភេទលើកុមារ</vt:lpstr>
      <vt:lpstr>ការស៊ើបអង្កេត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ដានីញ៉ែល ស្ទេហ្វិន ចនសាន់  (Daniel Stephen Johnson)</vt:lpstr>
      <vt:lpstr>PowerPoint Presentation</vt:lpstr>
    </vt:vector>
  </TitlesOfParts>
  <Company>FBI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FBI 2013 Transition Briefing PowerPoint</dc:title>
  <dc:creator>scedeno</dc:creator>
  <cp:lastModifiedBy>DELL</cp:lastModifiedBy>
  <cp:revision>184</cp:revision>
  <dcterms:created xsi:type="dcterms:W3CDTF">2012-10-25T11:43:34Z</dcterms:created>
  <dcterms:modified xsi:type="dcterms:W3CDTF">2019-06-26T07:17:34Z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0x010100335FC1742035034894FCDEAFC0A2ADED</vt:lpwstr>
  </property>
  <property fmtid="{D5CDD505-2E9C-101B-9397-08002B2CF9AE}" pid="3" name="Order">
    <vt:r8>3900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