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370" r:id="rId15"/>
    <p:sldId id="3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F1B7C-43CD-4928-1771-A7A68851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0FF6B-184A-3733-3C8C-9FE3B30DB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CD7EC-6098-20E6-8D47-20DB76EA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1DA07-FFB4-9B7B-2D06-7A2111E7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2654ED-0924-845B-0559-165F9C7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4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A6C36-0F4E-0411-259E-60F240DC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A94FD2-21C0-6CEB-3EC4-E8582EF6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D4D68-58BA-D14F-5F91-A8F9E7E0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3FEE4-4E25-2C44-C9D3-EF245650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3515E-DC98-4A29-4805-0BB2835F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5AAB704-94DF-9288-0A3E-4E763A446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42B1D8-3FBC-005A-D92C-C4374627C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57A50-4003-EB62-D118-0BFE8AF93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4B4C3E-9A23-B7C8-5D22-ADE6442A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E149C-3CF7-9EA6-7C0D-C7037BB3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3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8571-00DD-FF6B-6CB9-7E78016C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EA419-6DB4-20A5-7232-D43539B25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950CAA-74C8-33C3-C59B-34B13489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95E0CA-A30B-C7F2-342C-6EF36C71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32D6B-DA85-193D-CD72-ABC17D62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90207-E1B3-D808-DDA8-6ABDD712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47C3D8-BDD3-1A3B-31CB-4419B651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0C4C0E-2C4F-9E7C-33A7-83A0E4C8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26EB93-3548-31DA-D47D-E556D87A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3D5E5-C6C3-E83C-26FC-680D0A3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8AF24-16AD-DA1B-C038-9F29A0EA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E3F9B-0715-8FE4-0DBB-F001BFFF2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172FCD-BDE4-B6A8-3816-138FEF8AE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D3356A-07C5-5CBF-0A09-230B6BCA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789D95-0E5C-5E0B-EB09-F076B418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0ED361-E369-6000-0467-0C021E30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95E0B-51A3-2DE4-B082-14A5F4B7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0711A-DD76-33F5-2291-A0D139308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6B2572-0417-B31E-C4BF-041D7C282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6564EA-CE29-D052-A954-FA6F528B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025B24-9710-8FDA-23A5-3B961F337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25C63E-3A85-9E27-2189-5FED240B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3C7A6E-A6A8-2DEE-0B48-14AF766C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BDAC3E-E531-4CF7-38AF-EBE9600A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6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CE5C6-0B10-E733-F47F-EA6E2FAB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FA2AEA-F845-6F8F-D0B1-8E8E0928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CE6D38-00E2-384C-5479-64C43575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D5D05B-D2A1-04A5-8584-F24B7159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6F83B2-9865-6C1F-75D7-B445D20C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9F799E-E78B-691C-6790-DA1D32DD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924239-E9BC-BA03-D644-6B0315502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BDF27-792A-1089-D42B-745BBD5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19F19-DEFB-A452-FC01-B9F99B4E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5A79A-64C6-1F0C-FC5A-01D028BC9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865AD1-A928-A511-DAB0-BE7189B9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0BC114-2D39-EB4A-D081-618E69A9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B3441C-A3EE-5AB7-2CC9-83B12BF2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4403F-A2D4-A58A-B020-AAE06E68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3B6253-EE5A-8855-B603-97C455C87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CF8C6E-A140-955B-FF54-59612269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511449-4368-6A7D-BF33-D2686C63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81268-E992-3D24-7F15-0989B4C1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81D3A1-92D1-BEA8-168E-FF5E081B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02284B-F676-C871-0DC3-66ECDC09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3BF329-4134-1706-7A2A-772539D0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D755D7-50FD-7345-A147-7FD0ACF71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98D3-27A3-4ECF-A59F-D59A97CA47C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28DD3-3CD7-866A-CCD1-976AE3E2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CB4091-438D-D3AF-2147-10F5FE20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39237-040B-427A-94D4-EB6E02FE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663705-2BE7-9ECD-ED7A-502EF940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3545"/>
            <a:ext cx="12046857" cy="47075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ប្រវត្តិកិច្ចព្រមព្រៀងសហប្រតិបត្តិការ</a:t>
            </a:r>
          </a:p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រវាង</a:t>
            </a:r>
          </a:p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រាជរដ្ឋាភិបាលនៃព្រះរាជាណាចក្រកម្ពុជា និងរដ្ឋាភិបាលនៃ</a:t>
            </a:r>
          </a:p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សាធារណរដ្ឋសង្គមនិយមវៀតណាម ស្ដីពីនីតិវិធីប្រតិបត្តិបទដ្ឋាន</a:t>
            </a:r>
          </a:p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ក្នុងការកំណត់អត្តសញ្ញាណ និងការធ្វើមាតុភូមិនិវត្តន៍ជនរងគ្រោះ</a:t>
            </a:r>
          </a:p>
          <a:p>
            <a:pPr>
              <a:lnSpc>
                <a:spcPct val="150000"/>
              </a:lnSpc>
            </a:pPr>
            <a:r>
              <a:rPr lang="km-KH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ដោយសារអំពើជួញដូរ</a:t>
            </a:r>
            <a:endParaRPr lang="en-US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4" name="Picture 4" descr="logo7">
            <a:extLst>
              <a:ext uri="{FF2B5EF4-FFF2-40B4-BE49-F238E27FC236}">
                <a16:creationId xmlns:a16="http://schemas.microsoft.com/office/drawing/2014/main" xmlns="" id="{9A1A8801-44B2-E804-0849-3E047CCC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3" y="756163"/>
            <a:ext cx="12192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3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2080D3-26EF-771D-310A-805395EFB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836" y="200026"/>
            <a:ext cx="4739613" cy="650557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6B9553-6CB3-9D4B-6C31-6CBE1DBA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31" y="167212"/>
            <a:ext cx="4739613" cy="65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A477EF1-0A2D-8A33-A9BA-1FA618BA9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854" y="144889"/>
            <a:ext cx="4853494" cy="66184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1F9D4-E950-ECDF-0E69-908DEC21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292" y="65681"/>
            <a:ext cx="4774121" cy="66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C41EC9-CC00-55A6-F13D-0CD7CCAE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"/>
            <a:ext cx="10515600" cy="649605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km-KH" dirty="0"/>
              <a:t>	</a:t>
            </a:r>
            <a:r>
              <a:rPr lang="km-KH" sz="22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ថ្ងៃទី០៣ ខែមករា ឆ្នាំ២០២៣ ក្រសួង ស អ យ 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បានរៀបចំសិក្ខាសាលាមួយដើម្បីសុំមតិយោបល់លើការធ្វើបច្ចុប្បន្នភាព ដែលពាក់ន្ធនឹងនឹតិវិធីអនុវត្តស្តងដាក្នុងការមាតុភូមិនិវត្តជនរងគ្រោះដោយអំពើជួញដូរមនុស្សវវាងព្រះរាជាណាចក្រកម្ពុជា និងសាធារណរដ្ឋសង្គមនិយមវៀតណាម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	</a:t>
            </a:r>
            <a:r>
              <a:rPr lang="km-KH" sz="22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ថ្ងៃទី០៨ កុម្ឩៈ ឆ្នាំ២០២៣ 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ក្រសួងសង្គមកិច្ច អតីតយុទ្ធជន យុវនីតិសម្បទា បានដាក់លិខិតជាផ្លូវការទៅក្រសួងការបទេស និងសហប្រតិបត្តិអន្តរជាតិក្នុងការសម្រូលជាមួយភាគីសាធារណៈរដ្ឋសង្គមនិយមវៀតណាម ដើម្បីធ្វើបច្វុប្បភាពលើ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SOP </a:t>
            </a:r>
            <a:endParaRPr lang="km-KH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km-KH" dirty="0"/>
              <a:t>	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ថ្ងៃទី​០៩ មីនា ឆ្នាំ២០២៣ ក្រសួងសង្គមកិច្ច អតីតយុទ្ធជន យុវនីតិសម្បទា បានទទួលគំរូរបាយការណ៍ស្នើសុំផ្តល់យោបល់សេចក្តីព្រាងកំណត់ហេតុកិច្ចប្រជុំ</a:t>
            </a:r>
            <a:r>
              <a:rPr lang="km-KH" dirty="0"/>
              <a:t> </a:t>
            </a:r>
            <a:r>
              <a:rPr lang="km-KH" sz="1800" dirty="0">
                <a:effectLst/>
                <a:ea typeface="Calibri" panose="020F0502020204030204" pitchFamily="34" charset="0"/>
                <a:cs typeface="Khmer OS Muol Light" panose="02000500000000020004" pitchFamily="2" charset="0"/>
              </a:rPr>
              <a:t>២០</a:t>
            </a:r>
            <a:r>
              <a:rPr lang="en-US" sz="1800" baseline="30000" dirty="0" err="1">
                <a:effectLst/>
                <a:latin typeface="Khmer OS Muol Light" panose="02000500000000020004" pitchFamily="2" charset="0"/>
                <a:ea typeface="Calibri" panose="020F0502020204030204" pitchFamily="34" charset="0"/>
              </a:rPr>
              <a:t>th</a:t>
            </a:r>
            <a:r>
              <a:rPr lang="en-US" sz="1800" baseline="30000" dirty="0">
                <a:effectLst/>
                <a:latin typeface="Khmer OS Muol Light" panose="02000500000000020004" pitchFamily="2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Khmer OS Muol Light" panose="02000500000000020004" pitchFamily="2" charset="0"/>
                <a:ea typeface="Calibri" panose="020F0502020204030204" pitchFamily="34" charset="0"/>
              </a:rPr>
              <a:t>JC 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ដើម្បីត្រៀមរៀបចំកិច្ចប្រជុំគណៈកម្មចម្រុះកម្ពុជា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វៀតណាមការស្នើសុំធ្វើបច្ចុប្បន្នភាពលើ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កិច្ចព្រមព្រៀងសហប្រតិបត្តិការ រវាងរាជរដ្ឋាភិបាលនៃរាជាណាចក្រកម្ពុជា និងរដ្ឋាភិបាលនៃសាធារណរដ្ឋសង្គមនិយមវៀតណាម ស្ដីពីនីតិវិធីប្រតិបត្តិបទដ្ឋាន ក្នុងការកំណត់អត្តសញ្ញាណ និងការធ្វើមាតុភូមិនិវត្តិន៍ជនរងគ្រោះដោយសារអំពើជួញដូរ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”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	គឺជាការផ្តូចផ្តើមក្នុងសេចក្តីព្រាងត្រង់ចំណុច ១៧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.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៣ ដែលភាគីវៀតណាមបានលើកឡើង។</a:t>
            </a:r>
            <a:endParaRPr lang="en-US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km-KH" dirty="0"/>
          </a:p>
          <a:p>
            <a:pPr marL="0" indent="0" algn="just">
              <a:buNone/>
            </a:pPr>
            <a:endParaRPr lang="km-KH" dirty="0"/>
          </a:p>
        </p:txBody>
      </p:sp>
    </p:spTree>
    <p:extLst>
      <p:ext uri="{BB962C8B-B14F-4D97-AF65-F5344CB8AC3E}">
        <p14:creationId xmlns:p14="http://schemas.microsoft.com/office/powerpoint/2010/main" val="285165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E6F77-5991-7F22-1B1A-4C61E432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m-KH" dirty="0"/>
              <a:t>គំនិតផ្តូចផ្តើមបង្កើនយន្តការបញ្ចួនថ្នាក់ជាតិ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5B6E13-031E-D926-51B8-C9C7B32E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2190749"/>
            <a:ext cx="11991975" cy="398621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1800" b="1" i="1" dirty="0"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	</a:t>
            </a:r>
            <a:r>
              <a:rPr lang="km-KH" sz="1800" dirty="0"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ចុងឆ្នាំ ២០២៩ បានបង្កើតក្រុមការងារចុះសិក្សាស្រាវជ្រាវមួយ តាមរយៈ មន្ទីរ ស អ យ និងអង្គការដៃគូរដែលផ្តល់សេវាដល់ជនរងគ្រោះដោយអំពើជួញដូរមនុស្ស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1800" dirty="0">
                <a:effectLst/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          </a:t>
            </a:r>
            <a:r>
              <a:rPr lang="ca-ES" sz="1800" dirty="0">
                <a:effectLst/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សេចក្តីព្រាងទីចុងក្រោយ៖ ១២ កុម្ភះ ២០២០</a:t>
            </a:r>
            <a:endParaRPr lang="km-KH" sz="1800" dirty="0">
              <a:effectLst/>
              <a:latin typeface="Khmer OS Battambang" panose="02000500000000020004" pitchFamily="2" charset="0"/>
              <a:ea typeface="Times New Roman" panose="02020603050405020304" pitchFamily="18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1800" dirty="0"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	ថ្ងៃទី៣១ ខែកក្កដា ឆ្នាំ២០២០ បានធ្វើសិក្ខាសាលាថ្នាក់ជាតិមួយ  ដោយអញ្ជើញស្ថានប័នពាក់ពន្ធ និងអង្គការដៃគូចូលរួមនៅសណ្ឋាគារភ្នំពេញ</a:t>
            </a:r>
            <a:r>
              <a:rPr lang="km-KH" sz="1800" dirty="0">
                <a:effectLst/>
                <a:latin typeface="Khmer OS Battambang" panose="02000500000000020004" pitchFamily="2" charset="0"/>
                <a:ea typeface="Times New Roman" panose="02020603050405020304" pitchFamily="18" charset="0"/>
                <a:cs typeface="Khmer OS Battambang" panose="02000500000000020004" pitchFamily="2" charset="0"/>
              </a:rPr>
              <a:t>   </a:t>
            </a:r>
            <a:endParaRPr lang="en-US" sz="1400" dirty="0">
              <a:effectLst/>
              <a:latin typeface="Khmer OS Battambang" panose="02000500000000020004" pitchFamily="2" charset="0"/>
              <a:ea typeface="Times New Roman" panose="02020603050405020304" pitchFamily="18" charset="0"/>
              <a:cs typeface="Khmer OS Battambang" panose="02000500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9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98"/>
            <a:ext cx="12192000" cy="463461"/>
          </a:xfrm>
        </p:spPr>
        <p:txBody>
          <a:bodyPr>
            <a:normAutofit/>
          </a:bodyPr>
          <a:lstStyle/>
          <a:p>
            <a:pPr algn="ctr"/>
            <a:r>
              <a:rPr lang="km-KH" sz="1800" dirty="0">
                <a:latin typeface="Khmer OS Muol Light" pitchFamily="2" charset="0"/>
                <a:cs typeface="Khmer OS Muol Light" pitchFamily="2" charset="0"/>
              </a:rPr>
              <a:t>១ </a:t>
            </a:r>
            <a:r>
              <a:rPr lang="ca-ES" sz="1800" dirty="0">
                <a:latin typeface="Khmer OS Muol Light" pitchFamily="2" charset="0"/>
                <a:cs typeface="Khmer OS Muol Light" pitchFamily="2" charset="0"/>
              </a:rPr>
              <a:t>នីតិវីធីនៃការបញ្ជួន</a:t>
            </a:r>
            <a:endParaRPr lang="en-US" sz="1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3255"/>
            <a:ext cx="12192000" cy="649474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1400" dirty="0">
                <a:latin typeface="Khmer OS Muol Light" pitchFamily="2" charset="0"/>
                <a:cs typeface="Khmer OS Muol Light" pitchFamily="2" charset="0"/>
              </a:rPr>
              <a:t>គំនួសបំព្រួញនៃការបញ្ជួន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74883"/>
            <a:ext cx="2279562" cy="3526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05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ប្រជាជនទូទដែលដឹងពី</a:t>
            </a:r>
            <a:r>
              <a:rPr lang="en-US" sz="105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/</a:t>
            </a:r>
            <a:r>
              <a:rPr lang="ca-ES" sz="1050" dirty="0">
                <a:solidFill>
                  <a:schemeClr val="tx1"/>
                </a:solidFill>
                <a:latin typeface="Khmer OS Content" pitchFamily="2" charset="0"/>
                <a:cs typeface="Khmer OS Content" pitchFamily="2" charset="0"/>
              </a:rPr>
              <a:t> ជូបជនរងគ្រោះ</a:t>
            </a:r>
            <a:endParaRPr lang="en-US" sz="1050" dirty="0">
              <a:solidFill>
                <a:schemeClr val="tx1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42190" y="939451"/>
            <a:ext cx="978408" cy="15031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991639" y="3895595"/>
            <a:ext cx="2016690" cy="23799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396659" y="3814173"/>
            <a:ext cx="1941530" cy="40084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943620" y="3131510"/>
            <a:ext cx="638824" cy="4133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2480155" y="3519818"/>
            <a:ext cx="1277657" cy="25051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Rectangle 1050"/>
          <p:cNvSpPr/>
          <p:nvPr/>
        </p:nvSpPr>
        <p:spPr>
          <a:xfrm>
            <a:off x="3568013" y="814191"/>
            <a:ext cx="2234047" cy="4133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400" dirty="0">
                <a:latin typeface="Khmer OS Content" pitchFamily="2" charset="0"/>
                <a:cs typeface="Khmer OS Content" pitchFamily="2" charset="0"/>
              </a:rPr>
              <a:t>អ្នកមានភារកិច្ចកំណត់អត្ត</a:t>
            </a:r>
            <a:endParaRPr lang="en-US" sz="14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3" name="Rectangle 1052"/>
          <p:cNvSpPr/>
          <p:nvPr/>
        </p:nvSpPr>
        <p:spPr>
          <a:xfrm>
            <a:off x="8769470" y="473956"/>
            <a:ext cx="2847273" cy="29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មន្រ្តីស្ថានទូតប្រចាំប្រទេស</a:t>
            </a:r>
            <a:r>
              <a:rPr lang="en-US" sz="1200" dirty="0">
                <a:latin typeface="Khmer OS Content" pitchFamily="2" charset="0"/>
                <a:cs typeface="Khmer OS Content" pitchFamily="2" charset="0"/>
              </a:rPr>
              <a:t>/</a:t>
            </a:r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តំបនគោលដៅ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5" name="Rectangle 1054"/>
          <p:cNvSpPr/>
          <p:nvPr/>
        </p:nvSpPr>
        <p:spPr>
          <a:xfrm>
            <a:off x="8794554" y="1219772"/>
            <a:ext cx="2972468" cy="3710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ក្រសួងការបរទស និងសហប្រតិបត្តការអន្តរជាតិ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6" name="Rectangle 1055"/>
          <p:cNvSpPr/>
          <p:nvPr/>
        </p:nvSpPr>
        <p:spPr>
          <a:xfrm>
            <a:off x="8769502" y="2046076"/>
            <a:ext cx="2972468" cy="3088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សមត្ថកិច្ចជំនាញ នគរបាលយុត្តិធម៌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7" name="Rounded Rectangle 1056"/>
          <p:cNvSpPr/>
          <p:nvPr/>
        </p:nvSpPr>
        <p:spPr>
          <a:xfrm>
            <a:off x="1513745" y="2019626"/>
            <a:ext cx="2624254" cy="322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dirty="0">
                <a:latin typeface="Khmer OS Content" pitchFamily="2" charset="0"/>
                <a:cs typeface="Khmer OS Content" pitchFamily="2" charset="0"/>
              </a:rPr>
              <a:t>មន្ឬីរសង្គមកិច្ច</a:t>
            </a:r>
            <a:endParaRPr lang="en-US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8" name="Rectangle 1057"/>
          <p:cNvSpPr/>
          <p:nvPr/>
        </p:nvSpPr>
        <p:spPr>
          <a:xfrm>
            <a:off x="1679241" y="2743687"/>
            <a:ext cx="2377287" cy="2625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600" dirty="0">
                <a:latin typeface="Khmer OS Content" pitchFamily="2" charset="0"/>
                <a:cs typeface="Khmer OS Content" pitchFamily="2" charset="0"/>
              </a:rPr>
              <a:t>កន្លែងផ្តល់សេវា</a:t>
            </a:r>
            <a:endParaRPr lang="en-US" sz="16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59" name="Rounded Rectangle 1058"/>
          <p:cNvSpPr/>
          <p:nvPr/>
        </p:nvSpPr>
        <p:spPr>
          <a:xfrm>
            <a:off x="6620908" y="2842763"/>
            <a:ext cx="2374719" cy="288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400" dirty="0">
                <a:latin typeface="Khmer OS Content" pitchFamily="2" charset="0"/>
                <a:cs typeface="Khmer OS Content" pitchFamily="2" charset="0"/>
              </a:rPr>
              <a:t>គ្រួសារ </a:t>
            </a:r>
            <a:r>
              <a:rPr lang="en-US" sz="1400" dirty="0">
                <a:latin typeface="Khmer OS Content" pitchFamily="2" charset="0"/>
                <a:cs typeface="Khmer OS Content" pitchFamily="2" charset="0"/>
              </a:rPr>
              <a:t>/</a:t>
            </a:r>
            <a:r>
              <a:rPr lang="ca-ES" sz="1400" dirty="0">
                <a:latin typeface="Khmer OS Content" pitchFamily="2" charset="0"/>
                <a:cs typeface="Khmer OS Content" pitchFamily="2" charset="0"/>
              </a:rPr>
              <a:t>សហគមន៍</a:t>
            </a:r>
            <a:endParaRPr lang="en-US" sz="14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60" name="Rounded Rectangle 1059"/>
          <p:cNvSpPr/>
          <p:nvPr/>
        </p:nvSpPr>
        <p:spPr>
          <a:xfrm>
            <a:off x="351484" y="3643710"/>
            <a:ext cx="1352056" cy="276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សេវាសុខាភិបា</a:t>
            </a:r>
            <a:r>
              <a:rPr lang="ca-ES" sz="1400" dirty="0"/>
              <a:t>ល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3429648" y="3674152"/>
            <a:ext cx="1455502" cy="284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សេវាគាំទ្រផ្លូវច្បាប់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411" y="4233797"/>
            <a:ext cx="1415442" cy="275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200" dirty="0">
                <a:latin typeface="Khmer OS Content" pitchFamily="2" charset="0"/>
                <a:cs typeface="Khmer OS Content" pitchFamily="2" charset="0"/>
              </a:rPr>
              <a:t>សេវាស្តានីតិសម្បទា</a:t>
            </a:r>
            <a:endParaRPr lang="en-US" sz="12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236815" y="4271375"/>
            <a:ext cx="1447919" cy="275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>
                <a:latin typeface="Khmer OS Content" pitchFamily="2" charset="0"/>
                <a:cs typeface="Khmer OS Content" pitchFamily="2" charset="0"/>
              </a:rPr>
              <a:t>សេវាជំនាញវិជាជីវៈ</a:t>
            </a:r>
            <a:endParaRPr lang="en-US" sz="11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75988" y="4927994"/>
            <a:ext cx="1672680" cy="282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a-ES" sz="1400" dirty="0">
                <a:latin typeface="Khmer OS Content" pitchFamily="2" charset="0"/>
                <a:cs typeface="Khmer OS Content" pitchFamily="2" charset="0"/>
              </a:rPr>
              <a:t>ការងារមុខរបរ</a:t>
            </a:r>
            <a:endParaRPr lang="en-US" sz="14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125407" y="5028202"/>
            <a:ext cx="1421541" cy="28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latin typeface="Khmer OS Content" pitchFamily="2" charset="0"/>
                <a:cs typeface="Khmer OS Content" pitchFamily="2" charset="0"/>
              </a:rPr>
              <a:t>សិក្សាអប់រំ</a:t>
            </a:r>
            <a:endParaRPr lang="en-US" sz="1400" dirty="0"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040524">
            <a:off x="5912704" y="1429609"/>
            <a:ext cx="2571877" cy="14119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ight Arrow 35"/>
          <p:cNvSpPr/>
          <p:nvPr/>
        </p:nvSpPr>
        <p:spPr>
          <a:xfrm rot="7259101">
            <a:off x="2870371" y="1517736"/>
            <a:ext cx="978408" cy="15031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421688" y="1929008"/>
            <a:ext cx="3081402" cy="6263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4511458" y="2204580"/>
            <a:ext cx="3081402" cy="8976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2262127" y="2467603"/>
            <a:ext cx="337700" cy="983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2429752" y="2504570"/>
            <a:ext cx="337700" cy="12880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ight Arrow 41"/>
          <p:cNvSpPr/>
          <p:nvPr/>
        </p:nvSpPr>
        <p:spPr>
          <a:xfrm rot="928332">
            <a:off x="4114336" y="2559459"/>
            <a:ext cx="2531295" cy="12478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1572019" y="3327754"/>
            <a:ext cx="1179535" cy="6367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1718155" y="3056354"/>
            <a:ext cx="736946" cy="62838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396438" y="689024"/>
            <a:ext cx="894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2457354" y="1079418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បញ្ជូន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743168" y="839244"/>
            <a:ext cx="3130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និងសម្របសម្រូលមាតុភូមិនិវត្តន៍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5776587" y="1402915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បញ្ជូន</a:t>
            </a:r>
            <a:endParaRPr lang="en-US" sz="1200" dirty="0"/>
          </a:p>
        </p:txBody>
      </p:sp>
      <p:sp>
        <p:nvSpPr>
          <p:cNvPr id="74" name="Rectangle 73"/>
          <p:cNvSpPr/>
          <p:nvPr/>
        </p:nvSpPr>
        <p:spPr>
          <a:xfrm>
            <a:off x="7169064" y="1179535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</a:t>
            </a:r>
            <a:endParaRPr lang="en-US" sz="1200" dirty="0"/>
          </a:p>
        </p:txBody>
      </p:sp>
      <p:sp>
        <p:nvSpPr>
          <p:cNvPr id="75" name="Rectangle 74"/>
          <p:cNvSpPr/>
          <p:nvPr/>
        </p:nvSpPr>
        <p:spPr>
          <a:xfrm>
            <a:off x="10214976" y="1645086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678466" y="2294351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បញ្ជូន</a:t>
            </a:r>
            <a:endParaRPr lang="en-US" sz="1200" dirty="0"/>
          </a:p>
        </p:txBody>
      </p:sp>
      <p:sp>
        <p:nvSpPr>
          <p:cNvPr id="77" name="Rectangle 76"/>
          <p:cNvSpPr/>
          <p:nvPr/>
        </p:nvSpPr>
        <p:spPr>
          <a:xfrm>
            <a:off x="5730658" y="1995814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និង</a:t>
            </a:r>
            <a:endParaRPr lang="en-US" sz="1200" dirty="0"/>
          </a:p>
        </p:txBody>
      </p:sp>
      <p:sp>
        <p:nvSpPr>
          <p:cNvPr id="78" name="Rectangle 77"/>
          <p:cNvSpPr/>
          <p:nvPr/>
        </p:nvSpPr>
        <p:spPr>
          <a:xfrm>
            <a:off x="5705606" y="1695190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</a:t>
            </a:r>
            <a:endParaRPr lang="en-US" sz="1200" dirty="0"/>
          </a:p>
        </p:txBody>
      </p:sp>
      <p:sp>
        <p:nvSpPr>
          <p:cNvPr id="79" name="Rectangle 78"/>
          <p:cNvSpPr/>
          <p:nvPr/>
        </p:nvSpPr>
        <p:spPr>
          <a:xfrm>
            <a:off x="4496844" y="2747376"/>
            <a:ext cx="1369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សមាហរណកម្ម</a:t>
            </a:r>
            <a:endParaRPr lang="en-US" sz="1200" dirty="0"/>
          </a:p>
        </p:txBody>
      </p:sp>
      <p:sp>
        <p:nvSpPr>
          <p:cNvPr id="80" name="Rectangle 79"/>
          <p:cNvSpPr/>
          <p:nvPr/>
        </p:nvSpPr>
        <p:spPr>
          <a:xfrm>
            <a:off x="1384127" y="2409173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រាយការណ៍ </a:t>
            </a:r>
            <a:endParaRPr lang="en-US" sz="1200" dirty="0"/>
          </a:p>
        </p:txBody>
      </p:sp>
      <p:sp>
        <p:nvSpPr>
          <p:cNvPr id="81" name="Rectangle 80"/>
          <p:cNvSpPr/>
          <p:nvPr/>
        </p:nvSpPr>
        <p:spPr>
          <a:xfrm>
            <a:off x="2421699" y="2469715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បញ្ជូន</a:t>
            </a:r>
            <a:endParaRPr lang="en-US" sz="1200" dirty="0"/>
          </a:p>
        </p:txBody>
      </p:sp>
      <p:sp>
        <p:nvSpPr>
          <p:cNvPr id="82" name="Rectangle 81"/>
          <p:cNvSpPr/>
          <p:nvPr/>
        </p:nvSpPr>
        <p:spPr>
          <a:xfrm>
            <a:off x="2323579" y="1469721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ររាយការណ៍ 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3198314" y="1455107"/>
            <a:ext cx="1037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1200" dirty="0">
                <a:latin typeface="Khmer OS Content" pitchFamily="2" charset="0"/>
                <a:cs typeface="Khmer OS Content" pitchFamily="2" charset="0"/>
              </a:rPr>
              <a:t>បញ្ជូន</a:t>
            </a:r>
            <a:endParaRPr lang="en-US" sz="1200" dirty="0"/>
          </a:p>
        </p:txBody>
      </p:sp>
      <p:sp>
        <p:nvSpPr>
          <p:cNvPr id="50" name="Right Arrow 49"/>
          <p:cNvSpPr/>
          <p:nvPr/>
        </p:nvSpPr>
        <p:spPr>
          <a:xfrm rot="5400000">
            <a:off x="10055403" y="1718129"/>
            <a:ext cx="337700" cy="983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ight Arrow 50"/>
          <p:cNvSpPr/>
          <p:nvPr/>
        </p:nvSpPr>
        <p:spPr>
          <a:xfrm rot="5400000">
            <a:off x="9976514" y="895144"/>
            <a:ext cx="418236" cy="1213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09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1157E-9DC8-EC88-16D2-79CC40B2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គោលការណ៍ណែនាំ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unPenh" panose="01010101010101010101" pitchFamily="2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unPenh" panose="01010101010101010101" pitchFamily="2" charset="0"/>
              </a:rPr>
            </a:br>
            <a:r>
              <a:rPr lang="km-KH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ស្តីពី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unPenh" panose="01010101010101010101" pitchFamily="2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unPenh" panose="01010101010101010101" pitchFamily="2" charset="0"/>
              </a:rPr>
            </a:br>
            <a:r>
              <a:rPr lang="km-KH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Khmer OS Muol Light" panose="02000500000000020004" pitchFamily="2" charset="0"/>
              </a:rPr>
              <a:t>យន្តការបញ្ជូនជនរងគ្រោះដោយអំពើ</a:t>
            </a:r>
            <a:r>
              <a:rPr lang="km-KH" sz="18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Khmer OS Muol Light" panose="02000500000000020004" pitchFamily="2" charset="0"/>
              </a:rPr>
              <a:t>ជួញដូរមនុស្សថ្នាក់ជាតិ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33B1B7B-B708-F31F-88FC-838ADFEA2CF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871126"/>
              </p:ext>
            </p:extLst>
          </p:nvPr>
        </p:nvGraphicFramePr>
        <p:xfrm>
          <a:off x="4774260" y="2886075"/>
          <a:ext cx="2902890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562F1EF5-0E6C-4379-B3BE-73FE732313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4260" y="2886075"/>
                        <a:ext cx="2902890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12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E46837-F73E-27A6-AE6F-50ADA580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4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km-KH" sz="4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សូមថ្លែងអំណរគុណចំពោះ ការយកចិត្តទុកដាក់ស្ដាប់របស់លោកអ្នក</a:t>
            </a:r>
            <a:endParaRPr lang="en-US" sz="4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AF4418-86E7-045D-D541-63F497FA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044575"/>
          </a:xfrm>
        </p:spPr>
        <p:txBody>
          <a:bodyPr>
            <a:normAutofit/>
          </a:bodyPr>
          <a:lstStyle/>
          <a:p>
            <a:pPr algn="ctr"/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សាវតា</a:t>
            </a:r>
            <a:endParaRPr lang="en-US" sz="4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4D3A0-CFFC-F819-5BE8-6DFA22E1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09650"/>
            <a:ext cx="11620500" cy="5181599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គំនិតផ្ដួចផ្ដើមឱ្យមានការធ្វើមាតុភូមិនិវត្តន៍ជាផ្លូវការនៃជនរងគ្រោះជនជាតិវៀតណាម ដោយអំពើជួញដូរមនុស្ស ពីកម្ពុជាទៅវៀតណាម ត្រូវបានផ្ដួចផ្ដើមឡើងនៅក្នុងឆ្នាំ ១៩៩៦។</a:t>
            </a:r>
          </a:p>
          <a:p>
            <a:pPr algn="just">
              <a:lnSpc>
                <a:spcPct val="200000"/>
              </a:lnSpc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ចាប់ពីឆ្នាំ១៩៩៩ ដល់ ២០០៣ ក្រសួង ស.អ.យ បានធ្វើការស្វែងរកគាំទ្រមតិក្នុងការរៀបចំឱ្យមាននីតិវិធី ធ្វើមាតុភូមិនិវត្តន៍ជនរងគ្រោះវៀតណាមដោយសារការជួញដូរដោយមានការឧបត្ថម្ភបច្ចេកទេស និងថវិការពីអង្គការ 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IOM :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-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ទស្សនៈកិច្ចសិក្សា និងសិក្ខាសាលា រយៈពេល៥ថ្ងៃ នៅខែមីនា ឆ្នាំ២០០៣ របស់គណៈប្រតិភូកម្ពុជា ដើម្បីស្វែងយល់ពីជនរងគ្រោះដោយអំពើជួញដូរ នៅប្រទេសវៀតណាមដោយមានការឧបត្ថម្ភពីអង្គការ 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IOM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  <a:endParaRPr lang="en-US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1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3C2646-E2AF-A430-BB82-F355C2F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9" y="1070610"/>
            <a:ext cx="11306627" cy="554831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  <a:buFontTx/>
              <a:buChar char="-"/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ទស្សនៈកិច្ច និងសិក្ខាសាលា រយៈពេល៥ថ្ងៃ នៅខែកញ្ញា ឆ្នាំ២០០៣ របស់គណៈប្រតិភូរដ្ឋាភិបាល វៀតណាម ដើម្បីស្វែងយល់ពីជនរងគ្រោះដោយអំពើជួញដូរមនុស្ស នៅភ្នំពេញដោយមានការឧបត្ថម្ភពីអង្គការ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IOM</a:t>
            </a:r>
            <a:endParaRPr lang="km-KH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just">
              <a:lnSpc>
                <a:spcPct val="200000"/>
              </a:lnSpc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ការធ្វើមាតុភូមិនិវត្តន៍ជាផ្លូវការទៅវៀតណាមលើកទីមួយត្រូវបានធ្វើឡើងនៅក្នុងខែឧសភា ឆ្នាំ២០០៣។ ចាប់តាំងពីឆ្នាំ២០០០ ដល់ឆ្នាំ២០២២ មាន</a:t>
            </a:r>
            <a:r>
              <a:rPr lang="ca-E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នរងគ្រោះដោយសារការជួញដូរជនជាតិវៀតណាមចំនួន១៥២នាក់ ត្រូវបានធ្វើមាតុភូមិនិវត្តន៍ត្រឡប់ទៅប្រទេសវៀតណាមវិញ។</a:t>
            </a:r>
          </a:p>
          <a:p>
            <a:pPr algn="just">
              <a:lnSpc>
                <a:spcPct val="200000"/>
              </a:lnSpc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នៅខែធ្នូ ឆ្នាំ២០០៣ សេចក្ដីព្រាងដែលមានឈ្មោះថា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ីតិវិធីសំរាប់ការប្រព្រឹត្តទៅតាមបទដ្ឋានការធ្វើមាតុភូមិនិវត្តិន៍ជនជាតិវៀតណាមដែលរងគ្រោះដោយសារការជួញដូរពីប្រទេសកម្ពុជាទៅប្រទេសវៀតណាម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” 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ត្រូវបានធ្វើឡើង។ សេចក្ដីព្រាងនេះផ្ដោតតែទៅលើការធ្វើមាតុភូមិនិវត្តន៍ពីកម្ពុជា ទៅវៀតណាម មិនមានពីវៀតណាមមកកម្ពុជា</a:t>
            </a:r>
            <a:r>
              <a:rPr lang="ca-ES" sz="2200">
                <a:latin typeface="Khmer OS Siemreap" panose="02000500000000020004" pitchFamily="2" charset="0"/>
                <a:cs typeface="Khmer OS Siemreap" panose="02000500000000020004" pitchFamily="2" charset="0"/>
              </a:rPr>
              <a:t>ប៉ុណ្ណោះ</a:t>
            </a:r>
            <a:r>
              <a:rPr lang="km-KH" sz="220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  <a:endParaRPr lang="en-US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8BEBAC6-D84D-9596-28AE-54FB4D33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044575"/>
          </a:xfrm>
        </p:spPr>
        <p:txBody>
          <a:bodyPr>
            <a:normAutofit/>
          </a:bodyPr>
          <a:lstStyle/>
          <a:p>
            <a:pPr algn="ctr"/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សាវតា(ត)</a:t>
            </a:r>
            <a:endParaRPr lang="en-US" sz="40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18717-92D5-1153-85B6-83982AC6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សាវតា(ត)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0E199-4E09-4A58-6680-85A94E7D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8" y="1306286"/>
            <a:ext cx="11988801" cy="518658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10000"/>
              </a:lnSpc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សេចក្តីព្រាងនេះត្រូវបានកែសម្រួលឡើងវិញនៅឆ្នាំ២០០៨ ដោយមានឈ្មោះថា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”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សេចក្ដីព្រាងនីតិវិធិប្រតិបត្តិការស្តង់ដារ ការធ្វើមាតុភូមិនិវត្តន៍នៃជនរងគ្រោះវៀតណាម ដោយអំពើជួញដូរមនុស្សពីកម្ពុជាតវៀតណាម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</a:p>
          <a:p>
            <a:pPr algn="just">
              <a:lnSpc>
                <a:spcPct val="210000"/>
              </a:lnSpc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កិច្ចប្រជុំផ្លូវការលើកទី១ ត្រូវបានធ្វើឡើងកាលពីថ្ងៃទី២៧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២៨ ខែវិច្ឆិកា ឆ្នាំ២០០៨ នៅទីក្រុងហូជីមិញ ប្រទេសវៀតណាម ដើម្បីពិភាក្សាលើសេចក្តីព្រាង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កិច្ចព្រមព្រៀងស្ដីពីកិច្ចសហប្រតិបត្តិការរវាងរដ្ឋាភិបាល នៃព្រះរាជាណាចក្រកម្ពុជា និងរដ្ឋាភិបាលនៃសាធារណៈរដ្ឋសង្គមនិយមវៀតណាមស្ដីពីនីតិវិធីប្រតិបត្តិស្តង់ដាលើការកំណត់អត្តសញ្ញាណ និងការធ្វើមាតុភូមិនិវត្តន៍ជនរងគ្រោះដោយសារការជួញដូរ </a:t>
            </a:r>
            <a:r>
              <a:rPr lang="en-US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</a:p>
          <a:p>
            <a:pPr algn="just">
              <a:lnSpc>
                <a:spcPct val="210000"/>
              </a:lnSpc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សេចក្ដីព្រាងត្រូវបានក្រុមការងារបច្ចេកទេសនៃប្រទេសទាំងពីរ ពិភាក្សារៀងៗខ្លួន និងដាក់ជូនថ្នាក់ដឹកនាំរៀងខ្លួន ដើម្បីពិនិត្យ</a:t>
            </a:r>
          </a:p>
          <a:p>
            <a:pPr marL="0" indent="0" algn="just">
              <a:lnSpc>
                <a:spcPct val="210000"/>
              </a:lnSpc>
              <a:buNone/>
            </a:pPr>
            <a:r>
              <a:rPr lang="km-KH" sz="22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និងសម្រេចរួចផ្ញើរឱ្យគ្នាទៅវិញទៅមកដើម្បីផ្លាស់ប្តូរយោបល់ជាច្រើនលើកច្រើនសារ។</a:t>
            </a:r>
          </a:p>
        </p:txBody>
      </p:sp>
    </p:spTree>
    <p:extLst>
      <p:ext uri="{BB962C8B-B14F-4D97-AF65-F5344CB8AC3E}">
        <p14:creationId xmlns:p14="http://schemas.microsoft.com/office/powerpoint/2010/main" val="407660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76B36-A2A9-4BA0-8028-37514C18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88572"/>
            <a:ext cx="11959771" cy="4528456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រហូតដល់ខែវិច្ឆិការ ឆ្នាំ២០០៩ ក្រុមការងារបច្ចេកទេសនៃប្រទេសទាំងពីរ បានឯកភាពគ្នាលើសេចក្ដីព្រាងចុងក្រោយដើម្បីជួបទល់មុខគ្នាពិភាក្សា ហើយសេចក្ដីព្រាងនេះបានឱ្យឈ្មោះថា </a:t>
            </a:r>
            <a:r>
              <a:rPr lang="en-US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“</a:t>
            </a: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កិច្ចព្រមព្រៀងសហប្រតិបត្តិការ រវាងរាជរដ្ឋាភិបាលនៃព្រះរាជាណាចក្រកម្ពុជា និងរដ្ឋាភិបាលនៃសាធារណរដ្ឋសង្គមនិយមវៀតណាម ស្ដីពីនីតិវិធីប្រតិបត្តិបទដ្ឋាន ក្នុងការកំណត់អត្តសញ្ញាណ និងការធ្វើមាតុភូមិនិវត្តិន៍ជនរងគ្រោះដោយសារអំពើជួញដូរ</a:t>
            </a:r>
            <a:r>
              <a:rPr lang="en-US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”</a:t>
            </a: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 កិច្ចព្រមព្រៀងបានចុះហត្ថលេខាជាផ្លូវការនៅភ្នំពេញនៅថ្ងៃទី៣ ខែធ្នូ ឆ្នាំ២០០៩។</a:t>
            </a:r>
          </a:p>
          <a:p>
            <a:pPr algn="just">
              <a:lnSpc>
                <a:spcPct val="200000"/>
              </a:lnSpc>
            </a:pP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កិច្ចព្រមព្រៀងនេះអនុវត្តតាម មាត្រា១១</a:t>
            </a:r>
            <a:r>
              <a:rPr lang="en-US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, </a:t>
            </a: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១២</a:t>
            </a:r>
            <a:r>
              <a:rPr lang="en-US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17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និង១៣ នៃកិច្ចព្រមព្រៀងរវាងរដ្ឋាភិបាល នៃព្រះរាជាណាចក្រកម្ពុជា និងរដ្ឋាភិបាលសាធារណរដ្ឋសង្គមនិយមវៀតណាម ស្ដីពីកិច្ចសហប្រតិបត្តិការទ្វេភាគី ដើម្បីលុបបំបាត់ការចយញដូរស្ត្រី និងកុមារ និងជួយដល់ជនរងគ្រោះដោយសារការជួញដូរ ដែលបានចុះហត្ថលេខានៅថ្ងែទី១០ ខែតុលា ឆ្នាំ២០០៥ នៅទីក្រុងហាណូយ នៃសាធារណរដ្ឋសង្គមនិយមវៀតណាម។</a:t>
            </a:r>
            <a:endParaRPr lang="en-US" sz="17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7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6DB73-1DF6-2F3D-5EEE-C5CE1421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577" y="48667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កិច្ចប្រជុំថ្ងៃទី ២៧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២៨ ខែវិច្ឆិកា ឆ្នាំ២០០៨ នៅទីក្រុងហូជីមិញ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9E09081-833E-06B0-CD36-F2CC36D95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49" y="498475"/>
            <a:ext cx="8226369" cy="462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03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217C-06E2-98B8-2BA6-75AA8A51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51954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ការចុះហត្ថលេខាលើកិច្ចព្រមព្រៀង នៅភ្នំពេញ នៅថ្ងៃទី៣ ខែធ្នូ ឆ្នាំ២០០៩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0DCFFA9-9210-ED12-2172-B7F08CAFD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59" y="626382"/>
            <a:ext cx="7092727" cy="47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3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96E74-750A-DFCB-FC83-5C964833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205"/>
            <a:ext cx="10515600" cy="1325563"/>
          </a:xfrm>
        </p:spPr>
        <p:txBody>
          <a:bodyPr>
            <a:normAutofit/>
          </a:bodyPr>
          <a:lstStyle/>
          <a:p>
            <a:r>
              <a:rPr lang="km-KH" sz="28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កិច្ចព្រមព្រៀងនីតិវិធីប្រតិបត្តិបទដ្ឋានមានទាំងអស់ ៦មាត្រា</a:t>
            </a:r>
            <a:endParaRPr lang="en-US" sz="28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B186F-97E4-9E47-DC5E-ACC3DDEB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4185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km-KH" dirty="0"/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មាត្រា១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លក្ខណៈវិនិច្ឆ័យក្នុងការកំណត់អត្តសញ្ញាណជនរងគ្រោះដោយសារអំពើជួញដូរមនុស្ស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មាត្រា២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ស្ថាប័នបង្គោលសំរាប់ទទួលព័ត៌មាន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មាត្រា៣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ជំហាន និងនីតិវិធី នៃការផ្ទៀងផ្ទាត់ និងការកំណត់អត្តសញ្ញាណជនរងគ្រោះ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មាត្រា៤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ជំហាន និងនីតិវិធីនៃការប្រគល់ និងការទទួលជនរងគ្រោះ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មាត្រា៥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ក្រុមការងាររួម</a:t>
            </a:r>
          </a:p>
          <a:p>
            <a:pPr>
              <a:lnSpc>
                <a:spcPct val="160000"/>
              </a:lnSpc>
              <a:buFont typeface="Symbol" panose="05050102010706020507" pitchFamily="18" charset="2"/>
              <a:buChar char=""/>
            </a:pPr>
            <a:r>
              <a:rPr lang="km-KH" sz="2400" dirty="0"/>
              <a:t> 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មាត្រា៦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:</a:t>
            </a: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ការអនុវត្ត</a:t>
            </a:r>
            <a:endParaRPr lang="en-US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8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1AC841F-A5D2-E466-AC79-8A0203E0A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071" y="196005"/>
            <a:ext cx="4625868" cy="62850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7C9091-40E9-5B24-DEDF-AA59D5BA6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560" y="159259"/>
            <a:ext cx="4772983" cy="64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1190</Words>
  <Application>Microsoft Office PowerPoint</Application>
  <PresentationFormat>Custom</PresentationFormat>
  <Paragraphs>70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PowerPoint Presentation</vt:lpstr>
      <vt:lpstr>សាវតា</vt:lpstr>
      <vt:lpstr>សាវតា(ត)</vt:lpstr>
      <vt:lpstr>សាវតា(ត)</vt:lpstr>
      <vt:lpstr>PowerPoint Presentation</vt:lpstr>
      <vt:lpstr>កិច្ចប្រជុំថ្ងៃទី ២៧-២៨ ខែវិច្ឆិកា ឆ្នាំ២០០៨ នៅទីក្រុងហូជីមិញ</vt:lpstr>
      <vt:lpstr>ការចុះហត្ថលេខាលើកិច្ចព្រមព្រៀង នៅភ្នំពេញ នៅថ្ងៃទី៣ ខែធ្នូ ឆ្នាំ២០០៩</vt:lpstr>
      <vt:lpstr>កិច្ចព្រមព្រៀងនីតិវិធីប្រតិបត្តិបទដ្ឋានមានទាំងអស់ ៦មាត្រា</vt:lpstr>
      <vt:lpstr>PowerPoint Presentation</vt:lpstr>
      <vt:lpstr>PowerPoint Presentation</vt:lpstr>
      <vt:lpstr>PowerPoint Presentation</vt:lpstr>
      <vt:lpstr>PowerPoint Presentation</vt:lpstr>
      <vt:lpstr>គំនិតផ្តូចផ្តើមបង្កើនយន្តការបញ្ចួនថ្នាក់ជាតិ</vt:lpstr>
      <vt:lpstr>១ នីតិវីធីនៃការបញ្ជួន</vt:lpstr>
      <vt:lpstr>គោលការណ៍ណែនាំ  ស្តីពី យន្តការបញ្ជូនជនរងគ្រោះដោយអំពើជួញដូរមនុស្សថ្នាក់ជាតិ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sopheak.sorn0410@gmail.com</dc:creator>
  <cp:lastModifiedBy>User</cp:lastModifiedBy>
  <cp:revision>15</cp:revision>
  <dcterms:created xsi:type="dcterms:W3CDTF">2023-01-02T04:16:11Z</dcterms:created>
  <dcterms:modified xsi:type="dcterms:W3CDTF">2023-12-21T07:39:47Z</dcterms:modified>
</cp:coreProperties>
</file>