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6"/>
  </p:notesMasterIdLst>
  <p:sldIdLst>
    <p:sldId id="256" r:id="rId5"/>
    <p:sldId id="257" r:id="rId6"/>
    <p:sldId id="258" r:id="rId7"/>
    <p:sldId id="263" r:id="rId8"/>
    <p:sldId id="264" r:id="rId9"/>
    <p:sldId id="259" r:id="rId10"/>
    <p:sldId id="260" r:id="rId11"/>
    <p:sldId id="261" r:id="rId12"/>
    <p:sldId id="262" r:id="rId13"/>
    <p:sldId id="266" r:id="rId14"/>
    <p:sldId id="265"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16385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8962AE5-5F8E-4013-B5EF-E12687BFAA66}" v="19" dt="2021-03-29T10:49:05.2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792" autoAdjust="0"/>
  </p:normalViewPr>
  <p:slideViewPr>
    <p:cSldViewPr snapToGrid="0">
      <p:cViewPr varScale="1">
        <p:scale>
          <a:sx n="63" d="100"/>
          <a:sy n="63" d="100"/>
        </p:scale>
        <p:origin x="804"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5CB040-998F-4773-9030-9F7CBE9EFD57}" type="datetimeFigureOut">
              <a:rPr lang="en-AU" smtClean="0"/>
              <a:t>30/03/2021</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E574EF-FFAA-413E-97B1-D0121A2E9F0A}" type="slidenum">
              <a:rPr lang="en-AU" smtClean="0"/>
              <a:t>‹#›</a:t>
            </a:fld>
            <a:endParaRPr lang="en-AU"/>
          </a:p>
        </p:txBody>
      </p:sp>
    </p:spTree>
    <p:extLst>
      <p:ext uri="{BB962C8B-B14F-4D97-AF65-F5344CB8AC3E}">
        <p14:creationId xmlns:p14="http://schemas.microsoft.com/office/powerpoint/2010/main" val="20364311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16385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CE6BF-C6AB-4299-8C5A-D7C5A1F21A00}"/>
              </a:ext>
            </a:extLst>
          </p:cNvPr>
          <p:cNvSpPr>
            <a:spLocks noGrp="1"/>
          </p:cNvSpPr>
          <p:nvPr>
            <p:ph type="ctrTitle"/>
          </p:nvPr>
        </p:nvSpPr>
        <p:spPr>
          <a:xfrm>
            <a:off x="1524000" y="1122363"/>
            <a:ext cx="9144000" cy="2387600"/>
          </a:xfrm>
        </p:spPr>
        <p:txBody>
          <a:bodyPr anchor="b"/>
          <a:lstStyle>
            <a:lvl1pPr algn="ctr">
              <a:defRPr sz="6000">
                <a:solidFill>
                  <a:schemeClr val="accent1">
                    <a:lumMod val="20000"/>
                    <a:lumOff val="80000"/>
                  </a:schemeClr>
                </a:solidFill>
              </a:defRPr>
            </a:lvl1pPr>
          </a:lstStyle>
          <a:p>
            <a:r>
              <a:rPr lang="en-US"/>
              <a:t>Click to edit Master title style</a:t>
            </a:r>
            <a:endParaRPr lang="en-AU"/>
          </a:p>
        </p:txBody>
      </p:sp>
      <p:sp>
        <p:nvSpPr>
          <p:cNvPr id="3" name="Subtitle 2">
            <a:extLst>
              <a:ext uri="{FF2B5EF4-FFF2-40B4-BE49-F238E27FC236}">
                <a16:creationId xmlns:a16="http://schemas.microsoft.com/office/drawing/2014/main" id="{79859839-366C-4E48-839C-9F1049AB5B38}"/>
              </a:ext>
            </a:extLst>
          </p:cNvPr>
          <p:cNvSpPr>
            <a:spLocks noGrp="1"/>
          </p:cNvSpPr>
          <p:nvPr>
            <p:ph type="subTitle" idx="1"/>
          </p:nvPr>
        </p:nvSpPr>
        <p:spPr>
          <a:xfrm>
            <a:off x="1524000" y="3602038"/>
            <a:ext cx="9144000" cy="1655762"/>
          </a:xfrm>
        </p:spPr>
        <p:txBody>
          <a:bodyPr/>
          <a:lstStyle>
            <a:lvl1pPr marL="0" indent="0" algn="ctr">
              <a:buNone/>
              <a:defRPr sz="2400">
                <a:solidFill>
                  <a:schemeClr val="accent1">
                    <a:lumMod val="20000"/>
                    <a:lumOff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1091C0D3-5625-40B7-BC82-8D3DEDD14A4F}"/>
              </a:ext>
            </a:extLst>
          </p:cNvPr>
          <p:cNvSpPr>
            <a:spLocks noGrp="1"/>
          </p:cNvSpPr>
          <p:nvPr>
            <p:ph type="dt" sz="half" idx="10"/>
          </p:nvPr>
        </p:nvSpPr>
        <p:spPr/>
        <p:txBody>
          <a:bodyPr/>
          <a:lstStyle/>
          <a:p>
            <a:fld id="{51AC4211-9414-4150-90DD-3A898A5F28BF}" type="datetime1">
              <a:rPr lang="en-AU" smtClean="0"/>
              <a:t>30/03/2021</a:t>
            </a:fld>
            <a:endParaRPr lang="en-AU"/>
          </a:p>
        </p:txBody>
      </p:sp>
      <p:sp>
        <p:nvSpPr>
          <p:cNvPr id="5" name="Footer Placeholder 4">
            <a:extLst>
              <a:ext uri="{FF2B5EF4-FFF2-40B4-BE49-F238E27FC236}">
                <a16:creationId xmlns:a16="http://schemas.microsoft.com/office/drawing/2014/main" id="{1A6B38E3-E3CE-40FD-A988-AD6638313487}"/>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6A4891F6-6E05-4110-B329-902FCB052224}"/>
              </a:ext>
            </a:extLst>
          </p:cNvPr>
          <p:cNvSpPr>
            <a:spLocks noGrp="1"/>
          </p:cNvSpPr>
          <p:nvPr>
            <p:ph type="sldNum" sz="quarter" idx="12"/>
          </p:nvPr>
        </p:nvSpPr>
        <p:spPr/>
        <p:txBody>
          <a:bodyPr/>
          <a:lstStyle/>
          <a:p>
            <a:fld id="{C6215698-5B57-4BF5-BF55-635FD61F796A}" type="slidenum">
              <a:rPr lang="en-AU" smtClean="0"/>
              <a:t>‹#›</a:t>
            </a:fld>
            <a:endParaRPr lang="en-AU"/>
          </a:p>
        </p:txBody>
      </p:sp>
    </p:spTree>
    <p:extLst>
      <p:ext uri="{BB962C8B-B14F-4D97-AF65-F5344CB8AC3E}">
        <p14:creationId xmlns:p14="http://schemas.microsoft.com/office/powerpoint/2010/main" val="2675704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194B4-CF8A-48DF-820A-E5D28A0DB1EA}"/>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FC4F5FBC-53A1-4630-AE51-41041E633E8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6559155-F680-47DD-8A6F-0A8BC104B85C}"/>
              </a:ext>
            </a:extLst>
          </p:cNvPr>
          <p:cNvSpPr>
            <a:spLocks noGrp="1"/>
          </p:cNvSpPr>
          <p:nvPr>
            <p:ph type="dt" sz="half" idx="10"/>
          </p:nvPr>
        </p:nvSpPr>
        <p:spPr/>
        <p:txBody>
          <a:bodyPr/>
          <a:lstStyle/>
          <a:p>
            <a:fld id="{673608DF-8BC9-4DAF-BCB2-A57C71A7C6D9}" type="datetime1">
              <a:rPr lang="en-AU" smtClean="0"/>
              <a:t>30/03/2021</a:t>
            </a:fld>
            <a:endParaRPr lang="en-AU"/>
          </a:p>
        </p:txBody>
      </p:sp>
      <p:sp>
        <p:nvSpPr>
          <p:cNvPr id="5" name="Footer Placeholder 4">
            <a:extLst>
              <a:ext uri="{FF2B5EF4-FFF2-40B4-BE49-F238E27FC236}">
                <a16:creationId xmlns:a16="http://schemas.microsoft.com/office/drawing/2014/main" id="{4516E086-C8AE-4CD8-923A-0BB4FAD8D8BE}"/>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BBB64D0D-AEFE-4C7D-8D0A-E0F83696B68E}"/>
              </a:ext>
            </a:extLst>
          </p:cNvPr>
          <p:cNvSpPr>
            <a:spLocks noGrp="1"/>
          </p:cNvSpPr>
          <p:nvPr>
            <p:ph type="sldNum" sz="quarter" idx="12"/>
          </p:nvPr>
        </p:nvSpPr>
        <p:spPr/>
        <p:txBody>
          <a:bodyPr/>
          <a:lstStyle/>
          <a:p>
            <a:fld id="{C6215698-5B57-4BF5-BF55-635FD61F796A}" type="slidenum">
              <a:rPr lang="en-AU" smtClean="0"/>
              <a:t>‹#›</a:t>
            </a:fld>
            <a:endParaRPr lang="en-AU"/>
          </a:p>
        </p:txBody>
      </p:sp>
    </p:spTree>
    <p:extLst>
      <p:ext uri="{BB962C8B-B14F-4D97-AF65-F5344CB8AC3E}">
        <p14:creationId xmlns:p14="http://schemas.microsoft.com/office/powerpoint/2010/main" val="25964901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6B1080-46FC-4515-BA17-4817C4845BD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0FCD2F5F-6FFB-4363-B984-089D9809772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AD36913F-A470-4289-9D49-30504A3A5C89}"/>
              </a:ext>
            </a:extLst>
          </p:cNvPr>
          <p:cNvSpPr>
            <a:spLocks noGrp="1"/>
          </p:cNvSpPr>
          <p:nvPr>
            <p:ph type="dt" sz="half" idx="10"/>
          </p:nvPr>
        </p:nvSpPr>
        <p:spPr/>
        <p:txBody>
          <a:bodyPr/>
          <a:lstStyle/>
          <a:p>
            <a:fld id="{49D4A7DA-5B4F-49F4-8CDE-1D83C5121DF6}" type="datetime1">
              <a:rPr lang="en-AU" smtClean="0"/>
              <a:t>30/03/2021</a:t>
            </a:fld>
            <a:endParaRPr lang="en-AU"/>
          </a:p>
        </p:txBody>
      </p:sp>
      <p:sp>
        <p:nvSpPr>
          <p:cNvPr id="5" name="Footer Placeholder 4">
            <a:extLst>
              <a:ext uri="{FF2B5EF4-FFF2-40B4-BE49-F238E27FC236}">
                <a16:creationId xmlns:a16="http://schemas.microsoft.com/office/drawing/2014/main" id="{8A5708AD-47C2-4C9B-BEFF-400B343191C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D8152885-F3A2-4C75-AC8D-4953F3630BB6}"/>
              </a:ext>
            </a:extLst>
          </p:cNvPr>
          <p:cNvSpPr>
            <a:spLocks noGrp="1"/>
          </p:cNvSpPr>
          <p:nvPr>
            <p:ph type="sldNum" sz="quarter" idx="12"/>
          </p:nvPr>
        </p:nvSpPr>
        <p:spPr/>
        <p:txBody>
          <a:bodyPr/>
          <a:lstStyle/>
          <a:p>
            <a:fld id="{C6215698-5B57-4BF5-BF55-635FD61F796A}" type="slidenum">
              <a:rPr lang="en-AU" smtClean="0"/>
              <a:t>‹#›</a:t>
            </a:fld>
            <a:endParaRPr lang="en-AU"/>
          </a:p>
        </p:txBody>
      </p:sp>
    </p:spTree>
    <p:extLst>
      <p:ext uri="{BB962C8B-B14F-4D97-AF65-F5344CB8AC3E}">
        <p14:creationId xmlns:p14="http://schemas.microsoft.com/office/powerpoint/2010/main" val="413374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16385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9054A-8677-4977-9415-A487638D89CA}"/>
              </a:ext>
            </a:extLst>
          </p:cNvPr>
          <p:cNvSpPr>
            <a:spLocks noGrp="1"/>
          </p:cNvSpPr>
          <p:nvPr>
            <p:ph type="title"/>
          </p:nvPr>
        </p:nvSpPr>
        <p:spPr>
          <a:solidFill>
            <a:srgbClr val="163856"/>
          </a:solidFill>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457DD66E-B0E1-4608-AECF-545424173C7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7920CC12-662B-4682-9561-16AB502114A3}"/>
              </a:ext>
            </a:extLst>
          </p:cNvPr>
          <p:cNvSpPr>
            <a:spLocks noGrp="1"/>
          </p:cNvSpPr>
          <p:nvPr>
            <p:ph type="dt" sz="half" idx="10"/>
          </p:nvPr>
        </p:nvSpPr>
        <p:spPr/>
        <p:txBody>
          <a:bodyPr/>
          <a:lstStyle/>
          <a:p>
            <a:fld id="{F208986F-D075-4617-AC90-B239C24D8479}" type="datetime1">
              <a:rPr lang="en-AU" smtClean="0"/>
              <a:t>30/03/2021</a:t>
            </a:fld>
            <a:endParaRPr lang="en-AU"/>
          </a:p>
        </p:txBody>
      </p:sp>
      <p:sp>
        <p:nvSpPr>
          <p:cNvPr id="5" name="Footer Placeholder 4">
            <a:extLst>
              <a:ext uri="{FF2B5EF4-FFF2-40B4-BE49-F238E27FC236}">
                <a16:creationId xmlns:a16="http://schemas.microsoft.com/office/drawing/2014/main" id="{65276EA5-0B4F-42DA-8292-C6F5A1D52CDA}"/>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DD53A8E2-28AC-484A-B02A-E912F40BE1F2}"/>
              </a:ext>
            </a:extLst>
          </p:cNvPr>
          <p:cNvSpPr>
            <a:spLocks noGrp="1"/>
          </p:cNvSpPr>
          <p:nvPr>
            <p:ph type="sldNum" sz="quarter" idx="12"/>
          </p:nvPr>
        </p:nvSpPr>
        <p:spPr/>
        <p:txBody>
          <a:bodyPr/>
          <a:lstStyle/>
          <a:p>
            <a:fld id="{C6215698-5B57-4BF5-BF55-635FD61F796A}" type="slidenum">
              <a:rPr lang="en-AU" smtClean="0"/>
              <a:t>‹#›</a:t>
            </a:fld>
            <a:endParaRPr lang="en-AU"/>
          </a:p>
        </p:txBody>
      </p:sp>
    </p:spTree>
    <p:extLst>
      <p:ext uri="{BB962C8B-B14F-4D97-AF65-F5344CB8AC3E}">
        <p14:creationId xmlns:p14="http://schemas.microsoft.com/office/powerpoint/2010/main" val="16494885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F83EE-06AC-4B8B-B8DA-ECA3B15A3AF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3A9ED47F-EAA6-4644-9953-E753D972E6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43ABEE-1E71-443B-BDB8-4DCE84664733}"/>
              </a:ext>
            </a:extLst>
          </p:cNvPr>
          <p:cNvSpPr>
            <a:spLocks noGrp="1"/>
          </p:cNvSpPr>
          <p:nvPr>
            <p:ph type="dt" sz="half" idx="10"/>
          </p:nvPr>
        </p:nvSpPr>
        <p:spPr/>
        <p:txBody>
          <a:bodyPr/>
          <a:lstStyle/>
          <a:p>
            <a:fld id="{B60E0BE1-EAB7-4A6A-AD81-0EEAE29308AE}" type="datetime1">
              <a:rPr lang="en-AU" smtClean="0"/>
              <a:t>30/03/2021</a:t>
            </a:fld>
            <a:endParaRPr lang="en-AU"/>
          </a:p>
        </p:txBody>
      </p:sp>
      <p:sp>
        <p:nvSpPr>
          <p:cNvPr id="5" name="Footer Placeholder 4">
            <a:extLst>
              <a:ext uri="{FF2B5EF4-FFF2-40B4-BE49-F238E27FC236}">
                <a16:creationId xmlns:a16="http://schemas.microsoft.com/office/drawing/2014/main" id="{977A0AEA-B4FC-4DBC-A2EA-753EE9594E0F}"/>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8B88A16-0507-4F25-8AC9-B60EA7FC2E39}"/>
              </a:ext>
            </a:extLst>
          </p:cNvPr>
          <p:cNvSpPr>
            <a:spLocks noGrp="1"/>
          </p:cNvSpPr>
          <p:nvPr>
            <p:ph type="sldNum" sz="quarter" idx="12"/>
          </p:nvPr>
        </p:nvSpPr>
        <p:spPr/>
        <p:txBody>
          <a:bodyPr/>
          <a:lstStyle/>
          <a:p>
            <a:fld id="{C6215698-5B57-4BF5-BF55-635FD61F796A}" type="slidenum">
              <a:rPr lang="en-AU" smtClean="0"/>
              <a:t>‹#›</a:t>
            </a:fld>
            <a:endParaRPr lang="en-AU"/>
          </a:p>
        </p:txBody>
      </p:sp>
    </p:spTree>
    <p:extLst>
      <p:ext uri="{BB962C8B-B14F-4D97-AF65-F5344CB8AC3E}">
        <p14:creationId xmlns:p14="http://schemas.microsoft.com/office/powerpoint/2010/main" val="14423175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A95CD-55C1-47EE-84AE-43AD7273C46B}"/>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EA8FA127-007A-46B7-9006-203AE7E827B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D4A2F9D3-92E9-4DF9-A8C7-FBFBD546655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B8A58C18-D235-41E2-8107-8A15B724FF88}"/>
              </a:ext>
            </a:extLst>
          </p:cNvPr>
          <p:cNvSpPr>
            <a:spLocks noGrp="1"/>
          </p:cNvSpPr>
          <p:nvPr>
            <p:ph type="dt" sz="half" idx="10"/>
          </p:nvPr>
        </p:nvSpPr>
        <p:spPr/>
        <p:txBody>
          <a:bodyPr/>
          <a:lstStyle/>
          <a:p>
            <a:fld id="{0C5B91B2-0168-4F1A-9AC4-4EA1E66A73F3}" type="datetime1">
              <a:rPr lang="en-AU" smtClean="0"/>
              <a:t>30/03/2021</a:t>
            </a:fld>
            <a:endParaRPr lang="en-AU"/>
          </a:p>
        </p:txBody>
      </p:sp>
      <p:sp>
        <p:nvSpPr>
          <p:cNvPr id="6" name="Footer Placeholder 5">
            <a:extLst>
              <a:ext uri="{FF2B5EF4-FFF2-40B4-BE49-F238E27FC236}">
                <a16:creationId xmlns:a16="http://schemas.microsoft.com/office/drawing/2014/main" id="{C32CAB9B-E2B5-4D89-8C8C-100B6C306016}"/>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812ECC35-B06B-4C32-9ABA-7B81691DDED2}"/>
              </a:ext>
            </a:extLst>
          </p:cNvPr>
          <p:cNvSpPr>
            <a:spLocks noGrp="1"/>
          </p:cNvSpPr>
          <p:nvPr>
            <p:ph type="sldNum" sz="quarter" idx="12"/>
          </p:nvPr>
        </p:nvSpPr>
        <p:spPr/>
        <p:txBody>
          <a:bodyPr/>
          <a:lstStyle/>
          <a:p>
            <a:fld id="{C6215698-5B57-4BF5-BF55-635FD61F796A}" type="slidenum">
              <a:rPr lang="en-AU" smtClean="0"/>
              <a:t>‹#›</a:t>
            </a:fld>
            <a:endParaRPr lang="en-AU"/>
          </a:p>
        </p:txBody>
      </p:sp>
    </p:spTree>
    <p:extLst>
      <p:ext uri="{BB962C8B-B14F-4D97-AF65-F5344CB8AC3E}">
        <p14:creationId xmlns:p14="http://schemas.microsoft.com/office/powerpoint/2010/main" val="30354448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42B16-16FD-424C-9727-2A4348104C13}"/>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794B1669-1365-4099-B7DF-F677CE89D6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86B7F33-714D-4C07-A5DB-1DBFD5CDD24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62FC5FC4-4719-40EF-8238-355586F6916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AAACF5B-B3B2-44E6-A2C1-EF07E2C45C1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4CF8B617-E7BB-4BA0-B04B-DC39BEA927F4}"/>
              </a:ext>
            </a:extLst>
          </p:cNvPr>
          <p:cNvSpPr>
            <a:spLocks noGrp="1"/>
          </p:cNvSpPr>
          <p:nvPr>
            <p:ph type="dt" sz="half" idx="10"/>
          </p:nvPr>
        </p:nvSpPr>
        <p:spPr/>
        <p:txBody>
          <a:bodyPr/>
          <a:lstStyle/>
          <a:p>
            <a:fld id="{F7B124C8-6D5B-4134-A34E-EA0E30970EA8}" type="datetime1">
              <a:rPr lang="en-AU" smtClean="0"/>
              <a:t>30/03/2021</a:t>
            </a:fld>
            <a:endParaRPr lang="en-AU"/>
          </a:p>
        </p:txBody>
      </p:sp>
      <p:sp>
        <p:nvSpPr>
          <p:cNvPr id="8" name="Footer Placeholder 7">
            <a:extLst>
              <a:ext uri="{FF2B5EF4-FFF2-40B4-BE49-F238E27FC236}">
                <a16:creationId xmlns:a16="http://schemas.microsoft.com/office/drawing/2014/main" id="{02B0EC4D-9165-44FC-ABF9-E80958FAA899}"/>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504521D0-975C-4CD1-8A05-92D3787CB37A}"/>
              </a:ext>
            </a:extLst>
          </p:cNvPr>
          <p:cNvSpPr>
            <a:spLocks noGrp="1"/>
          </p:cNvSpPr>
          <p:nvPr>
            <p:ph type="sldNum" sz="quarter" idx="12"/>
          </p:nvPr>
        </p:nvSpPr>
        <p:spPr/>
        <p:txBody>
          <a:bodyPr/>
          <a:lstStyle/>
          <a:p>
            <a:fld id="{C6215698-5B57-4BF5-BF55-635FD61F796A}" type="slidenum">
              <a:rPr lang="en-AU" smtClean="0"/>
              <a:t>‹#›</a:t>
            </a:fld>
            <a:endParaRPr lang="en-AU"/>
          </a:p>
        </p:txBody>
      </p:sp>
    </p:spTree>
    <p:extLst>
      <p:ext uri="{BB962C8B-B14F-4D97-AF65-F5344CB8AC3E}">
        <p14:creationId xmlns:p14="http://schemas.microsoft.com/office/powerpoint/2010/main" val="27963272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F6A63-E05B-4B3F-9976-A763393951B0}"/>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8DB91A5B-79C6-44E8-9FB5-A2AC2EA472B2}"/>
              </a:ext>
            </a:extLst>
          </p:cNvPr>
          <p:cNvSpPr>
            <a:spLocks noGrp="1"/>
          </p:cNvSpPr>
          <p:nvPr>
            <p:ph type="dt" sz="half" idx="10"/>
          </p:nvPr>
        </p:nvSpPr>
        <p:spPr/>
        <p:txBody>
          <a:bodyPr/>
          <a:lstStyle/>
          <a:p>
            <a:fld id="{9775310E-8ECB-421F-8F13-3FE1C6F8FD93}" type="datetime1">
              <a:rPr lang="en-AU" smtClean="0"/>
              <a:t>30/03/2021</a:t>
            </a:fld>
            <a:endParaRPr lang="en-AU"/>
          </a:p>
        </p:txBody>
      </p:sp>
      <p:sp>
        <p:nvSpPr>
          <p:cNvPr id="4" name="Footer Placeholder 3">
            <a:extLst>
              <a:ext uri="{FF2B5EF4-FFF2-40B4-BE49-F238E27FC236}">
                <a16:creationId xmlns:a16="http://schemas.microsoft.com/office/drawing/2014/main" id="{C8E1E0EE-9AE6-44E2-BC57-2C232F579333}"/>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BE94BA41-5A00-4997-B9AF-3099BF05409B}"/>
              </a:ext>
            </a:extLst>
          </p:cNvPr>
          <p:cNvSpPr>
            <a:spLocks noGrp="1"/>
          </p:cNvSpPr>
          <p:nvPr>
            <p:ph type="sldNum" sz="quarter" idx="12"/>
          </p:nvPr>
        </p:nvSpPr>
        <p:spPr/>
        <p:txBody>
          <a:bodyPr/>
          <a:lstStyle/>
          <a:p>
            <a:fld id="{C6215698-5B57-4BF5-BF55-635FD61F796A}" type="slidenum">
              <a:rPr lang="en-AU" smtClean="0"/>
              <a:t>‹#›</a:t>
            </a:fld>
            <a:endParaRPr lang="en-AU"/>
          </a:p>
        </p:txBody>
      </p:sp>
    </p:spTree>
    <p:extLst>
      <p:ext uri="{BB962C8B-B14F-4D97-AF65-F5344CB8AC3E}">
        <p14:creationId xmlns:p14="http://schemas.microsoft.com/office/powerpoint/2010/main" val="19296858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B2934BF-B1EF-4438-BC03-0F510D5B8FFE}"/>
              </a:ext>
            </a:extLst>
          </p:cNvPr>
          <p:cNvSpPr>
            <a:spLocks noGrp="1"/>
          </p:cNvSpPr>
          <p:nvPr>
            <p:ph type="dt" sz="half" idx="10"/>
          </p:nvPr>
        </p:nvSpPr>
        <p:spPr/>
        <p:txBody>
          <a:bodyPr/>
          <a:lstStyle/>
          <a:p>
            <a:fld id="{80B5311C-9A50-4280-9DB0-83BD2841C8BF}" type="datetime1">
              <a:rPr lang="en-AU" smtClean="0"/>
              <a:t>30/03/2021</a:t>
            </a:fld>
            <a:endParaRPr lang="en-AU"/>
          </a:p>
        </p:txBody>
      </p:sp>
      <p:sp>
        <p:nvSpPr>
          <p:cNvPr id="3" name="Footer Placeholder 2">
            <a:extLst>
              <a:ext uri="{FF2B5EF4-FFF2-40B4-BE49-F238E27FC236}">
                <a16:creationId xmlns:a16="http://schemas.microsoft.com/office/drawing/2014/main" id="{63FF0FEF-B0E3-4769-ACAA-70B36A83BF03}"/>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0BD0A832-B450-45CF-9670-812FEBD3331C}"/>
              </a:ext>
            </a:extLst>
          </p:cNvPr>
          <p:cNvSpPr>
            <a:spLocks noGrp="1"/>
          </p:cNvSpPr>
          <p:nvPr>
            <p:ph type="sldNum" sz="quarter" idx="12"/>
          </p:nvPr>
        </p:nvSpPr>
        <p:spPr/>
        <p:txBody>
          <a:bodyPr/>
          <a:lstStyle/>
          <a:p>
            <a:fld id="{C6215698-5B57-4BF5-BF55-635FD61F796A}" type="slidenum">
              <a:rPr lang="en-AU" smtClean="0"/>
              <a:t>‹#›</a:t>
            </a:fld>
            <a:endParaRPr lang="en-AU"/>
          </a:p>
        </p:txBody>
      </p:sp>
    </p:spTree>
    <p:extLst>
      <p:ext uri="{BB962C8B-B14F-4D97-AF65-F5344CB8AC3E}">
        <p14:creationId xmlns:p14="http://schemas.microsoft.com/office/powerpoint/2010/main" val="41697069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AA8EC-D934-43ED-8B83-7D32AF4F2E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E506A62C-FDBC-4975-9038-964A1F2EF7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D62B95E8-394E-441F-84CD-03FC4B5AE7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C972E7-7860-4702-9695-1E107A43C800}"/>
              </a:ext>
            </a:extLst>
          </p:cNvPr>
          <p:cNvSpPr>
            <a:spLocks noGrp="1"/>
          </p:cNvSpPr>
          <p:nvPr>
            <p:ph type="dt" sz="half" idx="10"/>
          </p:nvPr>
        </p:nvSpPr>
        <p:spPr/>
        <p:txBody>
          <a:bodyPr/>
          <a:lstStyle/>
          <a:p>
            <a:fld id="{9A232463-3ED4-4711-B508-C4E254A80ECC}" type="datetime1">
              <a:rPr lang="en-AU" smtClean="0"/>
              <a:t>30/03/2021</a:t>
            </a:fld>
            <a:endParaRPr lang="en-AU"/>
          </a:p>
        </p:txBody>
      </p:sp>
      <p:sp>
        <p:nvSpPr>
          <p:cNvPr id="6" name="Footer Placeholder 5">
            <a:extLst>
              <a:ext uri="{FF2B5EF4-FFF2-40B4-BE49-F238E27FC236}">
                <a16:creationId xmlns:a16="http://schemas.microsoft.com/office/drawing/2014/main" id="{8F1CC7B3-9574-4EA5-A6E9-FE9D39519FED}"/>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0EF67035-C646-47B8-8703-E5190E50541E}"/>
              </a:ext>
            </a:extLst>
          </p:cNvPr>
          <p:cNvSpPr>
            <a:spLocks noGrp="1"/>
          </p:cNvSpPr>
          <p:nvPr>
            <p:ph type="sldNum" sz="quarter" idx="12"/>
          </p:nvPr>
        </p:nvSpPr>
        <p:spPr/>
        <p:txBody>
          <a:bodyPr/>
          <a:lstStyle/>
          <a:p>
            <a:fld id="{C6215698-5B57-4BF5-BF55-635FD61F796A}" type="slidenum">
              <a:rPr lang="en-AU" smtClean="0"/>
              <a:t>‹#›</a:t>
            </a:fld>
            <a:endParaRPr lang="en-AU"/>
          </a:p>
        </p:txBody>
      </p:sp>
    </p:spTree>
    <p:extLst>
      <p:ext uri="{BB962C8B-B14F-4D97-AF65-F5344CB8AC3E}">
        <p14:creationId xmlns:p14="http://schemas.microsoft.com/office/powerpoint/2010/main" val="23463504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3BF3D-1003-4E6A-BC4A-F1575AD570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6DBC1B1A-DC68-4CB0-9708-055880C22D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3B097ACE-9088-4735-9D99-1F14F49047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752F34-2FDE-41FA-8224-B65A69EA27F7}"/>
              </a:ext>
            </a:extLst>
          </p:cNvPr>
          <p:cNvSpPr>
            <a:spLocks noGrp="1"/>
          </p:cNvSpPr>
          <p:nvPr>
            <p:ph type="dt" sz="half" idx="10"/>
          </p:nvPr>
        </p:nvSpPr>
        <p:spPr/>
        <p:txBody>
          <a:bodyPr/>
          <a:lstStyle/>
          <a:p>
            <a:fld id="{E5B73EA4-4CA1-48E6-B7B6-B568554DC415}" type="datetime1">
              <a:rPr lang="en-AU" smtClean="0"/>
              <a:t>30/03/2021</a:t>
            </a:fld>
            <a:endParaRPr lang="en-AU"/>
          </a:p>
        </p:txBody>
      </p:sp>
      <p:sp>
        <p:nvSpPr>
          <p:cNvPr id="6" name="Footer Placeholder 5">
            <a:extLst>
              <a:ext uri="{FF2B5EF4-FFF2-40B4-BE49-F238E27FC236}">
                <a16:creationId xmlns:a16="http://schemas.microsoft.com/office/drawing/2014/main" id="{A388C8EB-4BBC-40D2-8AC9-26A3CFC604B0}"/>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13917D07-4D44-4382-959F-91AB7029B14D}"/>
              </a:ext>
            </a:extLst>
          </p:cNvPr>
          <p:cNvSpPr>
            <a:spLocks noGrp="1"/>
          </p:cNvSpPr>
          <p:nvPr>
            <p:ph type="sldNum" sz="quarter" idx="12"/>
          </p:nvPr>
        </p:nvSpPr>
        <p:spPr/>
        <p:txBody>
          <a:bodyPr/>
          <a:lstStyle/>
          <a:p>
            <a:fld id="{C6215698-5B57-4BF5-BF55-635FD61F796A}" type="slidenum">
              <a:rPr lang="en-AU" smtClean="0"/>
              <a:t>‹#›</a:t>
            </a:fld>
            <a:endParaRPr lang="en-AU"/>
          </a:p>
        </p:txBody>
      </p:sp>
    </p:spTree>
    <p:extLst>
      <p:ext uri="{BB962C8B-B14F-4D97-AF65-F5344CB8AC3E}">
        <p14:creationId xmlns:p14="http://schemas.microsoft.com/office/powerpoint/2010/main" val="18134739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63856"/>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7E64AA-6306-48E8-899D-79E2E182C3FA}"/>
              </a:ext>
            </a:extLst>
          </p:cNvPr>
          <p:cNvSpPr>
            <a:spLocks noGrp="1"/>
          </p:cNvSpPr>
          <p:nvPr>
            <p:ph type="title"/>
          </p:nvPr>
        </p:nvSpPr>
        <p:spPr>
          <a:xfrm>
            <a:off x="323193" y="365126"/>
            <a:ext cx="11585028" cy="959178"/>
          </a:xfrm>
          <a:prstGeom prst="rect">
            <a:avLst/>
          </a:prstGeom>
          <a:solidFill>
            <a:srgbClr val="163856"/>
          </a:solidFill>
        </p:spPr>
        <p:txBody>
          <a:bodyPr vert="horz" lIns="91440" tIns="45720" rIns="91440" bIns="45720" rtlCol="0" anchor="ctr">
            <a:normAutofit/>
          </a:bodyPr>
          <a:lstStyle/>
          <a:p>
            <a:r>
              <a:rPr lang="en-US" dirty="0"/>
              <a:t>Click to edit Master title style</a:t>
            </a:r>
            <a:endParaRPr lang="en-AU" dirty="0"/>
          </a:p>
        </p:txBody>
      </p:sp>
      <p:sp>
        <p:nvSpPr>
          <p:cNvPr id="3" name="Text Placeholder 2">
            <a:extLst>
              <a:ext uri="{FF2B5EF4-FFF2-40B4-BE49-F238E27FC236}">
                <a16:creationId xmlns:a16="http://schemas.microsoft.com/office/drawing/2014/main" id="{AF50A209-86AA-4B2B-BBB4-14293A09AD12}"/>
              </a:ext>
            </a:extLst>
          </p:cNvPr>
          <p:cNvSpPr>
            <a:spLocks noGrp="1"/>
          </p:cNvSpPr>
          <p:nvPr>
            <p:ph type="body" idx="1"/>
          </p:nvPr>
        </p:nvSpPr>
        <p:spPr>
          <a:xfrm>
            <a:off x="323193" y="1524000"/>
            <a:ext cx="11585028" cy="4652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Date Placeholder 3">
            <a:extLst>
              <a:ext uri="{FF2B5EF4-FFF2-40B4-BE49-F238E27FC236}">
                <a16:creationId xmlns:a16="http://schemas.microsoft.com/office/drawing/2014/main" id="{33163D6A-0474-4D42-AE9F-E63ED05EC8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9ED9FD-3824-454A-BC5C-67105377F706}" type="datetime1">
              <a:rPr lang="en-AU" smtClean="0"/>
              <a:t>30/03/2021</a:t>
            </a:fld>
            <a:endParaRPr lang="en-AU"/>
          </a:p>
        </p:txBody>
      </p:sp>
      <p:sp>
        <p:nvSpPr>
          <p:cNvPr id="5" name="Footer Placeholder 4">
            <a:extLst>
              <a:ext uri="{FF2B5EF4-FFF2-40B4-BE49-F238E27FC236}">
                <a16:creationId xmlns:a16="http://schemas.microsoft.com/office/drawing/2014/main" id="{C41F97AE-2E9A-438C-904B-510F6173E1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2B78DE23-A441-4016-817A-69926F93BC01}"/>
              </a:ext>
            </a:extLst>
          </p:cNvPr>
          <p:cNvSpPr>
            <a:spLocks noGrp="1"/>
          </p:cNvSpPr>
          <p:nvPr>
            <p:ph type="sldNum" sz="quarter" idx="4"/>
          </p:nvPr>
        </p:nvSpPr>
        <p:spPr>
          <a:xfrm>
            <a:off x="9115089" y="6356350"/>
            <a:ext cx="2743200" cy="365125"/>
          </a:xfrm>
          <a:prstGeom prst="rect">
            <a:avLst/>
          </a:prstGeom>
        </p:spPr>
        <p:txBody>
          <a:bodyPr vert="horz" lIns="91440" tIns="45720" rIns="91440" bIns="45720" rtlCol="0" anchor="ctr"/>
          <a:lstStyle>
            <a:lvl1pPr algn="r">
              <a:defRPr sz="1200">
                <a:solidFill>
                  <a:schemeClr val="accent1">
                    <a:lumMod val="20000"/>
                    <a:lumOff val="80000"/>
                  </a:schemeClr>
                </a:solidFill>
              </a:defRPr>
            </a:lvl1pPr>
          </a:lstStyle>
          <a:p>
            <a:fld id="{C6215698-5B57-4BF5-BF55-635FD61F796A}" type="slidenum">
              <a:rPr lang="en-AU" smtClean="0"/>
              <a:pPr/>
              <a:t>‹#›</a:t>
            </a:fld>
            <a:endParaRPr lang="en-AU" dirty="0"/>
          </a:p>
        </p:txBody>
      </p:sp>
    </p:spTree>
    <p:extLst>
      <p:ext uri="{BB962C8B-B14F-4D97-AF65-F5344CB8AC3E}">
        <p14:creationId xmlns:p14="http://schemas.microsoft.com/office/powerpoint/2010/main" val="35799571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b="1" kern="1200">
          <a:solidFill>
            <a:srgbClr val="FFFFFF"/>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rgbClr val="FFFFFF"/>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rgbClr val="FFFFFF"/>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rgbClr val="FFFFFF"/>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rgbClr val="FFFFFF"/>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2498F-7538-478A-AE27-99B44BBF4D57}"/>
              </a:ext>
            </a:extLst>
          </p:cNvPr>
          <p:cNvSpPr>
            <a:spLocks noGrp="1"/>
          </p:cNvSpPr>
          <p:nvPr>
            <p:ph type="ctrTitle"/>
          </p:nvPr>
        </p:nvSpPr>
        <p:spPr>
          <a:xfrm>
            <a:off x="987621" y="1575486"/>
            <a:ext cx="10134600" cy="3038544"/>
          </a:xfrm>
        </p:spPr>
        <p:txBody>
          <a:bodyPr>
            <a:noAutofit/>
          </a:bodyPr>
          <a:lstStyle/>
          <a:p>
            <a:r>
              <a:rPr lang="en-US" sz="3200" dirty="0"/>
              <a:t>ASEAN-ACT Webinar 2021 Series: Episode 06</a:t>
            </a:r>
            <a:br>
              <a:rPr lang="en-US" sz="3600" dirty="0"/>
            </a:br>
            <a:br>
              <a:rPr lang="en-AU" sz="3600" dirty="0"/>
            </a:br>
            <a:r>
              <a:rPr lang="en-US" sz="3200" dirty="0"/>
              <a:t>“How women, as influential agents of change, can bridge gender equality gaps in </a:t>
            </a:r>
            <a:r>
              <a:rPr lang="en-US" sz="3200"/>
              <a:t>counter trafficking-in-persons </a:t>
            </a:r>
            <a:r>
              <a:rPr lang="en-US" sz="3200" dirty="0"/>
              <a:t>responses”</a:t>
            </a:r>
            <a:endParaRPr lang="en-AU" sz="3600" dirty="0"/>
          </a:p>
        </p:txBody>
      </p:sp>
      <p:sp>
        <p:nvSpPr>
          <p:cNvPr id="6" name="Subtitle 5">
            <a:extLst>
              <a:ext uri="{FF2B5EF4-FFF2-40B4-BE49-F238E27FC236}">
                <a16:creationId xmlns:a16="http://schemas.microsoft.com/office/drawing/2014/main" id="{A2FCF0D2-0D6B-4F8B-915F-B5DD133929CC}"/>
              </a:ext>
            </a:extLst>
          </p:cNvPr>
          <p:cNvSpPr>
            <a:spLocks noGrp="1"/>
          </p:cNvSpPr>
          <p:nvPr>
            <p:ph type="subTitle" idx="1"/>
          </p:nvPr>
        </p:nvSpPr>
        <p:spPr>
          <a:xfrm>
            <a:off x="1033670" y="4883150"/>
            <a:ext cx="10134600" cy="1655762"/>
          </a:xfrm>
        </p:spPr>
        <p:txBody>
          <a:bodyPr>
            <a:normAutofit lnSpcReduction="10000"/>
          </a:bodyPr>
          <a:lstStyle/>
          <a:p>
            <a:endParaRPr lang="en-US" dirty="0"/>
          </a:p>
          <a:p>
            <a:r>
              <a:rPr lang="en-US" sz="3000" b="1" dirty="0">
                <a:effectLst>
                  <a:outerShdw blurRad="38100" dist="38100" dir="2700000" algn="tl">
                    <a:srgbClr val="000000">
                      <a:alpha val="43137"/>
                    </a:srgbClr>
                  </a:outerShdw>
                </a:effectLst>
              </a:rPr>
              <a:t>H.E. Chou Bun </a:t>
            </a:r>
            <a:r>
              <a:rPr lang="en-US" sz="3000" b="1" dirty="0" err="1">
                <a:effectLst>
                  <a:outerShdw blurRad="38100" dist="38100" dir="2700000" algn="tl">
                    <a:srgbClr val="000000">
                      <a:alpha val="43137"/>
                    </a:srgbClr>
                  </a:outerShdw>
                </a:effectLst>
              </a:rPr>
              <a:t>Eng</a:t>
            </a:r>
            <a:endParaRPr lang="en-US" sz="3000" b="1" dirty="0">
              <a:effectLst>
                <a:outerShdw blurRad="38100" dist="38100" dir="2700000" algn="tl">
                  <a:srgbClr val="000000">
                    <a:alpha val="43137"/>
                  </a:srgbClr>
                </a:outerShdw>
              </a:effectLst>
            </a:endParaRPr>
          </a:p>
          <a:p>
            <a:r>
              <a:rPr lang="en-US" dirty="0">
                <a:effectLst>
                  <a:outerShdw blurRad="38100" dist="38100" dir="2700000" algn="tl">
                    <a:srgbClr val="000000">
                      <a:alpha val="43137"/>
                    </a:srgbClr>
                  </a:outerShdw>
                </a:effectLst>
              </a:rPr>
              <a:t>Permanent Vice-Chairperson of the National Committee for Counter Trafficking (NCCT) and Secretary of State, Ministry of Interior, </a:t>
            </a:r>
            <a:r>
              <a:rPr lang="en-US" b="1" dirty="0">
                <a:effectLst>
                  <a:outerShdw blurRad="38100" dist="38100" dir="2700000" algn="tl">
                    <a:srgbClr val="000000">
                      <a:alpha val="43137"/>
                    </a:srgbClr>
                  </a:outerShdw>
                </a:effectLst>
              </a:rPr>
              <a:t>Cambodia</a:t>
            </a:r>
            <a:endParaRPr lang="en-AU" b="1" dirty="0">
              <a:effectLst>
                <a:outerShdw blurRad="38100" dist="38100" dir="2700000" algn="tl">
                  <a:srgbClr val="000000">
                    <a:alpha val="43137"/>
                  </a:srgbClr>
                </a:outerShdw>
              </a:effectLst>
            </a:endParaRPr>
          </a:p>
          <a:p>
            <a:endParaRPr lang="en-AU" dirty="0"/>
          </a:p>
        </p:txBody>
      </p:sp>
      <p:sp>
        <p:nvSpPr>
          <p:cNvPr id="9" name="Slide Number Placeholder 8">
            <a:extLst>
              <a:ext uri="{FF2B5EF4-FFF2-40B4-BE49-F238E27FC236}">
                <a16:creationId xmlns:a16="http://schemas.microsoft.com/office/drawing/2014/main" id="{BC22595C-950F-4F4B-B890-E47084F9EB10}"/>
              </a:ext>
            </a:extLst>
          </p:cNvPr>
          <p:cNvSpPr>
            <a:spLocks noGrp="1"/>
          </p:cNvSpPr>
          <p:nvPr>
            <p:ph type="sldNum" sz="quarter" idx="12"/>
          </p:nvPr>
        </p:nvSpPr>
        <p:spPr/>
        <p:txBody>
          <a:bodyPr/>
          <a:lstStyle/>
          <a:p>
            <a:fld id="{C6215698-5B57-4BF5-BF55-635FD61F796A}" type="slidenum">
              <a:rPr lang="en-AU" smtClean="0"/>
              <a:t>1</a:t>
            </a:fld>
            <a:endParaRPr lang="en-AU"/>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1256" y="391273"/>
            <a:ext cx="1606521" cy="1606980"/>
          </a:xfrm>
          <a:prstGeom prst="rect">
            <a:avLst/>
          </a:prstGeom>
        </p:spPr>
      </p:pic>
      <p:pic>
        <p:nvPicPr>
          <p:cNvPr id="8" name="Picture 7"/>
          <p:cNvPicPr>
            <a:picLocks noChangeAspect="1"/>
          </p:cNvPicPr>
          <p:nvPr/>
        </p:nvPicPr>
        <p:blipFill>
          <a:blip r:embed="rId3"/>
          <a:stretch>
            <a:fillRect/>
          </a:stretch>
        </p:blipFill>
        <p:spPr>
          <a:xfrm>
            <a:off x="9769304" y="227927"/>
            <a:ext cx="2282930" cy="1462502"/>
          </a:xfrm>
          <a:prstGeom prst="rect">
            <a:avLst/>
          </a:prstGeom>
        </p:spPr>
      </p:pic>
      <p:pic>
        <p:nvPicPr>
          <p:cNvPr id="4" name="Picture 3">
            <a:extLst>
              <a:ext uri="{FF2B5EF4-FFF2-40B4-BE49-F238E27FC236}">
                <a16:creationId xmlns:a16="http://schemas.microsoft.com/office/drawing/2014/main" id="{900981C3-FC45-408E-AAD5-EC0E12FBC5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3394" y="24330"/>
            <a:ext cx="1737360" cy="1987942"/>
          </a:xfrm>
          <a:prstGeom prst="rect">
            <a:avLst/>
          </a:prstGeom>
        </p:spPr>
      </p:pic>
    </p:spTree>
    <p:extLst>
      <p:ext uri="{BB962C8B-B14F-4D97-AF65-F5344CB8AC3E}">
        <p14:creationId xmlns:p14="http://schemas.microsoft.com/office/powerpoint/2010/main" val="40831180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Addressing Challenges – Ways Forward</a:t>
            </a:r>
            <a:r>
              <a:rPr lang="km-KH" dirty="0"/>
              <a:t> </a:t>
            </a:r>
            <a:r>
              <a:rPr lang="en-GB" dirty="0"/>
              <a:t> </a:t>
            </a:r>
            <a:r>
              <a:rPr lang="km-KH" dirty="0"/>
              <a:t>(</a:t>
            </a:r>
            <a:r>
              <a:rPr lang="en-GB" dirty="0" err="1"/>
              <a:t>Cont</a:t>
            </a:r>
            <a:r>
              <a:rPr lang="en-GB" dirty="0"/>
              <a:t>’)</a:t>
            </a:r>
          </a:p>
        </p:txBody>
      </p:sp>
      <p:sp>
        <p:nvSpPr>
          <p:cNvPr id="3" name="Content Placeholder 2"/>
          <p:cNvSpPr>
            <a:spLocks noGrp="1"/>
          </p:cNvSpPr>
          <p:nvPr>
            <p:ph idx="1"/>
          </p:nvPr>
        </p:nvSpPr>
        <p:spPr/>
        <p:txBody>
          <a:bodyPr>
            <a:normAutofit fontScale="92500" lnSpcReduction="20000"/>
          </a:bodyPr>
          <a:lstStyle/>
          <a:p>
            <a:pPr lvl="0">
              <a:lnSpc>
                <a:spcPct val="120000"/>
              </a:lnSpc>
            </a:pPr>
            <a:r>
              <a:rPr lang="en-US" dirty="0">
                <a:solidFill>
                  <a:schemeClr val="bg1"/>
                </a:solidFill>
              </a:rPr>
              <a:t>Enhanced capacity of front-line officials on the application of gender-based response and victim-centered </a:t>
            </a:r>
            <a:r>
              <a:rPr lang="en-US" dirty="0" err="1">
                <a:solidFill>
                  <a:schemeClr val="bg1"/>
                </a:solidFill>
              </a:rPr>
              <a:t>approache</a:t>
            </a:r>
            <a:r>
              <a:rPr lang="en-US" dirty="0">
                <a:solidFill>
                  <a:schemeClr val="bg1"/>
                </a:solidFill>
              </a:rPr>
              <a:t> to better protect TIP victims and vulnerable people.</a:t>
            </a:r>
          </a:p>
          <a:p>
            <a:pPr lvl="0">
              <a:lnSpc>
                <a:spcPct val="120000"/>
              </a:lnSpc>
            </a:pPr>
            <a:r>
              <a:rPr lang="en-US" dirty="0">
                <a:solidFill>
                  <a:schemeClr val="bg1"/>
                </a:solidFill>
              </a:rPr>
              <a:t>Promote the implementation of tools developed to protect victims of TIP such as Policy and Minimum Standard on the Protection of the Rights of Trafficked Victims (2009) and SOPs with relevant countries</a:t>
            </a:r>
            <a:endParaRPr lang="en-AU" dirty="0">
              <a:solidFill>
                <a:schemeClr val="bg1"/>
              </a:solidFill>
            </a:endParaRPr>
          </a:p>
          <a:p>
            <a:pPr lvl="0">
              <a:lnSpc>
                <a:spcPct val="120000"/>
              </a:lnSpc>
            </a:pPr>
            <a:r>
              <a:rPr lang="en-US" dirty="0">
                <a:solidFill>
                  <a:schemeClr val="bg1"/>
                </a:solidFill>
              </a:rPr>
              <a:t>Continue to discuss the development of policies and laws needed to suppress TIP.</a:t>
            </a:r>
          </a:p>
          <a:p>
            <a:pPr lvl="0">
              <a:lnSpc>
                <a:spcPct val="120000"/>
              </a:lnSpc>
            </a:pPr>
            <a:r>
              <a:rPr lang="en-US" dirty="0">
                <a:solidFill>
                  <a:schemeClr val="bg1"/>
                </a:solidFill>
              </a:rPr>
              <a:t>Push forward the implementation of ASEAN Convention and its Action Plan, and the Global Compact on Safe, Orderly and Regular Migration, during and post Covid-19 context. </a:t>
            </a:r>
            <a:endParaRPr lang="en-AU" dirty="0"/>
          </a:p>
          <a:p>
            <a:endParaRPr lang="en-GB" dirty="0"/>
          </a:p>
        </p:txBody>
      </p:sp>
      <p:sp>
        <p:nvSpPr>
          <p:cNvPr id="4" name="Slide Number Placeholder 3"/>
          <p:cNvSpPr>
            <a:spLocks noGrp="1"/>
          </p:cNvSpPr>
          <p:nvPr>
            <p:ph type="sldNum" sz="quarter" idx="12"/>
          </p:nvPr>
        </p:nvSpPr>
        <p:spPr/>
        <p:txBody>
          <a:bodyPr/>
          <a:lstStyle/>
          <a:p>
            <a:fld id="{C6215698-5B57-4BF5-BF55-635FD61F796A}" type="slidenum">
              <a:rPr lang="en-AU" smtClean="0"/>
              <a:t>10</a:t>
            </a:fld>
            <a:endParaRPr lang="en-AU"/>
          </a:p>
        </p:txBody>
      </p:sp>
    </p:spTree>
    <p:extLst>
      <p:ext uri="{BB962C8B-B14F-4D97-AF65-F5344CB8AC3E}">
        <p14:creationId xmlns:p14="http://schemas.microsoft.com/office/powerpoint/2010/main" val="24549825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BCE8E-0A44-4394-8A95-ED35BEAD310D}"/>
              </a:ext>
            </a:extLst>
          </p:cNvPr>
          <p:cNvSpPr>
            <a:spLocks noGrp="1"/>
          </p:cNvSpPr>
          <p:nvPr>
            <p:ph type="title"/>
          </p:nvPr>
        </p:nvSpPr>
        <p:spPr>
          <a:xfrm>
            <a:off x="323193" y="365126"/>
            <a:ext cx="11585028" cy="6234036"/>
          </a:xfrm>
        </p:spPr>
        <p:txBody>
          <a:bodyPr>
            <a:normAutofit/>
          </a:bodyPr>
          <a:lstStyle/>
          <a:p>
            <a:pPr algn="ctr"/>
            <a:endParaRPr lang="en-US" sz="7200" dirty="0">
              <a:effectLst>
                <a:outerShdw blurRad="38100" dist="38100" dir="2700000" algn="tl">
                  <a:srgbClr val="000000">
                    <a:alpha val="43137"/>
                  </a:srgbClr>
                </a:outerShdw>
              </a:effectLst>
            </a:endParaRPr>
          </a:p>
        </p:txBody>
      </p:sp>
      <p:sp>
        <p:nvSpPr>
          <p:cNvPr id="4" name="Slide Number Placeholder 3">
            <a:extLst>
              <a:ext uri="{FF2B5EF4-FFF2-40B4-BE49-F238E27FC236}">
                <a16:creationId xmlns:a16="http://schemas.microsoft.com/office/drawing/2014/main" id="{5F4BB87A-3BA9-46DB-9870-8D071E3449CC}"/>
              </a:ext>
            </a:extLst>
          </p:cNvPr>
          <p:cNvSpPr>
            <a:spLocks noGrp="1"/>
          </p:cNvSpPr>
          <p:nvPr>
            <p:ph type="sldNum" sz="quarter" idx="12"/>
          </p:nvPr>
        </p:nvSpPr>
        <p:spPr/>
        <p:txBody>
          <a:bodyPr/>
          <a:lstStyle/>
          <a:p>
            <a:fld id="{C6215698-5B57-4BF5-BF55-635FD61F796A}" type="slidenum">
              <a:rPr lang="en-AU" smtClean="0"/>
              <a:t>11</a:t>
            </a:fld>
            <a:endParaRPr lang="en-AU"/>
          </a:p>
        </p:txBody>
      </p:sp>
      <p:pic>
        <p:nvPicPr>
          <p:cNvPr id="3" name="Picture 2"/>
          <p:cNvPicPr>
            <a:picLocks noChangeAspect="1"/>
          </p:cNvPicPr>
          <p:nvPr/>
        </p:nvPicPr>
        <p:blipFill>
          <a:blip r:embed="rId2"/>
          <a:stretch>
            <a:fillRect/>
          </a:stretch>
        </p:blipFill>
        <p:spPr>
          <a:xfrm>
            <a:off x="1376138" y="365126"/>
            <a:ext cx="9347280" cy="6234563"/>
          </a:xfrm>
          <a:prstGeom prst="rect">
            <a:avLst/>
          </a:prstGeom>
        </p:spPr>
      </p:pic>
      <p:sp>
        <p:nvSpPr>
          <p:cNvPr id="5" name="TextBox 4"/>
          <p:cNvSpPr txBox="1"/>
          <p:nvPr/>
        </p:nvSpPr>
        <p:spPr>
          <a:xfrm>
            <a:off x="2374980" y="1754908"/>
            <a:ext cx="7481454" cy="1862048"/>
          </a:xfrm>
          <a:prstGeom prst="rect">
            <a:avLst/>
          </a:prstGeom>
          <a:noFill/>
        </p:spPr>
        <p:txBody>
          <a:bodyPr wrap="square" rtlCol="0">
            <a:spAutoFit/>
          </a:bodyPr>
          <a:lstStyle/>
          <a:p>
            <a:pPr algn="ctr"/>
            <a:r>
              <a:rPr lang="en-GB" sz="11500" dirty="0">
                <a:solidFill>
                  <a:srgbClr val="FFFFFF"/>
                </a:solidFill>
                <a:latin typeface="Arial" panose="020B0604020202020204" pitchFamily="34" charset="0"/>
                <a:cs typeface="Arial" panose="020B0604020202020204" pitchFamily="34" charset="0"/>
              </a:rPr>
              <a:t>Thank you</a:t>
            </a:r>
          </a:p>
        </p:txBody>
      </p:sp>
    </p:spTree>
    <p:extLst>
      <p:ext uri="{BB962C8B-B14F-4D97-AF65-F5344CB8AC3E}">
        <p14:creationId xmlns:p14="http://schemas.microsoft.com/office/powerpoint/2010/main" val="5466358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B8B29-30DB-4621-BBCC-517A9407E742}"/>
              </a:ext>
            </a:extLst>
          </p:cNvPr>
          <p:cNvSpPr>
            <a:spLocks noGrp="1"/>
          </p:cNvSpPr>
          <p:nvPr>
            <p:ph type="title"/>
          </p:nvPr>
        </p:nvSpPr>
        <p:spPr>
          <a:xfrm>
            <a:off x="323193" y="365126"/>
            <a:ext cx="11585028" cy="959178"/>
          </a:xfrm>
        </p:spPr>
        <p:txBody>
          <a:bodyPr/>
          <a:lstStyle/>
          <a:p>
            <a:r>
              <a:rPr lang="en-US" dirty="0">
                <a:effectLst>
                  <a:outerShdw blurRad="38100" dist="38100" dir="2700000" algn="tl">
                    <a:srgbClr val="000000">
                      <a:alpha val="43137"/>
                    </a:srgbClr>
                  </a:outerShdw>
                </a:effectLst>
              </a:rPr>
              <a:t>1. Overview</a:t>
            </a:r>
            <a:endParaRPr lang="en-AU" dirty="0">
              <a:effectLst>
                <a:outerShdw blurRad="38100" dist="38100" dir="2700000" algn="tl">
                  <a:srgbClr val="000000">
                    <a:alpha val="43137"/>
                  </a:srgbClr>
                </a:outerShdw>
              </a:effectLst>
            </a:endParaRPr>
          </a:p>
        </p:txBody>
      </p:sp>
      <p:sp>
        <p:nvSpPr>
          <p:cNvPr id="5" name="Content Placeholder 4">
            <a:extLst>
              <a:ext uri="{FF2B5EF4-FFF2-40B4-BE49-F238E27FC236}">
                <a16:creationId xmlns:a16="http://schemas.microsoft.com/office/drawing/2014/main" id="{EDCED5EF-A7BA-41E8-B74C-8CD248703C83}"/>
              </a:ext>
            </a:extLst>
          </p:cNvPr>
          <p:cNvSpPr>
            <a:spLocks noGrp="1"/>
          </p:cNvSpPr>
          <p:nvPr>
            <p:ph idx="1"/>
          </p:nvPr>
        </p:nvSpPr>
        <p:spPr>
          <a:xfrm>
            <a:off x="323193" y="1524000"/>
            <a:ext cx="11585028" cy="5084838"/>
          </a:xfrm>
        </p:spPr>
        <p:txBody>
          <a:bodyPr>
            <a:normAutofit lnSpcReduction="10000"/>
          </a:bodyPr>
          <a:lstStyle/>
          <a:p>
            <a:pPr lvl="0">
              <a:lnSpc>
                <a:spcPct val="150000"/>
              </a:lnSpc>
            </a:pPr>
            <a:r>
              <a:rPr lang="en-US" sz="1800" dirty="0"/>
              <a:t>Increasing cases of trafficking in persons (TIP) even during COVID-19 pandemic</a:t>
            </a:r>
            <a:endParaRPr lang="en-AU" sz="1800" dirty="0"/>
          </a:p>
          <a:p>
            <a:pPr lvl="0">
              <a:lnSpc>
                <a:spcPct val="150000"/>
              </a:lnSpc>
            </a:pPr>
            <a:r>
              <a:rPr lang="en-US" sz="1800" dirty="0"/>
              <a:t>Characteristics of TIP become more sophisticated with traffickers employing more advanced technology to communicate and lure victims </a:t>
            </a:r>
          </a:p>
          <a:p>
            <a:pPr lvl="0">
              <a:lnSpc>
                <a:spcPct val="150000"/>
              </a:lnSpc>
            </a:pPr>
            <a:r>
              <a:rPr lang="en-US" sz="1800" dirty="0"/>
              <a:t>Unstable economic conditions: smaller </a:t>
            </a:r>
            <a:r>
              <a:rPr lang="en-US" sz="1800" dirty="0" err="1"/>
              <a:t>labour</a:t>
            </a:r>
            <a:r>
              <a:rPr lang="en-US" sz="1800" dirty="0"/>
              <a:t> markets, irregular income and worries over livelihoods, leading to risky decisions</a:t>
            </a:r>
            <a:endParaRPr lang="en-AU" sz="1800" dirty="0"/>
          </a:p>
          <a:p>
            <a:pPr lvl="0">
              <a:lnSpc>
                <a:spcPct val="150000"/>
              </a:lnSpc>
            </a:pPr>
            <a:r>
              <a:rPr lang="en-US" sz="1800" dirty="0"/>
              <a:t>Pulling factors:</a:t>
            </a:r>
          </a:p>
          <a:p>
            <a:pPr lvl="1">
              <a:lnSpc>
                <a:spcPct val="150000"/>
              </a:lnSpc>
            </a:pPr>
            <a:r>
              <a:rPr lang="en-US" sz="1600" dirty="0"/>
              <a:t>availability of employment with better payment in other countries</a:t>
            </a:r>
          </a:p>
          <a:p>
            <a:pPr lvl="1">
              <a:lnSpc>
                <a:spcPct val="150000"/>
              </a:lnSpc>
            </a:pPr>
            <a:r>
              <a:rPr lang="en-US" sz="1600" dirty="0"/>
              <a:t>needs for </a:t>
            </a:r>
            <a:r>
              <a:rPr lang="en-US" sz="1600" dirty="0" err="1"/>
              <a:t>labour</a:t>
            </a:r>
            <a:r>
              <a:rPr lang="en-US" sz="1600" dirty="0"/>
              <a:t> force</a:t>
            </a:r>
          </a:p>
          <a:p>
            <a:pPr lvl="1">
              <a:lnSpc>
                <a:spcPct val="150000"/>
              </a:lnSpc>
            </a:pPr>
            <a:r>
              <a:rPr lang="en-US" sz="1600" dirty="0"/>
              <a:t>no complicated procedure</a:t>
            </a:r>
            <a:endParaRPr lang="en-AU" sz="1600" dirty="0"/>
          </a:p>
          <a:p>
            <a:pPr lvl="0">
              <a:lnSpc>
                <a:spcPct val="150000"/>
              </a:lnSpc>
            </a:pPr>
            <a:r>
              <a:rPr lang="en-US" sz="1800" dirty="0"/>
              <a:t>Recruitment via formal system - formalities, procedure, numbers, and deadlines. </a:t>
            </a:r>
          </a:p>
          <a:p>
            <a:pPr>
              <a:lnSpc>
                <a:spcPct val="150000"/>
              </a:lnSpc>
            </a:pPr>
            <a:r>
              <a:rPr lang="en-US" sz="1800" dirty="0"/>
              <a:t>Recruitment via informal system - only contacts with a broker</a:t>
            </a:r>
            <a:endParaRPr lang="en-AU" sz="1800" dirty="0"/>
          </a:p>
        </p:txBody>
      </p:sp>
      <p:sp>
        <p:nvSpPr>
          <p:cNvPr id="8" name="Slide Number Placeholder 7">
            <a:extLst>
              <a:ext uri="{FF2B5EF4-FFF2-40B4-BE49-F238E27FC236}">
                <a16:creationId xmlns:a16="http://schemas.microsoft.com/office/drawing/2014/main" id="{7700C675-BF37-40B0-A24D-DB8632B6F63F}"/>
              </a:ext>
            </a:extLst>
          </p:cNvPr>
          <p:cNvSpPr>
            <a:spLocks noGrp="1"/>
          </p:cNvSpPr>
          <p:nvPr>
            <p:ph type="sldNum" sz="quarter" idx="12"/>
          </p:nvPr>
        </p:nvSpPr>
        <p:spPr/>
        <p:txBody>
          <a:bodyPr/>
          <a:lstStyle/>
          <a:p>
            <a:fld id="{C6215698-5B57-4BF5-BF55-635FD61F796A}" type="slidenum">
              <a:rPr lang="en-AU" smtClean="0"/>
              <a:t>2</a:t>
            </a:fld>
            <a:endParaRPr lang="en-AU"/>
          </a:p>
        </p:txBody>
      </p:sp>
    </p:spTree>
    <p:extLst>
      <p:ext uri="{BB962C8B-B14F-4D97-AF65-F5344CB8AC3E}">
        <p14:creationId xmlns:p14="http://schemas.microsoft.com/office/powerpoint/2010/main" val="34412388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46B7E-8226-4850-9148-5D3C8913821E}"/>
              </a:ext>
            </a:extLst>
          </p:cNvPr>
          <p:cNvSpPr>
            <a:spLocks noGrp="1"/>
          </p:cNvSpPr>
          <p:nvPr>
            <p:ph type="title"/>
          </p:nvPr>
        </p:nvSpPr>
        <p:spPr>
          <a:xfrm>
            <a:off x="323193" y="365126"/>
            <a:ext cx="11585028" cy="959178"/>
          </a:xfrm>
        </p:spPr>
        <p:txBody>
          <a:bodyPr>
            <a:normAutofit/>
          </a:bodyPr>
          <a:lstStyle/>
          <a:p>
            <a:r>
              <a:rPr lang="en-US" dirty="0">
                <a:effectLst>
                  <a:outerShdw blurRad="38100" dist="38100" dir="2700000" algn="tl">
                    <a:srgbClr val="000000">
                      <a:alpha val="43137"/>
                    </a:srgbClr>
                  </a:outerShdw>
                </a:effectLst>
              </a:rPr>
              <a:t>2. Royal Government of Cambodia’s Response</a:t>
            </a:r>
            <a:endParaRPr lang="en-AU" dirty="0">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2B30E9FA-577A-428A-ABB2-4EF2C91F4806}"/>
              </a:ext>
            </a:extLst>
          </p:cNvPr>
          <p:cNvSpPr>
            <a:spLocks noGrp="1"/>
          </p:cNvSpPr>
          <p:nvPr>
            <p:ph idx="1"/>
          </p:nvPr>
        </p:nvSpPr>
        <p:spPr>
          <a:xfrm>
            <a:off x="323193" y="1524000"/>
            <a:ext cx="11585028" cy="5075162"/>
          </a:xfrm>
        </p:spPr>
        <p:txBody>
          <a:bodyPr>
            <a:normAutofit fontScale="92500" lnSpcReduction="20000"/>
          </a:bodyPr>
          <a:lstStyle/>
          <a:p>
            <a:pPr lvl="0">
              <a:lnSpc>
                <a:spcPct val="150000"/>
              </a:lnSpc>
            </a:pPr>
            <a:r>
              <a:rPr lang="en-US" sz="2400" dirty="0">
                <a:solidFill>
                  <a:schemeClr val="bg1"/>
                </a:solidFill>
              </a:rPr>
              <a:t>Ratified the United Nations Convention against Transnational Organized Crime and</a:t>
            </a:r>
          </a:p>
          <a:p>
            <a:pPr lvl="0">
              <a:lnSpc>
                <a:spcPct val="150000"/>
              </a:lnSpc>
            </a:pPr>
            <a:r>
              <a:rPr lang="en-US" sz="2400" dirty="0">
                <a:solidFill>
                  <a:schemeClr val="bg1"/>
                </a:solidFill>
              </a:rPr>
              <a:t>Supplementary Protocol to Prevent, Suppress and Punish Trafficking in Persons, Especially Women and Children (2005)</a:t>
            </a:r>
          </a:p>
          <a:p>
            <a:pPr lvl="0">
              <a:lnSpc>
                <a:spcPct val="150000"/>
              </a:lnSpc>
            </a:pPr>
            <a:r>
              <a:rPr lang="en-AU" sz="2400" dirty="0">
                <a:solidFill>
                  <a:schemeClr val="bg1"/>
                </a:solidFill>
              </a:rPr>
              <a:t>National Law on Suppression of Human Trafficking and Sexual Exploitation (2008)</a:t>
            </a:r>
          </a:p>
          <a:p>
            <a:pPr lvl="0">
              <a:lnSpc>
                <a:spcPct val="150000"/>
              </a:lnSpc>
            </a:pPr>
            <a:r>
              <a:rPr lang="en-US" sz="2400" dirty="0">
                <a:solidFill>
                  <a:schemeClr val="bg1"/>
                </a:solidFill>
              </a:rPr>
              <a:t>Mechanism: National Committee for Counter Trafficking (NCCT) (2009)</a:t>
            </a:r>
            <a:endParaRPr lang="en-AU" sz="2400" dirty="0">
              <a:solidFill>
                <a:schemeClr val="bg1"/>
              </a:solidFill>
            </a:endParaRPr>
          </a:p>
          <a:p>
            <a:pPr lvl="1">
              <a:lnSpc>
                <a:spcPct val="150000"/>
              </a:lnSpc>
            </a:pPr>
            <a:r>
              <a:rPr lang="en-US" sz="2000" dirty="0"/>
              <a:t>Led by Deputy Prime Minister, Minister of the Ministry of Interior</a:t>
            </a:r>
          </a:p>
          <a:p>
            <a:pPr lvl="1">
              <a:lnSpc>
                <a:spcPct val="150000"/>
              </a:lnSpc>
            </a:pPr>
            <a:r>
              <a:rPr lang="en-US" sz="2000" dirty="0"/>
              <a:t>21 ministries and 05 technical units as members</a:t>
            </a:r>
            <a:endParaRPr lang="en-AU" sz="2000" dirty="0"/>
          </a:p>
          <a:p>
            <a:pPr lvl="1">
              <a:lnSpc>
                <a:spcPct val="150000"/>
              </a:lnSpc>
            </a:pPr>
            <a:r>
              <a:rPr lang="en-US" sz="2000" dirty="0"/>
              <a:t>National and sub-national structure</a:t>
            </a:r>
          </a:p>
          <a:p>
            <a:pPr lvl="1">
              <a:lnSpc>
                <a:spcPct val="150000"/>
              </a:lnSpc>
            </a:pPr>
            <a:r>
              <a:rPr lang="en-US" sz="2000" dirty="0"/>
              <a:t>Engaging with national and international partner organizations</a:t>
            </a:r>
          </a:p>
          <a:p>
            <a:pPr lvl="1">
              <a:lnSpc>
                <a:spcPct val="150000"/>
              </a:lnSpc>
            </a:pPr>
            <a:r>
              <a:rPr lang="en-US" sz="2000" dirty="0"/>
              <a:t>Collaboration with countries in the region and the world</a:t>
            </a:r>
            <a:endParaRPr lang="en-AU" sz="2000" dirty="0"/>
          </a:p>
          <a:p>
            <a:pPr>
              <a:lnSpc>
                <a:spcPct val="150000"/>
              </a:lnSpc>
            </a:pPr>
            <a:endParaRPr lang="en-AU" sz="2400" dirty="0"/>
          </a:p>
        </p:txBody>
      </p:sp>
      <p:sp>
        <p:nvSpPr>
          <p:cNvPr id="12" name="Slide Number Placeholder 11">
            <a:extLst>
              <a:ext uri="{FF2B5EF4-FFF2-40B4-BE49-F238E27FC236}">
                <a16:creationId xmlns:a16="http://schemas.microsoft.com/office/drawing/2014/main" id="{CB952B3B-5DB3-4EAB-B629-CB1350D900AB}"/>
              </a:ext>
            </a:extLst>
          </p:cNvPr>
          <p:cNvSpPr>
            <a:spLocks noGrp="1"/>
          </p:cNvSpPr>
          <p:nvPr>
            <p:ph type="sldNum" sz="quarter" idx="12"/>
          </p:nvPr>
        </p:nvSpPr>
        <p:spPr/>
        <p:txBody>
          <a:bodyPr/>
          <a:lstStyle/>
          <a:p>
            <a:fld id="{C6215698-5B57-4BF5-BF55-635FD61F796A}" type="slidenum">
              <a:rPr lang="en-AU" smtClean="0"/>
              <a:t>3</a:t>
            </a:fld>
            <a:endParaRPr lang="en-AU"/>
          </a:p>
        </p:txBody>
      </p:sp>
    </p:spTree>
    <p:extLst>
      <p:ext uri="{BB962C8B-B14F-4D97-AF65-F5344CB8AC3E}">
        <p14:creationId xmlns:p14="http://schemas.microsoft.com/office/powerpoint/2010/main" val="7908194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749056F-14E7-40D4-AC2D-6351FBFBE891}"/>
              </a:ext>
            </a:extLst>
          </p:cNvPr>
          <p:cNvSpPr>
            <a:spLocks noGrp="1"/>
          </p:cNvSpPr>
          <p:nvPr>
            <p:ph type="sldNum" sz="quarter" idx="12"/>
          </p:nvPr>
        </p:nvSpPr>
        <p:spPr/>
        <p:txBody>
          <a:bodyPr/>
          <a:lstStyle/>
          <a:p>
            <a:fld id="{C6215698-5B57-4BF5-BF55-635FD61F796A}" type="slidenum">
              <a:rPr lang="en-AU" smtClean="0"/>
              <a:t>4</a:t>
            </a:fld>
            <a:endParaRPr lang="en-AU"/>
          </a:p>
        </p:txBody>
      </p:sp>
      <p:pic>
        <p:nvPicPr>
          <p:cNvPr id="8" name="Picture 7"/>
          <p:cNvPicPr/>
          <p:nvPr/>
        </p:nvPicPr>
        <p:blipFill rotWithShape="1">
          <a:blip r:embed="rId2"/>
          <a:srcRect l="8440" t="6980"/>
          <a:stretch/>
        </p:blipFill>
        <p:spPr bwMode="auto">
          <a:xfrm>
            <a:off x="6953250" y="3028949"/>
            <a:ext cx="5109440" cy="3805081"/>
          </a:xfrm>
          <a:prstGeom prst="rect">
            <a:avLst/>
          </a:prstGeom>
          <a:ln>
            <a:noFill/>
          </a:ln>
          <a:extLst>
            <a:ext uri="{53640926-AAD7-44D8-BBD7-CCE9431645EC}">
              <a14:shadowObscured xmlns:a14="http://schemas.microsoft.com/office/drawing/2010/main"/>
            </a:ext>
          </a:extLst>
        </p:spPr>
      </p:pic>
      <p:pic>
        <p:nvPicPr>
          <p:cNvPr id="3" name="Picture 2"/>
          <p:cNvPicPr>
            <a:picLocks noChangeAspect="1"/>
          </p:cNvPicPr>
          <p:nvPr/>
        </p:nvPicPr>
        <p:blipFill>
          <a:blip r:embed="rId3"/>
          <a:stretch>
            <a:fillRect/>
          </a:stretch>
        </p:blipFill>
        <p:spPr>
          <a:xfrm>
            <a:off x="164355" y="46581"/>
            <a:ext cx="5588287" cy="3257717"/>
          </a:xfrm>
          <a:prstGeom prst="rect">
            <a:avLst/>
          </a:prstGeom>
        </p:spPr>
      </p:pic>
      <p:sp>
        <p:nvSpPr>
          <p:cNvPr id="9" name="Title 1">
            <a:extLst>
              <a:ext uri="{FF2B5EF4-FFF2-40B4-BE49-F238E27FC236}">
                <a16:creationId xmlns:a16="http://schemas.microsoft.com/office/drawing/2014/main" id="{8074F71F-DF43-475D-9021-F63AB489CA47}"/>
              </a:ext>
            </a:extLst>
          </p:cNvPr>
          <p:cNvSpPr>
            <a:spLocks noGrp="1"/>
          </p:cNvSpPr>
          <p:nvPr>
            <p:ph type="ctrTitle"/>
          </p:nvPr>
        </p:nvSpPr>
        <p:spPr>
          <a:xfrm>
            <a:off x="6953251" y="503527"/>
            <a:ext cx="5109440" cy="2491254"/>
          </a:xfrm>
          <a:noFill/>
        </p:spPr>
        <p:txBody>
          <a:bodyPr anchor="ctr">
            <a:noAutofit/>
          </a:bodyPr>
          <a:lstStyle/>
          <a:p>
            <a:r>
              <a:rPr lang="km-KH" sz="4000" dirty="0">
                <a:solidFill>
                  <a:schemeClr val="bg1"/>
                </a:solidFill>
                <a:effectLst>
                  <a:outerShdw blurRad="38100" dist="38100" dir="2700000" algn="tl">
                    <a:srgbClr val="000000">
                      <a:alpha val="43137"/>
                    </a:srgbClr>
                  </a:outerShdw>
                </a:effectLst>
              </a:rPr>
              <a:t>3</a:t>
            </a:r>
            <a:r>
              <a:rPr lang="en-US" sz="4000" dirty="0">
                <a:solidFill>
                  <a:schemeClr val="bg1"/>
                </a:solidFill>
                <a:effectLst>
                  <a:outerShdw blurRad="38100" dist="38100" dir="2700000" algn="tl">
                    <a:srgbClr val="000000">
                      <a:alpha val="43137"/>
                    </a:srgbClr>
                  </a:outerShdw>
                </a:effectLst>
              </a:rPr>
              <a:t>. Women’s contribution to counter trafficking-in-persons (CTIP) efforts</a:t>
            </a:r>
            <a:endParaRPr lang="en-AU" sz="4000" dirty="0">
              <a:solidFill>
                <a:schemeClr val="bg1"/>
              </a:solidFill>
              <a:effectLst>
                <a:outerShdw blurRad="38100" dist="38100" dir="2700000" algn="tl">
                  <a:srgbClr val="000000">
                    <a:alpha val="43137"/>
                  </a:srgbClr>
                </a:outerShdw>
              </a:effectLst>
            </a:endParaRPr>
          </a:p>
        </p:txBody>
      </p:sp>
      <p:pic>
        <p:nvPicPr>
          <p:cNvPr id="10" name="Picture 9"/>
          <p:cNvPicPr>
            <a:picLocks noChangeAspect="1"/>
          </p:cNvPicPr>
          <p:nvPr/>
        </p:nvPicPr>
        <p:blipFill>
          <a:blip r:embed="rId4"/>
          <a:stretch>
            <a:fillRect/>
          </a:stretch>
        </p:blipFill>
        <p:spPr>
          <a:xfrm>
            <a:off x="0" y="3375777"/>
            <a:ext cx="4552950" cy="3414712"/>
          </a:xfrm>
          <a:prstGeom prst="rect">
            <a:avLst/>
          </a:prstGeom>
        </p:spPr>
      </p:pic>
      <p:sp>
        <p:nvSpPr>
          <p:cNvPr id="4" name="TextBox 3"/>
          <p:cNvSpPr txBox="1"/>
          <p:nvPr/>
        </p:nvSpPr>
        <p:spPr>
          <a:xfrm>
            <a:off x="1" y="2835298"/>
            <a:ext cx="5752642" cy="584775"/>
          </a:xfrm>
          <a:prstGeom prst="rect">
            <a:avLst/>
          </a:prstGeom>
          <a:solidFill>
            <a:schemeClr val="tx1">
              <a:lumMod val="85000"/>
              <a:lumOff val="15000"/>
              <a:alpha val="68000"/>
            </a:schemeClr>
          </a:solidFill>
        </p:spPr>
        <p:txBody>
          <a:bodyPr wrap="square" rtlCol="0">
            <a:spAutoFit/>
          </a:bodyPr>
          <a:lstStyle/>
          <a:p>
            <a:pPr algn="ctr"/>
            <a:r>
              <a:rPr lang="en-US" sz="1600" b="1" i="0" dirty="0" err="1">
                <a:solidFill>
                  <a:schemeClr val="bg1"/>
                </a:solidFill>
                <a:effectLst/>
              </a:rPr>
              <a:t>Samdech</a:t>
            </a:r>
            <a:r>
              <a:rPr lang="en-US" sz="1600" b="1" i="0" dirty="0">
                <a:solidFill>
                  <a:schemeClr val="bg1"/>
                </a:solidFill>
                <a:effectLst/>
              </a:rPr>
              <a:t> </a:t>
            </a:r>
            <a:r>
              <a:rPr lang="en-US" sz="1600" b="1" i="0" dirty="0" err="1">
                <a:solidFill>
                  <a:schemeClr val="bg1"/>
                </a:solidFill>
                <a:effectLst/>
              </a:rPr>
              <a:t>Akka</a:t>
            </a:r>
            <a:r>
              <a:rPr lang="en-US" sz="1600" b="1" i="0" dirty="0">
                <a:solidFill>
                  <a:schemeClr val="bg1"/>
                </a:solidFill>
                <a:effectLst/>
              </a:rPr>
              <a:t> </a:t>
            </a:r>
            <a:r>
              <a:rPr lang="en-US" sz="1600" b="1" i="0" dirty="0" err="1">
                <a:solidFill>
                  <a:schemeClr val="bg1"/>
                </a:solidFill>
                <a:effectLst/>
              </a:rPr>
              <a:t>Moha</a:t>
            </a:r>
            <a:r>
              <a:rPr lang="en-US" sz="1600" b="1" i="0" dirty="0">
                <a:solidFill>
                  <a:schemeClr val="bg1"/>
                </a:solidFill>
                <a:effectLst/>
              </a:rPr>
              <a:t> </a:t>
            </a:r>
            <a:r>
              <a:rPr lang="en-US" sz="1600" b="1" i="0" dirty="0" err="1">
                <a:solidFill>
                  <a:schemeClr val="bg1"/>
                </a:solidFill>
                <a:effectLst/>
              </a:rPr>
              <a:t>Sena</a:t>
            </a:r>
            <a:r>
              <a:rPr lang="en-US" sz="1600" b="1" i="0" dirty="0">
                <a:solidFill>
                  <a:schemeClr val="bg1"/>
                </a:solidFill>
                <a:effectLst/>
              </a:rPr>
              <a:t> </a:t>
            </a:r>
            <a:r>
              <a:rPr lang="en-US" sz="1600" b="1" i="0" dirty="0" err="1">
                <a:solidFill>
                  <a:schemeClr val="bg1"/>
                </a:solidFill>
                <a:effectLst/>
              </a:rPr>
              <a:t>Padei</a:t>
            </a:r>
            <a:r>
              <a:rPr lang="en-US" sz="1600" b="1" i="0" dirty="0">
                <a:solidFill>
                  <a:schemeClr val="bg1"/>
                </a:solidFill>
                <a:effectLst/>
              </a:rPr>
              <a:t> </a:t>
            </a:r>
            <a:r>
              <a:rPr lang="en-US" sz="1600" b="1" i="0" dirty="0" err="1">
                <a:solidFill>
                  <a:schemeClr val="bg1"/>
                </a:solidFill>
                <a:effectLst/>
              </a:rPr>
              <a:t>Techo</a:t>
            </a:r>
            <a:r>
              <a:rPr lang="en-US" sz="1600" b="0" i="0" dirty="0">
                <a:solidFill>
                  <a:schemeClr val="bg1"/>
                </a:solidFill>
                <a:effectLst/>
              </a:rPr>
              <a:t> </a:t>
            </a:r>
            <a:r>
              <a:rPr lang="en-US" sz="1600" b="1" i="0" dirty="0">
                <a:solidFill>
                  <a:schemeClr val="bg1"/>
                </a:solidFill>
                <a:effectLst/>
              </a:rPr>
              <a:t>Hun Sen</a:t>
            </a:r>
            <a:r>
              <a:rPr lang="en-US" sz="1600" b="0" i="0" dirty="0">
                <a:solidFill>
                  <a:schemeClr val="bg1"/>
                </a:solidFill>
                <a:effectLst/>
              </a:rPr>
              <a:t>, </a:t>
            </a:r>
          </a:p>
          <a:p>
            <a:pPr algn="ctr"/>
            <a:r>
              <a:rPr lang="en-US" sz="1600" b="0" i="0" dirty="0">
                <a:solidFill>
                  <a:schemeClr val="bg1"/>
                </a:solidFill>
                <a:effectLst/>
              </a:rPr>
              <a:t>Prime Minister of the Kingdom of Cambodia</a:t>
            </a:r>
            <a:endParaRPr lang="en-US" sz="1600" dirty="0">
              <a:solidFill>
                <a:schemeClr val="bg1"/>
              </a:solidFill>
            </a:endParaRPr>
          </a:p>
        </p:txBody>
      </p:sp>
      <p:sp>
        <p:nvSpPr>
          <p:cNvPr id="11" name="TextBox 10">
            <a:extLst>
              <a:ext uri="{FF2B5EF4-FFF2-40B4-BE49-F238E27FC236}">
                <a16:creationId xmlns:a16="http://schemas.microsoft.com/office/drawing/2014/main" id="{89E3682C-9D84-49D3-8168-24154FC671F5}"/>
              </a:ext>
            </a:extLst>
          </p:cNvPr>
          <p:cNvSpPr txBox="1"/>
          <p:nvPr/>
        </p:nvSpPr>
        <p:spPr>
          <a:xfrm>
            <a:off x="-1" y="5996198"/>
            <a:ext cx="4552949" cy="830997"/>
          </a:xfrm>
          <a:prstGeom prst="rect">
            <a:avLst/>
          </a:prstGeom>
          <a:solidFill>
            <a:schemeClr val="tx1">
              <a:lumMod val="85000"/>
              <a:lumOff val="15000"/>
              <a:alpha val="68000"/>
            </a:schemeClr>
          </a:solidFill>
        </p:spPr>
        <p:txBody>
          <a:bodyPr wrap="square" rtlCol="0">
            <a:spAutoFit/>
          </a:bodyPr>
          <a:lstStyle/>
          <a:p>
            <a:pPr algn="ctr"/>
            <a:r>
              <a:rPr lang="en-US" sz="1600" b="1" i="0" dirty="0" err="1">
                <a:solidFill>
                  <a:schemeClr val="bg1"/>
                </a:solidFill>
                <a:effectLst/>
              </a:rPr>
              <a:t>Samdech</a:t>
            </a:r>
            <a:r>
              <a:rPr lang="en-US" sz="1600" b="1" i="0" dirty="0">
                <a:solidFill>
                  <a:schemeClr val="bg1"/>
                </a:solidFill>
                <a:effectLst/>
              </a:rPr>
              <a:t> </a:t>
            </a:r>
            <a:r>
              <a:rPr lang="en-US" sz="1600" b="1" i="0" dirty="0" err="1">
                <a:solidFill>
                  <a:schemeClr val="bg1"/>
                </a:solidFill>
                <a:effectLst/>
              </a:rPr>
              <a:t>Kralahom</a:t>
            </a:r>
            <a:r>
              <a:rPr lang="en-US" sz="1600" b="1" i="0" dirty="0">
                <a:solidFill>
                  <a:schemeClr val="bg1"/>
                </a:solidFill>
                <a:effectLst/>
              </a:rPr>
              <a:t> Sar Kheng</a:t>
            </a:r>
            <a:r>
              <a:rPr lang="en-US" sz="1600" b="0" i="0" dirty="0">
                <a:solidFill>
                  <a:schemeClr val="bg1"/>
                </a:solidFill>
                <a:effectLst/>
              </a:rPr>
              <a:t>,</a:t>
            </a:r>
          </a:p>
          <a:p>
            <a:pPr algn="ctr"/>
            <a:r>
              <a:rPr lang="en-US" sz="1600" b="0" i="0" dirty="0">
                <a:solidFill>
                  <a:schemeClr val="bg1"/>
                </a:solidFill>
                <a:effectLst/>
              </a:rPr>
              <a:t>Deputy Prime</a:t>
            </a:r>
            <a:r>
              <a:rPr lang="en-US" sz="1600" i="0" dirty="0">
                <a:solidFill>
                  <a:schemeClr val="bg1"/>
                </a:solidFill>
                <a:effectLst/>
              </a:rPr>
              <a:t> Minister, Minister of Interior, Chairperson of the NCCT</a:t>
            </a:r>
            <a:endParaRPr lang="en-US" sz="1600" dirty="0">
              <a:solidFill>
                <a:schemeClr val="bg1"/>
              </a:solidFill>
            </a:endParaRPr>
          </a:p>
        </p:txBody>
      </p:sp>
    </p:spTree>
    <p:extLst>
      <p:ext uri="{BB962C8B-B14F-4D97-AF65-F5344CB8AC3E}">
        <p14:creationId xmlns:p14="http://schemas.microsoft.com/office/powerpoint/2010/main" val="255585414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6215698-5B57-4BF5-BF55-635FD61F796A}" type="slidenum">
              <a:rPr lang="en-AU" smtClean="0"/>
              <a:t>5</a:t>
            </a:fld>
            <a:endParaRPr lang="en-AU"/>
          </a:p>
        </p:txBody>
      </p:sp>
      <p:pic>
        <p:nvPicPr>
          <p:cNvPr id="5" name="Picture 4"/>
          <p:cNvPicPr/>
          <p:nvPr/>
        </p:nvPicPr>
        <p:blipFill rotWithShape="1">
          <a:blip r:embed="rId2"/>
          <a:srcRect l="6837" t="8910" r="6560" b="16151"/>
          <a:stretch/>
        </p:blipFill>
        <p:spPr bwMode="auto">
          <a:xfrm>
            <a:off x="7518491" y="0"/>
            <a:ext cx="4783150" cy="3144849"/>
          </a:xfrm>
          <a:prstGeom prst="rect">
            <a:avLst/>
          </a:prstGeom>
          <a:ln>
            <a:noFill/>
          </a:ln>
          <a:extLst>
            <a:ext uri="{53640926-AAD7-44D8-BBD7-CCE9431645EC}">
              <a14:shadowObscured xmlns:a14="http://schemas.microsoft.com/office/drawing/2010/main"/>
            </a:ext>
          </a:extLst>
        </p:spPr>
      </p:pic>
      <p:pic>
        <p:nvPicPr>
          <p:cNvPr id="6" name="Picture 5"/>
          <p:cNvPicPr/>
          <p:nvPr/>
        </p:nvPicPr>
        <p:blipFill rotWithShape="1">
          <a:blip r:embed="rId3"/>
          <a:srcRect t="19557" r="12927" b="10548"/>
          <a:stretch/>
        </p:blipFill>
        <p:spPr bwMode="auto">
          <a:xfrm>
            <a:off x="0" y="0"/>
            <a:ext cx="5175250" cy="2768600"/>
          </a:xfrm>
          <a:prstGeom prst="rect">
            <a:avLst/>
          </a:prstGeom>
          <a:ln>
            <a:noFill/>
          </a:ln>
          <a:extLst>
            <a:ext uri="{53640926-AAD7-44D8-BBD7-CCE9431645EC}">
              <a14:shadowObscured xmlns:a14="http://schemas.microsoft.com/office/drawing/2010/main"/>
            </a:ext>
          </a:extLst>
        </p:spPr>
      </p:pic>
      <p:pic>
        <p:nvPicPr>
          <p:cNvPr id="9" name="Picture 8"/>
          <p:cNvPicPr/>
          <p:nvPr/>
        </p:nvPicPr>
        <p:blipFill rotWithShape="1">
          <a:blip r:embed="rId4"/>
          <a:srcRect t="6574"/>
          <a:stretch/>
        </p:blipFill>
        <p:spPr>
          <a:xfrm flipH="1">
            <a:off x="-2" y="3993099"/>
            <a:ext cx="4473325" cy="2833057"/>
          </a:xfrm>
          <a:prstGeom prst="rect">
            <a:avLst/>
          </a:prstGeom>
        </p:spPr>
      </p:pic>
      <p:pic>
        <p:nvPicPr>
          <p:cNvPr id="7" name="Picture 6"/>
          <p:cNvPicPr/>
          <p:nvPr/>
        </p:nvPicPr>
        <p:blipFill rotWithShape="1">
          <a:blip r:embed="rId5"/>
          <a:srcRect t="31054" r="5769"/>
          <a:stretch/>
        </p:blipFill>
        <p:spPr bwMode="auto">
          <a:xfrm>
            <a:off x="3611551" y="1892905"/>
            <a:ext cx="5072458" cy="2503887"/>
          </a:xfrm>
          <a:prstGeom prst="rect">
            <a:avLst/>
          </a:prstGeom>
          <a:ln>
            <a:noFill/>
          </a:ln>
          <a:extLst>
            <a:ext uri="{53640926-AAD7-44D8-BBD7-CCE9431645EC}">
              <a14:shadowObscured xmlns:a14="http://schemas.microsoft.com/office/drawing/2010/main"/>
            </a:ext>
          </a:extLst>
        </p:spPr>
      </p:pic>
      <p:pic>
        <p:nvPicPr>
          <p:cNvPr id="8" name="Picture 7"/>
          <p:cNvPicPr/>
          <p:nvPr/>
        </p:nvPicPr>
        <p:blipFill rotWithShape="1">
          <a:blip r:embed="rId6"/>
          <a:srcRect t="23878" r="15599" b="17022"/>
          <a:stretch/>
        </p:blipFill>
        <p:spPr bwMode="auto">
          <a:xfrm>
            <a:off x="7438158" y="4396792"/>
            <a:ext cx="4857402" cy="24293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030307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46B7E-8226-4850-9148-5D3C8913821E}"/>
              </a:ext>
            </a:extLst>
          </p:cNvPr>
          <p:cNvSpPr>
            <a:spLocks noGrp="1"/>
          </p:cNvSpPr>
          <p:nvPr>
            <p:ph type="title"/>
          </p:nvPr>
        </p:nvSpPr>
        <p:spPr>
          <a:xfrm>
            <a:off x="323193" y="365126"/>
            <a:ext cx="11585028" cy="959178"/>
          </a:xfrm>
        </p:spPr>
        <p:txBody>
          <a:bodyPr>
            <a:normAutofit/>
          </a:bodyPr>
          <a:lstStyle/>
          <a:p>
            <a:r>
              <a:rPr lang="en-US" dirty="0">
                <a:effectLst>
                  <a:outerShdw blurRad="38100" dist="38100" dir="2700000" algn="tl">
                    <a:srgbClr val="000000">
                      <a:alpha val="43137"/>
                    </a:srgbClr>
                  </a:outerShdw>
                </a:effectLst>
              </a:rPr>
              <a:t>Women’s contributions to policies and laws </a:t>
            </a:r>
            <a:endParaRPr lang="en-AU" dirty="0">
              <a:effectLst>
                <a:outerShdw blurRad="38100" dist="38100" dir="2700000" algn="tl">
                  <a:srgbClr val="000000">
                    <a:alpha val="43137"/>
                  </a:srgbClr>
                </a:outerShdw>
              </a:effectLst>
            </a:endParaRPr>
          </a:p>
        </p:txBody>
      </p:sp>
      <p:sp>
        <p:nvSpPr>
          <p:cNvPr id="5" name="Content Placeholder 4">
            <a:extLst>
              <a:ext uri="{FF2B5EF4-FFF2-40B4-BE49-F238E27FC236}">
                <a16:creationId xmlns:a16="http://schemas.microsoft.com/office/drawing/2014/main" id="{710D7A67-4B4E-408B-8988-5667004BF138}"/>
              </a:ext>
            </a:extLst>
          </p:cNvPr>
          <p:cNvSpPr>
            <a:spLocks noGrp="1"/>
          </p:cNvSpPr>
          <p:nvPr>
            <p:ph idx="1"/>
          </p:nvPr>
        </p:nvSpPr>
        <p:spPr>
          <a:xfrm>
            <a:off x="323193" y="1524000"/>
            <a:ext cx="11585028" cy="4968874"/>
          </a:xfrm>
        </p:spPr>
        <p:txBody>
          <a:bodyPr>
            <a:normAutofit fontScale="92500" lnSpcReduction="10000"/>
          </a:bodyPr>
          <a:lstStyle/>
          <a:p>
            <a:pPr lvl="0">
              <a:lnSpc>
                <a:spcPct val="150000"/>
              </a:lnSpc>
            </a:pPr>
            <a:r>
              <a:rPr lang="en-US" sz="2400" dirty="0"/>
              <a:t>Taking part in the development of laws and policies - important actors in providing relevant and significant inputs </a:t>
            </a:r>
          </a:p>
          <a:p>
            <a:pPr lvl="0">
              <a:lnSpc>
                <a:spcPct val="150000"/>
              </a:lnSpc>
            </a:pPr>
            <a:r>
              <a:rPr lang="en-US" sz="2400" dirty="0">
                <a:solidFill>
                  <a:schemeClr val="bg1"/>
                </a:solidFill>
              </a:rPr>
              <a:t>Ministry of Justice, Parliament, and Senate - all have female members to engage in the development, review and adoption of laws and policies</a:t>
            </a:r>
            <a:endParaRPr lang="en-AU" sz="2400" dirty="0">
              <a:solidFill>
                <a:schemeClr val="bg1"/>
              </a:solidFill>
            </a:endParaRPr>
          </a:p>
          <a:p>
            <a:pPr lvl="0">
              <a:lnSpc>
                <a:spcPct val="150000"/>
              </a:lnSpc>
            </a:pPr>
            <a:r>
              <a:rPr lang="en-US" sz="2400" dirty="0">
                <a:solidFill>
                  <a:schemeClr val="bg1"/>
                </a:solidFill>
              </a:rPr>
              <a:t>Women are parts of the structure of law and policy implementation at both national and local levels, e.g.:</a:t>
            </a:r>
          </a:p>
          <a:p>
            <a:pPr lvl="1">
              <a:lnSpc>
                <a:spcPct val="150000"/>
              </a:lnSpc>
            </a:pPr>
            <a:r>
              <a:rPr lang="en-US" sz="2000" dirty="0">
                <a:solidFill>
                  <a:schemeClr val="bg1"/>
                </a:solidFill>
              </a:rPr>
              <a:t>one female deputy national police commissioner is responsible for law enforcement working group, </a:t>
            </a:r>
          </a:p>
          <a:p>
            <a:pPr lvl="1">
              <a:lnSpc>
                <a:spcPct val="150000"/>
              </a:lnSpc>
            </a:pPr>
            <a:r>
              <a:rPr lang="en-US" sz="2000" dirty="0">
                <a:solidFill>
                  <a:schemeClr val="bg1"/>
                </a:solidFill>
              </a:rPr>
              <a:t>each 25 capital/provincial level assigns a female deputy police commissioners to lead CTIP effort.</a:t>
            </a:r>
            <a:endParaRPr lang="en-AU" sz="2000" dirty="0">
              <a:solidFill>
                <a:schemeClr val="bg1"/>
              </a:solidFill>
            </a:endParaRPr>
          </a:p>
          <a:p>
            <a:pPr>
              <a:lnSpc>
                <a:spcPct val="150000"/>
              </a:lnSpc>
            </a:pPr>
            <a:r>
              <a:rPr lang="en-US" sz="2400" dirty="0"/>
              <a:t>Female judges, prosecutors, and voluntary lawyers providing legal aids to women.</a:t>
            </a:r>
            <a:endParaRPr lang="en-AU" sz="2400" dirty="0"/>
          </a:p>
        </p:txBody>
      </p:sp>
      <p:sp>
        <p:nvSpPr>
          <p:cNvPr id="10" name="Slide Number Placeholder 9">
            <a:extLst>
              <a:ext uri="{FF2B5EF4-FFF2-40B4-BE49-F238E27FC236}">
                <a16:creationId xmlns:a16="http://schemas.microsoft.com/office/drawing/2014/main" id="{758E9BCD-8249-4EA7-B713-BFD5574BA476}"/>
              </a:ext>
            </a:extLst>
          </p:cNvPr>
          <p:cNvSpPr>
            <a:spLocks noGrp="1"/>
          </p:cNvSpPr>
          <p:nvPr>
            <p:ph type="sldNum" sz="quarter" idx="12"/>
          </p:nvPr>
        </p:nvSpPr>
        <p:spPr/>
        <p:txBody>
          <a:bodyPr/>
          <a:lstStyle/>
          <a:p>
            <a:fld id="{C6215698-5B57-4BF5-BF55-635FD61F796A}" type="slidenum">
              <a:rPr lang="en-AU" smtClean="0"/>
              <a:t>6</a:t>
            </a:fld>
            <a:endParaRPr lang="en-AU"/>
          </a:p>
        </p:txBody>
      </p:sp>
    </p:spTree>
    <p:extLst>
      <p:ext uri="{BB962C8B-B14F-4D97-AF65-F5344CB8AC3E}">
        <p14:creationId xmlns:p14="http://schemas.microsoft.com/office/powerpoint/2010/main" val="5830008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46B7E-8226-4850-9148-5D3C8913821E}"/>
              </a:ext>
            </a:extLst>
          </p:cNvPr>
          <p:cNvSpPr>
            <a:spLocks noGrp="1"/>
          </p:cNvSpPr>
          <p:nvPr>
            <p:ph type="title"/>
          </p:nvPr>
        </p:nvSpPr>
        <p:spPr>
          <a:xfrm>
            <a:off x="323193" y="365126"/>
            <a:ext cx="11585028" cy="959178"/>
          </a:xfrm>
        </p:spPr>
        <p:txBody>
          <a:bodyPr>
            <a:normAutofit fontScale="90000"/>
          </a:bodyPr>
          <a:lstStyle/>
          <a:p>
            <a:r>
              <a:rPr lang="en-US" dirty="0">
                <a:effectLst>
                  <a:outerShdw blurRad="38100" dist="38100" dir="2700000" algn="tl">
                    <a:srgbClr val="000000">
                      <a:alpha val="43137"/>
                    </a:srgbClr>
                  </a:outerShdw>
                </a:effectLst>
              </a:rPr>
              <a:t>Women in leadership and implementation of policies, laws, and plans </a:t>
            </a:r>
            <a:endParaRPr lang="en-AU" dirty="0">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2B30E9FA-577A-428A-ABB2-4EF2C91F4806}"/>
              </a:ext>
            </a:extLst>
          </p:cNvPr>
          <p:cNvSpPr>
            <a:spLocks noGrp="1"/>
          </p:cNvSpPr>
          <p:nvPr>
            <p:ph idx="1"/>
          </p:nvPr>
        </p:nvSpPr>
        <p:spPr>
          <a:xfrm>
            <a:off x="323193" y="1524000"/>
            <a:ext cx="11585028" cy="5047839"/>
          </a:xfrm>
        </p:spPr>
        <p:txBody>
          <a:bodyPr>
            <a:normAutofit fontScale="62500" lnSpcReduction="20000"/>
          </a:bodyPr>
          <a:lstStyle/>
          <a:p>
            <a:pPr lvl="0">
              <a:lnSpc>
                <a:spcPct val="120000"/>
              </a:lnSpc>
            </a:pPr>
            <a:r>
              <a:rPr lang="en-US" dirty="0"/>
              <a:t>5-year strategic plan (2019-2023)</a:t>
            </a:r>
          </a:p>
          <a:p>
            <a:pPr lvl="0">
              <a:lnSpc>
                <a:spcPct val="120000"/>
              </a:lnSpc>
            </a:pPr>
            <a:r>
              <a:rPr lang="en-US" dirty="0"/>
              <a:t>National and sub-national CTIP action plans</a:t>
            </a:r>
          </a:p>
          <a:p>
            <a:pPr lvl="0">
              <a:lnSpc>
                <a:spcPct val="120000"/>
              </a:lnSpc>
            </a:pPr>
            <a:r>
              <a:rPr lang="en-US" dirty="0"/>
              <a:t>Four main strategies:</a:t>
            </a:r>
          </a:p>
          <a:p>
            <a:pPr lvl="1">
              <a:lnSpc>
                <a:spcPct val="120000"/>
              </a:lnSpc>
            </a:pPr>
            <a:r>
              <a:rPr lang="en-US" dirty="0"/>
              <a:t>(1)</a:t>
            </a:r>
            <a:r>
              <a:rPr lang="km-KH" dirty="0"/>
              <a:t> </a:t>
            </a:r>
            <a:r>
              <a:rPr lang="en-US" dirty="0"/>
              <a:t>Strengthen cooperation in the formulation and implementation of laws, policies, and legal standards;</a:t>
            </a:r>
            <a:r>
              <a:rPr lang="km-KH" dirty="0"/>
              <a:t> </a:t>
            </a:r>
            <a:endParaRPr lang="en-AU" dirty="0"/>
          </a:p>
          <a:p>
            <a:pPr lvl="1">
              <a:lnSpc>
                <a:spcPct val="120000"/>
              </a:lnSpc>
            </a:pPr>
            <a:r>
              <a:rPr lang="en-US" dirty="0"/>
              <a:t>(2)</a:t>
            </a:r>
            <a:r>
              <a:rPr lang="km-KH" dirty="0"/>
              <a:t> </a:t>
            </a:r>
            <a:r>
              <a:rPr lang="en-US" dirty="0"/>
              <a:t>Promote prevention of all forms of TIP and child sexual abuse;</a:t>
            </a:r>
            <a:r>
              <a:rPr lang="km-KH" dirty="0"/>
              <a:t> </a:t>
            </a:r>
            <a:endParaRPr lang="en-AU" dirty="0"/>
          </a:p>
          <a:p>
            <a:pPr lvl="1">
              <a:lnSpc>
                <a:spcPct val="120000"/>
              </a:lnSpc>
            </a:pPr>
            <a:r>
              <a:rPr lang="en-US" dirty="0"/>
              <a:t>(3)</a:t>
            </a:r>
            <a:r>
              <a:rPr lang="km-KH" dirty="0"/>
              <a:t> </a:t>
            </a:r>
            <a:r>
              <a:rPr lang="en-US" dirty="0"/>
              <a:t>Strengthen criminal justice system in response to TIP and child sexual abuse; and </a:t>
            </a:r>
          </a:p>
          <a:p>
            <a:pPr lvl="1">
              <a:lnSpc>
                <a:spcPct val="120000"/>
              </a:lnSpc>
            </a:pPr>
            <a:r>
              <a:rPr lang="en-US" dirty="0"/>
              <a:t>(4)</a:t>
            </a:r>
            <a:r>
              <a:rPr lang="km-KH" dirty="0"/>
              <a:t> </a:t>
            </a:r>
            <a:r>
              <a:rPr lang="en-US" dirty="0"/>
              <a:t>Increase the protection of victims, especially women and children. </a:t>
            </a:r>
            <a:endParaRPr lang="en-AU" dirty="0"/>
          </a:p>
          <a:p>
            <a:pPr lvl="0">
              <a:lnSpc>
                <a:spcPct val="120000"/>
              </a:lnSpc>
            </a:pPr>
            <a:r>
              <a:rPr lang="en-US" dirty="0">
                <a:solidFill>
                  <a:schemeClr val="bg1"/>
                </a:solidFill>
              </a:rPr>
              <a:t>NCCT: Six inter-ministerial working groups (21 ministries/agencies &amp; 05 technical units), each led by an NCCT Vice Chairperson, who are Ministers of relevant ministries, while the International Cooperation Working Group led by Minister of the Ministry of Women’s Affairs.</a:t>
            </a:r>
          </a:p>
          <a:p>
            <a:pPr lvl="0">
              <a:lnSpc>
                <a:spcPct val="120000"/>
              </a:lnSpc>
            </a:pPr>
            <a:r>
              <a:rPr lang="en-US" dirty="0">
                <a:solidFill>
                  <a:schemeClr val="bg1"/>
                </a:solidFill>
              </a:rPr>
              <a:t>The Acting Vice Chairperson of NCCT is women Secretary of State, responsible for leading and facilitating daily tasks.</a:t>
            </a:r>
          </a:p>
          <a:p>
            <a:pPr lvl="0">
              <a:lnSpc>
                <a:spcPct val="120000"/>
              </a:lnSpc>
            </a:pPr>
            <a:r>
              <a:rPr lang="en-US" dirty="0">
                <a:solidFill>
                  <a:schemeClr val="bg1"/>
                </a:solidFill>
              </a:rPr>
              <a:t>1 female Minister and 6 female Secretaries of State are member ministries’ representatives.</a:t>
            </a:r>
          </a:p>
          <a:p>
            <a:pPr lvl="0">
              <a:lnSpc>
                <a:spcPct val="120000"/>
              </a:lnSpc>
            </a:pPr>
            <a:r>
              <a:rPr lang="en-US" dirty="0">
                <a:solidFill>
                  <a:schemeClr val="bg1"/>
                </a:solidFill>
              </a:rPr>
              <a:t>25 female deputy governors in all the 25 capital/provinces are leading counter trafficking secretariats at Sub-national level.</a:t>
            </a:r>
            <a:endParaRPr lang="en-AU" dirty="0">
              <a:solidFill>
                <a:schemeClr val="bg1"/>
              </a:solidFill>
            </a:endParaRPr>
          </a:p>
        </p:txBody>
      </p:sp>
      <p:sp>
        <p:nvSpPr>
          <p:cNvPr id="8" name="Slide Number Placeholder 7">
            <a:extLst>
              <a:ext uri="{FF2B5EF4-FFF2-40B4-BE49-F238E27FC236}">
                <a16:creationId xmlns:a16="http://schemas.microsoft.com/office/drawing/2014/main" id="{06594BE2-5C4C-4C28-A9C2-01CF261C383F}"/>
              </a:ext>
            </a:extLst>
          </p:cNvPr>
          <p:cNvSpPr>
            <a:spLocks noGrp="1"/>
          </p:cNvSpPr>
          <p:nvPr>
            <p:ph type="sldNum" sz="quarter" idx="12"/>
          </p:nvPr>
        </p:nvSpPr>
        <p:spPr/>
        <p:txBody>
          <a:bodyPr/>
          <a:lstStyle/>
          <a:p>
            <a:fld id="{C6215698-5B57-4BF5-BF55-635FD61F796A}" type="slidenum">
              <a:rPr lang="en-AU" smtClean="0"/>
              <a:t>7</a:t>
            </a:fld>
            <a:endParaRPr lang="en-AU"/>
          </a:p>
        </p:txBody>
      </p:sp>
    </p:spTree>
    <p:extLst>
      <p:ext uri="{BB962C8B-B14F-4D97-AF65-F5344CB8AC3E}">
        <p14:creationId xmlns:p14="http://schemas.microsoft.com/office/powerpoint/2010/main" val="38802186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46B7E-8226-4850-9148-5D3C8913821E}"/>
              </a:ext>
            </a:extLst>
          </p:cNvPr>
          <p:cNvSpPr>
            <a:spLocks noGrp="1"/>
          </p:cNvSpPr>
          <p:nvPr>
            <p:ph type="title"/>
          </p:nvPr>
        </p:nvSpPr>
        <p:spPr>
          <a:xfrm>
            <a:off x="323193" y="365126"/>
            <a:ext cx="11585028" cy="959178"/>
          </a:xfrm>
        </p:spPr>
        <p:txBody>
          <a:bodyPr/>
          <a:lstStyle/>
          <a:p>
            <a:r>
              <a:rPr lang="en-US" dirty="0">
                <a:effectLst>
                  <a:outerShdw blurRad="38100" dist="38100" dir="2700000" algn="tl">
                    <a:srgbClr val="000000">
                      <a:alpha val="43137"/>
                    </a:srgbClr>
                  </a:outerShdw>
                </a:effectLst>
              </a:rPr>
              <a:t>4. Challenges </a:t>
            </a:r>
            <a:endParaRPr lang="en-AU" dirty="0">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2B30E9FA-577A-428A-ABB2-4EF2C91F4806}"/>
              </a:ext>
            </a:extLst>
          </p:cNvPr>
          <p:cNvSpPr>
            <a:spLocks noGrp="1"/>
          </p:cNvSpPr>
          <p:nvPr>
            <p:ph idx="1"/>
          </p:nvPr>
        </p:nvSpPr>
        <p:spPr>
          <a:xfrm>
            <a:off x="323193" y="1524000"/>
            <a:ext cx="11585028" cy="4832350"/>
          </a:xfrm>
        </p:spPr>
        <p:txBody>
          <a:bodyPr>
            <a:normAutofit lnSpcReduction="10000"/>
          </a:bodyPr>
          <a:lstStyle/>
          <a:p>
            <a:pPr lvl="0">
              <a:lnSpc>
                <a:spcPct val="150000"/>
              </a:lnSpc>
              <a:spcBef>
                <a:spcPts val="0"/>
              </a:spcBef>
            </a:pPr>
            <a:r>
              <a:rPr lang="en-US" sz="2400" dirty="0">
                <a:solidFill>
                  <a:schemeClr val="bg1"/>
                </a:solidFill>
              </a:rPr>
              <a:t>Some women are also victims and vulnerable to TIP and sexual exploitation</a:t>
            </a:r>
            <a:endParaRPr lang="en-AU" sz="2400" dirty="0">
              <a:solidFill>
                <a:schemeClr val="bg1"/>
              </a:solidFill>
            </a:endParaRPr>
          </a:p>
          <a:p>
            <a:pPr lvl="0">
              <a:lnSpc>
                <a:spcPct val="150000"/>
              </a:lnSpc>
              <a:spcBef>
                <a:spcPts val="0"/>
              </a:spcBef>
            </a:pPr>
            <a:r>
              <a:rPr lang="en-US" sz="2400" dirty="0"/>
              <a:t>TIP become more complicated while perpetrators employ sophisticated methods</a:t>
            </a:r>
            <a:endParaRPr lang="en-AU" sz="2400" dirty="0"/>
          </a:p>
          <a:p>
            <a:pPr lvl="0">
              <a:lnSpc>
                <a:spcPct val="150000"/>
              </a:lnSpc>
              <a:spcBef>
                <a:spcPts val="0"/>
              </a:spcBef>
            </a:pPr>
            <a:r>
              <a:rPr lang="en-US" sz="2400" dirty="0"/>
              <a:t>Advanced technology versus limited technological knowledge among women</a:t>
            </a:r>
            <a:endParaRPr lang="en-AU" sz="2400" dirty="0"/>
          </a:p>
          <a:p>
            <a:pPr lvl="0">
              <a:lnSpc>
                <a:spcPct val="150000"/>
              </a:lnSpc>
              <a:spcBef>
                <a:spcPts val="0"/>
              </a:spcBef>
            </a:pPr>
            <a:r>
              <a:rPr lang="en-US" sz="2400" dirty="0"/>
              <a:t>For victims abroad: solutions based on cooperation</a:t>
            </a:r>
            <a:endParaRPr lang="en-AU" sz="2400" dirty="0"/>
          </a:p>
          <a:p>
            <a:pPr lvl="0">
              <a:lnSpc>
                <a:spcPct val="150000"/>
              </a:lnSpc>
              <a:spcBef>
                <a:spcPts val="0"/>
              </a:spcBef>
            </a:pPr>
            <a:r>
              <a:rPr lang="en-US" sz="2400" dirty="0"/>
              <a:t>Victims were still lured to leave the country even during COVID-19</a:t>
            </a:r>
            <a:r>
              <a:rPr lang="km-KH" sz="2400" dirty="0"/>
              <a:t> </a:t>
            </a:r>
            <a:r>
              <a:rPr lang="en-US" sz="2400" dirty="0"/>
              <a:t>pandemic</a:t>
            </a:r>
          </a:p>
          <a:p>
            <a:pPr>
              <a:lnSpc>
                <a:spcPct val="150000"/>
              </a:lnSpc>
              <a:spcBef>
                <a:spcPts val="0"/>
              </a:spcBef>
            </a:pPr>
            <a:r>
              <a:rPr lang="en-US" sz="2400" dirty="0"/>
              <a:t>From early 2020 to March 2021, 170,000 returned migrant workers</a:t>
            </a:r>
          </a:p>
          <a:p>
            <a:pPr>
              <a:lnSpc>
                <a:spcPct val="150000"/>
              </a:lnSpc>
              <a:spcBef>
                <a:spcPts val="0"/>
              </a:spcBef>
            </a:pPr>
            <a:r>
              <a:rPr lang="en-US" sz="2400" dirty="0"/>
              <a:t>RGC: health care, prevention of transmission of illnesses, and support for people’s livelihood</a:t>
            </a:r>
          </a:p>
          <a:p>
            <a:pPr>
              <a:lnSpc>
                <a:spcPct val="150000"/>
              </a:lnSpc>
              <a:spcBef>
                <a:spcPts val="0"/>
              </a:spcBef>
            </a:pPr>
            <a:r>
              <a:rPr lang="en-US" sz="2400" dirty="0"/>
              <a:t>However, people, especially young girls, still fall prey to being trafficked</a:t>
            </a:r>
            <a:endParaRPr lang="en-AU" sz="2400" dirty="0"/>
          </a:p>
        </p:txBody>
      </p:sp>
      <p:sp>
        <p:nvSpPr>
          <p:cNvPr id="12" name="Slide Number Placeholder 11">
            <a:extLst>
              <a:ext uri="{FF2B5EF4-FFF2-40B4-BE49-F238E27FC236}">
                <a16:creationId xmlns:a16="http://schemas.microsoft.com/office/drawing/2014/main" id="{C13A4673-ADC5-496C-8186-1D699482D2E6}"/>
              </a:ext>
            </a:extLst>
          </p:cNvPr>
          <p:cNvSpPr>
            <a:spLocks noGrp="1"/>
          </p:cNvSpPr>
          <p:nvPr>
            <p:ph type="sldNum" sz="quarter" idx="12"/>
          </p:nvPr>
        </p:nvSpPr>
        <p:spPr/>
        <p:txBody>
          <a:bodyPr/>
          <a:lstStyle/>
          <a:p>
            <a:fld id="{C6215698-5B57-4BF5-BF55-635FD61F796A}" type="slidenum">
              <a:rPr lang="en-AU" smtClean="0"/>
              <a:t>8</a:t>
            </a:fld>
            <a:endParaRPr lang="en-AU"/>
          </a:p>
        </p:txBody>
      </p:sp>
    </p:spTree>
    <p:extLst>
      <p:ext uri="{BB962C8B-B14F-4D97-AF65-F5344CB8AC3E}">
        <p14:creationId xmlns:p14="http://schemas.microsoft.com/office/powerpoint/2010/main" val="4218656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46B7E-8226-4850-9148-5D3C8913821E}"/>
              </a:ext>
            </a:extLst>
          </p:cNvPr>
          <p:cNvSpPr>
            <a:spLocks noGrp="1"/>
          </p:cNvSpPr>
          <p:nvPr>
            <p:ph type="title"/>
          </p:nvPr>
        </p:nvSpPr>
        <p:spPr>
          <a:xfrm>
            <a:off x="323193" y="189635"/>
            <a:ext cx="11585028" cy="959178"/>
          </a:xfrm>
        </p:spPr>
        <p:txBody>
          <a:bodyPr>
            <a:normAutofit/>
          </a:bodyPr>
          <a:lstStyle/>
          <a:p>
            <a:r>
              <a:rPr lang="en-US" dirty="0"/>
              <a:t>5. Addressing Challenges – Ways Forward</a:t>
            </a:r>
            <a:endParaRPr lang="en-AU" dirty="0"/>
          </a:p>
        </p:txBody>
      </p:sp>
      <p:sp>
        <p:nvSpPr>
          <p:cNvPr id="3" name="Content Placeholder 2">
            <a:extLst>
              <a:ext uri="{FF2B5EF4-FFF2-40B4-BE49-F238E27FC236}">
                <a16:creationId xmlns:a16="http://schemas.microsoft.com/office/drawing/2014/main" id="{2B30E9FA-577A-428A-ABB2-4EF2C91F4806}"/>
              </a:ext>
            </a:extLst>
          </p:cNvPr>
          <p:cNvSpPr>
            <a:spLocks noGrp="1"/>
          </p:cNvSpPr>
          <p:nvPr>
            <p:ph idx="1"/>
          </p:nvPr>
        </p:nvSpPr>
        <p:spPr>
          <a:xfrm>
            <a:off x="323193" y="1324304"/>
            <a:ext cx="11585028" cy="5300162"/>
          </a:xfrm>
        </p:spPr>
        <p:txBody>
          <a:bodyPr>
            <a:normAutofit/>
          </a:bodyPr>
          <a:lstStyle/>
          <a:p>
            <a:pPr lvl="0">
              <a:lnSpc>
                <a:spcPct val="120000"/>
              </a:lnSpc>
            </a:pPr>
            <a:r>
              <a:rPr lang="en-US" dirty="0">
                <a:solidFill>
                  <a:schemeClr val="bg1"/>
                </a:solidFill>
              </a:rPr>
              <a:t>Strengthen collaboration with stakeholders and between countries for countering TIP and to protect human rights, women’s rights and child’s rights in any circumstance.</a:t>
            </a:r>
            <a:endParaRPr lang="en-AU" dirty="0">
              <a:solidFill>
                <a:schemeClr val="bg1"/>
              </a:solidFill>
            </a:endParaRPr>
          </a:p>
          <a:p>
            <a:pPr lvl="0">
              <a:lnSpc>
                <a:spcPct val="120000"/>
              </a:lnSpc>
            </a:pPr>
            <a:r>
              <a:rPr lang="en-US" dirty="0">
                <a:solidFill>
                  <a:schemeClr val="bg1"/>
                </a:solidFill>
              </a:rPr>
              <a:t>Increase awareness raising on the risks of unsafe migration especially during the spread of Covid-19, by appropriate message delivery method including via social media. </a:t>
            </a:r>
            <a:endParaRPr lang="en-AU" dirty="0">
              <a:solidFill>
                <a:schemeClr val="bg1"/>
              </a:solidFill>
            </a:endParaRPr>
          </a:p>
          <a:p>
            <a:pPr lvl="0">
              <a:lnSpc>
                <a:spcPct val="120000"/>
              </a:lnSpc>
            </a:pPr>
            <a:r>
              <a:rPr lang="en-US" dirty="0">
                <a:solidFill>
                  <a:schemeClr val="bg1"/>
                </a:solidFill>
              </a:rPr>
              <a:t>Increase victim-centered investigation and suppression of perpetrators.</a:t>
            </a:r>
            <a:endParaRPr lang="en-AU" dirty="0">
              <a:solidFill>
                <a:schemeClr val="bg1"/>
              </a:solidFill>
            </a:endParaRPr>
          </a:p>
          <a:p>
            <a:pPr lvl="0">
              <a:lnSpc>
                <a:spcPct val="120000"/>
              </a:lnSpc>
            </a:pPr>
            <a:r>
              <a:rPr lang="en-US" dirty="0">
                <a:solidFill>
                  <a:schemeClr val="bg1"/>
                </a:solidFill>
              </a:rPr>
              <a:t>Improve mutual legal assistance in criminal justice matters between relevant countries.</a:t>
            </a:r>
            <a:endParaRPr lang="km-KH" dirty="0">
              <a:solidFill>
                <a:schemeClr val="bg1"/>
              </a:solidFill>
            </a:endParaRPr>
          </a:p>
        </p:txBody>
      </p:sp>
      <p:sp>
        <p:nvSpPr>
          <p:cNvPr id="6" name="Slide Number Placeholder 5">
            <a:extLst>
              <a:ext uri="{FF2B5EF4-FFF2-40B4-BE49-F238E27FC236}">
                <a16:creationId xmlns:a16="http://schemas.microsoft.com/office/drawing/2014/main" id="{1719D494-17F0-4399-8336-4B50C030DB32}"/>
              </a:ext>
            </a:extLst>
          </p:cNvPr>
          <p:cNvSpPr>
            <a:spLocks noGrp="1"/>
          </p:cNvSpPr>
          <p:nvPr>
            <p:ph type="sldNum" sz="quarter" idx="12"/>
          </p:nvPr>
        </p:nvSpPr>
        <p:spPr>
          <a:xfrm>
            <a:off x="9009834" y="6211625"/>
            <a:ext cx="2743200" cy="365125"/>
          </a:xfrm>
        </p:spPr>
        <p:txBody>
          <a:bodyPr/>
          <a:lstStyle/>
          <a:p>
            <a:endParaRPr lang="en-AU" dirty="0"/>
          </a:p>
          <a:p>
            <a:fld id="{C6215698-5B57-4BF5-BF55-635FD61F796A}" type="slidenum">
              <a:rPr lang="en-AU" smtClean="0"/>
              <a:t>9</a:t>
            </a:fld>
            <a:endParaRPr lang="en-AU" dirty="0"/>
          </a:p>
        </p:txBody>
      </p:sp>
    </p:spTree>
    <p:extLst>
      <p:ext uri="{BB962C8B-B14F-4D97-AF65-F5344CB8AC3E}">
        <p14:creationId xmlns:p14="http://schemas.microsoft.com/office/powerpoint/2010/main" val="5014212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ink xmlns="e84b0a7f-d844-4c12-a645-34813be1dc92" xsi:nil="true"/>
    <Area xmlns="e84b0a7f-d844-4c12-a645-34813be1dc92"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E993ED0D7B3A34C93F594F4F5B9E5B0" ma:contentTypeVersion="14" ma:contentTypeDescription="Create a new document." ma:contentTypeScope="" ma:versionID="f3b66bce23a3af2bc5ee874c4ad0a406">
  <xsd:schema xmlns:xsd="http://www.w3.org/2001/XMLSchema" xmlns:xs="http://www.w3.org/2001/XMLSchema" xmlns:p="http://schemas.microsoft.com/office/2006/metadata/properties" xmlns:ns2="e84b0a7f-d844-4c12-a645-34813be1dc92" xmlns:ns3="cd860697-a152-4171-8c5f-b391db4c5e94" targetNamespace="http://schemas.microsoft.com/office/2006/metadata/properties" ma:root="true" ma:fieldsID="bb958a9d00a5bb3fb524a7e10e858dc6" ns2:_="" ns3:_="">
    <xsd:import namespace="e84b0a7f-d844-4c12-a645-34813be1dc92"/>
    <xsd:import namespace="cd860697-a152-4171-8c5f-b391db4c5e9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Location" minOccurs="0"/>
                <xsd:element ref="ns2:MediaServiceOCR" minOccurs="0"/>
                <xsd:element ref="ns3:SharedWithUsers" minOccurs="0"/>
                <xsd:element ref="ns3:SharedWithDetails" minOccurs="0"/>
                <xsd:element ref="ns2:Link" minOccurs="0"/>
                <xsd:element ref="ns2:MediaServiceAutoKeyPoints" minOccurs="0"/>
                <xsd:element ref="ns2:MediaServiceKeyPoints" minOccurs="0"/>
                <xsd:element ref="ns2:Are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84b0a7f-d844-4c12-a645-34813be1dc9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Link" ma:index="18" nillable="true" ma:displayName="Link" ma:format="Dropdown" ma:internalName="Link">
      <xsd:simpleType>
        <xsd:restriction base="dms:Text">
          <xsd:maxLength value="255"/>
        </xsd:restrictio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Area" ma:index="21" nillable="true" ma:displayName="Area" ma:format="Dropdown" ma:internalName="Area">
      <xsd:simpleType>
        <xsd:restriction base="dms:Choice">
          <xsd:enumeration value="Administration"/>
          <xsd:enumeration value="Human Resources"/>
          <xsd:enumeration value="Finance"/>
        </xsd:restriction>
      </xsd:simpleType>
    </xsd:element>
  </xsd:schema>
  <xsd:schema xmlns:xsd="http://www.w3.org/2001/XMLSchema" xmlns:xs="http://www.w3.org/2001/XMLSchema" xmlns:dms="http://schemas.microsoft.com/office/2006/documentManagement/types" xmlns:pc="http://schemas.microsoft.com/office/infopath/2007/PartnerControls" targetNamespace="cd860697-a152-4171-8c5f-b391db4c5e94"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F37CC2C-BBEA-4886-88B0-82154F932188}">
  <ds:schemaRefs>
    <ds:schemaRef ds:uri="http://purl.org/dc/terms/"/>
    <ds:schemaRef ds:uri="http://purl.org/dc/dcmitype/"/>
    <ds:schemaRef ds:uri="http://schemas.microsoft.com/office/2006/documentManagement/types"/>
    <ds:schemaRef ds:uri="http://purl.org/dc/elements/1.1/"/>
    <ds:schemaRef ds:uri="http://schemas.openxmlformats.org/package/2006/metadata/core-properties"/>
    <ds:schemaRef ds:uri="http://schemas.microsoft.com/office/infopath/2007/PartnerControls"/>
    <ds:schemaRef ds:uri="http://www.w3.org/XML/1998/namespace"/>
    <ds:schemaRef ds:uri="cd860697-a152-4171-8c5f-b391db4c5e94"/>
    <ds:schemaRef ds:uri="e84b0a7f-d844-4c12-a645-34813be1dc92"/>
    <ds:schemaRef ds:uri="http://schemas.microsoft.com/office/2006/metadata/properties"/>
  </ds:schemaRefs>
</ds:datastoreItem>
</file>

<file path=customXml/itemProps2.xml><?xml version="1.0" encoding="utf-8"?>
<ds:datastoreItem xmlns:ds="http://schemas.openxmlformats.org/officeDocument/2006/customXml" ds:itemID="{F025FD76-4BCD-4895-AA19-87853EA66E4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84b0a7f-d844-4c12-a645-34813be1dc92"/>
    <ds:schemaRef ds:uri="cd860697-a152-4171-8c5f-b391db4c5e9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1BBF619-F7C7-4E80-9D8B-C4FE311B0BB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352</TotalTime>
  <Words>906</Words>
  <Application>Microsoft Office PowerPoint</Application>
  <PresentationFormat>Widescreen</PresentationFormat>
  <Paragraphs>80</Paragraphs>
  <Slides>11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Calibri Light</vt:lpstr>
      <vt:lpstr>Office Theme</vt:lpstr>
      <vt:lpstr>ASEAN-ACT Webinar 2021 Series: Episode 06  “How women, as influential agents of change, can bridge gender equality gaps in counter trafficking-in-persons responses”</vt:lpstr>
      <vt:lpstr>1. Overview</vt:lpstr>
      <vt:lpstr>2. Royal Government of Cambodia’s Response</vt:lpstr>
      <vt:lpstr>3. Women’s contribution to counter trafficking-in-persons (CTIP) efforts</vt:lpstr>
      <vt:lpstr>PowerPoint Presentation</vt:lpstr>
      <vt:lpstr>Women’s contributions to policies and laws </vt:lpstr>
      <vt:lpstr>Women in leadership and implementation of policies, laws, and plans </vt:lpstr>
      <vt:lpstr>4. Challenges </vt:lpstr>
      <vt:lpstr>5. Addressing Challenges – Ways Forward</vt:lpstr>
      <vt:lpstr>5. Addressing Challenges – Ways Forward  (Cont’)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Eang, Bunthan</dc:creator>
  <cp:lastModifiedBy>Dilen By</cp:lastModifiedBy>
  <cp:revision>35</cp:revision>
  <dcterms:created xsi:type="dcterms:W3CDTF">2021-03-29T10:03:32Z</dcterms:created>
  <dcterms:modified xsi:type="dcterms:W3CDTF">2021-03-30T06:42:17Z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0x010100FE993ED0D7B3A34C93F594F4F5B9E5B0</vt:lpwstr>
  </property>
</Properties>
</file>