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78" r:id="rId10"/>
    <p:sldId id="263" r:id="rId11"/>
    <p:sldId id="264" r:id="rId12"/>
    <p:sldId id="265" r:id="rId13"/>
    <p:sldId id="267" r:id="rId14"/>
    <p:sldId id="266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neng chou" initials="bc" lastIdx="1" clrIdx="0">
    <p:extLst>
      <p:ext uri="{19B8F6BF-5375-455C-9EA6-DF929625EA0E}">
        <p15:presenceInfo xmlns:p15="http://schemas.microsoft.com/office/powerpoint/2012/main" xmlns="" userId="88e5246a5b7a481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81" d="100"/>
          <a:sy n="81" d="100"/>
        </p:scale>
        <p:origin x="-7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BEBF40-CBA7-4F39-BB79-9B75096AE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1889B18-BEDE-4506-B9E5-4884EBF927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95DC1C-235A-45D0-BF18-30F66A61E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A412-7A0B-4D9E-967B-FB07096A4C1C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4278AA-57C5-459A-BBE3-6C31B9DC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5962D6-E37A-4D52-945A-9105AB19F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78A3-8DF5-40C1-A8F6-E3311194D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2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DE5900-1C8D-4FED-BCDA-9C6434D7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6828F47-101B-4D06-8DB4-590E3AEB5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259712-3E1E-4973-947E-6FD4216C1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A412-7A0B-4D9E-967B-FB07096A4C1C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B93A56-4383-478D-AB04-F98490F2A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EB3584-2EC1-445B-8CAC-4317AC0C9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78A3-8DF5-40C1-A8F6-E3311194D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32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9A9F7B5-7FBF-48C4-8594-2FF94B1C0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035623D-E067-4D16-8B91-D9044F5A2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94AEC9-6A32-4FEE-A914-8A28BD533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A412-7A0B-4D9E-967B-FB07096A4C1C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9F6E22-E028-4FF7-B94F-F258B7246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73B47D-2BB4-47D1-A881-289F9D3DD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78A3-8DF5-40C1-A8F6-E3311194D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151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46C15B-980D-4B3B-B7CA-9002B7780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6B1B74-7E46-4FBE-8485-0D519FA41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5A7E97-4D64-4578-88EC-DF95B3D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A412-7A0B-4D9E-967B-FB07096A4C1C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C3CB2D-325D-487C-B06C-F58CCCFB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3A3FDD-869E-4B4B-959E-4B865211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78A3-8DF5-40C1-A8F6-E3311194D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82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3E7275-9837-4120-98DF-B007327D3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C3EAFAF-4C97-4D37-A1BF-43EDEF31D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FB1196-DCB5-4F0C-AC56-A8DE2BC3C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A412-7A0B-4D9E-967B-FB07096A4C1C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8DF4CC-9448-4A8D-8B34-D948F8B76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53668F-D033-44AA-AD7F-003C69E1D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78A3-8DF5-40C1-A8F6-E3311194D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40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0A655B-69B4-4663-A847-4D5712CA6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7B1093-CBFD-44D1-8ECF-BF1C9F178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12DAFC6-D1E4-4A1C-A512-E90DDFAF5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521673B-D728-4794-9A64-5D1247126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A412-7A0B-4D9E-967B-FB07096A4C1C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C6DC8D-0CF1-4DBC-9EAB-C0D47ABF3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DC6479D-411F-4A68-B2B4-6244441B1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78A3-8DF5-40C1-A8F6-E3311194D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02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8DE402-733C-4392-8754-B5D0C5CB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57AD22-1B2A-4E2C-A8F3-8C0F20AAF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7815C37-6C25-41DD-923F-F6EE0016E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BADAC2A-7919-4FCE-9080-81B28685B1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0D657FA-C848-4089-9CF5-3DF6A6398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B2B49D6-24E4-4759-BA6D-E41B15DEA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A412-7A0B-4D9E-967B-FB07096A4C1C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3C133E4-11A8-4C45-92D3-4E3ABA68B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1B579AE-C7D8-4337-AE27-5EBC1C79F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78A3-8DF5-40C1-A8F6-E3311194D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78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3A9EBA-8C52-4F41-9880-E1BBE3319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25AB062-1084-4A82-83B3-6E71A1E5B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A412-7A0B-4D9E-967B-FB07096A4C1C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B163E7C-F94A-439A-AFED-E6D0B4BE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D5F30DF-A200-4EE9-847B-438CBEF20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78A3-8DF5-40C1-A8F6-E3311194D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94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E60DD37-C90B-45A1-B739-F08EB79A4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A412-7A0B-4D9E-967B-FB07096A4C1C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546F5EA-84C6-4D2A-B7FA-C4BED731F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04D7BDD-8C6B-4FFD-86E2-071CD988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78A3-8DF5-40C1-A8F6-E3311194D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99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7F173B-DDBE-4747-A35D-DF6D7D329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8DCC6F-525C-47C5-9AFB-05E542074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04A8816-66CB-48EC-9160-2A25E7553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A586366-E5E9-4D05-9845-3EF9C0F05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A412-7A0B-4D9E-967B-FB07096A4C1C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DD32A1-EE6C-4A37-A8B0-48454E20B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45CC609-F66C-45DC-BB5E-01AE27C37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78A3-8DF5-40C1-A8F6-E3311194D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99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4CEC69-E08F-4F4C-9484-AD6A6254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2568014-7848-4459-AD2D-6238C2B656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374444C-3CA1-457D-B9E2-BA66A4B8D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65A7E3-E17B-4036-A499-CD05CB8D7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A412-7A0B-4D9E-967B-FB07096A4C1C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434C7CE-BD14-4E5F-8710-51A002737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161F669-FCCF-4267-A13C-46C156E9F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78A3-8DF5-40C1-A8F6-E3311194D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01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9182694-B267-4557-9801-7714B0DFE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800C88F-B81B-433D-AA79-8800EBFB2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8EE069-DB99-44B2-BD63-28B5A8917F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A412-7A0B-4D9E-967B-FB07096A4C1C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479901-7C2C-4B8E-8897-36B27FB080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23B6E8-F18B-481D-B53F-674F9FA69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D78A3-8DF5-40C1-A8F6-E3311194D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1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6EB8DF9-2C4D-4277-A645-08B87DF87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4557"/>
            <a:ext cx="9144000" cy="1655762"/>
          </a:xfrm>
        </p:spPr>
        <p:txBody>
          <a:bodyPr>
            <a:normAutofit fontScale="85000" lnSpcReduction="20000"/>
          </a:bodyPr>
          <a:lstStyle/>
          <a:p>
            <a:endParaRPr lang="en-GB" dirty="0"/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គណៈកម្មាធិការជាតិប្រយុទ្ធប្រឆាំងអំពើជួញដូរមនុស្ស គ.ជ.ប.ជ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km-KH" b="1" i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ថ្ងៃទី២៣ ខែកក្កដា ឆ្នាំ២០១៩</a:t>
            </a:r>
            <a:br>
              <a:rPr lang="km-KH" b="1" i="1" dirty="0">
                <a:latin typeface="Khmer OS System" panose="02000500000000020004" pitchFamily="2" charset="0"/>
                <a:cs typeface="Khmer OS System" panose="02000500000000020004" pitchFamily="2" charset="0"/>
              </a:rPr>
            </a:br>
            <a:r>
              <a:rPr lang="km-KH" b="1" i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សាលប្រជុំ ក្រសួងមហាផ្ទៃ</a:t>
            </a:r>
            <a:endParaRPr lang="en-GB" b="1" i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1B94E83-AECB-41AA-8999-9F2BE46DF935}"/>
              </a:ext>
            </a:extLst>
          </p:cNvPr>
          <p:cNvSpPr/>
          <p:nvPr/>
        </p:nvSpPr>
        <p:spPr>
          <a:xfrm>
            <a:off x="658461" y="2033382"/>
            <a:ext cx="10875078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2800350" algn="l"/>
              </a:tabLst>
            </a:pPr>
            <a:r>
              <a:rPr lang="en-US" sz="1400" b="1" dirty="0">
                <a:effectLst/>
                <a:latin typeface="Khmer OS Muol Light" panose="02000500000000020004" pitchFamily="2" charset="0"/>
                <a:ea typeface="Calibri" panose="020F0502020204030204" pitchFamily="34" charset="0"/>
              </a:rPr>
              <a:t> </a:t>
            </a:r>
            <a:endParaRPr lang="en-GB" sz="1400" dirty="0">
              <a:effectLst/>
              <a:latin typeface="Khmer OS Siemreap" panose="02000500000000020004" pitchFamily="2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km-KH" sz="1600" dirty="0">
                <a:effectLst/>
                <a:latin typeface="Khmer OS Siemreap" panose="02000500000000020004" pitchFamily="2" charset="0"/>
                <a:ea typeface="Calibri" panose="020F0502020204030204" pitchFamily="34" charset="0"/>
                <a:cs typeface="Khmer OS Muol Light" panose="02000500000000020004" pitchFamily="2" charset="0"/>
              </a:rPr>
              <a:t>    </a:t>
            </a:r>
            <a:r>
              <a:rPr lang="km-KH" dirty="0">
                <a:latin typeface="Khmer OS Siemreap" panose="02000500000000020004" pitchFamily="2" charset="0"/>
                <a:ea typeface="Calibri" panose="020F0502020204030204" pitchFamily="34" charset="0"/>
                <a:cs typeface="Khmer OS Muol Light" panose="02000500000000020004" pitchFamily="2" charset="0"/>
              </a:rPr>
              <a:t> </a:t>
            </a:r>
            <a:r>
              <a:rPr lang="km-KH" sz="2400" dirty="0">
                <a:latin typeface="Khmer OS Siemreap" panose="02000500000000020004" pitchFamily="2" charset="0"/>
                <a:ea typeface="Calibri" panose="020F0502020204030204" pitchFamily="34" charset="0"/>
                <a:cs typeface="Khmer OS Muol Light" panose="02000500000000020004" pitchFamily="2" charset="0"/>
              </a:rPr>
              <a:t>របាយការណ៍ឆមាសទី១ </a:t>
            </a:r>
            <a:endParaRPr lang="en-GB" sz="2400" dirty="0">
              <a:effectLst/>
              <a:latin typeface="Khmer OS Siemreap" panose="02000500000000020004" pitchFamily="2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km-KH" sz="2400" dirty="0">
                <a:latin typeface="Khmer OS Siemreap" panose="02000500000000020004" pitchFamily="2" charset="0"/>
                <a:ea typeface="Calibri" panose="020F0502020204030204" pitchFamily="34" charset="0"/>
                <a:cs typeface="Khmer OS Muol Light" panose="02000500000000020004" pitchFamily="2" charset="0"/>
              </a:rPr>
              <a:t>ស្តីពី </a:t>
            </a:r>
            <a:r>
              <a:rPr lang="km-KH" sz="2400" dirty="0">
                <a:effectLst/>
                <a:latin typeface="Khmer OS Siemreap" panose="02000500000000020004" pitchFamily="2" charset="0"/>
                <a:ea typeface="Calibri" panose="020F0502020204030204" pitchFamily="34" charset="0"/>
                <a:cs typeface="Khmer OS Muol Light" panose="02000500000000020004" pitchFamily="2" charset="0"/>
              </a:rPr>
              <a:t> </a:t>
            </a:r>
            <a:r>
              <a:rPr lang="km-KH" sz="2400" spc="-30" dirty="0">
                <a:latin typeface="Khmer OS Siemreap" panose="02000500000000020004" pitchFamily="2" charset="0"/>
                <a:ea typeface="Calibri" panose="020F0502020204030204" pitchFamily="34" charset="0"/>
                <a:cs typeface="Khmer OS Muol Light" panose="02000500000000020004" pitchFamily="2" charset="0"/>
              </a:rPr>
              <a:t>ការប្រយុទ្ធប្រឆាំងអំពើជួញដូរមនុស្ស  និងអំពើធ្វើអាជីវកម្មផ្លូវភេទ</a:t>
            </a:r>
            <a:endParaRPr lang="en-GB" sz="2400" dirty="0">
              <a:effectLst/>
              <a:latin typeface="Khmer OS Siemreap" panose="02000500000000020004" pitchFamily="2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km-KH" sz="2400" spc="-40" dirty="0">
                <a:effectLst/>
                <a:latin typeface="Khmer OS Siemreap" panose="02000500000000020004" pitchFamily="2" charset="0"/>
                <a:ea typeface="Calibri" panose="020F0502020204030204" pitchFamily="34" charset="0"/>
                <a:cs typeface="Khmer OS Muol Light" panose="02000500000000020004" pitchFamily="2" charset="0"/>
              </a:rPr>
              <a:t>    </a:t>
            </a:r>
            <a:r>
              <a:rPr lang="km-KH" sz="2400" spc="-40" dirty="0">
                <a:latin typeface="Khmer OS Siemreap" panose="02000500000000020004" pitchFamily="2" charset="0"/>
                <a:ea typeface="Calibri" panose="020F0502020204030204" pitchFamily="34" charset="0"/>
                <a:cs typeface="Khmer OS Muol Light" panose="02000500000000020004" pitchFamily="2" charset="0"/>
              </a:rPr>
              <a:t>និងទិសដៅឆមាសទី២ ឆ្នាំ២០១៩</a:t>
            </a:r>
            <a:endParaRPr lang="en-GB" sz="2400" dirty="0">
              <a:effectLst/>
              <a:latin typeface="Khmer OS Siemreap" panose="02000500000000020004" pitchFamily="2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9A17F64-FDD7-423E-B3A6-EDF5A27AB30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688" y="324577"/>
            <a:ext cx="2743200" cy="1824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7713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5CCBD6-4B8B-4F25-AF3A-60C311A37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703"/>
            <a:ext cx="10515600" cy="667938"/>
          </a:xfrm>
        </p:spPr>
        <p:txBody>
          <a:bodyPr>
            <a:normAutofit/>
          </a:bodyPr>
          <a:lstStyle/>
          <a:p>
            <a:pPr algn="ctr"/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ខ. ការបង្ការទប់ស្កាត់ (ត)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1F8951-B5FD-4589-A1F8-A7C59974E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8360"/>
            <a:ext cx="10515600" cy="576693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km-KH" dirty="0"/>
              <a:t>  </a:t>
            </a:r>
            <a:r>
              <a:rPr lang="km-KH" sz="4000" dirty="0"/>
              <a:t> </a:t>
            </a:r>
            <a:r>
              <a:rPr lang="km-KH" sz="34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ខ.៣. កិច្ចការពារកុមារ ពីទម្រង់ធ្ងន់ធ្ងរនៃពលកម្មកុមារ</a:t>
            </a:r>
            <a:endParaRPr lang="en-GB" sz="3400" b="1" dirty="0">
              <a:latin typeface="Khmer OS Bokor" panose="02000500000000020004" pitchFamily="2" charset="0"/>
              <a:cs typeface="Khmer OS Bokor" panose="02000500000000020004" pitchFamily="2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មន្ទីរការងារ និងបណ្តុះបណ្តាលវិជ្ជាជីវៈ ខេត្តសៀមរាប កំពង់ធំ ខេត្តរតនគីរី និងខេត្តប៉ៃលិន បានចុះធ្វើអធិការកិច្ចនៅតាមសៃឡូ កាស៊ីណូ ឡឥដ្ឋ ភោជនីយដ្ឋាន និងអាហារដ្ឋាន ដើម្បីទប់ស្កាត់ និងលុបបំបាត់នូវទម្រង់ជួញដូរធ្ងន់ធ្ងរលើពលកម្មកុមារ បាន ១២២កន្លែង ។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អធិការដ្ឋាននគរបាលខេត្ត ស្វាយរៀង បានចុះស្រង់ទិន្នន័យគោលដៅរោងចក្រ សហគ្រាស សិប្បកម្ម សង្ស័យ​អាចពាក់ព័ន្ធការកេងប្រវញ្ចកម្លាំងពលកម្មលើកុមារចំនួន ០៥លើក ស្មើ ២០គោលដៅ </a:t>
            </a:r>
            <a:endParaRPr lang="en-GB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ស្នងការដ្ឋាន ខេត្តព្រះសីហនុ សហការជាមួយអង្គការម្លប់តាប៉ាង ដើម្បីការពារសុវត្ថិភាពកុមារ បានដាក់បណ្ដាញម៉ូតូឌុប និងក្រុមម៉ូតូកង់បី ផ្ទះសំណាក់ សណ្ឋាគារ អ្នកលក់តាមឆ្នេរសមុទ្រ បណ្ដាញតាមសហគមន៍ និងផ្នែកភា្នក់ងារទេសចរណ៍ សរុបចំនួន ១.១៣៣នាក់។</a:t>
            </a:r>
            <a:endParaRPr lang="km-KH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km-KH" sz="29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   </a:t>
            </a:r>
            <a:r>
              <a:rPr lang="km-KH" sz="34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ខ.៤. ការលើកកម្ពស់ជីវភាព</a:t>
            </a:r>
            <a:endParaRPr lang="en-GB" sz="3400" b="1" dirty="0">
              <a:latin typeface="Khmer OS Bokor" panose="02000500000000020004" pitchFamily="2" charset="0"/>
              <a:cs typeface="Khmer OS Bokor" panose="02000500000000020004" pitchFamily="2" charset="0"/>
            </a:endParaRPr>
          </a:p>
          <a:p>
            <a:pPr lvl="0"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</a:pPr>
            <a:r>
              <a:rPr lang="km-KH" sz="2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មន្ទីរការងារ បណ្តុះបណ្តាលវិជ្ជាជីវៈ មន្ទីរអប់រំ មន្ទីរកសិកម្ម មន្ទីរទេសចរណ៍ មន្ទីរកិច្ចការនារី.. នៃខេត្តមួយចំនួន បានគាំទ្រ និងសហការជាមួយអង្គការដៃគូ ដើម្បីផ្តល់ជំនាញ បច្ចេកទេស ទុន រកទីផ្សារ និងការងារ ជូនប្រជាពលរដ្ឋ ជាពិសេស ជនងាយរងគ្រោះ ដើម្បី លើកកម្ពស់ជីវភាពគ្រួសារ ផ្តល់លទ្ធភាពឲ្យបានរស់នៅក្បែរគ្រួសារ មិនប្រថុយប្រថានធ្វើចំណាកស្រុក ដោយគ្មានសុវត្ថិភាព ។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km-KH" sz="2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</a:t>
            </a:r>
            <a:r>
              <a:rPr lang="km-KH" sz="34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ខ.៥. ការផ្ដល់ប័ណ្ណព្រំដែនដល់ប្រជាជនចល័តឆ្លងកាត់ព្រំដែន </a:t>
            </a:r>
            <a:endParaRPr lang="en-GB" sz="3400" b="1" dirty="0">
              <a:latin typeface="Khmer OS Bokor" panose="02000500000000020004" pitchFamily="2" charset="0"/>
              <a:cs typeface="Khmer OS Bokor" panose="02000500000000020004" pitchFamily="2" charset="0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2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រដ្ឋបាលខេត្តចំនួន០៣ គឺខេត្តបាត់ដំបង ខេត្តបន្ទាយមានជ័យ និងខេត្តប៉ៃលិន ដែលមានច្រកប៉ុស្តិ៍អន្តរជាតិនៅតាមព្រំដែន បានផ្តល់ប័ណ្ណព្រំដែនកម្ពុជា</a:t>
            </a:r>
            <a:r>
              <a:rPr lang="en-US" sz="2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-</a:t>
            </a:r>
            <a:r>
              <a:rPr lang="km-KH" sz="2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ថៃ (</a:t>
            </a:r>
            <a:r>
              <a:rPr lang="en-US" sz="2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Border Pass) </a:t>
            </a:r>
            <a:r>
              <a:rPr lang="km-KH" sz="2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សរុបចំនួន ៤១.២១៤ប័ណ្ណ ដល់ពលរដ្ឋខ្មែរដែលរស់នៅក្នុងខេត្តជាប់ព្រំដែន ជៀសវាងការឆ្លងចូលដោយខុសច្បាប់ ។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km-KH" sz="1600" b="1" dirty="0"/>
          </a:p>
          <a:p>
            <a:pPr lvl="0"/>
            <a:endParaRPr lang="km-KH" b="1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492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8368B-D2FC-4048-ADC3-FB3CC6A04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563"/>
            <a:ext cx="10515600" cy="786600"/>
          </a:xfrm>
        </p:spPr>
        <p:txBody>
          <a:bodyPr>
            <a:normAutofit/>
          </a:bodyPr>
          <a:lstStyle/>
          <a:p>
            <a:pPr algn="ctr"/>
            <a:r>
              <a:rPr lang="km-KH" sz="20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គ. ប្រព័ន្ធយុត្តិធម៌ព្រហ្មទណ្ឌ ឆ្លើយតបទៅនឹងអំពើជួញដូរមនុស្ស</a:t>
            </a:r>
            <a:endParaRPr lang="en-GB" sz="20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81713C-A9A4-4252-A3E9-A4EFBB097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7963"/>
            <a:ext cx="10515600" cy="5109000"/>
          </a:xfrm>
        </p:spPr>
        <p:txBody>
          <a:bodyPr/>
          <a:lstStyle/>
          <a:p>
            <a:pPr marL="0" indent="0">
              <a:buNone/>
            </a:pPr>
            <a:r>
              <a:rPr lang="km-KH" dirty="0"/>
              <a:t>  </a:t>
            </a:r>
            <a:r>
              <a:rPr lang="km-KH" sz="16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គ.១. ការងារអនុវត្តច្បាប់</a:t>
            </a:r>
          </a:p>
          <a:p>
            <a:pPr marL="0" indent="0">
              <a:buNone/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គ.១.១. ប្រតិបត្តិការបង្ក្រាប និងសង្គ្រោះ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បង្ក្រាបអំពើជួញដូរមនុស្ស និងអំពើធ្វើអាជីវកម្មផ្លូវភេទសរុបបាន ៧៨ករណី លើ៦២ករណី (កើនឡើង ១៦ករណី ស្មើនឹង ២៥%) ឃាត់ខ្លួនជនសង្ស័យបញ្ជូនទៅសាលាដំបូងចំនួន ៩៧នាក់/៨៥នាក់ (កើន១២នាក់ ស្មើនឹង ១៤%) ក្នុងនោះស្រី ២២នាក់ អនីតិជន ០៩នាក់ ជាជនបរទេស ១៤នាក់ សញ្ជាតិចិន ១២នាក់ និងអាមេរិក ០២នាក់។ ​</a:t>
            </a:r>
            <a:endParaRPr lang="en-GB" sz="14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សង្រ្គោះជនរងគ្រោះ ចំនួន ២៦៣នាក់ (លើ១០៦នាក់) កើន១៥៧នាក់ ស្មើនឹង១៤៨% ក្នុងនោះមាន អាយុក្រោម១៥ឆ្នាំ ៧០នាក់ អាយុ១៥-១៧ឆ្នាំ ៣១នាក់ និងពី១៨ឆ្នាំឡើង ១៦២នាក់ (ប្រគល់ឲ្យមន្ទីរសង្គមកិច្ច ៧២នាក់ និងប្រគល់ទៅគ្រួសារ ១៩១នាក់) ។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14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9F643666-47CF-494C-B367-1DFAB0BC2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2325"/>
              </p:ext>
            </p:extLst>
          </p:nvPr>
        </p:nvGraphicFramePr>
        <p:xfrm>
          <a:off x="783926" y="3733091"/>
          <a:ext cx="10624148" cy="2647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116">
                  <a:extLst>
                    <a:ext uri="{9D8B030D-6E8A-4147-A177-3AD203B41FA5}">
                      <a16:colId xmlns:a16="http://schemas.microsoft.com/office/drawing/2014/main" xmlns="" val="3962240180"/>
                    </a:ext>
                  </a:extLst>
                </a:gridCol>
                <a:gridCol w="1061968">
                  <a:extLst>
                    <a:ext uri="{9D8B030D-6E8A-4147-A177-3AD203B41FA5}">
                      <a16:colId xmlns:a16="http://schemas.microsoft.com/office/drawing/2014/main" xmlns="" val="3394707259"/>
                    </a:ext>
                  </a:extLst>
                </a:gridCol>
                <a:gridCol w="1302040">
                  <a:extLst>
                    <a:ext uri="{9D8B030D-6E8A-4147-A177-3AD203B41FA5}">
                      <a16:colId xmlns:a16="http://schemas.microsoft.com/office/drawing/2014/main" xmlns="" val="3719018814"/>
                    </a:ext>
                  </a:extLst>
                </a:gridCol>
                <a:gridCol w="1182004">
                  <a:extLst>
                    <a:ext uri="{9D8B030D-6E8A-4147-A177-3AD203B41FA5}">
                      <a16:colId xmlns:a16="http://schemas.microsoft.com/office/drawing/2014/main" xmlns="" val="3204884051"/>
                    </a:ext>
                  </a:extLst>
                </a:gridCol>
                <a:gridCol w="1182004">
                  <a:extLst>
                    <a:ext uri="{9D8B030D-6E8A-4147-A177-3AD203B41FA5}">
                      <a16:colId xmlns:a16="http://schemas.microsoft.com/office/drawing/2014/main" xmlns="" val="3775213872"/>
                    </a:ext>
                  </a:extLst>
                </a:gridCol>
                <a:gridCol w="1182004">
                  <a:extLst>
                    <a:ext uri="{9D8B030D-6E8A-4147-A177-3AD203B41FA5}">
                      <a16:colId xmlns:a16="http://schemas.microsoft.com/office/drawing/2014/main" xmlns="" val="4054832377"/>
                    </a:ext>
                  </a:extLst>
                </a:gridCol>
                <a:gridCol w="1182004">
                  <a:extLst>
                    <a:ext uri="{9D8B030D-6E8A-4147-A177-3AD203B41FA5}">
                      <a16:colId xmlns:a16="http://schemas.microsoft.com/office/drawing/2014/main" xmlns="" val="1682783942"/>
                    </a:ext>
                  </a:extLst>
                </a:gridCol>
                <a:gridCol w="1182004">
                  <a:extLst>
                    <a:ext uri="{9D8B030D-6E8A-4147-A177-3AD203B41FA5}">
                      <a16:colId xmlns:a16="http://schemas.microsoft.com/office/drawing/2014/main" xmlns="" val="1794377830"/>
                    </a:ext>
                  </a:extLst>
                </a:gridCol>
                <a:gridCol w="1182004">
                  <a:extLst>
                    <a:ext uri="{9D8B030D-6E8A-4147-A177-3AD203B41FA5}">
                      <a16:colId xmlns:a16="http://schemas.microsoft.com/office/drawing/2014/main" xmlns="" val="2941228522"/>
                    </a:ext>
                  </a:extLst>
                </a:gridCol>
              </a:tblGrid>
              <a:tr h="638625"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ករណី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បង្ក្រាបសរុប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កំណើន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ជនសង្ស័យ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កំណើន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ជនរងគ្រោះ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កំណើន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ក្រោម១៥ឆ្នាំ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ពី១៥</a:t>
                      </a:r>
                      <a:r>
                        <a:rPr lang="en-GB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-</a:t>
                      </a:r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១៨ឆ្នាំ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5700892"/>
                  </a:ext>
                </a:extLst>
              </a:tr>
              <a:tr h="638625">
                <a:tc>
                  <a:txBody>
                    <a:bodyPr/>
                    <a:lstStyle/>
                    <a:p>
                      <a:r>
                        <a:rPr lang="km-KH" sz="1400" b="1" dirty="0">
                          <a:solidFill>
                            <a:srgbClr val="0070C0"/>
                          </a:solidFill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ជួញដូរមនុស្ស</a:t>
                      </a:r>
                      <a:endParaRPr lang="en-GB" sz="1400" b="1" dirty="0">
                        <a:solidFill>
                          <a:srgbClr val="0070C0"/>
                        </a:solidFill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១២/១៨ ករណី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ថយ ៦ករណី ស្មើ​ ៣៣%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១៦/២៨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solidFill>
                            <a:srgbClr val="FF0000"/>
                          </a:solidFill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ថយ</a:t>
                      </a:r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​៦ករណី ៤២.៨៥%%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១០៧/៣២ នាក់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កើន៧៥នាក់ </a:t>
                      </a:r>
                    </a:p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២៣៤.៣៧%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១៩ នាក់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២០ នាក់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7381108"/>
                  </a:ext>
                </a:extLst>
              </a:tr>
              <a:tr h="638625">
                <a:tc>
                  <a:txBody>
                    <a:bodyPr/>
                    <a:lstStyle/>
                    <a:p>
                      <a:r>
                        <a:rPr lang="km-KH" sz="1400" b="1" dirty="0">
                          <a:solidFill>
                            <a:srgbClr val="0070C0"/>
                          </a:solidFill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ជួញដូរផ្លូវ ភេទ</a:t>
                      </a:r>
                      <a:endParaRPr lang="en-GB" sz="1400" b="1" dirty="0">
                        <a:solidFill>
                          <a:srgbClr val="0070C0"/>
                        </a:solidFill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៦៦/៤៤ ករណី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កើន២២ករណី ស្មើ ៥០%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៨១/៥៧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កើន២៤នាក់ 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៤២.១០%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១៥៦/៧៤ នាក់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កើន៨២នាក់ ១១០.៨១%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៥១ នាក់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១១ នាក់ 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4452255"/>
                  </a:ext>
                </a:extLst>
              </a:tr>
              <a:tr h="638625">
                <a:tc>
                  <a:txBody>
                    <a:bodyPr/>
                    <a:lstStyle/>
                    <a:p>
                      <a:r>
                        <a:rPr lang="km-KH" sz="1400" b="1" dirty="0">
                          <a:solidFill>
                            <a:srgbClr val="0070C0"/>
                          </a:solidFill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សរុបករណី</a:t>
                      </a:r>
                      <a:endParaRPr lang="en-GB" sz="1400" b="1" dirty="0">
                        <a:solidFill>
                          <a:srgbClr val="0070C0"/>
                        </a:solidFill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m-KH" sz="1400" b="1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៧៨/៦២ ករណី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m-KH" sz="1400" b="1" dirty="0">
                          <a:solidFill>
                            <a:srgbClr val="FF0000"/>
                          </a:solidFill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កើន ២៥%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m-KH" sz="1400" b="1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៩៧/៨៥ នាក់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m-KH" sz="1400" b="1" dirty="0">
                          <a:solidFill>
                            <a:srgbClr val="FF0000"/>
                          </a:solidFill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កើន ១៤%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m-KH" sz="1400" b="1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២៦៣/១០៦ នាក់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m-KH" sz="1400" b="1" dirty="0">
                          <a:solidFill>
                            <a:srgbClr val="FF0000"/>
                          </a:solidFill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កើន ១៤៨%</a:t>
                      </a:r>
                      <a:endParaRPr lang="en-GB" sz="1400" dirty="0"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solidFill>
                            <a:srgbClr val="FF0000"/>
                          </a:solidFill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៧០ នាក់</a:t>
                      </a:r>
                      <a:endParaRPr lang="en-GB" sz="1400" dirty="0">
                        <a:solidFill>
                          <a:srgbClr val="FF0000"/>
                        </a:solidFill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m-KH" sz="1400" dirty="0">
                          <a:solidFill>
                            <a:srgbClr val="FF0000"/>
                          </a:solidFill>
                          <a:latin typeface="Khmer OS System" panose="02000500000000020004" pitchFamily="2" charset="0"/>
                          <a:cs typeface="Khmer OS System" panose="02000500000000020004" pitchFamily="2" charset="0"/>
                        </a:rPr>
                        <a:t>៣១ នាក់ </a:t>
                      </a:r>
                      <a:endParaRPr lang="en-GB" sz="1400" dirty="0">
                        <a:solidFill>
                          <a:srgbClr val="FF0000"/>
                        </a:solidFill>
                        <a:latin typeface="Khmer OS System" panose="02000500000000020004" pitchFamily="2" charset="0"/>
                        <a:cs typeface="Khmer OS System" panose="02000500000000020004" pitchFamily="2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5252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988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8203DB-D4E0-4474-94A7-FBD4A5B90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921"/>
            <a:ext cx="10515600" cy="723627"/>
          </a:xfrm>
        </p:spPr>
        <p:txBody>
          <a:bodyPr>
            <a:normAutofit/>
          </a:bodyPr>
          <a:lstStyle/>
          <a:p>
            <a:pPr algn="ctr"/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គ. ប្រព័ន្ធយុត្តិធម៌ព្រហ្មទណ្ឌ ឆ្លើយតបទៅនឹងអំពើជួញដូរមនុស្ស (ត)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3E558A-8C36-44FD-87C4-BE1140D50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13" y="1217006"/>
            <a:ext cx="10958839" cy="54666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m-KH" b="1" dirty="0"/>
              <a:t>  </a:t>
            </a:r>
            <a:r>
              <a:rPr lang="km-KH" sz="1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គ.២. កិច្ចការយុត្តិធម៌ (ក្នុងរយៈពេល ៣ខែ)</a:t>
            </a:r>
            <a:endParaRPr lang="en-GB" sz="19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m-KH" sz="17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</a:t>
            </a:r>
            <a:r>
              <a:rPr lang="km-KH" sz="1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គ.២.១. ដំណាក់កាល អយ្យការអមសាលាដំបូងរាជធានី-ខេត្ត</a:t>
            </a:r>
            <a:r>
              <a:rPr lang="km-KH" sz="17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	</a:t>
            </a:r>
            <a:endParaRPr lang="en-GB" sz="17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ចំណាត់ការរបស់អយ្យការអមសាលាដំបូងរាជធានី-ខេត្ត សរុបមានចំនួន </a:t>
            </a:r>
            <a:r>
              <a:rPr lang="km-KH" sz="1600" b="1" dirty="0">
                <a:solidFill>
                  <a:srgbClr val="FF0000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៧៩/៣៣ករណី 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(</a:t>
            </a:r>
            <a:r>
              <a:rPr lang="km-KH" sz="1600" b="1" dirty="0">
                <a:solidFill>
                  <a:srgbClr val="FF0000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កើន៤៦ករណី ស្មើនឹង ១៣៩.៣៩%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) ជនរងគ្រោះចំនួន ១០៣នាក់ (ស្រី  ៥៦នាក់ អនីតិជន ៦៤នាក់) ជនត្រូវចោទមានចំនួន ៨៩នាក់ ហើយបានចំណាត់ការដោយបានបញ្ជូនទៅស៊ើបសួរចំនួន ៥៥ករណី តម្កល់ទុកឥតចាត់ការគ្មាន និងកំពុងចាត់ការចំនួន ២៤ករណី    </a:t>
            </a:r>
            <a:r>
              <a:rPr lang="km-KH" sz="1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endParaRPr lang="en-GB" sz="19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m-KH" sz="1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គ.២.២. ដំណាក់កាលចៅក្រមស៊ើបសួរ នៃសាលាដំបូងរាជធានី-ខេត្ត</a:t>
            </a:r>
            <a:endParaRPr lang="en-GB" sz="19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ចំណាត់ការរបស់ចៅក្រមស៊ើបសួររាជធានី-ខេត្ត សរុបមានចំនួន </a:t>
            </a:r>
            <a:r>
              <a:rPr lang="km-KH" sz="1600" b="1" dirty="0">
                <a:solidFill>
                  <a:srgbClr val="FF0000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១១៨/១៥៥ករណី 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(ថយ ៣៧ករណី ស្មើនឹង២៣.៨៧%) ជនរងគ្រោះចំនួន ១៤២នាក់(ស្រី ១១៩នាក់) អនីតិជន ៩១នាក់ (ស្រី ៧៧នាក់) ជនត្រូវចោទមានចំនួន ១៤៣នាក់ (ស្រី ២៥នាក់) អនីតិជន ១៧នាក់(ស្រី ០១នាក់)  នៅក្នុងឃុំចំនួន ១១៦នាក់(ស្រី ១៤នាក់) នៅក្រៅឃុំចំនួន ២៧នាក់(ស្រី ១១នាក់) អនីតិជន ០១នាក់(ស្រី) និងបានចំណាត់ការបញ្ជូនទៅជម្រះចំនួន ២៥ករណី លើកលែងចោទគ្មាន និងកំពុងចាត់ការចំនួន ៩៣ករណី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</a:t>
            </a:r>
            <a:r>
              <a:rPr lang="km-KH" sz="1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គ.២.៣. ដំណាក់កាលចៅក្រមជំនុំជម្រះ នៃសាលាដំបូងរាជធានី-ខេត្ត</a:t>
            </a:r>
            <a:endParaRPr lang="en-GB" sz="19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ចំណាត់ការរបស់ចៅក្រមជំនុំជម្រះរាជធានី-ខេត្ត សរុបមានចំនួន </a:t>
            </a:r>
            <a:r>
              <a:rPr lang="km-KH" sz="1500" b="1" dirty="0">
                <a:solidFill>
                  <a:srgbClr val="FF0000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៩៣/៥៤ករណី 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(កើន៣៩ករណី ស្មើនឹង ៧២.២២%)</a:t>
            </a:r>
            <a:r>
              <a:rPr lang="km-KH" sz="1500" b="1" dirty="0">
                <a:solidFill>
                  <a:srgbClr val="FF0000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ជនរងគ្រោះចំនួន ១៣៩នាក់(ស្រី ១១៣នាក់) អនីតិជន ១០៧នាក់(ស្រី ៨៦នាក់) ជនជាប់ចោទសរុប ១២៦នាក់(ស្រី ១៨នាក់) និង</a:t>
            </a:r>
            <a:r>
              <a:rPr lang="km-KH" sz="1500" b="1" dirty="0">
                <a:solidFill>
                  <a:srgbClr val="FF0000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ប្រភេទចំណាត់ការ(ទោសព្យួរគ្មាន ពិន័យជាប្រាក់គ្មាន រួចផុតពីបទចោទគ្មាន រំលត់បណ្ដឹងអាជ្ញាគ្មាន </a:t>
            </a: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ចាត់ការរួច ៣០ករណី ផ្តន្ទាទោសដាក់ពន្ធនាគារក្នុងឃុំ ១០១នាក់ ​នៅក្រៅឃុំ ២៥នាក់ និងកំពុងចាត់ការ ៦៣ករណី។</a:t>
            </a:r>
          </a:p>
        </p:txBody>
      </p:sp>
    </p:spTree>
    <p:extLst>
      <p:ext uri="{BB962C8B-B14F-4D97-AF65-F5344CB8AC3E}">
        <p14:creationId xmlns:p14="http://schemas.microsoft.com/office/powerpoint/2010/main" val="1985471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8D39BC-646B-45CE-8D5E-A92CF6B7A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8680"/>
          </a:xfrm>
        </p:spPr>
        <p:txBody>
          <a:bodyPr>
            <a:normAutofit/>
          </a:bodyPr>
          <a:lstStyle/>
          <a:p>
            <a:pPr algn="ctr"/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គ. ប្រព័ន្ធយុត្តិធម៌ព្រហ្មទណ្ឌ ឆ្លើយតបទៅនឹងអំពើជួញដូរមនុស្ស (ត)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D9DA4D-D753-433B-9F15-964E67726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6427"/>
            <a:ext cx="10515600" cy="4920536"/>
          </a:xfrm>
        </p:spPr>
        <p:txBody>
          <a:bodyPr/>
          <a:lstStyle/>
          <a:p>
            <a:pPr marL="0" lvl="0" indent="0">
              <a:buNone/>
            </a:pPr>
            <a:r>
              <a:rPr lang="km-KH" sz="16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គ.៣. ការដោះស្រាយករណីវិវាទរវាងពលករទេសន្តរប្រវេសន៍ និងបណ្តាក្រុមហ៊ុននានា</a:t>
            </a:r>
          </a:p>
          <a:p>
            <a:pPr lvl="0">
              <a:lnSpc>
                <a:spcPct val="150000"/>
              </a:lnSpc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ក្រសួងការងារ និងបណ្តុះបណ្តាលវិជ្ជាជីវៈ</a:t>
            </a:r>
            <a:r>
              <a:rPr lang="km-KH" sz="1600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endParaRPr lang="en-GB" sz="16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km-KH" sz="16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បានទទួលនិងដោះស្រាយវិវាទផ្នែក ទេសន្តរប្រវេសន៍​  ចំនួន 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២៣</a:t>
            </a:r>
            <a:r>
              <a:rPr lang="km-KH" sz="16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ក្រុមហ៊ុន មានសំណុំរឿងចំនួន 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២៨</a:t>
            </a:r>
            <a:r>
              <a:rPr lang="km-KH" sz="16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ករណី ក្នុងនោះមានពលករចំនួន 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២៦៦</a:t>
            </a:r>
            <a:r>
              <a:rPr lang="km-KH" sz="16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នាក់ (ស្រី 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១៣៩</a:t>
            </a:r>
            <a:r>
              <a:rPr lang="km-KH" sz="16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នាក់)។ បណ្តឹងសះជាចំនួន 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០៦</a:t>
            </a:r>
            <a:r>
              <a:rPr lang="km-KH" sz="16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ករណី បណ្តឹងមោឃៈ 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០</a:t>
            </a:r>
            <a:r>
              <a:rPr lang="km-KH" sz="16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ករណី និងបណ្តឹងកំពុងតាមដានដោះស្រាយបន្តមានចំនួន 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២៣</a:t>
            </a:r>
            <a:r>
              <a:rPr lang="km-KH" sz="16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ករណី។ </a:t>
            </a:r>
            <a:endParaRPr lang="en-GB" sz="16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78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5B4C15-7C28-4BD8-8A0B-98713C7BC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245"/>
            <a:ext cx="10515600" cy="795989"/>
          </a:xfrm>
        </p:spPr>
        <p:txBody>
          <a:bodyPr>
            <a:normAutofit/>
          </a:bodyPr>
          <a:lstStyle/>
          <a:p>
            <a:pPr algn="ctr"/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 ឃ. កិច្ចការពារជនរងគ្រោះ និងការផ្តល់សេវាគាំទ្រ 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17CF1C-54F3-4497-9EBA-98CCB01D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670" y="1026234"/>
            <a:ext cx="11314828" cy="5507189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</a:t>
            </a:r>
            <a:r>
              <a:rPr lang="km-KH" sz="16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ឃ.១. ការទទួល ពលករបញ្ចូនត្រឡប់តាមច្រកព្រំដែន </a:t>
            </a:r>
            <a:endParaRPr lang="en-GB" sz="1600" b="1" dirty="0">
              <a:latin typeface="Khmer OS Bokor" panose="02000500000000020004" pitchFamily="2" charset="0"/>
              <a:cs typeface="Khmer OS Bokor" panose="02000500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ក្រសួងការបរទេស និងសហប្រតិបត្តិការអន្តរជាតិ បានសម្របសម្រួលបែបបទបញ្ជូនពលរដ្ឋខែ្មរដែលត្រូវធ្វើមាតុភូមិនិវត្តន៍ និងករណីសង្ស័យរងគ្រោះដោយអំពើជួញដូរមនុស្សពីប្រទេសពីបរទេស ចំនួន ២១.៧៤៦នាក់ (ស្រី ៩.៤២៥នាក់) ក្នុងនោះករណីមួយចំនួន មានកិច្ចសហការនិងការគាំទ្រ ពីអង្គការដៃគូ 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ក្នុងនោះ ច្រកប៉ោយប៉ែត ស្រះកែវ មានពលករបញ្ជូនត្រឡប់សរុប ២១.៦៥៨នាក់ ស្រី ៩.៣៥៩នាក់ ត្រូវជា ៤៣.២១%)</a:t>
            </a:r>
          </a:p>
          <a:p>
            <a:pPr>
              <a:lnSpc>
                <a:spcPct val="150000"/>
              </a:lnSpc>
            </a:pP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ក្រសួងសង្គមកិច្ច អតីតយុទ្ធជន និងយុវនីតិសម្បទា(ស.អ.យ) និងមន្ទីរសង្គមកិច្ចរាជធានី-ខេត្ត ដោយមានកិច្ចសហការជាមួយអង្គការដៃគូ បានទទួលជនរងគ្រោះ និងងាយរងគ្រោះ ដែលធ្វើមាតុភូមិនិវត្តន៍ ពីប្រទេសនានា សរុបចំនួន ៨៥នាក់ (ប្រុស ២១នាក់ ស្រ្តី ៤៨នាក់ កុមារា ០៥នាក់ កុមារី ១១នាក់)</a:t>
            </a:r>
          </a:p>
          <a:p>
            <a:pPr lvl="0"/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អគ្គស្នងការដ្ឋាននគរបាលជាតិ (៦ខែ)</a:t>
            </a:r>
          </a:p>
          <a:p>
            <a:pPr lvl="0">
              <a:lnSpc>
                <a:spcPct val="160000"/>
              </a:lnSpc>
            </a:pP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​​   នាយកដ្ឋានប្រឆាំងការជួញដូរមនុស្ស និងការពារអនីតិជន បានទទួលសម្ភាសន៍ពលករខ្មែររងគ្រោះ ដែលត្រឡប់ពីបណ្ដាប្រទេសផ្សេងៗ សរុប   ចំនួន ៥៥នាក់ (ស្រី ៤៦នាក់) ក្នុងនោះ មកពីប្រទេសចិន៤០នាក់ ម៉ាឡេស៊ី ០៤នាក់ ឥណ្ឌូនេស៊ី ០៦នាក់ និងប្រទេសវៀតណាម ០៥នាក់ ។ សម្ភាស៥២នាក់ រកឃើញថា៖ </a:t>
            </a:r>
            <a:endParaRPr lang="en-GB" sz="15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1"/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ទៅតាមរយៈមេ​ខ្យល់ ៤៦នាក់ ក្នុងមានជនជាតិចិន ៣៨នាក់, ម៉ាឡេស៊ី ០៣នាក់ និងវៀតណាម ០៥នាក់</a:t>
            </a:r>
            <a:endParaRPr lang="en-GB" sz="15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1"/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ទៅតាមរយៈក្រុមហ៊ុន ០១នាក់(ម៉ាឡេស៊ី)</a:t>
            </a:r>
            <a:endParaRPr lang="en-GB" sz="15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1"/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ទៅដោយខ្លួនឯង ០៥នាក់ (ឥណ្ឌូនេស៊ី) 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ក្នុងនោះរកឃើញមេខ្យល់ ១២នាក់ (បង្រ្កាបបាន ០១នាក់ ចំណែកឯ ១១នាក់ទៀត កំពុងធ្វើការ ស្រាវជ្រាវ និងអនុវត្តនីតិវិធីតាមផ្លូវច្បាប់។</a:t>
            </a:r>
            <a:endParaRPr lang="en-GB" sz="15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457200" lvl="1" indent="0">
              <a:buNone/>
            </a:pPr>
            <a:endParaRPr lang="en-GB" sz="15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lvl="0" indent="0">
              <a:lnSpc>
                <a:spcPct val="160000"/>
              </a:lnSpc>
              <a:buNone/>
            </a:pPr>
            <a:endParaRPr lang="en-GB" sz="17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052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E24345-D063-4921-B1E4-A275EF010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916"/>
            <a:ext cx="10515600" cy="667938"/>
          </a:xfrm>
        </p:spPr>
        <p:txBody>
          <a:bodyPr>
            <a:normAutofit/>
          </a:bodyPr>
          <a:lstStyle/>
          <a:p>
            <a:pPr algn="ctr"/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ឃ. កិច្ចការពារជនរងគ្រោះ និងការផ្តល់សេវាគាំទ្រ (ត)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EE192E-B8DA-42AC-9E07-E9E77C045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027" y="991182"/>
            <a:ext cx="11475371" cy="564694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អគ្គនាយកដ្ឋានអន្តោប្រវេសន៍ (៦ខែ)</a:t>
            </a:r>
            <a:endParaRPr lang="en-GB" sz="1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បានទទួលពលរដ្ឋខ្មែរ ដែលអាជ្ញាធរបរទេសបញ្ជូនត្រឡប់មកកម្ពុជាវិញ សរុបចំនួន ៤៤១លើក មនុស្សចំនួន ៥.៨២២នាក់  (ស្រី ១.៧៥៤នាក់ កុមារ ៥០១នាក់)។ ក្នុងនោះតាម៖</a:t>
            </a:r>
            <a:endParaRPr lang="en-GB" sz="14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	ច្រកទ្វារអាកាសយានដ្ឋានអន្តរជាតិ 		មនុស្សចំនួន   ៣៧៥នាក់ 	(ស្រី   ១២៩នាក់)</a:t>
            </a:r>
            <a:endParaRPr lang="en-GB" sz="14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	ច្រកទ្វារព្រំដែនអន្តរជាតិកម្ពុជា-ថៃ	 	មនុស្សចំនួន ៤.៩៤៣នាក់	(ស្រី ១.៦២៥នាក់   កុមារចំនួន </a:t>
            </a:r>
            <a:r>
              <a:rPr lang="en-US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</a:t>
            </a: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៥០១នាក់)</a:t>
            </a:r>
            <a:endParaRPr lang="en-GB" sz="14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	ច្រកទ្វារព្រំដែនអន្តរជាតិកម្ពុជា-វៀតណាម	មនុស្សចំនួន </a:t>
            </a:r>
            <a:r>
              <a:rPr lang="en-US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</a:t>
            </a: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០២នាក់</a:t>
            </a:r>
            <a:endParaRPr lang="en-GB" sz="14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	និងមកពីប្រទេសឡាវ 			មនុស្សចំនួន </a:t>
            </a:r>
            <a:r>
              <a:rPr lang="en-US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</a:t>
            </a: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០១​នាក់</a:t>
            </a:r>
            <a:endParaRPr lang="en-GB" sz="14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ស្នងការដ្ឋាននគរបាលរាជធានី ខេត្ត (០៦ខែ) ចំនួន០៤ បានទទួល និងសម្ភាសន៍ពលករខ្មែរ ដែលអាជ្ញាធរបរទេសចាប់បញ្ជូនត្រឡប់មកកម្ពុជាវិញ តាមច្រកទ្វារព្រំដែនអន្តរជាតិកម្ពុជា-ថៃ និងតាមច្រកទ្វារព្រំដែនអន្តរជាតិកម្ពុជា-វៀតណាម សរុបចំនួន ៣៦៧លើក មនុស្សចំនួន ៧.៤១០នាក់ (ស្រី ២.៣៩១នាក់ អនីតិជន ៨៦៨នាក់)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ឃ.១.២. ការទទួលសាកសពបញ្ជូនត្រឡប់ (៦ខែ) </a:t>
            </a: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៖ (មានទិន្នន័យពីរ ខុសគ្នា)</a:t>
            </a:r>
            <a:endParaRPr lang="en-GB" sz="14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1">
              <a:lnSpc>
                <a:spcPct val="150000"/>
              </a:lnSpc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តាមទិន្នន័យរបស់សមត្ថកិច្ចតាមច្រកទ្វារព្រំដែនអន្តរជាតិកម្ពុជា-ថៃ បានទទួលសាកសពពលរដ្ឋខ្មែរ ដែលបានស្លាប់ដោយសារគ្រោះថ្នាក់ផ្សេងៗ សរុបចំនួន ៤១សព(ស្រី ១០សព)</a:t>
            </a:r>
          </a:p>
          <a:p>
            <a:pPr lvl="1"/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ឯទិន្នន័យពី អគ្គបញ្ជាការដ្ឋាន ទីចាត់ការព្រំដែន៖  បានទទួលសព  ចំនួន ៧១នាក់ (ស្រី០១២   កុមារ០១) ។</a:t>
            </a:r>
            <a:endParaRPr lang="en-GB" sz="14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1">
              <a:lnSpc>
                <a:spcPct val="150000"/>
              </a:lnSpc>
            </a:pPr>
            <a:endParaRPr lang="en-GB" sz="15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922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40E25E-87C0-4B72-95E4-2E671C6F1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601"/>
            <a:ext cx="10515600" cy="660957"/>
          </a:xfrm>
        </p:spPr>
        <p:txBody>
          <a:bodyPr>
            <a:normAutofit/>
          </a:bodyPr>
          <a:lstStyle/>
          <a:p>
            <a:pPr algn="ctr"/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ឃ. កិច្ចការពារជនរងគ្រោះ និងការផ្តល់សេវាគាំទ្រ (ត)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F6ACD4-0B1F-47C5-8CD9-81C3A7C55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9102"/>
            <a:ext cx="10515600" cy="499731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km-KH" sz="16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   ឃ.២. ការស្តារនីតិសម្បទាជនរងគ្រោះដោយអំពើជួញដូរមនុស្ស</a:t>
            </a:r>
            <a:endParaRPr lang="en-GB" sz="1600" b="1" dirty="0">
              <a:latin typeface="Khmer OS Bokor" panose="02000500000000020004" pitchFamily="2" charset="0"/>
              <a:cs typeface="Khmer OS Bokor" panose="02000500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ក្រសួងសង្គមកិច្ច អតីតយុទ្ធជន និងយុវនីតិសម្បទា (ក្រុមការងារការពារជនរងគ្រោះ) និងមន្ទីរសង្គមកិច្ចរាជធានី-ខេត្ត ដោយមានកិច្ចសហការជាមួយអង្គការដៃគូ បានទទួលជនរងគ្រោះ និងងាយរងគ្រោះ ដែលធ្វើមាតុភូមិនិវត្តន៍ ពីប្រទេសនានា សរុបចំនួន ៨៥នាក់ ( ប្រុស ២១នាក់ ស្រ្តី ៤៨នាក់ កុមារា ០៥នាក់ កុមារី ១១នាក់)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</a:t>
            </a:r>
            <a:r>
              <a:rPr lang="km-KH" sz="16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ឃ.៣. ការធ្វើសមាហរណកម្មជនរងគ្រោះ និងជនងាយរងគ្រោះ </a:t>
            </a:r>
            <a:endParaRPr lang="en-GB" sz="1600" b="1" dirty="0">
              <a:latin typeface="Khmer OS Bokor" panose="02000500000000020004" pitchFamily="2" charset="0"/>
              <a:cs typeface="Khmer OS Bokor" panose="02000500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ក្រសួងសង្គមកិច្ច អតីតយុទ្ធជន និងយុវនីតិសម្បទា និងមន្ទីរសង្គមកិច្ចរាជធានី-ខេត្ត បានសហការជាមួយអាជ្ញាធរមូល   ដ្ឋាន និងអង្គការដៃគូ ធ្វើសមាហរណកម្មជនរងគ្រោះ និងងាយរងគ្រោះដោយអំពើជួញដូរមនុស្ស ឲ្យទៅតាមសហគមន៍វិញ សរុបចំនួន ១៦៩នាក់ (ស្រ្តី ១២៩នាក់និងកុមារី១៨នាក់) ។</a:t>
            </a:r>
            <a:endParaRPr lang="en-GB" sz="1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988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628D20-673B-4C9A-9258-F13F63AD5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2425"/>
            <a:ext cx="10515600" cy="69103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III.</a:t>
            </a:r>
            <a:r>
              <a:rPr lang="en-US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 </a:t>
            </a:r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ការលើកកម្ពស់សមត្ថភាព និងការសម្របសម្រួល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84535F-C939-4518-8824-265010699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51" y="893460"/>
            <a:ext cx="11349728" cy="566788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km-KH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ក. ការបណ្ដុះបណ្ដាល និងសិក្ខាសាលា</a:t>
            </a:r>
            <a:endParaRPr lang="en-GB" b="1" dirty="0">
              <a:latin typeface="Khmer OS Bokor" panose="02000500000000020004" pitchFamily="2" charset="0"/>
              <a:cs typeface="Khmer OS Bokor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GB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</a:t>
            </a: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</a:t>
            </a:r>
            <a:r>
              <a:rPr lang="km-KH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ក.១. ការងារបណ្តុះបណ្ដាល</a:t>
            </a: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៖</a:t>
            </a:r>
            <a:endParaRPr lang="en-GB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   អគ្គលេខាធិការដ្ឋាន គ.ជ.ប.ជ ក្រសួងការងារ និងបណ្តុះបណ្តាលវិជ្ជាជីវៈ ក្រសួងធម្មការ និងសាសនា ក្រសួងសុខាភិបាល កាកបាទក្រហម អគ្គស្នង     ការដ្ឋាននគរបាលជាតិ និងខេត្តចំនួន៨ បានបើកវគ្គបណ្តុះបណ្តាលពង្រឹងសមត្ថភាព​បាន ៣៤វគ្គ មានមនុស្សចូលរួម ១.៤៩២នាក់ ស្រ្តី ៦០១នាក់ ដល់ មន្រ្តីបង្គោលដែលជាអ្នកអនុវត្តសកម្មភាពប្រឆាំងការជួញដូរមនុស្ស ។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        ក.២. សិក្ខាសាលា</a:t>
            </a:r>
            <a:endParaRPr lang="en-GB" b="1" dirty="0">
              <a:latin typeface="Khmer OS Bokor" panose="02000500000000020004" pitchFamily="2" charset="0"/>
              <a:cs typeface="Khmer OS Bokor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GB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</a:t>
            </a: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	ក.២.១. សិក្ខាសាលាក្នុងប្រទេស៖ ​   អគ្គលេខាធិការដ្ឋាន គ.ជ.ប.ជ ក្រសួងអប់រំយុវជន និងកីឡា ក្រសួងសង្គមកិច្ច អតីតយុទ្ធជន និងយុវនីតិសម្បទា ក្រសួងការងារ និងបណ្តុះបណ្តាលវិជ្ជាជីវៈ ក្រសួងទេសចរណ៍ ក្រុមបប្រឹក្សាជាតិដើម្បីកុមារ អគ្គស្នងការដ្ឋាននគរបាលជាតិ ខេត្តបាត់ដំបង ខេត្តប៉ៃលិន ខេត្តកោះកុង បានរៀបចំសិក្ខាសាលា ២១វគ្គ មានមនុស្សចូលរួម ១.៩១៦នាក់ ស្រ្តី ៦៧៤នាក់ ។</a:t>
            </a:r>
          </a:p>
          <a:p>
            <a:pPr marL="0" indent="0">
              <a:lnSpc>
                <a:spcPct val="170000"/>
              </a:lnSpc>
              <a:spcAft>
                <a:spcPts val="1200"/>
              </a:spcAft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	ក.២.២. សិក្ខាសាលាក្រៅប្រទេស៖    ក្រសួងសង្គមកិច្ចអតីតយុទ្ធជន និងយុវនីតិសម្បទា បានចូលរួមសិក្ខាសាលាពីរលើក គឺនៅប្រទេសថៃមួយលើក​ ស្តីពីកិច្ចសហការក្នុងការជួយជនរងគ្រោះ និងនៅប្រទេសវៀតណាម មួយលើក ស្តីពី មជ្ឈមណ្ឌលធនធានពលករ ។  </a:t>
            </a:r>
          </a:p>
          <a:p>
            <a:pPr marL="0" indent="0">
              <a:buNone/>
            </a:pPr>
            <a:r>
              <a:rPr lang="en-GB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ខ. សន្និសីទ កិច្ចប្រជុំ សិក្ខាសាលា ទស្សនកិច្ច និងជំនួបពិភាក្សាការងារ</a:t>
            </a:r>
            <a:endParaRPr lang="en-GB" b="1" dirty="0">
              <a:latin typeface="Khmer OS Bokor" panose="02000500000000020004" pitchFamily="2" charset="0"/>
              <a:cs typeface="Khmer OS Bokor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km-KH" sz="27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      គណៈកម្មាធិការជាតិប្រយុទ្ធប្រឆាំងអំពើជួញដូរមនុស្ស ដែលមានក្រសួង ស្ថាប័ន រាជធានី ខេត្ត ជាសមាជិក បានរៀបចំ ដឹកនាំ និងចូលរួម ក្នុងសន្និសីទ កិច្ចប្រជុំ សិក្ខាសាលា ថ្នាក់អន្តរជាតិ ថ្នាក់តំបន់ និងថ្នាក់ជាតិ ទស្សនកិច្ចសិក្សា ព្រមទាំងបានជួបពិភាក្សាការងារជាមួយដៃគូពាក់ព័ន្ធ ជាតិ និងអន្តរជាតិ ជាច្រើនលើក ។  </a:t>
            </a:r>
            <a:endParaRPr lang="en-GB" sz="27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endParaRPr lang="km-KH" dirty="0"/>
          </a:p>
          <a:p>
            <a:endParaRPr lang="en-GB" dirty="0"/>
          </a:p>
          <a:p>
            <a:pPr marL="0" indent="0">
              <a:buNone/>
            </a:pPr>
            <a:endParaRPr lang="km-KH" dirty="0"/>
          </a:p>
          <a:p>
            <a:endParaRPr lang="km-KH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6D5EFF-E571-484C-B6FA-8E728663F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662"/>
            <a:ext cx="10515600" cy="65397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III.</a:t>
            </a:r>
            <a:r>
              <a:rPr lang="en-US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 </a:t>
            </a:r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ការសន្និដ្ឋានវាយតម្លៃ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4D7E68-DA70-4CE7-9771-9E18D2C3A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531" y="1012122"/>
            <a:ext cx="11126364" cy="566921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km-KH" sz="34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ក. ចំណុចខ្លាំង</a:t>
            </a:r>
            <a:endParaRPr lang="en-GB" sz="3400" b="1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3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ការប្តេជ្ញាចិត្តរបស់ប្រមុខរាជរដ្ឋាភិបាលកម្ពុជា </a:t>
            </a:r>
            <a:r>
              <a:rPr lang="km-KH" sz="35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សម្តេចអគ្គមហាសេនាបតីតេជោ ហ៊ុន សែន </a:t>
            </a:r>
            <a:r>
              <a:rPr lang="km-KH" sz="3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នាយករដ្ឋមន្រ្តី  ​ក៏ដូច  </a:t>
            </a:r>
            <a:r>
              <a:rPr lang="km-KH" sz="35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ជាសម្តេចក្រឡាហោម ស ខេង</a:t>
            </a:r>
            <a:r>
              <a:rPr lang="km-KH" sz="3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ឧបនាយករដ្ឋមន្រ្តី រដ្ឋមន្រ្តីក្រសួងមហាផ្ទៃ ប្រធានគណៈកម្មាធិការជាតិ (គ.ជ.ប.ជ) ក៏ដូចជាថ្នាក់ដឹកនាំគ្រប់ក្រសួង ស្ថាប័ន អង្គភាពក្នុង   គណៈកម្មាធិការជាតិ និងថ្នាក់ក្រោមជាតិក្នុងការប្រយុទ្ធប្រឆាំងអំពើជួញដូរមនុស្ស អំពើធ្វើអាជីវកម្មផ្លូវភេទ និងបទល្មើសពាក់ព័ន្ធទាំង​ឡាយ បានលើកទឹកចិត្ត ឲ្យការខិតខំប្រឹងប្រែងរបស់មន្រ្តីអនុវត្តគ្រប់ថ្នាក់ មានកម្លាំងចិត្ត និងឆន្ទៈមុះមុតក្នុងការបន្តអនុវត្តសកម្មភាពដើម្បីការពារសន្តិសុខ សុវត្ថិភាពជូនប្រជាពលរដ្ឋពីអំពើជួញដូរមនុស្សគ្រប់រូបភាព​</a:t>
            </a:r>
            <a:endParaRPr lang="en-GB" sz="35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3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គ្រប់ក្រសួង ស្ថាប័ន អង្គភាព ទាំងនៅថ្នាក់ជាតិ និងថ្នាក់ក្រោមជាតិ ក៏ដូចជាអង្គការដៃគូ ទាំងឡាយ នៅតែបន្តប្រឹងប្រែងដោះស្រាយបញ្ហានៅមូលដ្ឋាន និងអប់រំផ្សព្វផ្សាយតាមគ្រប់វិធីប្រកបដោយឆន្ទៈ ខ្ពស់ ដើម្បីឲ្យប្រជាពលរដ្ឋ ក៏ដូចជាអាជ្ញាធរគ្រប់លំដាប់ថ្នាក់ បានយល់ដឹងអំពីអំពើជួញដូរមនុស្ស និងផលវិបាកទាំងឡាយ ដើម្បីនាំគ្នាបង្ការទប់ស្កាត់ </a:t>
            </a:r>
            <a:endParaRPr lang="en-GB" sz="35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3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កម្លាំងសមត្ថកិច្ច បន្តខិតខំស្រាវជ្រាវ និងបង្កើនការបង្ក្រាប រហូតទទួលបានលទ្ធផល គួរជាទីមោទនៈ</a:t>
            </a:r>
            <a:endParaRPr lang="en-GB" sz="35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3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តុលាការរាជធានីខេត្ត បានខិតខំបង្កើនសវនាការផ្តន្ទាទោសជនល្មើស ទាំងករណីចាស់ ករណីថ្មី បានកាន់តែប្រសើរឡើង </a:t>
            </a:r>
            <a:endParaRPr lang="en-GB" sz="35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3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ក្រសួងស្ថាប័ន ពាក់ព័ន្ធ អាជ្ញាធរដែនដី និងអង្គការដៃគូពាក់ព័ន្ធ បានសហការគ្នាបង្កើនគុណភាព នៃការផ្តល់សេវាជូនជនរងគ្រោះ តាមគ្រប់រូបភាព ទាំងសេវាសុខភាព សេវាសង្គមកិច្ច សេវាច្បាប់ និងសេវាសេដ្ឋកិច្ចលើកកម្ពស់ជីវភាព បានកាន់តែច្រើន ។</a:t>
            </a:r>
            <a:endParaRPr lang="en-GB" sz="35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3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ប្រទេសពាក់ព័ន្ធ និងអន្តរជាតិ ក៏បាន និងកំពុងខិតខំកែលម្អនីតិវិធី និងបទដ្ឋាននានា ដែលបម្រើឲ្យសុវត្ថិភាពពលករ នៅក្នុងប្រទេសគោលដៅ និងការសង្គ្រោះជនរងគ្រោះ ។ </a:t>
            </a:r>
            <a:endParaRPr lang="en-GB" sz="35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995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5441F9-94B1-4C7A-9CC3-18B978C2C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55722"/>
            <a:ext cx="10888455" cy="76565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III.</a:t>
            </a:r>
            <a:r>
              <a:rPr lang="en-US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 </a:t>
            </a:r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ការសន្និដ្ឋានវាយតម្លៃ (ត)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E441DB-0419-44A5-9C2F-982E44C35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928" y="865540"/>
            <a:ext cx="11496312" cy="58367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km-KH" sz="56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 </a:t>
            </a:r>
          </a:p>
          <a:p>
            <a:pPr marL="0" indent="0">
              <a:buNone/>
            </a:pPr>
            <a:r>
              <a:rPr lang="km-KH" sz="56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 ខ. ចំណុចខ្វះខាត ឬភាពប្រឈម </a:t>
            </a:r>
            <a:endParaRPr lang="en-GB" sz="5600" b="1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5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ការវាយតម្លៃពីសហរដ្ឋអាមេរិកលើកិច្ចខិតខំប្រឹងប្រែងរបស់រាជរដ្ឋាភិបាល បានទម្លាក់ចំណាត់ថ្នាក់ ពីលេខ២ (បីឆ្នាំជាប់គ្នា) មកលេខ២ក្នុងការឃ្លាំមើល។ </a:t>
            </a:r>
            <a:endParaRPr lang="en-GB" sz="5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70000"/>
              </a:lnSpc>
            </a:pPr>
            <a:r>
              <a:rPr lang="km-KH" sz="5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ការវាយតម្លៃនេះ ក៏បានធ្វើឲ្យមន្រ្តីដែលកំពុងតែសកម្មការងារ ប្រកបដោយឆន្ទៈខ្ពស់ មានការបាក់ទឹកចិត្តជាខ្លាំង តែទន្ទឹមនឹងនោះ ក៏ទាមទារឲ្យមានការប្រឹងប្រែងបន្ថែមទៀត ដើម្បីកែលម្អចំណុចខ្វះខាត ដែលនាំឲ្យប៉ះពាល់ដល់កិត្តិយស ការប្តេជ្ញាចិត្ត និងកិច្ចខំប្រឹងប្រែងជារួម របស់រាជរដ្ឋាភិបាល ។ </a:t>
            </a:r>
            <a:endParaRPr lang="en-GB" sz="5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5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បទល្មើសជួញដូរមនុស្ស ដែលបានក្លាយជាទាសភាពសម័យទំនើប បាន និងកំពុងតែកើតមាននៅគ្រប់តំបន់ទូទាំងពិភពលោក និងបានរីកសាយភាយ ប្រទាក់ក្រឡាគ្នា យ៉ាងស្មុគ្រស្មាញ និងច្របូកច្របល់ រវាងបទល្មើសនីមួយៗ ។ </a:t>
            </a:r>
            <a:endParaRPr lang="en-GB" sz="5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5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សមត្ថភាពក្នុងការវិភាគស្ថានភាព ការដាក់វិធានការ និងការត្រៀមខ្លួនសម្រាប់បង្ការទប់ស្កាត់ចរន្តនៃបទល្មើសរបស់ សមត្ថកិច្ចយើង នៅមានកម្រឹត ។</a:t>
            </a:r>
          </a:p>
          <a:p>
            <a:pPr lvl="0">
              <a:lnSpc>
                <a:spcPct val="170000"/>
              </a:lnSpc>
            </a:pPr>
            <a:r>
              <a:rPr lang="km-KH" sz="5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ជនរងគ្រោះដែលជាអនីតិជន មានចំនួនច្រើន ហើយយុជន និងកុមារ ដែលជាអ្នកជំនាន់ថ្មីនៃទេសន្តរប្រវេសន៍គឺជាបញ្ហាប្រឈមដែលត្រូវដោះស្រាយ។</a:t>
            </a:r>
            <a:endParaRPr lang="en-GB" sz="5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5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កិច្ចសហការរវាងក្រសួង ស្ថាប័ន អង្គភាពថ្នាក់ជាតិ និងថ្នាក់ក្រោមជាតិ នៅមិនទាន់គ្រប់គ្រាន់ នៅមើលបំណាំគ្នា ក្នុងការស្វែងរកបញ្ហា និងដំណោះស្រាយរួមគ្នា ដែលធ្វើឲ្យជនល្មើស នៅតែអាចឆ្លៀត       ឱកាសធ្វើសកម្មភាពបានជាបន្តបន្ទាប់ ។</a:t>
            </a:r>
            <a:endParaRPr lang="en-GB" sz="5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5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ការចែករំលែកព័ត៌មាន និងរបាយការណ៍នៅយឺតយ៉ាវ មិនទាន់សភាពការណ៍  ។</a:t>
            </a:r>
            <a:endParaRPr lang="en-GB" sz="5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0">
              <a:lnSpc>
                <a:spcPct val="170000"/>
              </a:lnSpc>
            </a:pPr>
            <a:r>
              <a:rPr lang="km-KH" sz="5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ថ្នាក់ដឹកនាំ និងមន្រ្តីដែលទើបនឹងទទួលបន្ទុកការងារប្រឆាំងការជួញដូរមនុស្ស តាមបណ្តាក្រសួង អង្គភាព ស្ថាប័ន ទាំងនៅថ្នាក់ជាតិ និងថ្នាក់ក្រោមជាតិ ត្រូវការការបណ្តុះបណ្តាល និងស្វែងយល់ បន្ថែមទៀតអំពី តួនាទី ភារកិច្ច ដែលមានចែងក្នុងព្រះរាជក្រឹត្យ អនឮុក្រឹត្យ និងសេចក្តីសម្រេចនានា ដើម្បីពង្រឹងការងារឲ្យបានល្អប្រសើរ   ។</a:t>
            </a:r>
            <a:endParaRPr lang="en-GB" sz="5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482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0F5A7E-689B-4154-B27F-9BD3B075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244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I</a:t>
            </a:r>
            <a:r>
              <a:rPr lang="en-US" sz="28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. </a:t>
            </a:r>
            <a:r>
              <a:rPr lang="km-KH" sz="28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ស្ថានភាពទូទៅ</a:t>
            </a:r>
            <a:endParaRPr lang="en-GB" sz="28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246940-3597-444E-B27F-8C7482360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51" y="1305289"/>
            <a:ext cx="11035621" cy="487167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2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រាជរដ្ឋាភិបាលកម្ពុជា នៅតែបន្តប្តេជ្ញាចិត្តខ្ពស់ ក្នុងការប្រយុទ្ធប្រឆាំងអំពើជួញដូរមនុស្ស ដែលជាបទឧក្រឹដ្ឋបំផ្លាញសន្តិសុខមនុស្សជាតិ  និងដែលកំពុងក្លាយជាទាសភាពសម័យទំនើប ។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2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រាជរដ្ឋាភិបាល បានដាក់ចេញនូវគោលនយោបាយការងារ គោលនយោបាយសន្តិសុខសង្គម លើកទឹកចិត្តអ្នកវិនិយោគក្នុងប្រទេស និងទាក់ទាញអ្នកវិនិយោគពីបរទេស ដើម្បីបង្កើនការងារជូនពលរដ្ឋក្នុងស្រុក និងបើកច្រកការងារស្របច្បាប់ និងមានសុវត្ថិភាពនៅក្រៅប្រទេស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2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 ស្ថាប័ន អង្គភាព ដែលជាសមាជិកនៃគណៈកម្មាធិការជាតិប្រយុទ្ធប្រឆាំងអំពើជួញដូរមនុស្ស រួមទាំងលេខាធិការដ្ឋាន នៃគណៈកម្មាធិការ​ថ្នាក់ក្រោមជាតិ (គ.រ.ប.ជ/គ.ខ.ប.ជ) និងអង្គការដៃគូទាំងឡាយ បានរួមគ្នាខិតខំ បង្ការ ទប់ស្កាត់ បង្រ្កាប ផ្តន្ទាទោសជនល្មើស និងជួយជនរងគ្រោះ ទទួលបានលទ្ធផលល្អប្រសើរ ជាងឆ្នាំមុន ក្នុងរយៈពេលដូចគ្នា ។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2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ការផ្តល់ភាពស្របច្បាប់ជូនពលករកម្ពុជា ប្រមាណមួយលាននាក់ គឺជាលទ្ធផលជោគជ័យ សម្រាប់ឆ្នាំ២០១៨ របស់រាជ រដ្ឋាភិបាលនៃប្រទេសទាំងពីរ កម្ពុជា ថៃ  ក្នុងការកាត់បន្ថយភាពខុសច្បាប់ ។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2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ការកសាងច្បាប់ និងបទដ្ឋានគតិយុត្តិពាក់ព័ន្ធ ក៏ត្រូវបានយកចិត្តទុកដាក់ ផងដែរ ដើម្បីបំពេញភាពខ្វះចន្លោះក្នុងការអនុវត្ត  ។ </a:t>
            </a:r>
            <a:endParaRPr lang="en-GB" sz="2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endParaRPr lang="km-KH" sz="26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endParaRPr lang="en-GB" sz="20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421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F29546-B9F3-47A4-9E21-365E681A5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561"/>
            <a:ext cx="10515600" cy="619077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IV. </a:t>
            </a:r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ទិសដៅឆមាសទី២ ឆ្នាំ ២០១៩​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A852CC-3CB4-4DAA-AEEB-F9FBB9EAC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254" y="956281"/>
            <a:ext cx="11091462" cy="534632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១</a:t>
            </a:r>
            <a:r>
              <a:rPr lang="en-US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.</a:t>
            </a: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បន្តពង្រឹងស្ថាប័ន និងពង្រីកកិច្ចសហការទូលំទូលាយរវាងសមាជិកក្នុងក្រុមការងារអន្តរស្ថាប័នទាំង០៦ និងគណៈកម្មាធិការថ្នាក់ក្រោមជាតិ (គ.រ.ប.ជ/គ.ខ.ប.ជ) ដោយបង្កើនការយកចិត្តទុកដាក់រៀបចំកិច្ចប្រជុំក្រុមការងារជាប្រចាំ និងផ្តល់របាយការណ៍មកអគ្គលេខាធិការដ្ឋាន គ.ជ.ប.ជ ប្រចាំខែ ត្រីមាស ឆមាស និងប្រចាំឆ្នាំឲ្យបានទៀងទាត់ ។ </a:t>
            </a:r>
            <a:endParaRPr lang="en-GB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២. បន្តរៀបចំ និងពន្លឿនការអនុម័តច្បាប់សំខាន់ៗ និងបន្តរៀបចំបទដ្ឋានគតិយុត្តិពាក់ព័ន្ធ ។ 	</a:t>
            </a:r>
            <a:endParaRPr lang="en-GB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៣. ​រៀបចំផែនការអនុវត្ត ផ្អែកលើយុទ្ធសាស្រ្តរួម ដែលបានកំណត់ក្នុងផែនការជាតិ ។</a:t>
            </a:r>
            <a:endParaRPr lang="en-GB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៤.  ពង្រឹងប្រសិទ្ធភាពនៃការដឹកនាំបញ្ជា និងការអនុវត្ត នូវវិធានការជាអាទិភាព ដើម្បីប្រយុទ្ធប្រឆាំងអំពើជួញដូរមនុស្ស គ្រប់រូបភាព ។</a:t>
            </a:r>
            <a:endParaRPr lang="en-GB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៥</a:t>
            </a:r>
            <a:r>
              <a:rPr lang="en-US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. </a:t>
            </a: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ត្រៀមកិច្ចប្រជុំពិគ្រោះយោបល់រវាងក្រុមប្រទេសបញ្ជូន (កម្ពុជា ឡាវ ភូមា) ដើម្បីពង្រឹងកិច្ចសហការដោះស្រាយបញ្ហារួម ចែករំលែកបទពិសោធន៍ក្នុងការគ្រប់គ្រងលំហូរមិនប្រក្រតីរបស់ពលករ និងកិច្ចការពារផលប្រយោជន៍ពលករ ជាពិសេសពលករក្នុងវិស័យឧស្សាហកម្មនេសាទក្នុងប្រទេសគោលដៅ ។</a:t>
            </a:r>
            <a:endParaRPr lang="en-GB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៦. ត្រៀមកិច្ចប្រជុំបីប្រទេស កម្ពុជា វៀតណាម ចិន ក្នុងការពង្រឹងកិច្ចសហការការពារ និងបង្ការទប់ស្កាត់ ការនាំមនុស្សឆ្លងដែនខុសច្បាប់ ជាពិសេស ទារក និងស្រ្តី ។ </a:t>
            </a:r>
            <a:endParaRPr lang="en-GB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429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C04E36-373E-40AB-9390-2945C548D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561"/>
            <a:ext cx="10515600" cy="73075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IV. </a:t>
            </a:r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ទិសដៅឆមាសទី២ ឆ្នាំ ២០១៩​ (ត)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5EA129-2AD6-410E-99A1-F3428A805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33" y="1158705"/>
            <a:ext cx="10979780" cy="5360758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៧</a:t>
            </a:r>
            <a:r>
              <a:rPr lang="en-US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. </a:t>
            </a: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បើកវគ្គបណ្តុះបណ្តាលពង្រឹងសមត្ថភាពជំនាញពាក់ព័ន្ធ ដល់មន្រ្តីទទួលបន្ទុកអនុវត្តថ្នាក់ក្រោមជាតិ លើការងារលេខាធិការដ្ឋាន របាយការណ៍ ផែនការ ការងារត្រួតពិនិត្យ និងពង្រឹងការងារជំនាញសម្រាប់អនុវត្តយុទ្ធសាស្រ្តទាំងបួន ។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៨</a:t>
            </a:r>
            <a:r>
              <a:rPr lang="en-US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. </a:t>
            </a: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បន្តលើកកម្ពស់ការងារផ្សព្វផ្សាយ ច្បាប់ គោលនយោបាយ និងពង្រីកការអប់រំតាមគ្រប់រូបភាព និងប្រើគ្រប់លទ្ធភាព និងធនធាន ដើម្បីលើកកម្ពស់ការយល់ដឹងជាសកល អំពីការជួញដូរមនុស្ស ការធ្វើអាជីវកម្មផ្លូវភេទ ការកេងប្រវ័ញ្ចកម្លាំងពលកម្ម ទំនាក់ទំនងរវាងទេសន្តរប្រវេសន៍ និងអំពើជួញដូរមនុស្ស និងបទល្មើសពាក់ព័ន្ធដទៃទៀត ឲ្យបានដល់ប្រជាពលរដ្ឋ  ជាពិសេសស្រទាប់យុវវ័យ ក្នុងសាលារៀន និងក្រៅសាលារៀន និងជនដែលងាយរងគ្រោះ។</a:t>
            </a:r>
            <a:endParaRPr lang="en-GB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៩. បន្តបើកវគ្គបណ្ដុះបណ្ដាល មន្រ្តីពាក់ព័ន្ធនឹងការកំណត់អត្តសញ្ញាណជនរងគ្រោះនៅតាមបណ្ដាក្រសួង ស្ថាប័ន អង្គការដៃគូក្នុងស្រុក និងមន្រ្តីប្រចាំស្ថានទូតកម្ពុជា  ក្នុងប្រទេសគោលដៅ  ព្រមទាំងចុះតាមដានការអនុវត្ត​។</a:t>
            </a:r>
            <a:endParaRPr lang="en-GB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១០</a:t>
            </a:r>
            <a:r>
              <a:rPr lang="en-US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.</a:t>
            </a: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បន្តតាមដានលទ្ធផល និងប្រសិទ្ធភាពនៃការអនុវត្តកិច្ចព្រមព្រៀងទ្វេភាគី ពហុភាគី និងគាំទ្រដល់ការ   អនុវត្តអនុសញ្ញា និងផែនការអាស៊ានប្រឆាំងការជួញដូរមនុស្សដែល សម្តេចអគ្គមហាសេនាបតីតេជោ ហ៊ុន សែន នាយករដ្ឋមន្រ្តី នៃព្រះរាជាណាចក្រកម្ពុជា បានចុះហត្ថលេខារួមគ្នា កាលពីថ្ងៃទី២១ ខែវិច្ឆិកា ឆ្នាំ២០១៥។</a:t>
            </a:r>
            <a:endParaRPr lang="en-GB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km-KH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១១. ជំរុញតាមដានត្រួតពិនិត្យក្រុមហ៊ុនបញ្ជូនពលករទៅធ្វើការនៅក្រៅប្រទេស ឲ្យអនុវត្តតាមគោល​នយោ​បាយរបស់រាជរដ្ឋាភិបាលឲ្យបានត្រឹមត្រូវ ដើម្បីការពារសុវត្ថិភាព។</a:t>
            </a:r>
            <a:endParaRPr lang="en-GB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188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C1AFFC-D56E-4CB9-8E6E-CEA3A1B0A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345"/>
            <a:ext cx="10515600" cy="69103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IV. </a:t>
            </a:r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ទិសដៅឆមាសទី២ ឆ្នាំ ២០១៩​ (ត)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F73A51-0A4D-4879-9723-34027118F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51" y="1109844"/>
            <a:ext cx="11119383" cy="486516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km-KH" sz="23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១២. បន្តរៀបចំវិធានការ </a:t>
            </a:r>
            <a:r>
              <a:rPr lang="km-KH" sz="2300" b="1" baseline="30000" dirty="0">
                <a:latin typeface="Khmer OS System" panose="02000500000000020004" pitchFamily="2" charset="0"/>
                <a:cs typeface="Khmer OS System" panose="02000500000000020004" pitchFamily="2" charset="0"/>
              </a:rPr>
              <a:t>«</a:t>
            </a:r>
            <a:r>
              <a:rPr lang="km-KH" sz="23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គ្រប់គ្រងលំហូរ ពលករទេសន្តរប្រវេសន៍ការងារឆ្លងដែនមិនប្រក្រតី</a:t>
            </a:r>
            <a:r>
              <a:rPr lang="km-KH" sz="2300" b="1" baseline="30000" dirty="0">
                <a:latin typeface="Khmer OS System" panose="02000500000000020004" pitchFamily="2" charset="0"/>
                <a:cs typeface="Khmer OS System" panose="02000500000000020004" pitchFamily="2" charset="0"/>
              </a:rPr>
              <a:t>»</a:t>
            </a:r>
            <a:r>
              <a:rPr lang="km-KH" sz="23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(គោរពតាមអនុសាសន៍ដឹកនាំដ៏ខ្ពង់ខ្ពស់ សម្តេចក្រឡាហោម ស ខេង  ឧបនាយករដ្ឋមន្រ្តី  រដ្ឋមន្រ្តីក្រសួងមហាផ្ទៃ និងជាប្រធាន ​​​គ.ជ.ប.ជ )។</a:t>
            </a:r>
            <a:endParaRPr lang="en-GB" sz="23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km-KH" sz="23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១៣. សិក្ខាសាលាពិគ្រោះយោបល់ រកវិធានការទប់ស្កាត់ ការរំលោភ និងការធ្វើអាជីវកម្មផ្លូវភេទ លើកុមារ ។</a:t>
            </a:r>
            <a:endParaRPr lang="en-GB" sz="23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km-KH" sz="23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១៤. ពង្រឹងប្រព័ន្ធយុត្តិធម៌ព្រហ្មទណ្ឌ ជាពិសេសការពង្រឹងកិច្ចសហការក្នុងការជួយគ្នាទៅវិញទៅមកក្នុង          វិស័យ យុត្តិធម៌ព្រហ្មទណ្ឌ ជាមួយប្រទេសពាក់ព័ន្ធ។</a:t>
            </a:r>
            <a:endParaRPr lang="en-GB" sz="23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km-KH" sz="23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១៥</a:t>
            </a:r>
            <a:r>
              <a:rPr lang="ca-ES" sz="23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.</a:t>
            </a:r>
            <a:r>
              <a:rPr lang="km-KH" sz="23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បន្តអនុវត្ត និងចូលរួមយ៉ាងសកម្ម ក្នុងការអនុវត្តគោលនយោបាយភូមិ-ឃុំមានសុវត្ថិភាព របស់រាជរដ្ឋាភិបាល និងការចុះតាមដានការអនុវត្តគោលនយោបាយ នៅថ្នាក់ក្រោមជាតិ 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​។</a:t>
            </a:r>
            <a:endParaRPr lang="en-GB" sz="23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km-KH" sz="23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១៦. ពង្រឹងសកម្មភាពទទួលពលករ ការស្រាវជ្រាវទិន្នន័យ និងផ្តល់សេវាជូនពលករដែលត្រូវបានបញ្ជូនត្រឡប់ពីអាជ្ញាធរបរទេស និងពលករវិលត្រឡប់វិញនៅតាមច្រកព្រំដែនសំខាន់ៗ ។ </a:t>
            </a:r>
          </a:p>
          <a:p>
            <a:pPr marL="0" indent="0">
              <a:lnSpc>
                <a:spcPct val="160000"/>
              </a:lnSpc>
              <a:buNone/>
            </a:pPr>
            <a:endParaRPr lang="km-KH" sz="23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km-KH" sz="2900" dirty="0">
                <a:latin typeface="Khmer OS Bokor" panose="02000500000000020004" pitchFamily="2" charset="0"/>
                <a:cs typeface="Khmer OS Bokor" panose="02000500000000020004" pitchFamily="2" charset="0"/>
              </a:rPr>
              <a:t>សូមគោរពថ្លែងអំណរគុណ</a:t>
            </a:r>
            <a:endParaRPr lang="en-GB" sz="2900" dirty="0">
              <a:latin typeface="Khmer OS Bokor" panose="02000500000000020004" pitchFamily="2" charset="0"/>
              <a:cs typeface="Khmer OS Bokor" panose="02000500000000020004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07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182A9F-AEB5-4811-B02A-630FAB040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566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I</a:t>
            </a:r>
            <a:r>
              <a:rPr lang="en-US" sz="28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. </a:t>
            </a:r>
            <a:r>
              <a:rPr lang="km-KH" sz="28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ស្ថានភាពទូទៅ (ត)</a:t>
            </a:r>
            <a:endParaRPr lang="en-GB" sz="28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6F093C-E3A0-4B15-8CAB-C27FB8E6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91" y="1130786"/>
            <a:ext cx="11161264" cy="54445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m-KH" sz="18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ចំពោះមុខ៖ </a:t>
            </a:r>
          </a:p>
          <a:p>
            <a:pPr marL="0" indent="0">
              <a:buNone/>
            </a:pPr>
            <a:endParaRPr lang="km-KH" sz="18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18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នៅមានពលករដែលមិនទាន់មានឯកសារ កាន់ឯកសារមិនប្រក្រតី ខុសអត្តសញ្ញាណ ឬក្លែងបន្លំ នាំឲ្យប្រឈមចំពោះមុខច្បាប់ និងមិនអាចទទួលបានកិច្ចការពារផ្លូវច្បាប់ ពេលមានបញ្ហាកើតឡើង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18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មានជនបោកប្រាស់ ដែលបានប្រើរូបភាព ជាភ្នាក់ងារមានសមត្ថកិច្ច  ផ្តល់ឯកសារក្លែងក្លាយ ជាអ្នករត់ការផ្តល់ភាពស្របច្បាប់ ឬជាអ្នកឃោសនាជ្រើសរើសពលករ ដើម្បីបញ្ជូនទៅរកការងារក្រៅប្រទេស ដើម្បីប្រមូលកម្រៃសេវាពីពលករ ដោយគ្មានការទទួលខុសត្រូវ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18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ការរំលោភបំពាន និងការធ្វើអាជីវកម្មកេងប្រវ័ញ្ចផ្លូវភេទ ជាពិសេសលើអនីតិជន នៅតែកើតមាន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18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មានបទល្មើសថ្មី ដែលពាក់ព័ន្ធនឹងអំពើជួញដូរមនុស្សឆ្លងដែន គឺអំពើពពោះជំនួស ត្រូវបានរកឃើញនិងបង្រ្កាបជាបន្តបន្ទាប់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18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នៅមានមេខ្យល់នាំស្រ្តីជាកូនក្រមុំឆ្លងដែនស្វែងរកគូស្រករនៅក្រៅប្រទេស​ ប្រឈមនឹងបញ្ហាត្រូវដោះស្រាយ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18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នៅមានប្រជាពលរដ្ឋ ចាញ់បោកឃោសនាអូសទាញពីមេខ្យល់ ជាជនខិលខូចឆ្លៀតឱកាស ទាញយកផលចំណេញពីគ្រប់តំណាក់កាលនៃទេសន្តរប្រវេសន៍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18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ដើម្បីដោះស្រាយបញ្ហាទាំងអស់នេះ គណៈកម្មាធិការជាតិ ដែលមានក្រសួង ស្ថាប័ន អង្គភាព ទាំងនៅថ្នាក់ជាតិ និងថ្នាក់ក្រោមជាតិ បានខិតខំធ្វើការងារយ៉ាងសកម្ម ឆ្លើយតបបញ្ហាទាំងនេះ និងទទួលបានលទ្ធផល ដូចខាងក្រោម៖ </a:t>
            </a:r>
            <a:endParaRPr lang="en-GB" sz="18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52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E7E56E-7346-4D71-94BB-217ACD12F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620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II. </a:t>
            </a:r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លទ្ធផលការងារប្រឆាំងការជួញដូរមនុស្ស ឆមាសទី១ ឆ្នាំ២០១៨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3A122E64-B836-437F-A988-72DC51D9BC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640" y="1053314"/>
            <a:ext cx="8000290" cy="5333527"/>
          </a:xfrm>
        </p:spPr>
      </p:pic>
    </p:spTree>
    <p:extLst>
      <p:ext uri="{BB962C8B-B14F-4D97-AF65-F5344CB8AC3E}">
        <p14:creationId xmlns:p14="http://schemas.microsoft.com/office/powerpoint/2010/main" val="388600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59302F-B2DF-4DF3-B492-176C06EF8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683"/>
            <a:ext cx="10515600" cy="1026084"/>
          </a:xfrm>
        </p:spPr>
        <p:txBody>
          <a:bodyPr>
            <a:normAutofit/>
          </a:bodyPr>
          <a:lstStyle/>
          <a:p>
            <a:pPr algn="ctr"/>
            <a:r>
              <a:rPr lang="km-KH" sz="22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ក. ការងារ ច្បាប់ គោលនយោបាយ និងកិច្ចសហប្រតិបត្តិការ</a:t>
            </a:r>
            <a:endParaRPr lang="en-GB" sz="22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635669-A577-46AD-B0C5-7FB3A931D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91" y="931851"/>
            <a:ext cx="11196165" cy="575862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km-KH" sz="25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ក.១. ការកសាងច្បាប់ 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៖</a:t>
            </a:r>
            <a:endParaRPr lang="km-KH" sz="22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ក្រសួងយុត្តិធម៌ និងក្រសួងកិច្ចការនារី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 បានរៀបចំសេចក្ដីព្រាងច្បាប់ ស្ដីពី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“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ការពពោះជំនួស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”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</a:p>
          <a:p>
            <a:pPr>
              <a:lnSpc>
                <a:spcPct val="170000"/>
              </a:lnSpc>
            </a:pP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ក្រសួងយុត្តិធម៌ 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បានរៀបចំសេចក្ដីព្រាងច្បាប់ ពីរគឺ ៖  (១) ច្បាប់ស្តីពី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“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ការជួយគ្នាទៅវិញទៅមកក្នុងវិស័យព្រហ្មទណ្ឌ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” 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(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MLA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) (២) ច្បាប់ស្ដីពី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 “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ការប្រឆាំងអំពើរត់ពន្ធមនុស្ស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”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  <a:endParaRPr lang="en-GB" sz="22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km-KH" sz="25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  ក.២. សន្ធិសញ្ញា 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៖ </a:t>
            </a:r>
            <a:r>
              <a:rPr lang="km-KH" sz="2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ក្រសួងយុត្តិធម៌  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បានកំពុងរៀបចំសេចក្ដីព្រាងសន្ធិសញ្ញាទ្វេភាគី ជាមួយប្រទេសឡាវ បារាំង និងប្រទេសកូរ៉េខាងត្បូង ស្តីពី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“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ការជួយគ្នាទៅ	វិញទៅមក  ក្នុងវិស័យព្រហ្មទណ្ឌ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”</a:t>
            </a:r>
            <a:r>
              <a:rPr lang="en-US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និង 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ជាមួយប្រទេសអង់គ្លេស ប៉េរូ និងប្រទេសឡាវ ស្តីពី 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“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ការបញ្ជូនទណ្ឌិត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”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  <a:endParaRPr lang="en-GB" sz="22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km-KH" sz="2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25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ក.៣. គោលនយោបាយ និងអនុស្សរណៈនៃការយោគយល់គ្នា</a:t>
            </a:r>
            <a:r>
              <a:rPr lang="km-KH" sz="2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ធ្វើឡើងដោយ៖</a:t>
            </a:r>
          </a:p>
          <a:p>
            <a:pPr>
              <a:lnSpc>
                <a:spcPct val="170000"/>
              </a:lnSpc>
            </a:pP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គណៈកម្មាធិការជាតិប្រយុទ្ធប្រឆាំងអំពើជួញដូរមនុស្ស(គ.ជ.ប.ជ)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 និងអង្គការ មូលនិធិដើម្បីកុមារ(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Child Fund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)កម្ពុជា ស្តីពី 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“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សហគមន៍កុមារមេត្រីប្រឆាំងនឹងការជួញដូរកុមារ និងធ្វើចំណាក​ស្រុកដោយសុវត្ថិភាព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”</a:t>
            </a:r>
            <a:endParaRPr lang="km-KH" sz="22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70000"/>
              </a:lnSpc>
            </a:pP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ក្រសួងអប់រំ យុវជន និងកីឡា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 កំពុងធ្វើសេចក្ដីព្រាងគោលនយោបាយ ស្ដីពី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 “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កិច្ចការការពារកុមារតាមសាលារៀន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”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</a:p>
          <a:p>
            <a:pPr>
              <a:lnSpc>
                <a:spcPct val="170000"/>
              </a:lnSpc>
            </a:pP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ក្រសួងទេសចរណ៍ 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ត្រៀមចុះអនុស្សរណៈនៃការយោគយល់គ្នា ស្ដីពីការអនុវត្តគម្រោងកុមារភាព ជាមួយអង្គការ 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Friends International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</a:p>
          <a:p>
            <a:pPr>
              <a:lnSpc>
                <a:spcPct val="170000"/>
              </a:lnSpc>
            </a:pP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ក្រសួងការងារ និងបណ្ដុះបណ្ដាលវិជ្ជាជីវៈ 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បាន៖</a:t>
            </a:r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ប្រជុំថ្នាក់មន្រ្តីបច្ចេកទេសលើកទី៤ និងថ្នាក់រដ្ឋមន្រ្តី លើកទី២ ជាមួយប្រទេសម៉ាលេស៊ី ដើម្បីអនុវត្តអនុស្សរណៈនៃការយោគយល់គ្នាស្តីពី 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“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ការជ្រើសរើស ការបញ្ជូន និងការគ្រប់គ្រងពលករខ្មែរទៅធ្វើការនៅប្រទេសម៉ាឡេស៊ី</a:t>
            </a:r>
            <a:r>
              <a:rPr lang="en-US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”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។</a:t>
            </a:r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រៀបចំសេចក្តីព្រាងអនុស្សរណៈនៃការយោគយល់គ្នា ស្តីពី 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កិច្ចសហប្រតិបត្តិការក្នុងវិស័យការងារ </a:t>
            </a:r>
            <a:r>
              <a:rPr lang="km-KH" sz="2200" dirty="0">
                <a:latin typeface="Khmer OS System" panose="02000500000000020004" pitchFamily="2" charset="0"/>
                <a:cs typeface="Khmer OS System" panose="02000500000000020004" pitchFamily="2" charset="0"/>
              </a:rPr>
              <a:t>រវាងរាជរដ្ឋាភិបាល នៃព្រះរាជាណាចក្រកម្ពុជា និងរដ្ឋាភិបាល នៃសាធារណរដ្ឋប្រជាធិបតេយ្យប្រជាមានិតឡាវ។</a:t>
            </a:r>
            <a:endParaRPr lang="en-GB" sz="22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464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31FB13-E115-4B08-A075-7BAA3C7E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8542"/>
            <a:ext cx="10515600" cy="716798"/>
          </a:xfrm>
        </p:spPr>
        <p:txBody>
          <a:bodyPr>
            <a:normAutofit/>
          </a:bodyPr>
          <a:lstStyle/>
          <a:p>
            <a:pPr algn="ctr"/>
            <a:r>
              <a:rPr lang="km-KH" sz="20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ខ. ការបង្ការ ទប់ស្កាត់</a:t>
            </a:r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EAF58E-65F6-42E4-B794-0AF89E95A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5884"/>
            <a:ext cx="10515600" cy="508107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2300" dirty="0">
                <a:latin typeface="Khmer OS System" panose="02000500000000020004" pitchFamily="2" charset="0"/>
                <a:cs typeface="Khmer OS System" panose="02000500000000020004" pitchFamily="2" charset="0"/>
              </a:rPr>
              <a:t>​  </a:t>
            </a:r>
            <a:r>
              <a:rPr lang="km-KH" sz="2300" dirty="0">
                <a:latin typeface="Khmer OS Bokor" panose="02000500000000020004" pitchFamily="2" charset="0"/>
                <a:cs typeface="Khmer OS Bokor" panose="02000500000000020004" pitchFamily="2" charset="0"/>
              </a:rPr>
              <a:t>ខ.១. តាមរយៈការលើកកម្ពស់ការយល់ដឹង</a:t>
            </a:r>
            <a:endParaRPr lang="en-GB" sz="2300" dirty="0">
              <a:latin typeface="Khmer OS Bokor" panose="02000500000000020004" pitchFamily="2" charset="0"/>
              <a:cs typeface="Khmer OS Bokor" panose="02000500000000020004" pitchFamily="2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23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	ខ.១.១. ការអប់រំផ្សព្វផ្សាយដោយផ្ទាល់</a:t>
            </a:r>
            <a:endParaRPr lang="en-GB" sz="23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km-KH" sz="20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សម្តេចអគ្គមហាសេនាបតី តេជោ ហ៊ុន សែន</a:t>
            </a:r>
            <a:r>
              <a:rPr lang="km-KH" sz="2000" b="1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 </a:t>
            </a:r>
            <a:r>
              <a:rPr lang="km-KH" sz="20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ប្រមុខរាជរដ្ឋាភិបាល និង</a:t>
            </a:r>
            <a:r>
              <a:rPr lang="km-KH" sz="20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សម្តេចក្រឡាហោម ស ខេង </a:t>
            </a:r>
            <a:r>
              <a:rPr lang="km-KH" sz="20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ឧបនាយករដ្ឋមន្រ្តី រដ្ឋមន្រ្តីក្រសួងមហាផ្ទៃ ប្រធានគណៈកម្មាធិការជាតិប្រយុទ្ធប្រឆាំងអំពើជួញដូរមនុស្ស តែងតែដាស់តឿនក្រើនរំលឹកជារឿយៗ ដល់មន្រ្តីរាជការ អាជ្ញាធរ សមត្ថកិច្ច និងប្រជាពលរដ្ឋ ឲ្យយកចិត្តទុកដាក់ បង្ការទប់ស្កាត់ បង្ក្រាប និងការពារប្រជាពលរដ្ឋពីអំពើជួញដូរមនុស្ស ការអូសទាញពីជនខិលខូច ជាមេខ្យល់ឲ្យធ្វើចំណាកស្រុកដោយគ្មានសុវត្ថិភាព និងដាស់តឿនឲ្យជួយគាំទ្រ និងផ្តល់កិច្ចការពារដល់ជនរងគ្រោះ ។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km-KH" sz="20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km-KH" sz="20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ស្ថាប័នថ្នាក់ជាតិ ថ្នាក់ក្រោមជាតិ អាជ្ញាធរ សមត្ថកិច្ច មន្ទីរពាក់ព័ន្ធ បាន ធ្វើការផ្សព្វផ្សាយខ្លឹមសារ «ស្ដីពីការទប់ស្កាត់អំពើជួញដូរមនុស្ស ការធ្វើអាជីវកម្មផ្លូវភេទ ការធ្វើចំណាកស្រុកដោយសុវត្ថិភាព» ដោយឡែកៗពីគ្នា និងដោយមានកិច្ចសហការជាមួយក្រសួង មន្ទីរពាក់ព័ន្ធ អង្គការដៃគូដល់ប្រជាពលរដ្ឋតាមសហគមន៍ និងតាមវេទិកាសាធារណៈ ដើម្បីពង្រឹងការអនុវត្តគោលនយោបាយ</a:t>
            </a:r>
            <a:r>
              <a:rPr lang="en-US" sz="20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“</a:t>
            </a:r>
            <a:r>
              <a:rPr lang="km-KH" sz="20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ភូមិ</a:t>
            </a:r>
            <a:r>
              <a:rPr lang="en-US" sz="20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-</a:t>
            </a:r>
            <a:r>
              <a:rPr lang="km-KH" sz="20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ឃុំ មានសុវត្ថិភាព</a:t>
            </a:r>
            <a:r>
              <a:rPr lang="en-US" sz="20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” </a:t>
            </a:r>
            <a:r>
              <a:rPr lang="km-KH" sz="20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និងការអប់រំជាប្រចាំដល់សិស្សា​នុសិស្ស លោកគ្រូ-អ្នកគ្រូ កម្មករ កម្មការិនី និងប្រជា</a:t>
            </a:r>
            <a:r>
              <a:rPr lang="km-KH" sz="21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ពលរដ្ឋ សរុបបាន ៣១.៩៥៧លើក​​ មានអ្នកចូលរួមសរុបចំនួន ១.៥៨៩.៨៥៨នាក់​ ក្នុងនោះស្រ្តីចំនួន ៨៧០.៨៧៩នាក់ ។</a:t>
            </a:r>
            <a:endParaRPr lang="en-GB" sz="21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98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4059C4-13BB-4ED2-88F1-E2C70FDD0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7938"/>
          </a:xfrm>
        </p:spPr>
        <p:txBody>
          <a:bodyPr>
            <a:normAutofit/>
          </a:bodyPr>
          <a:lstStyle/>
          <a:p>
            <a:pPr algn="ctr"/>
            <a:r>
              <a:rPr lang="km-KH" sz="20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ខ. ការបង្ការទប់ស្កាត់ (ត)</a:t>
            </a:r>
            <a:endParaRPr lang="en-GB" sz="20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E2486E-6310-4611-B17B-913CC039A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6426"/>
            <a:ext cx="10515600" cy="533283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9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    </a:t>
            </a:r>
            <a:r>
              <a:rPr lang="km-KH" sz="1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ខ.១.‌២. ការផ្សព្វផ្សាយអប់រំ តាមវិទ្យុ ទូឬទស្សន៍ និងប្រព័ន្ធផ្សេព្វផ្សាយអេឡិកត្រូនិក៖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ការផលិតសម្ភារៈផ្សព្វផ្សាយ៖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ក្រសួងអប់រំ យុវជន និងកីឡា ផលិតជាប័ណ្ណប្រកាស ៣០០០ច្បាប់ សម្រាប់ចែកផ្សាយ គ្រប់ខេត្ត ទូទាំងប្រទេស ។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ក្រសួងវប្បធម៌ និងវិចិត្រសិល្បៈ បានបញ្ជូលសារអប់រំពាក់ព័ន្ធអំពើជួញដូរមនុស្ស ក្នុងផលិតផលភាពយន្ត (</a:t>
            </a:r>
            <a:r>
              <a:rPr lang="ca-ES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CD,VCD,DVD)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សរុបចំនួន ៦៥៤.៧១២ឌីស។</a:t>
            </a:r>
            <a:endParaRPr lang="en-GB" sz="1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កាកបាទក្រហមកម្ពុជា បានបោះពុម្ភប័ណ្ណប្រកាសអំពីការធ្វើចំណាកស្រុកដោយសុវត្ថិភាព សម្រាប់ ចែកជូនសាខារាជធានី</a:t>
            </a:r>
            <a:r>
              <a:rPr lang="en-US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-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ខេត្ត ដើម្បីផ្សព្វផ្សាយបន្ត ចំនួន ៣.០០០ច្បាប់។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សកម្មភាពរបស់អង្គការដៃគូ ក្នុងនោះ អង្គការវីនរ៉ក់អន្តរជាតិ សម្ភារៈផ្សព្វផ្សាយ/</a:t>
            </a:r>
            <a:r>
              <a:rPr lang="en-US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IEC materials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​​ ចំនួន ស្តីពីពត៌មានអំពីទប់ស្កាត់អំពីជួញដូរ មនុស្ស និងចំណាកស្រុកប្រកបដោយសុវត្ថិភាព ដល់ប្រជាពលរដ្ឋ រាជធានីខេត្ត ចំនួន០៨ បាន១.៦៤៤នាក់  និងអង្គការសាម៉ារីតាន់ ភ័ស ចែកខិត្តប័ណ្ណផ្សព្វផ្សាយ ដល់ពលករ</a:t>
            </a:r>
            <a:r>
              <a:rPr lang="en-US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​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ធ្វើ</a:t>
            </a:r>
            <a:r>
              <a:rPr lang="en-US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​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ចំណាក​</a:t>
            </a:r>
            <a:r>
              <a:rPr lang="en-US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​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ស្រុក</a:t>
            </a:r>
            <a:r>
              <a:rPr lang="en-US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​​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ក្រោយពីអាជ្ញាធរថៃបញ្ជូនមកវិញ </a:t>
            </a:r>
            <a:r>
              <a:rPr lang="en-US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​</a:t>
            </a:r>
            <a:r>
              <a:rPr lang="km-KH" sz="1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សរុបបានចំនួន ៥.៦២៥នាក់(ស្រី ២.០៤២នាក់)​ ។</a:t>
            </a:r>
            <a:endParaRPr lang="en-GB" sz="1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2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km-KH" sz="11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ការចាក់ផ្សាយ និងផ្សាយឡើងវិញ តាមវិទ្យុ ទូរទស្សន៍ និង ប្រព័ន្ធអេឡិកត្រូនិក នូវព្រឹត្តិការណ៍ បទយកការណ៍កិច្ចពិភាក្សាដោយវាគ្មិនពីក្រសួង ស្ថាប័ន​អង្គភាពជំនាញពាក់ព័ន្ធ អំពីច្បាប់ គោលនយោបាយ សារអប់រំ រឿងខ្លីៗ និងស្ប៉ត់អប់រំ ដែលពាក់ព័ន្ធនឹងចំណាកស្រុក អំពើជួញដូរមនុស្ស អំពើធ្វើអាជីវកម្មផ្លូវភេទ ការបង្ការ ការបង្ក្រាប សង្គ្រោះជនរងគ្រោះ…។ល។ ទាំងនៅថ្នាក់ជាតិ និងថ្នាក់ខេត្ត បាន</a:t>
            </a:r>
            <a:r>
              <a:rPr lang="km-KH" sz="1500" b="1" dirty="0">
                <a:solidFill>
                  <a:srgbClr val="FF0000"/>
                </a:solidFill>
                <a:latin typeface="Khmer OS System" panose="02000500000000020004" pitchFamily="2" charset="0"/>
                <a:cs typeface="Khmer OS System" panose="02000500000000020004" pitchFamily="2" charset="0"/>
              </a:rPr>
              <a:t>ចំនួន ១.៦៤៦ </a:t>
            </a: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លើក ។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6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16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515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875FC6-4226-4810-A6AD-018721683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24" y="190620"/>
            <a:ext cx="10515600" cy="709819"/>
          </a:xfrm>
        </p:spPr>
        <p:txBody>
          <a:bodyPr>
            <a:normAutofit/>
          </a:bodyPr>
          <a:lstStyle/>
          <a:p>
            <a:pPr algn="ctr"/>
            <a:r>
              <a:rPr lang="km-KH" sz="20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ខ. ការបង្ការទប់ស្កាត់ (ត)</a:t>
            </a:r>
            <a:endParaRPr lang="en-GB" sz="20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D2322F-AE33-489E-9F74-190BA6B9C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730" y="900440"/>
            <a:ext cx="11328788" cy="57669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</a:t>
            </a:r>
            <a:r>
              <a:rPr lang="km-KH" sz="1500" dirty="0"/>
              <a:t> </a:t>
            </a:r>
            <a:r>
              <a:rPr lang="km-KH" sz="15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ខ.២. ការបង្ការ ទប់ស្កាត់ តាមវិធានការជំនាញ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3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          </a:t>
            </a: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ខ.២.១.ការធ្វើអធិការកិច្ច និងពង្រឹងប្រសិទ្ធភាពលើការអនុវត្តការងារ៖</a:t>
            </a:r>
            <a:endParaRPr lang="km-KH" sz="3000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	ក្រសួងការងារ និងបណ្តុះបណ្តាលវិជ្ជាជីវៈ បានចុះធ្វើអធិការកិច្ចទីភ្នាក់ងារឯកជនបានចំនួន ៤៦លើក បានត្រួតពិនិត្យ ផ្សព្វផ្សាយអំពីនីតិវិធីនៃការជ្រើសរើសកម្មករវ័យក្មេង តាមបណ្តារោងចក្រសហគ្រាស ដែលមានអ្នកចូលរួមសរុប ២៤១នាក់ ស្រី ៦២នាក់  បានពង្រឹងផ្នែកមណ្ឌលធនធានពលករទេសន្តរប្រវេសន៍ការងារ នៅទូទាំងរាជធានី និងខេត្តទាំង២៤ និងបានដាក់ចេញ សេចក្តីជូនដំណឹងលេខ០៥៦/១៩ក.ប/ស.ណ.ខ.ល ចុះថ្ងៃទី០៥ ខែមិថុនា ឆ្នាំ២០១៩ ស្តីពីការហាមក្មេងចូលទៅក្នុងបរិវេណខ្សែចង្វាក់ផលិតកម្ម នៃសិប្បកម្មឡឥដ្ឋ</a:t>
            </a:r>
            <a:r>
              <a:rPr lang="km-KH" sz="9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និងបានអប់រំណែនាំ និងតម្រង់ទិសពលករខ្មែរមុនចេញដំណើរទៅធ្វើការនៅក្រៅប្រទេស សរុបចំនួន​ ២៦.២៩១នាក់ (ស្រី ១០.៥៩៨នាក់) ។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km-KH" sz="14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  ខ.២.២. វិធានការជំនាញសុខាភិបាល ៖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	ក្រសួងសុខាភិបាល៖ បានធ្វើសេចក្តីណែនាំជម្រាបដល់មូល​ដ្ឋានសុខាភិបាលទាំងរដ្ឋ និងឯកជន ដែល​កំពុង​បម្រើសេវាសុខាភិបាល ដោយមិន​អនុញ្ញាតឲ្យធ្វើការផ្សាំ ឬជួញដូរ​កោសិកា ជាលិកា សរីរាង្គមនុស្ស កោសិកា​មេជីវិត តាមលិខិតលេខ ១២៥​អបស.​​មព ចុះថ្ងៃទី១៧ ខែមីនា ឆ្នាំ២០១៧។</a:t>
            </a:r>
            <a:endParaRPr lang="en-GB" sz="14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GB" sz="14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   ខ.២.៣. វិធានការជំនាញអន្តោប្រវេសន៍ ៖ ការគ្រប់គ្រងជនបរទេស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	១. ការងារអនុវត្តនីតិវិធី​ និងការបណ្ដេញចេញជនបរទេសខុសច្បាប់ បាន១.០២៧នាក់ (ស្រី ១៤៤នាក់)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	២. ករណីស្នាក់នៅខុសច្បាប់ ៥២នាក់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14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	៣. ការដកហូតឯកសាររដ្ឋបាលកម្ពុជា មិនប្រក្រតី ៤៤៧នាក់ (ស្រី ២០៩នាក់) ។</a:t>
            </a:r>
            <a:endParaRPr lang="km-KH" sz="3200" dirty="0"/>
          </a:p>
          <a:p>
            <a:endParaRPr lang="km-KH" sz="3200" dirty="0"/>
          </a:p>
          <a:p>
            <a:pPr marL="0" indent="0">
              <a:buNone/>
            </a:pPr>
            <a:endParaRPr lang="km-KH" sz="3200" dirty="0"/>
          </a:p>
          <a:p>
            <a:endParaRPr lang="en-GB" sz="1600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717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31AFF7-6A7A-4DFB-8640-37CEC6599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503"/>
            <a:ext cx="10515600" cy="674918"/>
          </a:xfrm>
        </p:spPr>
        <p:txBody>
          <a:bodyPr>
            <a:normAutofit/>
          </a:bodyPr>
          <a:lstStyle/>
          <a:p>
            <a:pPr algn="ctr"/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ខ. ការបង្ការទប់ស្កាត់ (ត)</a:t>
            </a:r>
            <a:endParaRPr lang="en-GB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72A896-9BFE-41D5-AB8D-A3E38AFC5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373" y="837618"/>
            <a:ext cx="11112403" cy="3427255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36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</a:t>
            </a:r>
            <a:r>
              <a:rPr lang="km-KH" sz="2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ខ.២.៤. វិធានការគ្រប់គ្រងស្ថិតិរបស់នគរបាល៖ បច្ចុប្បន្នភាពចំណាកស្រុក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   ជាមធ្យម មានមនុស្សធ្វើចំណាកស្រុក ប្រមាណ ៣៦០.០០០នាក់រៀងរាល់ខែ ក្នុងនោះ មានស្រ្តី ប្រមាណ ១៦៣.០០០នាក់ (៤៥.២៧%) និងកុមារប្រមាណ ៨៨០០នាក់ (២.៤៤%) ។ អ្នកចេញដោយស្របច្បាប់ ប្រមាណ ២១០.០០០នាក់ (៥៨.៣៣%) និងមិនស្របច្បាប់ប្រមាណ ៤១.៦៧%  ។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   នគរបាលព្រំដែន បានធ្វើការល្បាត តាមព្រំដែន រកឃើញជនដែលប៉ុនប៉ងឆ្លងដែនខុសច្បាប់ បានទប់ស្កាត់ និងអប់រំឲ្យត្រឡប់ ទៅលំនៅថ្ឋានវិញ ជាបន្តបន្ទាប់ ។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m-KH" sz="2200" dirty="0"/>
              <a:t> </a:t>
            </a:r>
          </a:p>
          <a:p>
            <a:pPr marL="0" indent="0">
              <a:buNone/>
            </a:pPr>
            <a:r>
              <a:rPr lang="km-KH" sz="2500" b="1" dirty="0">
                <a:latin typeface="Khmer OS Bokor" panose="02000500000000020004" pitchFamily="2" charset="0"/>
                <a:cs typeface="Khmer OS Bokor" panose="02000500000000020004" pitchFamily="2" charset="0"/>
              </a:rPr>
              <a:t>ខ.២.៥. វិធានការបង្ការ ទប់ស្កាត់ តាមជំនាញគ្រប់គ្រងគោលដៅសង្ស័យបម្រើសេវាកម្មផ្លូវភេទ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km-KH" sz="25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       </a:t>
            </a:r>
            <a:r>
              <a:rPr lang="km-KH" sz="2200" b="1" dirty="0">
                <a:latin typeface="Khmer OS System" panose="02000500000000020004" pitchFamily="2" charset="0"/>
                <a:cs typeface="Khmer OS System" panose="02000500000000020004" pitchFamily="2" charset="0"/>
              </a:rPr>
              <a:t>នាយកដ្ឋានប្រឆាំងការជួញដូរមនុស្ស និងការពារអនីតិជន នៃអគ្គស្នងការដ្ឋាននគរបាលជាតិ និងស្នងការ​ដ្ឋាននគរបាលខេត្ត១១ (ខេត្តតាកែវ កែប មណ្ឌលគិរី ក្រចេះ កំពង់ចាម ឧត្តរមានជ័យ រនតៈគិរី កោះកុង បន្ទាយមានជ័យ សៀមរាប និងខេត្តស្វាយរៀង) បានធ្វើសកម្មភាពបង្ការ ទប់ស្កាត់អំពើជួញដូរមនុស្ស និងអំពើធ្វើអាជីវកម្មផ្លូវភេទ តាមគោលដៅបម្រើសេវាកំសាន្ត៖</a:t>
            </a:r>
          </a:p>
          <a:p>
            <a:pPr marL="0" indent="0">
              <a:buNone/>
            </a:pPr>
            <a:endParaRPr lang="km-KH" sz="2900" b="1" dirty="0">
              <a:latin typeface="Khmer OS System" panose="02000500000000020004" pitchFamily="2" charset="0"/>
              <a:cs typeface="Khmer OS System" panose="02000500000000020004" pitchFamily="2" charset="0"/>
            </a:endParaRPr>
          </a:p>
          <a:p>
            <a:pPr marL="0" indent="0">
              <a:buNone/>
            </a:pPr>
            <a:endParaRPr lang="km-KH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7990702C-ACCF-4BD7-AFD9-B3F4BCA18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482436"/>
              </p:ext>
            </p:extLst>
          </p:nvPr>
        </p:nvGraphicFramePr>
        <p:xfrm>
          <a:off x="922155" y="4328405"/>
          <a:ext cx="10515603" cy="1849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xmlns="" val="3953050297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xmlns="" val="73275696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xmlns="" val="172566747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xmlns="" val="342407963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xmlns="" val="359341565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xmlns="" val="151952965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xmlns="" val="20850174"/>
                    </a:ext>
                  </a:extLst>
                </a:gridCol>
              </a:tblGrid>
              <a:tr h="481229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បរិយាយ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ខែមករា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ខែកុម្ភៈ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ខែមីនា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ខែមេសា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ខែឧសភា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ខែមិថុនា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79848157"/>
                  </a:ext>
                </a:extLst>
              </a:tr>
              <a:tr h="455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ចំនួនគោលដៅ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៥៦៣   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៥៥១ 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៤៦៩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៤៤៣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៣១០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២៨០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25523950"/>
                  </a:ext>
                </a:extLst>
              </a:tr>
              <a:tr h="455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ចំនួនមនុស្ស</a:t>
                      </a:r>
                      <a:endParaRPr lang="en-GB" sz="120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២.២៤២នាក់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៣.១៩៧នាក់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១.៩៣៥នាក់</a:t>
                      </a:r>
                      <a:endParaRPr lang="en-GB" sz="120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២.៣៤៣នាក់</a:t>
                      </a:r>
                      <a:endParaRPr lang="en-GB" sz="120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១.៣០៤នាក់</a:t>
                      </a:r>
                      <a:endParaRPr lang="en-GB" sz="120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១.១៥២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91029412"/>
                  </a:ext>
                </a:extLst>
              </a:tr>
              <a:tr h="455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ចំនួនស្រ្តី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១.៧៩៧នាក់</a:t>
                      </a:r>
                      <a:endParaRPr lang="en-GB" sz="120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២.២៩២នាក់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១.៦២០នាក់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១.៩២៧នាក់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១.០៩២នាក់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km-KH" sz="1200" dirty="0">
                          <a:effectLst/>
                          <a:latin typeface="Khmer OS System" panose="02000500000000020004" pitchFamily="2" charset="0"/>
                          <a:ea typeface="Calibri" panose="020F0502020204030204" pitchFamily="34" charset="0"/>
                          <a:cs typeface="Khmer OS System" panose="02000500000000020004" pitchFamily="2" charset="0"/>
                        </a:rPr>
                        <a:t>៩៥០</a:t>
                      </a:r>
                      <a:endParaRPr lang="en-GB" sz="1200" dirty="0">
                        <a:effectLst/>
                        <a:latin typeface="Khmer OS System" panose="02000500000000020004" pitchFamily="2" charset="0"/>
                        <a:ea typeface="Calibri" panose="020F0502020204030204" pitchFamily="34" charset="0"/>
                        <a:cs typeface="Khmer OS System" panose="020005000000000200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2288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402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2792</TotalTime>
  <Words>4673</Words>
  <Application>Microsoft Office PowerPoint</Application>
  <PresentationFormat>Custom</PresentationFormat>
  <Paragraphs>244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I. ស្ថានភាពទូទៅ</vt:lpstr>
      <vt:lpstr>I. ស្ថានភាពទូទៅ (ត)</vt:lpstr>
      <vt:lpstr>II. លទ្ធផលការងារប្រឆាំងការជួញដូរមនុស្ស ឆមាសទី១ ឆ្នាំ២០១៨</vt:lpstr>
      <vt:lpstr>ក. ការងារ ច្បាប់ គោលនយោបាយ និងកិច្ចសហប្រតិបត្តិការ</vt:lpstr>
      <vt:lpstr>ខ. ការបង្ការ ទប់ស្កាត់</vt:lpstr>
      <vt:lpstr>ខ. ការបង្ការទប់ស្កាត់ (ត)</vt:lpstr>
      <vt:lpstr>ខ. ការបង្ការទប់ស្កាត់ (ត)</vt:lpstr>
      <vt:lpstr>ខ. ការបង្ការទប់ស្កាត់ (ត)</vt:lpstr>
      <vt:lpstr>ខ. ការបង្ការទប់ស្កាត់ (ត)</vt:lpstr>
      <vt:lpstr>គ. ប្រព័ន្ធយុត្តិធម៌ព្រហ្មទណ្ឌ ឆ្លើយតបទៅនឹងអំពើជួញដូរមនុស្ស</vt:lpstr>
      <vt:lpstr>គ. ប្រព័ន្ធយុត្តិធម៌ព្រហ្មទណ្ឌ ឆ្លើយតបទៅនឹងអំពើជួញដូរមនុស្ស (ត)</vt:lpstr>
      <vt:lpstr>គ. ប្រព័ន្ធយុត្តិធម៌ព្រហ្មទណ្ឌ ឆ្លើយតបទៅនឹងអំពើជួញដូរមនុស្ស (ត)</vt:lpstr>
      <vt:lpstr> ឃ. កិច្ចការពារជនរងគ្រោះ និងការផ្តល់សេវាគាំទ្រ </vt:lpstr>
      <vt:lpstr>ឃ. កិច្ចការពារជនរងគ្រោះ និងការផ្តល់សេវាគាំទ្រ (ត)</vt:lpstr>
      <vt:lpstr>ឃ. កិច្ចការពារជនរងគ្រោះ និងការផ្តល់សេវាគាំទ្រ (ត)</vt:lpstr>
      <vt:lpstr>III. ការលើកកម្ពស់សមត្ថភាព និងការសម្របសម្រួល</vt:lpstr>
      <vt:lpstr>III. ការសន្និដ្ឋានវាយតម្លៃ</vt:lpstr>
      <vt:lpstr>III. ការសន្និដ្ឋានវាយតម្លៃ (ត)</vt:lpstr>
      <vt:lpstr>IV. ទិសដៅឆមាសទី២ ឆ្នាំ ២០១៩​</vt:lpstr>
      <vt:lpstr>IV. ទិសដៅឆមាសទី២ ឆ្នាំ ២០១៩​ (ត)</vt:lpstr>
      <vt:lpstr>IV. ទិសដៅឆមាសទី២ ឆ្នាំ ២០១៩​ (ត)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buneng chou</dc:creator>
  <cp:lastModifiedBy>User</cp:lastModifiedBy>
  <cp:revision>81</cp:revision>
  <dcterms:created xsi:type="dcterms:W3CDTF">2019-07-12T22:48:56Z</dcterms:created>
  <dcterms:modified xsi:type="dcterms:W3CDTF">2019-07-18T08:16:21Z</dcterms:modified>
</cp:coreProperties>
</file>