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305" r:id="rId3"/>
    <p:sldId id="285" r:id="rId4"/>
    <p:sldId id="286" r:id="rId5"/>
    <p:sldId id="288" r:id="rId6"/>
    <p:sldId id="289" r:id="rId7"/>
    <p:sldId id="290" r:id="rId8"/>
    <p:sldId id="291" r:id="rId9"/>
    <p:sldId id="278" r:id="rId10"/>
    <p:sldId id="292" r:id="rId11"/>
    <p:sldId id="295" r:id="rId12"/>
    <p:sldId id="281" r:id="rId13"/>
    <p:sldId id="306" r:id="rId14"/>
    <p:sldId id="303" r:id="rId15"/>
    <p:sldId id="300" r:id="rId16"/>
    <p:sldId id="302" r:id="rId17"/>
    <p:sldId id="304" r:id="rId18"/>
    <p:sldId id="296" r:id="rId19"/>
    <p:sldId id="299" r:id="rId20"/>
    <p:sldId id="297" r:id="rId21"/>
    <p:sldId id="298" r:id="rId22"/>
  </p:sldIdLst>
  <p:sldSz cx="12192000" cy="6858000"/>
  <p:notesSz cx="6858000" cy="99472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94" autoAdjust="0"/>
    <p:restoredTop sz="94671" autoAdjust="0"/>
  </p:normalViewPr>
  <p:slideViewPr>
    <p:cSldViewPr snapToGrid="0">
      <p:cViewPr>
        <p:scale>
          <a:sx n="80" d="100"/>
          <a:sy n="80" d="100"/>
        </p:scale>
        <p:origin x="-108" y="-54"/>
      </p:cViewPr>
      <p:guideLst>
        <p:guide orient="horz" pos="2160"/>
        <p:guide pos="3840"/>
      </p:guideLst>
    </p:cSldViewPr>
  </p:slideViewPr>
  <p:notesTextViewPr>
    <p:cViewPr>
      <p:scale>
        <a:sx n="1" d="1"/>
        <a:sy n="1" d="1"/>
      </p:scale>
      <p:origin x="0" y="0"/>
    </p:cViewPr>
  </p:notesTextViewPr>
  <p:sorterViewPr>
    <p:cViewPr>
      <p:scale>
        <a:sx n="100" d="100"/>
        <a:sy n="100" d="100"/>
      </p:scale>
      <p:origin x="0" y="18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Total</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Sheet1!$A$2:$A$5</c:f>
              <c:numCache>
                <c:formatCode>General</c:formatCode>
                <c:ptCount val="4"/>
                <c:pt idx="0">
                  <c:v>2015</c:v>
                </c:pt>
                <c:pt idx="1">
                  <c:v>2016</c:v>
                </c:pt>
                <c:pt idx="2">
                  <c:v>2017</c:v>
                </c:pt>
              </c:numCache>
            </c:numRef>
          </c:cat>
          <c:val>
            <c:numRef>
              <c:f>Sheet1!$B$2:$B$5</c:f>
              <c:numCache>
                <c:formatCode>General</c:formatCode>
                <c:ptCount val="4"/>
                <c:pt idx="0">
                  <c:v>110</c:v>
                </c:pt>
                <c:pt idx="1">
                  <c:v>111</c:v>
                </c:pt>
                <c:pt idx="2">
                  <c:v>129</c:v>
                </c:pt>
              </c:numCache>
            </c:numRef>
          </c:val>
          <c:extLst xmlns:c16r2="http://schemas.microsoft.com/office/drawing/2015/06/chart">
            <c:ext xmlns:c16="http://schemas.microsoft.com/office/drawing/2014/chart" uri="{C3380CC4-5D6E-409C-BE32-E72D297353CC}">
              <c16:uniqueId val="{00000000-B2A4-4D85-85FB-C6426EB80AE9}"/>
            </c:ext>
          </c:extLst>
        </c:ser>
        <c:ser>
          <c:idx val="1"/>
          <c:order val="1"/>
          <c:tx>
            <c:strRef>
              <c:f>Sheet1!$C$1</c:f>
              <c:strCache>
                <c:ptCount val="1"/>
                <c:pt idx="0">
                  <c:v>Under 15 years old</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Sheet1!$A$2:$A$5</c:f>
              <c:numCache>
                <c:formatCode>General</c:formatCode>
                <c:ptCount val="4"/>
                <c:pt idx="0">
                  <c:v>2015</c:v>
                </c:pt>
                <c:pt idx="1">
                  <c:v>2016</c:v>
                </c:pt>
                <c:pt idx="2">
                  <c:v>2017</c:v>
                </c:pt>
              </c:numCache>
            </c:numRef>
          </c:cat>
          <c:val>
            <c:numRef>
              <c:f>Sheet1!$C$2:$C$5</c:f>
              <c:numCache>
                <c:formatCode>General</c:formatCode>
                <c:ptCount val="4"/>
                <c:pt idx="0">
                  <c:v>27</c:v>
                </c:pt>
                <c:pt idx="1">
                  <c:v>7</c:v>
                </c:pt>
                <c:pt idx="2">
                  <c:v>32</c:v>
                </c:pt>
              </c:numCache>
            </c:numRef>
          </c:val>
          <c:extLst xmlns:c16r2="http://schemas.microsoft.com/office/drawing/2015/06/chart">
            <c:ext xmlns:c16="http://schemas.microsoft.com/office/drawing/2014/chart" uri="{C3380CC4-5D6E-409C-BE32-E72D297353CC}">
              <c16:uniqueId val="{00000001-B2A4-4D85-85FB-C6426EB80AE9}"/>
            </c:ext>
          </c:extLst>
        </c:ser>
        <c:ser>
          <c:idx val="2"/>
          <c:order val="2"/>
          <c:tx>
            <c:strRef>
              <c:f>Sheet1!$D$1</c:f>
              <c:strCache>
                <c:ptCount val="1"/>
                <c:pt idx="0">
                  <c:v>15-17 years old</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Sheet1!$A$2:$A$5</c:f>
              <c:numCache>
                <c:formatCode>General</c:formatCode>
                <c:ptCount val="4"/>
                <c:pt idx="0">
                  <c:v>2015</c:v>
                </c:pt>
                <c:pt idx="1">
                  <c:v>2016</c:v>
                </c:pt>
                <c:pt idx="2">
                  <c:v>2017</c:v>
                </c:pt>
              </c:numCache>
            </c:numRef>
          </c:cat>
          <c:val>
            <c:numRef>
              <c:f>Sheet1!$D$2:$D$5</c:f>
              <c:numCache>
                <c:formatCode>General</c:formatCode>
                <c:ptCount val="4"/>
                <c:pt idx="0">
                  <c:v>15</c:v>
                </c:pt>
                <c:pt idx="1">
                  <c:v>23</c:v>
                </c:pt>
                <c:pt idx="2">
                  <c:v>19</c:v>
                </c:pt>
              </c:numCache>
            </c:numRef>
          </c:val>
          <c:extLst xmlns:c16r2="http://schemas.microsoft.com/office/drawing/2015/06/chart">
            <c:ext xmlns:c16="http://schemas.microsoft.com/office/drawing/2014/chart" uri="{C3380CC4-5D6E-409C-BE32-E72D297353CC}">
              <c16:uniqueId val="{00000002-B2A4-4D85-85FB-C6426EB80AE9}"/>
            </c:ext>
          </c:extLst>
        </c:ser>
        <c:ser>
          <c:idx val="3"/>
          <c:order val="3"/>
          <c:tx>
            <c:strRef>
              <c:f>Sheet1!$E$1</c:f>
              <c:strCache>
                <c:ptCount val="1"/>
                <c:pt idx="0">
                  <c:v>18 y and Over</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Sheet1!$A$2:$A$5</c:f>
              <c:numCache>
                <c:formatCode>General</c:formatCode>
                <c:ptCount val="4"/>
                <c:pt idx="0">
                  <c:v>2015</c:v>
                </c:pt>
                <c:pt idx="1">
                  <c:v>2016</c:v>
                </c:pt>
                <c:pt idx="2">
                  <c:v>2017</c:v>
                </c:pt>
              </c:numCache>
            </c:numRef>
          </c:cat>
          <c:val>
            <c:numRef>
              <c:f>Sheet1!$E$2:$E$5</c:f>
              <c:numCache>
                <c:formatCode>General</c:formatCode>
                <c:ptCount val="4"/>
                <c:pt idx="0">
                  <c:v>68</c:v>
                </c:pt>
                <c:pt idx="1">
                  <c:v>81</c:v>
                </c:pt>
                <c:pt idx="2">
                  <c:v>78</c:v>
                </c:pt>
              </c:numCache>
            </c:numRef>
          </c:val>
          <c:extLst xmlns:c16r2="http://schemas.microsoft.com/office/drawing/2015/06/chart">
            <c:ext xmlns:c16="http://schemas.microsoft.com/office/drawing/2014/chart" uri="{C3380CC4-5D6E-409C-BE32-E72D297353CC}">
              <c16:uniqueId val="{00000003-B2A4-4D85-85FB-C6426EB80AE9}"/>
            </c:ext>
          </c:extLst>
        </c:ser>
        <c:dLbls>
          <c:showLegendKey val="0"/>
          <c:showVal val="0"/>
          <c:showCatName val="0"/>
          <c:showSerName val="0"/>
          <c:showPercent val="0"/>
          <c:showBubbleSize val="0"/>
        </c:dLbls>
        <c:gapWidth val="150"/>
        <c:axId val="226015104"/>
        <c:axId val="226016640"/>
      </c:barChart>
      <c:catAx>
        <c:axId val="226015104"/>
        <c:scaling>
          <c:orientation val="minMax"/>
        </c:scaling>
        <c:delete val="0"/>
        <c:axPos val="l"/>
        <c:numFmt formatCode="General" sourceLinked="1"/>
        <c:majorTickMark val="out"/>
        <c:minorTickMark val="none"/>
        <c:tickLblPos val="nextTo"/>
        <c:crossAx val="226016640"/>
        <c:crosses val="autoZero"/>
        <c:auto val="1"/>
        <c:lblAlgn val="ctr"/>
        <c:lblOffset val="100"/>
        <c:noMultiLvlLbl val="0"/>
      </c:catAx>
      <c:valAx>
        <c:axId val="226016640"/>
        <c:scaling>
          <c:orientation val="minMax"/>
        </c:scaling>
        <c:delete val="0"/>
        <c:axPos val="b"/>
        <c:majorGridlines/>
        <c:numFmt formatCode="General" sourceLinked="1"/>
        <c:majorTickMark val="out"/>
        <c:minorTickMark val="none"/>
        <c:tickLblPos val="nextTo"/>
        <c:crossAx val="2260151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9091"/>
          </a:xfrm>
          <a:prstGeom prst="rect">
            <a:avLst/>
          </a:prstGeom>
        </p:spPr>
        <p:txBody>
          <a:bodyPr vert="horz" lIns="91879" tIns="45939" rIns="91879" bIns="4593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5" y="1"/>
            <a:ext cx="2971800" cy="499091"/>
          </a:xfrm>
          <a:prstGeom prst="rect">
            <a:avLst/>
          </a:prstGeom>
        </p:spPr>
        <p:txBody>
          <a:bodyPr vert="horz" lIns="91879" tIns="45939" rIns="91879" bIns="45939" rtlCol="0"/>
          <a:lstStyle>
            <a:lvl1pPr algn="r">
              <a:defRPr sz="1200"/>
            </a:lvl1pPr>
          </a:lstStyle>
          <a:p>
            <a:fld id="{EFE51043-677E-4075-B4DB-0E0B116B2E19}" type="datetimeFigureOut">
              <a:rPr kumimoji="1" lang="ja-JP" altLang="en-US" smtClean="0"/>
              <a:t>2018/4/24</a:t>
            </a:fld>
            <a:endParaRPr kumimoji="1" lang="ja-JP" altLang="en-US"/>
          </a:p>
        </p:txBody>
      </p:sp>
      <p:sp>
        <p:nvSpPr>
          <p:cNvPr id="4" name="フッター プレースホルダー 3"/>
          <p:cNvSpPr>
            <a:spLocks noGrp="1"/>
          </p:cNvSpPr>
          <p:nvPr>
            <p:ph type="ftr" sz="quarter" idx="2"/>
          </p:nvPr>
        </p:nvSpPr>
        <p:spPr>
          <a:xfrm>
            <a:off x="1" y="9448186"/>
            <a:ext cx="2971800" cy="499091"/>
          </a:xfrm>
          <a:prstGeom prst="rect">
            <a:avLst/>
          </a:prstGeom>
        </p:spPr>
        <p:txBody>
          <a:bodyPr vert="horz" lIns="91879" tIns="45939" rIns="91879" bIns="4593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5" y="9448186"/>
            <a:ext cx="2971800" cy="499091"/>
          </a:xfrm>
          <a:prstGeom prst="rect">
            <a:avLst/>
          </a:prstGeom>
        </p:spPr>
        <p:txBody>
          <a:bodyPr vert="horz" lIns="91879" tIns="45939" rIns="91879" bIns="45939" rtlCol="0" anchor="b"/>
          <a:lstStyle>
            <a:lvl1pPr algn="r">
              <a:defRPr sz="1200"/>
            </a:lvl1pPr>
          </a:lstStyle>
          <a:p>
            <a:fld id="{D24EE80F-AA06-41C7-A4B0-CE3CD37018A6}" type="slidenum">
              <a:rPr kumimoji="1" lang="ja-JP" altLang="en-US" smtClean="0"/>
              <a:t>‹#›</a:t>
            </a:fld>
            <a:endParaRPr kumimoji="1" lang="ja-JP" altLang="en-US"/>
          </a:p>
        </p:txBody>
      </p:sp>
    </p:spTree>
    <p:extLst>
      <p:ext uri="{BB962C8B-B14F-4D97-AF65-F5344CB8AC3E}">
        <p14:creationId xmlns:p14="http://schemas.microsoft.com/office/powerpoint/2010/main" val="309155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9091"/>
          </a:xfrm>
          <a:prstGeom prst="rect">
            <a:avLst/>
          </a:prstGeom>
        </p:spPr>
        <p:txBody>
          <a:bodyPr vert="horz" lIns="91879" tIns="45939" rIns="91879" bIns="4593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5" y="1"/>
            <a:ext cx="2971800" cy="499091"/>
          </a:xfrm>
          <a:prstGeom prst="rect">
            <a:avLst/>
          </a:prstGeom>
        </p:spPr>
        <p:txBody>
          <a:bodyPr vert="horz" lIns="91879" tIns="45939" rIns="91879" bIns="45939" rtlCol="0"/>
          <a:lstStyle>
            <a:lvl1pPr algn="r">
              <a:defRPr sz="1200"/>
            </a:lvl1pPr>
          </a:lstStyle>
          <a:p>
            <a:fld id="{8BDAD432-017E-4A75-8642-8352E8CF04C4}" type="datetimeFigureOut">
              <a:rPr kumimoji="1" lang="ja-JP" altLang="en-US" smtClean="0"/>
              <a:t>2018/4/24</a:t>
            </a:fld>
            <a:endParaRPr kumimoji="1" lang="ja-JP" altLang="en-US"/>
          </a:p>
        </p:txBody>
      </p:sp>
      <p:sp>
        <p:nvSpPr>
          <p:cNvPr id="4" name="スライド イメージ プレースホルダー 3"/>
          <p:cNvSpPr>
            <a:spLocks noGrp="1" noRot="1" noChangeAspect="1"/>
          </p:cNvSpPr>
          <p:nvPr>
            <p:ph type="sldImg" idx="2"/>
          </p:nvPr>
        </p:nvSpPr>
        <p:spPr>
          <a:xfrm>
            <a:off x="449263" y="1246188"/>
            <a:ext cx="5959475" cy="3352800"/>
          </a:xfrm>
          <a:prstGeom prst="rect">
            <a:avLst/>
          </a:prstGeom>
          <a:noFill/>
          <a:ln w="12700">
            <a:solidFill>
              <a:prstClr val="black"/>
            </a:solidFill>
          </a:ln>
        </p:spPr>
        <p:txBody>
          <a:bodyPr vert="horz" lIns="91879" tIns="45939" rIns="91879" bIns="45939" rtlCol="0" anchor="ctr"/>
          <a:lstStyle/>
          <a:p>
            <a:endParaRPr lang="ja-JP" altLang="en-US"/>
          </a:p>
        </p:txBody>
      </p:sp>
      <p:sp>
        <p:nvSpPr>
          <p:cNvPr id="5" name="ノート プレースホルダー 4"/>
          <p:cNvSpPr>
            <a:spLocks noGrp="1"/>
          </p:cNvSpPr>
          <p:nvPr>
            <p:ph type="body" sz="quarter" idx="3"/>
          </p:nvPr>
        </p:nvSpPr>
        <p:spPr>
          <a:xfrm>
            <a:off x="685801" y="4787126"/>
            <a:ext cx="5486400" cy="3916740"/>
          </a:xfrm>
          <a:prstGeom prst="rect">
            <a:avLst/>
          </a:prstGeom>
        </p:spPr>
        <p:txBody>
          <a:bodyPr vert="horz" lIns="91879" tIns="45939" rIns="91879" bIns="459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8186"/>
            <a:ext cx="2971800" cy="499091"/>
          </a:xfrm>
          <a:prstGeom prst="rect">
            <a:avLst/>
          </a:prstGeom>
        </p:spPr>
        <p:txBody>
          <a:bodyPr vert="horz" lIns="91879" tIns="45939" rIns="91879" bIns="4593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5" y="9448186"/>
            <a:ext cx="2971800" cy="499091"/>
          </a:xfrm>
          <a:prstGeom prst="rect">
            <a:avLst/>
          </a:prstGeom>
        </p:spPr>
        <p:txBody>
          <a:bodyPr vert="horz" lIns="91879" tIns="45939" rIns="91879" bIns="45939" rtlCol="0" anchor="b"/>
          <a:lstStyle>
            <a:lvl1pPr algn="r">
              <a:defRPr sz="1200"/>
            </a:lvl1pPr>
          </a:lstStyle>
          <a:p>
            <a:fld id="{A8559844-96F1-47F9-969D-9D5E392EFE94}" type="slidenum">
              <a:rPr kumimoji="1" lang="ja-JP" altLang="en-US" smtClean="0"/>
              <a:t>‹#›</a:t>
            </a:fld>
            <a:endParaRPr kumimoji="1" lang="ja-JP" altLang="en-US"/>
          </a:p>
        </p:txBody>
      </p:sp>
    </p:spTree>
    <p:extLst>
      <p:ext uri="{BB962C8B-B14F-4D97-AF65-F5344CB8AC3E}">
        <p14:creationId xmlns:p14="http://schemas.microsoft.com/office/powerpoint/2010/main" val="28517108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p>
        </p:txBody>
      </p:sp>
      <p:sp>
        <p:nvSpPr>
          <p:cNvPr id="5124" name="日付プレースホルダ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defRPr>
            </a:lvl1pPr>
            <a:lvl2pPr marL="746516" indent="-287122">
              <a:spcBef>
                <a:spcPct val="30000"/>
              </a:spcBef>
              <a:defRPr kumimoji="1" sz="1200">
                <a:solidFill>
                  <a:schemeClr val="tx1"/>
                </a:solidFill>
                <a:latin typeface="Calibri" panose="020F0502020204030204" pitchFamily="34" charset="0"/>
              </a:defRPr>
            </a:lvl2pPr>
            <a:lvl3pPr marL="1148486" indent="-229697">
              <a:spcBef>
                <a:spcPct val="30000"/>
              </a:spcBef>
              <a:defRPr kumimoji="1" sz="1200">
                <a:solidFill>
                  <a:schemeClr val="tx1"/>
                </a:solidFill>
                <a:latin typeface="Calibri" panose="020F0502020204030204" pitchFamily="34" charset="0"/>
              </a:defRPr>
            </a:lvl3pPr>
            <a:lvl4pPr marL="1607881" indent="-229697">
              <a:spcBef>
                <a:spcPct val="30000"/>
              </a:spcBef>
              <a:defRPr kumimoji="1" sz="1200">
                <a:solidFill>
                  <a:schemeClr val="tx1"/>
                </a:solidFill>
                <a:latin typeface="Calibri" panose="020F0502020204030204" pitchFamily="34" charset="0"/>
              </a:defRPr>
            </a:lvl4pPr>
            <a:lvl5pPr marL="2067276" indent="-229697">
              <a:spcBef>
                <a:spcPct val="30000"/>
              </a:spcBef>
              <a:defRPr kumimoji="1" sz="1200">
                <a:solidFill>
                  <a:schemeClr val="tx1"/>
                </a:solidFill>
                <a:latin typeface="Calibri" panose="020F0502020204030204" pitchFamily="34" charset="0"/>
              </a:defRPr>
            </a:lvl5pPr>
            <a:lvl6pPr marL="2526670" indent="-229697" eaLnBrk="0" fontAlgn="base" hangingPunct="0">
              <a:spcBef>
                <a:spcPct val="30000"/>
              </a:spcBef>
              <a:spcAft>
                <a:spcPct val="0"/>
              </a:spcAft>
              <a:defRPr kumimoji="1" sz="1200">
                <a:solidFill>
                  <a:schemeClr val="tx1"/>
                </a:solidFill>
                <a:latin typeface="Calibri" panose="020F0502020204030204" pitchFamily="34" charset="0"/>
              </a:defRPr>
            </a:lvl6pPr>
            <a:lvl7pPr marL="2986065" indent="-229697" eaLnBrk="0" fontAlgn="base" hangingPunct="0">
              <a:spcBef>
                <a:spcPct val="30000"/>
              </a:spcBef>
              <a:spcAft>
                <a:spcPct val="0"/>
              </a:spcAft>
              <a:defRPr kumimoji="1" sz="1200">
                <a:solidFill>
                  <a:schemeClr val="tx1"/>
                </a:solidFill>
                <a:latin typeface="Calibri" panose="020F0502020204030204" pitchFamily="34" charset="0"/>
              </a:defRPr>
            </a:lvl7pPr>
            <a:lvl8pPr marL="3445459" indent="-229697" eaLnBrk="0" fontAlgn="base" hangingPunct="0">
              <a:spcBef>
                <a:spcPct val="30000"/>
              </a:spcBef>
              <a:spcAft>
                <a:spcPct val="0"/>
              </a:spcAft>
              <a:defRPr kumimoji="1" sz="1200">
                <a:solidFill>
                  <a:schemeClr val="tx1"/>
                </a:solidFill>
                <a:latin typeface="Calibri" panose="020F0502020204030204" pitchFamily="34" charset="0"/>
              </a:defRPr>
            </a:lvl8pPr>
            <a:lvl9pPr marL="3904854" indent="-229697" eaLnBrk="0" fontAlgn="base" hangingPunct="0">
              <a:spcBef>
                <a:spcPct val="30000"/>
              </a:spcBef>
              <a:spcAft>
                <a:spcPct val="0"/>
              </a:spcAft>
              <a:defRPr kumimoji="1" sz="1200">
                <a:solidFill>
                  <a:schemeClr val="tx1"/>
                </a:solidFill>
                <a:latin typeface="Calibri" panose="020F0502020204030204" pitchFamily="34" charset="0"/>
              </a:defRPr>
            </a:lvl9pPr>
          </a:lstStyle>
          <a:p>
            <a:pPr>
              <a:spcBef>
                <a:spcPct val="0"/>
              </a:spcBef>
            </a:pPr>
            <a:endParaRPr lang="ja-JP" altLang="en-US">
              <a:latin typeface="Arial" panose="020B0604020202020204" pitchFamily="34" charset="0"/>
              <a:cs typeface="Arial" panose="020B0604020202020204" pitchFamily="34" charset="0"/>
            </a:endParaRPr>
          </a:p>
        </p:txBody>
      </p:sp>
      <p:sp>
        <p:nvSpPr>
          <p:cNvPr id="5125" name="スライド番号プレースホルダ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defRPr>
            </a:lvl1pPr>
            <a:lvl2pPr marL="746516" indent="-287122">
              <a:spcBef>
                <a:spcPct val="30000"/>
              </a:spcBef>
              <a:defRPr kumimoji="1" sz="1200">
                <a:solidFill>
                  <a:schemeClr val="tx1"/>
                </a:solidFill>
                <a:latin typeface="Calibri" panose="020F0502020204030204" pitchFamily="34" charset="0"/>
              </a:defRPr>
            </a:lvl2pPr>
            <a:lvl3pPr marL="1148486" indent="-229697">
              <a:spcBef>
                <a:spcPct val="30000"/>
              </a:spcBef>
              <a:defRPr kumimoji="1" sz="1200">
                <a:solidFill>
                  <a:schemeClr val="tx1"/>
                </a:solidFill>
                <a:latin typeface="Calibri" panose="020F0502020204030204" pitchFamily="34" charset="0"/>
              </a:defRPr>
            </a:lvl3pPr>
            <a:lvl4pPr marL="1607881" indent="-229697">
              <a:spcBef>
                <a:spcPct val="30000"/>
              </a:spcBef>
              <a:defRPr kumimoji="1" sz="1200">
                <a:solidFill>
                  <a:schemeClr val="tx1"/>
                </a:solidFill>
                <a:latin typeface="Calibri" panose="020F0502020204030204" pitchFamily="34" charset="0"/>
              </a:defRPr>
            </a:lvl4pPr>
            <a:lvl5pPr marL="2067276" indent="-229697">
              <a:spcBef>
                <a:spcPct val="30000"/>
              </a:spcBef>
              <a:defRPr kumimoji="1" sz="1200">
                <a:solidFill>
                  <a:schemeClr val="tx1"/>
                </a:solidFill>
                <a:latin typeface="Calibri" panose="020F0502020204030204" pitchFamily="34" charset="0"/>
              </a:defRPr>
            </a:lvl5pPr>
            <a:lvl6pPr marL="2526670" indent="-229697" eaLnBrk="0" fontAlgn="base" hangingPunct="0">
              <a:spcBef>
                <a:spcPct val="30000"/>
              </a:spcBef>
              <a:spcAft>
                <a:spcPct val="0"/>
              </a:spcAft>
              <a:defRPr kumimoji="1" sz="1200">
                <a:solidFill>
                  <a:schemeClr val="tx1"/>
                </a:solidFill>
                <a:latin typeface="Calibri" panose="020F0502020204030204" pitchFamily="34" charset="0"/>
              </a:defRPr>
            </a:lvl6pPr>
            <a:lvl7pPr marL="2986065" indent="-229697" eaLnBrk="0" fontAlgn="base" hangingPunct="0">
              <a:spcBef>
                <a:spcPct val="30000"/>
              </a:spcBef>
              <a:spcAft>
                <a:spcPct val="0"/>
              </a:spcAft>
              <a:defRPr kumimoji="1" sz="1200">
                <a:solidFill>
                  <a:schemeClr val="tx1"/>
                </a:solidFill>
                <a:latin typeface="Calibri" panose="020F0502020204030204" pitchFamily="34" charset="0"/>
              </a:defRPr>
            </a:lvl7pPr>
            <a:lvl8pPr marL="3445459" indent="-229697" eaLnBrk="0" fontAlgn="base" hangingPunct="0">
              <a:spcBef>
                <a:spcPct val="30000"/>
              </a:spcBef>
              <a:spcAft>
                <a:spcPct val="0"/>
              </a:spcAft>
              <a:defRPr kumimoji="1" sz="1200">
                <a:solidFill>
                  <a:schemeClr val="tx1"/>
                </a:solidFill>
                <a:latin typeface="Calibri" panose="020F0502020204030204" pitchFamily="34" charset="0"/>
              </a:defRPr>
            </a:lvl8pPr>
            <a:lvl9pPr marL="3904854" indent="-229697" eaLnBrk="0" fontAlgn="base" hangingPunct="0">
              <a:spcBef>
                <a:spcPct val="30000"/>
              </a:spcBef>
              <a:spcAft>
                <a:spcPct val="0"/>
              </a:spcAft>
              <a:defRPr kumimoji="1" sz="1200">
                <a:solidFill>
                  <a:schemeClr val="tx1"/>
                </a:solidFill>
                <a:latin typeface="Calibri" panose="020F0502020204030204" pitchFamily="34" charset="0"/>
              </a:defRPr>
            </a:lvl9pPr>
          </a:lstStyle>
          <a:p>
            <a:pPr>
              <a:spcBef>
                <a:spcPct val="0"/>
              </a:spcBef>
            </a:pPr>
            <a:fld id="{597D0A07-99A2-49B9-AEB0-237C8290FABE}" type="slidenum">
              <a:rPr lang="ja-JP" altLang="en-US">
                <a:latin typeface="Arial" panose="020B0604020202020204" pitchFamily="34" charset="0"/>
              </a:rPr>
              <a:pPr>
                <a:spcBef>
                  <a:spcPct val="0"/>
                </a:spcBef>
              </a:pPr>
              <a:t>1</a:t>
            </a:fld>
            <a:endParaRPr lang="ja-JP" altLang="en-US">
              <a:latin typeface="Arial" panose="020B0604020202020204" pitchFamily="34" charset="0"/>
            </a:endParaRPr>
          </a:p>
        </p:txBody>
      </p:sp>
    </p:spTree>
    <p:extLst>
      <p:ext uri="{BB962C8B-B14F-4D97-AF65-F5344CB8AC3E}">
        <p14:creationId xmlns:p14="http://schemas.microsoft.com/office/powerpoint/2010/main" val="2766978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2292" name="日付プレースホルダー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6516" indent="-287122">
              <a:defRPr>
                <a:solidFill>
                  <a:schemeClr val="tx1"/>
                </a:solidFill>
                <a:latin typeface="Arial" panose="020B0604020202020204" pitchFamily="34" charset="0"/>
                <a:cs typeface="Arial" panose="020B0604020202020204" pitchFamily="34" charset="0"/>
              </a:defRPr>
            </a:lvl2pPr>
            <a:lvl3pPr marL="1148486" indent="-229697">
              <a:defRPr>
                <a:solidFill>
                  <a:schemeClr val="tx1"/>
                </a:solidFill>
                <a:latin typeface="Arial" panose="020B0604020202020204" pitchFamily="34" charset="0"/>
                <a:cs typeface="Arial" panose="020B0604020202020204" pitchFamily="34" charset="0"/>
              </a:defRPr>
            </a:lvl3pPr>
            <a:lvl4pPr marL="1607881" indent="-229697">
              <a:defRPr>
                <a:solidFill>
                  <a:schemeClr val="tx1"/>
                </a:solidFill>
                <a:latin typeface="Arial" panose="020B0604020202020204" pitchFamily="34" charset="0"/>
                <a:cs typeface="Arial" panose="020B0604020202020204" pitchFamily="34" charset="0"/>
              </a:defRPr>
            </a:lvl4pPr>
            <a:lvl5pPr marL="2067276" indent="-229697">
              <a:defRPr>
                <a:solidFill>
                  <a:schemeClr val="tx1"/>
                </a:solidFill>
                <a:latin typeface="Arial" panose="020B0604020202020204" pitchFamily="34" charset="0"/>
                <a:cs typeface="Arial" panose="020B0604020202020204" pitchFamily="34" charset="0"/>
              </a:defRPr>
            </a:lvl5pPr>
            <a:lvl6pPr marL="2526670"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86065"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5459"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4854"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ja-JP" altLang="en-US"/>
          </a:p>
        </p:txBody>
      </p:sp>
      <p:sp>
        <p:nvSpPr>
          <p:cNvPr id="12293" name="スライド番号プレースホルダー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6516" indent="-287122">
              <a:defRPr>
                <a:solidFill>
                  <a:schemeClr val="tx1"/>
                </a:solidFill>
                <a:latin typeface="Arial" panose="020B0604020202020204" pitchFamily="34" charset="0"/>
                <a:cs typeface="Arial" panose="020B0604020202020204" pitchFamily="34" charset="0"/>
              </a:defRPr>
            </a:lvl2pPr>
            <a:lvl3pPr marL="1148486" indent="-229697">
              <a:defRPr>
                <a:solidFill>
                  <a:schemeClr val="tx1"/>
                </a:solidFill>
                <a:latin typeface="Arial" panose="020B0604020202020204" pitchFamily="34" charset="0"/>
                <a:cs typeface="Arial" panose="020B0604020202020204" pitchFamily="34" charset="0"/>
              </a:defRPr>
            </a:lvl3pPr>
            <a:lvl4pPr marL="1607881" indent="-229697">
              <a:defRPr>
                <a:solidFill>
                  <a:schemeClr val="tx1"/>
                </a:solidFill>
                <a:latin typeface="Arial" panose="020B0604020202020204" pitchFamily="34" charset="0"/>
                <a:cs typeface="Arial" panose="020B0604020202020204" pitchFamily="34" charset="0"/>
              </a:defRPr>
            </a:lvl4pPr>
            <a:lvl5pPr marL="2067276" indent="-229697">
              <a:defRPr>
                <a:solidFill>
                  <a:schemeClr val="tx1"/>
                </a:solidFill>
                <a:latin typeface="Arial" panose="020B0604020202020204" pitchFamily="34" charset="0"/>
                <a:cs typeface="Arial" panose="020B0604020202020204" pitchFamily="34" charset="0"/>
              </a:defRPr>
            </a:lvl5pPr>
            <a:lvl6pPr marL="2526670"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86065"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5459"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4854"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39D225-6520-4252-A8EE-08E4906555CB}" type="slidenum">
              <a:rPr lang="ja-JP" altLang="en-US"/>
              <a:pPr/>
              <a:t>10</a:t>
            </a:fld>
            <a:endParaRPr lang="ja-JP" altLang="en-US"/>
          </a:p>
        </p:txBody>
      </p:sp>
    </p:spTree>
    <p:extLst>
      <p:ext uri="{BB962C8B-B14F-4D97-AF65-F5344CB8AC3E}">
        <p14:creationId xmlns:p14="http://schemas.microsoft.com/office/powerpoint/2010/main" val="1614828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2292" name="日付プレースホルダー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6516" indent="-287122">
              <a:defRPr>
                <a:solidFill>
                  <a:schemeClr val="tx1"/>
                </a:solidFill>
                <a:latin typeface="Arial" panose="020B0604020202020204" pitchFamily="34" charset="0"/>
                <a:cs typeface="Arial" panose="020B0604020202020204" pitchFamily="34" charset="0"/>
              </a:defRPr>
            </a:lvl2pPr>
            <a:lvl3pPr marL="1148486" indent="-229697">
              <a:defRPr>
                <a:solidFill>
                  <a:schemeClr val="tx1"/>
                </a:solidFill>
                <a:latin typeface="Arial" panose="020B0604020202020204" pitchFamily="34" charset="0"/>
                <a:cs typeface="Arial" panose="020B0604020202020204" pitchFamily="34" charset="0"/>
              </a:defRPr>
            </a:lvl3pPr>
            <a:lvl4pPr marL="1607881" indent="-229697">
              <a:defRPr>
                <a:solidFill>
                  <a:schemeClr val="tx1"/>
                </a:solidFill>
                <a:latin typeface="Arial" panose="020B0604020202020204" pitchFamily="34" charset="0"/>
                <a:cs typeface="Arial" panose="020B0604020202020204" pitchFamily="34" charset="0"/>
              </a:defRPr>
            </a:lvl4pPr>
            <a:lvl5pPr marL="2067276" indent="-229697">
              <a:defRPr>
                <a:solidFill>
                  <a:schemeClr val="tx1"/>
                </a:solidFill>
                <a:latin typeface="Arial" panose="020B0604020202020204" pitchFamily="34" charset="0"/>
                <a:cs typeface="Arial" panose="020B0604020202020204" pitchFamily="34" charset="0"/>
              </a:defRPr>
            </a:lvl5pPr>
            <a:lvl6pPr marL="2526670"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86065"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5459"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4854"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ja-JP" altLang="en-US"/>
          </a:p>
        </p:txBody>
      </p:sp>
      <p:sp>
        <p:nvSpPr>
          <p:cNvPr id="12293" name="スライド番号プレースホルダー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6516" indent="-287122">
              <a:defRPr>
                <a:solidFill>
                  <a:schemeClr val="tx1"/>
                </a:solidFill>
                <a:latin typeface="Arial" panose="020B0604020202020204" pitchFamily="34" charset="0"/>
                <a:cs typeface="Arial" panose="020B0604020202020204" pitchFamily="34" charset="0"/>
              </a:defRPr>
            </a:lvl2pPr>
            <a:lvl3pPr marL="1148486" indent="-229697">
              <a:defRPr>
                <a:solidFill>
                  <a:schemeClr val="tx1"/>
                </a:solidFill>
                <a:latin typeface="Arial" panose="020B0604020202020204" pitchFamily="34" charset="0"/>
                <a:cs typeface="Arial" panose="020B0604020202020204" pitchFamily="34" charset="0"/>
              </a:defRPr>
            </a:lvl3pPr>
            <a:lvl4pPr marL="1607881" indent="-229697">
              <a:defRPr>
                <a:solidFill>
                  <a:schemeClr val="tx1"/>
                </a:solidFill>
                <a:latin typeface="Arial" panose="020B0604020202020204" pitchFamily="34" charset="0"/>
                <a:cs typeface="Arial" panose="020B0604020202020204" pitchFamily="34" charset="0"/>
              </a:defRPr>
            </a:lvl4pPr>
            <a:lvl5pPr marL="2067276" indent="-229697">
              <a:defRPr>
                <a:solidFill>
                  <a:schemeClr val="tx1"/>
                </a:solidFill>
                <a:latin typeface="Arial" panose="020B0604020202020204" pitchFamily="34" charset="0"/>
                <a:cs typeface="Arial" panose="020B0604020202020204" pitchFamily="34" charset="0"/>
              </a:defRPr>
            </a:lvl5pPr>
            <a:lvl6pPr marL="2526670"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86065"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5459"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4854" indent="-22969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39D225-6520-4252-A8EE-08E4906555CB}" type="slidenum">
              <a:rPr lang="ja-JP" altLang="en-US"/>
              <a:pPr/>
              <a:t>11</a:t>
            </a:fld>
            <a:endParaRPr lang="ja-JP" altLang="en-US"/>
          </a:p>
        </p:txBody>
      </p:sp>
    </p:spTree>
    <p:extLst>
      <p:ext uri="{BB962C8B-B14F-4D97-AF65-F5344CB8AC3E}">
        <p14:creationId xmlns:p14="http://schemas.microsoft.com/office/powerpoint/2010/main" val="327120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DCC6C06-FDF9-41BD-8727-FE72980F7174}" type="datetime1">
              <a:rPr kumimoji="1" lang="ja-JP" altLang="en-US" smtClean="0"/>
              <a:t>2018/4/24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6" name="スライド番号プレースホルダー 5"/>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64410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2FD41D4-4DE3-4391-AA98-65CCCB1042DF}" type="datetime1">
              <a:rPr kumimoji="1" lang="ja-JP" altLang="en-US" smtClean="0"/>
              <a:t>2018/4/24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6" name="スライド番号プレースホルダー 5"/>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1282819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9D8E969-BE5E-4D4C-B2EC-FD6282505EC3}" type="datetime1">
              <a:rPr kumimoji="1" lang="ja-JP" altLang="en-US" smtClean="0"/>
              <a:t>2018/4/24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6" name="スライド番号プレースホルダー 5"/>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140562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2ED68D6-306A-44A8-9C1C-FF767C8B9D99}" type="datetime1">
              <a:rPr kumimoji="1" lang="ja-JP" altLang="en-US" smtClean="0"/>
              <a:t>2018/4/24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6" name="スライド番号プレースホルダー 5"/>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251246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1675E1F-C967-45A2-9D13-CB13F0AFCA6E}" type="datetime1">
              <a:rPr kumimoji="1" lang="ja-JP" altLang="en-US" smtClean="0"/>
              <a:t>2018/4/24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6" name="スライド番号プレースホルダー 5"/>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2970581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81AB888-239F-477C-921D-A485A7EA2EC7}" type="datetime1">
              <a:rPr kumimoji="1" lang="ja-JP" altLang="en-US" smtClean="0"/>
              <a:t>2018/4/24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7" name="スライド番号プレースホルダー 6"/>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59591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E7D28AC-9967-445C-81F5-347299EB90C8}" type="datetime1">
              <a:rPr kumimoji="1" lang="ja-JP" altLang="en-US" smtClean="0"/>
              <a:t>2018/4/24</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9" name="スライド番号プレースホルダー 8"/>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394113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39CD93-FBEE-4A51-AFAC-09CBAA161451}" type="datetime1">
              <a:rPr kumimoji="1" lang="ja-JP" altLang="en-US" smtClean="0"/>
              <a:t>2018/4/24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5" name="スライド番号プレースホルダー 4"/>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131520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8A2A60-77BD-496E-9BDD-AC082F632441}" type="datetime1">
              <a:rPr kumimoji="1" lang="ja-JP" altLang="en-US" smtClean="0"/>
              <a:t>2018/4/24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4" name="スライド番号プレースホルダー 3"/>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361736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3866950-5986-4CFB-984B-563C1311DE6D}" type="datetime1">
              <a:rPr kumimoji="1" lang="ja-JP" altLang="en-US" smtClean="0"/>
              <a:t>2018/4/24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7" name="スライド番号プレースホルダー 6"/>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268027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FEC2EB-4BD6-468C-8DCC-02F14E2FBF9F}" type="datetime1">
              <a:rPr kumimoji="1" lang="ja-JP" altLang="en-US" smtClean="0"/>
              <a:t>2018/4/24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dirty="0"/>
              <a:t>2016 Seminar on Promotion of networking among countries on Anti-Trafficking </a:t>
            </a:r>
            <a:endParaRPr kumimoji="1" lang="ja-JP" altLang="en-US"/>
          </a:p>
        </p:txBody>
      </p:sp>
      <p:sp>
        <p:nvSpPr>
          <p:cNvPr id="7" name="スライド番号プレースホルダー 6"/>
          <p:cNvSpPr>
            <a:spLocks noGrp="1"/>
          </p:cNvSpPr>
          <p:nvPr>
            <p:ph type="sldNum" sz="quarter" idx="12"/>
          </p:nvPr>
        </p:nvSpPr>
        <p:spPr/>
        <p:txBody>
          <a:body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348134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78B0D-5BA0-424E-B2D5-476DC8F5DD5F}" type="datetime1">
              <a:rPr kumimoji="1" lang="ja-JP" altLang="en-US" smtClean="0"/>
              <a:t>2018/4/24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dirty="0"/>
              <a:t>2016 Seminar on Promotion of networking among countries on Anti-Trafficking </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99066-3F13-49D1-874E-B1BB5FCACE19}" type="slidenum">
              <a:rPr kumimoji="1" lang="ja-JP" altLang="en-US" smtClean="0"/>
              <a:t>‹#›</a:t>
            </a:fld>
            <a:endParaRPr kumimoji="1" lang="ja-JP" altLang="en-US"/>
          </a:p>
        </p:txBody>
      </p:sp>
    </p:spTree>
    <p:extLst>
      <p:ext uri="{BB962C8B-B14F-4D97-AF65-F5344CB8AC3E}">
        <p14:creationId xmlns:p14="http://schemas.microsoft.com/office/powerpoint/2010/main" val="33800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ctrTitle"/>
          </p:nvPr>
        </p:nvSpPr>
        <p:spPr>
          <a:xfrm>
            <a:off x="293915" y="0"/>
            <a:ext cx="11691256" cy="4049486"/>
          </a:xfrm>
        </p:spPr>
        <p:txBody>
          <a:bodyPr>
            <a:noAutofit/>
          </a:bodyPr>
          <a:lstStyle/>
          <a:p>
            <a:pPr>
              <a:lnSpc>
                <a:spcPct val="150000"/>
              </a:lnSpc>
            </a:pP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800" b="1" dirty="0">
                <a:latin typeface="+mn-lt"/>
              </a:rPr>
              <a:t/>
            </a:r>
            <a:br>
              <a:rPr lang="en-US" sz="2800" b="1" dirty="0">
                <a:latin typeface="+mn-lt"/>
              </a:rPr>
            </a:br>
            <a:r>
              <a:rPr lang="en-US" sz="2400" b="1" dirty="0">
                <a:solidFill>
                  <a:srgbClr val="00B0F0"/>
                </a:solidFill>
                <a:latin typeface="+mn-lt"/>
              </a:rPr>
              <a:t>EIGHTH MEKONG REGIONAL WORKSHOP ON ASSISTING VICTIMS OF TRAFFICKING TO BUILD NEW LIVES</a:t>
            </a:r>
            <a:r>
              <a:rPr lang="en-US" sz="2400" b="1" dirty="0">
                <a:latin typeface="+mn-lt"/>
              </a:rPr>
              <a:t>:</a:t>
            </a:r>
            <a:r>
              <a:rPr lang="en-US" sz="2400" b="1" dirty="0">
                <a:solidFill>
                  <a:srgbClr val="6600CC"/>
                </a:solidFill>
                <a:latin typeface="+mn-lt"/>
              </a:rPr>
              <a:t>EXPLORING “SUCCESSFUL” </a:t>
            </a:r>
            <a:br>
              <a:rPr lang="en-US" sz="2400" b="1" dirty="0">
                <a:solidFill>
                  <a:srgbClr val="6600CC"/>
                </a:solidFill>
                <a:latin typeface="+mn-lt"/>
              </a:rPr>
            </a:br>
            <a:r>
              <a:rPr lang="en-US" sz="2400" b="1" dirty="0">
                <a:solidFill>
                  <a:srgbClr val="6600CC"/>
                </a:solidFill>
                <a:latin typeface="+mn-lt"/>
              </a:rPr>
              <a:t>SOCIAL REINTEGRATION FOR VICTIMS OF TRAFFICKING AND GOOD INITIATIVES TO PROMOTE IT</a:t>
            </a:r>
            <a:r>
              <a:rPr lang="en-US" sz="2400" b="1" dirty="0">
                <a:latin typeface="+mn-lt"/>
              </a:rPr>
              <a:t/>
            </a:r>
            <a:br>
              <a:rPr lang="en-US" sz="2400" b="1" dirty="0">
                <a:latin typeface="+mn-lt"/>
              </a:rPr>
            </a:br>
            <a:r>
              <a:rPr lang="en-US" sz="2800" b="1" dirty="0">
                <a:latin typeface="+mn-lt"/>
              </a:rPr>
              <a:t>Bangkok, 7-9 March 2018</a:t>
            </a:r>
            <a:endParaRPr lang="en-US" sz="2400" b="1" dirty="0">
              <a:latin typeface="+mn-lt"/>
            </a:endParaRPr>
          </a:p>
        </p:txBody>
      </p:sp>
      <p:sp>
        <p:nvSpPr>
          <p:cNvPr id="4099" name="サブタイトル 2"/>
          <p:cNvSpPr>
            <a:spLocks noGrp="1"/>
          </p:cNvSpPr>
          <p:nvPr>
            <p:ph type="subTitle" idx="1"/>
          </p:nvPr>
        </p:nvSpPr>
        <p:spPr>
          <a:xfrm>
            <a:off x="1047540" y="4049486"/>
            <a:ext cx="10531509" cy="2671989"/>
          </a:xfrm>
        </p:spPr>
        <p:txBody>
          <a:bodyPr>
            <a:normAutofit fontScale="47500" lnSpcReduction="20000"/>
          </a:bodyPr>
          <a:lstStyle/>
          <a:p>
            <a:pPr eaLnBrk="1" hangingPunct="1">
              <a:lnSpc>
                <a:spcPct val="160000"/>
              </a:lnSpc>
            </a:pPr>
            <a:r>
              <a:rPr lang="en-US" altLang="ja-JP" sz="5000" b="1" dirty="0">
                <a:solidFill>
                  <a:srgbClr val="000099"/>
                </a:solidFill>
                <a:latin typeface="Andalus" panose="02020603050405020304" pitchFamily="18" charset="-78"/>
                <a:cs typeface="Andalus" panose="02020603050405020304" pitchFamily="18" charset="-78"/>
              </a:rPr>
              <a:t>Ministry of Social Affairs, Veterans and Youth Rehabilitation (</a:t>
            </a:r>
            <a:r>
              <a:rPr lang="en-US" altLang="ja-JP" sz="5000" b="1" dirty="0" err="1" smtClean="0">
                <a:solidFill>
                  <a:srgbClr val="000099"/>
                </a:solidFill>
                <a:latin typeface="Andalus" panose="02020603050405020304" pitchFamily="18" charset="-78"/>
                <a:cs typeface="Andalus" panose="02020603050405020304" pitchFamily="18" charset="-78"/>
              </a:rPr>
              <a:t>MoSAVY</a:t>
            </a:r>
            <a:r>
              <a:rPr lang="en-US" altLang="ja-JP" sz="5000" b="1" dirty="0">
                <a:solidFill>
                  <a:srgbClr val="000099"/>
                </a:solidFill>
                <a:latin typeface="Andalus" panose="02020603050405020304" pitchFamily="18" charset="-78"/>
                <a:cs typeface="Andalus" panose="02020603050405020304" pitchFamily="18" charset="-78"/>
              </a:rPr>
              <a:t>)</a:t>
            </a:r>
          </a:p>
          <a:p>
            <a:pPr eaLnBrk="1" hangingPunct="1">
              <a:lnSpc>
                <a:spcPct val="160000"/>
              </a:lnSpc>
            </a:pPr>
            <a:r>
              <a:rPr lang="en-US" altLang="ja-JP" sz="5000" b="1" dirty="0">
                <a:solidFill>
                  <a:srgbClr val="000099"/>
                </a:solidFill>
                <a:latin typeface="Andalus" panose="02020603050405020304" pitchFamily="18" charset="-78"/>
                <a:cs typeface="Andalus" panose="02020603050405020304" pitchFamily="18" charset="-78"/>
              </a:rPr>
              <a:t>Presented </a:t>
            </a:r>
            <a:r>
              <a:rPr lang="en-US" altLang="ja-JP" sz="5000" b="1" dirty="0" smtClean="0">
                <a:solidFill>
                  <a:srgbClr val="000099"/>
                </a:solidFill>
                <a:latin typeface="Andalus" panose="02020603050405020304" pitchFamily="18" charset="-78"/>
                <a:cs typeface="Andalus" panose="02020603050405020304" pitchFamily="18" charset="-78"/>
              </a:rPr>
              <a:t>by Mrs. Prom </a:t>
            </a:r>
            <a:r>
              <a:rPr lang="en-US" altLang="ja-JP" sz="5000" b="1" dirty="0" err="1" smtClean="0">
                <a:solidFill>
                  <a:srgbClr val="000099"/>
                </a:solidFill>
                <a:latin typeface="Andalus" panose="02020603050405020304" pitchFamily="18" charset="-78"/>
                <a:cs typeface="Andalus" panose="02020603050405020304" pitchFamily="18" charset="-78"/>
              </a:rPr>
              <a:t>Sokhun</a:t>
            </a:r>
            <a:r>
              <a:rPr lang="en-US" altLang="ja-JP" sz="5000" b="1" dirty="0" smtClean="0">
                <a:solidFill>
                  <a:srgbClr val="000099"/>
                </a:solidFill>
                <a:latin typeface="Andalus" panose="02020603050405020304" pitchFamily="18" charset="-78"/>
                <a:cs typeface="Andalus" panose="02020603050405020304" pitchFamily="18" charset="-78"/>
              </a:rPr>
              <a:t>, Director</a:t>
            </a:r>
            <a:r>
              <a:rPr lang="en-US" altLang="ja-JP" sz="5000" b="1" dirty="0">
                <a:solidFill>
                  <a:srgbClr val="000099"/>
                </a:solidFill>
                <a:latin typeface="Andalus" panose="02020603050405020304" pitchFamily="18" charset="-78"/>
                <a:cs typeface="Andalus" panose="02020603050405020304" pitchFamily="18" charset="-78"/>
              </a:rPr>
              <a:t>, </a:t>
            </a:r>
          </a:p>
          <a:p>
            <a:pPr eaLnBrk="1" hangingPunct="1">
              <a:lnSpc>
                <a:spcPct val="160000"/>
              </a:lnSpc>
            </a:pPr>
            <a:r>
              <a:rPr lang="en-US" altLang="ja-JP" sz="5000" b="1" dirty="0" smtClean="0">
                <a:solidFill>
                  <a:srgbClr val="000099"/>
                </a:solidFill>
                <a:latin typeface="Andalus" panose="02020603050405020304" pitchFamily="18" charset="-78"/>
                <a:cs typeface="Andalus" panose="02020603050405020304" pitchFamily="18" charset="-78"/>
              </a:rPr>
              <a:t> Department </a:t>
            </a:r>
            <a:r>
              <a:rPr lang="en-US" altLang="ja-JP" sz="5000" b="1" dirty="0">
                <a:solidFill>
                  <a:srgbClr val="000099"/>
                </a:solidFill>
                <a:latin typeface="Andalus" panose="02020603050405020304" pitchFamily="18" charset="-78"/>
                <a:cs typeface="Andalus" panose="02020603050405020304" pitchFamily="18" charset="-78"/>
              </a:rPr>
              <a:t>of </a:t>
            </a:r>
            <a:r>
              <a:rPr lang="en-US" altLang="ja-JP" sz="5000" b="1" dirty="0" smtClean="0">
                <a:solidFill>
                  <a:srgbClr val="000099"/>
                </a:solidFill>
                <a:latin typeface="Andalus" panose="02020603050405020304" pitchFamily="18" charset="-78"/>
                <a:cs typeface="Andalus" panose="02020603050405020304" pitchFamily="18" charset="-78"/>
              </a:rPr>
              <a:t>Anti-Human Trafficking and Reintegration of Victims</a:t>
            </a:r>
            <a:endParaRPr lang="en-US" altLang="ja-JP" sz="5000" b="1" dirty="0">
              <a:solidFill>
                <a:srgbClr val="000099"/>
              </a:solidFill>
              <a:latin typeface="Andalus" panose="02020603050405020304" pitchFamily="18" charset="-78"/>
              <a:cs typeface="Andalus" panose="02020603050405020304" pitchFamily="18" charset="-78"/>
            </a:endParaRPr>
          </a:p>
          <a:p>
            <a:pPr>
              <a:lnSpc>
                <a:spcPct val="160000"/>
              </a:lnSpc>
            </a:pPr>
            <a:r>
              <a:rPr lang="en-US" altLang="ja-JP" sz="5400" b="1" dirty="0" smtClean="0">
                <a:solidFill>
                  <a:srgbClr val="000099"/>
                </a:solidFill>
                <a:latin typeface="Andalus" panose="02020603050405020304" pitchFamily="18" charset="-78"/>
                <a:cs typeface="Andalus" panose="02020603050405020304" pitchFamily="18" charset="-78"/>
              </a:rPr>
              <a:t>CAMBODIA</a:t>
            </a:r>
          </a:p>
          <a:p>
            <a:pPr eaLnBrk="1" hangingPunct="1">
              <a:lnSpc>
                <a:spcPct val="160000"/>
              </a:lnSpc>
            </a:pPr>
            <a:endParaRPr lang="en-US" altLang="ja-JP" sz="5000" b="1" dirty="0">
              <a:solidFill>
                <a:srgbClr val="000099"/>
              </a:solidFill>
              <a:latin typeface="Andalus" panose="02020603050405020304" pitchFamily="18" charset="-78"/>
              <a:cs typeface="Andalus" panose="02020603050405020304" pitchFamily="18" charset="-78"/>
            </a:endParaRPr>
          </a:p>
          <a:p>
            <a:pPr eaLnBrk="1" hangingPunct="1">
              <a:lnSpc>
                <a:spcPct val="160000"/>
              </a:lnSpc>
            </a:pPr>
            <a:endParaRPr lang="en-US" altLang="ja-JP" sz="2800" dirty="0">
              <a:solidFill>
                <a:srgbClr val="898989"/>
              </a:solidFill>
              <a:latin typeface="Andalus" panose="02020603050405020304" pitchFamily="18" charset="-78"/>
              <a:cs typeface="Andalus" panose="02020603050405020304" pitchFamily="18" charset="-78"/>
            </a:endParaRPr>
          </a:p>
        </p:txBody>
      </p:sp>
      <p:sp>
        <p:nvSpPr>
          <p:cNvPr id="3" name="スライド番号プレースホルダー 2"/>
          <p:cNvSpPr>
            <a:spLocks noGrp="1"/>
          </p:cNvSpPr>
          <p:nvPr>
            <p:ph type="sldNum" sz="quarter" idx="12"/>
          </p:nvPr>
        </p:nvSpPr>
        <p:spPr/>
        <p:txBody>
          <a:bodyPr/>
          <a:lstStyle/>
          <a:p>
            <a:fld id="{42299066-3F13-49D1-874E-B1BB5FCACE19}" type="slidenum">
              <a:rPr kumimoji="1" lang="ja-JP" altLang="en-US" smtClean="0"/>
              <a:t>1</a:t>
            </a:fld>
            <a:endParaRPr kumimoji="1" lang="ja-JP" alt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1423" y="0"/>
            <a:ext cx="1849985" cy="127500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546"/>
            <a:ext cx="1157489" cy="1101144"/>
          </a:xfrm>
          <a:prstGeom prst="rect">
            <a:avLst/>
          </a:prstGeom>
        </p:spPr>
      </p:pic>
    </p:spTree>
    <p:extLst>
      <p:ext uri="{BB962C8B-B14F-4D97-AF65-F5344CB8AC3E}">
        <p14:creationId xmlns:p14="http://schemas.microsoft.com/office/powerpoint/2010/main" val="2613543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37846" y="110516"/>
            <a:ext cx="8229600" cy="922337"/>
          </a:xfrm>
        </p:spPr>
        <p:txBody>
          <a:bodyPr/>
          <a:lstStyle/>
          <a:p>
            <a:r>
              <a:rPr lang="en-US" altLang="ja-JP" sz="4000" b="1" dirty="0" smtClean="0">
                <a:solidFill>
                  <a:srgbClr val="000099"/>
                </a:solidFill>
                <a:latin typeface="Andalus" panose="02020603050405020304" pitchFamily="18" charset="-78"/>
                <a:cs typeface="Andalus" panose="02020603050405020304" pitchFamily="18" charset="-78"/>
              </a:rPr>
              <a:t>   5.1</a:t>
            </a:r>
            <a:r>
              <a:rPr lang="en-US" altLang="ja-JP" sz="4000" b="1" dirty="0">
                <a:solidFill>
                  <a:srgbClr val="000099"/>
                </a:solidFill>
                <a:latin typeface="Andalus" panose="02020603050405020304" pitchFamily="18" charset="-78"/>
                <a:cs typeface="Andalus" panose="02020603050405020304" pitchFamily="18" charset="-78"/>
              </a:rPr>
              <a:t>. Protection and Reintegration</a:t>
            </a:r>
            <a:endParaRPr lang="ja-JP" altLang="en-US" sz="4000" b="1" dirty="0">
              <a:solidFill>
                <a:srgbClr val="000099"/>
              </a:solidFill>
              <a:latin typeface="Andalus" panose="02020603050405020304" pitchFamily="18" charset="-78"/>
              <a:cs typeface="Andalus" panose="02020603050405020304" pitchFamily="18" charset="-78"/>
            </a:endParaRPr>
          </a:p>
        </p:txBody>
      </p:sp>
      <p:sp>
        <p:nvSpPr>
          <p:cNvPr id="9219" name="コンテンツ プレースホルダ 2"/>
          <p:cNvSpPr>
            <a:spLocks noGrp="1"/>
          </p:cNvSpPr>
          <p:nvPr>
            <p:ph idx="1"/>
          </p:nvPr>
        </p:nvSpPr>
        <p:spPr>
          <a:xfrm>
            <a:off x="750277" y="984738"/>
            <a:ext cx="10796954" cy="5720862"/>
          </a:xfrm>
        </p:spPr>
        <p:txBody>
          <a:bodyPr>
            <a:normAutofit fontScale="85000" lnSpcReduction="20000"/>
          </a:bodyPr>
          <a:lstStyle/>
          <a:p>
            <a:pPr>
              <a:lnSpc>
                <a:spcPct val="150000"/>
              </a:lnSpc>
              <a:defRPr/>
            </a:pPr>
            <a:r>
              <a:rPr kumimoji="1" lang="en-US" altLang="ja-JP" dirty="0">
                <a:latin typeface="Andalus" pitchFamily="18" charset="-78"/>
                <a:cs typeface="Andalus" pitchFamily="18" charset="-78"/>
              </a:rPr>
              <a:t>Under NCCT umbrella, the Protection Working Group led by the Minister of </a:t>
            </a:r>
            <a:r>
              <a:rPr kumimoji="1" lang="en-US" altLang="ja-JP" dirty="0" err="1">
                <a:latin typeface="Andalus" pitchFamily="18" charset="-78"/>
                <a:cs typeface="Andalus" pitchFamily="18" charset="-78"/>
              </a:rPr>
              <a:t>MoSVY</a:t>
            </a:r>
            <a:r>
              <a:rPr kumimoji="1" lang="en-US" altLang="ja-JP" dirty="0">
                <a:latin typeface="Andalus" pitchFamily="18" charset="-78"/>
                <a:cs typeface="Andalus" pitchFamily="18" charset="-78"/>
              </a:rPr>
              <a:t>,</a:t>
            </a:r>
          </a:p>
          <a:p>
            <a:pPr>
              <a:lnSpc>
                <a:spcPct val="150000"/>
              </a:lnSpc>
              <a:defRPr/>
            </a:pPr>
            <a:r>
              <a:rPr lang="en-US" dirty="0">
                <a:latin typeface="Andalus" pitchFamily="18" charset="-78"/>
                <a:cs typeface="Andalus" pitchFamily="18" charset="-78"/>
              </a:rPr>
              <a:t>All victims of both internal and cross-border trafficking have been rescued, protected and supported within the process of case management by all concerned governmental institutions, IOs, local NGOs, UN agencies and private sector with respect to the Policy and the Minimum Standards for Protection of the Rights of Victims of Human Trafficking,</a:t>
            </a:r>
          </a:p>
          <a:p>
            <a:pPr>
              <a:lnSpc>
                <a:spcPct val="150000"/>
              </a:lnSpc>
              <a:defRPr/>
            </a:pPr>
            <a:r>
              <a:rPr lang="en-US" dirty="0">
                <a:latin typeface="Andalus" pitchFamily="18" charset="-78"/>
                <a:cs typeface="Andalus" pitchFamily="18" charset="-78"/>
              </a:rPr>
              <a:t>All victims have been supported, provided care, recovered and reintegrated into community. They were recovered and provided with medical check-up, counselling for life option, instant and legal support, sheltering and food, vocational training and life skills. </a:t>
            </a:r>
          </a:p>
          <a:p>
            <a:pPr marL="0" indent="0">
              <a:buNone/>
              <a:defRPr/>
            </a:pPr>
            <a:endParaRPr lang="en-US" dirty="0"/>
          </a:p>
          <a:p>
            <a:pPr>
              <a:defRPr/>
            </a:pPr>
            <a:endParaRPr kumimoji="1" lang="ja-JP" altLang="en-US" dirty="0">
              <a:cs typeface="Times New Roman" panose="02020603050405020304" pitchFamily="18" charset="0"/>
            </a:endParaRPr>
          </a:p>
        </p:txBody>
      </p:sp>
      <p:sp>
        <p:nvSpPr>
          <p:cNvPr id="1126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A0EFCDC-74FF-4A31-9671-AA9CF8F48289}" type="slidenum">
              <a:rPr lang="id-ID" altLang="ja-JP" sz="1200">
                <a:solidFill>
                  <a:srgbClr val="898989"/>
                </a:solidFill>
              </a:rPr>
              <a:pPr>
                <a:spcBef>
                  <a:spcPct val="0"/>
                </a:spcBef>
                <a:buFontTx/>
                <a:buNone/>
              </a:pPr>
              <a:t>10</a:t>
            </a:fld>
            <a:endParaRPr lang="id-ID" altLang="ja-JP" sz="1200">
              <a:solidFill>
                <a:srgbClr val="89898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5"/>
            <a:ext cx="1157489" cy="1101144"/>
          </a:xfrm>
          <a:prstGeom prst="rect">
            <a:avLst/>
          </a:prstGeom>
        </p:spPr>
      </p:pic>
    </p:spTree>
    <p:extLst>
      <p:ext uri="{BB962C8B-B14F-4D97-AF65-F5344CB8AC3E}">
        <p14:creationId xmlns:p14="http://schemas.microsoft.com/office/powerpoint/2010/main" val="4183900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96462" y="145685"/>
            <a:ext cx="8229600" cy="922337"/>
          </a:xfrm>
        </p:spPr>
        <p:txBody>
          <a:bodyPr>
            <a:normAutofit/>
          </a:bodyPr>
          <a:lstStyle/>
          <a:p>
            <a:r>
              <a:rPr lang="en-US" altLang="ja-JP" sz="3200" b="1" dirty="0" smtClean="0">
                <a:solidFill>
                  <a:srgbClr val="000099"/>
                </a:solidFill>
                <a:latin typeface="Andalus" panose="02020603050405020304" pitchFamily="18" charset="-78"/>
                <a:cs typeface="Andalus" panose="02020603050405020304" pitchFamily="18" charset="-78"/>
              </a:rPr>
              <a:t>     5.2. </a:t>
            </a:r>
            <a:r>
              <a:rPr lang="en-US" altLang="ja-JP" sz="3200" b="1" dirty="0">
                <a:solidFill>
                  <a:srgbClr val="000099"/>
                </a:solidFill>
                <a:latin typeface="Andalus" panose="02020603050405020304" pitchFamily="18" charset="-78"/>
                <a:cs typeface="Andalus" panose="02020603050405020304" pitchFamily="18" charset="-78"/>
              </a:rPr>
              <a:t>The Rights of Victims</a:t>
            </a:r>
            <a:endParaRPr lang="ja-JP" altLang="en-US" sz="3200" b="1" dirty="0">
              <a:solidFill>
                <a:srgbClr val="000099"/>
              </a:solidFill>
              <a:latin typeface="Andalus" panose="02020603050405020304" pitchFamily="18" charset="-78"/>
              <a:cs typeface="Andalus" panose="02020603050405020304" pitchFamily="18" charset="-78"/>
            </a:endParaRPr>
          </a:p>
        </p:txBody>
      </p:sp>
      <p:sp>
        <p:nvSpPr>
          <p:cNvPr id="9219" name="コンテンツ プレースホルダ 2"/>
          <p:cNvSpPr>
            <a:spLocks noGrp="1"/>
          </p:cNvSpPr>
          <p:nvPr>
            <p:ph idx="1"/>
          </p:nvPr>
        </p:nvSpPr>
        <p:spPr>
          <a:xfrm>
            <a:off x="973014" y="1057398"/>
            <a:ext cx="8733693" cy="4857750"/>
          </a:xfrm>
        </p:spPr>
        <p:txBody>
          <a:bodyPr>
            <a:normAutofit fontScale="85000" lnSpcReduction="20000"/>
          </a:bodyPr>
          <a:lstStyle/>
          <a:p>
            <a:pPr marL="0" indent="0">
              <a:buNone/>
              <a:defRPr/>
            </a:pPr>
            <a:r>
              <a:rPr kumimoji="1" lang="en-US" altLang="ja-JP" sz="3300" b="1" dirty="0">
                <a:solidFill>
                  <a:srgbClr val="000099"/>
                </a:solidFill>
                <a:latin typeface="Andalus" pitchFamily="18" charset="-78"/>
                <a:cs typeface="Andalus" pitchFamily="18" charset="-78"/>
              </a:rPr>
              <a:t>Rights of Victims (11):</a:t>
            </a:r>
          </a:p>
          <a:p>
            <a:pPr marL="514350" indent="-514350">
              <a:buAutoNum type="arabicPeriod"/>
              <a:defRPr/>
            </a:pPr>
            <a:r>
              <a:rPr lang="en-US" dirty="0">
                <a:latin typeface="Andalus" pitchFamily="18" charset="-78"/>
                <a:cs typeface="Andalus" pitchFamily="18" charset="-78"/>
              </a:rPr>
              <a:t>The right to safety and protection, </a:t>
            </a:r>
          </a:p>
          <a:p>
            <a:pPr marL="514350" indent="-514350">
              <a:buAutoNum type="arabicPeriod"/>
              <a:defRPr/>
            </a:pPr>
            <a:r>
              <a:rPr lang="en-US" dirty="0">
                <a:latin typeface="Andalus" pitchFamily="18" charset="-78"/>
                <a:cs typeface="Andalus" pitchFamily="18" charset="-78"/>
              </a:rPr>
              <a:t>The right to individual identity, </a:t>
            </a:r>
          </a:p>
          <a:p>
            <a:pPr marL="514350" indent="-514350">
              <a:buAutoNum type="arabicPeriod"/>
              <a:defRPr/>
            </a:pPr>
            <a:r>
              <a:rPr lang="en-US" dirty="0">
                <a:latin typeface="Andalus" pitchFamily="18" charset="-78"/>
                <a:cs typeface="Andalus" pitchFamily="18" charset="-78"/>
              </a:rPr>
              <a:t>The right to privacy and confidentiality, </a:t>
            </a:r>
          </a:p>
          <a:p>
            <a:pPr marL="514350" indent="-514350">
              <a:buAutoNum type="arabicPeriod"/>
              <a:defRPr/>
            </a:pPr>
            <a:r>
              <a:rPr lang="en-US" dirty="0">
                <a:latin typeface="Andalus" pitchFamily="18" charset="-78"/>
                <a:cs typeface="Andalus" pitchFamily="18" charset="-78"/>
              </a:rPr>
              <a:t>The right to dignity,</a:t>
            </a:r>
          </a:p>
          <a:p>
            <a:pPr marL="514350" indent="-514350">
              <a:buAutoNum type="arabicPeriod"/>
              <a:defRPr/>
            </a:pPr>
            <a:r>
              <a:rPr lang="en-US" dirty="0">
                <a:latin typeface="Andalus" pitchFamily="18" charset="-78"/>
                <a:cs typeface="Andalus" pitchFamily="18" charset="-78"/>
              </a:rPr>
              <a:t>The right to information, </a:t>
            </a:r>
          </a:p>
          <a:p>
            <a:pPr marL="514350" indent="-514350">
              <a:buAutoNum type="arabicPeriod"/>
              <a:defRPr/>
            </a:pPr>
            <a:r>
              <a:rPr lang="en-US" dirty="0">
                <a:latin typeface="Andalus" pitchFamily="18" charset="-78"/>
                <a:cs typeface="Andalus" pitchFamily="18" charset="-78"/>
              </a:rPr>
              <a:t>The right to services, </a:t>
            </a:r>
          </a:p>
          <a:p>
            <a:pPr marL="514350" indent="-514350">
              <a:buAutoNum type="arabicPeriod"/>
              <a:defRPr/>
            </a:pPr>
            <a:r>
              <a:rPr lang="en-US" dirty="0">
                <a:latin typeface="Andalus" pitchFamily="18" charset="-78"/>
                <a:cs typeface="Andalus" pitchFamily="18" charset="-78"/>
              </a:rPr>
              <a:t>The right to justice, </a:t>
            </a:r>
          </a:p>
          <a:p>
            <a:pPr marL="514350" indent="-514350">
              <a:buAutoNum type="arabicPeriod"/>
              <a:defRPr/>
            </a:pPr>
            <a:r>
              <a:rPr lang="en-US" dirty="0">
                <a:latin typeface="Andalus" pitchFamily="18" charset="-78"/>
                <a:cs typeface="Andalus" pitchFamily="18" charset="-78"/>
              </a:rPr>
              <a:t>The right to normality, </a:t>
            </a:r>
          </a:p>
          <a:p>
            <a:pPr marL="514350" indent="-514350">
              <a:buAutoNum type="arabicPeriod"/>
              <a:defRPr/>
            </a:pPr>
            <a:r>
              <a:rPr lang="en-US" dirty="0">
                <a:latin typeface="Andalus" pitchFamily="18" charset="-78"/>
                <a:cs typeface="Andalus" pitchFamily="18" charset="-78"/>
              </a:rPr>
              <a:t>The right to participation, </a:t>
            </a:r>
          </a:p>
          <a:p>
            <a:pPr marL="514350" indent="-514350">
              <a:buAutoNum type="arabicPeriod"/>
              <a:defRPr/>
            </a:pPr>
            <a:r>
              <a:rPr lang="en-US" dirty="0">
                <a:latin typeface="Andalus" pitchFamily="18" charset="-78"/>
                <a:cs typeface="Andalus" pitchFamily="18" charset="-78"/>
              </a:rPr>
              <a:t>The right to decision-making and </a:t>
            </a:r>
          </a:p>
          <a:p>
            <a:pPr marL="514350" indent="-514350">
              <a:buAutoNum type="arabicPeriod"/>
              <a:defRPr/>
            </a:pPr>
            <a:r>
              <a:rPr lang="en-US" dirty="0">
                <a:latin typeface="Andalus" pitchFamily="18" charset="-78"/>
                <a:cs typeface="Andalus" pitchFamily="18" charset="-78"/>
              </a:rPr>
              <a:t>The right to freedom of movement. </a:t>
            </a:r>
            <a:endParaRPr kumimoji="1" lang="ja-JP" altLang="en-US" dirty="0">
              <a:latin typeface="Andalus" pitchFamily="18" charset="-78"/>
              <a:cs typeface="Andalus" pitchFamily="18" charset="-78"/>
            </a:endParaRPr>
          </a:p>
        </p:txBody>
      </p:sp>
      <p:sp>
        <p:nvSpPr>
          <p:cNvPr id="1126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A0EFCDC-74FF-4A31-9671-AA9CF8F48289}" type="slidenum">
              <a:rPr lang="id-ID" altLang="ja-JP" sz="1200">
                <a:solidFill>
                  <a:srgbClr val="898989"/>
                </a:solidFill>
              </a:rPr>
              <a:pPr>
                <a:spcBef>
                  <a:spcPct val="0"/>
                </a:spcBef>
                <a:buFontTx/>
                <a:buNone/>
              </a:pPr>
              <a:t>11</a:t>
            </a:fld>
            <a:endParaRPr lang="id-ID" altLang="ja-JP" sz="1200">
              <a:solidFill>
                <a:srgbClr val="89898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1122672" cy="1068022"/>
          </a:xfrm>
          <a:prstGeom prst="rect">
            <a:avLst/>
          </a:prstGeom>
        </p:spPr>
      </p:pic>
    </p:spTree>
    <p:extLst>
      <p:ext uri="{BB962C8B-B14F-4D97-AF65-F5344CB8AC3E}">
        <p14:creationId xmlns:p14="http://schemas.microsoft.com/office/powerpoint/2010/main" val="2766102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0"/>
            <a:ext cx="11758247" cy="1325563"/>
          </a:xfrm>
        </p:spPr>
        <p:txBody>
          <a:bodyPr>
            <a:normAutofit/>
          </a:bodyPr>
          <a:lstStyle/>
          <a:p>
            <a:r>
              <a:rPr lang="en-US" altLang="ja-JP" sz="2800" b="1" dirty="0" smtClean="0">
                <a:solidFill>
                  <a:srgbClr val="000099"/>
                </a:solidFill>
                <a:latin typeface="Andalus" panose="02020603050405020304" pitchFamily="18" charset="-78"/>
                <a:cs typeface="Andalus" panose="02020603050405020304" pitchFamily="18" charset="-78"/>
              </a:rPr>
              <a:t>            </a:t>
            </a:r>
            <a:r>
              <a:rPr lang="en-US" altLang="ja-JP" sz="3200" b="1" dirty="0" smtClean="0">
                <a:solidFill>
                  <a:srgbClr val="000099"/>
                </a:solidFill>
                <a:latin typeface="Andalus" panose="02020603050405020304" pitchFamily="18" charset="-78"/>
                <a:cs typeface="Andalus" panose="02020603050405020304" pitchFamily="18" charset="-78"/>
              </a:rPr>
              <a:t>6</a:t>
            </a:r>
            <a:r>
              <a:rPr lang="en-US" altLang="ja-JP" sz="3200" b="1" dirty="0">
                <a:solidFill>
                  <a:srgbClr val="000099"/>
                </a:solidFill>
                <a:latin typeface="Andalus" panose="02020603050405020304" pitchFamily="18" charset="-78"/>
                <a:cs typeface="Andalus" panose="02020603050405020304" pitchFamily="18" charset="-78"/>
              </a:rPr>
              <a:t>. Service Provision and Resources on Social Reintegr</a:t>
            </a:r>
            <a:r>
              <a:rPr lang="en-US" altLang="ja-JP" sz="4000" b="1" dirty="0">
                <a:solidFill>
                  <a:srgbClr val="000099"/>
                </a:solidFill>
                <a:latin typeface="Andalus" panose="02020603050405020304" pitchFamily="18" charset="-78"/>
                <a:cs typeface="Andalus" panose="02020603050405020304" pitchFamily="18" charset="-78"/>
              </a:rPr>
              <a:t>ation </a:t>
            </a:r>
            <a:endParaRPr lang="en-US" sz="3600" b="1" dirty="0">
              <a:solidFill>
                <a:srgbClr val="000099"/>
              </a:solidFill>
            </a:endParaRPr>
          </a:p>
        </p:txBody>
      </p:sp>
      <p:sp>
        <p:nvSpPr>
          <p:cNvPr id="3" name="Content Placeholder 2"/>
          <p:cNvSpPr>
            <a:spLocks noGrp="1"/>
          </p:cNvSpPr>
          <p:nvPr>
            <p:ph idx="1"/>
          </p:nvPr>
        </p:nvSpPr>
        <p:spPr>
          <a:xfrm>
            <a:off x="685801" y="1005008"/>
            <a:ext cx="11013830" cy="5536470"/>
          </a:xfrm>
        </p:spPr>
        <p:txBody>
          <a:bodyPr>
            <a:normAutofit fontScale="92500" lnSpcReduction="10000"/>
          </a:bodyPr>
          <a:lstStyle/>
          <a:p>
            <a:pPr>
              <a:lnSpc>
                <a:spcPct val="150000"/>
              </a:lnSpc>
            </a:pPr>
            <a:r>
              <a:rPr lang="en-US" altLang="ja-JP" dirty="0" err="1">
                <a:latin typeface="Andalus" pitchFamily="18" charset="-78"/>
                <a:cs typeface="Andalus" pitchFamily="18" charset="-78"/>
              </a:rPr>
              <a:t>MoSVY</a:t>
            </a:r>
            <a:r>
              <a:rPr lang="en-US" altLang="ja-JP" dirty="0">
                <a:latin typeface="Andalus" pitchFamily="18" charset="-78"/>
                <a:cs typeface="Andalus" pitchFamily="18" charset="-78"/>
              </a:rPr>
              <a:t> is the Chair of Protection Working Group and responsible for service provision and social reintegration of victims,</a:t>
            </a:r>
          </a:p>
          <a:p>
            <a:pPr>
              <a:lnSpc>
                <a:spcPct val="150000"/>
              </a:lnSpc>
            </a:pPr>
            <a:r>
              <a:rPr lang="en-US" altLang="ja-JP" dirty="0" err="1">
                <a:latin typeface="Andalus" pitchFamily="18" charset="-78"/>
                <a:cs typeface="Andalus" pitchFamily="18" charset="-78"/>
              </a:rPr>
              <a:t>MoSVY</a:t>
            </a:r>
            <a:r>
              <a:rPr lang="en-US" altLang="ja-JP" dirty="0">
                <a:latin typeface="Andalus" pitchFamily="18" charset="-78"/>
                <a:cs typeface="Andalus" pitchFamily="18" charset="-78"/>
              </a:rPr>
              <a:t> cooperates with other relevant government institutions and NGOs for making sure victims’ rights respected, victims provided services, rehabilitated and reintegrated into community,</a:t>
            </a:r>
          </a:p>
          <a:p>
            <a:pPr>
              <a:lnSpc>
                <a:spcPct val="150000"/>
              </a:lnSpc>
            </a:pPr>
            <a:r>
              <a:rPr lang="en-US" altLang="ja-JP" dirty="0" err="1">
                <a:latin typeface="Andalus" pitchFamily="18" charset="-78"/>
                <a:cs typeface="Andalus" pitchFamily="18" charset="-78"/>
              </a:rPr>
              <a:t>MoJ</a:t>
            </a:r>
            <a:r>
              <a:rPr lang="en-US" altLang="ja-JP" dirty="0">
                <a:latin typeface="Andalus" pitchFamily="18" charset="-78"/>
                <a:cs typeface="Andalus" pitchFamily="18" charset="-78"/>
              </a:rPr>
              <a:t> is responsible for proving legal assistance by collaborating with other concerned government institutions, UN agencies and NGOs,</a:t>
            </a:r>
          </a:p>
          <a:p>
            <a:pPr>
              <a:lnSpc>
                <a:spcPct val="150000"/>
              </a:lnSpc>
            </a:pPr>
            <a:r>
              <a:rPr lang="en-US" altLang="ja-JP" dirty="0" err="1">
                <a:latin typeface="Andalus" pitchFamily="18" charset="-78"/>
                <a:cs typeface="Andalus" pitchFamily="18" charset="-78"/>
              </a:rPr>
              <a:t>MoSVY</a:t>
            </a:r>
            <a:r>
              <a:rPr lang="en-US" altLang="ja-JP" dirty="0">
                <a:latin typeface="Andalus" pitchFamily="18" charset="-78"/>
                <a:cs typeface="Andalus" pitchFamily="18" charset="-78"/>
              </a:rPr>
              <a:t> coordinates with other concerned government institutions, UN agencies and NGOs for providing social assistance to victims.</a:t>
            </a:r>
          </a:p>
          <a:p>
            <a:endParaRPr lang="en-US" altLang="ja-JP" dirty="0">
              <a:latin typeface="Andalus" pitchFamily="18" charset="-78"/>
              <a:cs typeface="Andalus" pitchFamily="18" charset="-78"/>
            </a:endParaRPr>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12</a:t>
            </a:fld>
            <a:endParaRPr kumimoji="1" lang="ja-JP" alt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1019619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5074"/>
            <a:ext cx="10515600" cy="553792"/>
          </a:xfrm>
        </p:spPr>
        <p:txBody>
          <a:bodyPr>
            <a:normAutofit fontScale="90000"/>
          </a:bodyPr>
          <a:lstStyle/>
          <a:p>
            <a:r>
              <a:rPr lang="en-US" altLang="ja-JP" b="1" dirty="0" smtClean="0">
                <a:solidFill>
                  <a:srgbClr val="000099"/>
                </a:solidFill>
                <a:latin typeface="Andalus" panose="02020603050405020304" pitchFamily="18" charset="-78"/>
                <a:cs typeface="Andalus" panose="02020603050405020304" pitchFamily="18" charset="-78"/>
              </a:rPr>
              <a:t>    6.1.Case </a:t>
            </a:r>
            <a:r>
              <a:rPr lang="en-US" altLang="ja-JP" b="1" dirty="0">
                <a:solidFill>
                  <a:srgbClr val="000099"/>
                </a:solidFill>
                <a:latin typeface="Andalus" panose="02020603050405020304" pitchFamily="18" charset="-78"/>
                <a:cs typeface="Andalus" panose="02020603050405020304" pitchFamily="18" charset="-78"/>
              </a:rPr>
              <a:t>Management</a:t>
            </a:r>
            <a:endParaRPr lang="en-US" dirty="0"/>
          </a:p>
        </p:txBody>
      </p:sp>
      <p:sp>
        <p:nvSpPr>
          <p:cNvPr id="3" name="Content Placeholder 2"/>
          <p:cNvSpPr>
            <a:spLocks noGrp="1"/>
          </p:cNvSpPr>
          <p:nvPr>
            <p:ph idx="1"/>
          </p:nvPr>
        </p:nvSpPr>
        <p:spPr>
          <a:xfrm>
            <a:off x="838200" y="1191296"/>
            <a:ext cx="10515600" cy="5075819"/>
          </a:xfrm>
        </p:spPr>
        <p:txBody>
          <a:bodyPr>
            <a:normAutofit fontScale="47500" lnSpcReduction="20000"/>
          </a:bodyPr>
          <a:lstStyle/>
          <a:p>
            <a:pPr marL="0" indent="0">
              <a:buNone/>
              <a:defRPr/>
            </a:pPr>
            <a:r>
              <a:rPr lang="en-US" altLang="ja-JP" sz="4400" b="1" dirty="0">
                <a:solidFill>
                  <a:srgbClr val="000099"/>
                </a:solidFill>
                <a:latin typeface="Andalus" pitchFamily="18" charset="-78"/>
                <a:cs typeface="Andalus" pitchFamily="18" charset="-78"/>
              </a:rPr>
              <a:t>Case Management Steps (10)</a:t>
            </a:r>
            <a:endParaRPr lang="en-US" altLang="ja-JP" sz="3200" b="1" dirty="0">
              <a:solidFill>
                <a:srgbClr val="000099"/>
              </a:solidFill>
              <a:latin typeface="Andalus" pitchFamily="18" charset="-78"/>
              <a:cs typeface="Andalus" pitchFamily="18" charset="-78"/>
            </a:endParaRPr>
          </a:p>
          <a:p>
            <a:pPr marL="0" indent="0">
              <a:lnSpc>
                <a:spcPct val="120000"/>
              </a:lnSpc>
              <a:spcBef>
                <a:spcPts val="1800"/>
              </a:spcBef>
              <a:buNone/>
              <a:defRPr/>
            </a:pPr>
            <a:r>
              <a:rPr lang="en-US" sz="3300" dirty="0">
                <a:latin typeface="Andalus" pitchFamily="18" charset="-78"/>
                <a:cs typeface="Andalus" pitchFamily="18" charset="-78"/>
              </a:rPr>
              <a:t>The case management process provides a framework for services providers so they can maximize their effectiveness in helping the victims. There are10 steps:</a:t>
            </a:r>
          </a:p>
          <a:p>
            <a:pPr marL="514350" indent="-514350">
              <a:lnSpc>
                <a:spcPct val="120000"/>
              </a:lnSpc>
              <a:buAutoNum type="arabicPeriod"/>
              <a:defRPr/>
            </a:pPr>
            <a:r>
              <a:rPr lang="en-US" sz="3300" dirty="0" smtClean="0">
                <a:cs typeface="Andalus" panose="02020603050405020304"/>
              </a:rPr>
              <a:t>victim identification</a:t>
            </a:r>
            <a:r>
              <a:rPr lang="en-US" sz="3300" dirty="0" smtClean="0">
                <a:latin typeface="Andalus" pitchFamily="18" charset="-78"/>
                <a:cs typeface="Andalus" pitchFamily="18" charset="-78"/>
              </a:rPr>
              <a:t>, </a:t>
            </a:r>
            <a:endParaRPr lang="en-US" sz="3300" dirty="0">
              <a:latin typeface="Andalus" pitchFamily="18" charset="-78"/>
              <a:cs typeface="Andalus" pitchFamily="18" charset="-78"/>
            </a:endParaRPr>
          </a:p>
          <a:p>
            <a:pPr marL="514350" indent="-514350">
              <a:lnSpc>
                <a:spcPct val="120000"/>
              </a:lnSpc>
              <a:buAutoNum type="arabicPeriod"/>
              <a:defRPr/>
            </a:pPr>
            <a:r>
              <a:rPr lang="en-US" sz="3300" dirty="0">
                <a:latin typeface="Andalus" pitchFamily="18" charset="-78"/>
                <a:cs typeface="Andalus" pitchFamily="18" charset="-78"/>
              </a:rPr>
              <a:t>crisis </a:t>
            </a:r>
            <a:r>
              <a:rPr lang="en-US" sz="3300" dirty="0" smtClean="0">
                <a:latin typeface="Andalus" pitchFamily="18" charset="-78"/>
                <a:cs typeface="Andalus" pitchFamily="18" charset="-78"/>
              </a:rPr>
              <a:t>intervention</a:t>
            </a:r>
            <a:r>
              <a:rPr lang="en-US" sz="3300" dirty="0">
                <a:latin typeface="Andalus" pitchFamily="18" charset="-78"/>
                <a:cs typeface="Andalus" pitchFamily="18" charset="-78"/>
              </a:rPr>
              <a:t>, </a:t>
            </a:r>
          </a:p>
          <a:p>
            <a:pPr marL="514350" indent="-514350">
              <a:lnSpc>
                <a:spcPct val="120000"/>
              </a:lnSpc>
              <a:buAutoNum type="arabicPeriod"/>
              <a:defRPr/>
            </a:pPr>
            <a:r>
              <a:rPr lang="en-US" sz="3300" dirty="0">
                <a:latin typeface="Andalus" pitchFamily="18" charset="-78"/>
                <a:cs typeface="Andalus" pitchFamily="18" charset="-78"/>
              </a:rPr>
              <a:t>referral, </a:t>
            </a:r>
          </a:p>
          <a:p>
            <a:pPr marL="514350" indent="-514350">
              <a:lnSpc>
                <a:spcPct val="120000"/>
              </a:lnSpc>
              <a:buAutoNum type="arabicPeriod"/>
              <a:defRPr/>
            </a:pPr>
            <a:r>
              <a:rPr lang="en-US" sz="3300" dirty="0">
                <a:latin typeface="Andalus" pitchFamily="18" charset="-78"/>
                <a:cs typeface="Andalus" pitchFamily="18" charset="-78"/>
              </a:rPr>
              <a:t>reception, </a:t>
            </a:r>
          </a:p>
          <a:p>
            <a:pPr marL="514350" indent="-514350">
              <a:lnSpc>
                <a:spcPct val="120000"/>
              </a:lnSpc>
              <a:buAutoNum type="arabicPeriod"/>
              <a:defRPr/>
            </a:pPr>
            <a:r>
              <a:rPr lang="en-US" sz="3300" dirty="0">
                <a:latin typeface="Andalus" pitchFamily="18" charset="-78"/>
                <a:cs typeface="Andalus" pitchFamily="18" charset="-78"/>
              </a:rPr>
              <a:t>case planning, </a:t>
            </a:r>
          </a:p>
          <a:p>
            <a:pPr marL="514350" indent="-514350">
              <a:lnSpc>
                <a:spcPct val="120000"/>
              </a:lnSpc>
              <a:buAutoNum type="arabicPeriod"/>
              <a:defRPr/>
            </a:pPr>
            <a:r>
              <a:rPr lang="en-US" sz="3300" dirty="0">
                <a:latin typeface="Andalus" pitchFamily="18" charset="-78"/>
                <a:cs typeface="Andalus" pitchFamily="18" charset="-78"/>
              </a:rPr>
              <a:t>assessment, </a:t>
            </a:r>
          </a:p>
          <a:p>
            <a:pPr marL="514350" indent="-514350">
              <a:lnSpc>
                <a:spcPct val="120000"/>
              </a:lnSpc>
              <a:buAutoNum type="arabicPeriod"/>
              <a:defRPr/>
            </a:pPr>
            <a:r>
              <a:rPr lang="en-US" sz="3300" dirty="0">
                <a:latin typeface="Andalus" pitchFamily="18" charset="-78"/>
                <a:cs typeface="Andalus" pitchFamily="18" charset="-78"/>
              </a:rPr>
              <a:t>recovery, </a:t>
            </a:r>
          </a:p>
          <a:p>
            <a:pPr marL="514350" indent="-514350">
              <a:lnSpc>
                <a:spcPct val="120000"/>
              </a:lnSpc>
              <a:buAutoNum type="arabicPeriod"/>
              <a:defRPr/>
            </a:pPr>
            <a:r>
              <a:rPr lang="en-US" sz="3300" dirty="0">
                <a:latin typeface="Andalus" pitchFamily="18" charset="-78"/>
                <a:cs typeface="Andalus" pitchFamily="18" charset="-78"/>
              </a:rPr>
              <a:t>reintegration, </a:t>
            </a:r>
          </a:p>
          <a:p>
            <a:pPr marL="514350" indent="-514350">
              <a:lnSpc>
                <a:spcPct val="120000"/>
              </a:lnSpc>
              <a:buAutoNum type="arabicPeriod"/>
              <a:defRPr/>
            </a:pPr>
            <a:r>
              <a:rPr lang="en-US" sz="3300" dirty="0">
                <a:latin typeface="Andalus" pitchFamily="18" charset="-78"/>
                <a:cs typeface="Andalus" pitchFamily="18" charset="-78"/>
              </a:rPr>
              <a:t>follow-up and </a:t>
            </a:r>
          </a:p>
          <a:p>
            <a:pPr marL="514350" indent="-514350">
              <a:lnSpc>
                <a:spcPct val="120000"/>
              </a:lnSpc>
              <a:buAutoNum type="arabicPeriod"/>
              <a:defRPr/>
            </a:pPr>
            <a:r>
              <a:rPr lang="en-US" sz="3300" dirty="0">
                <a:latin typeface="Andalus" pitchFamily="18" charset="-78"/>
                <a:cs typeface="Andalus" pitchFamily="18" charset="-78"/>
              </a:rPr>
              <a:t>case closure</a:t>
            </a:r>
          </a:p>
          <a:p>
            <a:endParaRPr lang="en-US" dirty="0"/>
          </a:p>
        </p:txBody>
      </p:sp>
      <p:sp>
        <p:nvSpPr>
          <p:cNvPr id="4" name="Footer Placeholder 3"/>
          <p:cNvSpPr>
            <a:spLocks noGrp="1"/>
          </p:cNvSpPr>
          <p:nvPr>
            <p:ph type="ftr" sz="quarter" idx="11"/>
          </p:nvPr>
        </p:nvSpPr>
        <p:spPr/>
        <p:txBody>
          <a:bodyPr/>
          <a:lstStyle/>
          <a:p>
            <a:r>
              <a:rPr kumimoji="1" lang="en-US" altLang="ja-JP" smtClean="0"/>
              <a:t>2016 Seminar on Promotion of networking among countries on Anti-Trafficking </a:t>
            </a:r>
            <a:endParaRPr kumimoji="1" lang="ja-JP" altLang="en-US"/>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13</a:t>
            </a:fld>
            <a:endParaRPr kumimoji="1" lang="ja-JP" alt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17"/>
            <a:ext cx="1157489" cy="1101144"/>
          </a:xfrm>
          <a:prstGeom prst="rect">
            <a:avLst/>
          </a:prstGeom>
        </p:spPr>
      </p:pic>
    </p:spTree>
    <p:extLst>
      <p:ext uri="{BB962C8B-B14F-4D97-AF65-F5344CB8AC3E}">
        <p14:creationId xmlns:p14="http://schemas.microsoft.com/office/powerpoint/2010/main" val="157298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altLang="ja-JP" sz="4000" b="1" dirty="0" smtClean="0">
                <a:solidFill>
                  <a:srgbClr val="000099"/>
                </a:solidFill>
                <a:latin typeface="Andalus" panose="02020603050405020304" pitchFamily="18" charset="-78"/>
                <a:cs typeface="Andalus" panose="02020603050405020304" pitchFamily="18" charset="-78"/>
              </a:rPr>
              <a:t>   7.Case </a:t>
            </a:r>
            <a:r>
              <a:rPr lang="en-US" altLang="ja-JP" sz="4000" b="1" dirty="0">
                <a:solidFill>
                  <a:srgbClr val="000099"/>
                </a:solidFill>
                <a:latin typeface="Andalus" panose="02020603050405020304" pitchFamily="18" charset="-78"/>
                <a:cs typeface="Andalus" panose="02020603050405020304" pitchFamily="18" charset="-78"/>
              </a:rPr>
              <a:t>of “Successful” Social Reintegration</a:t>
            </a:r>
            <a:endParaRPr lang="en-US" sz="4000" b="1" dirty="0">
              <a:solidFill>
                <a:srgbClr val="000099"/>
              </a:solidFill>
            </a:endParaRPr>
          </a:p>
        </p:txBody>
      </p:sp>
      <p:sp>
        <p:nvSpPr>
          <p:cNvPr id="3" name="Content Placeholder 2"/>
          <p:cNvSpPr>
            <a:spLocks noGrp="1"/>
          </p:cNvSpPr>
          <p:nvPr>
            <p:ph idx="1"/>
          </p:nvPr>
        </p:nvSpPr>
        <p:spPr>
          <a:xfrm>
            <a:off x="550984" y="1139823"/>
            <a:ext cx="11090031" cy="4906283"/>
          </a:xfrm>
        </p:spPr>
        <p:txBody>
          <a:bodyPr>
            <a:normAutofit fontScale="92500" lnSpcReduction="20000"/>
          </a:bodyPr>
          <a:lstStyle/>
          <a:p>
            <a:pPr marL="0" indent="0">
              <a:buNone/>
            </a:pPr>
            <a:r>
              <a:rPr lang="en-GB" sz="3200" b="1" dirty="0" smtClean="0">
                <a:solidFill>
                  <a:srgbClr val="000099"/>
                </a:solidFill>
                <a:cs typeface="Andalus" panose="02020603050405020304"/>
              </a:rPr>
              <a:t>7.1. Background of </a:t>
            </a:r>
            <a:r>
              <a:rPr lang="en-GB" sz="3200" b="1" dirty="0" err="1" smtClean="0">
                <a:solidFill>
                  <a:srgbClr val="000099"/>
                </a:solidFill>
                <a:cs typeface="Andalus" panose="02020603050405020304"/>
              </a:rPr>
              <a:t>Sophea</a:t>
            </a:r>
            <a:r>
              <a:rPr lang="en-GB" sz="3200" b="1" dirty="0" smtClean="0">
                <a:solidFill>
                  <a:srgbClr val="000099"/>
                </a:solidFill>
                <a:cs typeface="Andalus" panose="02020603050405020304"/>
              </a:rPr>
              <a:t>:</a:t>
            </a:r>
          </a:p>
          <a:p>
            <a:pPr>
              <a:lnSpc>
                <a:spcPct val="150000"/>
              </a:lnSpc>
            </a:pPr>
            <a:r>
              <a:rPr lang="en-GB" dirty="0" smtClean="0">
                <a:cs typeface="Andalus" panose="02020603050405020304"/>
              </a:rPr>
              <a:t>34 years old lady who had worked for a garment factory in Phnom Penh </a:t>
            </a:r>
          </a:p>
          <a:p>
            <a:pPr>
              <a:lnSpc>
                <a:spcPct val="150000"/>
              </a:lnSpc>
            </a:pPr>
            <a:r>
              <a:rPr lang="en-GB" dirty="0" smtClean="0">
                <a:cs typeface="Andalus" panose="02020603050405020304"/>
              </a:rPr>
              <a:t>She </a:t>
            </a:r>
            <a:r>
              <a:rPr lang="en-GB" dirty="0">
                <a:cs typeface="Andalus" panose="02020603050405020304"/>
              </a:rPr>
              <a:t>was convinced by a broker to marry a Chinese man in China for better income, </a:t>
            </a:r>
          </a:p>
          <a:p>
            <a:pPr>
              <a:lnSpc>
                <a:spcPct val="150000"/>
              </a:lnSpc>
            </a:pPr>
            <a:r>
              <a:rPr lang="en-GB" dirty="0">
                <a:cs typeface="Andalus" panose="02020603050405020304"/>
              </a:rPr>
              <a:t>Her travel to China  through Vietnam was arranged by a broker, </a:t>
            </a:r>
          </a:p>
          <a:p>
            <a:pPr>
              <a:lnSpc>
                <a:spcPct val="150000"/>
              </a:lnSpc>
            </a:pPr>
            <a:r>
              <a:rPr lang="en-GB" dirty="0">
                <a:cs typeface="Andalus" panose="02020603050405020304"/>
              </a:rPr>
              <a:t>In Vietnam she  was  arrested by the police  and jailed for 5 days,</a:t>
            </a:r>
          </a:p>
          <a:p>
            <a:pPr>
              <a:lnSpc>
                <a:spcPct val="150000"/>
              </a:lnSpc>
            </a:pPr>
            <a:r>
              <a:rPr lang="en-GB" dirty="0">
                <a:cs typeface="Andalus" panose="02020603050405020304"/>
              </a:rPr>
              <a:t>She was repatriated to Cambodia with facilitation of </a:t>
            </a:r>
            <a:r>
              <a:rPr lang="en-GB" dirty="0" err="1">
                <a:cs typeface="Andalus" panose="02020603050405020304"/>
              </a:rPr>
              <a:t>MoSVY</a:t>
            </a:r>
            <a:r>
              <a:rPr lang="en-GB" dirty="0">
                <a:cs typeface="Andalus" panose="02020603050405020304"/>
              </a:rPr>
              <a:t> and </a:t>
            </a:r>
            <a:r>
              <a:rPr lang="en-GB" dirty="0" err="1">
                <a:cs typeface="Andalus" panose="02020603050405020304"/>
              </a:rPr>
              <a:t>Chab</a:t>
            </a:r>
            <a:r>
              <a:rPr lang="en-GB" dirty="0">
                <a:cs typeface="Andalus" panose="02020603050405020304"/>
              </a:rPr>
              <a:t> Dai Coalition</a:t>
            </a:r>
            <a:r>
              <a:rPr lang="en-GB" dirty="0"/>
              <a:t>.</a:t>
            </a:r>
          </a:p>
          <a:p>
            <a:pPr marL="0" indent="0">
              <a:buNone/>
            </a:pPr>
            <a:endParaRPr lang="en-GB" sz="4000" dirty="0"/>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14</a:t>
            </a:fld>
            <a:endParaRPr kumimoji="1" lang="ja-JP" alt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8679"/>
            <a:ext cx="1157489" cy="1101144"/>
          </a:xfrm>
          <a:prstGeom prst="rect">
            <a:avLst/>
          </a:prstGeom>
        </p:spPr>
      </p:pic>
    </p:spTree>
    <p:extLst>
      <p:ext uri="{BB962C8B-B14F-4D97-AF65-F5344CB8AC3E}">
        <p14:creationId xmlns:p14="http://schemas.microsoft.com/office/powerpoint/2010/main" val="4143680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14" y="0"/>
            <a:ext cx="11217310" cy="1325563"/>
          </a:xfrm>
        </p:spPr>
        <p:txBody>
          <a:bodyPr>
            <a:normAutofit/>
          </a:bodyPr>
          <a:lstStyle/>
          <a:p>
            <a:r>
              <a:rPr lang="en-US" altLang="ja-JP" sz="3600" b="1" dirty="0" smtClean="0">
                <a:solidFill>
                  <a:srgbClr val="000099"/>
                </a:solidFill>
                <a:latin typeface="Andalus" panose="02020603050405020304" pitchFamily="18" charset="-78"/>
                <a:cs typeface="Andalus" panose="02020603050405020304" pitchFamily="18" charset="-78"/>
              </a:rPr>
              <a:t>      7. </a:t>
            </a:r>
            <a:r>
              <a:rPr lang="en-US" altLang="ja-JP" sz="3600" b="1" dirty="0">
                <a:solidFill>
                  <a:srgbClr val="000099"/>
                </a:solidFill>
                <a:latin typeface="Andalus" panose="02020603050405020304" pitchFamily="18" charset="-78"/>
                <a:cs typeface="Andalus" panose="02020603050405020304" pitchFamily="18" charset="-78"/>
              </a:rPr>
              <a:t>Case of “Successful” Social Reintegration (cont’d 1)</a:t>
            </a:r>
            <a:endParaRPr lang="en-US" sz="3600" b="1" dirty="0">
              <a:solidFill>
                <a:srgbClr val="000099"/>
              </a:solidFill>
            </a:endParaRPr>
          </a:p>
        </p:txBody>
      </p:sp>
      <p:sp>
        <p:nvSpPr>
          <p:cNvPr id="3" name="Content Placeholder 2"/>
          <p:cNvSpPr>
            <a:spLocks noGrp="1"/>
          </p:cNvSpPr>
          <p:nvPr>
            <p:ph idx="1"/>
          </p:nvPr>
        </p:nvSpPr>
        <p:spPr>
          <a:xfrm>
            <a:off x="566476" y="1325563"/>
            <a:ext cx="11059048" cy="5395912"/>
          </a:xfrm>
        </p:spPr>
        <p:txBody>
          <a:bodyPr>
            <a:normAutofit fontScale="62500" lnSpcReduction="20000"/>
          </a:bodyPr>
          <a:lstStyle/>
          <a:p>
            <a:pPr marL="0" indent="0">
              <a:buNone/>
            </a:pPr>
            <a:r>
              <a:rPr lang="en-GB" sz="5100" b="1" dirty="0" smtClean="0">
                <a:solidFill>
                  <a:srgbClr val="000099"/>
                </a:solidFill>
              </a:rPr>
              <a:t>7.2. Social </a:t>
            </a:r>
            <a:r>
              <a:rPr lang="en-GB" sz="5100" b="1" dirty="0">
                <a:solidFill>
                  <a:srgbClr val="000099"/>
                </a:solidFill>
              </a:rPr>
              <a:t>Reintegration:</a:t>
            </a:r>
          </a:p>
          <a:p>
            <a:pPr>
              <a:lnSpc>
                <a:spcPct val="170000"/>
              </a:lnSpc>
            </a:pPr>
            <a:r>
              <a:rPr lang="en-GB" sz="4000" dirty="0" err="1"/>
              <a:t>Sopheap</a:t>
            </a:r>
            <a:r>
              <a:rPr lang="en-GB" sz="4000" dirty="0"/>
              <a:t> was referred to the RAP Community Home for recovery,</a:t>
            </a:r>
          </a:p>
          <a:p>
            <a:pPr>
              <a:lnSpc>
                <a:spcPct val="170000"/>
              </a:lnSpc>
            </a:pPr>
            <a:r>
              <a:rPr lang="en-GB" sz="4000" dirty="0"/>
              <a:t>She had health problems with teeth, stomach ache and digestive system, </a:t>
            </a:r>
          </a:p>
          <a:p>
            <a:pPr>
              <a:lnSpc>
                <a:spcPct val="170000"/>
              </a:lnSpc>
            </a:pPr>
            <a:r>
              <a:rPr lang="en-GB" sz="4000" dirty="0" err="1"/>
              <a:t>Sopheap</a:t>
            </a:r>
            <a:r>
              <a:rPr lang="en-GB" sz="4000" dirty="0"/>
              <a:t> received counselling and regular treatment, </a:t>
            </a:r>
          </a:p>
          <a:p>
            <a:pPr>
              <a:lnSpc>
                <a:spcPct val="170000"/>
              </a:lnSpc>
            </a:pPr>
            <a:r>
              <a:rPr lang="en-GB" sz="4000" dirty="0" smtClean="0">
                <a:cs typeface="Andalus" panose="02020603050405020304"/>
              </a:rPr>
              <a:t>She </a:t>
            </a:r>
            <a:r>
              <a:rPr lang="en-GB" sz="4000" dirty="0">
                <a:cs typeface="Andalus" panose="02020603050405020304"/>
              </a:rPr>
              <a:t>attended vocational training in sewing skills and life skills,</a:t>
            </a:r>
          </a:p>
          <a:p>
            <a:pPr>
              <a:lnSpc>
                <a:spcPct val="170000"/>
              </a:lnSpc>
            </a:pPr>
            <a:r>
              <a:rPr lang="en-GB" sz="4000" dirty="0">
                <a:cs typeface="Andalus" panose="02020603050405020304"/>
              </a:rPr>
              <a:t>She is a tailor staff in a Dress Making design shop and earns at least $</a:t>
            </a:r>
            <a:r>
              <a:rPr lang="en-GB" sz="4000" dirty="0" smtClean="0">
                <a:cs typeface="Andalus" panose="02020603050405020304"/>
              </a:rPr>
              <a:t>200/month</a:t>
            </a:r>
          </a:p>
          <a:p>
            <a:pPr>
              <a:lnSpc>
                <a:spcPct val="170000"/>
              </a:lnSpc>
            </a:pPr>
            <a:r>
              <a:rPr lang="en-GB" sz="4000" dirty="0"/>
              <a:t>She was reintegrated into her family with reintegration support package, </a:t>
            </a:r>
          </a:p>
          <a:p>
            <a:pPr>
              <a:lnSpc>
                <a:spcPct val="170000"/>
              </a:lnSpc>
            </a:pPr>
            <a:endParaRPr lang="en-GB" sz="4000" dirty="0" smtClean="0"/>
          </a:p>
          <a:p>
            <a:pPr>
              <a:lnSpc>
                <a:spcPct val="170000"/>
              </a:lnSpc>
            </a:pPr>
            <a:endParaRPr lang="en-GB" sz="4000" dirty="0"/>
          </a:p>
          <a:p>
            <a:pPr marL="0" indent="0">
              <a:buNone/>
            </a:pPr>
            <a:endParaRPr lang="en-GB" sz="4000" dirty="0"/>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15</a:t>
            </a:fld>
            <a:endParaRPr kumimoji="1" lang="ja-JP" alt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1776772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82" y="0"/>
            <a:ext cx="11414927" cy="1325563"/>
          </a:xfrm>
        </p:spPr>
        <p:txBody>
          <a:bodyPr>
            <a:normAutofit/>
          </a:bodyPr>
          <a:lstStyle/>
          <a:p>
            <a:r>
              <a:rPr lang="en-US" altLang="ja-JP" sz="3600" b="1" dirty="0" smtClean="0">
                <a:solidFill>
                  <a:srgbClr val="000099"/>
                </a:solidFill>
                <a:latin typeface="Andalus" panose="02020603050405020304" pitchFamily="18" charset="-78"/>
                <a:cs typeface="Andalus" panose="02020603050405020304" pitchFamily="18" charset="-78"/>
              </a:rPr>
              <a:t>       7</a:t>
            </a:r>
            <a:r>
              <a:rPr lang="en-US" altLang="ja-JP" sz="3600" b="1" dirty="0">
                <a:solidFill>
                  <a:srgbClr val="000099"/>
                </a:solidFill>
                <a:latin typeface="Andalus" panose="02020603050405020304" pitchFamily="18" charset="-78"/>
                <a:cs typeface="Andalus" panose="02020603050405020304" pitchFamily="18" charset="-78"/>
              </a:rPr>
              <a:t>. Case of “Successful” Social Reintegration (cont’d 2)</a:t>
            </a:r>
            <a:endParaRPr lang="en-US" sz="3600" b="1" dirty="0">
              <a:solidFill>
                <a:srgbClr val="000099"/>
              </a:solidFill>
            </a:endParaRPr>
          </a:p>
        </p:txBody>
      </p:sp>
      <p:sp>
        <p:nvSpPr>
          <p:cNvPr id="3" name="Content Placeholder 2"/>
          <p:cNvSpPr>
            <a:spLocks noGrp="1"/>
          </p:cNvSpPr>
          <p:nvPr>
            <p:ph idx="1"/>
          </p:nvPr>
        </p:nvSpPr>
        <p:spPr>
          <a:xfrm>
            <a:off x="423704" y="1259342"/>
            <a:ext cx="11055282" cy="4973183"/>
          </a:xfrm>
        </p:spPr>
        <p:txBody>
          <a:bodyPr>
            <a:normAutofit fontScale="92500" lnSpcReduction="20000"/>
          </a:bodyPr>
          <a:lstStyle/>
          <a:p>
            <a:pPr marL="0" indent="0">
              <a:buNone/>
            </a:pPr>
            <a:r>
              <a:rPr lang="en-GB" sz="3200" b="1" dirty="0" smtClean="0">
                <a:solidFill>
                  <a:srgbClr val="000099"/>
                </a:solidFill>
              </a:rPr>
              <a:t>7.3 Why </a:t>
            </a:r>
            <a:r>
              <a:rPr lang="en-GB" sz="3200" b="1" dirty="0">
                <a:solidFill>
                  <a:srgbClr val="000099"/>
                </a:solidFill>
              </a:rPr>
              <a:t>the case is presented?</a:t>
            </a:r>
          </a:p>
          <a:p>
            <a:pPr marL="0" indent="0">
              <a:lnSpc>
                <a:spcPct val="150000"/>
              </a:lnSpc>
              <a:buNone/>
            </a:pPr>
            <a:r>
              <a:rPr lang="en-GB" sz="4000" dirty="0">
                <a:cs typeface="Andalus" panose="02020603050405020304"/>
              </a:rPr>
              <a:t>The case is successfully and satisfactorily addressed a number of connected issues, including health, emotional capacity, and employment skills.  These connected improvements have led the client to being able to independently support herself as well as continuing to contribute to her family.</a:t>
            </a:r>
            <a:endParaRPr lang="en-US" sz="4000" dirty="0">
              <a:cs typeface="Andalus" panose="02020603050405020304"/>
            </a:endParaRPr>
          </a:p>
          <a:p>
            <a:pPr marL="0" indent="0">
              <a:buNone/>
            </a:pPr>
            <a:endParaRPr lang="en-US" sz="4000" dirty="0"/>
          </a:p>
          <a:p>
            <a:pPr marL="0" indent="0">
              <a:buNone/>
            </a:pPr>
            <a:endParaRPr lang="en-GB" sz="4000" dirty="0"/>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16</a:t>
            </a:fld>
            <a:endParaRPr kumimoji="1" lang="ja-JP" alt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38630253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13" y="0"/>
            <a:ext cx="11168743" cy="1170598"/>
          </a:xfrm>
        </p:spPr>
        <p:txBody>
          <a:bodyPr>
            <a:normAutofit fontScale="90000"/>
          </a:bodyPr>
          <a:lstStyle/>
          <a:p>
            <a:r>
              <a:rPr lang="en-US" altLang="ja-JP" sz="4000" b="1" dirty="0" smtClean="0">
                <a:solidFill>
                  <a:srgbClr val="000099"/>
                </a:solidFill>
                <a:latin typeface="Andalus" panose="02020603050405020304" pitchFamily="18" charset="-78"/>
                <a:cs typeface="Andalus" panose="02020603050405020304" pitchFamily="18" charset="-78"/>
              </a:rPr>
              <a:t>      7</a:t>
            </a:r>
            <a:r>
              <a:rPr lang="en-US" altLang="ja-JP" sz="4000" b="1" dirty="0">
                <a:solidFill>
                  <a:srgbClr val="000099"/>
                </a:solidFill>
                <a:latin typeface="Andalus" panose="02020603050405020304" pitchFamily="18" charset="-78"/>
                <a:cs typeface="Andalus" panose="02020603050405020304" pitchFamily="18" charset="-78"/>
              </a:rPr>
              <a:t>. Case of “Successful” Social Reintegration (cont’d 3)</a:t>
            </a:r>
            <a:endParaRPr lang="en-US" sz="4000" b="1" dirty="0">
              <a:solidFill>
                <a:srgbClr val="000099"/>
              </a:solidFill>
            </a:endParaRPr>
          </a:p>
        </p:txBody>
      </p:sp>
      <p:sp>
        <p:nvSpPr>
          <p:cNvPr id="3" name="Content Placeholder 2"/>
          <p:cNvSpPr>
            <a:spLocks noGrp="1"/>
          </p:cNvSpPr>
          <p:nvPr>
            <p:ph idx="1"/>
          </p:nvPr>
        </p:nvSpPr>
        <p:spPr>
          <a:xfrm>
            <a:off x="408213" y="1170598"/>
            <a:ext cx="10945585" cy="5550877"/>
          </a:xfrm>
        </p:spPr>
        <p:txBody>
          <a:bodyPr>
            <a:normAutofit fontScale="55000" lnSpcReduction="20000"/>
          </a:bodyPr>
          <a:lstStyle/>
          <a:p>
            <a:pPr marL="0" indent="0">
              <a:buNone/>
            </a:pPr>
            <a:r>
              <a:rPr lang="en-US" altLang="ja-JP" sz="5800" b="1" dirty="0" smtClean="0">
                <a:solidFill>
                  <a:srgbClr val="000099"/>
                </a:solidFill>
                <a:cs typeface="Andalus" panose="02020603050405020304"/>
              </a:rPr>
              <a:t>7.4. Factors </a:t>
            </a:r>
            <a:r>
              <a:rPr lang="en-US" altLang="ja-JP" sz="5800" b="1" dirty="0">
                <a:solidFill>
                  <a:srgbClr val="000099"/>
                </a:solidFill>
                <a:cs typeface="Andalus" panose="02020603050405020304"/>
              </a:rPr>
              <a:t>made this case “successful”</a:t>
            </a:r>
            <a:endParaRPr lang="en-GB" sz="5800" b="1" dirty="0">
              <a:solidFill>
                <a:srgbClr val="000099"/>
              </a:solidFill>
              <a:cs typeface="Andalus" panose="02020603050405020304"/>
            </a:endParaRPr>
          </a:p>
          <a:p>
            <a:pPr lvl="0">
              <a:lnSpc>
                <a:spcPct val="170000"/>
              </a:lnSpc>
            </a:pPr>
            <a:r>
              <a:rPr lang="en-GB" sz="4000" dirty="0" smtClean="0">
                <a:cs typeface="Andalus" panose="02020603050405020304"/>
              </a:rPr>
              <a:t>Establishing trust with client; </a:t>
            </a:r>
            <a:endParaRPr lang="en-GB" sz="4000" dirty="0">
              <a:cs typeface="Andalus" panose="02020603050405020304"/>
            </a:endParaRPr>
          </a:p>
          <a:p>
            <a:pPr lvl="0">
              <a:lnSpc>
                <a:spcPct val="170000"/>
              </a:lnSpc>
            </a:pPr>
            <a:r>
              <a:rPr lang="en-GB" sz="4000" dirty="0">
                <a:cs typeface="Andalus" panose="02020603050405020304"/>
              </a:rPr>
              <a:t>Building an </a:t>
            </a:r>
            <a:r>
              <a:rPr lang="en-GB" sz="4000" dirty="0" smtClean="0">
                <a:cs typeface="Andalus" panose="02020603050405020304"/>
              </a:rPr>
              <a:t>effective </a:t>
            </a:r>
            <a:r>
              <a:rPr lang="en-GB" sz="4000" dirty="0">
                <a:cs typeface="Andalus" panose="02020603050405020304"/>
              </a:rPr>
              <a:t>relationship with the </a:t>
            </a:r>
            <a:r>
              <a:rPr lang="en-GB" sz="4000" dirty="0" smtClean="0">
                <a:cs typeface="Andalus" panose="02020603050405020304"/>
              </a:rPr>
              <a:t>client;</a:t>
            </a:r>
            <a:endParaRPr lang="en-GB" sz="4000" dirty="0">
              <a:cs typeface="Andalus" panose="02020603050405020304"/>
            </a:endParaRPr>
          </a:p>
          <a:p>
            <a:pPr lvl="0">
              <a:lnSpc>
                <a:spcPct val="170000"/>
              </a:lnSpc>
            </a:pPr>
            <a:r>
              <a:rPr lang="en-GB" sz="4000" dirty="0">
                <a:cs typeface="Andalus" panose="02020603050405020304"/>
              </a:rPr>
              <a:t>keeping contact with client for identifying more effective </a:t>
            </a:r>
            <a:r>
              <a:rPr lang="en-GB" sz="4000" dirty="0" smtClean="0">
                <a:cs typeface="Andalus" panose="02020603050405020304"/>
              </a:rPr>
              <a:t>solutions;</a:t>
            </a:r>
            <a:endParaRPr lang="en-GB" sz="4000" dirty="0">
              <a:cs typeface="Andalus" panose="02020603050405020304"/>
            </a:endParaRPr>
          </a:p>
          <a:p>
            <a:pPr lvl="0">
              <a:lnSpc>
                <a:spcPct val="170000"/>
              </a:lnSpc>
            </a:pPr>
            <a:r>
              <a:rPr lang="en-GB" sz="4000" dirty="0">
                <a:cs typeface="Andalus" panose="02020603050405020304"/>
              </a:rPr>
              <a:t>Encouraging the client so that she commits to receiving more intensive support at RAP community home where </a:t>
            </a:r>
            <a:r>
              <a:rPr lang="en-GB" sz="4000" dirty="0" smtClean="0">
                <a:cs typeface="Andalus" panose="02020603050405020304"/>
              </a:rPr>
              <a:t>needed;</a:t>
            </a:r>
            <a:endParaRPr lang="en-US" sz="4000" dirty="0">
              <a:cs typeface="Andalus" panose="02020603050405020304"/>
            </a:endParaRPr>
          </a:p>
          <a:p>
            <a:pPr lvl="0">
              <a:lnSpc>
                <a:spcPct val="170000"/>
              </a:lnSpc>
            </a:pPr>
            <a:r>
              <a:rPr lang="en-GB" sz="4000" dirty="0">
                <a:cs typeface="Andalus" panose="02020603050405020304"/>
              </a:rPr>
              <a:t>Dealing with critical underlying issues including health needs and emotional </a:t>
            </a:r>
            <a:r>
              <a:rPr lang="en-GB" sz="4000" dirty="0" smtClean="0">
                <a:cs typeface="Andalus" panose="02020603050405020304"/>
              </a:rPr>
              <a:t>skills;</a:t>
            </a:r>
            <a:endParaRPr lang="en-US" sz="4000" dirty="0">
              <a:cs typeface="Andalus" panose="02020603050405020304"/>
            </a:endParaRPr>
          </a:p>
          <a:p>
            <a:pPr lvl="0">
              <a:lnSpc>
                <a:spcPct val="170000"/>
              </a:lnSpc>
            </a:pPr>
            <a:r>
              <a:rPr lang="en-GB" sz="4000" dirty="0">
                <a:cs typeface="Andalus" panose="02020603050405020304"/>
              </a:rPr>
              <a:t>Facilitating successful training and an effective job placement; </a:t>
            </a:r>
          </a:p>
          <a:p>
            <a:pPr lvl="0">
              <a:lnSpc>
                <a:spcPct val="170000"/>
              </a:lnSpc>
            </a:pPr>
            <a:r>
              <a:rPr lang="en-GB" sz="4000" dirty="0">
                <a:cs typeface="Andalus" panose="02020603050405020304"/>
              </a:rPr>
              <a:t>Building good relationships and support with trainers and employers for outcome. </a:t>
            </a:r>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17</a:t>
            </a:fld>
            <a:endParaRPr kumimoji="1" lang="ja-JP" alt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689361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24543" y="365125"/>
            <a:ext cx="11381013" cy="819439"/>
          </a:xfrm>
        </p:spPr>
        <p:txBody>
          <a:bodyPr>
            <a:normAutofit/>
          </a:bodyPr>
          <a:lstStyle/>
          <a:p>
            <a:r>
              <a:rPr lang="en-US" altLang="ja-JP" sz="2800" b="1" dirty="0" smtClean="0">
                <a:solidFill>
                  <a:srgbClr val="000099"/>
                </a:solidFill>
                <a:latin typeface="Andalus" panose="02020603050405020304" pitchFamily="18" charset="-78"/>
                <a:cs typeface="Andalus" panose="02020603050405020304" pitchFamily="18" charset="-78"/>
              </a:rPr>
              <a:t>         8</a:t>
            </a:r>
            <a:r>
              <a:rPr lang="en-US" altLang="ja-JP" sz="2800" b="1" dirty="0">
                <a:solidFill>
                  <a:srgbClr val="000099"/>
                </a:solidFill>
                <a:latin typeface="Andalus" panose="02020603050405020304" pitchFamily="18" charset="-78"/>
                <a:cs typeface="Andalus" panose="02020603050405020304" pitchFamily="18" charset="-78"/>
              </a:rPr>
              <a:t>. Gaps, obstacles and challenges in Assisting Social Reintegration</a:t>
            </a:r>
            <a:endParaRPr lang="ja-JP" altLang="en-US" sz="2800" b="1" dirty="0">
              <a:solidFill>
                <a:srgbClr val="000099"/>
              </a:solidFill>
              <a:latin typeface="Andalus" panose="02020603050405020304" pitchFamily="18" charset="-78"/>
              <a:cs typeface="Andalus" panose="02020603050405020304" pitchFamily="18" charset="-78"/>
            </a:endParaRPr>
          </a:p>
        </p:txBody>
      </p:sp>
      <p:sp>
        <p:nvSpPr>
          <p:cNvPr id="18435" name="コンテンツ プレースホルダ 2"/>
          <p:cNvSpPr>
            <a:spLocks noGrp="1"/>
          </p:cNvSpPr>
          <p:nvPr>
            <p:ph idx="1"/>
          </p:nvPr>
        </p:nvSpPr>
        <p:spPr>
          <a:xfrm>
            <a:off x="621057" y="1463519"/>
            <a:ext cx="10911520" cy="4925558"/>
          </a:xfrm>
        </p:spPr>
        <p:txBody>
          <a:bodyPr>
            <a:normAutofit/>
          </a:bodyPr>
          <a:lstStyle/>
          <a:p>
            <a:pPr lvl="0">
              <a:lnSpc>
                <a:spcPts val="3000"/>
              </a:lnSpc>
            </a:pPr>
            <a:r>
              <a:rPr lang="en-US" sz="2400" dirty="0">
                <a:latin typeface="Andalus" pitchFamily="18" charset="-78"/>
                <a:cs typeface="Andalus" pitchFamily="18" charset="-78"/>
              </a:rPr>
              <a:t>Missing and inaccurate data of identified victims and reintegrated victims,  </a:t>
            </a:r>
          </a:p>
          <a:p>
            <a:pPr lvl="0">
              <a:lnSpc>
                <a:spcPts val="3000"/>
              </a:lnSpc>
            </a:pPr>
            <a:r>
              <a:rPr lang="en-US" sz="2400" dirty="0">
                <a:latin typeface="Andalus" pitchFamily="18" charset="-78"/>
                <a:cs typeface="Andalus" pitchFamily="18" charset="-78"/>
              </a:rPr>
              <a:t>Funding for provision of reintegration support to victims of trafficking in persons is limited,</a:t>
            </a:r>
          </a:p>
          <a:p>
            <a:pPr lvl="0">
              <a:lnSpc>
                <a:spcPts val="3000"/>
              </a:lnSpc>
            </a:pPr>
            <a:r>
              <a:rPr lang="en-US" sz="2400" dirty="0">
                <a:latin typeface="Andalus" pitchFamily="18" charset="-78"/>
                <a:cs typeface="Andalus" pitchFamily="18" charset="-78"/>
              </a:rPr>
              <a:t>Lack of government rehabilitation centers for victims and potential victims repatriated and deported by receiving countries,</a:t>
            </a:r>
          </a:p>
          <a:p>
            <a:pPr lvl="0">
              <a:lnSpc>
                <a:spcPts val="3000"/>
              </a:lnSpc>
            </a:pPr>
            <a:r>
              <a:rPr lang="en-US" sz="2400" dirty="0">
                <a:latin typeface="Andalus" pitchFamily="18" charset="-78"/>
                <a:cs typeface="Andalus" pitchFamily="18" charset="-78"/>
              </a:rPr>
              <a:t>Holistic approaches for responding to trafficked persons’ needs are limited</a:t>
            </a:r>
            <a:r>
              <a:rPr lang="en-US" sz="2400" dirty="0" smtClean="0">
                <a:latin typeface="Andalus" pitchFamily="18" charset="-78"/>
                <a:cs typeface="Andalus" pitchFamily="18" charset="-78"/>
              </a:rPr>
              <a:t>,</a:t>
            </a:r>
            <a:endParaRPr lang="en-US" sz="2400" dirty="0">
              <a:latin typeface="Andalus" pitchFamily="18" charset="-78"/>
              <a:cs typeface="Andalus" pitchFamily="18" charset="-78"/>
            </a:endParaRPr>
          </a:p>
          <a:p>
            <a:pPr lvl="0">
              <a:lnSpc>
                <a:spcPts val="3000"/>
              </a:lnSpc>
            </a:pPr>
            <a:r>
              <a:rPr lang="en-US" sz="2400" dirty="0">
                <a:latin typeface="Andalus" pitchFamily="18" charset="-78"/>
                <a:cs typeface="Andalus" pitchFamily="18" charset="-78"/>
              </a:rPr>
              <a:t>Language barrier for some victims destination countries (e.g. China</a:t>
            </a:r>
            <a:r>
              <a:rPr lang="en-US" sz="2400" dirty="0" smtClean="0">
                <a:latin typeface="Andalus" pitchFamily="18" charset="-78"/>
                <a:cs typeface="Andalus" pitchFamily="18" charset="-78"/>
              </a:rPr>
              <a:t>)</a:t>
            </a:r>
            <a:endParaRPr lang="km-KH" sz="2400" dirty="0">
              <a:latin typeface="Andalus" pitchFamily="18" charset="-78"/>
              <a:cs typeface="Andalus" pitchFamily="18" charset="-78"/>
            </a:endParaRPr>
          </a:p>
          <a:p>
            <a:pPr lvl="0">
              <a:lnSpc>
                <a:spcPts val="3000"/>
              </a:lnSpc>
            </a:pPr>
            <a:r>
              <a:rPr lang="en-US" sz="2400" dirty="0">
                <a:solidFill>
                  <a:srgbClr val="FF0000"/>
                </a:solidFill>
                <a:latin typeface="Andalus" pitchFamily="18" charset="-78"/>
                <a:cs typeface="Andalus" pitchFamily="18" charset="-78"/>
              </a:rPr>
              <a:t>E</a:t>
            </a:r>
            <a:r>
              <a:rPr lang="en-US" sz="2400" dirty="0" smtClean="0">
                <a:solidFill>
                  <a:srgbClr val="FF0000"/>
                </a:solidFill>
                <a:latin typeface="Andalus" pitchFamily="18" charset="-78"/>
                <a:cs typeface="Andalus" pitchFamily="18" charset="-78"/>
              </a:rPr>
              <a:t>ach ASEAN member state’s legal instruments are not standardized or consistent to the other member states,</a:t>
            </a:r>
          </a:p>
          <a:p>
            <a:pPr lvl="0">
              <a:lnSpc>
                <a:spcPts val="3000"/>
              </a:lnSpc>
            </a:pPr>
            <a:r>
              <a:rPr lang="en-US" sz="2400" dirty="0" smtClean="0">
                <a:solidFill>
                  <a:srgbClr val="FF0000"/>
                </a:solidFill>
                <a:latin typeface="Andalus" pitchFamily="18" charset="-78"/>
                <a:cs typeface="Andalus" pitchFamily="18" charset="-78"/>
              </a:rPr>
              <a:t>No focal point represents each country of Mekong Region, </a:t>
            </a:r>
          </a:p>
          <a:p>
            <a:pPr marL="0" indent="0">
              <a:buNone/>
            </a:pPr>
            <a:endParaRPr lang="km-KH" sz="2400" dirty="0">
              <a:latin typeface="Andalus" pitchFamily="18" charset="-78"/>
              <a:cs typeface="Andalus" pitchFamily="18" charset="-78"/>
            </a:endParaRPr>
          </a:p>
          <a:p>
            <a:endParaRPr lang="km-KH" sz="2400" dirty="0">
              <a:latin typeface="Andalus" pitchFamily="18" charset="-78"/>
              <a:cs typeface="Khmer OS Content" pitchFamily="2" charset="0"/>
            </a:endParaRPr>
          </a:p>
          <a:p>
            <a:endParaRPr lang="km-KH" sz="2300" dirty="0">
              <a:latin typeface="Andalus" pitchFamily="18" charset="-78"/>
              <a:cs typeface="Andalus" pitchFamily="18" charset="-78"/>
            </a:endParaRPr>
          </a:p>
          <a:p>
            <a:pPr lvl="0"/>
            <a:endParaRPr lang="en-US" sz="2300" dirty="0">
              <a:latin typeface="Andalus" pitchFamily="18" charset="-78"/>
              <a:cs typeface="Andalus" pitchFamily="18" charset="-78"/>
            </a:endParaRPr>
          </a:p>
          <a:p>
            <a:pPr marL="514350" indent="-514350">
              <a:lnSpc>
                <a:spcPct val="80000"/>
              </a:lnSpc>
              <a:buNone/>
            </a:pPr>
            <a:endParaRPr lang="ja-JP" altLang="en-US" sz="2500" dirty="0"/>
          </a:p>
        </p:txBody>
      </p:sp>
      <p:sp>
        <p:nvSpPr>
          <p:cNvPr id="184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290E1F9-052F-427E-8A98-1800D54E47C9}" type="slidenum">
              <a:rPr lang="id-ID" altLang="ja-JP" sz="1200">
                <a:solidFill>
                  <a:srgbClr val="898989"/>
                </a:solidFill>
              </a:rPr>
              <a:pPr>
                <a:spcBef>
                  <a:spcPct val="0"/>
                </a:spcBef>
                <a:buFontTx/>
                <a:buNone/>
              </a:pPr>
              <a:t>18</a:t>
            </a:fld>
            <a:endParaRPr lang="id-ID" altLang="ja-JP" sz="1200">
              <a:solidFill>
                <a:srgbClr val="898989"/>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4167880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0" y="161724"/>
            <a:ext cx="12191999" cy="819439"/>
          </a:xfrm>
        </p:spPr>
        <p:txBody>
          <a:bodyPr>
            <a:normAutofit fontScale="90000"/>
          </a:bodyPr>
          <a:lstStyle/>
          <a:p>
            <a:r>
              <a:rPr lang="en-US" altLang="ja-JP" sz="2800" b="1" dirty="0" smtClean="0">
                <a:solidFill>
                  <a:srgbClr val="000099"/>
                </a:solidFill>
                <a:latin typeface="Andalus" panose="02020603050405020304" pitchFamily="18" charset="-78"/>
                <a:cs typeface="Andalus" panose="02020603050405020304" pitchFamily="18" charset="-78"/>
              </a:rPr>
              <a:t>              8</a:t>
            </a:r>
            <a:r>
              <a:rPr lang="en-US" altLang="ja-JP" sz="2800" b="1" dirty="0">
                <a:solidFill>
                  <a:srgbClr val="000099"/>
                </a:solidFill>
                <a:latin typeface="Andalus" panose="02020603050405020304" pitchFamily="18" charset="-78"/>
                <a:cs typeface="Andalus" panose="02020603050405020304" pitchFamily="18" charset="-78"/>
              </a:rPr>
              <a:t>. Gaps, obstacles and challenges in Assisting Social Reintegration (Cont’d</a:t>
            </a:r>
            <a:r>
              <a:rPr lang="en-US" altLang="ja-JP" sz="3000" b="1" dirty="0">
                <a:solidFill>
                  <a:srgbClr val="000099"/>
                </a:solidFill>
                <a:latin typeface="Andalus" panose="02020603050405020304" pitchFamily="18" charset="-78"/>
                <a:cs typeface="Andalus" panose="02020603050405020304" pitchFamily="18" charset="-78"/>
              </a:rPr>
              <a:t>)</a:t>
            </a:r>
            <a:endParaRPr lang="ja-JP" altLang="en-US" sz="3000" b="1" dirty="0">
              <a:solidFill>
                <a:srgbClr val="000099"/>
              </a:solidFill>
              <a:latin typeface="Andalus" panose="02020603050405020304" pitchFamily="18" charset="-78"/>
              <a:cs typeface="Andalus" panose="02020603050405020304" pitchFamily="18" charset="-78"/>
            </a:endParaRPr>
          </a:p>
        </p:txBody>
      </p:sp>
      <p:sp>
        <p:nvSpPr>
          <p:cNvPr id="18435" name="コンテンツ プレースホルダ 2"/>
          <p:cNvSpPr>
            <a:spLocks noGrp="1"/>
          </p:cNvSpPr>
          <p:nvPr>
            <p:ph idx="1"/>
          </p:nvPr>
        </p:nvSpPr>
        <p:spPr>
          <a:xfrm>
            <a:off x="605308" y="981163"/>
            <a:ext cx="10612422" cy="5557750"/>
          </a:xfrm>
        </p:spPr>
        <p:txBody>
          <a:bodyPr>
            <a:normAutofit fontScale="85000" lnSpcReduction="20000"/>
          </a:bodyPr>
          <a:lstStyle/>
          <a:p>
            <a:pPr lvl="0">
              <a:lnSpc>
                <a:spcPct val="150000"/>
              </a:lnSpc>
            </a:pPr>
            <a:r>
              <a:rPr lang="en-US" dirty="0">
                <a:latin typeface="Andalus" pitchFamily="18" charset="-78"/>
                <a:cs typeface="Andalus" pitchFamily="18" charset="-78"/>
              </a:rPr>
              <a:t>Coordination among stakeholders for following up the reintegrated victims at sub national level is limited, </a:t>
            </a:r>
          </a:p>
          <a:p>
            <a:pPr>
              <a:lnSpc>
                <a:spcPct val="150000"/>
              </a:lnSpc>
            </a:pPr>
            <a:r>
              <a:rPr lang="en-US" dirty="0">
                <a:latin typeface="Andalus" pitchFamily="18" charset="-78"/>
                <a:cs typeface="Andalus" pitchFamily="18" charset="-78"/>
              </a:rPr>
              <a:t>Job opportunities in the rural areas are limited,</a:t>
            </a:r>
          </a:p>
          <a:p>
            <a:pPr>
              <a:lnSpc>
                <a:spcPct val="150000"/>
              </a:lnSpc>
            </a:pPr>
            <a:r>
              <a:rPr lang="en-US" dirty="0">
                <a:latin typeface="Andalus" pitchFamily="18" charset="-78"/>
                <a:cs typeface="Andalus" pitchFamily="18" charset="-78"/>
              </a:rPr>
              <a:t>Victims with serious mental problem</a:t>
            </a:r>
          </a:p>
          <a:p>
            <a:pPr>
              <a:lnSpc>
                <a:spcPct val="150000"/>
              </a:lnSpc>
            </a:pPr>
            <a:r>
              <a:rPr lang="en-US" dirty="0">
                <a:latin typeface="Andalus" pitchFamily="18" charset="-78"/>
                <a:cs typeface="Andalus" pitchFamily="18" charset="-78"/>
              </a:rPr>
              <a:t>Psychological services are </a:t>
            </a:r>
            <a:r>
              <a:rPr lang="en-US" dirty="0" smtClean="0">
                <a:latin typeface="Andalus" pitchFamily="18" charset="-78"/>
                <a:cs typeface="Andalus" pitchFamily="18" charset="-78"/>
              </a:rPr>
              <a:t>limited</a:t>
            </a:r>
            <a:endParaRPr lang="en-US" dirty="0">
              <a:latin typeface="Andalus" pitchFamily="18" charset="-78"/>
              <a:cs typeface="Andalus" pitchFamily="18" charset="-78"/>
            </a:endParaRPr>
          </a:p>
          <a:p>
            <a:pPr>
              <a:lnSpc>
                <a:spcPct val="150000"/>
              </a:lnSpc>
            </a:pPr>
            <a:r>
              <a:rPr lang="en-US" dirty="0">
                <a:latin typeface="Andalus" pitchFamily="18" charset="-78"/>
                <a:cs typeface="Andalus" pitchFamily="18" charset="-78"/>
              </a:rPr>
              <a:t>Victims are discriminated against in the community</a:t>
            </a:r>
          </a:p>
          <a:p>
            <a:pPr>
              <a:lnSpc>
                <a:spcPct val="150000"/>
              </a:lnSpc>
            </a:pPr>
            <a:r>
              <a:rPr lang="en-US" dirty="0">
                <a:latin typeface="Andalus" pitchFamily="18" charset="-78"/>
                <a:cs typeface="Andalus" pitchFamily="18" charset="-78"/>
              </a:rPr>
              <a:t>Some victims hide their background/identity information</a:t>
            </a:r>
          </a:p>
          <a:p>
            <a:pPr>
              <a:lnSpc>
                <a:spcPct val="150000"/>
              </a:lnSpc>
            </a:pPr>
            <a:r>
              <a:rPr lang="en-US" dirty="0" smtClean="0">
                <a:latin typeface="Andalus" pitchFamily="18" charset="-78"/>
                <a:cs typeface="Andalus" pitchFamily="18" charset="-78"/>
              </a:rPr>
              <a:t>Some </a:t>
            </a:r>
            <a:r>
              <a:rPr lang="en-US" dirty="0">
                <a:latin typeface="Andalus" pitchFamily="18" charset="-78"/>
                <a:cs typeface="Andalus" pitchFamily="18" charset="-78"/>
              </a:rPr>
              <a:t>victims are not willing to file complaints</a:t>
            </a:r>
            <a:r>
              <a:rPr lang="en-US" dirty="0" smtClean="0">
                <a:latin typeface="Andalus" pitchFamily="18" charset="-78"/>
                <a:cs typeface="Andalus" pitchFamily="18" charset="-78"/>
              </a:rPr>
              <a:t>.</a:t>
            </a:r>
            <a:endParaRPr lang="en-US" dirty="0" smtClean="0">
              <a:solidFill>
                <a:srgbClr val="FF0000"/>
              </a:solidFill>
              <a:latin typeface="Andalus" pitchFamily="18" charset="-78"/>
              <a:cs typeface="Andalus" pitchFamily="18" charset="-78"/>
            </a:endParaRPr>
          </a:p>
          <a:p>
            <a:pPr>
              <a:lnSpc>
                <a:spcPct val="150000"/>
              </a:lnSpc>
            </a:pPr>
            <a:r>
              <a:rPr lang="en-US" dirty="0" smtClean="0">
                <a:solidFill>
                  <a:srgbClr val="FF0000"/>
                </a:solidFill>
                <a:latin typeface="Andalus" pitchFamily="18" charset="-78"/>
                <a:cs typeface="Andalus" pitchFamily="18" charset="-78"/>
              </a:rPr>
              <a:t>Some victims are refused services and not cooperating with competent authority.</a:t>
            </a:r>
            <a:endParaRPr lang="km-KH" dirty="0">
              <a:solidFill>
                <a:srgbClr val="FF0000"/>
              </a:solidFill>
              <a:latin typeface="Andalus" pitchFamily="18" charset="-78"/>
              <a:cs typeface="Andalus" pitchFamily="18" charset="-78"/>
            </a:endParaRPr>
          </a:p>
          <a:p>
            <a:endParaRPr lang="km-KH" dirty="0">
              <a:solidFill>
                <a:srgbClr val="FF0000"/>
              </a:solidFill>
              <a:latin typeface="Andalus" pitchFamily="18" charset="-78"/>
              <a:cs typeface="Andalus" pitchFamily="18" charset="-78"/>
            </a:endParaRPr>
          </a:p>
          <a:p>
            <a:endParaRPr lang="km-KH" sz="2400" dirty="0">
              <a:latin typeface="Andalus" pitchFamily="18" charset="-78"/>
              <a:cs typeface="Andalus" pitchFamily="18" charset="-78"/>
            </a:endParaRPr>
          </a:p>
          <a:p>
            <a:endParaRPr lang="km-KH" sz="2400" dirty="0">
              <a:latin typeface="Andalus" pitchFamily="18" charset="-78"/>
              <a:cs typeface="Khmer OS Content" pitchFamily="2" charset="0"/>
            </a:endParaRPr>
          </a:p>
          <a:p>
            <a:endParaRPr lang="km-KH" sz="2300" dirty="0">
              <a:latin typeface="Andalus" pitchFamily="18" charset="-78"/>
              <a:cs typeface="Andalus" pitchFamily="18" charset="-78"/>
            </a:endParaRPr>
          </a:p>
          <a:p>
            <a:pPr lvl="0"/>
            <a:endParaRPr lang="en-US" sz="2300" dirty="0">
              <a:latin typeface="Andalus" pitchFamily="18" charset="-78"/>
              <a:cs typeface="Andalus" pitchFamily="18" charset="-78"/>
            </a:endParaRPr>
          </a:p>
          <a:p>
            <a:pPr marL="514350" indent="-514350">
              <a:lnSpc>
                <a:spcPct val="80000"/>
              </a:lnSpc>
              <a:buNone/>
            </a:pPr>
            <a:endParaRPr lang="ja-JP" altLang="en-US" sz="2500" dirty="0"/>
          </a:p>
        </p:txBody>
      </p:sp>
      <p:sp>
        <p:nvSpPr>
          <p:cNvPr id="184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290E1F9-052F-427E-8A98-1800D54E47C9}" type="slidenum">
              <a:rPr lang="id-ID" altLang="ja-JP" sz="1200">
                <a:solidFill>
                  <a:srgbClr val="898989"/>
                </a:solidFill>
              </a:rPr>
              <a:pPr>
                <a:spcBef>
                  <a:spcPct val="0"/>
                </a:spcBef>
                <a:buFontTx/>
                <a:buNone/>
              </a:pPr>
              <a:t>19</a:t>
            </a:fld>
            <a:endParaRPr lang="id-ID" altLang="ja-JP" sz="1200">
              <a:solidFill>
                <a:srgbClr val="898989"/>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3004127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737"/>
            <a:ext cx="10515600" cy="869617"/>
          </a:xfrm>
        </p:spPr>
        <p:txBody>
          <a:bodyPr>
            <a:normAutofit/>
          </a:bodyPr>
          <a:lstStyle/>
          <a:p>
            <a:pPr algn="ctr"/>
            <a:r>
              <a:rPr lang="en-US" sz="4000" b="1" dirty="0">
                <a:solidFill>
                  <a:srgbClr val="000099"/>
                </a:solidFill>
                <a:latin typeface="Andalus" panose="02020603050405020304" pitchFamily="18" charset="-78"/>
                <a:cs typeface="Andalus" panose="02020603050405020304" pitchFamily="18" charset="-78"/>
              </a:rPr>
              <a:t>OUTLINE</a:t>
            </a:r>
            <a:r>
              <a:rPr lang="en-US" sz="4000" b="1" dirty="0">
                <a:latin typeface="Andalus" panose="02020603050405020304" pitchFamily="18" charset="-78"/>
                <a:cs typeface="Andalus" panose="02020603050405020304" pitchFamily="18" charset="-78"/>
              </a:rPr>
              <a:t> </a:t>
            </a:r>
          </a:p>
        </p:txBody>
      </p:sp>
      <p:sp>
        <p:nvSpPr>
          <p:cNvPr id="3" name="Content Placeholder 2"/>
          <p:cNvSpPr>
            <a:spLocks noGrp="1"/>
          </p:cNvSpPr>
          <p:nvPr>
            <p:ph idx="1"/>
          </p:nvPr>
        </p:nvSpPr>
        <p:spPr>
          <a:xfrm>
            <a:off x="838200" y="1055354"/>
            <a:ext cx="10515600" cy="5300995"/>
          </a:xfrm>
          <a:noFill/>
        </p:spPr>
        <p:txBody>
          <a:bodyPr>
            <a:normAutofit/>
          </a:bodyPr>
          <a:lstStyle/>
          <a:p>
            <a:pPr marL="514350" indent="-514350">
              <a:buFont typeface="+mj-lt"/>
              <a:buAutoNum type="arabicPeriod"/>
            </a:pPr>
            <a:r>
              <a:rPr lang="en-US" dirty="0">
                <a:solidFill>
                  <a:srgbClr val="000099"/>
                </a:solidFill>
                <a:latin typeface="Andalus" panose="02020603050405020304" pitchFamily="18" charset="-78"/>
                <a:cs typeface="Andalus" panose="02020603050405020304" pitchFamily="18" charset="-78"/>
              </a:rPr>
              <a:t>Introduction</a:t>
            </a:r>
          </a:p>
          <a:p>
            <a:pPr marL="514350" indent="-514350">
              <a:buFont typeface="+mj-lt"/>
              <a:buAutoNum type="arabicPeriod"/>
            </a:pPr>
            <a:r>
              <a:rPr lang="en-US" altLang="ja-JP" dirty="0">
                <a:solidFill>
                  <a:srgbClr val="000099"/>
                </a:solidFill>
                <a:latin typeface="Andalus" panose="02020603050405020304" pitchFamily="18" charset="-78"/>
                <a:cs typeface="Andalus" panose="02020603050405020304" pitchFamily="18" charset="-78"/>
              </a:rPr>
              <a:t>Overview of Anti-trafficking Government Law, Policy and </a:t>
            </a:r>
            <a:r>
              <a:rPr lang="en-US" altLang="ja-JP" dirty="0" smtClean="0">
                <a:solidFill>
                  <a:srgbClr val="000099"/>
                </a:solidFill>
                <a:latin typeface="Andalus" panose="02020603050405020304" pitchFamily="18" charset="-78"/>
                <a:cs typeface="Andalus" panose="02020603050405020304" pitchFamily="18" charset="-78"/>
              </a:rPr>
              <a:t>System</a:t>
            </a:r>
            <a:endParaRPr lang="km-KH" altLang="ja-JP" dirty="0" smtClean="0">
              <a:solidFill>
                <a:srgbClr val="000099"/>
              </a:solidFill>
              <a:latin typeface="Andalus" panose="02020603050405020304" pitchFamily="18" charset="-78"/>
              <a:cs typeface="Andalus" panose="02020603050405020304" pitchFamily="18" charset="-78"/>
            </a:endParaRPr>
          </a:p>
          <a:p>
            <a:pPr marL="514350" indent="-514350">
              <a:buFont typeface="+mj-lt"/>
              <a:buAutoNum type="arabicPeriod"/>
            </a:pPr>
            <a:r>
              <a:rPr lang="en-US" altLang="ja-JP" dirty="0">
                <a:solidFill>
                  <a:srgbClr val="000099"/>
                </a:solidFill>
                <a:latin typeface="Andalus" panose="02020603050405020304" pitchFamily="18" charset="-78"/>
                <a:cs typeface="Andalus" panose="02020603050405020304" pitchFamily="18" charset="-78"/>
              </a:rPr>
              <a:t>Partnership on Repatriation</a:t>
            </a:r>
          </a:p>
          <a:p>
            <a:pPr marL="514350" indent="-514350">
              <a:buFont typeface="+mj-lt"/>
              <a:buAutoNum type="arabicPeriod"/>
            </a:pPr>
            <a:r>
              <a:rPr lang="en-US" altLang="ja-JP" dirty="0" smtClean="0">
                <a:solidFill>
                  <a:srgbClr val="000099"/>
                </a:solidFill>
                <a:latin typeface="Andalus" panose="02020603050405020304" pitchFamily="18" charset="-78"/>
                <a:cs typeface="Andalus" panose="02020603050405020304" pitchFamily="18" charset="-78"/>
              </a:rPr>
              <a:t>Service </a:t>
            </a:r>
            <a:r>
              <a:rPr lang="en-US" altLang="ja-JP" dirty="0">
                <a:solidFill>
                  <a:srgbClr val="000099"/>
                </a:solidFill>
                <a:latin typeface="Andalus" panose="02020603050405020304" pitchFamily="18" charset="-78"/>
                <a:cs typeface="Andalus" panose="02020603050405020304" pitchFamily="18" charset="-78"/>
              </a:rPr>
              <a:t>Provision and Resources on Repatriation</a:t>
            </a:r>
          </a:p>
          <a:p>
            <a:pPr marL="514350" indent="-514350">
              <a:buFont typeface="+mj-lt"/>
              <a:buAutoNum type="arabicPeriod"/>
            </a:pPr>
            <a:r>
              <a:rPr lang="en-US" altLang="ja-JP" dirty="0" smtClean="0">
                <a:solidFill>
                  <a:srgbClr val="000099"/>
                </a:solidFill>
                <a:latin typeface="Andalus" panose="02020603050405020304" pitchFamily="18" charset="-78"/>
                <a:cs typeface="Andalus" panose="02020603050405020304" pitchFamily="18" charset="-78"/>
              </a:rPr>
              <a:t>Partnership </a:t>
            </a:r>
            <a:r>
              <a:rPr lang="en-US" altLang="ja-JP" dirty="0">
                <a:solidFill>
                  <a:srgbClr val="000099"/>
                </a:solidFill>
                <a:latin typeface="Andalus" panose="02020603050405020304" pitchFamily="18" charset="-78"/>
                <a:cs typeface="Andalus" panose="02020603050405020304" pitchFamily="18" charset="-78"/>
              </a:rPr>
              <a:t>on Social Reintegration</a:t>
            </a:r>
          </a:p>
          <a:p>
            <a:pPr marL="514350" indent="-514350">
              <a:buFont typeface="+mj-lt"/>
              <a:buAutoNum type="arabicPeriod"/>
            </a:pPr>
            <a:r>
              <a:rPr lang="en-US" altLang="ja-JP" dirty="0">
                <a:solidFill>
                  <a:srgbClr val="000099"/>
                </a:solidFill>
                <a:latin typeface="Andalus" panose="02020603050405020304" pitchFamily="18" charset="-78"/>
                <a:cs typeface="Andalus" panose="02020603050405020304" pitchFamily="18" charset="-78"/>
              </a:rPr>
              <a:t>Service Provision and Resources on Social Reintegration</a:t>
            </a:r>
          </a:p>
          <a:p>
            <a:pPr marL="514350" indent="-514350">
              <a:buFont typeface="+mj-lt"/>
              <a:buAutoNum type="arabicPeriod"/>
            </a:pPr>
            <a:r>
              <a:rPr lang="en-US" altLang="ja-JP" dirty="0">
                <a:solidFill>
                  <a:srgbClr val="000099"/>
                </a:solidFill>
                <a:latin typeface="Andalus" panose="02020603050405020304" pitchFamily="18" charset="-78"/>
                <a:cs typeface="Andalus" panose="02020603050405020304" pitchFamily="18" charset="-78"/>
              </a:rPr>
              <a:t>Case of “Successful” Social Reintegration </a:t>
            </a:r>
          </a:p>
          <a:p>
            <a:pPr marL="514350" indent="-514350">
              <a:buFont typeface="+mj-lt"/>
              <a:buAutoNum type="arabicPeriod"/>
            </a:pPr>
            <a:r>
              <a:rPr lang="en-US" altLang="ja-JP" dirty="0">
                <a:solidFill>
                  <a:srgbClr val="000099"/>
                </a:solidFill>
                <a:latin typeface="Andalus" panose="02020603050405020304" pitchFamily="18" charset="-78"/>
                <a:cs typeface="Andalus" panose="02020603050405020304" pitchFamily="18" charset="-78"/>
              </a:rPr>
              <a:t>Gaps, obstacles and challenges in Assisting Social Reintegration</a:t>
            </a:r>
          </a:p>
          <a:p>
            <a:pPr marL="514350" indent="-514350">
              <a:buFont typeface="+mj-lt"/>
              <a:buAutoNum type="arabicPeriod"/>
            </a:pPr>
            <a:r>
              <a:rPr lang="en-US" altLang="ja-JP" dirty="0">
                <a:solidFill>
                  <a:srgbClr val="000099"/>
                </a:solidFill>
                <a:latin typeface="Andalus" panose="02020603050405020304" pitchFamily="18" charset="-78"/>
                <a:cs typeface="Andalus" panose="02020603050405020304" pitchFamily="18" charset="-78"/>
              </a:rPr>
              <a:t>Way Forward</a:t>
            </a:r>
          </a:p>
          <a:p>
            <a:pPr marL="0" indent="0">
              <a:buNone/>
            </a:pPr>
            <a:endParaRPr lang="en-US" altLang="ja-JP" dirty="0">
              <a:latin typeface="Andalus" panose="02020603050405020304" pitchFamily="18" charset="-78"/>
              <a:cs typeface="Andalus" panose="02020603050405020304" pitchFamily="18" charset="-78"/>
            </a:endParaRPr>
          </a:p>
          <a:p>
            <a:pPr marL="514350" indent="-514350">
              <a:buFont typeface="+mj-lt"/>
              <a:buAutoNum type="arabicPeriod"/>
            </a:pPr>
            <a:endParaRPr lang="en-US" dirty="0">
              <a:latin typeface="Andalus" panose="02020603050405020304" pitchFamily="18" charset="-78"/>
              <a:cs typeface="Andalus" panose="02020603050405020304" pitchFamily="18" charset="-78"/>
            </a:endParaRPr>
          </a:p>
          <a:p>
            <a:pPr marL="514350" indent="-514350">
              <a:buFont typeface="+mj-lt"/>
              <a:buAutoNum type="arabicPeriod"/>
            </a:pPr>
            <a:endParaRPr lang="en-US" dirty="0">
              <a:latin typeface="Andalus" panose="02020603050405020304" pitchFamily="18" charset="-78"/>
              <a:cs typeface="Andalus" panose="02020603050405020304" pitchFamily="18" charset="-78"/>
            </a:endParaRPr>
          </a:p>
          <a:p>
            <a:pPr marL="514350" indent="-514350">
              <a:buFont typeface="+mj-lt"/>
              <a:buAutoNum type="arabicPeriod"/>
            </a:pPr>
            <a:endParaRPr lang="en-US" dirty="0">
              <a:latin typeface="Andalus" panose="02020603050405020304" pitchFamily="18" charset="-78"/>
              <a:cs typeface="Andalus" panose="02020603050405020304" pitchFamily="18" charset="-78"/>
            </a:endParaRPr>
          </a:p>
        </p:txBody>
      </p:sp>
      <p:sp>
        <p:nvSpPr>
          <p:cNvPr id="4" name="Footer Placeholder 3"/>
          <p:cNvSpPr>
            <a:spLocks noGrp="1"/>
          </p:cNvSpPr>
          <p:nvPr>
            <p:ph type="ftr" sz="quarter" idx="11"/>
          </p:nvPr>
        </p:nvSpPr>
        <p:spPr/>
        <p:txBody>
          <a:bodyPr/>
          <a:lstStyle/>
          <a:p>
            <a:r>
              <a:rPr kumimoji="1" lang="en-US" altLang="ja-JP"/>
              <a:t>2016 Seminar on Promotion of networking among countries on Anti-Trafficking </a:t>
            </a:r>
            <a:endParaRPr kumimoji="1" lang="ja-JP" altLang="en-US"/>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2</a:t>
            </a:fld>
            <a:endParaRPr kumimoji="1" lang="ja-JP" alt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46"/>
            <a:ext cx="1157489" cy="1101144"/>
          </a:xfrm>
          <a:prstGeom prst="rect">
            <a:avLst/>
          </a:prstGeom>
        </p:spPr>
      </p:pic>
    </p:spTree>
    <p:extLst>
      <p:ext uri="{BB962C8B-B14F-4D97-AF65-F5344CB8AC3E}">
        <p14:creationId xmlns:p14="http://schemas.microsoft.com/office/powerpoint/2010/main" val="2321726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841131" y="61946"/>
            <a:ext cx="10817180" cy="1006475"/>
          </a:xfrm>
        </p:spPr>
        <p:txBody>
          <a:bodyPr>
            <a:normAutofit/>
          </a:bodyPr>
          <a:lstStyle/>
          <a:p>
            <a:r>
              <a:rPr lang="en-US" altLang="ja-JP" sz="3600" b="1" dirty="0" smtClean="0">
                <a:solidFill>
                  <a:srgbClr val="000099"/>
                </a:solidFill>
                <a:latin typeface="Andalus" panose="02020603050405020304" pitchFamily="18" charset="-78"/>
                <a:cs typeface="Andalus" panose="02020603050405020304" pitchFamily="18" charset="-78"/>
              </a:rPr>
              <a:t>  9</a:t>
            </a:r>
            <a:r>
              <a:rPr lang="en-US" altLang="ja-JP" sz="3600" b="1" dirty="0">
                <a:solidFill>
                  <a:srgbClr val="000099"/>
                </a:solidFill>
                <a:latin typeface="Andalus" panose="02020603050405020304" pitchFamily="18" charset="-78"/>
                <a:cs typeface="Andalus" panose="02020603050405020304" pitchFamily="18" charset="-78"/>
              </a:rPr>
              <a:t>. </a:t>
            </a:r>
            <a:r>
              <a:rPr lang="en-US" altLang="ja-JP" sz="3600" b="1" dirty="0" smtClean="0">
                <a:solidFill>
                  <a:srgbClr val="000099"/>
                </a:solidFill>
                <a:latin typeface="Andalus" panose="02020603050405020304" pitchFamily="18" charset="-78"/>
                <a:cs typeface="Andalus" panose="02020603050405020304" pitchFamily="18" charset="-78"/>
              </a:rPr>
              <a:t>Way </a:t>
            </a:r>
            <a:r>
              <a:rPr lang="en-US" altLang="ja-JP" sz="3600" b="1" dirty="0">
                <a:solidFill>
                  <a:srgbClr val="000099"/>
                </a:solidFill>
                <a:latin typeface="Andalus" panose="02020603050405020304" pitchFamily="18" charset="-78"/>
                <a:cs typeface="Andalus" panose="02020603050405020304" pitchFamily="18" charset="-78"/>
              </a:rPr>
              <a:t>Forward</a:t>
            </a:r>
            <a:endParaRPr lang="ja-JP" altLang="en-US" sz="3600" b="1" dirty="0">
              <a:solidFill>
                <a:srgbClr val="000099"/>
              </a:solidFill>
              <a:latin typeface="Andalus" panose="02020603050405020304" pitchFamily="18" charset="-78"/>
              <a:cs typeface="Andalus" panose="02020603050405020304" pitchFamily="18" charset="-78"/>
            </a:endParaRPr>
          </a:p>
        </p:txBody>
      </p:sp>
      <p:sp>
        <p:nvSpPr>
          <p:cNvPr id="19459" name="コンテンツ プレースホルダ 2"/>
          <p:cNvSpPr>
            <a:spLocks noGrp="1"/>
          </p:cNvSpPr>
          <p:nvPr>
            <p:ph idx="1"/>
          </p:nvPr>
        </p:nvSpPr>
        <p:spPr>
          <a:xfrm>
            <a:off x="841130" y="1163090"/>
            <a:ext cx="10512669" cy="5417323"/>
          </a:xfrm>
        </p:spPr>
        <p:txBody>
          <a:bodyPr>
            <a:normAutofit fontScale="92500" lnSpcReduction="20000"/>
          </a:bodyPr>
          <a:lstStyle/>
          <a:p>
            <a:pPr marL="0" indent="0">
              <a:lnSpc>
                <a:spcPct val="80000"/>
              </a:lnSpc>
              <a:buNone/>
            </a:pPr>
            <a:r>
              <a:rPr lang="en-US" altLang="ja-JP" sz="3200" b="1" dirty="0">
                <a:solidFill>
                  <a:srgbClr val="000099"/>
                </a:solidFill>
                <a:latin typeface="Andalus" pitchFamily="18" charset="-78"/>
                <a:cs typeface="Andalus" pitchFamily="18" charset="-78"/>
              </a:rPr>
              <a:t>Plans to improve social reintegration assistance for VOTs</a:t>
            </a:r>
            <a:endParaRPr lang="en-US" altLang="ja-JP" dirty="0">
              <a:solidFill>
                <a:srgbClr val="000099"/>
              </a:solidFill>
            </a:endParaRPr>
          </a:p>
          <a:p>
            <a:pPr lvl="0">
              <a:lnSpc>
                <a:spcPct val="150000"/>
              </a:lnSpc>
            </a:pPr>
            <a:r>
              <a:rPr lang="en-US" sz="2400" dirty="0">
                <a:latin typeface="Andalus" pitchFamily="18" charset="-78"/>
                <a:cs typeface="Andalus" pitchFamily="18" charset="-78"/>
              </a:rPr>
              <a:t>Establish an accurate database for identified and reintegrated victims,</a:t>
            </a:r>
          </a:p>
          <a:p>
            <a:pPr lvl="0">
              <a:lnSpc>
                <a:spcPct val="150000"/>
              </a:lnSpc>
            </a:pPr>
            <a:r>
              <a:rPr lang="en-US" sz="2400" dirty="0">
                <a:latin typeface="Andalus" pitchFamily="18" charset="-78"/>
                <a:cs typeface="Andalus" pitchFamily="18" charset="-78"/>
              </a:rPr>
              <a:t>Establish more transit and rehabilitation centers for assisting victims,</a:t>
            </a:r>
          </a:p>
          <a:p>
            <a:pPr lvl="0">
              <a:lnSpc>
                <a:spcPct val="150000"/>
              </a:lnSpc>
            </a:pPr>
            <a:r>
              <a:rPr lang="en-US" sz="2400" dirty="0">
                <a:latin typeface="Andalus" pitchFamily="18" charset="-78"/>
                <a:cs typeface="Andalus" pitchFamily="18" charset="-78"/>
              </a:rPr>
              <a:t>Strengthen referral mechanism</a:t>
            </a:r>
          </a:p>
          <a:p>
            <a:pPr lvl="0">
              <a:lnSpc>
                <a:spcPct val="150000"/>
              </a:lnSpc>
            </a:pPr>
            <a:r>
              <a:rPr lang="en-US" sz="2400" dirty="0">
                <a:latin typeface="Andalus" pitchFamily="18" charset="-78"/>
                <a:cs typeface="Andalus" pitchFamily="18" charset="-78"/>
              </a:rPr>
              <a:t>Regular monitoring all shelters for providing residential care for victims,</a:t>
            </a:r>
          </a:p>
          <a:p>
            <a:pPr lvl="0">
              <a:lnSpc>
                <a:spcPct val="150000"/>
              </a:lnSpc>
            </a:pPr>
            <a:r>
              <a:rPr lang="en-US" sz="2400" dirty="0">
                <a:latin typeface="Andalus" pitchFamily="18" charset="-78"/>
                <a:cs typeface="Andalus" pitchFamily="18" charset="-78"/>
              </a:rPr>
              <a:t>Improve coordination and cooperation among stakeholders for better service delivery,</a:t>
            </a:r>
          </a:p>
          <a:p>
            <a:pPr lvl="0">
              <a:lnSpc>
                <a:spcPct val="150000"/>
              </a:lnSpc>
            </a:pPr>
            <a:r>
              <a:rPr lang="en-US" sz="2400" dirty="0">
                <a:latin typeface="Andalus" pitchFamily="18" charset="-78"/>
                <a:cs typeface="Andalus" pitchFamily="18" charset="-78"/>
              </a:rPr>
              <a:t>Mobilize all resources for social reintegration assistance for victims,</a:t>
            </a:r>
          </a:p>
          <a:p>
            <a:pPr lvl="0">
              <a:lnSpc>
                <a:spcPct val="150000"/>
              </a:lnSpc>
            </a:pPr>
            <a:r>
              <a:rPr lang="en-US" sz="2400" dirty="0">
                <a:latin typeface="Andalus" pitchFamily="18" charset="-78"/>
                <a:cs typeface="Andalus" pitchFamily="18" charset="-78"/>
              </a:rPr>
              <a:t>Improve follow-up and immediate responses for reintegrated victims, </a:t>
            </a:r>
            <a:endParaRPr lang="en-US" sz="2400" dirty="0" smtClean="0">
              <a:latin typeface="Andalus" pitchFamily="18" charset="-78"/>
              <a:cs typeface="Andalus" pitchFamily="18" charset="-78"/>
            </a:endParaRPr>
          </a:p>
          <a:p>
            <a:pPr lvl="0">
              <a:lnSpc>
                <a:spcPct val="150000"/>
              </a:lnSpc>
            </a:pPr>
            <a:r>
              <a:rPr lang="en-US" sz="2400" dirty="0" smtClean="0">
                <a:solidFill>
                  <a:srgbClr val="FF0000"/>
                </a:solidFill>
                <a:latin typeface="Andalus" pitchFamily="18" charset="-78"/>
                <a:cs typeface="Andalus" pitchFamily="18" charset="-78"/>
              </a:rPr>
              <a:t>Promote cooperation with the countries with the existing MOUs and agreements and encourage new </a:t>
            </a:r>
            <a:r>
              <a:rPr lang="en-US" sz="2400" dirty="0" err="1" smtClean="0">
                <a:solidFill>
                  <a:srgbClr val="FF0000"/>
                </a:solidFill>
                <a:latin typeface="Andalus" pitchFamily="18" charset="-78"/>
                <a:cs typeface="Andalus" pitchFamily="18" charset="-78"/>
              </a:rPr>
              <a:t>MoUs</a:t>
            </a:r>
            <a:r>
              <a:rPr lang="en-US" sz="2400" dirty="0" smtClean="0">
                <a:solidFill>
                  <a:srgbClr val="FF0000"/>
                </a:solidFill>
                <a:latin typeface="Andalus" pitchFamily="18" charset="-78"/>
                <a:cs typeface="Andalus" pitchFamily="18" charset="-78"/>
              </a:rPr>
              <a:t> and agreements with relevant countries.</a:t>
            </a:r>
            <a:endParaRPr lang="ja-JP" altLang="en-US" sz="2500" dirty="0">
              <a:solidFill>
                <a:srgbClr val="FF0000"/>
              </a:solidFill>
            </a:endParaRPr>
          </a:p>
        </p:txBody>
      </p:sp>
      <p:sp>
        <p:nvSpPr>
          <p:cNvPr id="1946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A3C806F-E05E-4B4E-9ABB-206F0A78EB4C}" type="slidenum">
              <a:rPr lang="id-ID" altLang="ja-JP" sz="1200">
                <a:solidFill>
                  <a:srgbClr val="898989"/>
                </a:solidFill>
              </a:rPr>
              <a:pPr>
                <a:spcBef>
                  <a:spcPct val="0"/>
                </a:spcBef>
                <a:buFontTx/>
                <a:buNone/>
              </a:pPr>
              <a:t>20</a:t>
            </a:fld>
            <a:endParaRPr lang="id-ID" altLang="ja-JP" sz="1200">
              <a:solidFill>
                <a:srgbClr val="898989"/>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611"/>
            <a:ext cx="1157489" cy="1101144"/>
          </a:xfrm>
          <a:prstGeom prst="rect">
            <a:avLst/>
          </a:prstGeom>
        </p:spPr>
      </p:pic>
    </p:spTree>
    <p:extLst>
      <p:ext uri="{BB962C8B-B14F-4D97-AF65-F5344CB8AC3E}">
        <p14:creationId xmlns:p14="http://schemas.microsoft.com/office/powerpoint/2010/main" val="3234786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3078" y="2897746"/>
            <a:ext cx="10515600" cy="914400"/>
          </a:xfrm>
        </p:spPr>
        <p:txBody>
          <a:bodyPr>
            <a:normAutofit/>
          </a:bodyPr>
          <a:lstStyle/>
          <a:p>
            <a:pPr marL="0" indent="0" algn="ctr">
              <a:buNone/>
            </a:pPr>
            <a:r>
              <a:rPr lang="en-US" sz="5400" b="1" dirty="0">
                <a:solidFill>
                  <a:srgbClr val="000099"/>
                </a:solidFill>
                <a:latin typeface="Andalus" pitchFamily="18" charset="-78"/>
                <a:cs typeface="Andalus" pitchFamily="18" charset="-78"/>
              </a:rPr>
              <a:t>Thank You for Your Attention!</a:t>
            </a:r>
            <a:endParaRPr lang="en-US" altLang="ja-JP" sz="5400" b="1" dirty="0">
              <a:solidFill>
                <a:srgbClr val="000099"/>
              </a:solidFill>
              <a:latin typeface="Andalus" pitchFamily="18" charset="-78"/>
              <a:cs typeface="Andalus" pitchFamily="18" charset="-78"/>
            </a:endParaRPr>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21</a:t>
            </a:fld>
            <a:endParaRPr kumimoji="1" lang="ja-JP" alt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5" y="0"/>
            <a:ext cx="1157489" cy="1101144"/>
          </a:xfrm>
          <a:prstGeom prst="rect">
            <a:avLst/>
          </a:prstGeom>
        </p:spPr>
      </p:pic>
    </p:spTree>
    <p:extLst>
      <p:ext uri="{BB962C8B-B14F-4D97-AF65-F5344CB8AC3E}">
        <p14:creationId xmlns:p14="http://schemas.microsoft.com/office/powerpoint/2010/main" val="2504262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619594" y="817473"/>
            <a:ext cx="10715913" cy="972006"/>
          </a:xfrm>
        </p:spPr>
        <p:txBody>
          <a:bodyPr>
            <a:normAutofit fontScale="90000"/>
          </a:bodyPr>
          <a:lstStyle/>
          <a:p>
            <a:r>
              <a:rPr lang="en-GB" sz="3200" b="1" i="1" dirty="0">
                <a:latin typeface="Andalus" pitchFamily="18" charset="-78"/>
                <a:cs typeface="Andalus" pitchFamily="18" charset="-78"/>
              </a:rPr>
              <a:t/>
            </a:r>
            <a:br>
              <a:rPr lang="en-GB" sz="3200" b="1" i="1" dirty="0">
                <a:latin typeface="Andalus" pitchFamily="18" charset="-78"/>
                <a:cs typeface="Andalus" pitchFamily="18" charset="-78"/>
              </a:rPr>
            </a:br>
            <a:r>
              <a:rPr lang="en-GB" sz="2200" i="1" dirty="0">
                <a:solidFill>
                  <a:schemeClr val="accent2"/>
                </a:solidFill>
                <a:latin typeface="Andalus" pitchFamily="18" charset="-78"/>
                <a:cs typeface="Andalus" pitchFamily="18" charset="-78"/>
              </a:rPr>
              <a:t>CAMBODIA </a:t>
            </a:r>
            <a:r>
              <a:rPr lang="en-GB" sz="2200" dirty="0">
                <a:latin typeface="Andalus" pitchFamily="18" charset="-78"/>
                <a:cs typeface="Andalus" pitchFamily="18" charset="-78"/>
              </a:rPr>
              <a:t>recognized as a </a:t>
            </a:r>
            <a:r>
              <a:rPr lang="en-GB" sz="2200" i="1" u="sng" dirty="0">
                <a:solidFill>
                  <a:srgbClr val="CC0000"/>
                </a:solidFill>
                <a:latin typeface="Andalus" pitchFamily="18" charset="-78"/>
                <a:cs typeface="Andalus" pitchFamily="18" charset="-78"/>
              </a:rPr>
              <a:t>sending</a:t>
            </a:r>
            <a:r>
              <a:rPr lang="en-GB" sz="2200" dirty="0">
                <a:latin typeface="Andalus" pitchFamily="18" charset="-78"/>
                <a:cs typeface="Andalus" pitchFamily="18" charset="-78"/>
              </a:rPr>
              <a:t>, </a:t>
            </a:r>
            <a:r>
              <a:rPr lang="en-GB" sz="2200" i="1" u="sng" dirty="0">
                <a:solidFill>
                  <a:srgbClr val="CC0000"/>
                </a:solidFill>
                <a:latin typeface="Andalus" pitchFamily="18" charset="-78"/>
                <a:cs typeface="Andalus" pitchFamily="18" charset="-78"/>
              </a:rPr>
              <a:t>receiving</a:t>
            </a:r>
            <a:r>
              <a:rPr lang="en-GB" sz="2200" dirty="0">
                <a:latin typeface="Andalus" pitchFamily="18" charset="-78"/>
                <a:cs typeface="Andalus" pitchFamily="18" charset="-78"/>
              </a:rPr>
              <a:t> and </a:t>
            </a:r>
            <a:r>
              <a:rPr lang="en-GB" sz="2200" i="1" u="sng" dirty="0">
                <a:solidFill>
                  <a:srgbClr val="CC0000"/>
                </a:solidFill>
                <a:latin typeface="Andalus" pitchFamily="18" charset="-78"/>
                <a:cs typeface="Andalus" pitchFamily="18" charset="-78"/>
              </a:rPr>
              <a:t>transit</a:t>
            </a:r>
            <a:r>
              <a:rPr lang="en-GB" sz="2200" dirty="0">
                <a:latin typeface="Andalus" pitchFamily="18" charset="-78"/>
                <a:cs typeface="Andalus" pitchFamily="18" charset="-78"/>
              </a:rPr>
              <a:t> country for trafficking in persons</a:t>
            </a:r>
            <a:br>
              <a:rPr lang="en-GB" sz="2200" dirty="0">
                <a:latin typeface="Andalus" pitchFamily="18" charset="-78"/>
                <a:cs typeface="Andalus" pitchFamily="18" charset="-78"/>
              </a:rPr>
            </a:br>
            <a:endParaRPr lang="ja-JP" altLang="en-US" sz="3200" dirty="0">
              <a:latin typeface="Andalus" panose="02020603050405020304" pitchFamily="18" charset="-78"/>
              <a:cs typeface="Andalus" panose="02020603050405020304" pitchFamily="18" charset="-78"/>
            </a:endParaRPr>
          </a:p>
        </p:txBody>
      </p:sp>
      <p:sp>
        <p:nvSpPr>
          <p:cNvPr id="717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01C0CAE-1E65-4796-9E05-03C6BCC2944A}" type="slidenum">
              <a:rPr lang="id-ID" altLang="ja-JP" sz="1200">
                <a:solidFill>
                  <a:srgbClr val="898989"/>
                </a:solidFill>
              </a:rPr>
              <a:pPr>
                <a:spcBef>
                  <a:spcPct val="0"/>
                </a:spcBef>
                <a:buFontTx/>
                <a:buNone/>
              </a:pPr>
              <a:t>3</a:t>
            </a:fld>
            <a:endParaRPr lang="id-ID" altLang="ja-JP" sz="1200">
              <a:solidFill>
                <a:srgbClr val="898989"/>
              </a:solidFill>
            </a:endParaRPr>
          </a:p>
        </p:txBody>
      </p:sp>
      <p:pic>
        <p:nvPicPr>
          <p:cNvPr id="6" name="Content Placeholder 5" descr="Image result for cambodia map 2017"/>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88981" y="1565852"/>
            <a:ext cx="5736058" cy="4351338"/>
          </a:xfrm>
          <a:prstGeom prst="rect">
            <a:avLst/>
          </a:prstGeom>
          <a:noFill/>
          <a:ln>
            <a:noFill/>
          </a:ln>
        </p:spPr>
      </p:pic>
      <p:sp>
        <p:nvSpPr>
          <p:cNvPr id="7" name="AutoShape 24"/>
          <p:cNvSpPr>
            <a:spLocks noChangeArrowheads="1"/>
          </p:cNvSpPr>
          <p:nvPr/>
        </p:nvSpPr>
        <p:spPr bwMode="auto">
          <a:xfrm rot="1885774">
            <a:off x="3983983" y="2638045"/>
            <a:ext cx="609600" cy="381000"/>
          </a:xfrm>
          <a:prstGeom prst="leftArrow">
            <a:avLst>
              <a:gd name="adj1" fmla="val 50000"/>
              <a:gd name="adj2" fmla="val 4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p>
        </p:txBody>
      </p:sp>
      <p:sp>
        <p:nvSpPr>
          <p:cNvPr id="8" name="AutoShape 25"/>
          <p:cNvSpPr>
            <a:spLocks noChangeArrowheads="1"/>
          </p:cNvSpPr>
          <p:nvPr/>
        </p:nvSpPr>
        <p:spPr bwMode="auto">
          <a:xfrm>
            <a:off x="5372100" y="2848481"/>
            <a:ext cx="685800" cy="914400"/>
          </a:xfrm>
          <a:prstGeom prst="curvedRightArrow">
            <a:avLst>
              <a:gd name="adj1" fmla="val 26667"/>
              <a:gd name="adj2" fmla="val 53333"/>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p>
        </p:txBody>
      </p:sp>
      <p:sp>
        <p:nvSpPr>
          <p:cNvPr id="9" name="AutoShape 26"/>
          <p:cNvSpPr>
            <a:spLocks noChangeArrowheads="1"/>
          </p:cNvSpPr>
          <p:nvPr/>
        </p:nvSpPr>
        <p:spPr bwMode="auto">
          <a:xfrm>
            <a:off x="6057900" y="3911095"/>
            <a:ext cx="685800" cy="762000"/>
          </a:xfrm>
          <a:prstGeom prst="curvedLeftArrow">
            <a:avLst>
              <a:gd name="adj1" fmla="val 22222"/>
              <a:gd name="adj2" fmla="val 44444"/>
              <a:gd name="adj3" fmla="val 3333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p>
        </p:txBody>
      </p:sp>
      <p:sp>
        <p:nvSpPr>
          <p:cNvPr id="10" name="AutoShape 28"/>
          <p:cNvSpPr>
            <a:spLocks noChangeArrowheads="1"/>
          </p:cNvSpPr>
          <p:nvPr/>
        </p:nvSpPr>
        <p:spPr bwMode="auto">
          <a:xfrm rot="-857269">
            <a:off x="3876255" y="4160569"/>
            <a:ext cx="609600" cy="381000"/>
          </a:xfrm>
          <a:prstGeom prst="leftArrow">
            <a:avLst>
              <a:gd name="adj1" fmla="val 50000"/>
              <a:gd name="adj2" fmla="val 4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p>
        </p:txBody>
      </p:sp>
      <p:sp>
        <p:nvSpPr>
          <p:cNvPr id="11" name="AutoShape 27"/>
          <p:cNvSpPr>
            <a:spLocks noChangeArrowheads="1"/>
          </p:cNvSpPr>
          <p:nvPr/>
        </p:nvSpPr>
        <p:spPr bwMode="auto">
          <a:xfrm rot="-3689142">
            <a:off x="4913095" y="4993730"/>
            <a:ext cx="838200" cy="415925"/>
          </a:xfrm>
          <a:prstGeom prst="leftArrow">
            <a:avLst>
              <a:gd name="adj1" fmla="val 50000"/>
              <a:gd name="adj2" fmla="val 50382"/>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p>
        </p:txBody>
      </p:sp>
      <p:sp>
        <p:nvSpPr>
          <p:cNvPr id="13" name="AutoShape 24"/>
          <p:cNvSpPr>
            <a:spLocks noChangeArrowheads="1"/>
          </p:cNvSpPr>
          <p:nvPr/>
        </p:nvSpPr>
        <p:spPr bwMode="auto">
          <a:xfrm rot="1885774">
            <a:off x="6375036" y="5104642"/>
            <a:ext cx="609600" cy="381000"/>
          </a:xfrm>
          <a:prstGeom prst="leftArrow">
            <a:avLst>
              <a:gd name="adj1" fmla="val 50000"/>
              <a:gd name="adj2" fmla="val 4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endParaRPr lang="en-US"/>
          </a:p>
        </p:txBody>
      </p:sp>
      <p:sp>
        <p:nvSpPr>
          <p:cNvPr id="14" name="Text Box 4"/>
          <p:cNvSpPr txBox="1">
            <a:spLocks noChangeArrowheads="1"/>
          </p:cNvSpPr>
          <p:nvPr/>
        </p:nvSpPr>
        <p:spPr bwMode="auto">
          <a:xfrm>
            <a:off x="564278" y="1745863"/>
            <a:ext cx="2579076" cy="1200329"/>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spcBef>
                <a:spcPct val="50000"/>
              </a:spcBef>
            </a:pPr>
            <a:r>
              <a:rPr lang="en-GB" sz="1800" dirty="0">
                <a:solidFill>
                  <a:schemeClr val="accent2"/>
                </a:solidFill>
                <a:latin typeface="Andalus" pitchFamily="18" charset="-78"/>
                <a:cs typeface="Andalus" pitchFamily="18" charset="-78"/>
              </a:rPr>
              <a:t>In-country Trafficking</a:t>
            </a:r>
            <a:r>
              <a:rPr lang="en-GB" sz="1800" b="0" dirty="0">
                <a:latin typeface="Andalus" pitchFamily="18" charset="-78"/>
                <a:cs typeface="Andalus" pitchFamily="18" charset="-78"/>
              </a:rPr>
              <a:t>   </a:t>
            </a:r>
          </a:p>
          <a:p>
            <a:pPr algn="l">
              <a:spcBef>
                <a:spcPct val="50000"/>
              </a:spcBef>
              <a:buFontTx/>
              <a:buChar char="•"/>
            </a:pPr>
            <a:r>
              <a:rPr lang="en-GB" sz="1800" b="0" dirty="0">
                <a:latin typeface="Andalus" pitchFamily="18" charset="-78"/>
                <a:cs typeface="Andalus" pitchFamily="18" charset="-78"/>
              </a:rPr>
              <a:t>Rural to urban </a:t>
            </a:r>
          </a:p>
          <a:p>
            <a:pPr algn="l">
              <a:spcBef>
                <a:spcPct val="50000"/>
              </a:spcBef>
              <a:buFontTx/>
              <a:buChar char="•"/>
            </a:pPr>
            <a:r>
              <a:rPr lang="en-GB" sz="1800" b="0" dirty="0">
                <a:latin typeface="Andalus" pitchFamily="18" charset="-78"/>
                <a:cs typeface="Andalus" pitchFamily="18" charset="-78"/>
              </a:rPr>
              <a:t>Province to province</a:t>
            </a:r>
          </a:p>
        </p:txBody>
      </p:sp>
      <p:sp>
        <p:nvSpPr>
          <p:cNvPr id="15" name="Text Box 6"/>
          <p:cNvSpPr txBox="1">
            <a:spLocks noChangeArrowheads="1"/>
          </p:cNvSpPr>
          <p:nvPr/>
        </p:nvSpPr>
        <p:spPr bwMode="auto">
          <a:xfrm>
            <a:off x="718650" y="4495295"/>
            <a:ext cx="2514600" cy="1892826"/>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spcBef>
                <a:spcPct val="50000"/>
              </a:spcBef>
            </a:pPr>
            <a:r>
              <a:rPr lang="en-US" sz="1800" dirty="0">
                <a:solidFill>
                  <a:schemeClr val="accent2"/>
                </a:solidFill>
                <a:latin typeface="Andalus" pitchFamily="18" charset="-78"/>
                <a:cs typeface="Andalus" pitchFamily="18" charset="-78"/>
              </a:rPr>
              <a:t>as a </a:t>
            </a:r>
            <a:r>
              <a:rPr lang="en-US" sz="1800" i="1" dirty="0">
                <a:solidFill>
                  <a:srgbClr val="CC0000"/>
                </a:solidFill>
                <a:latin typeface="Andalus" pitchFamily="18" charset="-78"/>
                <a:cs typeface="Andalus" pitchFamily="18" charset="-78"/>
              </a:rPr>
              <a:t>sending</a:t>
            </a:r>
            <a:r>
              <a:rPr lang="en-US" sz="1800" dirty="0">
                <a:solidFill>
                  <a:schemeClr val="accent2"/>
                </a:solidFill>
                <a:latin typeface="Andalus" pitchFamily="18" charset="-78"/>
                <a:cs typeface="Andalus" pitchFamily="18" charset="-78"/>
              </a:rPr>
              <a:t> country to </a:t>
            </a:r>
            <a:r>
              <a:rPr lang="en-US" sz="1800" b="0" dirty="0">
                <a:latin typeface="Andalus" pitchFamily="18" charset="-78"/>
                <a:cs typeface="Andalus" pitchFamily="18" charset="-78"/>
              </a:rPr>
              <a:t>Thailand, onwards to other parts of Southeast Asia, Malaysia, Korea, China and other region </a:t>
            </a:r>
          </a:p>
          <a:p>
            <a:pPr algn="l">
              <a:spcBef>
                <a:spcPct val="50000"/>
              </a:spcBef>
            </a:pPr>
            <a:endParaRPr lang="en-US" sz="1800" b="0" dirty="0">
              <a:latin typeface="Andalus" pitchFamily="18" charset="-78"/>
              <a:cs typeface="Andalus" pitchFamily="18" charset="-78"/>
            </a:endParaRPr>
          </a:p>
        </p:txBody>
      </p:sp>
      <p:sp>
        <p:nvSpPr>
          <p:cNvPr id="16" name="Text Box 5"/>
          <p:cNvSpPr txBox="1">
            <a:spLocks noChangeArrowheads="1"/>
          </p:cNvSpPr>
          <p:nvPr/>
        </p:nvSpPr>
        <p:spPr bwMode="auto">
          <a:xfrm>
            <a:off x="8874369" y="3334040"/>
            <a:ext cx="2473569" cy="2031325"/>
          </a:xfrm>
          <a:prstGeom prst="rect">
            <a:avLst/>
          </a:prstGeom>
          <a:noFill/>
          <a:ln w="38100">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sz="2400" b="1">
                <a:solidFill>
                  <a:schemeClr val="tx1"/>
                </a:solidFill>
                <a:latin typeface="Times New Roman" panose="02020603050405020304" pitchFamily="18" charset="0"/>
              </a:defRPr>
            </a:lvl1pPr>
            <a:lvl2pPr marL="742950" indent="-285750" algn="ctr">
              <a:defRPr sz="2400" b="1">
                <a:solidFill>
                  <a:schemeClr val="tx1"/>
                </a:solidFill>
                <a:latin typeface="Times New Roman" panose="02020603050405020304" pitchFamily="18" charset="0"/>
              </a:defRPr>
            </a:lvl2pPr>
            <a:lvl3pPr marL="1143000" indent="-228600" algn="ctr">
              <a:defRPr sz="2400" b="1">
                <a:solidFill>
                  <a:schemeClr val="tx1"/>
                </a:solidFill>
                <a:latin typeface="Times New Roman" panose="02020603050405020304" pitchFamily="18" charset="0"/>
              </a:defRPr>
            </a:lvl3pPr>
            <a:lvl4pPr marL="1600200" indent="-228600" algn="ctr">
              <a:defRPr sz="2400" b="1">
                <a:solidFill>
                  <a:schemeClr val="tx1"/>
                </a:solidFill>
                <a:latin typeface="Times New Roman" panose="02020603050405020304" pitchFamily="18" charset="0"/>
              </a:defRPr>
            </a:lvl4pPr>
            <a:lvl5pPr marL="2057400" indent="-228600" algn="ctr">
              <a:defRPr sz="24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b="1">
                <a:solidFill>
                  <a:schemeClr val="tx1"/>
                </a:solidFill>
                <a:latin typeface="Times New Roman" panose="02020603050405020304" pitchFamily="18" charset="0"/>
              </a:defRPr>
            </a:lvl9pPr>
          </a:lstStyle>
          <a:p>
            <a:pPr algn="l">
              <a:spcBef>
                <a:spcPct val="50000"/>
              </a:spcBef>
            </a:pPr>
            <a:r>
              <a:rPr lang="en-US" sz="1800" dirty="0">
                <a:solidFill>
                  <a:schemeClr val="accent2"/>
                </a:solidFill>
                <a:latin typeface="Andalus" pitchFamily="18" charset="-78"/>
                <a:cs typeface="Andalus" pitchFamily="18" charset="-78"/>
              </a:rPr>
              <a:t>As a </a:t>
            </a:r>
            <a:r>
              <a:rPr lang="en-US" sz="1800" i="1" dirty="0">
                <a:solidFill>
                  <a:srgbClr val="FF0000"/>
                </a:solidFill>
                <a:latin typeface="Andalus" pitchFamily="18" charset="-78"/>
                <a:cs typeface="Andalus" pitchFamily="18" charset="-78"/>
              </a:rPr>
              <a:t>receiving</a:t>
            </a:r>
            <a:r>
              <a:rPr lang="en-US" sz="1800" dirty="0">
                <a:solidFill>
                  <a:schemeClr val="accent2"/>
                </a:solidFill>
                <a:latin typeface="Andalus" pitchFamily="18" charset="-78"/>
                <a:cs typeface="Andalus" pitchFamily="18" charset="-78"/>
              </a:rPr>
              <a:t> country for  Vietnamese and Chinese</a:t>
            </a:r>
          </a:p>
          <a:p>
            <a:pPr algn="l">
              <a:spcBef>
                <a:spcPct val="50000"/>
              </a:spcBef>
            </a:pPr>
            <a:r>
              <a:rPr lang="en-US" sz="1800" dirty="0">
                <a:solidFill>
                  <a:schemeClr val="accent2"/>
                </a:solidFill>
                <a:latin typeface="Andalus" pitchFamily="18" charset="-78"/>
                <a:cs typeface="Andalus" pitchFamily="18" charset="-78"/>
              </a:rPr>
              <a:t>as a </a:t>
            </a:r>
            <a:r>
              <a:rPr lang="en-US" sz="1800" i="1" dirty="0">
                <a:solidFill>
                  <a:srgbClr val="CC0000"/>
                </a:solidFill>
                <a:latin typeface="Andalus" pitchFamily="18" charset="-78"/>
                <a:cs typeface="Andalus" pitchFamily="18" charset="-78"/>
              </a:rPr>
              <a:t>transit</a:t>
            </a:r>
            <a:r>
              <a:rPr lang="en-US" sz="1800" i="1" dirty="0">
                <a:solidFill>
                  <a:schemeClr val="accent2"/>
                </a:solidFill>
                <a:latin typeface="Andalus" pitchFamily="18" charset="-78"/>
                <a:cs typeface="Andalus" pitchFamily="18" charset="-78"/>
              </a:rPr>
              <a:t> </a:t>
            </a:r>
            <a:r>
              <a:rPr lang="en-US" sz="1800" dirty="0">
                <a:solidFill>
                  <a:schemeClr val="accent2"/>
                </a:solidFill>
                <a:latin typeface="Andalus" pitchFamily="18" charset="-78"/>
                <a:cs typeface="Andalus" pitchFamily="18" charset="-78"/>
              </a:rPr>
              <a:t>country for…</a:t>
            </a:r>
          </a:p>
          <a:p>
            <a:pPr algn="l">
              <a:spcBef>
                <a:spcPct val="50000"/>
              </a:spcBef>
            </a:pPr>
            <a:r>
              <a:rPr lang="en-US" sz="1800" b="0" dirty="0">
                <a:latin typeface="Andalus" pitchFamily="18" charset="-78"/>
                <a:cs typeface="Andalus" pitchFamily="18" charset="-78"/>
              </a:rPr>
              <a:t>Vietnamese, Chinese, …</a:t>
            </a:r>
            <a:endParaRPr lang="en-US" sz="1800" dirty="0">
              <a:latin typeface="Andalus" pitchFamily="18" charset="-78"/>
              <a:cs typeface="Andalus" pitchFamily="18" charset="-78"/>
            </a:endParaRPr>
          </a:p>
        </p:txBody>
      </p:sp>
      <p:sp>
        <p:nvSpPr>
          <p:cNvPr id="18" name="タイトル 1">
            <a:extLst>
              <a:ext uri="{FF2B5EF4-FFF2-40B4-BE49-F238E27FC236}">
                <a16:creationId xmlns="" xmlns:a16="http://schemas.microsoft.com/office/drawing/2014/main" id="{C4295A1F-4E8D-42D4-9B8F-05D4EC909CA6}"/>
              </a:ext>
            </a:extLst>
          </p:cNvPr>
          <p:cNvSpPr txBox="1">
            <a:spLocks/>
          </p:cNvSpPr>
          <p:nvPr/>
        </p:nvSpPr>
        <p:spPr>
          <a:xfrm>
            <a:off x="619594" y="235616"/>
            <a:ext cx="10013827" cy="697368"/>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GB" sz="3200" b="1" i="1" dirty="0">
                <a:latin typeface="Andalus" pitchFamily="18" charset="-78"/>
                <a:cs typeface="Andalus" pitchFamily="18" charset="-78"/>
              </a:rPr>
              <a:t/>
            </a:r>
            <a:br>
              <a:rPr lang="en-GB" sz="3200" b="1" i="1" dirty="0">
                <a:latin typeface="Andalus" pitchFamily="18" charset="-78"/>
                <a:cs typeface="Andalus" pitchFamily="18" charset="-78"/>
              </a:rPr>
            </a:br>
            <a:r>
              <a:rPr lang="en-GB" sz="3200" b="1" i="1" dirty="0" smtClean="0">
                <a:latin typeface="Andalus" pitchFamily="18" charset="-78"/>
                <a:cs typeface="Andalus" pitchFamily="18" charset="-78"/>
              </a:rPr>
              <a:t>`                                        </a:t>
            </a:r>
            <a:r>
              <a:rPr lang="en-GB" sz="14400" b="1" dirty="0" smtClean="0">
                <a:solidFill>
                  <a:srgbClr val="000099"/>
                </a:solidFill>
                <a:latin typeface="Andalus" pitchFamily="18" charset="-78"/>
                <a:cs typeface="Andalus" pitchFamily="18" charset="-78"/>
              </a:rPr>
              <a:t>1</a:t>
            </a:r>
            <a:r>
              <a:rPr lang="en-GB" sz="14400" b="1" dirty="0">
                <a:solidFill>
                  <a:srgbClr val="000099"/>
                </a:solidFill>
                <a:latin typeface="Andalus" pitchFamily="18" charset="-78"/>
                <a:cs typeface="Andalus" pitchFamily="18" charset="-78"/>
              </a:rPr>
              <a:t>. Introduction </a:t>
            </a:r>
            <a:r>
              <a:rPr lang="en-GB" sz="3200" i="1" dirty="0">
                <a:solidFill>
                  <a:schemeClr val="accent2"/>
                </a:solidFill>
                <a:latin typeface="Andalus" pitchFamily="18" charset="-78"/>
                <a:cs typeface="Andalus" pitchFamily="18" charset="-78"/>
              </a:rPr>
              <a:t/>
            </a:r>
            <a:br>
              <a:rPr lang="en-GB" sz="3200" i="1" dirty="0">
                <a:solidFill>
                  <a:schemeClr val="accent2"/>
                </a:solidFill>
                <a:latin typeface="Andalus" pitchFamily="18" charset="-78"/>
                <a:cs typeface="Andalus" pitchFamily="18" charset="-78"/>
              </a:rPr>
            </a:br>
            <a:endParaRPr lang="ja-JP" altLang="en-US" sz="3200" dirty="0">
              <a:latin typeface="Andalus" panose="02020603050405020304" pitchFamily="18" charset="-78"/>
              <a:cs typeface="Andalus" panose="02020603050405020304" pitchFamily="18" charset="-78"/>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81" y="-45790"/>
            <a:ext cx="1157489" cy="1101144"/>
          </a:xfrm>
          <a:prstGeom prst="rect">
            <a:avLst/>
          </a:prstGeom>
        </p:spPr>
      </p:pic>
    </p:spTree>
    <p:extLst>
      <p:ext uri="{BB962C8B-B14F-4D97-AF65-F5344CB8AC3E}">
        <p14:creationId xmlns:p14="http://schemas.microsoft.com/office/powerpoint/2010/main" val="565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8"/>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9"/>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0"/>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13"/>
                                        </p:tgtEl>
                                        <p:attrNameLst>
                                          <p:attrName>style.visibility</p:attrName>
                                        </p:attrNameLst>
                                      </p:cBhvr>
                                      <p:to>
                                        <p:strVal val="visible"/>
                                      </p:to>
                                    </p:set>
                                  </p:childTnLst>
                                </p:cTn>
                              </p:par>
                            </p:childTnLst>
                          </p:cTn>
                        </p:par>
                        <p:par>
                          <p:cTn id="22" fill="hold">
                            <p:stCondLst>
                              <p:cond delay="3000"/>
                            </p:stCondLst>
                            <p:childTnLst>
                              <p:par>
                                <p:cTn id="23" presetID="17" presetClass="entr" presetSubtype="1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strVal val="#ppt_h"/>
                                          </p:val>
                                        </p:tav>
                                        <p:tav tm="100000">
                                          <p:val>
                                            <p:strVal val="#ppt_h"/>
                                          </p:val>
                                        </p:tav>
                                      </p:tavLst>
                                    </p:anim>
                                  </p:childTnLst>
                                </p:cTn>
                              </p:par>
                            </p:childTnLst>
                          </p:cTn>
                        </p:par>
                        <p:par>
                          <p:cTn id="27" fill="hold">
                            <p:stCondLst>
                              <p:cond delay="3500"/>
                            </p:stCondLst>
                            <p:childTnLst>
                              <p:par>
                                <p:cTn id="28" presetID="17" presetClass="entr" presetSubtype="8"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500" fill="hold"/>
                                        <p:tgtEl>
                                          <p:spTgt spid="15"/>
                                        </p:tgtEl>
                                        <p:attrNameLst>
                                          <p:attrName>ppt_x</p:attrName>
                                        </p:attrNameLst>
                                      </p:cBhvr>
                                      <p:tavLst>
                                        <p:tav tm="0">
                                          <p:val>
                                            <p:strVal val="#ppt_x-#ppt_w/2"/>
                                          </p:val>
                                        </p:tav>
                                        <p:tav tm="100000">
                                          <p:val>
                                            <p:strVal val="#ppt_x"/>
                                          </p:val>
                                        </p:tav>
                                      </p:tavLst>
                                    </p:anim>
                                    <p:anim calcmode="lin" valueType="num">
                                      <p:cBhvr>
                                        <p:cTn id="31" dur="500" fill="hold"/>
                                        <p:tgtEl>
                                          <p:spTgt spid="15"/>
                                        </p:tgtEl>
                                        <p:attrNameLst>
                                          <p:attrName>ppt_y</p:attrName>
                                        </p:attrNameLst>
                                      </p:cBhvr>
                                      <p:tavLst>
                                        <p:tav tm="0">
                                          <p:val>
                                            <p:strVal val="#ppt_y"/>
                                          </p:val>
                                        </p:tav>
                                        <p:tav tm="100000">
                                          <p:val>
                                            <p:strVal val="#ppt_y"/>
                                          </p:val>
                                        </p:tav>
                                      </p:tavLst>
                                    </p:anim>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strVal val="#ppt_h"/>
                                          </p:val>
                                        </p:tav>
                                        <p:tav tm="100000">
                                          <p:val>
                                            <p:strVal val="#ppt_h"/>
                                          </p:val>
                                        </p:tav>
                                      </p:tavLst>
                                    </p:anim>
                                  </p:childTnLst>
                                </p:cTn>
                              </p:par>
                            </p:childTnLst>
                          </p:cTn>
                        </p:par>
                        <p:par>
                          <p:cTn id="34" fill="hold">
                            <p:stCondLst>
                              <p:cond delay="4000"/>
                            </p:stCondLst>
                            <p:childTnLst>
                              <p:par>
                                <p:cTn id="35" presetID="17" presetClass="entr" presetSubtype="1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P spid="14" grpId="0" animBg="1" autoUpdateAnimBg="0"/>
      <p:bldP spid="15" grpId="0" animBg="1" autoUpdateAnimBg="0"/>
      <p:bldP spid="16"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9889"/>
            <a:ext cx="10515600" cy="795459"/>
          </a:xfrm>
        </p:spPr>
        <p:txBody>
          <a:bodyPr>
            <a:normAutofit/>
          </a:bodyPr>
          <a:lstStyle/>
          <a:p>
            <a:r>
              <a:rPr lang="en-US" sz="3200" b="1" dirty="0" smtClean="0">
                <a:solidFill>
                  <a:srgbClr val="000099"/>
                </a:solidFill>
                <a:latin typeface="Andalus" pitchFamily="18" charset="-78"/>
                <a:cs typeface="Andalus" pitchFamily="18" charset="-78"/>
              </a:rPr>
              <a:t>        Number </a:t>
            </a:r>
            <a:r>
              <a:rPr lang="en-US" sz="3200" b="1" dirty="0">
                <a:solidFill>
                  <a:srgbClr val="000099"/>
                </a:solidFill>
                <a:latin typeface="Andalus" pitchFamily="18" charset="-78"/>
                <a:cs typeface="Andalus" pitchFamily="18" charset="-78"/>
              </a:rPr>
              <a:t>of Trafficked Persons Rescued (2015-2017</a:t>
            </a:r>
            <a:r>
              <a:rPr lang="en-US" sz="3200" dirty="0">
                <a:latin typeface="Andalus" pitchFamily="18" charset="-78"/>
                <a:cs typeface="Andalus" pitchFamily="18" charset="-78"/>
              </a:rPr>
              <a: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4110528"/>
              </p:ext>
            </p:extLst>
          </p:nvPr>
        </p:nvGraphicFramePr>
        <p:xfrm>
          <a:off x="978876" y="1075348"/>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2299066-3F13-49D1-874E-B1BB5FCACE19}" type="slidenum">
              <a:rPr kumimoji="1" lang="ja-JP" altLang="en-US" smtClean="0"/>
              <a:t>4</a:t>
            </a:fld>
            <a:endParaRPr kumimoji="1" lang="ja-JP" altLang="en-US"/>
          </a:p>
        </p:txBody>
      </p:sp>
      <p:sp>
        <p:nvSpPr>
          <p:cNvPr id="7" name="Title 1"/>
          <p:cNvSpPr txBox="1">
            <a:spLocks/>
          </p:cNvSpPr>
          <p:nvPr/>
        </p:nvSpPr>
        <p:spPr>
          <a:xfrm>
            <a:off x="803031" y="5720862"/>
            <a:ext cx="10515600" cy="5158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sz="1800" dirty="0">
                <a:latin typeface="Andalus" pitchFamily="18" charset="-78"/>
                <a:cs typeface="Andalus" pitchFamily="18" charset="-78"/>
              </a:rPr>
              <a:t>Activity and Result Report of NCCT, 2015, 2016 and 2017, Law Enforcement Working Group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143590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0" y="167424"/>
            <a:ext cx="12074768" cy="638269"/>
          </a:xfrm>
        </p:spPr>
        <p:txBody>
          <a:bodyPr>
            <a:normAutofit/>
          </a:bodyPr>
          <a:lstStyle/>
          <a:p>
            <a:pPr lvl="0"/>
            <a:r>
              <a:rPr lang="en-US" altLang="ja-JP" sz="2400" b="1" dirty="0" smtClean="0">
                <a:solidFill>
                  <a:srgbClr val="000099"/>
                </a:solidFill>
                <a:latin typeface="Andalus" panose="02020603050405020304" pitchFamily="18" charset="-78"/>
                <a:cs typeface="Andalus" panose="02020603050405020304" pitchFamily="18" charset="-78"/>
              </a:rPr>
              <a:t>                </a:t>
            </a:r>
            <a:r>
              <a:rPr lang="en-US" altLang="ja-JP" sz="2800" b="1" dirty="0" smtClean="0">
                <a:solidFill>
                  <a:srgbClr val="000099"/>
                </a:solidFill>
                <a:latin typeface="Andalus" panose="02020603050405020304" pitchFamily="18" charset="-78"/>
                <a:cs typeface="Andalus" panose="02020603050405020304" pitchFamily="18" charset="-78"/>
              </a:rPr>
              <a:t>2</a:t>
            </a:r>
            <a:r>
              <a:rPr lang="en-US" altLang="ja-JP" sz="2800" b="1" dirty="0">
                <a:solidFill>
                  <a:srgbClr val="000099"/>
                </a:solidFill>
                <a:latin typeface="Andalus" panose="02020603050405020304" pitchFamily="18" charset="-78"/>
                <a:cs typeface="Andalus" panose="02020603050405020304" pitchFamily="18" charset="-78"/>
              </a:rPr>
              <a:t>. Overview of Anti-trafficking Government Law, Policy </a:t>
            </a:r>
            <a:r>
              <a:rPr lang="en-US" altLang="ja-JP" sz="2800" b="1" dirty="0" smtClean="0">
                <a:solidFill>
                  <a:srgbClr val="000099"/>
                </a:solidFill>
                <a:latin typeface="Andalus" panose="02020603050405020304" pitchFamily="18" charset="-78"/>
                <a:cs typeface="Andalus" panose="02020603050405020304" pitchFamily="18" charset="-78"/>
              </a:rPr>
              <a:t>and </a:t>
            </a:r>
            <a:r>
              <a:rPr lang="en-US" altLang="ja-JP" sz="2800" b="1" dirty="0">
                <a:solidFill>
                  <a:srgbClr val="000099"/>
                </a:solidFill>
                <a:latin typeface="Andalus" panose="02020603050405020304" pitchFamily="18" charset="-78"/>
                <a:cs typeface="Andalus" panose="02020603050405020304" pitchFamily="18" charset="-78"/>
              </a:rPr>
              <a:t>System</a:t>
            </a:r>
            <a:endParaRPr lang="ja-JP" altLang="en-US" sz="2800" b="1" dirty="0">
              <a:solidFill>
                <a:srgbClr val="000099"/>
              </a:solidFill>
              <a:latin typeface="Andalus" panose="02020603050405020304" pitchFamily="18" charset="-78"/>
              <a:cs typeface="Andalus" panose="02020603050405020304" pitchFamily="18" charset="-78"/>
            </a:endParaRPr>
          </a:p>
        </p:txBody>
      </p:sp>
      <p:sp>
        <p:nvSpPr>
          <p:cNvPr id="8195" name="コンテンツ プレースホルダ 2"/>
          <p:cNvSpPr>
            <a:spLocks noGrp="1"/>
          </p:cNvSpPr>
          <p:nvPr>
            <p:ph idx="1"/>
          </p:nvPr>
        </p:nvSpPr>
        <p:spPr>
          <a:xfrm>
            <a:off x="515155" y="1101144"/>
            <a:ext cx="11254814" cy="5620330"/>
          </a:xfrm>
        </p:spPr>
        <p:txBody>
          <a:bodyPr>
            <a:normAutofit fontScale="92500"/>
          </a:bodyPr>
          <a:lstStyle/>
          <a:p>
            <a:pPr marL="0" indent="0">
              <a:buNone/>
            </a:pPr>
            <a:r>
              <a:rPr lang="en-US" altLang="ja-JP" b="1" dirty="0" smtClean="0">
                <a:solidFill>
                  <a:srgbClr val="000099"/>
                </a:solidFill>
                <a:latin typeface="Andalus" pitchFamily="18" charset="-78"/>
                <a:cs typeface="Andalus" pitchFamily="18" charset="-78"/>
              </a:rPr>
              <a:t>2.1. Key </a:t>
            </a:r>
            <a:r>
              <a:rPr lang="en-US" altLang="ja-JP" b="1" dirty="0">
                <a:solidFill>
                  <a:srgbClr val="000099"/>
                </a:solidFill>
                <a:latin typeface="Andalus" pitchFamily="18" charset="-78"/>
                <a:cs typeface="Andalus" pitchFamily="18" charset="-78"/>
              </a:rPr>
              <a:t>international &amp; Regional legal framework</a:t>
            </a:r>
            <a:r>
              <a:rPr lang="en-US" altLang="ja-JP" b="1" dirty="0" smtClean="0">
                <a:solidFill>
                  <a:srgbClr val="000099"/>
                </a:solidFill>
                <a:latin typeface="Andalus" pitchFamily="18" charset="-78"/>
                <a:cs typeface="Andalus" pitchFamily="18" charset="-78"/>
              </a:rPr>
              <a:t>:</a:t>
            </a:r>
          </a:p>
          <a:p>
            <a:pPr>
              <a:lnSpc>
                <a:spcPct val="150000"/>
              </a:lnSpc>
              <a:buFontTx/>
              <a:buChar char="-"/>
            </a:pPr>
            <a:r>
              <a:rPr lang="en-US" altLang="ja-JP" sz="2200" dirty="0">
                <a:latin typeface="Andalus" pitchFamily="18" charset="-78"/>
                <a:cs typeface="Andalus" pitchFamily="18" charset="-78"/>
              </a:rPr>
              <a:t>Universal Declaration on Human Rights </a:t>
            </a:r>
            <a:r>
              <a:rPr lang="en-US" altLang="ja-JP" sz="2200" dirty="0">
                <a:solidFill>
                  <a:srgbClr val="FF0000"/>
                </a:solidFill>
                <a:latin typeface="Andalus" pitchFamily="18" charset="-78"/>
                <a:cs typeface="Andalus" pitchFamily="18" charset="-78"/>
              </a:rPr>
              <a:t>in </a:t>
            </a:r>
            <a:r>
              <a:rPr lang="en-US" altLang="ja-JP" sz="2200" dirty="0" smtClean="0">
                <a:solidFill>
                  <a:srgbClr val="FF0000"/>
                </a:solidFill>
                <a:latin typeface="Andalus" pitchFamily="18" charset="-78"/>
                <a:cs typeface="Andalus" pitchFamily="18" charset="-78"/>
              </a:rPr>
              <a:t>1948</a:t>
            </a:r>
          </a:p>
          <a:p>
            <a:pPr>
              <a:lnSpc>
                <a:spcPct val="150000"/>
              </a:lnSpc>
              <a:buFontTx/>
              <a:buChar char="-"/>
            </a:pPr>
            <a:r>
              <a:rPr lang="en-US" sz="2200" dirty="0">
                <a:latin typeface="Andalus" pitchFamily="18" charset="-78"/>
                <a:cs typeface="Andalus" pitchFamily="18" charset="-78"/>
              </a:rPr>
              <a:t>International Covenant of  Civil and Political Rights </a:t>
            </a:r>
            <a:r>
              <a:rPr lang="en-US" sz="2200" dirty="0">
                <a:solidFill>
                  <a:srgbClr val="FF0000"/>
                </a:solidFill>
                <a:latin typeface="Andalus" pitchFamily="18" charset="-78"/>
                <a:cs typeface="Andalus" pitchFamily="18" charset="-78"/>
              </a:rPr>
              <a:t>in 1976</a:t>
            </a:r>
            <a:r>
              <a:rPr lang="en-US" sz="2200" dirty="0" smtClean="0">
                <a:solidFill>
                  <a:srgbClr val="FF0000"/>
                </a:solidFill>
                <a:latin typeface="Andalus" pitchFamily="18" charset="-78"/>
                <a:cs typeface="Andalus" pitchFamily="18" charset="-78"/>
              </a:rPr>
              <a:t>,</a:t>
            </a:r>
          </a:p>
          <a:p>
            <a:pPr>
              <a:lnSpc>
                <a:spcPct val="150000"/>
              </a:lnSpc>
              <a:buFontTx/>
              <a:buChar char="-"/>
            </a:pPr>
            <a:r>
              <a:rPr lang="en-US" sz="2200" dirty="0">
                <a:latin typeface="Andalus" pitchFamily="18" charset="-78"/>
                <a:cs typeface="Andalus" pitchFamily="18" charset="-78"/>
              </a:rPr>
              <a:t>Convention on the Elimination of All Forms of Discrimination  against Women (CEDAW) </a:t>
            </a:r>
            <a:r>
              <a:rPr lang="en-US" sz="2200" dirty="0">
                <a:solidFill>
                  <a:srgbClr val="FF0000"/>
                </a:solidFill>
                <a:latin typeface="Andalus" pitchFamily="18" charset="-78"/>
                <a:cs typeface="Andalus" pitchFamily="18" charset="-78"/>
              </a:rPr>
              <a:t>in 1981</a:t>
            </a:r>
            <a:r>
              <a:rPr lang="en-US" sz="2200" dirty="0">
                <a:latin typeface="Andalus" pitchFamily="18" charset="-78"/>
                <a:cs typeface="Andalus" pitchFamily="18" charset="-78"/>
              </a:rPr>
              <a:t>, </a:t>
            </a:r>
          </a:p>
          <a:p>
            <a:pPr>
              <a:lnSpc>
                <a:spcPct val="150000"/>
              </a:lnSpc>
              <a:buFontTx/>
              <a:buChar char="-"/>
            </a:pPr>
            <a:r>
              <a:rPr lang="en-US" sz="2200" dirty="0" smtClean="0">
                <a:latin typeface="Andalus" pitchFamily="18" charset="-78"/>
                <a:cs typeface="Andalus" pitchFamily="18" charset="-78"/>
              </a:rPr>
              <a:t>Convention </a:t>
            </a:r>
            <a:r>
              <a:rPr lang="en-US" sz="2200" dirty="0">
                <a:latin typeface="Andalus" pitchFamily="18" charset="-78"/>
                <a:cs typeface="Andalus" pitchFamily="18" charset="-78"/>
              </a:rPr>
              <a:t>on The Rights of the Child (CRC) </a:t>
            </a:r>
            <a:r>
              <a:rPr lang="en-US" sz="2200" dirty="0">
                <a:solidFill>
                  <a:srgbClr val="FF0000"/>
                </a:solidFill>
                <a:latin typeface="Andalus" pitchFamily="18" charset="-78"/>
                <a:cs typeface="Andalus" pitchFamily="18" charset="-78"/>
              </a:rPr>
              <a:t>in 1990,</a:t>
            </a:r>
          </a:p>
          <a:p>
            <a:pPr>
              <a:lnSpc>
                <a:spcPct val="150000"/>
              </a:lnSpc>
              <a:buFontTx/>
              <a:buChar char="-"/>
            </a:pPr>
            <a:r>
              <a:rPr kumimoji="1" lang="en-US" altLang="ja-JP" sz="2200" dirty="0" smtClean="0">
                <a:latin typeface="Andalus" pitchFamily="18" charset="-78"/>
                <a:cs typeface="Andalus" pitchFamily="18" charset="-78"/>
              </a:rPr>
              <a:t>UN </a:t>
            </a:r>
            <a:r>
              <a:rPr kumimoji="1" lang="en-US" altLang="ja-JP" sz="2200" dirty="0">
                <a:latin typeface="Andalus" pitchFamily="18" charset="-78"/>
                <a:cs typeface="Andalus" pitchFamily="18" charset="-78"/>
              </a:rPr>
              <a:t>Convention Against Transnational Organized </a:t>
            </a:r>
            <a:r>
              <a:rPr kumimoji="1" lang="en-US" altLang="ja-JP" sz="2200" dirty="0" smtClean="0">
                <a:latin typeface="Andalus" pitchFamily="18" charset="-78"/>
                <a:cs typeface="Andalus" pitchFamily="18" charset="-78"/>
              </a:rPr>
              <a:t>Crime </a:t>
            </a:r>
            <a:r>
              <a:rPr kumimoji="1" lang="en-US" altLang="ja-JP" sz="2200" dirty="0" smtClean="0">
                <a:solidFill>
                  <a:srgbClr val="FF0000"/>
                </a:solidFill>
                <a:latin typeface="Andalus" pitchFamily="18" charset="-78"/>
                <a:cs typeface="Andalus" pitchFamily="18" charset="-78"/>
              </a:rPr>
              <a:t>in 2000</a:t>
            </a:r>
            <a:r>
              <a:rPr kumimoji="1" lang="en-US" altLang="ja-JP" sz="2200" dirty="0" smtClean="0">
                <a:latin typeface="Andalus" pitchFamily="18" charset="-78"/>
                <a:cs typeface="Andalus" pitchFamily="18" charset="-78"/>
              </a:rPr>
              <a:t>,</a:t>
            </a:r>
            <a:endParaRPr kumimoji="1" lang="en-US" altLang="ja-JP" sz="2200" dirty="0">
              <a:latin typeface="Andalus" pitchFamily="18" charset="-78"/>
              <a:cs typeface="Andalus" pitchFamily="18" charset="-78"/>
            </a:endParaRPr>
          </a:p>
          <a:p>
            <a:pPr>
              <a:lnSpc>
                <a:spcPct val="150000"/>
              </a:lnSpc>
              <a:buFontTx/>
              <a:buChar char="-"/>
            </a:pPr>
            <a:r>
              <a:rPr lang="en-US" sz="2200" dirty="0">
                <a:latin typeface="Andalus" pitchFamily="18" charset="-78"/>
                <a:cs typeface="Andalus" pitchFamily="18" charset="-78"/>
              </a:rPr>
              <a:t>UN Protocol to Prevent, Suppress and Punish Trafficking in Persons, Especially Women and Children (Palermo Protocol</a:t>
            </a:r>
            <a:r>
              <a:rPr lang="en-US" sz="2200" dirty="0" smtClean="0">
                <a:latin typeface="Andalus" pitchFamily="18" charset="-78"/>
                <a:cs typeface="Andalus" pitchFamily="18" charset="-78"/>
              </a:rPr>
              <a:t>) </a:t>
            </a:r>
            <a:r>
              <a:rPr lang="en-US" sz="2200" dirty="0" smtClean="0">
                <a:solidFill>
                  <a:srgbClr val="FF0000"/>
                </a:solidFill>
                <a:latin typeface="Andalus" pitchFamily="18" charset="-78"/>
                <a:cs typeface="Andalus" pitchFamily="18" charset="-78"/>
              </a:rPr>
              <a:t>in 2000,</a:t>
            </a:r>
            <a:endParaRPr lang="en-US" sz="2200" dirty="0">
              <a:solidFill>
                <a:srgbClr val="FF0000"/>
              </a:solidFill>
              <a:latin typeface="Andalus" pitchFamily="18" charset="-78"/>
              <a:cs typeface="Andalus" pitchFamily="18" charset="-78"/>
            </a:endParaRPr>
          </a:p>
          <a:p>
            <a:pPr>
              <a:lnSpc>
                <a:spcPct val="150000"/>
              </a:lnSpc>
              <a:buFontTx/>
              <a:buChar char="-"/>
            </a:pPr>
            <a:r>
              <a:rPr lang="en-US" altLang="ja-JP" sz="2200" dirty="0" smtClean="0">
                <a:latin typeface="Andalus" pitchFamily="18" charset="-78"/>
                <a:cs typeface="Andalus" pitchFamily="18" charset="-78"/>
              </a:rPr>
              <a:t>ASEAN </a:t>
            </a:r>
            <a:r>
              <a:rPr lang="en-US" altLang="ja-JP" sz="2200" dirty="0">
                <a:latin typeface="Andalus" pitchFamily="18" charset="-78"/>
                <a:cs typeface="Andalus" pitchFamily="18" charset="-78"/>
              </a:rPr>
              <a:t>Convention on TIP and its Regional Action on </a:t>
            </a:r>
            <a:r>
              <a:rPr lang="en-US" altLang="ja-JP" sz="2200" dirty="0" smtClean="0">
                <a:latin typeface="Andalus" pitchFamily="18" charset="-78"/>
                <a:cs typeface="Andalus" pitchFamily="18" charset="-78"/>
              </a:rPr>
              <a:t>TIP </a:t>
            </a:r>
            <a:r>
              <a:rPr lang="en-US" altLang="ja-JP" sz="2200" dirty="0" smtClean="0">
                <a:solidFill>
                  <a:srgbClr val="FF0000"/>
                </a:solidFill>
                <a:latin typeface="Andalus" pitchFamily="18" charset="-78"/>
                <a:cs typeface="Andalus" pitchFamily="18" charset="-78"/>
              </a:rPr>
              <a:t>in 2015</a:t>
            </a:r>
            <a:endParaRPr lang="en-US" altLang="ja-JP" sz="2200" dirty="0">
              <a:solidFill>
                <a:srgbClr val="FF0000"/>
              </a:solidFill>
              <a:latin typeface="Andalus" pitchFamily="18" charset="-78"/>
              <a:cs typeface="Andalus" pitchFamily="18" charset="-78"/>
            </a:endParaRPr>
          </a:p>
          <a:p>
            <a:pPr>
              <a:lnSpc>
                <a:spcPct val="150000"/>
              </a:lnSpc>
              <a:buFontTx/>
              <a:buChar char="-"/>
            </a:pPr>
            <a:r>
              <a:rPr lang="en-US" altLang="ja-JP" sz="2200" dirty="0">
                <a:latin typeface="Andalus" pitchFamily="18" charset="-78"/>
                <a:cs typeface="Andalus" pitchFamily="18" charset="-78"/>
              </a:rPr>
              <a:t>COMMIT MOU </a:t>
            </a:r>
            <a:r>
              <a:rPr lang="en-US" altLang="ja-JP" sz="2200" dirty="0" smtClean="0">
                <a:solidFill>
                  <a:srgbClr val="FF0000"/>
                </a:solidFill>
                <a:latin typeface="Andalus" pitchFamily="18" charset="-78"/>
                <a:cs typeface="Andalus" pitchFamily="18" charset="-78"/>
              </a:rPr>
              <a:t>in 2004 </a:t>
            </a:r>
            <a:r>
              <a:rPr lang="en-US" altLang="ja-JP" sz="2200" dirty="0" smtClean="0">
                <a:latin typeface="Andalus" pitchFamily="18" charset="-78"/>
                <a:cs typeface="Andalus" pitchFamily="18" charset="-78"/>
              </a:rPr>
              <a:t>and </a:t>
            </a:r>
            <a:r>
              <a:rPr lang="en-US" altLang="ja-JP" sz="2200" dirty="0">
                <a:latin typeface="Andalus" pitchFamily="18" charset="-78"/>
                <a:cs typeface="Andalus" pitchFamily="18" charset="-78"/>
              </a:rPr>
              <a:t>COMMIT Sub-Regional Plan of Action IV (SPAIV</a:t>
            </a:r>
            <a:r>
              <a:rPr lang="en-US" altLang="ja-JP" sz="2200" dirty="0" smtClean="0">
                <a:latin typeface="Andalus" pitchFamily="18" charset="-78"/>
                <a:cs typeface="Andalus" pitchFamily="18" charset="-78"/>
              </a:rPr>
              <a:t>) </a:t>
            </a:r>
            <a:r>
              <a:rPr lang="en-US" altLang="ja-JP" sz="2200" dirty="0" smtClean="0">
                <a:solidFill>
                  <a:srgbClr val="FF0000"/>
                </a:solidFill>
                <a:latin typeface="Andalus" pitchFamily="18" charset="-78"/>
                <a:cs typeface="Andalus" pitchFamily="18" charset="-78"/>
              </a:rPr>
              <a:t>in 2015-2018 </a:t>
            </a:r>
            <a:endParaRPr lang="en-US" altLang="ja-JP" sz="2200" dirty="0">
              <a:solidFill>
                <a:srgbClr val="FF0000"/>
              </a:solidFill>
              <a:latin typeface="Andalus" pitchFamily="18" charset="-78"/>
              <a:cs typeface="Andalus" pitchFamily="18" charset="-78"/>
            </a:endParaRPr>
          </a:p>
          <a:p>
            <a:pPr>
              <a:buFontTx/>
              <a:buChar char="-"/>
            </a:pPr>
            <a:endParaRPr kumimoji="1" lang="en-US" altLang="ja-JP" dirty="0">
              <a:latin typeface="Andalus" pitchFamily="18" charset="-78"/>
              <a:cs typeface="Andalus" pitchFamily="18" charset="-78"/>
            </a:endParaRPr>
          </a:p>
          <a:p>
            <a:pPr>
              <a:buFontTx/>
              <a:buChar char="-"/>
            </a:pPr>
            <a:endParaRPr kumimoji="1" lang="ja-JP" altLang="en-US" dirty="0"/>
          </a:p>
        </p:txBody>
      </p:sp>
      <p:sp>
        <p:nvSpPr>
          <p:cNvPr id="819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C5BB89-4467-44BA-8D72-3D7EB81D86C9}" type="slidenum">
              <a:rPr lang="id-ID" altLang="ja-JP" sz="1200">
                <a:solidFill>
                  <a:srgbClr val="898989"/>
                </a:solidFill>
              </a:rPr>
              <a:pPr>
                <a:spcBef>
                  <a:spcPct val="0"/>
                </a:spcBef>
                <a:buFontTx/>
                <a:buNone/>
              </a:pPr>
              <a:t>5</a:t>
            </a:fld>
            <a:endParaRPr lang="id-ID" altLang="ja-JP" sz="1200" dirty="0">
              <a:solidFill>
                <a:srgbClr val="898989"/>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57489" cy="1120462"/>
          </a:xfrm>
          <a:prstGeom prst="rect">
            <a:avLst/>
          </a:prstGeom>
        </p:spPr>
      </p:pic>
    </p:spTree>
    <p:extLst>
      <p:ext uri="{BB962C8B-B14F-4D97-AF65-F5344CB8AC3E}">
        <p14:creationId xmlns:p14="http://schemas.microsoft.com/office/powerpoint/2010/main" val="3205390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20969" y="0"/>
            <a:ext cx="10632831" cy="756992"/>
          </a:xfrm>
        </p:spPr>
        <p:txBody>
          <a:bodyPr>
            <a:noAutofit/>
          </a:bodyPr>
          <a:lstStyle/>
          <a:p>
            <a:pPr lvl="0"/>
            <a:r>
              <a:rPr lang="en-US" altLang="ja-JP" sz="2400" b="1" dirty="0" smtClean="0">
                <a:solidFill>
                  <a:srgbClr val="000099"/>
                </a:solidFill>
                <a:latin typeface="Andalus" panose="02020603050405020304" pitchFamily="18" charset="-78"/>
                <a:cs typeface="Andalus" panose="02020603050405020304" pitchFamily="18" charset="-78"/>
              </a:rPr>
              <a:t>          2</a:t>
            </a:r>
            <a:r>
              <a:rPr lang="en-US" altLang="ja-JP" sz="2400" b="1" dirty="0">
                <a:solidFill>
                  <a:srgbClr val="000099"/>
                </a:solidFill>
                <a:latin typeface="Andalus" panose="02020603050405020304" pitchFamily="18" charset="-78"/>
                <a:cs typeface="Andalus" panose="02020603050405020304" pitchFamily="18" charset="-78"/>
              </a:rPr>
              <a:t>. Overview of Anti-trafficking Government Law, Policy and System</a:t>
            </a:r>
            <a:endParaRPr lang="ja-JP" altLang="en-US" sz="2400" b="1" dirty="0">
              <a:solidFill>
                <a:srgbClr val="000099"/>
              </a:solidFill>
              <a:latin typeface="Andalus" panose="02020603050405020304" pitchFamily="18" charset="-78"/>
              <a:cs typeface="Andalus" panose="02020603050405020304" pitchFamily="18" charset="-78"/>
            </a:endParaRPr>
          </a:p>
        </p:txBody>
      </p:sp>
      <p:sp>
        <p:nvSpPr>
          <p:cNvPr id="8195" name="コンテンツ プレースホルダ 2"/>
          <p:cNvSpPr>
            <a:spLocks noGrp="1"/>
          </p:cNvSpPr>
          <p:nvPr>
            <p:ph idx="1"/>
          </p:nvPr>
        </p:nvSpPr>
        <p:spPr>
          <a:xfrm>
            <a:off x="605307" y="991672"/>
            <a:ext cx="11586693" cy="5734431"/>
          </a:xfrm>
        </p:spPr>
        <p:txBody>
          <a:bodyPr>
            <a:normAutofit fontScale="25000" lnSpcReduction="20000"/>
          </a:bodyPr>
          <a:lstStyle/>
          <a:p>
            <a:pPr marL="0" indent="0">
              <a:buNone/>
            </a:pPr>
            <a:r>
              <a:rPr lang="en-US" altLang="ja-JP" sz="8000" b="1" dirty="0" smtClean="0">
                <a:solidFill>
                  <a:srgbClr val="000099"/>
                </a:solidFill>
                <a:latin typeface="Andalus" pitchFamily="18" charset="-78"/>
                <a:cs typeface="Andalus" pitchFamily="18" charset="-78"/>
              </a:rPr>
              <a:t>2.2.</a:t>
            </a:r>
            <a:r>
              <a:rPr lang="en-US" altLang="ja-JP" sz="12800" b="1" dirty="0" smtClean="0">
                <a:solidFill>
                  <a:srgbClr val="000099"/>
                </a:solidFill>
                <a:latin typeface="Andalus" pitchFamily="18" charset="-78"/>
                <a:cs typeface="Andalus" pitchFamily="18" charset="-78"/>
              </a:rPr>
              <a:t> </a:t>
            </a:r>
            <a:r>
              <a:rPr lang="en-US" altLang="ja-JP" sz="8000" b="1" dirty="0">
                <a:solidFill>
                  <a:srgbClr val="000099"/>
                </a:solidFill>
                <a:latin typeface="Andalus" pitchFamily="18" charset="-78"/>
                <a:cs typeface="Andalus" pitchFamily="18" charset="-78"/>
              </a:rPr>
              <a:t>Domestic Laws and Policies:</a:t>
            </a:r>
          </a:p>
          <a:p>
            <a:pPr>
              <a:lnSpc>
                <a:spcPct val="120000"/>
              </a:lnSpc>
            </a:pPr>
            <a:r>
              <a:rPr lang="en-US" sz="7200" dirty="0" smtClean="0">
                <a:latin typeface="Andalus" pitchFamily="18" charset="-78"/>
                <a:cs typeface="Andalus" pitchFamily="18" charset="-78"/>
              </a:rPr>
              <a:t>Constitution </a:t>
            </a:r>
            <a:r>
              <a:rPr lang="en-US" sz="7200" dirty="0" smtClean="0">
                <a:solidFill>
                  <a:srgbClr val="FF0000"/>
                </a:solidFill>
                <a:latin typeface="Andalus" pitchFamily="18" charset="-78"/>
                <a:cs typeface="Andalus" pitchFamily="18" charset="-78"/>
              </a:rPr>
              <a:t>in 1993 </a:t>
            </a:r>
            <a:endParaRPr lang="en-US" sz="7200" dirty="0">
              <a:solidFill>
                <a:srgbClr val="FF0000"/>
              </a:solidFill>
              <a:latin typeface="Andalus" pitchFamily="18" charset="-78"/>
              <a:cs typeface="Andalus" pitchFamily="18" charset="-78"/>
            </a:endParaRPr>
          </a:p>
          <a:p>
            <a:pPr>
              <a:lnSpc>
                <a:spcPct val="120000"/>
              </a:lnSpc>
            </a:pPr>
            <a:r>
              <a:rPr lang="en-US" sz="7200" dirty="0">
                <a:latin typeface="Andalus" pitchFamily="18" charset="-78"/>
                <a:cs typeface="Andalus" pitchFamily="18" charset="-78"/>
              </a:rPr>
              <a:t>Criminal </a:t>
            </a:r>
            <a:r>
              <a:rPr lang="en-US" sz="7200" dirty="0" smtClean="0">
                <a:latin typeface="Andalus" pitchFamily="18" charset="-78"/>
                <a:cs typeface="Andalus" pitchFamily="18" charset="-78"/>
              </a:rPr>
              <a:t>Code </a:t>
            </a:r>
            <a:r>
              <a:rPr lang="en-US" sz="7200" dirty="0" smtClean="0">
                <a:solidFill>
                  <a:srgbClr val="FF0000"/>
                </a:solidFill>
                <a:latin typeface="Andalus" pitchFamily="18" charset="-78"/>
                <a:cs typeface="Andalus" pitchFamily="18" charset="-78"/>
              </a:rPr>
              <a:t>in 2009</a:t>
            </a:r>
            <a:r>
              <a:rPr lang="en-US" sz="7200" dirty="0" smtClean="0">
                <a:latin typeface="Andalus" pitchFamily="18" charset="-78"/>
                <a:cs typeface="Andalus" pitchFamily="18" charset="-78"/>
              </a:rPr>
              <a:t>, Criminal Procedure </a:t>
            </a:r>
            <a:r>
              <a:rPr lang="en-US" sz="7200" dirty="0" smtClean="0">
                <a:solidFill>
                  <a:srgbClr val="FF0000"/>
                </a:solidFill>
                <a:latin typeface="Andalus" pitchFamily="18" charset="-78"/>
                <a:cs typeface="Andalus" pitchFamily="18" charset="-78"/>
              </a:rPr>
              <a:t>in 2007</a:t>
            </a:r>
            <a:endParaRPr lang="en-US" sz="7200" dirty="0">
              <a:solidFill>
                <a:srgbClr val="FF0000"/>
              </a:solidFill>
              <a:latin typeface="Andalus" pitchFamily="18" charset="-78"/>
              <a:cs typeface="Andalus" pitchFamily="18" charset="-78"/>
            </a:endParaRPr>
          </a:p>
          <a:p>
            <a:pPr>
              <a:lnSpc>
                <a:spcPct val="120000"/>
              </a:lnSpc>
            </a:pPr>
            <a:r>
              <a:rPr lang="en-US" sz="7200" dirty="0">
                <a:latin typeface="Andalus" pitchFamily="18" charset="-78"/>
                <a:cs typeface="Andalus" pitchFamily="18" charset="-78"/>
              </a:rPr>
              <a:t>Labor </a:t>
            </a:r>
            <a:r>
              <a:rPr lang="en-US" sz="7200" dirty="0" smtClean="0">
                <a:latin typeface="Andalus" pitchFamily="18" charset="-78"/>
                <a:cs typeface="Andalus" pitchFamily="18" charset="-78"/>
              </a:rPr>
              <a:t>Law </a:t>
            </a:r>
            <a:r>
              <a:rPr lang="en-US" sz="7200" dirty="0" smtClean="0">
                <a:solidFill>
                  <a:srgbClr val="FF0000"/>
                </a:solidFill>
                <a:latin typeface="Andalus" pitchFamily="18" charset="-78"/>
                <a:cs typeface="Andalus" pitchFamily="18" charset="-78"/>
              </a:rPr>
              <a:t>in 1997</a:t>
            </a:r>
            <a:endParaRPr lang="en-US" sz="7200" dirty="0">
              <a:solidFill>
                <a:srgbClr val="FF0000"/>
              </a:solidFill>
              <a:latin typeface="Andalus" pitchFamily="18" charset="-78"/>
              <a:cs typeface="Andalus" pitchFamily="18" charset="-78"/>
            </a:endParaRPr>
          </a:p>
          <a:p>
            <a:pPr>
              <a:lnSpc>
                <a:spcPct val="120000"/>
              </a:lnSpc>
            </a:pPr>
            <a:r>
              <a:rPr lang="en-US" sz="7200" dirty="0">
                <a:latin typeface="Andalus" pitchFamily="18" charset="-78"/>
                <a:cs typeface="Andalus" pitchFamily="18" charset="-78"/>
              </a:rPr>
              <a:t>Juvenile Justice </a:t>
            </a:r>
            <a:r>
              <a:rPr lang="en-US" sz="7200" dirty="0" smtClean="0">
                <a:latin typeface="Andalus" pitchFamily="18" charset="-78"/>
                <a:cs typeface="Andalus" pitchFamily="18" charset="-78"/>
              </a:rPr>
              <a:t>Law </a:t>
            </a:r>
            <a:r>
              <a:rPr lang="en-US" sz="7200" dirty="0" smtClean="0">
                <a:solidFill>
                  <a:srgbClr val="FF0000"/>
                </a:solidFill>
                <a:latin typeface="Andalus" pitchFamily="18" charset="-78"/>
                <a:cs typeface="Andalus" pitchFamily="18" charset="-78"/>
              </a:rPr>
              <a:t>in 2016</a:t>
            </a:r>
            <a:endParaRPr lang="en-US" sz="7200" dirty="0">
              <a:solidFill>
                <a:srgbClr val="FF0000"/>
              </a:solidFill>
              <a:latin typeface="Andalus" pitchFamily="18" charset="-78"/>
              <a:cs typeface="Andalus" pitchFamily="18" charset="-78"/>
            </a:endParaRPr>
          </a:p>
          <a:p>
            <a:pPr>
              <a:lnSpc>
                <a:spcPct val="120000"/>
              </a:lnSpc>
            </a:pPr>
            <a:r>
              <a:rPr lang="en-US" sz="7200" dirty="0">
                <a:latin typeface="Andalus" pitchFamily="18" charset="-78"/>
                <a:cs typeface="Andalus" pitchFamily="18" charset="-78"/>
              </a:rPr>
              <a:t>Law on Suppression of Human Trafficking and Sexual Exploitation in 2008 (“LSHTSE</a:t>
            </a:r>
            <a:r>
              <a:rPr lang="en-US" sz="7200" dirty="0" smtClean="0">
                <a:latin typeface="Andalus" pitchFamily="18" charset="-78"/>
                <a:cs typeface="Andalus" pitchFamily="18" charset="-78"/>
              </a:rPr>
              <a:t>”) </a:t>
            </a:r>
            <a:r>
              <a:rPr lang="en-US" sz="7200" dirty="0" smtClean="0">
                <a:solidFill>
                  <a:srgbClr val="FF0000"/>
                </a:solidFill>
                <a:latin typeface="Andalus" pitchFamily="18" charset="-78"/>
                <a:cs typeface="Andalus" pitchFamily="18" charset="-78"/>
              </a:rPr>
              <a:t>in 2008</a:t>
            </a:r>
            <a:r>
              <a:rPr lang="en-US" sz="7200" dirty="0" smtClean="0">
                <a:latin typeface="Andalus" pitchFamily="18" charset="-78"/>
                <a:cs typeface="Andalus" pitchFamily="18" charset="-78"/>
              </a:rPr>
              <a:t>,</a:t>
            </a:r>
          </a:p>
          <a:p>
            <a:pPr>
              <a:lnSpc>
                <a:spcPct val="120000"/>
              </a:lnSpc>
            </a:pPr>
            <a:r>
              <a:rPr lang="en-US" sz="7200" dirty="0">
                <a:latin typeface="Andalus" pitchFamily="18" charset="-78"/>
                <a:cs typeface="Andalus" pitchFamily="18" charset="-78"/>
              </a:rPr>
              <a:t>Sub-decree No.190 on  the Management of Sending of Cambodian Workers Abroad through Private Recruitment Agency </a:t>
            </a:r>
            <a:r>
              <a:rPr lang="en-US" sz="7200" dirty="0" smtClean="0">
                <a:latin typeface="Andalus" pitchFamily="18" charset="-78"/>
                <a:cs typeface="Andalus" pitchFamily="18" charset="-78"/>
              </a:rPr>
              <a:t>in 2011,</a:t>
            </a:r>
            <a:endParaRPr lang="en-US" sz="7200" dirty="0">
              <a:latin typeface="Andalus" pitchFamily="18" charset="-78"/>
              <a:cs typeface="Andalus" pitchFamily="18" charset="-78"/>
            </a:endParaRPr>
          </a:p>
          <a:p>
            <a:pPr>
              <a:lnSpc>
                <a:spcPct val="120000"/>
              </a:lnSpc>
            </a:pPr>
            <a:r>
              <a:rPr lang="en-US" sz="7200" dirty="0" smtClean="0">
                <a:latin typeface="Andalus" pitchFamily="18" charset="-78"/>
                <a:cs typeface="Andalus" pitchFamily="18" charset="-78"/>
              </a:rPr>
              <a:t>Guidelines </a:t>
            </a:r>
            <a:r>
              <a:rPr lang="en-US" sz="7200" dirty="0">
                <a:latin typeface="Andalus" pitchFamily="18" charset="-78"/>
                <a:cs typeface="Andalus" pitchFamily="18" charset="-78"/>
              </a:rPr>
              <a:t>on Forms and Procedures for Identification of Victims of Human Trafficking for Appropriate Services Provision </a:t>
            </a:r>
            <a:r>
              <a:rPr lang="en-US" sz="7200" dirty="0" smtClean="0">
                <a:latin typeface="Andalus" pitchFamily="18" charset="-78"/>
                <a:cs typeface="Andalus" pitchFamily="18" charset="-78"/>
              </a:rPr>
              <a:t>in 2015,</a:t>
            </a:r>
            <a:endParaRPr lang="en-US" sz="7200" dirty="0">
              <a:latin typeface="Andalus" pitchFamily="18" charset="-78"/>
              <a:cs typeface="Andalus" pitchFamily="18" charset="-78"/>
            </a:endParaRPr>
          </a:p>
          <a:p>
            <a:pPr>
              <a:lnSpc>
                <a:spcPct val="120000"/>
              </a:lnSpc>
            </a:pPr>
            <a:r>
              <a:rPr lang="en-US" sz="7200" dirty="0">
                <a:latin typeface="Andalus" pitchFamily="18" charset="-78"/>
                <a:cs typeface="Andalus" pitchFamily="18" charset="-78"/>
              </a:rPr>
              <a:t>Policy and the Minimum Standards on Protection of the Rights of Victims of Human Trafficking (the “Minimum Standards”) in 2009,</a:t>
            </a:r>
          </a:p>
          <a:p>
            <a:pPr>
              <a:lnSpc>
                <a:spcPct val="120000"/>
              </a:lnSpc>
            </a:pPr>
            <a:r>
              <a:rPr lang="en-US" sz="7200" dirty="0">
                <a:latin typeface="Andalus" pitchFamily="18" charset="-78"/>
                <a:cs typeface="Andalus" pitchFamily="18" charset="-78"/>
              </a:rPr>
              <a:t>Minimum Standards for Residential Care for Victims of Human Trafficking and Sexual Exploitation </a:t>
            </a:r>
            <a:r>
              <a:rPr lang="en-US" sz="7200" dirty="0">
                <a:solidFill>
                  <a:srgbClr val="FF0000"/>
                </a:solidFill>
                <a:latin typeface="Andalus" pitchFamily="18" charset="-78"/>
                <a:cs typeface="Andalus" pitchFamily="18" charset="-78"/>
              </a:rPr>
              <a:t>in </a:t>
            </a:r>
            <a:r>
              <a:rPr lang="en-US" sz="7200" dirty="0" smtClean="0">
                <a:solidFill>
                  <a:srgbClr val="FF0000"/>
                </a:solidFill>
                <a:latin typeface="Andalus" pitchFamily="18" charset="-78"/>
                <a:cs typeface="Andalus" pitchFamily="18" charset="-78"/>
              </a:rPr>
              <a:t>2014</a:t>
            </a:r>
            <a:r>
              <a:rPr lang="en-US" sz="7200" dirty="0" smtClean="0">
                <a:latin typeface="Andalus" pitchFamily="18" charset="-78"/>
                <a:cs typeface="Andalus" pitchFamily="18" charset="-78"/>
              </a:rPr>
              <a:t>, </a:t>
            </a:r>
            <a:endParaRPr lang="en-US" sz="7200" dirty="0">
              <a:latin typeface="Andalus" pitchFamily="18" charset="-78"/>
              <a:cs typeface="Andalus" pitchFamily="18" charset="-78"/>
            </a:endParaRPr>
          </a:p>
          <a:p>
            <a:pPr>
              <a:lnSpc>
                <a:spcPct val="120000"/>
              </a:lnSpc>
            </a:pPr>
            <a:r>
              <a:rPr lang="en-US" sz="7200" dirty="0">
                <a:latin typeface="Andalus" pitchFamily="18" charset="-78"/>
                <a:cs typeface="Andalus" pitchFamily="18" charset="-78"/>
              </a:rPr>
              <a:t>A National Five Year Plan of Action for Counter Trafficking (2014-2018), </a:t>
            </a:r>
          </a:p>
          <a:p>
            <a:pPr>
              <a:lnSpc>
                <a:spcPct val="120000"/>
              </a:lnSpc>
            </a:pPr>
            <a:r>
              <a:rPr lang="en-US" sz="7200" dirty="0">
                <a:latin typeface="Andalus" pitchFamily="18" charset="-78"/>
                <a:cs typeface="Andalus" pitchFamily="18" charset="-78"/>
              </a:rPr>
              <a:t>Policy on Labor Migration for Cambodia (2015-2018),</a:t>
            </a:r>
          </a:p>
          <a:p>
            <a:endParaRPr lang="en-US" sz="4000" dirty="0"/>
          </a:p>
          <a:p>
            <a:endParaRPr kumimoji="1" lang="en-US" altLang="ja-JP" sz="4000" dirty="0"/>
          </a:p>
        </p:txBody>
      </p:sp>
      <p:sp>
        <p:nvSpPr>
          <p:cNvPr id="819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C5BB89-4467-44BA-8D72-3D7EB81D86C9}" type="slidenum">
              <a:rPr lang="id-ID" altLang="ja-JP" sz="1200">
                <a:solidFill>
                  <a:srgbClr val="898989"/>
                </a:solidFill>
              </a:rPr>
              <a:pPr>
                <a:spcBef>
                  <a:spcPct val="0"/>
                </a:spcBef>
                <a:buFontTx/>
                <a:buNone/>
              </a:pPr>
              <a:t>6</a:t>
            </a:fld>
            <a:endParaRPr lang="id-ID" altLang="ja-JP" sz="1200">
              <a:solidFill>
                <a:srgbClr val="898989"/>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2483430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82062" y="87069"/>
            <a:ext cx="12109938" cy="1143000"/>
          </a:xfrm>
        </p:spPr>
        <p:txBody>
          <a:bodyPr>
            <a:normAutofit/>
          </a:bodyPr>
          <a:lstStyle/>
          <a:p>
            <a:pPr lvl="0"/>
            <a:r>
              <a:rPr lang="en-US" altLang="ja-JP" sz="2000" b="1" dirty="0" smtClean="0">
                <a:solidFill>
                  <a:srgbClr val="000099"/>
                </a:solidFill>
                <a:latin typeface="Andalus" panose="02020603050405020304" pitchFamily="18" charset="-78"/>
                <a:cs typeface="Andalus" panose="02020603050405020304" pitchFamily="18" charset="-78"/>
              </a:rPr>
              <a:t>                  </a:t>
            </a:r>
            <a:r>
              <a:rPr lang="en-US" altLang="ja-JP" sz="2300" b="1" dirty="0" smtClean="0">
                <a:solidFill>
                  <a:srgbClr val="000099"/>
                </a:solidFill>
                <a:latin typeface="Andalus" panose="02020603050405020304" pitchFamily="18" charset="-78"/>
                <a:cs typeface="Andalus" panose="02020603050405020304" pitchFamily="18" charset="-78"/>
              </a:rPr>
              <a:t>2</a:t>
            </a:r>
            <a:r>
              <a:rPr lang="en-US" altLang="ja-JP" sz="2300" b="1" dirty="0">
                <a:solidFill>
                  <a:srgbClr val="000099"/>
                </a:solidFill>
                <a:latin typeface="Andalus" panose="02020603050405020304" pitchFamily="18" charset="-78"/>
                <a:cs typeface="Andalus" panose="02020603050405020304" pitchFamily="18" charset="-78"/>
              </a:rPr>
              <a:t>. Overview of Anti-trafficking Government Law, Policy and System (Cont’d</a:t>
            </a:r>
            <a:r>
              <a:rPr lang="en-US" altLang="ja-JP" sz="2300" b="1" dirty="0" smtClean="0">
                <a:solidFill>
                  <a:srgbClr val="000099"/>
                </a:solidFill>
                <a:latin typeface="Andalus" panose="02020603050405020304" pitchFamily="18" charset="-78"/>
                <a:cs typeface="Andalus" panose="02020603050405020304" pitchFamily="18" charset="-78"/>
              </a:rPr>
              <a:t>)</a:t>
            </a:r>
            <a:endParaRPr lang="ja-JP" altLang="en-US" sz="2300" b="1" dirty="0">
              <a:solidFill>
                <a:srgbClr val="000099"/>
              </a:solidFill>
              <a:latin typeface="Andalus" panose="02020603050405020304" pitchFamily="18" charset="-78"/>
              <a:cs typeface="Andalus" panose="02020603050405020304" pitchFamily="18" charset="-78"/>
            </a:endParaRPr>
          </a:p>
        </p:txBody>
      </p:sp>
      <p:sp>
        <p:nvSpPr>
          <p:cNvPr id="8195" name="コンテンツ プレースホルダ 2"/>
          <p:cNvSpPr>
            <a:spLocks noGrp="1"/>
          </p:cNvSpPr>
          <p:nvPr>
            <p:ph idx="1"/>
          </p:nvPr>
        </p:nvSpPr>
        <p:spPr>
          <a:xfrm>
            <a:off x="732693" y="1216002"/>
            <a:ext cx="10515600" cy="4597545"/>
          </a:xfrm>
        </p:spPr>
        <p:txBody>
          <a:bodyPr>
            <a:normAutofit fontScale="92500" lnSpcReduction="20000"/>
          </a:bodyPr>
          <a:lstStyle/>
          <a:p>
            <a:pPr marL="0" indent="0">
              <a:buNone/>
            </a:pPr>
            <a:r>
              <a:rPr lang="en-US" altLang="ja-JP" sz="3600" b="1" dirty="0" smtClean="0">
                <a:solidFill>
                  <a:srgbClr val="000099"/>
                </a:solidFill>
                <a:latin typeface="Andalus" pitchFamily="18" charset="-78"/>
                <a:cs typeface="Andalus" pitchFamily="18" charset="-78"/>
              </a:rPr>
              <a:t>2.3. </a:t>
            </a:r>
            <a:r>
              <a:rPr lang="en-US" altLang="ja-JP" sz="3600" b="1" dirty="0">
                <a:solidFill>
                  <a:srgbClr val="000099"/>
                </a:solidFill>
                <a:latin typeface="Andalus" pitchFamily="18" charset="-78"/>
                <a:cs typeface="Andalus" pitchFamily="18" charset="-78"/>
              </a:rPr>
              <a:t>System/mechanism:</a:t>
            </a:r>
            <a:endParaRPr lang="en-US" sz="2400" b="1" dirty="0">
              <a:solidFill>
                <a:srgbClr val="000099"/>
              </a:solidFill>
            </a:endParaRPr>
          </a:p>
          <a:p>
            <a:pPr>
              <a:lnSpc>
                <a:spcPct val="150000"/>
              </a:lnSpc>
            </a:pPr>
            <a:r>
              <a:rPr lang="en-US" dirty="0">
                <a:latin typeface="Andalus" pitchFamily="18" charset="-78"/>
                <a:cs typeface="Andalus" pitchFamily="18" charset="-78"/>
              </a:rPr>
              <a:t>National Committee for Counter Trafficking (NCCT) and its General Secretariats, </a:t>
            </a:r>
          </a:p>
          <a:p>
            <a:pPr>
              <a:lnSpc>
                <a:spcPct val="150000"/>
              </a:lnSpc>
            </a:pPr>
            <a:r>
              <a:rPr lang="en-US" dirty="0">
                <a:latin typeface="Andalus" pitchFamily="18" charset="-78"/>
                <a:cs typeface="Andalus" pitchFamily="18" charset="-78"/>
              </a:rPr>
              <a:t>6 Working Groups under NCCT (each WG led by one Minister of relevant ministry) ,</a:t>
            </a:r>
          </a:p>
          <a:p>
            <a:pPr>
              <a:lnSpc>
                <a:spcPct val="150000"/>
              </a:lnSpc>
            </a:pPr>
            <a:r>
              <a:rPr lang="en-US" dirty="0">
                <a:latin typeface="Andalus" pitchFamily="18" charset="-78"/>
                <a:cs typeface="Andalus" pitchFamily="18" charset="-78"/>
              </a:rPr>
              <a:t>Coordinated Mekong Ministerial Initiative against Human trafficking (“COMMIT”), </a:t>
            </a:r>
          </a:p>
          <a:p>
            <a:pPr>
              <a:lnSpc>
                <a:spcPct val="150000"/>
              </a:lnSpc>
            </a:pPr>
            <a:r>
              <a:rPr lang="en-US" dirty="0">
                <a:latin typeface="Andalus" pitchFamily="18" charset="-78"/>
                <a:cs typeface="Andalus" pitchFamily="18" charset="-78"/>
              </a:rPr>
              <a:t>25 Provincial Committees for Counter Trafficking (PCCT),</a:t>
            </a:r>
          </a:p>
          <a:p>
            <a:endParaRPr lang="en-US" dirty="0"/>
          </a:p>
          <a:p>
            <a:pPr>
              <a:buFontTx/>
              <a:buChar char="-"/>
            </a:pPr>
            <a:endParaRPr kumimoji="1" lang="ja-JP" altLang="en-US" dirty="0"/>
          </a:p>
        </p:txBody>
      </p:sp>
      <p:sp>
        <p:nvSpPr>
          <p:cNvPr id="819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1C5BB89-4467-44BA-8D72-3D7EB81D86C9}" type="slidenum">
              <a:rPr lang="id-ID" altLang="ja-JP" sz="1200">
                <a:solidFill>
                  <a:srgbClr val="898989"/>
                </a:solidFill>
              </a:rPr>
              <a:pPr>
                <a:spcBef>
                  <a:spcPct val="0"/>
                </a:spcBef>
                <a:buFontTx/>
                <a:buNone/>
              </a:pPr>
              <a:t>7</a:t>
            </a:fld>
            <a:endParaRPr lang="id-ID" altLang="ja-JP" sz="1200">
              <a:solidFill>
                <a:srgbClr val="898989"/>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55" y="0"/>
            <a:ext cx="1157489" cy="1101144"/>
          </a:xfrm>
          <a:prstGeom prst="rect">
            <a:avLst/>
          </a:prstGeom>
        </p:spPr>
      </p:pic>
    </p:spTree>
    <p:extLst>
      <p:ext uri="{BB962C8B-B14F-4D97-AF65-F5344CB8AC3E}">
        <p14:creationId xmlns:p14="http://schemas.microsoft.com/office/powerpoint/2010/main" val="4002294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753" y="1"/>
            <a:ext cx="10745875" cy="1148862"/>
          </a:xfrm>
        </p:spPr>
        <p:txBody>
          <a:bodyPr>
            <a:normAutofit/>
          </a:bodyPr>
          <a:lstStyle/>
          <a:p>
            <a:r>
              <a:rPr lang="en-US" altLang="ja-JP" sz="3600" b="1" dirty="0" smtClean="0">
                <a:solidFill>
                  <a:srgbClr val="000099"/>
                </a:solidFill>
                <a:latin typeface="Andalus" panose="02020603050405020304" pitchFamily="18" charset="-78"/>
                <a:cs typeface="Andalus" panose="02020603050405020304" pitchFamily="18" charset="-78"/>
              </a:rPr>
              <a:t>   3</a:t>
            </a:r>
            <a:r>
              <a:rPr lang="en-US" altLang="ja-JP" sz="3600" b="1" dirty="0">
                <a:solidFill>
                  <a:srgbClr val="000099"/>
                </a:solidFill>
                <a:latin typeface="Andalus" panose="02020603050405020304" pitchFamily="18" charset="-78"/>
                <a:cs typeface="Andalus" panose="02020603050405020304" pitchFamily="18" charset="-78"/>
              </a:rPr>
              <a:t>. Service Provision and Resources on Repatriation </a:t>
            </a:r>
            <a:endParaRPr lang="en-US" sz="3600" b="1" dirty="0">
              <a:solidFill>
                <a:srgbClr val="000099"/>
              </a:solidFill>
            </a:endParaRPr>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8</a:t>
            </a:fld>
            <a:endParaRPr kumimoji="1" lang="ja-JP" altLang="en-US"/>
          </a:p>
        </p:txBody>
      </p:sp>
      <p:graphicFrame>
        <p:nvGraphicFramePr>
          <p:cNvPr id="6" name="Object 5"/>
          <p:cNvGraphicFramePr>
            <a:graphicFrameLocks noChangeAspect="1"/>
          </p:cNvGraphicFramePr>
          <p:nvPr>
            <p:extLst>
              <p:ext uri="{D42A27DB-BD31-4B8C-83A1-F6EECF244321}">
                <p14:modId xmlns:p14="http://schemas.microsoft.com/office/powerpoint/2010/main" val="1411083375"/>
              </p:ext>
            </p:extLst>
          </p:nvPr>
        </p:nvGraphicFramePr>
        <p:xfrm>
          <a:off x="309093" y="785611"/>
          <a:ext cx="11629622" cy="6529589"/>
        </p:xfrm>
        <a:graphic>
          <a:graphicData uri="http://schemas.openxmlformats.org/presentationml/2006/ole">
            <mc:AlternateContent xmlns:mc="http://schemas.openxmlformats.org/markup-compatibility/2006">
              <mc:Choice xmlns:v="urn:schemas-microsoft-com:vml" Requires="v">
                <p:oleObj spid="_x0000_s1086" name="Acrobat Document" r:id="rId3" imgW="7543768" imgH="5829216" progId="AcroExch.Document.DC">
                  <p:embed/>
                </p:oleObj>
              </mc:Choice>
              <mc:Fallback>
                <p:oleObj name="Acrobat Document" r:id="rId3" imgW="7543768" imgH="5829216" progId="AcroExch.Document.DC">
                  <p:embed/>
                  <p:pic>
                    <p:nvPicPr>
                      <p:cNvPr id="6" name="Object 5"/>
                      <p:cNvPicPr/>
                      <p:nvPr/>
                    </p:nvPicPr>
                    <p:blipFill>
                      <a:blip r:embed="rId4"/>
                      <a:stretch>
                        <a:fillRect/>
                      </a:stretch>
                    </p:blipFill>
                    <p:spPr>
                      <a:xfrm>
                        <a:off x="309093" y="785611"/>
                        <a:ext cx="11629622" cy="6529589"/>
                      </a:xfrm>
                      <a:prstGeom prst="rect">
                        <a:avLst/>
                      </a:prstGeom>
                    </p:spPr>
                  </p:pic>
                </p:oleObj>
              </mc:Fallback>
            </mc:AlternateContent>
          </a:graphicData>
        </a:graphic>
      </p:graphicFrame>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157489" cy="1101144"/>
          </a:xfrm>
          <a:prstGeom prst="rect">
            <a:avLst/>
          </a:prstGeom>
        </p:spPr>
      </p:pic>
    </p:spTree>
    <p:extLst>
      <p:ext uri="{BB962C8B-B14F-4D97-AF65-F5344CB8AC3E}">
        <p14:creationId xmlns:p14="http://schemas.microsoft.com/office/powerpoint/2010/main" val="400720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0121"/>
            <a:ext cx="10515600" cy="659219"/>
          </a:xfrm>
        </p:spPr>
        <p:txBody>
          <a:bodyPr>
            <a:normAutofit/>
          </a:bodyPr>
          <a:lstStyle/>
          <a:p>
            <a:r>
              <a:rPr lang="en-US" altLang="ja-JP" sz="3800" dirty="0" smtClean="0">
                <a:solidFill>
                  <a:srgbClr val="000099"/>
                </a:solidFill>
                <a:latin typeface="Andalus" panose="02020603050405020304" pitchFamily="18" charset="-78"/>
                <a:cs typeface="Andalus" panose="02020603050405020304" pitchFamily="18" charset="-78"/>
              </a:rPr>
              <a:t>          4</a:t>
            </a:r>
            <a:r>
              <a:rPr lang="en-US" altLang="ja-JP" sz="3800" dirty="0">
                <a:latin typeface="Andalus" panose="02020603050405020304" pitchFamily="18" charset="-78"/>
                <a:cs typeface="Andalus" panose="02020603050405020304" pitchFamily="18" charset="-78"/>
              </a:rPr>
              <a:t>. </a:t>
            </a:r>
            <a:r>
              <a:rPr lang="en-US" altLang="ja-JP" sz="3800" b="1" dirty="0">
                <a:solidFill>
                  <a:srgbClr val="000099"/>
                </a:solidFill>
                <a:latin typeface="Andalus" panose="02020603050405020304" pitchFamily="18" charset="-78"/>
                <a:cs typeface="Andalus" panose="02020603050405020304" pitchFamily="18" charset="-78"/>
              </a:rPr>
              <a:t>Partnership on Repatriation</a:t>
            </a:r>
            <a:endParaRPr lang="en-US" sz="3800" b="1" dirty="0">
              <a:solidFill>
                <a:srgbClr val="000099"/>
              </a:solidFill>
            </a:endParaRPr>
          </a:p>
        </p:txBody>
      </p:sp>
      <p:sp>
        <p:nvSpPr>
          <p:cNvPr id="3" name="Content Placeholder 2"/>
          <p:cNvSpPr>
            <a:spLocks noGrp="1"/>
          </p:cNvSpPr>
          <p:nvPr>
            <p:ph idx="1"/>
          </p:nvPr>
        </p:nvSpPr>
        <p:spPr>
          <a:xfrm>
            <a:off x="873369" y="925033"/>
            <a:ext cx="10515600" cy="5431317"/>
          </a:xfrm>
          <a:noFill/>
        </p:spPr>
        <p:txBody>
          <a:bodyPr>
            <a:normAutofit/>
          </a:bodyPr>
          <a:lstStyle/>
          <a:p>
            <a:r>
              <a:rPr lang="en-US" dirty="0">
                <a:latin typeface="Andalus" pitchFamily="18" charset="-78"/>
                <a:cs typeface="Andalus" pitchFamily="18" charset="-78"/>
              </a:rPr>
              <a:t>MOU with </a:t>
            </a:r>
            <a:r>
              <a:rPr lang="en-US" dirty="0" smtClean="0">
                <a:latin typeface="Andalus" pitchFamily="18" charset="-78"/>
                <a:cs typeface="Andalus" pitchFamily="18" charset="-78"/>
              </a:rPr>
              <a:t>Thailand </a:t>
            </a:r>
            <a:r>
              <a:rPr lang="en-US" dirty="0" smtClean="0">
                <a:solidFill>
                  <a:srgbClr val="FF0000"/>
                </a:solidFill>
                <a:latin typeface="Andalus" pitchFamily="18" charset="-78"/>
                <a:cs typeface="Andalus" pitchFamily="18" charset="-78"/>
              </a:rPr>
              <a:t>in 2014</a:t>
            </a:r>
            <a:r>
              <a:rPr lang="en-US" dirty="0" smtClean="0">
                <a:latin typeface="Andalus" pitchFamily="18" charset="-78"/>
                <a:cs typeface="Andalus" pitchFamily="18" charset="-78"/>
              </a:rPr>
              <a:t>,</a:t>
            </a:r>
            <a:endParaRPr lang="en-US" dirty="0">
              <a:latin typeface="Andalus" pitchFamily="18" charset="-78"/>
              <a:cs typeface="Andalus" pitchFamily="18" charset="-78"/>
            </a:endParaRPr>
          </a:p>
          <a:p>
            <a:r>
              <a:rPr lang="en-US" dirty="0">
                <a:latin typeface="Andalus" pitchFamily="18" charset="-78"/>
                <a:cs typeface="Andalus" pitchFamily="18" charset="-78"/>
              </a:rPr>
              <a:t>Bilateral Agreement  </a:t>
            </a:r>
            <a:r>
              <a:rPr lang="en-US" dirty="0" smtClean="0">
                <a:latin typeface="Andalus" pitchFamily="18" charset="-78"/>
                <a:cs typeface="Andalus" pitchFamily="18" charset="-78"/>
              </a:rPr>
              <a:t>in </a:t>
            </a:r>
            <a:r>
              <a:rPr lang="en-US" dirty="0" smtClean="0">
                <a:solidFill>
                  <a:srgbClr val="FF0000"/>
                </a:solidFill>
                <a:latin typeface="Andalus" pitchFamily="18" charset="-78"/>
                <a:cs typeface="Andalus" pitchFamily="18" charset="-78"/>
              </a:rPr>
              <a:t>2005</a:t>
            </a:r>
            <a:r>
              <a:rPr lang="en-US" dirty="0" smtClean="0">
                <a:latin typeface="Andalus" pitchFamily="18" charset="-78"/>
                <a:cs typeface="Andalus" pitchFamily="18" charset="-78"/>
              </a:rPr>
              <a:t> and </a:t>
            </a:r>
            <a:r>
              <a:rPr lang="en-US" dirty="0">
                <a:solidFill>
                  <a:srgbClr val="000099"/>
                </a:solidFill>
                <a:latin typeface="Andalus" pitchFamily="18" charset="-78"/>
                <a:cs typeface="Andalus" pitchFamily="18" charset="-78"/>
              </a:rPr>
              <a:t>SOP</a:t>
            </a:r>
            <a:r>
              <a:rPr lang="en-US" dirty="0">
                <a:latin typeface="Andalus" pitchFamily="18" charset="-78"/>
                <a:cs typeface="Andalus" pitchFamily="18" charset="-78"/>
              </a:rPr>
              <a:t> with </a:t>
            </a:r>
            <a:r>
              <a:rPr lang="en-US" dirty="0" smtClean="0">
                <a:latin typeface="Andalus" pitchFamily="18" charset="-78"/>
                <a:cs typeface="Andalus" pitchFamily="18" charset="-78"/>
              </a:rPr>
              <a:t>Vietnam in </a:t>
            </a:r>
            <a:r>
              <a:rPr lang="en-US" dirty="0" smtClean="0">
                <a:solidFill>
                  <a:srgbClr val="FF0000"/>
                </a:solidFill>
                <a:latin typeface="Andalus" pitchFamily="18" charset="-78"/>
                <a:cs typeface="Andalus" pitchFamily="18" charset="-78"/>
              </a:rPr>
              <a:t>2009</a:t>
            </a:r>
            <a:r>
              <a:rPr lang="en-US" dirty="0" smtClean="0">
                <a:latin typeface="Andalus" pitchFamily="18" charset="-78"/>
                <a:cs typeface="Andalus" pitchFamily="18" charset="-78"/>
              </a:rPr>
              <a:t>,</a:t>
            </a:r>
            <a:endParaRPr lang="en-US" dirty="0">
              <a:latin typeface="Andalus" pitchFamily="18" charset="-78"/>
              <a:cs typeface="Andalus" pitchFamily="18" charset="-78"/>
            </a:endParaRPr>
          </a:p>
          <a:p>
            <a:r>
              <a:rPr lang="en-US" dirty="0" err="1">
                <a:latin typeface="Andalus" pitchFamily="18" charset="-78"/>
                <a:cs typeface="Andalus" pitchFamily="18" charset="-78"/>
              </a:rPr>
              <a:t>MoU</a:t>
            </a:r>
            <a:r>
              <a:rPr lang="en-US" dirty="0">
                <a:latin typeface="Andalus" pitchFamily="18" charset="-78"/>
                <a:cs typeface="Andalus" pitchFamily="18" charset="-78"/>
              </a:rPr>
              <a:t> with </a:t>
            </a:r>
            <a:r>
              <a:rPr lang="en-US" dirty="0" smtClean="0">
                <a:latin typeface="Andalus" pitchFamily="18" charset="-78"/>
                <a:cs typeface="Andalus" pitchFamily="18" charset="-78"/>
              </a:rPr>
              <a:t>China </a:t>
            </a:r>
            <a:r>
              <a:rPr lang="en-US" dirty="0" smtClean="0">
                <a:solidFill>
                  <a:srgbClr val="FF0000"/>
                </a:solidFill>
                <a:latin typeface="Andalus" pitchFamily="18" charset="-78"/>
                <a:cs typeface="Andalus" pitchFamily="18" charset="-78"/>
              </a:rPr>
              <a:t>in 2017</a:t>
            </a:r>
            <a:endParaRPr lang="en-US" dirty="0">
              <a:solidFill>
                <a:srgbClr val="FF0000"/>
              </a:solidFill>
              <a:latin typeface="Andalus" pitchFamily="18" charset="-78"/>
              <a:cs typeface="Andalus" pitchFamily="18" charset="-78"/>
            </a:endParaRPr>
          </a:p>
          <a:p>
            <a:r>
              <a:rPr lang="en-US" dirty="0" err="1">
                <a:latin typeface="Andalus" pitchFamily="18" charset="-78"/>
                <a:cs typeface="Andalus" pitchFamily="18" charset="-78"/>
              </a:rPr>
              <a:t>MoU</a:t>
            </a:r>
            <a:r>
              <a:rPr lang="en-US" dirty="0">
                <a:latin typeface="Andalus" pitchFamily="18" charset="-78"/>
                <a:cs typeface="Andalus" pitchFamily="18" charset="-78"/>
              </a:rPr>
              <a:t> with </a:t>
            </a:r>
            <a:r>
              <a:rPr lang="en-US" dirty="0" smtClean="0">
                <a:latin typeface="Andalus" pitchFamily="18" charset="-78"/>
                <a:cs typeface="Andalus" pitchFamily="18" charset="-78"/>
              </a:rPr>
              <a:t>India </a:t>
            </a:r>
            <a:r>
              <a:rPr lang="en-US" dirty="0" smtClean="0">
                <a:solidFill>
                  <a:srgbClr val="FF0000"/>
                </a:solidFill>
                <a:latin typeface="Andalus" pitchFamily="18" charset="-78"/>
                <a:cs typeface="Andalus" pitchFamily="18" charset="-78"/>
              </a:rPr>
              <a:t>in 2018</a:t>
            </a:r>
            <a:endParaRPr lang="en-US" dirty="0">
              <a:solidFill>
                <a:srgbClr val="FF0000"/>
              </a:solidFill>
              <a:latin typeface="Andalus" pitchFamily="18" charset="-78"/>
              <a:cs typeface="Andalus" pitchFamily="18" charset="-78"/>
            </a:endParaRPr>
          </a:p>
          <a:p>
            <a:pPr marL="0" indent="0">
              <a:buNone/>
            </a:pPr>
            <a:endParaRPr lang="en-US" dirty="0">
              <a:latin typeface="Andalus" pitchFamily="18" charset="-78"/>
              <a:cs typeface="Andalus" pitchFamily="18" charset="-78"/>
            </a:endParaRPr>
          </a:p>
          <a:p>
            <a:pPr marL="0" indent="0">
              <a:buNone/>
            </a:pPr>
            <a:r>
              <a:rPr lang="en-US" altLang="ja-JP" sz="4100" dirty="0" smtClean="0">
                <a:solidFill>
                  <a:srgbClr val="000099"/>
                </a:solidFill>
                <a:latin typeface="Andalus" panose="02020603050405020304" pitchFamily="18" charset="-78"/>
                <a:cs typeface="Andalus" panose="02020603050405020304" pitchFamily="18" charset="-78"/>
              </a:rPr>
              <a:t>5. </a:t>
            </a:r>
            <a:r>
              <a:rPr lang="en-US" altLang="ja-JP" sz="4100" b="1" dirty="0">
                <a:solidFill>
                  <a:srgbClr val="000099"/>
                </a:solidFill>
                <a:latin typeface="Andalus" panose="02020603050405020304" pitchFamily="18" charset="-78"/>
                <a:cs typeface="Andalus" panose="02020603050405020304" pitchFamily="18" charset="-78"/>
              </a:rPr>
              <a:t>Partnership on Social Reintegration</a:t>
            </a:r>
          </a:p>
          <a:p>
            <a:r>
              <a:rPr lang="en-US" dirty="0">
                <a:latin typeface="Andalus" pitchFamily="18" charset="-78"/>
                <a:cs typeface="Andalus" pitchFamily="18" charset="-78"/>
              </a:rPr>
              <a:t>UN agencies: IOM, UNICEF, UN-ACT</a:t>
            </a:r>
          </a:p>
          <a:p>
            <a:r>
              <a:rPr lang="en-US" dirty="0">
                <a:latin typeface="Andalus" pitchFamily="18" charset="-78"/>
                <a:cs typeface="Andalus" pitchFamily="18" charset="-78"/>
              </a:rPr>
              <a:t>IOs: WV, </a:t>
            </a:r>
            <a:r>
              <a:rPr lang="en-US" dirty="0" err="1">
                <a:latin typeface="Andalus" pitchFamily="18" charset="-78"/>
                <a:cs typeface="Andalus" pitchFamily="18" charset="-78"/>
              </a:rPr>
              <a:t>Winrock</a:t>
            </a:r>
            <a:r>
              <a:rPr lang="en-US" dirty="0">
                <a:latin typeface="Andalus" pitchFamily="18" charset="-78"/>
                <a:cs typeface="Andalus" pitchFamily="18" charset="-78"/>
              </a:rPr>
              <a:t>, RI, IJM, AIM, Hagar, Hope for Justice</a:t>
            </a:r>
          </a:p>
          <a:p>
            <a:r>
              <a:rPr lang="en-US" dirty="0">
                <a:latin typeface="Andalus" pitchFamily="18" charset="-78"/>
                <a:cs typeface="Andalus" pitchFamily="18" charset="-78"/>
              </a:rPr>
              <a:t>LNGO: </a:t>
            </a:r>
            <a:r>
              <a:rPr lang="en-US" dirty="0" err="1">
                <a:latin typeface="Andalus" pitchFamily="18" charset="-78"/>
                <a:cs typeface="Andalus" pitchFamily="18" charset="-78"/>
              </a:rPr>
              <a:t>Chabdai</a:t>
            </a:r>
            <a:r>
              <a:rPr lang="en-US" dirty="0">
                <a:latin typeface="Andalus" pitchFamily="18" charset="-78"/>
                <a:cs typeface="Andalus" pitchFamily="18" charset="-78"/>
              </a:rPr>
              <a:t>, CCPCR, CWCC</a:t>
            </a:r>
          </a:p>
          <a:p>
            <a:r>
              <a:rPr lang="en-US" dirty="0">
                <a:latin typeface="Andalus" pitchFamily="18" charset="-78"/>
                <a:cs typeface="Andalus" pitchFamily="18" charset="-78"/>
              </a:rPr>
              <a:t>And Others</a:t>
            </a:r>
          </a:p>
          <a:p>
            <a:pPr marL="0" indent="0">
              <a:buNone/>
            </a:pPr>
            <a:endParaRPr lang="en-US" dirty="0">
              <a:latin typeface="Andalus" pitchFamily="18" charset="-78"/>
              <a:cs typeface="Andalus" pitchFamily="18" charset="-78"/>
            </a:endParaRPr>
          </a:p>
        </p:txBody>
      </p:sp>
      <p:sp>
        <p:nvSpPr>
          <p:cNvPr id="5" name="Slide Number Placeholder 4"/>
          <p:cNvSpPr>
            <a:spLocks noGrp="1"/>
          </p:cNvSpPr>
          <p:nvPr>
            <p:ph type="sldNum" sz="quarter" idx="12"/>
          </p:nvPr>
        </p:nvSpPr>
        <p:spPr/>
        <p:txBody>
          <a:bodyPr/>
          <a:lstStyle/>
          <a:p>
            <a:fld id="{42299066-3F13-49D1-874E-B1BB5FCACE19}" type="slidenum">
              <a:rPr kumimoji="1" lang="ja-JP" altLang="en-US" smtClean="0"/>
              <a:t>9</a:t>
            </a:fld>
            <a:endParaRPr kumimoji="1" lang="ja-JP" alt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336"/>
            <a:ext cx="1157489" cy="1101144"/>
          </a:xfrm>
          <a:prstGeom prst="rect">
            <a:avLst/>
          </a:prstGeom>
        </p:spPr>
      </p:pic>
    </p:spTree>
    <p:extLst>
      <p:ext uri="{BB962C8B-B14F-4D97-AF65-F5344CB8AC3E}">
        <p14:creationId xmlns:p14="http://schemas.microsoft.com/office/powerpoint/2010/main" val="568510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2108</TotalTime>
  <Words>1616</Words>
  <Application>Microsoft Office PowerPoint</Application>
  <PresentationFormat>Custom</PresentationFormat>
  <Paragraphs>193</Paragraphs>
  <Slides>21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テーマ</vt:lpstr>
      <vt:lpstr>Acrobat Document</vt:lpstr>
      <vt:lpstr>                    EIGHTH MEKONG REGIONAL WORKSHOP ON ASSISTING VICTIMS OF TRAFFICKING TO BUILD NEW LIVES:EXPLORING “SUCCESSFUL”  SOCIAL REINTEGRATION FOR VICTIMS OF TRAFFICKING AND GOOD INITIATIVES TO PROMOTE IT Bangkok, 7-9 March 2018</vt:lpstr>
      <vt:lpstr>OUTLINE </vt:lpstr>
      <vt:lpstr> CAMBODIA recognized as a sending, receiving and transit country for trafficking in persons </vt:lpstr>
      <vt:lpstr>        Number of Trafficked Persons Rescued (2015-2017)</vt:lpstr>
      <vt:lpstr>                2. Overview of Anti-trafficking Government Law, Policy and System</vt:lpstr>
      <vt:lpstr>          2. Overview of Anti-trafficking Government Law, Policy and System</vt:lpstr>
      <vt:lpstr>                  2. Overview of Anti-trafficking Government Law, Policy and System (Cont’d)</vt:lpstr>
      <vt:lpstr>   3. Service Provision and Resources on Repatriation </vt:lpstr>
      <vt:lpstr>          4. Partnership on Repatriation</vt:lpstr>
      <vt:lpstr>   5.1. Protection and Reintegration</vt:lpstr>
      <vt:lpstr>     5.2. The Rights of Victims</vt:lpstr>
      <vt:lpstr>            6. Service Provision and Resources on Social Reintegration </vt:lpstr>
      <vt:lpstr>    6.1.Case Management</vt:lpstr>
      <vt:lpstr>   7.Case of “Successful” Social Reintegration</vt:lpstr>
      <vt:lpstr>      7. Case of “Successful” Social Reintegration (cont’d 1)</vt:lpstr>
      <vt:lpstr>       7. Case of “Successful” Social Reintegration (cont’d 2)</vt:lpstr>
      <vt:lpstr>      7. Case of “Successful” Social Reintegration (cont’d 3)</vt:lpstr>
      <vt:lpstr>         8. Gaps, obstacles and challenges in Assisting Social Reintegration</vt:lpstr>
      <vt:lpstr>              8. Gaps, obstacles and challenges in Assisting Social Reintegration (Cont’d)</vt:lpstr>
      <vt:lpstr>  9. Way Forward</vt:lpstr>
      <vt:lpstr>PowerPoint Presentation</vt:lpstr>
    </vt:vector>
  </TitlesOfParts>
  <Company>国立女性教育会館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FY2016  Seminar on Promotion of Networking Among Countries on Anti-Human Trafficking   Country Report  You may change this format to better suit your presentation</dc:title>
  <dc:creator>渡辺 美穂</dc:creator>
  <cp:lastModifiedBy>User</cp:lastModifiedBy>
  <cp:revision>137</cp:revision>
  <cp:lastPrinted>2018-03-03T09:43:15Z</cp:lastPrinted>
  <dcterms:created xsi:type="dcterms:W3CDTF">2016-08-25T04:10:14Z</dcterms:created>
  <dcterms:modified xsi:type="dcterms:W3CDTF">2018-04-24T07:09:06Z</dcterms:modified>
</cp:coreProperties>
</file>