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9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81" d="100"/>
          <a:sy n="81" d="100"/>
        </p:scale>
        <p:origin x="-16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km-KH" sz="16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ក្រាហ្វិកបទល្មើសជួញដូរមនុស្ស</a:t>
            </a:r>
            <a:r>
              <a:rPr lang="km-KH" sz="1600" b="1" baseline="0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និងការធ្វើអាជីវកម្មផ្លូវភេទ</a:t>
            </a:r>
            <a:r>
              <a:rPr lang="km-KH" sz="1600" b="1" i="0" dirty="0">
                <a:effectLst/>
                <a:latin typeface="Khmer OS Siemreap" pitchFamily="2" charset="0"/>
                <a:cs typeface="Khmer OS Siemreap" pitchFamily="2" charset="0"/>
              </a:rPr>
              <a:t>ឆ្នាំ២០១៧ ប្រៀបធៀបនឹងឆ្នាំ២០១៦</a:t>
            </a:r>
            <a:endParaRPr lang="en-US" sz="1600" i="0" dirty="0">
              <a:effectLst/>
              <a:latin typeface="Khmer OS Siemreap" pitchFamily="2" charset="0"/>
              <a:cs typeface="Khmer OS Siemreap" pitchFamily="2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en-US" sz="8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620016244799706E-2"/>
          <c:y val="0.13794561580828699"/>
          <c:w val="0.90833004797863881"/>
          <c:h val="0.591437622175064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ករណី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FF"/>
                    </a:solidFill>
                    <a:latin typeface="Khmer OS Siemreap" panose="02000500000000020004" pitchFamily="2" charset="0"/>
                    <a:ea typeface="+mn-ea"/>
                    <a:cs typeface="Khmer OS Siemreap" panose="02000500000000020004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 ឆ្នាំ២០១៦</c:v>
                </c:pt>
                <c:pt idx="1">
                  <c:v> ឆ្នាំ២០១៧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</c:v>
                </c:pt>
                <c:pt idx="1">
                  <c:v>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99-49A0-AC49-F382D2E99B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ជនសង្ស័យ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FF"/>
                    </a:solidFill>
                    <a:latin typeface="Khmer OS Siemreap" panose="02000500000000020004" pitchFamily="2" charset="0"/>
                    <a:ea typeface="+mn-ea"/>
                    <a:cs typeface="Khmer OS Siemreap" panose="02000500000000020004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 ឆ្នាំ២០១៦</c:v>
                </c:pt>
                <c:pt idx="1">
                  <c:v> ឆ្នាំ២០១៧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113</c:v>
                </c:pt>
                <c:pt idx="1">
                  <c:v>203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99-49A0-AC49-F382D2E99B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ជនរងគ្រោះ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00FF"/>
                    </a:solidFill>
                    <a:latin typeface="Khmer OS Siemreap" panose="02000500000000020004" pitchFamily="2" charset="0"/>
                    <a:ea typeface="+mn-ea"/>
                    <a:cs typeface="Khmer OS Siemreap" panose="02000500000000020004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 ឆ្នាំ២០១៦</c:v>
                </c:pt>
                <c:pt idx="1">
                  <c:v> ឆ្នាំ២០១៧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298</c:v>
                </c:pt>
                <c:pt idx="1">
                  <c:v>345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899-49A0-AC49-F382D2E99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7603072"/>
        <c:axId val="257604608"/>
        <c:axId val="0"/>
      </c:bar3DChart>
      <c:catAx>
        <c:axId val="25760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FF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pPr>
            <a:endParaRPr lang="en-US"/>
          </a:p>
        </c:txPr>
        <c:crossAx val="257604608"/>
        <c:crosses val="autoZero"/>
        <c:auto val="1"/>
        <c:lblAlgn val="ctr"/>
        <c:lblOffset val="100"/>
        <c:noMultiLvlLbl val="0"/>
      </c:catAx>
      <c:valAx>
        <c:axId val="25760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00FF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pPr>
            <a:endParaRPr lang="en-US"/>
          </a:p>
        </c:txPr>
        <c:crossAx val="25760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87083033182461"/>
          <c:y val="0.86932346791955561"/>
          <c:w val="0.36156647526409808"/>
          <c:h val="0.130676532080444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00FF"/>
              </a:solidFill>
              <a:latin typeface="Khmer OS Siemreap" panose="02000500000000020004" pitchFamily="2" charset="0"/>
              <a:ea typeface="+mn-ea"/>
              <a:cs typeface="Khmer OS Siemreap" panose="02000500000000020004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km-KH" sz="16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ក្រាហ្វិកចំណាត់ការរបស់ចៅក្រមជំនុំជម្រះ</a:t>
            </a:r>
            <a:r>
              <a:rPr lang="km-KH" sz="1600" b="1" baseline="0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ឆ្នាំ២០១៧ ប្រៀបធៀបនឹងឆ្នាំ២០១៦</a:t>
            </a:r>
            <a:endParaRPr lang="en-US" sz="1600" i="0" dirty="0">
              <a:effectLst/>
              <a:latin typeface="Khmer OS Siemreap" pitchFamily="2" charset="0"/>
              <a:cs typeface="Khmer OS Siemreap" pitchFamily="2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en-US" sz="800" b="1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c:rich>
      </c:tx>
      <c:layout>
        <c:manualLayout>
          <c:xMode val="edge"/>
          <c:yMode val="edge"/>
          <c:x val="0.16077404525617728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516309102666515"/>
          <c:y val="0.14530565081361183"/>
          <c:w val="0.88466135520042244"/>
          <c:h val="0.582183457134334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ករណី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FF"/>
                    </a:solidFill>
                    <a:latin typeface="Khmer OS Siemreap" panose="02000500000000020004" pitchFamily="2" charset="0"/>
                    <a:ea typeface="+mn-ea"/>
                    <a:cs typeface="Khmer OS Siemreap" panose="02000500000000020004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ឆ្នាំ២០១៦</c:v>
                </c:pt>
                <c:pt idx="1">
                  <c:v>ឆ្នាំ២០១៧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138</c:v>
                </c:pt>
                <c:pt idx="1">
                  <c:v>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C6-4F0C-9CED-54EAADA611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ជនរងគ្រោះ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FF"/>
                    </a:solidFill>
                    <a:latin typeface="Khmer OS Siemreap" panose="02000500000000020004" pitchFamily="2" charset="0"/>
                    <a:ea typeface="+mn-ea"/>
                    <a:cs typeface="Khmer OS Siemreap" panose="02000500000000020004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ឆ្នាំ២០១៦</c:v>
                </c:pt>
                <c:pt idx="1">
                  <c:v>ឆ្នាំ២០១៧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150</c:v>
                </c:pt>
                <c:pt idx="1">
                  <c:v>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C6-4F0C-9CED-54EAADA611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ជនជាប់ចោទ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FF"/>
                    </a:solidFill>
                    <a:latin typeface="Khmer OS Siemreap" panose="02000500000000020004" pitchFamily="2" charset="0"/>
                    <a:ea typeface="+mn-ea"/>
                    <a:cs typeface="Khmer OS Siemreap" panose="02000500000000020004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ឆ្នាំ២០១៦</c:v>
                </c:pt>
                <c:pt idx="1">
                  <c:v>ឆ្នាំ២០១៧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155</c:v>
                </c:pt>
                <c:pt idx="1">
                  <c:v>323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C6-4F0C-9CED-54EAADA61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878080"/>
        <c:axId val="194888064"/>
        <c:axId val="0"/>
      </c:bar3DChart>
      <c:catAx>
        <c:axId val="19487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FF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pPr>
            <a:endParaRPr lang="en-US"/>
          </a:p>
        </c:txPr>
        <c:crossAx val="194888064"/>
        <c:crosses val="autoZero"/>
        <c:auto val="1"/>
        <c:lblAlgn val="ctr"/>
        <c:lblOffset val="100"/>
        <c:noMultiLvlLbl val="0"/>
      </c:catAx>
      <c:valAx>
        <c:axId val="19488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00FF"/>
                </a:solidFill>
                <a:latin typeface="Khmer OS Siemreap" panose="02000500000000020004" pitchFamily="2" charset="0"/>
                <a:ea typeface="+mn-ea"/>
                <a:cs typeface="Khmer OS Siemreap" panose="02000500000000020004" pitchFamily="2" charset="0"/>
              </a:defRPr>
            </a:pPr>
            <a:endParaRPr lang="en-US"/>
          </a:p>
        </c:txPr>
        <c:crossAx val="19487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87083033182461"/>
          <c:y val="0.86932346791955561"/>
          <c:w val="0.36156647526409808"/>
          <c:h val="0.130676532080444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00FF"/>
              </a:solidFill>
              <a:latin typeface="Khmer OS Siemreap" panose="02000500000000020004" pitchFamily="2" charset="0"/>
              <a:ea typeface="+mn-ea"/>
              <a:cs typeface="Khmer OS Siemreap" panose="02000500000000020004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8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5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3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0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8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4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3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2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9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64EE-9AA0-4693-932F-6D05F9C898AD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B0F6-9DC1-44E7-ADEE-6C15F34C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5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2570" y="2203132"/>
            <a:ext cx="9144000" cy="289274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m-KH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សង្ខេបរបាយការណ៍ </a:t>
            </a:r>
            <a:r>
              <a:rPr lang="en-US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en-US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សកម្មភាព និងលទ្ធផលការងារប្រយុទ្ធប្រឆាំងអំពើជួញដូរមនុស្សនិងអំពើធ្វើអាជីវកម្មផ្លូវភេទ ឆ្នាំ២០១៧ </a:t>
            </a:r>
            <a:br>
              <a:rPr lang="km-KH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និងទិសដៅ ឆ្នាំ២០១៨</a:t>
            </a:r>
            <a:r>
              <a:rPr lang="en-US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en-US" sz="2700" dirty="0"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700" dirty="0">
                <a:latin typeface="Khmer OS System" panose="02000500000000020004" pitchFamily="2" charset="0"/>
                <a:cs typeface="Khmer OS System" panose="02000500000000020004" pitchFamily="2" charset="0"/>
              </a:rPr>
              <a:t>(</a:t>
            </a:r>
            <a:r>
              <a:rPr lang="km-KH" sz="27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គិតចាប់ពីថ្ងៃទី ០១ ខែ មករា ដល់ថ្ងៃទី ៣១ ខែធ្នូ ឆ្នាំ២០១៧</a:t>
            </a:r>
            <a:r>
              <a:rPr lang="km-KH" sz="2700" dirty="0">
                <a:latin typeface="Khmer OS System" panose="02000500000000020004" pitchFamily="2" charset="0"/>
                <a:cs typeface="Khmer OS System" panose="02000500000000020004" pitchFamily="2" charset="0"/>
              </a:rPr>
              <a:t>)</a:t>
            </a:r>
            <a:endParaRPr lang="en-US" sz="28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1156" y="5666582"/>
            <a:ext cx="9144000" cy="1019968"/>
          </a:xfrm>
        </p:spPr>
        <p:txBody>
          <a:bodyPr/>
          <a:lstStyle/>
          <a:p>
            <a:r>
              <a:rPr lang="km-KH" sz="2000" dirty="0">
                <a:latin typeface="Khmer OS Bokor" panose="02000500000000020004" pitchFamily="2" charset="0"/>
                <a:cs typeface="Khmer OS Bokor" panose="02000500000000020004" pitchFamily="2" charset="0"/>
              </a:rPr>
              <a:t>គណៈកម្មាធិការជាតិប្រយុទ្ធប្រឆាំងអំពើជួញដូរមនុស្ស</a:t>
            </a:r>
          </a:p>
          <a:p>
            <a:r>
              <a:rPr lang="km-KH" sz="20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ថ្ងៃទី២២ ខែឧសភា ឆ្នាំ២០១៨</a:t>
            </a:r>
            <a:endParaRPr lang="en-US" sz="2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904" y="367193"/>
            <a:ext cx="2743200" cy="1824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669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935"/>
          </a:xfrm>
        </p:spPr>
        <p:txBody>
          <a:bodyPr>
            <a:normAutofit/>
          </a:bodyPr>
          <a:lstStyle/>
          <a:p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 ការងារបង្ការទប់ស្កាត់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5860"/>
            <a:ext cx="10515600" cy="5011103"/>
          </a:xfrm>
        </p:spPr>
        <p:txBody>
          <a:bodyPr>
            <a:normAutofit fontScale="70000" lnSpcReduction="20000"/>
          </a:bodyPr>
          <a:lstStyle/>
          <a:p>
            <a:pPr lvl="0"/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ការផ្សព្វផ្សាយនៅថ្នាក់ក្រោមជាតិ ធ្វើឡើងដោយមន្ទីរ ស្ថាប័ន អង្គភាពពាក់ព័ន្ធ  មាន៖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លេខាធិការដ្ឋានគ.ខ.ប.ជ</a:t>
            </a:r>
            <a:r>
              <a:rPr lang="km-KH" dirty="0"/>
              <a:t> បានផ្សព្វផ្សាយច្បាប់ពាក់ព័ន្ធនឹងអំពើជួញដូរមនុស្ស តាមប៉ុសិ៍្តវិទ្យុចំនួន</a:t>
            </a:r>
            <a:r>
              <a:rPr lang="km-KH" b="1" dirty="0"/>
              <a:t>២២៦</a:t>
            </a:r>
            <a:r>
              <a:rPr lang="km-KH" dirty="0"/>
              <a:t>លើក មានខេត្តកោះកុង</a:t>
            </a:r>
            <a:r>
              <a:rPr lang="km-KH" b="1" dirty="0"/>
              <a:t>១៥៨</a:t>
            </a:r>
            <a:r>
              <a:rPr lang="km-KH" dirty="0"/>
              <a:t>លើក, សៀមរាប</a:t>
            </a:r>
            <a:r>
              <a:rPr lang="km-KH" b="1" dirty="0"/>
              <a:t>២៨</a:t>
            </a:r>
            <a:r>
              <a:rPr lang="km-KH" dirty="0"/>
              <a:t>លើក, កំពង់ចាម</a:t>
            </a:r>
            <a:r>
              <a:rPr lang="km-KH" b="1" dirty="0"/>
              <a:t>០៣</a:t>
            </a:r>
            <a:r>
              <a:rPr lang="km-KH" dirty="0"/>
              <a:t>លើក បាត់ដំបង</a:t>
            </a:r>
            <a:r>
              <a:rPr lang="km-KH" b="1" dirty="0"/>
              <a:t>២៦</a:t>
            </a:r>
            <a:r>
              <a:rPr lang="km-KH" dirty="0"/>
              <a:t>លើក ក្រចេះ</a:t>
            </a:r>
            <a:r>
              <a:rPr lang="km-KH" b="1" dirty="0"/>
              <a:t>០២</a:t>
            </a:r>
            <a:r>
              <a:rPr lang="km-KH" dirty="0"/>
              <a:t>លើក និងកំពត</a:t>
            </a:r>
            <a:r>
              <a:rPr lang="km-KH" b="1" dirty="0"/>
              <a:t>០៩</a:t>
            </a:r>
            <a:r>
              <a:rPr lang="km-KH" dirty="0"/>
              <a:t>លើក។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ខេត្តប៉ៃលិន</a:t>
            </a:r>
            <a:r>
              <a:rPr lang="km-KH" dirty="0"/>
              <a:t> បានបិទផ្សព្វផ្សាយខ្លឹមសារច្បាប់ និងសេចក្ដីណែនាំលេខ០៤៥ ស.ណ.ន ទាក់ទងនឹងអំពើជួញដូរមនុស្ស តាមគោលដៅចំនួន</a:t>
            </a:r>
            <a:r>
              <a:rPr lang="km-KH" b="1" dirty="0"/>
              <a:t>៨៩</a:t>
            </a:r>
            <a:r>
              <a:rPr lang="km-KH" dirty="0"/>
              <a:t>កន្លែង។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ខេត្តកំពត</a:t>
            </a:r>
            <a:r>
              <a:rPr lang="km-KH" dirty="0"/>
              <a:t> លេខាធិការដ្ឋាន គ.ខ.ប.ជ ខេត្តបានចែកឌីស និងបញ្ចាំងវីដេអូអប់រំ ផ្សព្វផ្សាយផលប៉ះពាល់នៃការធ្វើចំណាកស្រុក ស្ដីពី“ជើងមេឃនៅឯណា” បានចំនួន</a:t>
            </a:r>
            <a:r>
              <a:rPr lang="km-KH" b="1" dirty="0"/>
              <a:t>៤០០</a:t>
            </a:r>
            <a:r>
              <a:rPr lang="km-KH" dirty="0"/>
              <a:t>ឌីស​តាមបណ្តាស្រុកទូទាំងខេត្ត សរុបបានចំនួន</a:t>
            </a:r>
            <a:r>
              <a:rPr lang="km-KH" b="1" dirty="0"/>
              <a:t>១.២០០</a:t>
            </a:r>
            <a:r>
              <a:rPr lang="km-KH" dirty="0"/>
              <a:t>ដង មានអ្នកចូលរួមសរុបចំនួន</a:t>
            </a:r>
            <a:r>
              <a:rPr lang="km-KH" b="1" dirty="0"/>
              <a:t>៦០.០០០</a:t>
            </a:r>
            <a:r>
              <a:rPr lang="km-KH" dirty="0"/>
              <a:t>នាក់ ស្រី</a:t>
            </a:r>
            <a:r>
              <a:rPr lang="km-KH" b="1" dirty="0"/>
              <a:t>២២.៤០០</a:t>
            </a:r>
            <a:r>
              <a:rPr lang="km-KH" dirty="0"/>
              <a:t>នាក់​។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ខេត្តកំពង់ស្ពឺ</a:t>
            </a:r>
            <a:r>
              <a:rPr lang="km-KH" dirty="0"/>
              <a:t> បានផលិតបដា ពាក្យស្លោក ដែលមានខ្លឹមសារ “វិធានការច្បាប់ប្រយុទ្ធប្រឆាំងនិងអំពើជួញដូរមនុស្ស” ចងនៅខាងមុខមន្ទីរ អង្គភាព ស្ថាប័នពាក់ព័ន្ធ និងនៅតាមវិទ្យាល័យនានាទូទាំងខេត្ត ចំនួន</a:t>
            </a:r>
            <a:r>
              <a:rPr lang="km-KH" b="1" dirty="0"/>
              <a:t>០៤</a:t>
            </a:r>
            <a:r>
              <a:rPr lang="km-KH" dirty="0"/>
              <a:t>លើក លើទីតាំង</a:t>
            </a:r>
            <a:r>
              <a:rPr lang="km-KH" b="1" dirty="0"/>
              <a:t>១៧</a:t>
            </a:r>
            <a:r>
              <a:rPr lang="km-KH" dirty="0"/>
              <a:t>កន្លែង ស្មើនឹង</a:t>
            </a:r>
            <a:r>
              <a:rPr lang="km-KH" b="1" dirty="0"/>
              <a:t>៥៤</a:t>
            </a:r>
            <a:r>
              <a:rPr lang="km-KH" dirty="0"/>
              <a:t>បដា។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1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/>
          </a:bodyPr>
          <a:lstStyle/>
          <a:p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 ការងារបង្ការទប់ស្កាត់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4942523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lang="km-KH" dirty="0"/>
              <a:t>ខេត្តកំពង់ចាម អង្គការចាប់ដៃ បានធ្វើការជ្រើសរើសអ្នកតាមដានស្តាប់កម្មវិធីវិទ្យុ និងចែកខិត្តប័ណ្ណជំនួយ៥០០សន្លឹក ដល់ប្រជាពលរដ្ឋ។</a:t>
            </a:r>
          </a:p>
          <a:p>
            <a:pPr lvl="0">
              <a:lnSpc>
                <a:spcPct val="120000"/>
              </a:lnSpc>
            </a:pPr>
            <a:r>
              <a:rPr lang="km-KH" dirty="0"/>
              <a:t>វិធានការទប់ស្កាត់តាមជំនាញរបស់អគ្គស្នងការដ្ឋាននគរបាលជាតិ ក្នុងនោះកងកម្លាំងនគរបាល វរៈការពារព្រំដែនគោក និងនគរបាលប៉ុសិ៍្ត តាមបណ្ដាច្រករបៀងនៅខេត្ត៤ជាប់ព្រំដែនកម្ពុជា</a:t>
            </a:r>
            <a:r>
              <a:rPr lang="en-US" dirty="0"/>
              <a:t>-</a:t>
            </a:r>
            <a:r>
              <a:rPr lang="km-KH" dirty="0"/>
              <a:t>ថៃ (</a:t>
            </a:r>
            <a:r>
              <a:rPr lang="km-KH" b="1" dirty="0"/>
              <a:t>ខេត្តបន្ទាយមានជ័យ បាត់ដំបង ប៉ៃលិននិងខេត្តព្រះវិហារ</a:t>
            </a:r>
            <a:r>
              <a:rPr lang="km-KH" dirty="0"/>
              <a:t>)  បានធ្វើការទប់ស្កាត់ប្រជាពលរដ្ឋខ្មែរបម្រុងធ្វើចំណាកស្រុកទៅរកការងារធ្វើនៅប្រទេសថៃ ដោយ​មិនស្របច្បាប់ ឬតាមរយៈមេខ្យល់ បាន ៣០លើក ដល់មនុស្ស ៩៤៣នាក់ ស្រី ៣៣៦នាក់ និងកុមារ ៨៨នាក់ ។​ </a:t>
            </a:r>
          </a:p>
          <a:p>
            <a:pPr lvl="0">
              <a:lnSpc>
                <a:spcPct val="120000"/>
              </a:lnSpc>
            </a:pPr>
            <a:r>
              <a:rPr lang="km-KH" b="1" dirty="0"/>
              <a:t>ខេត្តបាត់ដំបង៖ </a:t>
            </a:r>
            <a:r>
              <a:rPr lang="km-KH" dirty="0"/>
              <a:t>លេខាធិការដ្ឋាន គ.ខ.ប.ជ បានចុះចែកខិត្តប័ណ្ណផ្សព្វផ្សាយ ដល់ពលករចំណាកស្រុក នៅតាមច្រកព្រំដែនកម្ពុជា-ថៃ ចំនួន១.០០០សន្លឹក។  </a:t>
            </a:r>
          </a:p>
          <a:p>
            <a:pPr lvl="1">
              <a:lnSpc>
                <a:spcPct val="120000"/>
              </a:lnSpc>
            </a:pPr>
            <a:r>
              <a:rPr lang="km-KH" dirty="0"/>
              <a:t>មជ្ឈមណ្ឌលព័ត៌មានទីផ្សារការងារ នៃក្រសួងការងារ និងបណ្តុះបណ្តាលវិជ្ជាជីវៈ ចែកខិត្ត ប័ណ្ណ​ផ្សព្វផ្សាយ ចំនួន១.៤៤៣សន្លឹក។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km-KH" dirty="0"/>
              <a:t>សមត្ថកិច្ចព្រំដែន បានសហការជាមួយអង្គការ </a:t>
            </a:r>
            <a:r>
              <a:rPr lang="en-US" dirty="0"/>
              <a:t>Samaritan Purse</a:t>
            </a:r>
            <a:r>
              <a:rPr lang="km-KH" dirty="0"/>
              <a:t> ចែកខិត្តប័ណ្ណផ្សព្វផ្សាយ ដល់ពលករចំណាកស្រុកចំនួន២.៧៩០នាក់ ស្រី១.០៤១នាក់ ដែលបញ្ជូនត្រឡប់មកពីប្រទេសថៃវិញ។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3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015"/>
          </a:xfrm>
        </p:spPr>
        <p:txBody>
          <a:bodyPr>
            <a:normAutofit/>
          </a:bodyPr>
          <a:lstStyle/>
          <a:p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 ការងារបង្ការទប់ស្កាត់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060"/>
            <a:ext cx="10515600" cy="493490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km-KH" b="1" dirty="0"/>
              <a:t>៨. វិធានការបង្ការ ទប់ស្កាត់ ការជួញដូរមនុស្ស ក្នុងគោលដៅបម្រើសេវាកម្មផ្លូវភេទ </a:t>
            </a:r>
            <a:r>
              <a:rPr lang="km-KH" dirty="0"/>
              <a:t>ដោយអគ្គស្នងការដ្ឋាននគរបាលជាតិ និងស្នងការដ្ឋានរាជធានីខេត្ត ៖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km-KH" dirty="0"/>
              <a:t>ពោធិ៍សាត់ ស្ទឹងត្រែង កែប ឧត្តរមានជ័យ មណ្ឌលគិរី រតនគិរី និងខេត្តព្រះវិហារ បានធ្វើបច្ចុប្បន្នភាពទិន្នន័យស្ថិតិ និងធ្វើកិច្ចសន្យាហាមឃាត់ការប្រព្រឹត្តបទល្មើសសញ្ចារកម្ម និងបានផ្សព្វផ្សាយច្បាប់ ស្ដីពីការបង្រ្កាបអំពើជួញដូរមនុស្ស និងអំពើធ្វើអាជីវកម្មផ្លូវភេទ ដល់ម្ចាស់អាជីវកម្ម និងបុគ្គលិកធ្វើការក្នុងហាងម៉ាស្សា ខារ៉ាអូខេ បានចំនួន១៩៦គោលដៅ មានមនុស្សចំនួន១.៥៨៨នាក់ (ស្រី១.៣៤០នាក់)</a:t>
            </a:r>
            <a:r>
              <a:rPr lang="ca-ES" dirty="0"/>
              <a:t>​ </a:t>
            </a:r>
            <a:r>
              <a:rPr lang="km-KH" dirty="0"/>
              <a:t>។</a:t>
            </a:r>
            <a:endParaRPr lang="en-US" sz="2000" dirty="0"/>
          </a:p>
          <a:p>
            <a:pPr lvl="1">
              <a:lnSpc>
                <a:spcPct val="110000"/>
              </a:lnSpc>
            </a:pPr>
            <a:r>
              <a:rPr lang="km-KH" dirty="0"/>
              <a:t>ខេត្តសៀមរាប ព្រៃវែង ឧត្តរមានជ័យ ស្វាយរៀង ពោធិ៍សាត់ កំពង់ធំ និងខេត្តកំពង់ស្ពឺ បានធ្វើការល្បាតឃ្លាំមើលគោលដៅសង្ស័យមានសកម្មភាពអាជីវកម្មផ្លូវភេទ ធ្វើបានចំនួន</a:t>
            </a:r>
            <a:r>
              <a:rPr lang="km-KH" b="1" dirty="0"/>
              <a:t>៣២៥</a:t>
            </a:r>
            <a:r>
              <a:rPr lang="km-KH" dirty="0"/>
              <a:t>លើក ។</a:t>
            </a:r>
            <a:endParaRPr lang="en-US" sz="2000" dirty="0"/>
          </a:p>
          <a:p>
            <a:pPr lvl="1">
              <a:lnSpc>
                <a:spcPct val="110000"/>
              </a:lnSpc>
            </a:pPr>
            <a:r>
              <a:rPr lang="km-KH" dirty="0"/>
              <a:t>ខេត្តព្រះសីហនុ​​  ស្នងការដ្ឋាននគរបាល និងអង្គការម្លប់តាប៉ាង</a:t>
            </a:r>
            <a:r>
              <a:rPr lang="km-KH" b="1" dirty="0"/>
              <a:t> </a:t>
            </a:r>
            <a:r>
              <a:rPr lang="km-KH" dirty="0"/>
              <a:t>បានចុះចលនាដាក់បណ្តាញភ្នាក់ងារចំនួន</a:t>
            </a:r>
            <a:r>
              <a:rPr lang="km-KH" b="1" dirty="0"/>
              <a:t>៦៣៣</a:t>
            </a:r>
            <a:r>
              <a:rPr lang="km-KH" dirty="0"/>
              <a:t>នាក់ ដើម្បីធ្វើការពាក់ព័ន្ធសុវត្ថិភាពកុមារ  លើក្រុមម៉ូតូឌុប  ក្រុមម៉ូតូកង់បី បណ្តាញសហគមន៍ បណ្តាញអ្នកលក់តាមឆ្នេរសមុទ្រ បុគ្គលិកតាមផ្ទះសំណាក់ និងសណ្ឋាគារ។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90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215"/>
          </a:xfrm>
        </p:spPr>
        <p:txBody>
          <a:bodyPr>
            <a:normAutofit/>
          </a:bodyPr>
          <a:lstStyle/>
          <a:p>
            <a:r>
              <a:rPr lang="km-KH" sz="280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 ការងារបង្ការទប់ស្កាត់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940"/>
            <a:ext cx="10515600" cy="573786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km-KH" b="1" dirty="0"/>
              <a:t>៩. ការតាមដានទិន្នន័យចំណាកស្រុក៖  </a:t>
            </a:r>
            <a:r>
              <a:rPr lang="km-KH" dirty="0"/>
              <a:t>ឆ្នាំ២០១៧  ពលករបានធ្វើចំណាកស្រុក ទាំងស្របច្បាប់ ទាំងមិនស្របច្បាប់ ជាមធ្យម ជាង៣០ម៉ឺននាក់ក្នុងមួយខែ ក្នុងនោះប្រមាណ ៤៤% មិនស្របច្បាប់ មានស្រ្តី ប្រមាណ ៤៣% និងកុមារ ប្រមាណ ២៥%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ទិន្នន័យពីអគ្គនាយកដ្ឋានអន្តោប្រវេសន៍ ពលករកម្ពុជាដែលអាជ្ញាធរបរទេសចំនួន១៨ប្រទេស បញ្ជូន  ត្រឡប់តាមច្រកអន្តរជាតិ មានចំនួន១២៣.៥៦១នាក់ ស្រី ៤៥.៩៨៥នាក់ និងកុមារ ៧.៨៨១នាក់ (ក្នុងនោះ ពីប្រទេសថៃ ចំនួន១២២.៦៣០នាក់ កូរ៉េខាងត្បូង ៣២៣នាក់ ម៉ាឡេស៊ី២៨៩នាក់ វៀតណាម ៨៦នាក់ សឹង្ហបុរី៣៨នាក់ ជប៉ុន២៦នាក់ ឥណ្ឌូនេស៊ី២០នាក់ ចិន៦៨នាក់ )។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ក្នុងនោះ នគរបាលប្រឆាំងការជួញដូរមនុស្ស បានរកឃើញថា មានពលរដ្ឋខ្មែរចំនួន</a:t>
            </a:r>
            <a:r>
              <a:rPr lang="km-KH" b="1" dirty="0"/>
              <a:t>៥.១០៨</a:t>
            </a:r>
            <a:r>
              <a:rPr lang="km-KH" dirty="0"/>
              <a:t>នាក់ ត្រូវបានអាជ្ញាធរថៃឃាត់ខ្លួនពីបទឆ្លងដែនខុសច្បាប់ លើសពីរយៈពេល១ខែមុននឹងបញ្ជូនមកកម្ពុជាវិញ។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អគ្គបញ្ជាការដ្ឋានកិច្ចការព្រំដែន នៃក្រសួងការពារជាតិ បានទទួល និងសម្ភាសន៍ពលរដ្ឋខ្មែរ ដែលអាជ្ញាធរថៃបញ្ជូនមកវិញតាមបណ្ដាខេត្តជាប់ព្រំដែនកម្ពុជា-ថៃចំនួន ២៧.៦៤០នាក់ ស្រី ៩.៦៧០នាក់ អនីតិជន ២.៨១២នាក់។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មានសាកសព</a:t>
            </a:r>
            <a:r>
              <a:rPr lang="km-KH" b="1" u="sng" dirty="0"/>
              <a:t> ពលរដ្ឋខ្មែរ បញ្ជូនពីប្រទេសថៃ ចំនួន២០៦លើក សរុបចំនួន២១១ សាកសព(ស្រី៤៣សព</a:t>
            </a:r>
          </a:p>
          <a:p>
            <a:pPr lvl="0">
              <a:lnSpc>
                <a:spcPct val="120000"/>
              </a:lnSpc>
            </a:pPr>
            <a:r>
              <a:rPr lang="km-KH" sz="2900" dirty="0"/>
              <a:t>ស្ទើរតែរៀងរាល់ថ្ងៃ ខេត្តបន្ទាយមានជ័យ បានទទួលពលករខ្មែរ ដែលអាជ្ញាធរថៃដឹកជញ្ជូនត្រឡប់មក​ប្រទេសកម្ពុជាវិញ ក្រោមរូបភាព «និរទេស»  តាមច្រក​ទ្វារអន្តរជាតិប៉ោយប៉ែត សរុបមានចំនួន១.៦៥៧ជើងរថយន្ត សរុបមានមនុស្សចំនួន ៧៣.២៧៥នាក់ ស្រី២៥.៥៨០នាក់ ក្នុងនោះកុមារ ៧.៣២៩នាក់ កុមារី៣.៨៧៧នាក់ (បើប្រៀបធៀបនឹងឆ្នាំ២០១៦ មានចំនួនតែ៣៩.៩៨៧នាក់ កើនឡើងចំនួន៣៣.២៨៨នាក់ ស្មើ៨៣,២៤%)។ </a:t>
            </a:r>
          </a:p>
          <a:p>
            <a:pPr lvl="0">
              <a:lnSpc>
                <a:spcPct val="120000"/>
              </a:lnSpc>
            </a:pPr>
            <a:r>
              <a:rPr lang="km-KH" sz="2900" dirty="0"/>
              <a:t>ខេត្តបាត់ដំបង បានទទួលពលករខ្មែរដែលអាជ្ញាថៃបញ្ជូនត្រឡប់មកវិញ ចំនួន៩៨៧លើក មានមនុស្សចំនួន ៥៦.៧២០នាក់ ស្រី ២២.២៥០នាក់(កុមារសរុប ៨៩៥នាក់មានកុមារី ១៩៩នាក់)</a:t>
            </a:r>
          </a:p>
          <a:p>
            <a:pPr lvl="0">
              <a:lnSpc>
                <a:spcPct val="120000"/>
              </a:lnSpc>
            </a:pPr>
            <a:r>
              <a:rPr lang="km-KH" sz="2900" dirty="0"/>
              <a:t>ខេត្តប៉ៃលិន បានទទួលពលករខ្មែរដែលអាជ្ញាថៃបញ្ជូនត្រឡប់មកវិញ បានចំនួន១.២៤៦នាក់ មានស្រី៥១៧នាក់។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34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635"/>
          </a:xfrm>
        </p:spPr>
        <p:txBody>
          <a:bodyPr>
            <a:normAutofit/>
          </a:bodyPr>
          <a:lstStyle/>
          <a:p>
            <a:r>
              <a:rPr lang="km-KH" sz="280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 ការងារបង្ការទប់ស្កាត់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" y="1127760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km-KH" b="1" dirty="0"/>
              <a:t>១០. ដំណោះស្រាយផ្តល់ភាពស្របច្បាប់ដល់ពលករកម្ពុជានៅក្រៅប្រទេស</a:t>
            </a:r>
            <a:endParaRPr lang="en-US" b="1" dirty="0"/>
          </a:p>
          <a:p>
            <a:pPr lvl="0"/>
            <a:r>
              <a:rPr lang="km-KH" dirty="0"/>
              <a:t>គិតត្រឹមខែមេសាឆ្នាំ២០១៧ ពលករកម្ពុជាដែលកំពុងធ្វើការនៅក្នុងប្រទេសថៃ មានពលករសរុបចំនួន</a:t>
            </a:r>
            <a:r>
              <a:rPr lang="km-KH" b="1" dirty="0"/>
              <a:t>១.០៥៦.៣៥៨នាក់ </a:t>
            </a:r>
            <a:r>
              <a:rPr lang="km-KH" dirty="0"/>
              <a:t>(ស្រីចំនួន</a:t>
            </a:r>
            <a:r>
              <a:rPr lang="km-KH" b="1" dirty="0"/>
              <a:t>៤២០.០០០</a:t>
            </a:r>
            <a:r>
              <a:rPr lang="km-KH" dirty="0"/>
              <a:t>នាក់) រួមទាំងពលករកម្ពុជាផ្នែកនេសាទ ដែលនឹងផុតសុពលភាពប័ណ្ណ ពណ៌ស៊ីជម្ពូ នៅក្នុងខែវិច្ឆិកា ឆ្នាំ២០១៧ ចំនួនប្រមាណជា ៤៧.០០០នាក់ និងអ្នកដែលបានចូលស្នាក់នៅធ្វើកាងារគ្មានឯកសារច្បាប់មានចំនួន </a:t>
            </a:r>
            <a:r>
              <a:rPr lang="km-KH" b="1" dirty="0"/>
              <a:t>៣១០.០០០</a:t>
            </a:r>
            <a:r>
              <a:rPr lang="km-KH" dirty="0"/>
              <a:t>នាក់ ។ </a:t>
            </a:r>
            <a:endParaRPr lang="en-US" dirty="0"/>
          </a:p>
          <a:p>
            <a:pPr lvl="0"/>
            <a:r>
              <a:rPr lang="km-KH" dirty="0"/>
              <a:t>គិតចាប់ពីថ្ងៃទី១៣ ខែតុលា ឆ្នាំ២០១៤ ដល់ថ្ងៃទី៣១ ខែធ្នូ ឆ្នាំ២០១៧នេះ  គណៈកម្មការផ្តល់ភាពស្របច្បាប់ បានបើកផ្តល់សំណុំលិខិតផ្តល់ភាពស្របច្បាប់ ដល់ពលករបានចំនួន</a:t>
            </a:r>
            <a:r>
              <a:rPr lang="km-KH" b="1" dirty="0"/>
              <a:t>៣២៥.១៩៩</a:t>
            </a:r>
            <a:r>
              <a:rPr lang="km-KH" dirty="0"/>
              <a:t>នាក់ ក្នុងនោះមានលិខិតឆ្លងដែន/លិខិតធ្វើដំណើរពលករកម្ពុជាធ្វើការនៅបរទេស </a:t>
            </a:r>
            <a:r>
              <a:rPr lang="en-US" dirty="0"/>
              <a:t>(TD)</a:t>
            </a:r>
            <a:r>
              <a:rPr lang="km-KH" dirty="0"/>
              <a:t> និងប័ណ្ណពលករកម្ពុជា ធ្វើការនៅបរទេស (</a:t>
            </a:r>
            <a:r>
              <a:rPr lang="en-US" dirty="0"/>
              <a:t>OCWC)</a:t>
            </a:r>
            <a:r>
              <a:rPr lang="km-KH" dirty="0"/>
              <a:t>។</a:t>
            </a:r>
            <a:endParaRPr lang="en-US" dirty="0"/>
          </a:p>
          <a:p>
            <a:pPr lvl="0"/>
            <a:r>
              <a:rPr lang="km-KH" dirty="0"/>
              <a:t>គិតដល់ថ្ងៃទី៣១ ខែធ្នូ ឆ្នាំ២០១៧ ការផ្តល់ឯកសារ សម្រាប់ភាពស្របច្បាប់ជូនដល់ពលករកម្ពុជា មិនអាចបញ្ចប់បាន ហើយត្រូវបន្តដល់ ថ្ងៃទី៣០ ខែមិនា ឆ្នាំ ២០១៨ទៀត ។  </a:t>
            </a:r>
            <a:endParaRPr lang="en-US" dirty="0"/>
          </a:p>
          <a:p>
            <a:pPr marL="0" lvl="0" indent="0">
              <a:buNone/>
            </a:pPr>
            <a:r>
              <a:rPr lang="km-KH" dirty="0"/>
              <a:t>១១. ការបង្ការ ទប់ស្កាត់ការជួញដូរមនុស្សតាមរយៈការរៀបអាពាហ៍ពិពាហ៍ខ្មែរនិងជនបរទេស</a:t>
            </a:r>
            <a:endParaRPr lang="en-US" dirty="0"/>
          </a:p>
          <a:p>
            <a:r>
              <a:rPr lang="km-KH" dirty="0"/>
              <a:t>ក្រុមការងារច្រកចេញចូលតែមួយ ទទួលបន្ទុកការងារអាពាហ៍ពិពាហ៍រវាងពលរដ្ឋខ្មែរ និងជនបរទេសបានធ្វើសម្ភាសពលរដ្ឋខ្មែរ និងជន</a:t>
            </a:r>
            <a:r>
              <a:rPr lang="ca-ES" dirty="0"/>
              <a:t>​</a:t>
            </a:r>
            <a:r>
              <a:rPr lang="km-KH" dirty="0"/>
              <a:t>បរទេស ដែលបានដាក់ពាក្យ</a:t>
            </a:r>
            <a:r>
              <a:rPr lang="ca-ES" dirty="0"/>
              <a:t>​​​</a:t>
            </a:r>
            <a:r>
              <a:rPr lang="km-KH" dirty="0"/>
              <a:t>សុំរៀបអាពាហ៍ពិពាហ៍តាមផ្លូវច្បាប់ ពីក្រសួងមហាផ្ទៃ ចំនួន</a:t>
            </a:r>
            <a:r>
              <a:rPr lang="km-KH" b="1" dirty="0"/>
              <a:t>១.៤១៣</a:t>
            </a:r>
            <a:r>
              <a:rPr lang="km-KH" dirty="0"/>
              <a:t>គូ ។ តាមរយៈការតាមដានសុខទុក្ខ នារីខ្មែរ ៤០នាក់ ដែលទទួលបានភាពស្របច្បាប់ ក្នុងការរៀបអាពាហ៍ពិពាហ៍ ទៅរស់នៅឯក្រៅប្រទេសគឺមានសេចក្តីសុខ និងពុំមានប្រឈមនឹងបញ្ហាជួញដូរមនុស្សតាមរយៈការរៀបអាពាហ៍ពិពាហ៍នោះទេ 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9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8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គ.ការងារអនុវត្តច្បាប់ និងប្រព័ន្ធយុត្តិធម៌</a:t>
            </a:r>
            <a:br>
              <a:rPr lang="km-KH" sz="28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800" b="1" dirty="0"/>
              <a:t>	</a:t>
            </a:r>
            <a:r>
              <a:rPr lang="km-KH" sz="24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គ.១. ការងារបង្ក្រាប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m-KH" b="1" dirty="0"/>
              <a:t>គ.១.១-</a:t>
            </a:r>
            <a:r>
              <a:rPr lang="km-KH" b="1" u="sng" dirty="0"/>
              <a:t>ការងារបង្រ្កាប និងសង្គ្រោះជនរងគ្រោះ</a:t>
            </a:r>
            <a:r>
              <a:rPr lang="km-KH" b="1" dirty="0"/>
              <a:t>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km-KH" dirty="0"/>
              <a:t>បានបង្ក្រាបអំពើជួញដូរមនុស្ស និងអំពើធ្វើអាជីវកម្មផ្លូវភេទ បានចំនួន១៥៩ករណី (លើ៩២ករណីបើធៀបនឹងឆ្នាំ២០១៦ កើនឡើងចំនួន៦៧ករណី ស្មើនឹង ៧២.៨២%)។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km-KH" dirty="0"/>
              <a:t>ឃាត់ខ្លួនជនសង្ស័យ និងបញ្ជូនទៅសាលាដំបូង បានចំនួន២០៣/១១៣នាក់ (កើនឡើងចំនួន៩០នាក់) ស្រី៦១នាក់ អនីតិជន១៧នាក់ ត្រូវបានចាប់ខ្លួន។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km-KH" dirty="0"/>
              <a:t>ចំនួនជនសង្ស័យជាជនបរទេសចំនួន</a:t>
            </a:r>
            <a:r>
              <a:rPr lang="km-KH" b="1" dirty="0"/>
              <a:t>២០</a:t>
            </a:r>
            <a:r>
              <a:rPr lang="km-KH" dirty="0"/>
              <a:t>នាក់ មាន</a:t>
            </a:r>
            <a:r>
              <a:rPr lang="km-KH" b="1" dirty="0"/>
              <a:t>០៨</a:t>
            </a:r>
            <a:r>
              <a:rPr lang="km-KH" dirty="0"/>
              <a:t>សញ្ជាតិគឺ៖ វៀតណាម​ </a:t>
            </a:r>
            <a:r>
              <a:rPr lang="km-KH" b="1" dirty="0"/>
              <a:t>០៣</a:t>
            </a:r>
            <a:r>
              <a:rPr lang="km-KH" dirty="0"/>
              <a:t>នាក់ អង់គ្លេស</a:t>
            </a:r>
            <a:r>
              <a:rPr lang="km-KH" b="1" dirty="0"/>
              <a:t>០២</a:t>
            </a:r>
            <a:r>
              <a:rPr lang="km-KH" dirty="0"/>
              <a:t>នាក់ ហូឡង់</a:t>
            </a:r>
            <a:r>
              <a:rPr lang="km-KH" b="1" dirty="0"/>
              <a:t>០២</a:t>
            </a:r>
            <a:r>
              <a:rPr lang="km-KH" dirty="0"/>
              <a:t>នាក់ ជប៉ុន</a:t>
            </a:r>
            <a:r>
              <a:rPr lang="km-KH" b="1" dirty="0"/>
              <a:t>០១</a:t>
            </a:r>
            <a:r>
              <a:rPr lang="km-KH" dirty="0"/>
              <a:t>នាក់ អាមេរិក</a:t>
            </a:r>
            <a:r>
              <a:rPr lang="km-KH" b="1" dirty="0"/>
              <a:t>០១</a:t>
            </a:r>
            <a:r>
              <a:rPr lang="km-KH" dirty="0"/>
              <a:t>នាក់ រុស្សី</a:t>
            </a:r>
            <a:r>
              <a:rPr lang="km-KH" b="1" dirty="0"/>
              <a:t>០១</a:t>
            </a:r>
            <a:r>
              <a:rPr lang="km-KH" dirty="0"/>
              <a:t>នាក់ ចិន</a:t>
            </a:r>
            <a:r>
              <a:rPr lang="km-KH" b="1" dirty="0"/>
              <a:t>០៩</a:t>
            </a:r>
            <a:r>
              <a:rPr lang="km-KH" dirty="0"/>
              <a:t>នាក់   និងឆេក</a:t>
            </a:r>
            <a:r>
              <a:rPr lang="km-KH" b="1" dirty="0"/>
              <a:t>០១</a:t>
            </a:r>
            <a:r>
              <a:rPr lang="km-KH" dirty="0"/>
              <a:t>នាក់។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km-KH" dirty="0"/>
              <a:t>ជនរងគ្រោះ ដែលសង្គ្រោះបានក្នុងករណីជួញដូរមនុស្ស និងអំពើធ្វើអាជីវកម្មផ្លូវភេទសរុបបានចំនួន</a:t>
            </a:r>
            <a:r>
              <a:rPr lang="km-KH" b="1" dirty="0"/>
              <a:t>៣៤៥/២៩៨</a:t>
            </a:r>
            <a:r>
              <a:rPr lang="km-KH" dirty="0"/>
              <a:t>នាក់ (កើនចំនួន</a:t>
            </a:r>
            <a:r>
              <a:rPr lang="km-KH" b="1" dirty="0"/>
              <a:t>៤៧</a:t>
            </a:r>
            <a:r>
              <a:rPr lang="km-KH" dirty="0"/>
              <a:t>នាក់) ក្នុងនោះអាយុក្រោម១៥ឆ្នាំមាន</a:t>
            </a:r>
            <a:r>
              <a:rPr lang="km-KH" b="1" dirty="0"/>
              <a:t>១៣៨</a:t>
            </a:r>
            <a:r>
              <a:rPr lang="km-KH" dirty="0"/>
              <a:t>នាក់ អាយុ​ពី១៥</a:t>
            </a:r>
            <a:r>
              <a:rPr lang="en-US" dirty="0"/>
              <a:t>-</a:t>
            </a:r>
            <a:r>
              <a:rPr lang="km-KH" dirty="0"/>
              <a:t>១៧ឆ្នាំ មាន</a:t>
            </a:r>
            <a:r>
              <a:rPr lang="km-KH" b="1" dirty="0"/>
              <a:t>៤០</a:t>
            </a:r>
            <a:r>
              <a:rPr lang="km-KH" dirty="0"/>
              <a:t>នាក់ និងអាយុ១៨ឆ្នាំឡើង មាន</a:t>
            </a:r>
            <a:r>
              <a:rPr lang="km-KH" b="1" dirty="0"/>
              <a:t>១៦៧</a:t>
            </a:r>
            <a:r>
              <a:rPr lang="km-KH" dirty="0"/>
              <a:t>នាក់ ត្រូវបានបញ្ជូនទៅមន្ទីរសង្គមកិច្ចចំនួន</a:t>
            </a:r>
            <a:r>
              <a:rPr lang="km-KH" b="1" dirty="0"/>
              <a:t>១២០</a:t>
            </a:r>
            <a:r>
              <a:rPr lang="km-KH" dirty="0"/>
              <a:t>នាក់ ទៅអង្គការចំនួន</a:t>
            </a:r>
            <a:r>
              <a:rPr lang="km-KH" b="1" dirty="0"/>
              <a:t>០៥</a:t>
            </a:r>
            <a:r>
              <a:rPr lang="km-KH" dirty="0"/>
              <a:t>នាក់ និងទៅបញ្ជូនទៅគ្រួសារវិញបានចំនួន</a:t>
            </a:r>
            <a:r>
              <a:rPr lang="km-KH" b="1" dirty="0"/>
              <a:t>២២០</a:t>
            </a:r>
            <a:r>
              <a:rPr lang="km-KH" dirty="0"/>
              <a:t>នាក់)។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28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>
            <a:normAutofit fontScale="90000"/>
          </a:bodyPr>
          <a:lstStyle/>
          <a:p>
            <a:r>
              <a:rPr lang="km-KH" sz="28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គ.ការងារអនុវត្តច្បាប់ និងប្រព័ន្ធយុត្តិធម៌ (ត)</a:t>
            </a:r>
            <a:br>
              <a:rPr lang="km-KH" sz="28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endParaRPr lang="en-US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55408"/>
              </p:ext>
            </p:extLst>
          </p:nvPr>
        </p:nvGraphicFramePr>
        <p:xfrm>
          <a:off x="838200" y="1539240"/>
          <a:ext cx="10515600" cy="463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121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m-KH" dirty="0"/>
              <a:t>	</a:t>
            </a:r>
            <a:r>
              <a:rPr lang="km-KH" sz="2800" b="1" dirty="0"/>
              <a:t>គ.២. ការងារផ្តន្ទាទោស</a:t>
            </a:r>
            <a:r>
              <a:rPr lang="km-KH" sz="2800" dirty="0"/>
              <a:t/>
            </a:r>
            <a:br>
              <a:rPr lang="km-KH" sz="2800" dirty="0"/>
            </a:br>
            <a:r>
              <a:rPr lang="km-KH" sz="2700" dirty="0"/>
              <a:t>តារាងចំណាត់ការរឿងក្ដីជួញដូរមនុស្សរបស់អយ្យការអមសាលាដំបូងរាជធានី</a:t>
            </a:r>
            <a:r>
              <a:rPr lang="en-US" sz="2700" dirty="0"/>
              <a:t>-</a:t>
            </a:r>
            <a:r>
              <a:rPr lang="km-KH" sz="2700" dirty="0"/>
              <a:t>ខេត្ត</a:t>
            </a:r>
            <a:endParaRPr lang="en-US" sz="27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684897"/>
              </p:ext>
            </p:extLst>
          </p:nvPr>
        </p:nvGraphicFramePr>
        <p:xfrm>
          <a:off x="1005837" y="1690688"/>
          <a:ext cx="10264142" cy="4536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648">
                  <a:extLst>
                    <a:ext uri="{9D8B030D-6E8A-4147-A177-3AD203B41FA5}">
                      <a16:colId xmlns:a16="http://schemas.microsoft.com/office/drawing/2014/main" xmlns="" val="1000505075"/>
                    </a:ext>
                  </a:extLst>
                </a:gridCol>
                <a:gridCol w="714051">
                  <a:extLst>
                    <a:ext uri="{9D8B030D-6E8A-4147-A177-3AD203B41FA5}">
                      <a16:colId xmlns:a16="http://schemas.microsoft.com/office/drawing/2014/main" xmlns="" val="2346399650"/>
                    </a:ext>
                  </a:extLst>
                </a:gridCol>
                <a:gridCol w="697759">
                  <a:extLst>
                    <a:ext uri="{9D8B030D-6E8A-4147-A177-3AD203B41FA5}">
                      <a16:colId xmlns:a16="http://schemas.microsoft.com/office/drawing/2014/main" xmlns="" val="2576657624"/>
                    </a:ext>
                  </a:extLst>
                </a:gridCol>
                <a:gridCol w="697759">
                  <a:extLst>
                    <a:ext uri="{9D8B030D-6E8A-4147-A177-3AD203B41FA5}">
                      <a16:colId xmlns:a16="http://schemas.microsoft.com/office/drawing/2014/main" xmlns="" val="1757000891"/>
                    </a:ext>
                  </a:extLst>
                </a:gridCol>
                <a:gridCol w="697759">
                  <a:extLst>
                    <a:ext uri="{9D8B030D-6E8A-4147-A177-3AD203B41FA5}">
                      <a16:colId xmlns:a16="http://schemas.microsoft.com/office/drawing/2014/main" xmlns="" val="455421344"/>
                    </a:ext>
                  </a:extLst>
                </a:gridCol>
                <a:gridCol w="697759">
                  <a:extLst>
                    <a:ext uri="{9D8B030D-6E8A-4147-A177-3AD203B41FA5}">
                      <a16:colId xmlns:a16="http://schemas.microsoft.com/office/drawing/2014/main" xmlns="" val="3477623173"/>
                    </a:ext>
                  </a:extLst>
                </a:gridCol>
                <a:gridCol w="684340">
                  <a:extLst>
                    <a:ext uri="{9D8B030D-6E8A-4147-A177-3AD203B41FA5}">
                      <a16:colId xmlns:a16="http://schemas.microsoft.com/office/drawing/2014/main" xmlns="" val="3060421500"/>
                    </a:ext>
                  </a:extLst>
                </a:gridCol>
                <a:gridCol w="1060055">
                  <a:extLst>
                    <a:ext uri="{9D8B030D-6E8A-4147-A177-3AD203B41FA5}">
                      <a16:colId xmlns:a16="http://schemas.microsoft.com/office/drawing/2014/main" xmlns="" val="3587170979"/>
                    </a:ext>
                  </a:extLst>
                </a:gridCol>
                <a:gridCol w="629708">
                  <a:extLst>
                    <a:ext uri="{9D8B030D-6E8A-4147-A177-3AD203B41FA5}">
                      <a16:colId xmlns:a16="http://schemas.microsoft.com/office/drawing/2014/main" xmlns="" val="1386937211"/>
                    </a:ext>
                  </a:extLst>
                </a:gridCol>
                <a:gridCol w="1194241">
                  <a:extLst>
                    <a:ext uri="{9D8B030D-6E8A-4147-A177-3AD203B41FA5}">
                      <a16:colId xmlns:a16="http://schemas.microsoft.com/office/drawing/2014/main" xmlns="" val="2233261957"/>
                    </a:ext>
                  </a:extLst>
                </a:gridCol>
                <a:gridCol w="1194241">
                  <a:extLst>
                    <a:ext uri="{9D8B030D-6E8A-4147-A177-3AD203B41FA5}">
                      <a16:colId xmlns:a16="http://schemas.microsoft.com/office/drawing/2014/main" xmlns="" val="555471462"/>
                    </a:ext>
                  </a:extLst>
                </a:gridCol>
                <a:gridCol w="1180822">
                  <a:extLst>
                    <a:ext uri="{9D8B030D-6E8A-4147-A177-3AD203B41FA5}">
                      <a16:colId xmlns:a16="http://schemas.microsoft.com/office/drawing/2014/main" xmlns="" val="1430172885"/>
                    </a:ext>
                  </a:extLst>
                </a:gridCol>
              </a:tblGrid>
              <a:tr h="40879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ចំនួន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ករណី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ចំនួនជនរងគ្រោះ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ចំនួនជនល្មើស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ប្រភេទចំណាត់ការ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8501973"/>
                  </a:ext>
                </a:extLst>
              </a:tr>
              <a:tr h="817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effectLst/>
                        </a:rPr>
                        <a:t>នីតិជន</a:t>
                      </a:r>
                      <a:endParaRPr lang="en-US" sz="1400" b="1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effectLst/>
                        </a:rPr>
                        <a:t>អនីតិជន</a:t>
                      </a:r>
                      <a:endParaRPr lang="en-US" sz="1400" b="1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effectLst/>
                        </a:rPr>
                        <a:t>នីតិជន</a:t>
                      </a:r>
                      <a:endParaRPr lang="en-US" sz="1400" b="1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effectLst/>
                        </a:rPr>
                        <a:t>អនីតិជន</a:t>
                      </a:r>
                      <a:endParaRPr lang="en-US" sz="1400" b="1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effectLst/>
                        </a:rPr>
                        <a:t>បញ្ជូនទៅ​ស៊ើបសួរ</a:t>
                      </a:r>
                      <a:endParaRPr lang="en-US" sz="1400" b="1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effectLst/>
                        </a:rPr>
                        <a:t>តម្កល់ទុកឥត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effectLst/>
                        </a:rPr>
                        <a:t>ចាត់ការ</a:t>
                      </a:r>
                      <a:endParaRPr lang="en-US" sz="1400" b="1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400" b="1" dirty="0">
                          <a:effectLst/>
                        </a:rPr>
                        <a:t>កំពុងចាត់ការ</a:t>
                      </a:r>
                      <a:endParaRPr lang="en-US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6046540"/>
                  </a:ext>
                </a:extLst>
              </a:tr>
              <a:tr h="1266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ប្រុស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>
                          <a:effectLst/>
                        </a:rPr>
                        <a:t>ស្រី</a:t>
                      </a:r>
                      <a:endParaRPr lang="en-US" sz="16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ប្រុស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ស្រី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ប្រុស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ស្រី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ប្រុស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ស្រី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0564477"/>
                  </a:ext>
                </a:extLst>
              </a:tr>
              <a:tr h="12263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m-KH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សរុប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m-KH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១៦៦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២៣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៦៩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៤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>
                          <a:effectLst/>
                        </a:rPr>
                        <a:t>៨១</a:t>
                      </a:r>
                      <a:endParaRPr lang="en-US" sz="160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១១១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៧៧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១៥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៤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m-KH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m-KH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១០៧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m-KH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m-KH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៣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m-KH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m-KH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៥៦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007352"/>
                  </a:ext>
                </a:extLst>
              </a:tr>
              <a:tr h="817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៩២នាក់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៨៥នាក់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១៨៨នាក់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១៩នាក់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m-KH" sz="1600" dirty="0">
                          <a:effectLst/>
                        </a:rPr>
                        <a:t>១៦៦ករណី</a:t>
                      </a:r>
                      <a:endParaRPr lang="en-US" sz="1600" dirty="0">
                        <a:effectLst/>
                        <a:latin typeface="Khmer OS Siemreap" panose="02000500000000020004" pitchFamily="2" charset="0"/>
                        <a:ea typeface="Calibri" panose="020F0502020204030204" pitchFamily="34" charset="0"/>
                        <a:cs typeface="DaunPenh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2645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020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/>
          </a:bodyPr>
          <a:lstStyle/>
          <a:p>
            <a:r>
              <a:rPr lang="km-KH" sz="2800" b="1" dirty="0"/>
              <a:t>គ.២. ការងារផ្តន្ទាទោស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28065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km-KH" b="1" dirty="0"/>
              <a:t>៣-ចំណាត់ការរបស់ចៅក្រមស៊ើបសួរ នៃសាលាដំបូងរាជធានី</a:t>
            </a:r>
            <a:r>
              <a:rPr lang="en-US" b="1" dirty="0"/>
              <a:t>-</a:t>
            </a:r>
            <a:r>
              <a:rPr lang="km-KH" b="1" dirty="0"/>
              <a:t>ខេត្ត ៖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km-KH" dirty="0"/>
              <a:t>ចំណាត់ការរបស់ចៅក្រមស៊ើបសួរ រាជធានី</a:t>
            </a:r>
            <a:r>
              <a:rPr lang="en-US" dirty="0"/>
              <a:t>-</a:t>
            </a:r>
            <a:r>
              <a:rPr lang="km-KH" dirty="0"/>
              <a:t>ខេត្ត សរុប</a:t>
            </a:r>
            <a:r>
              <a:rPr lang="km-KH" b="1" dirty="0"/>
              <a:t>៤៤២</a:t>
            </a:r>
            <a:r>
              <a:rPr lang="km-KH" dirty="0"/>
              <a:t>ករណី រកឃើញ</a:t>
            </a:r>
          </a:p>
          <a:p>
            <a:pPr lvl="1">
              <a:lnSpc>
                <a:spcPct val="110000"/>
              </a:lnSpc>
            </a:pPr>
            <a:r>
              <a:rPr lang="km-KH" dirty="0"/>
              <a:t>ជនរងគ្រោះ</a:t>
            </a:r>
            <a:r>
              <a:rPr lang="km-KH" b="1" dirty="0"/>
              <a:t>៥៦២</a:t>
            </a:r>
            <a:r>
              <a:rPr lang="km-KH" dirty="0"/>
              <a:t>នាក់ (អនីតិជន</a:t>
            </a:r>
            <a:r>
              <a:rPr lang="km-KH" b="1" dirty="0"/>
              <a:t>៣៤៩</a:t>
            </a:r>
            <a:r>
              <a:rPr lang="km-KH" dirty="0"/>
              <a:t>នាក់) </a:t>
            </a:r>
          </a:p>
          <a:p>
            <a:pPr lvl="1">
              <a:lnSpc>
                <a:spcPct val="110000"/>
              </a:lnSpc>
            </a:pPr>
            <a:r>
              <a:rPr lang="km-KH" dirty="0"/>
              <a:t>ជនត្រូវចោទមានចំនួន</a:t>
            </a:r>
            <a:r>
              <a:rPr lang="km-KH" b="1" dirty="0"/>
              <a:t>៤៩៦</a:t>
            </a:r>
            <a:r>
              <a:rPr lang="km-KH" dirty="0"/>
              <a:t>នាក់ (អនីតិជន</a:t>
            </a:r>
            <a:r>
              <a:rPr lang="km-KH" b="1" dirty="0"/>
              <a:t>៦២</a:t>
            </a:r>
            <a:r>
              <a:rPr lang="km-KH" dirty="0"/>
              <a:t>នាក់) </a:t>
            </a:r>
          </a:p>
          <a:p>
            <a:pPr lvl="1">
              <a:lnSpc>
                <a:spcPct val="110000"/>
              </a:lnSpc>
            </a:pPr>
            <a:r>
              <a:rPr lang="km-KH" dirty="0"/>
              <a:t>នៅក្នុងឃុំចំនួន</a:t>
            </a:r>
            <a:r>
              <a:rPr lang="km-KH" b="1" dirty="0"/>
              <a:t>៣៦៩</a:t>
            </a:r>
            <a:r>
              <a:rPr lang="km-KH" dirty="0"/>
              <a:t>នាក់ (អនីតិជន</a:t>
            </a:r>
            <a:r>
              <a:rPr lang="km-KH" b="1" dirty="0"/>
              <a:t>១១៩</a:t>
            </a:r>
            <a:r>
              <a:rPr lang="km-KH" dirty="0"/>
              <a:t>នាក់) នៅក្រៅឃុំចំនួន</a:t>
            </a:r>
            <a:r>
              <a:rPr lang="km-KH" b="1" dirty="0"/>
              <a:t>១៩៥</a:t>
            </a:r>
            <a:r>
              <a:rPr lang="km-KH" dirty="0"/>
              <a:t>នាក់ (អនីតិជន</a:t>
            </a:r>
            <a:r>
              <a:rPr lang="km-KH" b="1" dirty="0"/>
              <a:t>៥៣</a:t>
            </a:r>
            <a:r>
              <a:rPr lang="km-KH" dirty="0"/>
              <a:t>នាក់) និងបានចំណាត់ការបញ្ជូនទៅជម្រះក្ដីចំនួន</a:t>
            </a:r>
            <a:r>
              <a:rPr lang="km-KH" b="1" dirty="0"/>
              <a:t>៣៧</a:t>
            </a:r>
            <a:r>
              <a:rPr lang="km-KH" dirty="0"/>
              <a:t>ករណី លើកលែងការចោទចំនួន</a:t>
            </a:r>
            <a:r>
              <a:rPr lang="km-KH" b="1" dirty="0"/>
              <a:t>០៣</a:t>
            </a:r>
            <a:r>
              <a:rPr lang="km-KH" dirty="0"/>
              <a:t>ករណី និងកំពុងចាត់ការចំនួន</a:t>
            </a:r>
            <a:r>
              <a:rPr lang="km-KH" b="1" dirty="0"/>
              <a:t>៤០២</a:t>
            </a:r>
            <a:r>
              <a:rPr lang="km-KH" dirty="0"/>
              <a:t>ករណី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km-KH" b="1" dirty="0"/>
              <a:t>៤-ចំណាត់ការរបស់ចៅក្រមជំនុំជម្រះ រាជធានី</a:t>
            </a:r>
            <a:r>
              <a:rPr lang="en-US" b="1" dirty="0"/>
              <a:t>-</a:t>
            </a:r>
            <a:r>
              <a:rPr lang="km-KH" b="1" dirty="0"/>
              <a:t>ខេត្ត ៖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km-KH" dirty="0"/>
              <a:t>ចំណាត់ការរបស់ចៅក្រមជំនុំជម្រះរាជធានី</a:t>
            </a:r>
            <a:r>
              <a:rPr lang="en-US" dirty="0"/>
              <a:t>-</a:t>
            </a:r>
            <a:r>
              <a:rPr lang="km-KH" dirty="0"/>
              <a:t>ខេត្ត សរុប</a:t>
            </a:r>
            <a:r>
              <a:rPr lang="km-KH" b="1" dirty="0"/>
              <a:t>២៧០</a:t>
            </a:r>
            <a:r>
              <a:rPr lang="km-KH" dirty="0"/>
              <a:t>ករណី រកឃើញ</a:t>
            </a:r>
          </a:p>
          <a:p>
            <a:pPr lvl="1">
              <a:lnSpc>
                <a:spcPct val="110000"/>
              </a:lnSpc>
            </a:pPr>
            <a:r>
              <a:rPr lang="km-KH" dirty="0"/>
              <a:t>ជនរងគ្រោះចំនួន</a:t>
            </a:r>
            <a:r>
              <a:rPr lang="km-KH" b="1" dirty="0"/>
              <a:t>២៧៥</a:t>
            </a:r>
            <a:r>
              <a:rPr lang="km-KH" dirty="0"/>
              <a:t>នាក់ (អនីតិជន</a:t>
            </a:r>
            <a:r>
              <a:rPr lang="km-KH" b="1" dirty="0"/>
              <a:t>៩៨</a:t>
            </a:r>
            <a:r>
              <a:rPr lang="km-KH" dirty="0"/>
              <a:t>នាក់) </a:t>
            </a:r>
          </a:p>
          <a:p>
            <a:pPr lvl="1">
              <a:lnSpc>
                <a:spcPct val="110000"/>
              </a:lnSpc>
            </a:pPr>
            <a:r>
              <a:rPr lang="km-KH" dirty="0"/>
              <a:t>ជនជាប់ចោទសរុប</a:t>
            </a:r>
            <a:r>
              <a:rPr lang="km-KH" b="1" dirty="0"/>
              <a:t>៣២៣</a:t>
            </a:r>
            <a:r>
              <a:rPr lang="km-KH" dirty="0"/>
              <a:t>នាក់ (ស្រី</a:t>
            </a:r>
            <a:r>
              <a:rPr lang="km-KH" b="1" dirty="0"/>
              <a:t>៧០</a:t>
            </a:r>
            <a:r>
              <a:rPr lang="km-KH" dirty="0"/>
              <a:t>នាក់) និង</a:t>
            </a:r>
          </a:p>
          <a:p>
            <a:pPr lvl="1">
              <a:lnSpc>
                <a:spcPct val="110000"/>
              </a:lnSpc>
            </a:pPr>
            <a:r>
              <a:rPr lang="km-KH" dirty="0"/>
              <a:t>បានធ្វើចំណាត់ការ៖ ទោសព្យួរគ្មាន ពិន័យជាប្រាក់</a:t>
            </a:r>
            <a:r>
              <a:rPr lang="km-KH" b="1" dirty="0"/>
              <a:t>០៣</a:t>
            </a:r>
            <a:r>
              <a:rPr lang="km-KH" dirty="0"/>
              <a:t>នាក់ រួចផុតពីបទចោទចំនួន</a:t>
            </a:r>
            <a:r>
              <a:rPr lang="km-KH" b="1" dirty="0"/>
              <a:t>០៤</a:t>
            </a:r>
            <a:r>
              <a:rPr lang="km-KH" dirty="0"/>
              <a:t>ករណី រំលត់បណ្ដឹងអាជ្ញាគ្មានចាត់ការរួច</a:t>
            </a:r>
            <a:r>
              <a:rPr lang="km-KH" b="1" dirty="0"/>
              <a:t>៥៨</a:t>
            </a:r>
            <a:r>
              <a:rPr lang="km-KH" dirty="0"/>
              <a:t>ករណី ផ្តន្ទាទោសពន្ធនាគារ ក្នុងឃុំ</a:t>
            </a:r>
            <a:r>
              <a:rPr lang="km-KH" b="1" dirty="0"/>
              <a:t>១២៩</a:t>
            </a:r>
            <a:r>
              <a:rPr lang="km-KH" dirty="0"/>
              <a:t>នាក់ ក្រៅឃុំ</a:t>
            </a:r>
            <a:r>
              <a:rPr lang="km-KH" b="1" dirty="0"/>
              <a:t>៤៥</a:t>
            </a:r>
            <a:r>
              <a:rPr lang="km-KH" dirty="0"/>
              <a:t>នាក់ និងកំពុងចាត់ការ</a:t>
            </a:r>
            <a:r>
              <a:rPr lang="km-KH" b="1" dirty="0"/>
              <a:t>២០៨</a:t>
            </a:r>
            <a:r>
              <a:rPr lang="km-KH" dirty="0"/>
              <a:t>ករណី។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75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5898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08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មាតិកា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I.</a:t>
            </a:r>
            <a:r>
              <a:rPr lang="km-KH" dirty="0"/>
              <a:t> ស្ថានភាពទូទៅ</a:t>
            </a:r>
          </a:p>
          <a:p>
            <a:pPr marL="0" indent="0">
              <a:buNone/>
            </a:pPr>
            <a:r>
              <a:rPr lang="en-US" dirty="0"/>
              <a:t>II. </a:t>
            </a:r>
            <a:r>
              <a:rPr lang="km-KH" dirty="0"/>
              <a:t>យុទ្ធសាស្រ្ត ប្រឆាំងអំពើជួញដូរមនុស្ស</a:t>
            </a:r>
          </a:p>
          <a:p>
            <a:pPr marL="0" indent="0">
              <a:buNone/>
            </a:pPr>
            <a:r>
              <a:rPr lang="km-KH" dirty="0"/>
              <a:t>      ក. ការងារច្បាប់គោលនយោបាយ និងកិច្ចសហប្រតិបត្តិការ</a:t>
            </a:r>
          </a:p>
          <a:p>
            <a:pPr marL="0" indent="0">
              <a:buNone/>
            </a:pPr>
            <a:r>
              <a:rPr lang="km-KH" dirty="0"/>
              <a:t>      ខ. ការងារបង្ការទប់ស្កាត់</a:t>
            </a:r>
          </a:p>
          <a:p>
            <a:pPr marL="0" indent="0">
              <a:buNone/>
            </a:pPr>
            <a:r>
              <a:rPr lang="km-KH" dirty="0"/>
              <a:t>      គ. ការងារអនុវត្តច្បាប់ និងប្រព័ន្ធយុត្តិធម៌</a:t>
            </a:r>
          </a:p>
          <a:p>
            <a:pPr marL="0" indent="0">
              <a:buNone/>
            </a:pPr>
            <a:r>
              <a:rPr lang="km-KH" dirty="0"/>
              <a:t>      ឃ. កិច្ចការពារជនរងគ្រោះ និងការផ្តល់សេវាគាំទ្រ</a:t>
            </a:r>
          </a:p>
          <a:p>
            <a:pPr marL="0" indent="0">
              <a:buNone/>
            </a:pPr>
            <a:r>
              <a:rPr lang="en-US" dirty="0"/>
              <a:t>IV. </a:t>
            </a:r>
            <a:r>
              <a:rPr lang="km-KH" dirty="0"/>
              <a:t>. ការលើកកម្ពស់សមត្ថភាព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km-KH" dirty="0"/>
              <a:t>. ការសន្និដ្ឋាន វាយតម្លៃ</a:t>
            </a:r>
          </a:p>
          <a:p>
            <a:pPr marL="0" indent="0">
              <a:buNone/>
            </a:pPr>
            <a:r>
              <a:rPr lang="en-US" dirty="0"/>
              <a:t>VI. </a:t>
            </a:r>
            <a:r>
              <a:rPr lang="km-KH" dirty="0"/>
              <a:t>ទិសដៅ ឆ្នាំ២០១៨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42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495"/>
          </a:xfrm>
        </p:spPr>
        <p:txBody>
          <a:bodyPr>
            <a:normAutofit/>
          </a:bodyPr>
          <a:lstStyle/>
          <a:p>
            <a:r>
              <a:rPr lang="km-KH" sz="28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ឃ.កិច្ចការពារជនរងគ្រោះ និងការផ្តល់សេវាគាំទ្រ</a:t>
            </a:r>
            <a:r>
              <a:rPr lang="km-KH" sz="3600" b="1" dirty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4940"/>
            <a:ext cx="10515600" cy="51892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km-KH" b="1" dirty="0"/>
              <a:t>១-ការកំណត់រកមុខសញ្ញាជនរងគ្រោះ និងជនសង្ស័យ</a:t>
            </a:r>
            <a:r>
              <a:rPr lang="km-KH" dirty="0"/>
              <a:t> </a:t>
            </a:r>
            <a:r>
              <a:rPr lang="km-KH" b="1" dirty="0"/>
              <a:t>តាមការសម្ភាសពលករបញ្ចូនត្រឡប់តាមច្រក​​ព្រំដែន (ផ្លូវគោក និងផ្លូវអាកាស)</a:t>
            </a:r>
            <a:endParaRPr lang="en-US" dirty="0"/>
          </a:p>
          <a:p>
            <a:pPr marL="0" lvl="0" indent="0">
              <a:buNone/>
            </a:pPr>
            <a:r>
              <a:rPr lang="km-KH" b="1" dirty="0"/>
              <a:t>	ក្រសួងការបរទេស និងសហប្រតិបត្តិការអន្តរជាតិ៖ </a:t>
            </a:r>
            <a:r>
              <a:rPr lang="km-KH" dirty="0"/>
              <a:t>ស្ថានទូត ស្ថានតំណាងនៅបរទេស បានទទួល ពលរដ្ឋខែ្មរដែលបរទេសបញ្ជូនត្រឡប់មកកម្ពុជា ហើយដែលរងគ្រោះដោយអំពើជួញដូរមនុស្ស មានចំនួន</a:t>
            </a:r>
            <a:r>
              <a:rPr lang="km-KH" b="1" dirty="0"/>
              <a:t>៧៥៧</a:t>
            </a:r>
            <a:r>
              <a:rPr lang="km-KH" dirty="0"/>
              <a:t>នាក់ (ស្រី</a:t>
            </a:r>
            <a:r>
              <a:rPr lang="km-KH" b="1" dirty="0"/>
              <a:t>៣៩៣</a:t>
            </a:r>
            <a:r>
              <a:rPr lang="km-KH" dirty="0"/>
              <a:t>នាក់) មានមកពី ៖</a:t>
            </a:r>
            <a:endParaRPr lang="en-US" dirty="0"/>
          </a:p>
          <a:p>
            <a:pPr lvl="0"/>
            <a:r>
              <a:rPr lang="km-KH" dirty="0"/>
              <a:t>ប្រទេសម៉ាឡេស៊ី	ចំនួន</a:t>
            </a:r>
            <a:r>
              <a:rPr lang="km-KH" b="1" dirty="0"/>
              <a:t>៣៥១</a:t>
            </a:r>
            <a:r>
              <a:rPr lang="km-KH" dirty="0"/>
              <a:t>នាក់	(ស្រី</a:t>
            </a:r>
            <a:r>
              <a:rPr lang="km-KH" b="1" dirty="0"/>
              <a:t>២២៦</a:t>
            </a:r>
            <a:r>
              <a:rPr lang="km-KH" dirty="0"/>
              <a:t>នាក់)</a:t>
            </a:r>
            <a:endParaRPr lang="en-US" dirty="0"/>
          </a:p>
          <a:p>
            <a:pPr lvl="0"/>
            <a:r>
              <a:rPr lang="km-KH" dirty="0"/>
              <a:t>ប្រទេសថៃ		ចំនួន</a:t>
            </a:r>
            <a:r>
              <a:rPr lang="km-KH" b="1" dirty="0"/>
              <a:t>២៦០</a:t>
            </a:r>
            <a:r>
              <a:rPr lang="km-KH" dirty="0"/>
              <a:t>នាក់	(ស្រី</a:t>
            </a:r>
            <a:r>
              <a:rPr lang="km-KH" b="1" dirty="0"/>
              <a:t>៨៧</a:t>
            </a:r>
            <a:r>
              <a:rPr lang="km-KH" dirty="0"/>
              <a:t>នាក់) </a:t>
            </a:r>
            <a:endParaRPr lang="en-US" dirty="0"/>
          </a:p>
          <a:p>
            <a:pPr lvl="0"/>
            <a:r>
              <a:rPr lang="km-KH" dirty="0"/>
              <a:t>ប្រទេសចិន		ចំនួន</a:t>
            </a:r>
            <a:r>
              <a:rPr lang="km-KH" b="1" dirty="0"/>
              <a:t>៥០</a:t>
            </a:r>
            <a:r>
              <a:rPr lang="km-KH" dirty="0"/>
              <a:t>នាក់	(ស្រី</a:t>
            </a:r>
            <a:r>
              <a:rPr lang="km-KH" b="1" dirty="0"/>
              <a:t>៥០</a:t>
            </a:r>
            <a:r>
              <a:rPr lang="km-KH" dirty="0"/>
              <a:t>នាក់)</a:t>
            </a:r>
            <a:endParaRPr lang="en-US" dirty="0"/>
          </a:p>
          <a:p>
            <a:pPr lvl="0"/>
            <a:r>
              <a:rPr lang="km-KH" dirty="0"/>
              <a:t>ប្រទេសឡាវ		ចំនួន</a:t>
            </a:r>
            <a:r>
              <a:rPr lang="km-KH" b="1" dirty="0"/>
              <a:t>៣៣</a:t>
            </a:r>
            <a:r>
              <a:rPr lang="km-KH" dirty="0"/>
              <a:t>នាក់	(ស្រី</a:t>
            </a:r>
            <a:r>
              <a:rPr lang="km-KH" b="1" dirty="0"/>
              <a:t>០៣</a:t>
            </a:r>
            <a:r>
              <a:rPr lang="km-KH" dirty="0"/>
              <a:t>នាក់)</a:t>
            </a:r>
            <a:endParaRPr lang="en-US" dirty="0"/>
          </a:p>
          <a:p>
            <a:pPr lvl="0"/>
            <a:r>
              <a:rPr lang="km-KH" dirty="0"/>
              <a:t>ប្រទេសសូម៉ាលី    		ចំនួន</a:t>
            </a:r>
            <a:r>
              <a:rPr lang="km-KH" b="1" dirty="0"/>
              <a:t>១៨</a:t>
            </a:r>
            <a:r>
              <a:rPr lang="km-KH" dirty="0"/>
              <a:t>នាក់</a:t>
            </a:r>
            <a:endParaRPr lang="en-US" dirty="0"/>
          </a:p>
          <a:p>
            <a:pPr lvl="0"/>
            <a:r>
              <a:rPr lang="km-KH" dirty="0"/>
              <a:t>ប្រទេសឥណ្ឌូនេស៊ី		ចំនួន​</a:t>
            </a:r>
            <a:r>
              <a:rPr lang="km-KH" b="1" dirty="0"/>
              <a:t>១៨</a:t>
            </a:r>
            <a:r>
              <a:rPr lang="km-KH" dirty="0"/>
              <a:t>នាក់             (ស្រី</a:t>
            </a:r>
            <a:r>
              <a:rPr lang="km-KH" b="1" dirty="0"/>
              <a:t>០១</a:t>
            </a:r>
            <a:r>
              <a:rPr lang="km-KH" dirty="0"/>
              <a:t>នាក់)</a:t>
            </a:r>
            <a:endParaRPr lang="en-US" dirty="0"/>
          </a:p>
          <a:p>
            <a:pPr lvl="0"/>
            <a:r>
              <a:rPr lang="km-KH" dirty="0"/>
              <a:t>ប្រទេសវៀតណាម 		ចំនួន</a:t>
            </a:r>
            <a:r>
              <a:rPr lang="km-KH" b="1" dirty="0"/>
              <a:t>១៧</a:t>
            </a:r>
            <a:r>
              <a:rPr lang="km-KH" dirty="0"/>
              <a:t>នាក់ 	(ស្រី</a:t>
            </a:r>
            <a:r>
              <a:rPr lang="km-KH" b="1" dirty="0"/>
              <a:t>១៧</a:t>
            </a:r>
            <a:r>
              <a:rPr lang="km-KH" dirty="0"/>
              <a:t>នាក់) </a:t>
            </a:r>
            <a:endParaRPr lang="en-US" dirty="0"/>
          </a:p>
          <a:p>
            <a:pPr lvl="0"/>
            <a:r>
              <a:rPr lang="km-KH" dirty="0"/>
              <a:t>ប្រទេសជប៉ុន		ចំនួន</a:t>
            </a:r>
            <a:r>
              <a:rPr lang="km-KH" b="1" dirty="0"/>
              <a:t>០៥</a:t>
            </a:r>
            <a:r>
              <a:rPr lang="km-KH" dirty="0"/>
              <a:t>នាក់	(ស្រី</a:t>
            </a:r>
            <a:r>
              <a:rPr lang="km-KH" b="1" dirty="0"/>
              <a:t>០៥</a:t>
            </a:r>
            <a:r>
              <a:rPr lang="km-KH" dirty="0"/>
              <a:t>នាក់)</a:t>
            </a:r>
            <a:endParaRPr lang="en-US" dirty="0"/>
          </a:p>
          <a:p>
            <a:pPr lvl="0"/>
            <a:r>
              <a:rPr lang="km-KH" dirty="0"/>
              <a:t>ប្រទេសសឹង្ហបូរី		ចំនួន</a:t>
            </a:r>
            <a:r>
              <a:rPr lang="km-KH" b="1" dirty="0"/>
              <a:t>០៤</a:t>
            </a:r>
            <a:r>
              <a:rPr lang="km-KH" dirty="0"/>
              <a:t>នាក់	(ស្រី</a:t>
            </a:r>
            <a:r>
              <a:rPr lang="km-KH" b="1" dirty="0"/>
              <a:t>០៣</a:t>
            </a:r>
            <a:r>
              <a:rPr lang="km-KH" dirty="0"/>
              <a:t>នាក់)</a:t>
            </a:r>
            <a:endParaRPr lang="en-US" dirty="0"/>
          </a:p>
          <a:p>
            <a:pPr lvl="0"/>
            <a:r>
              <a:rPr lang="km-KH" dirty="0"/>
              <a:t>អារ៉ាប៊ីសាអូឌីត		ចំនួន</a:t>
            </a:r>
            <a:r>
              <a:rPr lang="km-KH" b="1" dirty="0"/>
              <a:t>០១</a:t>
            </a:r>
            <a:r>
              <a:rPr lang="km-KH" dirty="0"/>
              <a:t>នាក់	(ស្រី</a:t>
            </a:r>
            <a:r>
              <a:rPr lang="km-KH" b="1" dirty="0"/>
              <a:t>០១</a:t>
            </a:r>
            <a:r>
              <a:rPr lang="km-KH" dirty="0"/>
              <a:t>នាក់)។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	ដោយឡែកអគ្គស្នងការដ្ឋាននគរបាលជាតិ បានទទួល និងសម្ភាសន៍ពលករខ្មែរសង្ស័យរងគ្រោះចំនួន៣០៤នាក់(ស្រី១៨៩នាក់) ក្នុងនោះមកពីប្រទេសម៉ាឡេស៊ី១៤៦នាក់ (ស្រី៩៧នាក់) ក្នុងនោះ ទៅតាមក្រុមហ៊ុន ៤០នាក់ ។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	របាយការណ៍​</a:t>
            </a:r>
            <a:r>
              <a:rPr lang="km-KH" b="1" dirty="0"/>
              <a:t>អង្គការ </a:t>
            </a:r>
            <a:r>
              <a:rPr lang="ca-ES" b="1" dirty="0"/>
              <a:t>IOM</a:t>
            </a:r>
            <a:r>
              <a:rPr lang="km-KH" dirty="0"/>
              <a:t> ឆ្នាំ២០១៧នេះ បានជួយសម្រួលការធ្វើមាតុភូមិនិវត្តន៍ពលរដ្ឋ ពលករ</a:t>
            </a:r>
            <a:r>
              <a:rPr lang="ca-ES" dirty="0"/>
              <a:t>-</a:t>
            </a:r>
            <a:r>
              <a:rPr lang="km-KH" dirty="0"/>
              <a:t>ពលការិនី និងស្រ្តីខ្មែរសង្ស័យរងគ្រោះចំនួន២៩៤នាក់ ស្រី១១២នាក់ មកពីប្រទេសចំនួន៨ ផងដែរ 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18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>
            <a:normAutofit/>
          </a:bodyPr>
          <a:lstStyle/>
          <a:p>
            <a:r>
              <a:rPr lang="km-KH" sz="28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ឃ.កិច្ចការពារជនរងគ្រោះ និងការផ្តល់សេវាគាំទ្រ</a:t>
            </a:r>
            <a:r>
              <a:rPr lang="km-KH" sz="2800" b="1" dirty="0"/>
              <a:t>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" y="1104900"/>
            <a:ext cx="10515600" cy="543306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b="1" dirty="0"/>
              <a:t> ឃ.២-ការទទួលជនសង្ស័យរងគ្រោះ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km-KH" b="1" dirty="0"/>
              <a:t>ក្រសួងសង្គមកិច្ច អតីតយុទ្ធជន និងយុវនិតិសម្បទា </a:t>
            </a:r>
            <a:r>
              <a:rPr lang="km-KH" dirty="0"/>
              <a:t>(របាយការណ៍ក្រុមការងារការពារជនរងគ្រោះ) និងមន្ទីរសង្គមកិច្ចរាជធានី-ខេត្ត ដោយមានកិច្ចសហការជាមួយអង្គការដៃគូ បានទទួលជនរងគ្រោះដែលធ្វើមាតុភូមិនិវត្តន៍ពីប្រទេសនានាសរុបមានចំនួន</a:t>
            </a:r>
            <a:r>
              <a:rPr lang="km-KH" b="1" dirty="0"/>
              <a:t>២៥១</a:t>
            </a:r>
            <a:r>
              <a:rPr lang="km-KH" dirty="0"/>
              <a:t>នាក់ (ស្រី</a:t>
            </a:r>
            <a:r>
              <a:rPr lang="km-KH" b="1" dirty="0"/>
              <a:t>១២៧</a:t>
            </a:r>
            <a:r>
              <a:rPr lang="km-KH" dirty="0"/>
              <a:t>នាក់) ។ សកម្មភាពមានដូចជា៖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ការិយាល័យប្រឆាំងការជួញដូរមនុស្ស នៃក្រសួងសង្គមកិច្ច អតីតយុទ្ធជន និងយុវនីតិសម្បទា </a:t>
            </a:r>
            <a:r>
              <a:rPr lang="km-KH" dirty="0"/>
              <a:t>សហការជាមួយអង្គការ </a:t>
            </a:r>
            <a:r>
              <a:rPr lang="en-US" dirty="0"/>
              <a:t>IOM </a:t>
            </a:r>
            <a:r>
              <a:rPr lang="km-KH" dirty="0"/>
              <a:t>អង្គការចាប់ដៃ និងអង្គការរតនៈ អង្គការ</a:t>
            </a:r>
            <a:r>
              <a:rPr lang="en-US" dirty="0"/>
              <a:t> IJM</a:t>
            </a:r>
            <a:r>
              <a:rPr lang="km-KH" dirty="0"/>
              <a:t> និងអង្គការ </a:t>
            </a:r>
            <a:r>
              <a:rPr lang="en-US" dirty="0"/>
              <a:t>Caritas</a:t>
            </a:r>
            <a:r>
              <a:rPr lang="km-KH" b="1" dirty="0"/>
              <a:t> </a:t>
            </a:r>
            <a:r>
              <a:rPr lang="km-KH" dirty="0"/>
              <a:t>បានទទួលជនសង្ស័យរងគ្រោះចំនួន</a:t>
            </a:r>
            <a:r>
              <a:rPr lang="km-KH" b="1" dirty="0"/>
              <a:t>២៤៣</a:t>
            </a:r>
            <a:r>
              <a:rPr lang="km-KH" dirty="0"/>
              <a:t>នាក់ (ស្រី</a:t>
            </a:r>
            <a:r>
              <a:rPr lang="km-KH" b="1" dirty="0"/>
              <a:t>១១៩</a:t>
            </a:r>
            <a:r>
              <a:rPr lang="km-KH" dirty="0"/>
              <a:t>នាក់) ដែលបានធ្វើមាតុភូមិនិវត្តន៍មកកម្ពុជាវិញ មានមកពីប្រទេស៖ ម៉ាឡេស៊ី</a:t>
            </a:r>
            <a:r>
              <a:rPr lang="km-KH" b="1" dirty="0"/>
              <a:t>១១៤</a:t>
            </a:r>
            <a:r>
              <a:rPr lang="km-KH" dirty="0"/>
              <a:t>នាក់ ថៃ</a:t>
            </a:r>
            <a:r>
              <a:rPr lang="km-KH" b="1" dirty="0"/>
              <a:t>៤៥</a:t>
            </a:r>
            <a:r>
              <a:rPr lang="km-KH" dirty="0"/>
              <a:t>នាក់ ចិន</a:t>
            </a:r>
            <a:r>
              <a:rPr lang="km-KH" b="1" dirty="0"/>
              <a:t>២១</a:t>
            </a:r>
            <a:r>
              <a:rPr lang="km-KH" dirty="0"/>
              <a:t>នាក់ ឥណ្ឌូនេស៊ី</a:t>
            </a:r>
            <a:r>
              <a:rPr lang="km-KH" b="1" dirty="0"/>
              <a:t>២១</a:t>
            </a:r>
            <a:r>
              <a:rPr lang="km-KH" dirty="0"/>
              <a:t>នាក់ សូម៉ាលី</a:t>
            </a:r>
            <a:r>
              <a:rPr lang="km-KH" b="1" dirty="0"/>
              <a:t>១៨</a:t>
            </a:r>
            <a:r>
              <a:rPr lang="km-KH" dirty="0"/>
              <a:t>នាក់ វៀតណាម</a:t>
            </a:r>
            <a:r>
              <a:rPr lang="km-KH" b="1" dirty="0"/>
              <a:t>១៦</a:t>
            </a:r>
            <a:r>
              <a:rPr lang="km-KH" dirty="0"/>
              <a:t>នាក់ ជប៉ុន</a:t>
            </a:r>
            <a:r>
              <a:rPr lang="km-KH" b="1" dirty="0"/>
              <a:t>០៦</a:t>
            </a:r>
            <a:r>
              <a:rPr lang="km-KH" dirty="0"/>
              <a:t>នាក់ សិង្ហបុរី</a:t>
            </a:r>
            <a:r>
              <a:rPr lang="km-KH" b="1" dirty="0"/>
              <a:t>០១</a:t>
            </a:r>
            <a:r>
              <a:rPr lang="km-KH" dirty="0"/>
              <a:t>នាក់ និងអារ៉ាប់ប៊ីសាអូឌីត</a:t>
            </a:r>
            <a:r>
              <a:rPr lang="km-KH" b="1" dirty="0"/>
              <a:t>០១</a:t>
            </a:r>
            <a:r>
              <a:rPr lang="km-KH" dirty="0"/>
              <a:t>នាក់។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មជ្ឈមណ្ឌលសំចតប៉ោយប៉ែត </a:t>
            </a:r>
            <a:r>
              <a:rPr lang="km-KH" dirty="0"/>
              <a:t>បានទទួលជនសង្ស័យរងគ្រោះធ្វើមាតុភូមិនិវត្តន៍ចំនួន</a:t>
            </a:r>
            <a:r>
              <a:rPr lang="km-KH" b="1" dirty="0"/>
              <a:t>៤៦</a:t>
            </a:r>
            <a:r>
              <a:rPr lang="km-KH" dirty="0"/>
              <a:t>នាក់ (ស្រី</a:t>
            </a:r>
            <a:r>
              <a:rPr lang="km-KH" b="1" dirty="0"/>
              <a:t>០១</a:t>
            </a:r>
            <a:r>
              <a:rPr lang="km-KH" dirty="0"/>
              <a:t>នាក់ កុមារ</a:t>
            </a:r>
            <a:r>
              <a:rPr lang="km-KH" b="1" dirty="0"/>
              <a:t>១៨</a:t>
            </a:r>
            <a:r>
              <a:rPr lang="km-KH" dirty="0"/>
              <a:t>នាក់ កុមារី</a:t>
            </a:r>
            <a:r>
              <a:rPr lang="km-KH" b="1" dirty="0"/>
              <a:t>០៨</a:t>
            </a:r>
            <a:r>
              <a:rPr lang="km-KH" dirty="0"/>
              <a:t>នាក់ ទារិកា</a:t>
            </a:r>
            <a:r>
              <a:rPr lang="km-KH" b="1" dirty="0"/>
              <a:t>០១</a:t>
            </a:r>
            <a:r>
              <a:rPr lang="km-KH" dirty="0"/>
              <a:t>នាក់) ពីដៃគូខាងភាគីថៃ 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មន្ទីរសង្គមកិច្ចរាជធានីភ្នំពេញ</a:t>
            </a:r>
            <a:r>
              <a:rPr lang="km-KH" dirty="0"/>
              <a:t> បានទទួលស្រ្តីរងគ្រោះដោយអំពើជួញដូរមនុស្ស និងរំលោភបំពានផ្លូវភេទ និងជួញដូរពលកម្ម ឆ្លងដែន សរុបចំនួន</a:t>
            </a:r>
            <a:r>
              <a:rPr lang="km-KH" b="1" dirty="0"/>
              <a:t>១៣៣</a:t>
            </a:r>
            <a:r>
              <a:rPr lang="km-KH" dirty="0"/>
              <a:t>នាក់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មន្ទីរសង្គមកិច្ចខេត្តស្វាយរៀង </a:t>
            </a:r>
            <a:r>
              <a:rPr lang="km-KH" dirty="0"/>
              <a:t>បានទទួលប្រជាពលរដ្ឋកម្ពុជាចំណាកស្រុកមកពីប្រទេសវៀតណាមតាមរយៈអគ្គកុងស៊ុលព្រះរាជាណចក្រកម្ពុជាប្រចាំនៅសាធារណរដ្ឋសង្គមនិយមវៀតណាម ចំនួន</a:t>
            </a:r>
            <a:r>
              <a:rPr lang="km-KH" b="1" dirty="0"/>
              <a:t>០៧</a:t>
            </a:r>
            <a:r>
              <a:rPr lang="km-KH" dirty="0"/>
              <a:t>លើក មាន</a:t>
            </a:r>
            <a:r>
              <a:rPr lang="km-KH" b="1" dirty="0"/>
              <a:t>៤៥</a:t>
            </a:r>
            <a:r>
              <a:rPr lang="km-KH" dirty="0"/>
              <a:t>គ្រួសារ សរុបចំនួន</a:t>
            </a:r>
            <a:r>
              <a:rPr lang="km-KH" b="1" dirty="0"/>
              <a:t>១០៥</a:t>
            </a:r>
            <a:r>
              <a:rPr lang="km-KH" dirty="0"/>
              <a:t>នាក់ ស្រី</a:t>
            </a:r>
            <a:r>
              <a:rPr lang="km-KH" b="1" dirty="0"/>
              <a:t>៦៤</a:t>
            </a:r>
            <a:r>
              <a:rPr lang="km-KH" dirty="0"/>
              <a:t>នាក់។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អង្គការដៃគូ</a:t>
            </a:r>
            <a:r>
              <a:rPr lang="km-KH" dirty="0"/>
              <a:t>បានទទួលជនរងគ្រោះដោយអំពើជួញដូរមនុស្សសរុបចំនួន</a:t>
            </a:r>
            <a:r>
              <a:rPr lang="km-KH" b="1" dirty="0"/>
              <a:t>៣៤២</a:t>
            </a:r>
            <a:r>
              <a:rPr lang="km-KH" dirty="0"/>
              <a:t>នាក់ ស្រី</a:t>
            </a:r>
            <a:r>
              <a:rPr lang="km-KH" b="1" dirty="0"/>
              <a:t>១៣៦</a:t>
            </a:r>
            <a:r>
              <a:rPr lang="km-KH" dirty="0"/>
              <a:t>នាក់ កុមារី</a:t>
            </a:r>
            <a:r>
              <a:rPr lang="km-KH" b="1" dirty="0"/>
              <a:t>១៩៣</a:t>
            </a:r>
            <a:r>
              <a:rPr lang="km-KH" dirty="0"/>
              <a:t>នាក់ តាមរយៈ៖ អង្គការរេណាសេរ</a:t>
            </a:r>
            <a:r>
              <a:rPr lang="km-KH" b="1" dirty="0"/>
              <a:t>១០</a:t>
            </a:r>
            <a:r>
              <a:rPr lang="km-KH" dirty="0"/>
              <a:t>នាក់ អង្គការក្ដីសង្ឃឹមនិងយុត្តិធម៌(</a:t>
            </a:r>
            <a:r>
              <a:rPr lang="en-US" dirty="0"/>
              <a:t>Hope for Justice</a:t>
            </a:r>
            <a:r>
              <a:rPr lang="km-KH" dirty="0"/>
              <a:t>) </a:t>
            </a:r>
            <a:r>
              <a:rPr lang="km-KH" b="1" dirty="0"/>
              <a:t>៤០</a:t>
            </a:r>
            <a:r>
              <a:rPr lang="km-KH" dirty="0"/>
              <a:t>នាក់ អង្គការសង្រ្គោះជោគវាសនាកម្ពុជា(</a:t>
            </a:r>
            <a:r>
              <a:rPr lang="en-US" dirty="0"/>
              <a:t>Destiny Rescue)</a:t>
            </a:r>
            <a:r>
              <a:rPr lang="km-KH" dirty="0"/>
              <a:t> </a:t>
            </a:r>
            <a:r>
              <a:rPr lang="km-KH" b="1" dirty="0"/>
              <a:t>១៧១</a:t>
            </a:r>
            <a:r>
              <a:rPr lang="km-KH" dirty="0"/>
              <a:t>នាក់ អង្គការបេសកកម្មទូទាំងពិភពលោក</a:t>
            </a:r>
            <a:r>
              <a:rPr lang="km-KH" b="1" dirty="0"/>
              <a:t>០៩</a:t>
            </a:r>
            <a:r>
              <a:rPr lang="km-KH" dirty="0"/>
              <a:t>នាក់ អង្គការសង្រ្គោះនិងថែទាំអន្តរជាតិស៊ីធីភ័យ</a:t>
            </a:r>
            <a:r>
              <a:rPr lang="km-KH" b="1" dirty="0"/>
              <a:t>២២</a:t>
            </a:r>
            <a:r>
              <a:rPr lang="km-KH" dirty="0"/>
              <a:t>នាក់ អង្គការ</a:t>
            </a:r>
            <a:r>
              <a:rPr lang="en-US" dirty="0"/>
              <a:t>HAGA</a:t>
            </a:r>
            <a:r>
              <a:rPr lang="km-KH" b="1" dirty="0"/>
              <a:t>២៨</a:t>
            </a:r>
            <a:r>
              <a:rPr lang="km-KH" dirty="0"/>
              <a:t>នាក់ អង្គការសួននៃក្តីសង្ឃឹមនៅកម្ពុជា</a:t>
            </a:r>
            <a:r>
              <a:rPr lang="km-KH" b="1" dirty="0"/>
              <a:t>៤៨</a:t>
            </a:r>
            <a:r>
              <a:rPr lang="km-KH" dirty="0"/>
              <a:t>នាក់ និងអង្គការពន្លកថ្មី (</a:t>
            </a:r>
            <a:r>
              <a:rPr lang="en-US" dirty="0"/>
              <a:t>The Hard Place </a:t>
            </a:r>
            <a:r>
              <a:rPr lang="en-US" dirty="0" err="1"/>
              <a:t>Comnunity</a:t>
            </a:r>
            <a:r>
              <a:rPr lang="km-KH" dirty="0"/>
              <a:t>)</a:t>
            </a:r>
            <a:r>
              <a:rPr lang="km-KH" b="1" dirty="0"/>
              <a:t>១៤</a:t>
            </a:r>
            <a:r>
              <a:rPr lang="km-KH" dirty="0"/>
              <a:t>នាក់។ ករណីរកឃើញមានពាក់ព័ន្ធនឹងអំពើជួញដូរមនុស្ស</a:t>
            </a:r>
            <a:r>
              <a:rPr lang="km-KH" b="1" dirty="0"/>
              <a:t>១៧៦</a:t>
            </a:r>
            <a:r>
              <a:rPr lang="km-KH" dirty="0"/>
              <a:t>នាក់ ជួញដូរផ្លូវភេទ</a:t>
            </a:r>
            <a:r>
              <a:rPr lang="km-KH" b="1" dirty="0"/>
              <a:t>៤៥</a:t>
            </a:r>
            <a:r>
              <a:rPr lang="km-KH" dirty="0"/>
              <a:t>នាក់ ជួញដូរកម្លាំងពលកម្ម</a:t>
            </a:r>
            <a:r>
              <a:rPr lang="km-KH" b="1" dirty="0"/>
              <a:t>១៧</a:t>
            </a:r>
            <a:r>
              <a:rPr lang="km-KH" dirty="0"/>
              <a:t>នាក់ កេងប្រវ័ញ្ចកម្លាំងពលកម្ម</a:t>
            </a:r>
            <a:r>
              <a:rPr lang="km-KH" b="1" dirty="0"/>
              <a:t>១៣</a:t>
            </a:r>
            <a:r>
              <a:rPr lang="km-KH" dirty="0"/>
              <a:t>នាក់ រំលោភបំពានផ្លូវភេទ</a:t>
            </a:r>
            <a:r>
              <a:rPr lang="km-KH" b="1" dirty="0"/>
              <a:t>៨៤</a:t>
            </a:r>
            <a:r>
              <a:rPr lang="km-KH" dirty="0"/>
              <a:t>នាក់ អំពើអាស</a:t>
            </a:r>
            <a:r>
              <a:rPr lang="km-KH" b="1" dirty="0"/>
              <a:t>០៦</a:t>
            </a:r>
            <a:r>
              <a:rPr lang="km-KH" dirty="0"/>
              <a:t>នាក់ និងពេស្យាចារ</a:t>
            </a:r>
            <a:r>
              <a:rPr lang="km-KH" b="1" dirty="0"/>
              <a:t>០១</a:t>
            </a:r>
            <a:r>
              <a:rPr lang="km-KH" dirty="0"/>
              <a:t>នាក់។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14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495"/>
          </a:xfrm>
        </p:spPr>
        <p:txBody>
          <a:bodyPr>
            <a:normAutofit/>
          </a:bodyPr>
          <a:lstStyle/>
          <a:p>
            <a:r>
              <a:rPr lang="km-KH" sz="2800" b="1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ឃ.កិច្ចការពារជនរងគ្រោះ និងការផ្តល់សេវាគាំទ្រ</a:t>
            </a:r>
            <a:r>
              <a:rPr lang="km-KH" sz="3600" b="1" dirty="0"/>
              <a:t> 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060"/>
            <a:ext cx="10515600" cy="493490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សំណងជនរងគ្រោះ</a:t>
            </a:r>
            <a:r>
              <a:rPr lang="km-KH" dirty="0"/>
              <a:t>៖</a:t>
            </a:r>
            <a:endParaRPr lang="en-US" dirty="0"/>
          </a:p>
          <a:p>
            <a:r>
              <a:rPr lang="km-KH" dirty="0"/>
              <a:t>ដោយមានកិច្ចសហការ និងការគាំទ្រផ្នែកច្បាប់ ពីវិស័យតុលាការ និងអង្គការដៃគូនានា ក្នុងនោះ មាន អង្គការ មូលនិធិជួយជនរងគ្រោះ </a:t>
            </a:r>
            <a:r>
              <a:rPr lang="en-US" dirty="0"/>
              <a:t>(LPN) </a:t>
            </a:r>
            <a:r>
              <a:rPr lang="km-KH" dirty="0"/>
              <a:t>ក្រសួងសង្គមកិច្ចថៃ អង្គការ </a:t>
            </a:r>
            <a:r>
              <a:rPr lang="en-US" dirty="0"/>
              <a:t>IOM, IJM, </a:t>
            </a:r>
            <a:r>
              <a:rPr lang="en-US" dirty="0" err="1"/>
              <a:t>Chabdai</a:t>
            </a:r>
            <a:r>
              <a:rPr lang="en-US" dirty="0"/>
              <a:t>, LSCW </a:t>
            </a:r>
            <a:r>
              <a:rPr lang="km-KH" dirty="0"/>
              <a:t>ស្ថានទូត និងនគរបាលប្រទេសជប៉ុន ក្រុមហ៊ុន </a:t>
            </a:r>
            <a:r>
              <a:rPr lang="en-US" dirty="0"/>
              <a:t>Tochigi, </a:t>
            </a:r>
            <a:r>
              <a:rPr lang="km-KH" dirty="0"/>
              <a:t>អង្គការ </a:t>
            </a:r>
            <a:r>
              <a:rPr lang="en-US" dirty="0"/>
              <a:t>ISWAN </a:t>
            </a:r>
            <a:r>
              <a:rPr lang="km-KH" dirty="0"/>
              <a:t>ការីតាស ម្ចាស់កប៉ាល់នេសាទ </a:t>
            </a:r>
            <a:r>
              <a:rPr lang="en-US" dirty="0" err="1"/>
              <a:t>Nahamm</a:t>
            </a:r>
            <a:r>
              <a:rPr lang="en-US" dirty="0"/>
              <a:t> III </a:t>
            </a:r>
            <a:r>
              <a:rPr lang="km-KH" dirty="0"/>
              <a:t>ជាដើម បានធ្វើឲ្យជនរងគ្រោះ ទទួលបាន</a:t>
            </a:r>
            <a:r>
              <a:rPr lang="km-KH" b="1" dirty="0"/>
              <a:t>ការសងថ្លៃឈ្នួលពលកម្ម សំណងការខូចខាត និងប្រាក់ឧបត្ថម្ភដល់ជនរងគ្រោះ ជាបន្តបន្ទាប់ ។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km-KH" b="1" dirty="0"/>
              <a:t>ឃ.៣-ការជួយជនរងគ្រោះ និងជនងាយរងគ្រោះ និងសមាហរណកម្មជនរងគ្រោះដោយអំពើជួញដូរមនុស្ស</a:t>
            </a:r>
            <a:endParaRPr lang="en-US" dirty="0"/>
          </a:p>
          <a:p>
            <a:pPr lvl="0"/>
            <a:r>
              <a:rPr lang="km-KH" b="1" dirty="0"/>
              <a:t>សមាហរណកម្មជនរងគ្រោះ</a:t>
            </a:r>
            <a:endParaRPr lang="en-US" dirty="0"/>
          </a:p>
          <a:p>
            <a:r>
              <a:rPr lang="km-KH" b="1" dirty="0"/>
              <a:t>ក្រសួងសង្គមកិច្ច អតីតយុទ្ធជន និងយុវនីតិសម្បទា</a:t>
            </a:r>
            <a:r>
              <a:rPr lang="km-KH" dirty="0"/>
              <a:t>៖</a:t>
            </a:r>
            <a:r>
              <a:rPr lang="en-US" dirty="0"/>
              <a:t> (</a:t>
            </a:r>
            <a:r>
              <a:rPr lang="km-KH" b="1" dirty="0"/>
              <a:t>ក្រុមការពារជនរងគ្រោះ</a:t>
            </a:r>
            <a:r>
              <a:rPr lang="en-US" dirty="0"/>
              <a:t>) </a:t>
            </a:r>
            <a:r>
              <a:rPr lang="km-KH" dirty="0"/>
              <a:t>និងមន្ទីរសង្គមកិច្ចរាជធានី</a:t>
            </a:r>
            <a:r>
              <a:rPr lang="en-US" dirty="0"/>
              <a:t>-</a:t>
            </a:r>
            <a:r>
              <a:rPr lang="km-KH" dirty="0"/>
              <a:t>ខេត្ត ដោយបានសហការជាមួយ ស្ថានទូតខ្មែរប្រចាំប្រទេសពាក់ពាក់ព័ន្ធ  អាជ្ញាធរមូលដ្ឋាន និងអង្គការដៃគូមួយចំនួន ដូចជាអង្គការសម្ព័ន្ធចាប់ដៃ អង្គការរតនៈ អង្គការមេត្រីអន្តរជាតិ និងអង្គការ </a:t>
            </a:r>
            <a:r>
              <a:rPr lang="en-US" dirty="0"/>
              <a:t>Caritas</a:t>
            </a:r>
            <a:r>
              <a:rPr lang="km-KH" dirty="0"/>
              <a:t> អង្គការចាប់ដៃ អង្គការ</a:t>
            </a:r>
            <a:r>
              <a:rPr lang="en-US" dirty="0"/>
              <a:t>HAGA</a:t>
            </a:r>
            <a:r>
              <a:rPr lang="km-KH" b="1" dirty="0"/>
              <a:t> </a:t>
            </a:r>
            <a:r>
              <a:rPr lang="km-KH" dirty="0"/>
              <a:t>អង្គការសួននៃក្ដីសង្ឃឹមនៅកម្ពុជា អង្គការក្ដីសង្ឃឹមនិងយុត្តិធម៌(</a:t>
            </a:r>
            <a:r>
              <a:rPr lang="en-US" dirty="0"/>
              <a:t>Hope for Justice</a:t>
            </a:r>
            <a:r>
              <a:rPr lang="km-KH" dirty="0"/>
              <a:t>) ក្នុងការជួយ និងសមាហរណកម្មជនរងគ្រោះដោយអំពើជួញដូរ ទៅតាមសហគមន៍ និងវិលត្រឡប់មកប្រទេសខ្លួនវិញ សរុបចំនួន</a:t>
            </a:r>
            <a:r>
              <a:rPr lang="km-KH" b="1" dirty="0"/>
              <a:t>១៨៨</a:t>
            </a:r>
            <a:r>
              <a:rPr lang="km-KH" dirty="0"/>
              <a:t>នាក់ (ស្រី</a:t>
            </a:r>
            <a:r>
              <a:rPr lang="km-KH" b="1" dirty="0"/>
              <a:t>១៧២</a:t>
            </a:r>
            <a:r>
              <a:rPr lang="km-KH" dirty="0"/>
              <a:t>នាក់) កុមារ</a:t>
            </a:r>
            <a:r>
              <a:rPr lang="km-KH" b="1" dirty="0"/>
              <a:t>០១</a:t>
            </a:r>
            <a:r>
              <a:rPr lang="km-KH" dirty="0"/>
              <a:t>នាក់ (កុមារី</a:t>
            </a:r>
            <a:r>
              <a:rPr lang="km-KH" b="1" dirty="0"/>
              <a:t>០៧</a:t>
            </a:r>
            <a:r>
              <a:rPr lang="km-KH" dirty="0"/>
              <a:t>នាក់)។</a:t>
            </a:r>
          </a:p>
          <a:p>
            <a:pPr lvl="0"/>
            <a:r>
              <a:rPr lang="km-KH" b="1" dirty="0"/>
              <a:t>កិច្ចការពារកុមារពីទម្រង់ធ្ងន់ធ្ងរនៃពលកម្មកុមារ </a:t>
            </a:r>
            <a:endParaRPr lang="en-US" dirty="0"/>
          </a:p>
          <a:p>
            <a:pPr lvl="0"/>
            <a:r>
              <a:rPr lang="km-KH" dirty="0"/>
              <a:t>ក្រសួងការងារ និងបណ្ដុះបណ្ដាលវិជ្ជាជីវៈ បានចុះធ្វើអធិការកិច្ចការងារលើសហគ្រាស គ្រឹះស្ថាន  ដើម្បី       ពិនិត្យលក្ខខណ្ឌ​​ការងារ របស់កម្មករវ័យក្មេង ទប់ស្កាត់ពលកម្មកុមារ ចាត់វិធានការចំពោះសហគ្រាស គ្រឹះស្ថានដែលប្រព្រឹត្តលើ្មសច្បាប់ និងបានដកហូតកុមារពីទម្រង់ធ្ងន់ធ្ងរ ចំនួន២៤០នាក់ កុមារី៩៩នាក់។</a:t>
            </a:r>
            <a:endParaRPr lang="en-US" dirty="0"/>
          </a:p>
          <a:p>
            <a:pPr lvl="0"/>
            <a:r>
              <a:rPr lang="km-KH" dirty="0"/>
              <a:t>មន្ទីរការងារ និងបណ្ដុះបណ្ដាលវិជ្ជាជីវៈខេត្តសៀមរាប បានចុះអធិការកិច្ចពលកម្មកុមារនៅតាមឡឥដ្ឋចំនួន២០ឡឥដ្ឋ និងបន្តស្រង់សិ្ថតិកម្មករឡឥដ្ឋចំនួន៤៦កន្លែង ផ្សេងទៀត រកឃើញកំពុងដំណើរការតែ៣៧កន្លែង បិទដំណើរការ០៣កន្លែង និងផ្អាក០៥កន្លែង រកឃើញកម្មករសរុប៧៨៧នាក់ មានស្រី៣៨០នាក់។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11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31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IV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. ការលើកកម្ពស់សមត្ថភាព</a:t>
            </a:r>
            <a:endParaRPr lang="en-US" sz="32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b="1" dirty="0"/>
              <a:t>១. ក្នុងប្រទេស</a:t>
            </a:r>
          </a:p>
          <a:p>
            <a:pPr>
              <a:lnSpc>
                <a:spcPct val="120000"/>
              </a:lnSpc>
            </a:pPr>
            <a:r>
              <a:rPr lang="km-KH" b="1" dirty="0"/>
              <a:t>ការបណ្ដុះបណ្ដាលក្នុងប្រទេស សម្រាប់ការងារពាក់ព័ន្ធនឹងការប្រឆាំងការជួញដូរមនុស្ស ត្រូវបានធ្វើឡើង ដោយ</a:t>
            </a:r>
            <a:r>
              <a:rPr lang="km-KH" dirty="0"/>
              <a:t>អគ្គលេខាធិការដ្ឋាន នៃគណៈកម្មាធិការជាតិប្រយុទ្ធប្រឆាំងអំពើជួញដូរមនុស្ស ក្រសួងអប់រំ យុវជន និង កីឡា ក្រសួងការងារ និងបណ្ដុះបណ្ដាលវិជ្ជាជីវៈ ក្រសួងសង្គមកិច្ច អតីតយុទ្ធជន និងយុវនីតិសម្បទា ក្រសួង   សុខាភិបាល ក្រសួងកិច្ចការនារី    អគ្គស្នងការដ្ឋាននរបាលជាតិ និងខេត្តចំនួន១២ ព្រមទាំងបានសហការជាមួយអង្គការដៃគូមួយចំនួន  បើកវគ្គបណ្ដុះបណ្ដាលជាសរុបបានចំនួន</a:t>
            </a:r>
            <a:r>
              <a:rPr lang="km-KH" b="1" dirty="0"/>
              <a:t>១០៦</a:t>
            </a:r>
            <a:r>
              <a:rPr lang="km-KH" dirty="0"/>
              <a:t>វគ្គ មានសិក្ខាកាមចូលរួមចំនួន</a:t>
            </a:r>
            <a:r>
              <a:rPr lang="km-KH" b="1" dirty="0"/>
              <a:t>៦.៥៣៥</a:t>
            </a:r>
            <a:r>
              <a:rPr lang="km-KH" dirty="0"/>
              <a:t>នាក់ ក្នុ្ងងនោះមានស្រ្តី</a:t>
            </a:r>
            <a:r>
              <a:rPr lang="km-KH" b="1" dirty="0"/>
              <a:t>២.៨១៤</a:t>
            </a:r>
            <a:r>
              <a:rPr lang="km-KH" dirty="0"/>
              <a:t>នាក់ ។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km-KH" b="1" dirty="0"/>
              <a:t>សន្និសីទ ថ្នាក់អន្តរជាតិ ត្រូវបានរៀបចំ អគ្គនាយកដ្ឋានអន្តោប្រវេសន៍ </a:t>
            </a:r>
            <a:r>
              <a:rPr lang="km-KH" dirty="0"/>
              <a:t>បានរៀបចំសន្និសីទអាស៊ី-អ៊ឺរុបលើកទី១៤ ស្តីពីការគ្រប់គ្រងលំហូរទេ   សន្តរប្រវេសន៍ ក្រោមអធិបតីភាព សម្តេចក្រឡាហោម ស ខេង ឧបនាយករដ្ឋមន្រ្តី រដ្ឋមន្រ្តីក្រសួងមហាផ្ទៃ និងជាប្រធានគណៈកម្មាធិការជាតិប្រយុទ្ធប្រឆាំងអំពើជួញដូរមនុស្ស នៅខេត្តសៀមរាប មានសមាជិកចូលរួមចំនួន</a:t>
            </a:r>
            <a:r>
              <a:rPr lang="km-KH" b="1" dirty="0"/>
              <a:t>៦៤</a:t>
            </a:r>
            <a:r>
              <a:rPr lang="km-KH" dirty="0"/>
              <a:t>នាក់ មកពី</a:t>
            </a:r>
            <a:r>
              <a:rPr lang="km-KH" b="1" dirty="0"/>
              <a:t>២៥</a:t>
            </a:r>
            <a:r>
              <a:rPr lang="km-KH" dirty="0"/>
              <a:t>ប្រទេស។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km-KH" dirty="0"/>
              <a:t>កិច្ចប្រជុំ ស្ដីពីការប្រយុទ្ធប្រឆាំងអំពើជួញដូរមនុស្ស នៅទូទាំងប្រទេស មាន</a:t>
            </a:r>
            <a:r>
              <a:rPr lang="km-KH" b="1" dirty="0"/>
              <a:t>៤៩១</a:t>
            </a:r>
            <a:r>
              <a:rPr lang="km-KH" dirty="0"/>
              <a:t>លើក មានអ្នកចូលរួមសរុប</a:t>
            </a:r>
            <a:r>
              <a:rPr lang="km-KH" b="1" dirty="0"/>
              <a:t>៧.៤២៥</a:t>
            </a:r>
            <a:r>
              <a:rPr lang="km-KH" dirty="0"/>
              <a:t>នាក់ មានស្រី</a:t>
            </a:r>
            <a:r>
              <a:rPr lang="km-KH" b="1" dirty="0"/>
              <a:t>២.២៥៥</a:t>
            </a:r>
            <a:r>
              <a:rPr lang="km-KH" dirty="0"/>
              <a:t>នាក់ ។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19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IV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. ការលើកកម្ពស់សមត្ថភាព (ត)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m-KH" b="1" dirty="0"/>
              <a:t>២. នៅក្រៅប្រទេស</a:t>
            </a:r>
            <a:r>
              <a:rPr lang="en-US" dirty="0"/>
              <a:t>​</a:t>
            </a:r>
          </a:p>
          <a:p>
            <a:r>
              <a:rPr lang="km-KH" b="1" dirty="0"/>
              <a:t>វគ្គបណ្តុះបណ្តាល</a:t>
            </a:r>
            <a:r>
              <a:rPr lang="km-KH" dirty="0"/>
              <a:t>៖ បានបញ្ជូន មន្រ្តីជំនាញ ដោយអគ្គលេខាធិការដ្ឋាន គ.ជ.ប.ជ អគ្គស្នងការដ្ឋាននគរបាលជាតិ អគ្គនាយកដ្ឋានអន្តោប្រវេសន៍ និងខេត្តកំពត ទៅចូលរួមវគ្គបណ្តុះបណ្តាល នៅក្រៅប្រទេស បានចំនួនសរុប ៥៨នាក់ ។ </a:t>
            </a:r>
            <a:endParaRPr lang="en-US" dirty="0"/>
          </a:p>
          <a:p>
            <a:r>
              <a:rPr lang="km-KH" b="1" dirty="0"/>
              <a:t>សិក្ខាសាលា៖ </a:t>
            </a:r>
            <a:r>
              <a:rPr lang="km-KH" dirty="0"/>
              <a:t>អគ្គលេខាធិការដ្ឋានគ.ជ.ប.ជ ក្រសួងកិច្ចការនារី និងក្រសួង អង្គភាពពាក់ព័ន្ធ បានដឹកនាំប្រតិភូកម្ពុជា និងបញ្ជូនថ្នាក់ដឹកនាំ និងមន្រ្តីជំនាញទៅចូលរួមសិក្ខាសាលាក្រៅប្រទេស បាន ០៩លើក មានមន្រ្តីកម្ពុជាសរុប ២៦នាក់ ។</a:t>
            </a:r>
            <a:endParaRPr lang="en-US" dirty="0"/>
          </a:p>
          <a:p>
            <a:r>
              <a:rPr lang="km-KH" b="1" dirty="0"/>
              <a:t>កិច្ចប្រជុំ</a:t>
            </a:r>
            <a:r>
              <a:rPr lang="km-KH" dirty="0"/>
              <a:t>៖ បានបញ្ជូនមន្រ្តី ៦១នាក់ ពីក្រសួង អង្គភាពពាក់ព័ន្ធ ចូលរួមកិច្ចប្រជុំ អន្តរជាតិ នៅក្រៅប្រទេស បាន ១៤លើក និងកិច្ចប្រជុំជំនាញរវាងខេត្តជាប់ព្រំដែន បន្ទាយមានជ័យ ព្រះវិហារ និងខេត្តរតនគីរី ស្តីពី កិច្ចសហការ ក្នុងការបញ្ជូនត្រឡប់ ការរក្សាសន្តិសុខ សណ្តាប់ធ្នាប់ តាមបណ្តោយព្រំដែន និង ការដោះស្រាយ បញ្ហាប្រជាជនឆ្លងដែនខុសច្បាប់ ។</a:t>
            </a:r>
            <a:endParaRPr lang="en-US" dirty="0"/>
          </a:p>
          <a:p>
            <a:r>
              <a:rPr lang="km-KH" b="1" dirty="0"/>
              <a:t>សន្និសីទ ៖</a:t>
            </a:r>
            <a:endParaRPr lang="en-US" dirty="0"/>
          </a:p>
          <a:p>
            <a:pPr lvl="0"/>
            <a:r>
              <a:rPr lang="km-KH" dirty="0"/>
              <a:t>លោកជំទាវ </a:t>
            </a:r>
            <a:r>
              <a:rPr lang="km-KH" b="1" dirty="0"/>
              <a:t>ជូ ប៊ុនអេង</a:t>
            </a:r>
            <a:r>
              <a:rPr lang="km-KH" dirty="0"/>
              <a:t> រដ្ឋលេខាធិការ ក្រសួងមហាផ្ទៃ   និងជាអនុប្រធានអចិន្រ្តៃយ៍ គ.ជ.ប.ជ បានចូលរួមសន្និសីទអាស៊ាន ស្តីពីសារសំខាន់នៃបញ្ហាផ្នែកច្បាប់ ក្នុងតំបន់នៅប្រទេសសឹង្ហបុរី </a:t>
            </a:r>
          </a:p>
          <a:p>
            <a:pPr lvl="0"/>
            <a:r>
              <a:rPr lang="km-KH" dirty="0"/>
              <a:t>កិច្ចប្រជុំពិភាក្សាលើការរៀបចំកតិកាពិភពលោកស្តីពីទេសន្តរប្រវេសន៍ដោយសុវត្ថិភាព រៀបរយ និងស្របច្បាប់ នៅទីស្នាក់ការអង្គការសហប្រជាជាតិ ទីក្រុងបាងកក ប្រទេសថៃ ទីក្រុងមិកស៊ិកូ ប្រទេសម៉ិកស៊ិច និងនៅទីក្រុងញូវយ៉ក សហរដ្ឋអាមេរិក 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90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49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V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. ការសន្និដ្ឋាន វាយតម្លៃ</a:t>
            </a:r>
            <a:endParaRPr lang="en-US" sz="32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6320"/>
            <a:ext cx="10515600" cy="5638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km-KH" sz="3300" b="1" dirty="0"/>
              <a:t>ក.ចំណុចខ្លាំង</a:t>
            </a:r>
            <a:endParaRPr lang="en-US" sz="3300" dirty="0"/>
          </a:p>
          <a:p>
            <a:pPr>
              <a:lnSpc>
                <a:spcPct val="120000"/>
              </a:lnSpc>
            </a:pPr>
            <a:r>
              <a:rPr lang="km-KH" sz="2900" b="1" dirty="0"/>
              <a:t>ចំណុចខ្លាំងនៃយន្តការ ក្នុងការអនុវត្តសកម្មភាពនេះគឺ៖ </a:t>
            </a:r>
            <a:endParaRPr lang="en-US" sz="2900" b="1" dirty="0"/>
          </a:p>
          <a:p>
            <a:pPr lvl="0">
              <a:lnSpc>
                <a:spcPct val="120000"/>
              </a:lnSpc>
            </a:pPr>
            <a:r>
              <a:rPr lang="km-KH" sz="2900" b="1" dirty="0"/>
              <a:t>ឆន្ទៈ និងការប្តេជ្ញាចិត្តជានយោបាយរបស់រាជរដ្ឋាភិបាលកម្ពុជា ក្នុងការកំណត់យកបញ្ហាជួញដូរមនុស្សជាអាទិភាពមួយ ដែលត្រូវតែយកចិត្តទុកដាក់ដោះស្រាយជាបន្ទាន់។</a:t>
            </a:r>
            <a:endParaRPr lang="en-US" sz="2900" b="1" dirty="0"/>
          </a:p>
          <a:p>
            <a:pPr lvl="0">
              <a:lnSpc>
                <a:spcPct val="120000"/>
              </a:lnSpc>
            </a:pPr>
            <a:r>
              <a:rPr lang="km-KH" sz="2900" b="1" dirty="0"/>
              <a:t>ការសម្រេចចិត្តជាយុទ្ធសាស្រ្តរបស់ សម្ដេចអគ្គមហាសេនាបតីតេជោ ហ៊ុន សែន នាយករដ្ឋមន្ត្រីនៃព្រះរាជាណាចក្រកម្ពុជា ក្នុងការដោះស្រាយបញ្ហាទេសន្តរប្រវេសន៍ បញ្ចៀសបញ្ហាប្រឈមដែលពលករខុសច្បាប់នៅក្រៅប្រទេស  </a:t>
            </a:r>
            <a:endParaRPr lang="en-US" sz="2900" b="1" dirty="0"/>
          </a:p>
          <a:p>
            <a:pPr lvl="0">
              <a:lnSpc>
                <a:spcPct val="120000"/>
              </a:lnSpc>
            </a:pPr>
            <a:r>
              <a:rPr lang="km-KH" sz="2900" b="1" dirty="0"/>
              <a:t>គោលនយោ​បាយលើកកម្ពស់ជីវភាព និងស្ថានភាពរស់នៅរបស់កម្មករក្នុងស្រុក​ធ្វើឲ្យមានតុល្យភាពសម្រាប់ជម្រើសជូនប្រជាពលរដ្ឋកម្ពុជា ជៀសវាងការធ្វើចំណាកស្រុកដោយប្រថុយប្រថាន ដែលប្រឈមនឹងអំពើជួញដូរមនុស្ស ការរំលោភបំពាន និងការកេងប្រវ័ញ្ចគ្រប់រូបភាព ។</a:t>
            </a:r>
            <a:endParaRPr lang="en-US" sz="2900" b="1" dirty="0"/>
          </a:p>
          <a:p>
            <a:pPr lvl="0">
              <a:lnSpc>
                <a:spcPct val="120000"/>
              </a:lnSpc>
            </a:pPr>
            <a:r>
              <a:rPr lang="km-KH" sz="2900" b="1" dirty="0"/>
              <a:t>វិធានការជាគន្លឹះ ជាបន្តបន្ទាប់ របស់សម្ដេចក្រឡាហោម ស ខេង ឧបនាយករដ្ឋមន្ត្រី រដ្ឋមន្ត្រីក្រសួងមហាផ្ទៃ ជាប្រធាន គ.ជ.ប.ជ សម្រាប់ជំរុញការអនុវត្តយន្តការសម្រាប់ការងារប្រយុទ្ធប្រឆាំងអំពើជួញដូរមនុស្សឲ្យកាន់តែទទួលបានប្រសិទ្ធភាពខ្ពស់ ។</a:t>
            </a:r>
            <a:endParaRPr lang="en-US" sz="2900" b="1" dirty="0"/>
          </a:p>
          <a:p>
            <a:pPr lvl="0">
              <a:lnSpc>
                <a:spcPct val="120000"/>
              </a:lnSpc>
            </a:pPr>
            <a:r>
              <a:rPr lang="km-KH" sz="2900" b="1" dirty="0"/>
              <a:t>មានឧបករណ៍ច្បាប់និងកិច្ចព្រមព្រៀងនានា ទ្វេភាគី ពហុភាគី និងដែលព្រះរាជាណាចក្រកម្ពុជា បានចុះហត្ថលេខា ទទួលអនុវត្ត ជាពហុភាគី ទ្វេភាគី ជាមួយប្រទេសពាក់ព័ន្ធនានាក្នុងតំបន់ និងលើសកលលោក លើការពង្រឹងកិច្ចសហប្រតិបត្តិការក្នុងការប្រយុទ្ធប្រឆាំងអំពើជួញដូរមនុស្ស និងអំពើពាក់ព័ន្ធនានា ។</a:t>
            </a:r>
            <a:endParaRPr lang="en-US" sz="2900" b="1" dirty="0"/>
          </a:p>
          <a:p>
            <a:pPr lvl="0">
              <a:lnSpc>
                <a:spcPct val="120000"/>
              </a:lnSpc>
            </a:pPr>
            <a:r>
              <a:rPr lang="km-KH" sz="2900" b="1" dirty="0"/>
              <a:t>ការលើកកម្ពស់ការអនុវត្តច្បាប់ស្ដីពីការបង្ក្រាបអំពើជួញដូរមនុស្ស អំពើធ្វើអាជីវក្មផ្លូវភេទ ក្រមព្រហ្មទណ្ឌ ក្រមនីតិវិធីព្រហ្មទណ្ឌ និងបទដ្ឋានគតិយុត្តិជាច្រើន គឺជាមូលដ្ឋានបង្អែករឹងមាំ សម្រាប់ការប្រយុទ្ធប្រឆាំងអំពើជួញដូរមនុស្ស។</a:t>
            </a:r>
            <a:endParaRPr lang="en-US" sz="2900" b="1" dirty="0"/>
          </a:p>
          <a:p>
            <a:pPr lvl="0">
              <a:lnSpc>
                <a:spcPct val="120000"/>
              </a:lnSpc>
            </a:pPr>
            <a:r>
              <a:rPr lang="km-KH" sz="2900" b="1" dirty="0"/>
              <a:t>រចនាសម្ព័ន្ធនៃយន្តការថ្នាក់ជាតិនិងថ្នាក់ក្រោមជាតិដែលមានក្រសួង ស្ថាប័ន អង្គភាព អ្នកពាក់ព័ន្ធជាតិ អន្តរជាតិ អង្គការសង្គមស៊ីវិល វិស័យឯកជន បានរួមគ្នាជាកម្លាំងស្នូល និងបានបង្កើនសមត្ថ​​ភាពបំពេញភារកិច្ចយ៉ាងសកម្ម ដើម្បីក្លាយទៅជាប្រព័ន្ធសុវត្ថិភាពដ៏រឹងមាំសម្រាប់ការពារសុវត្ថិភាពជនគ្រប់រូប ទាំងបុរស ស្រ្តី យុវវ័យ និងកុមារ ពីអំពើជួញដូរមនុស្ស និងអំពើពាក់ព័ន្ធ។</a:t>
            </a:r>
            <a:endParaRPr lang="en-US" sz="29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97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V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. ការសន្និដ្ឋាន វាយតម្លៃ (ត)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65860"/>
            <a:ext cx="11285220" cy="55930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km-KH" sz="3400" b="1" dirty="0"/>
              <a:t>ខ. ចំណុចប្រឈម និងចំណុចខ្វះខាត </a:t>
            </a:r>
            <a:endParaRPr lang="en-US" sz="3400" dirty="0"/>
          </a:p>
          <a:p>
            <a:pPr marL="0" indent="0">
              <a:buNone/>
            </a:pPr>
            <a:r>
              <a:rPr lang="km-KH" dirty="0"/>
              <a:t>	</a:t>
            </a:r>
            <a:r>
              <a:rPr lang="km-KH" b="1" dirty="0"/>
              <a:t>ប្រជាពលរដ្ឋ នៅតែបន្តចាញ់ឧបាយកលជនឧក្រឹដ្ឋដែលមានល្បិចកលខ្ពស់ និងមានបណ្តាញប្រទាក់ក្រឡាយ៉ាងស្មុគ្រស្មាញ ក្នុងការកេងប្រវ័ញ្ច និងជួញដូរមនុស្ស 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ការត្រួតពិនិត្យ និងគ្រប់គ្រងពលករចំណាកស្រុកតាមច្រកព្រំដែន មិនទាន់បានល្អ ដែលបន្តឲ្យមានភាពរងគ្រោះ និងការខាតបង់នៅក្នុងប្រទេសគោលដៅមិនមានសេសសល់ផលកម្រៃពលកម្មឲ្យបាន សក្តិសម និងមិនទាន់អាចទាញយកសក្តានុពលចំណូលពីពលកម្មក្រៅប្រទេសបានពេញលេញ។ 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ការតាមដានស្ថានភាព និងគាំទ្រដល់ជនរងគ្រោះឬអ្នកវិលត្រឡប់ពីការធ្វើទេសន្តរប្រវេសន៍ មិនទាន់ក្លាយជាប្រព័ន្ធនៅឡើយ។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មន្រ្តីមួយចំនួនទើបផ្លាស់ប្តូរតួនាទី ត្រូវការបណ្តុះបណ្តាលពង្រឹងសមត្ថភាពបន្ថែមទៀត ដើម្បីអាចទទួលខុសត្រូវ អនុវត្តការងារជំនាញដែលខ្លួនទទួលខុសត្រូវឲ្យមានប្រសិទ្ធភាព 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ការផ្តល់ព័ត៌មាន និងការបញ្ជូនរបាយការណ៍ របស់ក្រសួង ស្ថាប័ន អង្គភាព និងលេខាធិការដ្ឋានខេត្ត មួយចំនួន នៅតែយឺតយ៉ាវ មិនទាន់ហេតុការណ៍ ។ 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រាជធានី-ខេត្ត អង្គភាពស្ថាប័នមួយចំនួន មិនទាន់បានត្រៀមផែនការសកម្មភាព និងថវិកាច្បាស់​លាស់នៅឡើយ។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ត្រូវការយុទ្ធសាស្រ្តនៃការបង្កាទប់ស្កាត់ ដើម្បីបានជ្រួតជ្រាប និងអនុវត្តក្នុងការកែប្រែទស្សនៈ និងការគិតងាយក្នុងការធ្វើចំណាកស្រុក 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ជនទេសន្តរប្រវេសន៍ខុសច្បាប់ ត្រូវបានឃាត់ខ្លួន ដកហូត ផាកពិន័យ ជួញដូរ កេងប្រវ័ញ្ច ។ល។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ការដោះស្រាយផ្តល់ភាពស្របច្បាប់ក្នុងប្រទេសគោលដៅ គឺជាដំណោះស្រាយបណ្តោះអាសន្ន មិនអាចបន្តជារៀងរហូតទេ 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ការបង្ក្រាប បណ្តាញជនល្មើស ដែលមានភាពប្រទាក់ក្រឡា ពីប្រទេសមួយទៅប្រទេសមួយ មិនអាចធ្វើបាន ដោយគ្មានកិច្ចសហការល្អរវាងប្រទេសពាក់ព័ន្ធឡើយ 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ការរីកដុះដាលឡើងវិញនូវសេវាកម្សាន្ត «ភ្លើងពណ៌» ដែលជាប្រភពនៃការជួញដូរផ្លូវភេទ។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ផលប៉ះពាល់លើកុមារដែលនៅក្នុងគ្រួសារជនទេសន្តរប្រវេសន៍ មានទំហំកាន់តែធំ ទោះបីជាកុមារទាំងនោះត្រូវបានឳពុកម្តាយដែលធ្វើទេសន្តរប្រវេសន៍បោះបង់ឲ្យរស់នៅជាមួយអ្នកជិតខាង សាច់ញាតិ ឬចាស់ទុំក្តី ឬទៅតាមឪពុកម្តាយនៅពេលធ្វើទេសន្តរប្រវេសន៍ក្តី ព្រោះ ក្មេងទាំងនោះ នឹងមិនមាន ឱកាសទទួលបានការរៀនសូត្រ ថែទាំសុខភាព និងសុវត្ថិភាព ដូចក្មេងដទៃឡើយ។</a:t>
            </a:r>
            <a:endParaRPr lang="en-US" b="1" dirty="0"/>
          </a:p>
          <a:p>
            <a:pPr lvl="0">
              <a:lnSpc>
                <a:spcPct val="120000"/>
              </a:lnSpc>
            </a:pPr>
            <a:r>
              <a:rPr lang="km-KH" b="1" dirty="0"/>
              <a:t>ការសាងសង់មណ្ឌលសំចត នៅតាមបណ្តាច្រកព្រំដែនសំខាន់ៗ ដើម្បីទទួលពលករ និងត្រៀមដោះស្រាយបញ្ហាពលករ នៅយឺតយ៉ាវ មិនទាន់ដំណើរការ។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6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69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V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. ការសន្និដ្ឋាន វាយតម្លៃ (ត)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m-KH" dirty="0"/>
              <a:t>គ. </a:t>
            </a:r>
            <a:r>
              <a:rPr lang="km-KH" b="1" dirty="0"/>
              <a:t>សន្និដ្ឋាន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km-KH" b="1" dirty="0"/>
              <a:t>អំពើជួញដូរមនុស្ស និងការកេងប្រវ័ញ្ចពលកម្ម និងផ្លូវភេទ នៅតែបន្តកើតមាន ។ </a:t>
            </a:r>
          </a:p>
          <a:p>
            <a:pPr>
              <a:lnSpc>
                <a:spcPct val="120000"/>
              </a:lnSpc>
            </a:pPr>
            <a:r>
              <a:rPr lang="km-KH" b="1" dirty="0"/>
              <a:t>ការគ្រប់គ្រងលំហូរមិនប្រក្រតីនៃជនទេសន្តរប្រវេសន៍ នៅមិនទាន់មានប្រសិទ្ធភាព ។ </a:t>
            </a:r>
          </a:p>
          <a:p>
            <a:pPr>
              <a:lnSpc>
                <a:spcPct val="120000"/>
              </a:lnSpc>
            </a:pPr>
            <a:r>
              <a:rPr lang="km-KH" b="1" dirty="0"/>
              <a:t>ការផ្តល់ភាពស្របច្បាប់ នៅមានភាពស្មុគ្រស្មាញ មិនទាន់មានភាពច្បាស់លាស់ ទាំងនៅក្នុងប្រទេស និងនៅប្រទេសគោលដៅ ។ </a:t>
            </a:r>
          </a:p>
          <a:p>
            <a:pPr>
              <a:lnSpc>
                <a:spcPct val="120000"/>
              </a:lnSpc>
            </a:pPr>
            <a:r>
              <a:rPr lang="km-KH" b="1" dirty="0"/>
              <a:t>យុទ្ធសាស្រ្តទាំងបួន ដើម្បីប្រយុទ្ធប្រឆាំងអំពើជួញដូរមនុស្ស នៅតែមានសារៈសំខាន់ក្នុងការ     អនុវត្ត។</a:t>
            </a:r>
          </a:p>
          <a:p>
            <a:pPr>
              <a:lnSpc>
                <a:spcPct val="120000"/>
              </a:lnSpc>
            </a:pPr>
            <a:r>
              <a:rPr lang="km-KH" b="1" dirty="0"/>
              <a:t>គណៈកម្មាធិការជាតិ គ្រប់លំដាប់ថ្នាក់ ចាំបាច់ត្រូវបន្តពង្រឹងយន្តការ ទាំងសមត្ថភាពយល់ដឹង ជំនាញ ការតាមដាន ការគ្រប់គ្រងសភាពការណ៍ ការគ្រប់គ្រងទិន្នន័យ និងកិច្ចសហប្រតិបត្តិការរវាងស្ថាប័នអនុវត្ត និងកិច្ចសហការជាមួយប្រទេសពាក់ព័ន្ធ ជាពិសេស រវាងប្រទេសបញ្ជូន និងប្រទេសគោលដៅ គឺជាកត្តាចាំបាច់ និងគន្លឹះមិនអាចខ្វះបាន ដើម្បីអាចឆ្លើយតប និងដោះស្រាយបញ្ហាភាពរងគ្រោះរបស់ប្រជាពលរដ្ឋ ពីអំពើកងប្រវ័ញ្ច និងជួញដូរមនុស្សបាន។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44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6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VI. 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ឆ្នាំ២០១៨</a:t>
            </a:r>
            <a:endParaRPr lang="en-US" sz="32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ក. </a:t>
            </a:r>
            <a:r>
              <a:rPr lang="km-KH" u="sng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ការងារច្បាប់ គោលនយោបាយ និងកិច្ចសហប្រតិបត្តិការ</a:t>
            </a:r>
            <a:r>
              <a:rPr lang="km-KH" dirty="0"/>
              <a:t>៖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១.​  ប្រមូល និងចងក្រងលិខិតុបករណ៍ជាតិ ឯកសារកិច្ចព្រមព្រៀងទ្វេភាគី-ពហុភាគី ជាមួយបណ្តាប្រទេសនានា ដែលពាក់ព័ន្ធការប្រយុទ្ធប្រឆាំងអំពើជួញដូរមនុស្ស។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២.ត្រៀមចុះហត្ថលេខា និងអនុវត្តកិច្ចព្រមព្រៀងទ្វេភាគីកម្ពុជា</a:t>
            </a:r>
            <a:r>
              <a:rPr lang="en-US" dirty="0"/>
              <a:t>-</a:t>
            </a:r>
            <a:r>
              <a:rPr lang="km-KH" dirty="0"/>
              <a:t>ឥណ្ឌា និងជម្រុញការអនុវត្តជាមួយប្រទេសពាក់ព័ន្ធដទៃទៀតដែលមានអនុស្សរណៈ ឬកិច្ចព្រមព្រៀងជាមួយកម្ពុជា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៣.  ត្រៀមកិច្ចប្រជុំ ប្រចាំឆ្នាំលើកទី២ កម្ពុជា</a:t>
            </a:r>
            <a:r>
              <a:rPr lang="en-US" dirty="0"/>
              <a:t>-</a:t>
            </a:r>
            <a:r>
              <a:rPr lang="km-KH" dirty="0"/>
              <a:t>ចិន នៅរាជធានីភ្នំពេញ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៤.  ក្រុមការងារខមមីតកម្ពុជា ត្រៀមចូលរួមកិច្ចប្រជុំពិនិត្យសម្រេចលើកិច្ចព្រមព្រៀងទ្វេភាគី រវាងព្រះរាជាណាចក្រកម្ពុជា និងប្រទេសម៉ាឡេស៊ី(ខែមេសា ឆ្នាំ២០១៨)។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៥.  ពង្រឹងកិច្ចសហប្រតិបត្តិការជាមួយក្រសួង ស្ថាប័នពាក់ព័ន្ធ ក៏ដូចជាប្រទេសនានា ក្នុងតំបន់ និងក្នុងពិភពលោក ដើម្បីធ្វើឲ្យការងារបង្ការទប់ស្កាត់ បង្ក្រាប សង្គ្រោះ និងការពារជនរងគ្រោះ និងជនងាយរងគ្រោះ ពីអំពើជួញដូរមនុស្សគ្រប់រូបភាពអាចទទួលបានជោគជ័យ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៦. រៀបចំកិច្ចប្រជុំពិគ្រោះយោបល់រវាងក្រុមប្រទេសបញ្ជូន(កម្ពុជា ឡាវ ភូមា) និងប្រទេសទទួល </a:t>
            </a:r>
            <a:r>
              <a:rPr lang="en-US" dirty="0"/>
              <a:t>(</a:t>
            </a:r>
            <a:r>
              <a:rPr lang="km-KH" dirty="0"/>
              <a:t>ថៃ</a:t>
            </a:r>
            <a:r>
              <a:rPr lang="en-US" dirty="0"/>
              <a:t>)</a:t>
            </a:r>
            <a:r>
              <a:rPr lang="km-KH" dirty="0"/>
              <a:t> ដើម្បី​ពង្រឹងកិច្ចសហការ ចែករំលែកការទទួលខុសត្រូវ និងការពារផលប្រយោជន៍ពលករ ជាពិសេសពលករក្នុងឧស្សាហកម្មនេសាទ ព្រមទាំងនិយោជក រវាងប្រទេសបញ្ជូន និងប្រទេសទទួលប្រកបដោយសមធម៌។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06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741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VI. 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ឆ្នាំ២០១៨(ត)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2540"/>
            <a:ext cx="10515600" cy="49044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</a:t>
            </a:r>
            <a:r>
              <a:rPr lang="km-KH" u="sng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ការងារបង្ការទប់ស្កាត់</a:t>
            </a:r>
            <a:r>
              <a:rPr lang="km-KH" dirty="0"/>
              <a:t>៖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km-KH" dirty="0"/>
              <a:t>១.  បន្តជម្រុញយុទ្ធនាការប្រឆាំងការជួញដូរមនុស្ស ទាំងនៅថ្នាក់ជាតិ និងថ្នាក់ក្រោមជាតិ និងបន្តការងារផ្សព្វ ផ្សាយអប់រំតាមគ្រប់រូបភាព ដោយប្រើគ្រប់លទ្ធភាព និងធនធានដើម្បីលើកកម្ពស់ការយល់ដឹងជាសាកល អំពីការជួញដូរមនុស្ស ការធ្វើអាជីវកម្មផ្លូវភេទ ការកេងប្រវ័ញ្ចកម្លាំងពលកម្ម ទំនាក់ទំនងរវាងទេសន្តរប្រវេសន៍ និងអំពើជួញដូរមនុស្ស និងបទល្មើសពាក់ព័ន្ធដទៃទៀត ដើម្បីបញ្ជ្រាបការយល់ដឹងជាប្រចាំតាមរយៈវេទិកាសហគមន៍នានាឲ្យបានដល់ប្រជាពលរដ្ឋ ជាពិសេសស្រទាប់យុវវ័យក្នុង និងក្រៅសាលារៀនដែលងាយរងគ្រោះ ។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km-KH" dirty="0"/>
              <a:t>២. រៀបចំយន្តការអន្តរស្ថាប័ន និង«វិធានការ</a:t>
            </a:r>
            <a:r>
              <a:rPr lang="km-KH" b="1" dirty="0"/>
              <a:t>គ្រប់គ្រងលំហូរមិនប្រក្រតីឆ្លងកាត់ព្រំដែនរបស់ប្រជាពលរដ្ឋ</a:t>
            </a:r>
            <a:r>
              <a:rPr lang="km-KH" baseline="30000" dirty="0"/>
              <a:t>»</a:t>
            </a:r>
            <a:r>
              <a:rPr lang="km-KH" dirty="0"/>
              <a:t> និងលើកកម្ពស់ទេសន្តរប្រវេសន៍ដែលមានសុវត្ថិភាព រៀបរយ និងស្របច្បាប់ (គោរពតាមអនុសាសន៍ដឹក​នាំដ៏ខ្ពង់ខ្ពស់ សម្តេចក្រឡាហោម ស ខេង  ឧបនាយករដ្ឋមន្រ្តី រដ្ឋមន្រ្តីក្រសួងមហាផ្ទៃ និងជាប្រធាន ​​​គ.ជ.ប.ជ )។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km-KH" dirty="0"/>
              <a:t>៣.  បង្កើតយុទ្ធសាស្រ្តបង្ការទប់ស្កាត់ រាល់ទម្រង់នៃអំពើជួញដូរមនុស្ស និងអំពើធ្វើអាជីវកម្មផ្លូវភេទ និងដោយជម្រុញអនុវត្តតាមគោលដៅអាទិភាព ។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4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I. </a:t>
            </a:r>
            <a:r>
              <a:rPr lang="km-KH" sz="36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ស្ថានភាពទូទៅ</a:t>
            </a:r>
            <a:endParaRPr lang="en-US" sz="36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m-KH" b="1" dirty="0"/>
              <a:t>សន្តិភាព</a:t>
            </a:r>
            <a:r>
              <a:rPr lang="km-KH" dirty="0"/>
              <a:t> និង ស្ថេរភាពនយោបាយ គឺជាកត្តាគន្លឹះ និងជាមូលដ្ឋានគ្រឹះដែលនាំឲ្យព្រះរាជាណាចក្រកម្ពុជាមានឱកាសនៅក្នុងការជម្រុញការរីកចម្រើនលើគ្រប់វិស័យ ។ </a:t>
            </a:r>
          </a:p>
          <a:p>
            <a:r>
              <a:rPr lang="km-KH" dirty="0"/>
              <a:t>ប្រមុខដឹកនាំរាជរដ្ឋាភិបាលកម្ពុជា ជាពិសេស </a:t>
            </a:r>
            <a:r>
              <a:rPr lang="km-KH" b="1" dirty="0"/>
              <a:t> </a:t>
            </a:r>
            <a:r>
              <a:rPr lang="km-KH" dirty="0"/>
              <a:t>សម្តេចអគ្គមហាសេនាបតីតេជោ</a:t>
            </a:r>
            <a:r>
              <a:rPr lang="km-KH" b="1" dirty="0"/>
              <a:t> ហ៊ុន សែន </a:t>
            </a:r>
            <a:r>
              <a:rPr lang="km-KH" dirty="0"/>
              <a:t>តែងតែយកចិត្តទុកដាក់ជាសំខាន់ លើការគោរពសិទ្ធិមនុស្ស និងប្រជាធិប   តេយ្យដែលជាមូលដ្ឋានគ្រឹះនៃសន្តិភាព និងការអភិវឌ្ឍ ។ </a:t>
            </a:r>
          </a:p>
          <a:p>
            <a:r>
              <a:rPr lang="km-KH" dirty="0"/>
              <a:t>ក្នុងនោះ រាជរដ្ឋាភិបាលបានខិតខំជម្រុញការធ្វើកំណែទម្រង់សំខាន់ៗ និងពង្រឹងកិច្ចការពារបូរណភាពទឹកដី និងសន្តិសុខជូនប្រជាពលរដ្ឋ ព្រមទាំងលើកកម្ពស់ជីវភាព និងកាត់បន្ថយភាពក្រីក្របានដោយជោគជ័យ តាមរយៈការស្វែងរកឱកាសការងារ ឬមុខរបរ ខ្នាតតូច មធ្យម ឬធំ សម្រាប់ប្រជាពលរដ្ឋ ទាំងនៅក្នុងប្រទេស និងនៅក្រៅប្រទេស ។ </a:t>
            </a:r>
          </a:p>
          <a:p>
            <a:r>
              <a:rPr lang="km-KH" dirty="0"/>
              <a:t>ទន្ទឹមនឹងនោះ ប្រជាពលរដ្ឋកម្ពុជាជាងមួយលាននាក់ បាន និងកំពុងអនុវត្តសិទ្ធិសេរីភាពរបស់ខ្លួន ក្នុងការធ្វើចំណាកស្រុក ស្វែងរកការងារធ្វើនៅក្រៅប្រទេស ដែលប្រមាណ ៧០% មិនបានទៅតាមប្រព័ន្ធច្បាប់ និងត្រូវប្រឈមនឹងការរឹតបន្តឹងផ្នែកច្បាប់ និងអំពើជួញដូរមនុស្ស និងកេងប្រវ័ញ្ច ជាច្រើនរូបភាព ។  </a:t>
            </a:r>
          </a:p>
          <a:p>
            <a:r>
              <a:rPr lang="km-KH" dirty="0"/>
              <a:t>រាជរដ្ឋាភិបាល បានខិតខំដោះស្រាយបញ្ហា និងភាពប្រឈមទាំងឡាយ ដើម្បីឆ្លើយតបទៅនឹងសេចក្តីត្រូវការរបស់ប្រជាពលរដ្ឋ រាប់ទាំង ការកសាងច្បាប់ គោលនយោបាយ លិខិតបទដ្ឋាន យន្តការ និងសេវាចាំបាច់ផ្សេង​ៗ ក្នុងនោះ មានទាំងការចុះកិច្ចព្រមព្រៀងជាមួយប្រទេសគោលដៅ  ការផ្តល់ភាពស្របច្បាប់ជូនពលករ ដែលបាន និងកំពុងស្នាក់នៅធ្វើការខុសច្បាប់ ក្នុងប្រទេសថៃ  និងការបើកកន្លែងផ្តល់លិខិតឆ្លងដែន និងប័ណ្ណអនុញ្ញាតការងារ​ នៅទីតាំងសំខាន់ៗមួយចំនួន ក៏ជាដំណោះស្រាយមួយ ដើម្បីការការពារពលករពីការរំលោភបំពាន និងកេងប្រវ័ញ្ច ក្នុងរូបភាពជាពលករខុសច្បាប់ ។  </a:t>
            </a:r>
          </a:p>
          <a:p>
            <a:r>
              <a:rPr lang="km-KH" dirty="0"/>
              <a:t>ទន្ទឹមនឹងនោះ រាជរដ្ឋាភិបាលកម្ពុជា បានដាក់ចេញនូវគោលនយោបាយជាច្រើនទៀត ដើម្បីការពារឧត្តមប្រយោជន៍របស់ពលករកម្ពុជានៅក្នុង និងក្រៅប្រទេស។</a:t>
            </a:r>
          </a:p>
          <a:p>
            <a:r>
              <a:rPr lang="km-KH" dirty="0"/>
              <a:t>ដោយឡែក គណៈកម្មាធិការជាតិ ប្រយុទ្ធប្រឆាំងអំពើជួញដូរមនុស្ស ក៏បាន និងកំពុងតែអនុវត្តយុទ្ធសាស្រ្ត និងផែនការរបស់ខ្លួន តាមរយៈយន្តការ ដែលបានរៀបចំ ទាំងនៅថ្នាក់ជាតិ និងថ្នាក់ក្រោមជាតិ  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622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VI. 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ឆ្នាំ២០១៨(ត)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641"/>
            <a:ext cx="10515600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គ. </a:t>
            </a:r>
            <a:r>
              <a:rPr lang="km-KH" u="sng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ការងារការពារជនរងគ្រោះ</a:t>
            </a:r>
            <a:r>
              <a:rPr lang="km-KH" dirty="0"/>
              <a:t>៖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km-KH" dirty="0"/>
              <a:t>១. បន្តសកម្មភាពបណ្ដុះបណ្ដាល មន្រ្តីមានសមត្ថកិច្ចកំណត់អត្តសញ្ញាណជនរងគ្រោះនៅតាមបណ្ដាក្រសួង ស្ថាប័ន អង្គការដៃគូក្នុងស្រុក និងមន្រ្តីប្រចាំស្ថានទូតកម្ពុជា  ក្នុងប្រទេសគោលដៅ  ។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km-KH" dirty="0"/>
              <a:t>២. តាមដាន និងចងក្រងទិន្នន័យជនរងគ្រោះ ដោយសហការជាមួយអង្គភាព ស្ថាប័នពាក់ព័ន្ធ និងអង្គការដៃគូនានា ក្នុងរាជធានីខេត្តគោលដៅ បង្កើតក្រុមអភិឌ្ឍន៍ខ្លួនឯង និងលើកវិធានការផ្តល់កិច្ចការពារ ឬគម្រោងនានា ដើម្បីបង្ការទប់ស្កាត់ការវិលត្រឡប់ទៅរងគ្រោះជាថ្មី ។ 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km-KH" dirty="0"/>
              <a:t>៣.  ចុះតាមដាន វាយតម្លៃ និងចងក្រងបទពិសោធន៍ល្អៗក្នុងការអនុវត្តសកម្មភាពនានាដែលពាក់ព័ន្ធនឹងកិច្ចការពារ និងអភិវឌ្ឍន៍ជនរងគ្រោះ ​។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30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409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VI. 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ឆ្នាំ២០១៨(ត)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8663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គ. </a:t>
            </a:r>
            <a:r>
              <a:rPr lang="km-KH" u="sng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ការងារអនុវត្តច្បាប់ និងកិច្ចការយុត្តិធម៌</a:t>
            </a:r>
            <a:r>
              <a:rPr lang="km-KH" dirty="0"/>
              <a:t>៖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១. បន្តកិច្ចសហការជាមួយសមត្ថកិច្ចនៃប្រទេសពាក់ព័ន្ធ ដើម្បីស្រាវជ្រាវ ស៊ើបអង្កេតរកបទល្មើស ឧក្រឹដ្ឋជន និងអ្នកពាក់ព័ន្ធ ដើម្បីផ្តន្ទាទោសតាមច្បាប់ និងពង្រឹងការអនុវត្តច្បាប់ ប្រយុទ្ធប្រឆាំងអំពើជួញដូរមនុស្ស គ្រប់រូបភាព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២.  បន្តបណ្តុះបណ្តាលមន្រ្តីនគរបាលប្រឆាំងការជួញដូរមនុស្ស នៅសាលាបណ្ឌិត្យសភានគរបាល និងសាលានគរបាលភូមិភាគ នូវមេរៀនស្តីពី នីតិវិធីនៃការស៊ើបអង្កេតបទល្មើសជួញដូរមនុស្ស ដែលបានដាក់បញ្ចូលក្នុងកម្មវិធីបណ្តុះបណ្តាលរួចហើយ​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៣.  ពង្រឹងសមត្ថភាពមន្រ្តីអនុវត្តច្បាប់តាមបណ្តារាជធានី ខេត្ត ដើម្បីជម្រុញការស៊ើបអង្កេត និងបង្រ្កាប ឲ្យមានប្រសិទ្ធភាព ។ 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៤.  ជម្រុញ ការអនុម័តច្បាប់ស្តីពី</a:t>
            </a:r>
            <a:r>
              <a:rPr lang="en-US" dirty="0"/>
              <a:t>“</a:t>
            </a:r>
            <a:r>
              <a:rPr lang="km-KH" b="1" dirty="0"/>
              <a:t>ការជួយគ្នាទៅវិញទៅមកក្នុងវិស័យព្រហ្មទណ្ឌ</a:t>
            </a:r>
            <a:r>
              <a:rPr lang="en-US" dirty="0"/>
              <a:t>”</a:t>
            </a:r>
            <a:r>
              <a:rPr lang="en-US" b="1" dirty="0"/>
              <a:t> </a:t>
            </a:r>
            <a:r>
              <a:rPr lang="km-KH" b="1" dirty="0"/>
              <a:t>(</a:t>
            </a:r>
            <a:r>
              <a:rPr lang="en-US" b="1" dirty="0"/>
              <a:t>MLA)</a:t>
            </a:r>
            <a:r>
              <a:rPr lang="km-KH" dirty="0"/>
              <a:t> និងពង្រឹងប្រព័ន្ធយុត្តិធម៌ព្រហ្មទណ្ឌ ជាពិសេសការពង្រឹងកិច្ចសហការក្នុងការជួយគ្នាទៅវិញទៅមក ក្នុងវិស័យ យុត្តិធម៌ព្រហ្មទណ្ឌ ជាមួយប្រទេសពាក់ព័ន្ធ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៥.  ជម្រុញការអនុម័តច្បាប់ស្ដីពី</a:t>
            </a:r>
            <a:r>
              <a:rPr lang="en-US" dirty="0"/>
              <a:t> “</a:t>
            </a:r>
            <a:r>
              <a:rPr lang="km-KH" b="1" dirty="0"/>
              <a:t>ការប្រឆាំងអំពើរត់ពន្ធមនុស្ស</a:t>
            </a:r>
            <a:r>
              <a:rPr lang="en-US" dirty="0"/>
              <a:t>”</a:t>
            </a:r>
            <a:r>
              <a:rPr lang="km-KH" dirty="0"/>
              <a:t> និង ជម្រុញការចុះហត្ថលេខាលើសន្ធិសញ្ញា ទ្វេភាគី </a:t>
            </a:r>
            <a:r>
              <a:rPr lang="km-KH" b="1" dirty="0"/>
              <a:t>ស្តីពី</a:t>
            </a:r>
            <a:r>
              <a:rPr lang="en-US" b="1" dirty="0"/>
              <a:t>“</a:t>
            </a:r>
            <a:r>
              <a:rPr lang="km-KH" b="1" dirty="0"/>
              <a:t>ការជួយគ្នាទៅវិញទៅមកក្នុងវិស័យព្រហ្មទណ្ឌ</a:t>
            </a:r>
            <a:r>
              <a:rPr lang="en-US" b="1" dirty="0"/>
              <a:t>” </a:t>
            </a:r>
            <a:r>
              <a:rPr lang="km-KH" dirty="0"/>
              <a:t>ជាមួយសាធារណរដ្ឋប្រជាមានិតឡាវ សាធារណរដ្ឋបារាំង និងសាធារណរដ្ឋកូរ៉េ។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37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645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VI. 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ឆ្នាំ២០១៨(ត)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780"/>
            <a:ext cx="10515600" cy="48891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ឃ. </a:t>
            </a:r>
            <a:r>
              <a:rPr lang="km-KH" u="sng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ការងារគាំទ្រ និងតាមដានត្រួតពិនិត្យ</a:t>
            </a:r>
            <a:r>
              <a:rPr lang="km-KH" dirty="0"/>
              <a:t>៖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១.	គាំទ្រ និងពង្រឹង​សមត្ថភាពដល់មន្រ្តីជំនាញពាក់ព័ន្ធគ្រប់ផ្នែក ដើម្បីពង្រឹងការគ្រប់គ្រង របៀបរបបការងាររបស់ លេខាធិការដ្ឋានរាជធានី-ខេត្ត និងក្រុមការងារ ទាំង៦។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២.  រៀបចំផែនការយុទ្ធសាស្រ្តប្រយុទ្ធប្រឆាំងអំពើជួញដូរមនុស្សរយៈពេល ៥ឆ្នាំ (២០១៩</a:t>
            </a:r>
            <a:r>
              <a:rPr lang="en-US" dirty="0"/>
              <a:t>-</a:t>
            </a:r>
            <a:r>
              <a:rPr lang="km-KH" dirty="0"/>
              <a:t>២០២៣) និងផែនការសកម្មភាពប្រចាំឆ្នាំ​២០១៩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៣</a:t>
            </a:r>
            <a:r>
              <a:rPr lang="en-US" dirty="0"/>
              <a:t>.</a:t>
            </a:r>
            <a:r>
              <a:rPr lang="km-KH" dirty="0"/>
              <a:t>	បន្តតាមដានលទ្ធផល និងប្រសិទ្ធភាពនៃការអនុវត្តកិច្ចព្រមព្រៀងទ្វេភាគី ពហុភាគីដែលបានចុះហត្ថលេខារួចហើយ និងគាំទ្រដល់ការអនុវត្តអនុសញ្ញាអាស៊ានប្រឆាំងការជួញដូរមនុស្សដែល សម្តេចអគ្គមហាសេនាបតីតេជោ ហ៊ុន សែន នាយករដ្ឋមន្រ្តី នៃព្រះរាជាណាចក្រកម្ពុជា បានចុះហត្ថលេខារួមគ្នា កាលពីថ្ងៃទី២១ ខែវិច្ឆិកា ឆ្នាំ២០១៥។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៤.	ជំរុញតាមដាន ត្រួតពិនិត្យក្រុមហ៊ុនដែលបានបញ្ជូនពលករទៅធ្វើការនៅក្រៅប្រទេស ឲ្យអនុវត្តតាមគោលនយោ​បាយរបស់រាជរដ្ឋាភិបាលឲ្យបានត្រឹមត្រូវ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៥</a:t>
            </a:r>
            <a:r>
              <a:rPr lang="ca-ES" dirty="0"/>
              <a:t>.</a:t>
            </a:r>
            <a:r>
              <a:rPr lang="km-KH" dirty="0"/>
              <a:t>	បន្តអនុវត្ត និងចូលរួមយ៉ាងសកម្ម ក្នុងការអនុវត្តគោលនយោបាយភូមិ-ឃុំមានសុវត្ថិភាព របស់រាជរដ្ឋាភិបាល។ 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023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</p:spPr>
        <p:txBody>
          <a:bodyPr>
            <a:normAutofit/>
          </a:bodyPr>
          <a:lstStyle/>
          <a:p>
            <a:r>
              <a:rPr lang="en-US" sz="3200" dirty="0"/>
              <a:t>VI. </a:t>
            </a:r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ទិសដៅ ឆ្នាំ២០១៨ (ត)</a:t>
            </a:r>
            <a:endParaRPr lang="en-US" sz="32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492728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dirty="0"/>
              <a:t>ទិសដៅបន្ថែម ដែលជាអនុសាសន៍</a:t>
            </a: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សម្តេចក្រឡាហោម </a:t>
            </a: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 ខេង </a:t>
            </a:r>
            <a:r>
              <a:rPr lang="km-KH" dirty="0">
                <a:latin typeface="Khmer OS Bokor" panose="02000500000000020004" pitchFamily="2" charset="0"/>
                <a:cs typeface="Khmer OS Bokor" panose="02000500000000020004" pitchFamily="2" charset="0"/>
              </a:rPr>
              <a:t>ឧបនាយករដ្ឋមន្រ្តី រដ្ឋមន្រ្តីក្រសួងមហាផ្ទៃ និងជាប្រធានគណៈកម្មាធិការជាតិប្រយុទ្ធប្រឆាំងអំពើជួញដូរមនុស្ស </a:t>
            </a:r>
            <a:r>
              <a:rPr lang="km-KH" dirty="0"/>
              <a:t>ក្នុងកិច្ចប្រជុំឆមាសទី១ ៖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១.ជំរុញអនុវត្តវិធានការដោះស្រាយភាពស្របច្បាប់ដល់ពលករ ដែលនៅក្នុងប្រទេសថៃ និងការទទួលខុសត្រូវរបស់អាជ្ញាធរ សមត្ថកិច្ចពាក់ព័ន្ធ ក្នុងការជួយដល់ពលករដែលត្រូវបានបញ្ជូនត្រឡប់។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២.   ស្រាវជ្រាវ អំពីពលករខ្មែរ ដែលមានវត្តមានក្នុងប្រទេសថៃ ក្នុងស្ថានភាពស្របច្បាប់ ឬមិនស្របច្បាប់ ទីកន្លែងធ្វើការ អាស័យដ្ឋាននៅកម្ពុជា ដើម្បីងាយស្រួល ក្នុងការដោះស្រាយបញ្ហា ទំនាក់ទំនងអប់រំ និងផ្តល់សេវា ។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km-KH" dirty="0"/>
              <a:t>៣.ជំរុញសាងសង់ជម្រកបណ្តោះអាសន្ន នៅតាមច្រកព្រំដែនសំខាន់ៗ ដែលមានការបញ្ជូនពលករ     ត្រឡប់ពីប្រទេសថៃ ដោយមានមន្រ្តីប្រចាំការសម្រាប់ការផ្តល់សេវាចាំបាច់មួយចំនួន ដូចជាការពិនិត្យ ព្យាបាលសុខភាពបឋម អាហារ សម្រាប់មនុស្សចាស់ កុមារ ទារក ការស្នាក់នៅបណ្តោះអាសន្ន មុនបានចេញដំណើរ ការសាកសួរសុខទុក្ខ សម្របសម្រួល និងស្តាប់សំណូមពរដើម្បីបន្តដោះស្រាយនៅនឹងកន្លែង ឬ នៅតាមបណ្តាខេត្តប្រភពពលករជាដើម។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54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m-KH" dirty="0"/>
              <a:t>			</a:t>
            </a: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សូមគោរពថ្លែងអំណរគុណ</a:t>
            </a:r>
            <a:endParaRPr lang="en-US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2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1317625"/>
            <a:ext cx="10515600" cy="24923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/>
              <a:t>II. </a:t>
            </a:r>
            <a:r>
              <a:rPr lang="km-KH" sz="36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ការអនុវត្តយុទ្ធសាស្រ្ត</a:t>
            </a:r>
            <a:br>
              <a:rPr lang="km-KH" sz="3600" dirty="0"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36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ប្រឆាំងអំពើជួញដូរមនុស្ស</a:t>
            </a:r>
            <a:endParaRPr lang="en-US" sz="36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ក. ការងារច្បាប់ គោលនយោបាយ និងកិច្ចសហប្រតិបត្តិការ</a:t>
            </a:r>
            <a:endParaRPr lang="en-US" sz="28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3020"/>
            <a:ext cx="10515600" cy="527304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dirty="0"/>
              <a:t>កិច្ចការនេះ ត្រូវបានយកចិត្តទុកដាក់តាំងពីថ្នាក់កំពូលដល់មូលដ្ឋាន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កិច្ចការអន្តរជាតិ</a:t>
            </a:r>
            <a:r>
              <a:rPr lang="km-KH" dirty="0"/>
              <a:t>៖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សម្តេចអគ្គមហាសេនាបតី តេជោ ហ៊ុន សែន </a:t>
            </a:r>
            <a:r>
              <a:rPr lang="km-KH" dirty="0"/>
              <a:t>បានចូលរួមកិច្ចប្រជុំកំពូលអាស៊ាន និងបានចុះហត្ថលេខាលើអនុសញ្ញាអាស៊ាន ប្រឆាំងការជួញដូរមនុស្ស និងផែនការសកម្មភាពអាស៊ាន ។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ក្រុមការងារខមមីត </a:t>
            </a:r>
            <a:r>
              <a:rPr lang="km-KH" dirty="0"/>
              <a:t>បានបន្តសហការជាមួយប្រទេសពាក់ព័ន្ធដើម្បីបន្តអនុវត្តផែនការ </a:t>
            </a:r>
            <a:r>
              <a:rPr lang="en-US" dirty="0"/>
              <a:t>SPA 4</a:t>
            </a:r>
            <a:r>
              <a:rPr lang="km-KH" dirty="0"/>
              <a:t> ។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គណៈកម្មាធិការរជាតិ ប្រយុទ្ធប្រឆាំងអំពើជួញដូរមនុស្ស </a:t>
            </a:r>
            <a:r>
              <a:rPr lang="km-KH" dirty="0"/>
              <a:t>បានអនុវត្តកិច្ចព្រមព្រៀងរវាងរាជរដ្ឋាភិបាលកម្ពុជា និងរដ្ឋាភិបាលចិន ស្តីពីកិច្ចសហប្រតិបត្តិការក្នុងការប្រយុទ្ធប្រឆាំងអំពើជួញដូរមនុស្ស និងបានប្រជុំប្រចាំឆ្នាំលើកទី១ នៅខេត្តអានហួយ ប្រទេសចិន និងចុះហត្ថលេខាលើអនុស្សរណៈយោគយល់គ្នាជាមួយរដ្ឋាភិបាលឥណ្ឌា ស្តីពីកិច្ចសហការបង្ការទប់ស្កាត់ និងប្រឆាំងអំពើជួញដូរមនុស្ស​។ </a:t>
            </a:r>
          </a:p>
          <a:p>
            <a:pPr>
              <a:lnSpc>
                <a:spcPct val="120000"/>
              </a:lnSpc>
            </a:pPr>
            <a:r>
              <a:rPr lang="km-KH" b="1" dirty="0"/>
              <a:t>ក្រសួងការងារបណ្តុះ បណ្តាលវិជ្ជាជីវៈ </a:t>
            </a:r>
            <a:r>
              <a:rPr lang="km-KH" dirty="0"/>
              <a:t>៖ បានចុះអនុស្សរណៈចំនួនពីរ ស្តីពីកិច្ចសហប្រតិបត្តិការលើវិស័យការងារ ជាមួយសមាគមន៍ធនធានមនុស្ស នៅតំបន់រដ្ឋបាលហុងកុង និងជាមួយក្រសួងការងារជនពិការ និងសង្គមកិច្ច នៃសាធារណរដ្ឋសង្គមនិយមវៀតណាម។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b="1" dirty="0"/>
              <a:t>ក្រសួងយុត្តិធម៌</a:t>
            </a:r>
            <a:r>
              <a:rPr lang="km-KH" dirty="0"/>
              <a:t>៖ </a:t>
            </a:r>
          </a:p>
          <a:p>
            <a:pPr lvl="1">
              <a:lnSpc>
                <a:spcPct val="120000"/>
              </a:lnSpc>
            </a:pPr>
            <a:r>
              <a:rPr lang="km-KH" dirty="0"/>
              <a:t>បានចុះហត្ថលេខាលើសន្ធិសញ្ញាស្ដីពី</a:t>
            </a:r>
            <a:r>
              <a:rPr lang="en-US" dirty="0"/>
              <a:t>“</a:t>
            </a:r>
            <a:r>
              <a:rPr lang="km-KH" b="1" dirty="0"/>
              <a:t>បត្យាប័ន</a:t>
            </a:r>
            <a:r>
              <a:rPr lang="en-US" dirty="0"/>
              <a:t>”</a:t>
            </a:r>
            <a:r>
              <a:rPr lang="km-KH" dirty="0"/>
              <a:t> ចំនួន០២ ជាមួយ ប្រទេសរុស្សី និងប្រទេសបារាំង </a:t>
            </a:r>
          </a:p>
          <a:p>
            <a:pPr lvl="1">
              <a:lnSpc>
                <a:spcPct val="120000"/>
              </a:lnSpc>
            </a:pPr>
            <a:r>
              <a:rPr lang="km-KH" dirty="0"/>
              <a:t>ចុះសន្ធិសញ្ញា ស្ដីពី </a:t>
            </a:r>
            <a:r>
              <a:rPr lang="en-US" dirty="0"/>
              <a:t>“</a:t>
            </a:r>
            <a:r>
              <a:rPr lang="km-KH" b="1" dirty="0"/>
              <a:t>ការជួយគ្នាទៅវិញទៅមកក្នុងវិស័យព្រហ្មទណ្ឌ</a:t>
            </a:r>
            <a:r>
              <a:rPr lang="en-US" dirty="0"/>
              <a:t>”</a:t>
            </a:r>
            <a:r>
              <a:rPr lang="km-KH" dirty="0"/>
              <a:t> ចំនួន ០២ សន្ធិសញ្ញាស្តីពី</a:t>
            </a:r>
            <a:r>
              <a:rPr lang="en-US" dirty="0"/>
              <a:t>“</a:t>
            </a:r>
            <a:r>
              <a:rPr lang="km-KH" dirty="0"/>
              <a:t>ការផ្ទេរទណ្ឌិត</a:t>
            </a:r>
            <a:r>
              <a:rPr lang="en-US" dirty="0"/>
              <a:t>”</a:t>
            </a:r>
            <a:r>
              <a:rPr lang="km-KH" dirty="0"/>
              <a:t>ចំនួន ០២ រវាងព្រះរាជាណាចក្រកម្ពុជា និងប្រទេសវៀតណាម និងប្រទេសរុស្សី។ </a:t>
            </a:r>
          </a:p>
          <a:p>
            <a:pPr lvl="1">
              <a:lnSpc>
                <a:spcPct val="120000"/>
              </a:lnSpc>
            </a:pPr>
            <a:r>
              <a:rPr lang="km-KH" dirty="0"/>
              <a:t>ចុះកិច្ចព្រមព្រៀងពីរទៀត ជាមួយក្រសួងយុត្តិធម៌វៀតណាម និងចុះអនុស្សរណៈរវាងរាជបណ្ឌិត្យសភាវិជ្ជាជីវៈតុលាការកម្ពុជា និងបណ្ឌិត្យសភាតុលាការវៀតណាម ។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km-KH" dirty="0"/>
          </a:p>
        </p:txBody>
      </p:sp>
    </p:spTree>
    <p:extLst>
      <p:ext uri="{BB962C8B-B14F-4D97-AF65-F5344CB8AC3E}">
        <p14:creationId xmlns:p14="http://schemas.microsoft.com/office/powerpoint/2010/main" val="236545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ក. ការងារច្បាប់ គោលនយោបាយ និងកិច្ចសហប្រតិបត្តិការ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កិច្ចការថ្នាក់ជាតិ </a:t>
            </a:r>
            <a:r>
              <a:rPr lang="km-KH" dirty="0"/>
              <a:t>៖</a:t>
            </a:r>
          </a:p>
          <a:p>
            <a:pPr lvl="0">
              <a:lnSpc>
                <a:spcPct val="160000"/>
              </a:lnSpc>
            </a:pPr>
            <a:r>
              <a:rPr lang="km-KH" b="1" dirty="0"/>
              <a:t>រាជរដ្ឋាភិបាល</a:t>
            </a:r>
            <a:r>
              <a:rPr lang="km-KH" dirty="0"/>
              <a:t>បានដាក់ចេញអនុក្រឹត្យចំនួនពីរ ស្តីពី «ប័ណ្ណព្រំដែន កម្ពុជា</a:t>
            </a:r>
            <a:r>
              <a:rPr lang="en-US" dirty="0"/>
              <a:t>-</a:t>
            </a:r>
            <a:r>
              <a:rPr lang="km-KH" dirty="0"/>
              <a:t>ឡាវ» និងស្តីពី «ការលុបចោល និងដកហូតឯកសាររដ្ឋបាលកម្ពុជាមិនប្រក្រតី» </a:t>
            </a:r>
            <a:endParaRPr lang="en-US" dirty="0"/>
          </a:p>
          <a:p>
            <a:pPr lvl="0">
              <a:lnSpc>
                <a:spcPct val="160000"/>
              </a:lnSpc>
            </a:pPr>
            <a:r>
              <a:rPr lang="km-KH" b="1" dirty="0"/>
              <a:t>ក្រសួងមហាផ្ទៃ និងក្រសួងការងារ និង      បណ្តុះបណ្តាលវិជ្ជាជីវៈ</a:t>
            </a:r>
            <a:r>
              <a:rPr lang="km-KH" dirty="0"/>
              <a:t> បានចេញ</a:t>
            </a:r>
            <a:r>
              <a:rPr lang="km-KH" b="1" dirty="0"/>
              <a:t>ប្រកាសអន្តរក្រសួង</a:t>
            </a:r>
            <a:r>
              <a:rPr lang="km-KH" dirty="0"/>
              <a:t> ស្តីពីនីតិវិធី និងបែបបទ នៃការចេញ ការដកហូត ការបដិសេធ លិខិតធ្វើដំណើរពលករកម្ពុជា​ធ្វើការនៅបរទេស ។ ក្រសួងមហាផ្ទៃ បានចេញសេចក្តីជូនដំណឹង ដល់អាជ្ញាធរខេត្តជាប់ព្រំដែន ដើម្បីដោះស្រាយ ករណីពលរដ្ឋខ្មែរ ដែលអាជ្ញាធរថៃចាប់បញ្ជូនត្រឡប់មកកម្ពុជា​ ជាដើម ។</a:t>
            </a:r>
            <a:endParaRPr lang="en-US" dirty="0"/>
          </a:p>
          <a:p>
            <a:pPr lvl="0">
              <a:lnSpc>
                <a:spcPct val="160000"/>
              </a:lnSpc>
            </a:pPr>
            <a:r>
              <a:rPr lang="km-KH" dirty="0"/>
              <a:t>នៅមានលិខិតបទដ្ឋានមួយចំនួនទៀត តាមបណ្តាក្រសួង និងរដ្ឋបាលរាជធានីខេត្ត បានដាក់ចេញ ដើម្បីសម្រួល និងពង្រឹងកិច្ចប្រតិបត្តិការក្នុងការប្រយុទ្ធប្រឆាំងអំពើជួញដូរមនុស្ស 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6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rmAutofit/>
          </a:bodyPr>
          <a:lstStyle/>
          <a:p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 ការងារបង្ការទប់ស្កាត់</a:t>
            </a:r>
            <a:endParaRPr lang="en-US" sz="28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056823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ត្រូវបានធ្វើឡើងតាមវិធីជាច្រើន៖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១. ការចុះត្រួតពិនិត្យតាមបណ្តាច្រកព្រំដែន ដើម្បីប៉ាន់ប្រមាណពីលំហូរចេញ ចូលរបស់ពលករ ទាំងតាមច្រកផ្លូវការ និងមិនផ្លូវការ នៅតាមខ្សែបណ្តាយព្រំដែនកម្ពុជា</a:t>
            </a:r>
            <a:r>
              <a:rPr lang="en-US" dirty="0"/>
              <a:t>-</a:t>
            </a:r>
            <a:r>
              <a:rPr lang="km-KH" dirty="0"/>
              <a:t>ថៃ</a:t>
            </a:r>
            <a:endParaRPr lang="en-US" dirty="0"/>
          </a:p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២. ការទប់ស្កាត់លំហូរពលករទៅក្រៅប្រទេស តាមរយៈដាក់ចេញនូវគោលនយោបាយរបស់រាជរដ្ឋាភិបាលដំឡើងប្រាក់ឈ្នួលអប្បបរមារបស់កម្មករនៅតាមបណ្តារោងចក្រ សហគ្រាស និងលើកកម្ពស់លក្ខ័ណ្ឌការងារ ការអនុវត្តរបបសន្តិសុខសង្គម និងរបបសោធននិវត្តន៍ ។</a:t>
            </a:r>
            <a:endParaRPr lang="en-US" dirty="0"/>
          </a:p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៣. ការជម្រុញកំណើនសេដ្ឋកិច្ចជនបទឲ្យបានប្រហាក់ប្រហែលទីប្រជុំជន  របស់ក្រសួងអភិវឌ្ឍន៍ជនបទ</a:t>
            </a:r>
            <a:endParaRPr lang="en-US" dirty="0"/>
          </a:p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៤..​ការគ្រប់គ្រងទីភ្នាក់ងារជ្រើសរើសពលករឯកជន ដោយក្រសួងការងារ និងបណ្តុះបណ្តាលវិជ្ជាជីវៈលើទីភ្នាក់ងារឯកជន ចំនួន ៨៥ ដែលបានបញ្ជូនពលករទៅក្រៅប្រទេស ។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ទីភ្នាក់ងារឯកជន និង ប្រព័ន្ធអនុគ្រោះមុខរបរ របស់រដ្ឋាភិបាល បានបញ្ជូនពលករ ចំនួន ៤៥ ៧៩៧នាក់ ស្រី ១៨ ២៨០នាក់ ទៅប្រទេសចំនួន ៧ ។</a:t>
            </a:r>
            <a:endParaRPr lang="en-US" dirty="0"/>
          </a:p>
          <a:p>
            <a:pPr marL="0" lvl="0" indent="0">
              <a:lnSpc>
                <a:spcPct val="120000"/>
              </a:lnSpc>
              <a:buNone/>
            </a:pPr>
            <a:r>
              <a:rPr lang="km-KH" dirty="0"/>
              <a:t>៥. កាត់បន្ថយភាពរងគ្រោះដល់មុខសញ្ញាងាយរងគ្រោះជាពិសេសស្រ្តី និងកុមារ ដោយប៉ុស្តិ៍ច្រកទ្វារអន្តរជាតិ នៃអគ្គនាយកដ្ឋានអន្តោប្រវេសន៍ ស្នងការដ្ឋាននគរបាល ខេត្ត មន្ទីរសង្គមកិច្ច អធិការដ្ឋាននគរបាលស្រុក និងតាមបណ្តាប៉ុស្តិ៍នគរបាលរដ្ឋបាលឃុំសង្កាត់ ។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8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 ការងារបង្ការទប់ស្កាត់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66166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km-KH" b="1" dirty="0"/>
              <a:t>៦. ការអប់រំផ្សព្វផ្សាយតាមរយៈកិច្ចប្រជុំ និងវេទិកាសាធារណៈ </a:t>
            </a:r>
            <a:r>
              <a:rPr lang="km-KH" dirty="0"/>
              <a:t>គឺត្រូវបានធ្វើឡើង ជាច្រើនរូបភាព ក្នុងនោះមាន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កម្មវិធីសូត្រធម៌ អធិដ្ឋាន បញ្ជូនសារតាមបែបអន្តរសាសនា ដើម្បីប្រឆាំងការជួញដូរមនុស្ស ក្រោមអធិបតីភាពសម្តេចក្រឡាហោម ស ខេង ឧបនាយករដ្ឋមន្រ្តី រដ្ឋមន្រ្តីក្រសួងមហាផ្ទៃ និងជាប្រធាន គ.ជ.ប.ជ ដែលមានអ្នកដឹកនាំ និងសាសនិកសាសនា ចម្រុះ ចូលរួមប្រមាណ ១២០០ អង្គ នាក់ 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យុទ្ធនាការក្នុងទិវាជាតិ ប្រយុទ្ធប្រឆាំងអំពើជួញដូរមនុស្ស ១២ធ្នូ នៅរាជធានីភ្នំពេញ និងតាមបណ្តាខេត្តដោយមានការចូលរួមយ៉ាងផុលផុសពីគ្រប់សមាសភាព ក្នុងអង្គការនីតិបញ្ញត្ត នីតិប្រតិបត្តិ តុលាការ កងកម្លាំងប្រដាប់អាវុធ គ្រប់ផ្នែក វិស័យឯកជន សង្គមស៊ីវិល សាលារៀន សាកលវិទ្យាល័យ និងប្រជាពលរដ្ឋ សរុបប្រមាណ ជិត ៦សែននាក់ ។</a:t>
            </a:r>
          </a:p>
          <a:p>
            <a:pPr lvl="0">
              <a:lnSpc>
                <a:spcPct val="120000"/>
              </a:lnSpc>
            </a:pPr>
            <a:r>
              <a:rPr lang="km-KH" dirty="0"/>
              <a:t>ការដាក់បញ្ចូលខ្លឹមសារអប់រំអំពីអំពើជួញដូរមនុស្ស គ្រោះថ្នាក់នៃភាពប្រថុយប្រថានឆ្លងដែនខុសច្បាប់ ផលប៉ះពាល់នៃទេសន្តរប្រវេសន៍ និងចំណាកស្រុកដោយសុវត្ថិភាព ទៅក្នុងវេទិកាសាធារណៈ តាមបណ្តាភូមិឃុំ ក្នុងការអនុវត្តគោលនយោបាយភូមិឃុំមានសុវត្ថិភាព ត្រូវបានធ្វើឡើងចំនួន៥២.៨៧៩លើក មានអ្នកចូលរួមសរុបចំនួន៤.៩៥៩.៩៣៨នាក់ កើនលើសឆ្នាំ ២០១៦ ប្រមាណ ៣២,៦១% 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ក្រសួងអប់រំយុវជន និងកីឡា  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ចុះផ្សព្វផ្សាយការយល់ដឹងដោយ ដល់សាស្រ្តាចារ្យ លោកគ្រូ អ្នកគ្រូ និស្សិត តាមសាលវិទ្យាល័យ សិស្សតាមសាលារៀន និងដាក់បញ្ចូលបញ្ចូលខ្លឹមសារអប់រំអំពីការបង្ការទប់ស្កាត់ និងផលប៉ះពាល់នៃអំពើជួញដូមនុស្ស និងអំពើកេងប្រវ័ញ្ចផ្លូវភេទ ក្នុងកម្មវិធីសិក្សាតាមគ្រិះស្ថានសិក្សារដ្ឋ និងឯកជន បានចំនួន</a:t>
            </a:r>
            <a:r>
              <a:rPr lang="km-KH" b="1" dirty="0"/>
              <a:t>១.០៣៧</a:t>
            </a:r>
            <a:r>
              <a:rPr lang="km-KH" dirty="0"/>
              <a:t>គ្រឹះស្ថានសិក្សា និងសកលវិទ្យាល័យចំនួន</a:t>
            </a:r>
            <a:r>
              <a:rPr lang="km-KH" b="1" dirty="0"/>
              <a:t>១២</a:t>
            </a:r>
            <a:r>
              <a:rPr lang="km-KH" dirty="0"/>
              <a:t> នៅទូទាំងប្រទេស ។</a:t>
            </a:r>
          </a:p>
          <a:p>
            <a:pPr>
              <a:lnSpc>
                <a:spcPct val="120000"/>
              </a:lnSpc>
            </a:pPr>
            <a:r>
              <a:rPr lang="km-KH" dirty="0"/>
              <a:t>ក្រសួងធម្មការ និងសាសនា បានបញ្រ្ជាបការយល់ដឹង សុជីវធម៌ គុណធម៌ សីលធម៌ តាមរយៈព្រះសង្ឃជាធម្មកថិកាចារ្យល្បីៗ ដែលមានទេពកោសល្យខ្ពស់ក្មុងការសំដែងធម្មទេសនាដោយផ្សារភ្ជាប់ព្រះពុទ្ធសាសនាទៅក្នុងសង្គម ដើម្បីលើកកម្ពស់ការយល់ដឹង និងពាក់ព័ន្ធ ការបង្ការ ទប់ស្កាត់អំពើជួញដូរមនុស្ស ចំនួន៨៣អង្គ និងមានការ​ចូលរួមស្តាប់មកពីគ្រប់ក្រសួង ស្ថាប័ន គ្រឹះស្ថានអប់រំរដ្ឋ ឯកជន មហាជនជាពុទ្ធបរិស័ទចំនួន៤.៤៨៣នាក់ និងព្រះសង្សចំនួន៥៣៤អង្គ នៅតាមបណ្តា រាជធានី</a:t>
            </a:r>
            <a:r>
              <a:rPr lang="en-US" dirty="0"/>
              <a:t>-</a:t>
            </a:r>
            <a:r>
              <a:rPr lang="km-KH" dirty="0"/>
              <a:t>ខេត្ត។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32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r>
              <a:rPr lang="km-KH" sz="28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ខ.  ការងារបង្ការទប់ស្កាត់ (ត)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460"/>
            <a:ext cx="10515600" cy="549402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km-KH" b="1" dirty="0"/>
              <a:t>៧. ការផ្សព្វផ្សាយ តាមប្រព័ន្ធព័ត៌មាន និងសម្ភារៈផ្សព្វផ្សាយអប់រំ</a:t>
            </a:r>
          </a:p>
          <a:p>
            <a:pPr lvl="0">
              <a:lnSpc>
                <a:spcPct val="120000"/>
              </a:lnSpc>
            </a:pPr>
            <a:r>
              <a:rPr lang="km-KH" dirty="0"/>
              <a:t>ការផ្សព្វផ្សាយតាមប្រព័ន្ធផ្សព្វផ្សាយសង្គមគ្រប់រូបភាព តាមរយៈការផលិតបទយកការណ៍ រឿងអប់រំខ្លី ខ្សែភាពយន្ត វីដេអូ ស្ប៉ត់ ចាក់ផ្សាយតាមវិទ្យុ និងទូរទស្សន៍ ការចូលរួមកិច្ចសន្ទនា បកស្រាយតាមកម្មវិធីវិទ្យុ និងទូរទស្សន៍នានា 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អង្គការ </a:t>
            </a:r>
            <a:r>
              <a:rPr lang="en-US" dirty="0"/>
              <a:t>Cambodia Acts </a:t>
            </a:r>
            <a:r>
              <a:rPr lang="km-KH" dirty="0"/>
              <a:t>បានផលិត </a:t>
            </a:r>
            <a:r>
              <a:rPr lang="en-US" dirty="0"/>
              <a:t>DVD</a:t>
            </a:r>
            <a:r>
              <a:rPr lang="km-KH" dirty="0"/>
              <a:t>  </a:t>
            </a:r>
            <a:r>
              <a:rPr lang="en-US" dirty="0"/>
              <a:t>CD </a:t>
            </a:r>
            <a:r>
              <a:rPr lang="km-KH" dirty="0"/>
              <a:t> ស្តីពីផលប៉ះពាល់នៃអំពើជួញដូរមនុស្ស  និងសហការជាមួយក្រសួងកិច្ចការនារី ចូលរួមជាវាគ្មិន ក្នុងកម្មវិធីទូរទស្សន៍ជាតិកម្ពុជា​ចំនួន០១លើក ស្តីពីការលើកកម្ពស់ការទទួលបានសិទ្ធិ និងកិច្ចគាំពារកុមារបន្លាល់ទី 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ក្រសួងធម្មការ និងសាសនា បានផលិត </a:t>
            </a:r>
            <a:r>
              <a:rPr lang="en-US" dirty="0" err="1"/>
              <a:t>DVCams</a:t>
            </a:r>
            <a:r>
              <a:rPr lang="km-KH" dirty="0"/>
              <a:t>ចំនួន១</a:t>
            </a:r>
            <a:r>
              <a:rPr lang="en-US" dirty="0"/>
              <a:t>.</a:t>
            </a:r>
            <a:r>
              <a:rPr lang="km-KH" dirty="0"/>
              <a:t>០១២ដុំ និង</a:t>
            </a:r>
            <a:r>
              <a:rPr lang="en-US" dirty="0"/>
              <a:t>CD</a:t>
            </a:r>
            <a:r>
              <a:rPr lang="km-KH" dirty="0"/>
              <a:t> សម្លេងចំនួន៧៧០បន្ទះ ​ស្ដីពីផលប៉ះពាល់នៃការជួញដូរមនុស្ស ហើយចាក់ផ្សាយតាមវិទ្យុ ចំនួន២៣ស្ថានីយ៍ និងតាមទូរទស្សន៍ ចំនួន២៣ស្ថានីយ៍​។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km-KH" dirty="0"/>
              <a:t>ក្រសួងវប្បធម៌ និងវិចិត្រសិល្បៈ សហការជាមួយផលិតកម្មភាពយន្ត បានដាក់បញ្ចូលសារអប់រំស្តីពីផលប៉ះពាល់នៃអំពើជួញដូរមនុស្ស ការកេងប្រវ័ញ្ចពលកម្មកុមារ ការជួញដូរភេទក្នុងផលិតផលខ្សែភាពយន្ត វីដេអូ ចម្រៀងកាយវិកា និងខារ៉ាអូខេ ព្រមទាំងផលិតទស្សនីយភាព ល្ខោននិយាយ សម្តែងជាច្រើនរឿង ដើម្បីសម្តែង ក្នុងកម្មវិធី និងពិធីបុណ្យជាតិផ្សេងៗ  ។</a:t>
            </a:r>
          </a:p>
          <a:p>
            <a:pPr lvl="0">
              <a:lnSpc>
                <a:spcPct val="120000"/>
              </a:lnSpc>
            </a:pPr>
            <a:r>
              <a:rPr lang="km-KH" dirty="0"/>
              <a:t>អគ្គលេខាធិការដ្ឋានគ.ជ.ប.ជ បានសហការជាមួយទូរទស្សន៍ </a:t>
            </a:r>
            <a:r>
              <a:rPr lang="en-US" dirty="0"/>
              <a:t>PNN</a:t>
            </a:r>
            <a:r>
              <a:rPr lang="km-KH" dirty="0"/>
              <a:t> និងទូរទស្សន៍បាយ័ន ផលិត បទយកការណ៍ ដើម្បីចាក់ផ្សាយ ក្នុងកម្មវិធីយុទ្ធនាការទិវាជាតិ ១២ធ្នូ ២០១៧ ។ បានបញ្ជូនមន្រ្តីជំនាញពី អគ្គលេខាធិការដ្ឋាន ចូលរួមជាវាគ្មិន ក្នុងកិច្ចសន្ទនាតាមកម្មវិធីនានា របស់ទូរទស្សន៍ជាតិ ទូទស្សន៍ បាយ័ន </a:t>
            </a:r>
            <a:r>
              <a:rPr lang="en-US" dirty="0"/>
              <a:t>BTV, PNN, Nice, CTN</a:t>
            </a:r>
            <a:r>
              <a:rPr lang="km-KH" dirty="0"/>
              <a:t> </a:t>
            </a:r>
            <a:r>
              <a:rPr lang="en-US" dirty="0"/>
              <a:t> </a:t>
            </a:r>
            <a:r>
              <a:rPr lang="km-KH" dirty="0"/>
              <a:t>វិទ្យុសារិកា វិទ្យុវាយោ ជាដើម 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9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7790</Words>
  <Application>Microsoft Office PowerPoint</Application>
  <PresentationFormat>Custom</PresentationFormat>
  <Paragraphs>279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សង្ខេបរបាយការណ៍  សកម្មភាព និងលទ្ធផលការងារប្រយុទ្ធប្រឆាំងអំពើជួញដូរមនុស្សនិងអំពើធ្វើអាជីវកម្មផ្លូវភេទ ឆ្នាំ២០១៧  និងទិសដៅ ឆ្នាំ២០១៨ (គិតចាប់ពីថ្ងៃទី ០១ ខែ មករា ដល់ថ្ងៃទី ៣១ ខែធ្នូ ឆ្នាំ២០១៧)</vt:lpstr>
      <vt:lpstr>មាតិកា</vt:lpstr>
      <vt:lpstr>I. ស្ថានភាពទូទៅ</vt:lpstr>
      <vt:lpstr>II. ការអនុវត្តយុទ្ធសាស្រ្ត ប្រឆាំងអំពើជួញដូរមនុស្ស</vt:lpstr>
      <vt:lpstr>ក. ការងារច្បាប់ គោលនយោបាយ និងកិច្ចសហប្រតិបត្តិការ</vt:lpstr>
      <vt:lpstr>ក. ការងារច្បាប់ គោលនយោបាយ និងកិច្ចសហប្រតិបត្តិការ (ត)</vt:lpstr>
      <vt:lpstr>ខ.  ការងារបង្ការទប់ស្កាត់</vt:lpstr>
      <vt:lpstr>ខ.  ការងារបង្ការទប់ស្កាត់ (ត)</vt:lpstr>
      <vt:lpstr>ខ.  ការងារបង្ការទប់ស្កាត់ (ត)</vt:lpstr>
      <vt:lpstr>ខ.  ការងារបង្ការទប់ស្កាត់ (ត)</vt:lpstr>
      <vt:lpstr>ខ.  ការងារបង្ការទប់ស្កាត់ (ត)</vt:lpstr>
      <vt:lpstr>ខ.  ការងារបង្ការទប់ស្កាត់ (ត)</vt:lpstr>
      <vt:lpstr>ខ.  ការងារបង្ការទប់ស្កាត់ (ត)</vt:lpstr>
      <vt:lpstr>ខ.  ការងារបង្ការទប់ស្កាត់ (ត)</vt:lpstr>
      <vt:lpstr>គ.ការងារអនុវត្តច្បាប់ និងប្រព័ន្ធយុត្តិធម៌  គ.១. ការងារបង្ក្រាប</vt:lpstr>
      <vt:lpstr>គ.ការងារអនុវត្តច្បាប់ និងប្រព័ន្ធយុត្តិធម៌ (ត) </vt:lpstr>
      <vt:lpstr> គ.២. ការងារផ្តន្ទាទោស តារាងចំណាត់ការរឿងក្ដីជួញដូរមនុស្សរបស់អយ្យការអមសាលាដំបូងរាជធានី-ខេត្ត</vt:lpstr>
      <vt:lpstr>គ.២. ការងារផ្តន្ទាទោស (ត)</vt:lpstr>
      <vt:lpstr>PowerPoint Presentation</vt:lpstr>
      <vt:lpstr>ឃ.កិច្ចការពារជនរងគ្រោះ និងការផ្តល់សេវាគាំទ្រ </vt:lpstr>
      <vt:lpstr>ឃ.កិច្ចការពារជនរងគ្រោះ និងការផ្តល់សេវាគាំទ្រ (ត)</vt:lpstr>
      <vt:lpstr>ឃ.កិច្ចការពារជនរងគ្រោះ និងការផ្តល់សេវាគាំទ្រ  (ត)</vt:lpstr>
      <vt:lpstr>IV. ការលើកកម្ពស់សមត្ថភាព</vt:lpstr>
      <vt:lpstr>IV. ការលើកកម្ពស់សមត្ថភាព (ត)</vt:lpstr>
      <vt:lpstr>V. ការសន្និដ្ឋាន វាយតម្លៃ</vt:lpstr>
      <vt:lpstr>V. ការសន្និដ្ឋាន វាយតម្លៃ (ត)</vt:lpstr>
      <vt:lpstr>V. ការសន្និដ្ឋាន វាយតម្លៃ (ត)</vt:lpstr>
      <vt:lpstr>VI. ទិសដៅ ឆ្នាំ២០១៨</vt:lpstr>
      <vt:lpstr>VI. ទិសដៅ ឆ្នាំ២០១៨(ត)</vt:lpstr>
      <vt:lpstr>VI. ទិសដៅ ឆ្នាំ២០១៨(ត)</vt:lpstr>
      <vt:lpstr>VI. ទិសដៅ ឆ្នាំ២០១៨(ត)</vt:lpstr>
      <vt:lpstr>VI. ទិសដៅ ឆ្នាំ២០១៨(ត)</vt:lpstr>
      <vt:lpstr>VI. ទិសដៅ ឆ្នាំ២០១៨ (ត)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សង្ខេបរបាយការណ៍  សកម្មភាព និងលទ្ធផលការងារប្រយុទ្ធប្រឆាំងអំពើជួញដូរមនុស្សនិងអំពើធ្វើអាជីវកម្មផ្លូវភេទ ឆ្នាំ២០១៧  និងទិសដៅ ឆ្នាំ២០១៨ (គិតចាប់ពីថ្ងៃទី ០១ ខែ មករា ដល់ថ្ងៃទី ៣១ ខែធ្នូ ឆ្នាំ២០១៧)</dc:title>
  <dc:creator>Chou Bun Eng</dc:creator>
  <cp:lastModifiedBy>User</cp:lastModifiedBy>
  <cp:revision>23</cp:revision>
  <dcterms:created xsi:type="dcterms:W3CDTF">2018-05-21T20:57:01Z</dcterms:created>
  <dcterms:modified xsi:type="dcterms:W3CDTF">2018-07-02T03:51:06Z</dcterms:modified>
</cp:coreProperties>
</file>